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7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nionline-my.sharepoint.com/personal/apedraza_ani_gov_co/Documents/DENUNCIAS/DENUNCIAS/MATRIZ/Matriz%20de%20denuncias%202024/Matriz%20nueva%20consolidada%20a&#241;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399915812410242E-2"/>
          <c:y val="0.17684948822729524"/>
          <c:w val="0.55266874659535481"/>
          <c:h val="0.8136417380243781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74D-473E-92ED-F4A1E7DA0A8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74D-473E-92ED-F4A1E7DA0A84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74D-473E-92ED-F4A1E7DA0A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74D-473E-92ED-F4A1E7DA0A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74D-473E-92ED-F4A1E7DA0A84}"/>
              </c:ext>
            </c:extLst>
          </c:dPt>
          <c:dPt>
            <c:idx val="5"/>
            <c:bubble3D val="0"/>
            <c:spPr>
              <a:solidFill>
                <a:schemeClr val="accent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74D-473E-92ED-F4A1E7DA0A8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74D-473E-92ED-F4A1E7DA0A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Hoja4!$E$15:$E$21</c:f>
              <c:strCache>
                <c:ptCount val="7"/>
                <c:pt idx="0">
                  <c:v>Estafa cobro peaje </c:v>
                </c:pt>
                <c:pt idx="1">
                  <c:v>Estafa por oferta de hospedaje, alimentación y suministros</c:v>
                </c:pt>
                <c:pt idx="2">
                  <c:v>Estafa por oferta laboral falsa</c:v>
                </c:pt>
                <c:pt idx="3">
                  <c:v>Otras denuncias</c:v>
                </c:pt>
                <c:pt idx="4">
                  <c:v>Otros </c:v>
                </c:pt>
                <c:pt idx="5">
                  <c:v>Posibles actos de corrupción/soborno</c:v>
                </c:pt>
                <c:pt idx="6">
                  <c:v>PQRS</c:v>
                </c:pt>
              </c:strCache>
            </c:strRef>
          </c:cat>
          <c:val>
            <c:numRef>
              <c:f>Hoja4!$F$15:$F$21</c:f>
              <c:numCache>
                <c:formatCode>0.00%</c:formatCode>
                <c:ptCount val="7"/>
                <c:pt idx="0">
                  <c:v>9.7247706422018354E-2</c:v>
                </c:pt>
                <c:pt idx="1">
                  <c:v>3.1192660550458717E-2</c:v>
                </c:pt>
                <c:pt idx="2">
                  <c:v>0.67522935779816518</c:v>
                </c:pt>
                <c:pt idx="3">
                  <c:v>4.2201834862385323E-2</c:v>
                </c:pt>
                <c:pt idx="4">
                  <c:v>1.1009174311926606E-2</c:v>
                </c:pt>
                <c:pt idx="5">
                  <c:v>2.7522935779816515E-2</c:v>
                </c:pt>
                <c:pt idx="6">
                  <c:v>0.11559633027522936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74D-473E-92ED-F4A1E7DA0A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20839"/>
            <a:ext cx="12192000" cy="137160"/>
          </a:xfrm>
          <a:custGeom>
            <a:avLst/>
            <a:gdLst/>
            <a:ahLst/>
            <a:cxnLst/>
            <a:rect l="l" t="t" r="r" b="b"/>
            <a:pathLst>
              <a:path w="12192000" h="137159">
                <a:moveTo>
                  <a:pt x="12192000" y="0"/>
                </a:moveTo>
                <a:lnTo>
                  <a:pt x="0" y="0"/>
                </a:lnTo>
                <a:lnTo>
                  <a:pt x="0" y="137160"/>
                </a:lnTo>
                <a:lnTo>
                  <a:pt x="12192000" y="1371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47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02738" y="775842"/>
            <a:ext cx="682752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25252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7644" y="2706585"/>
            <a:ext cx="10901680" cy="3102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720839"/>
            <a:ext cx="12192000" cy="137160"/>
          </a:xfrm>
          <a:custGeom>
            <a:avLst/>
            <a:gdLst/>
            <a:ahLst/>
            <a:cxnLst/>
            <a:rect l="l" t="t" r="r" b="b"/>
            <a:pathLst>
              <a:path w="12192000" h="137159">
                <a:moveTo>
                  <a:pt x="12192000" y="0"/>
                </a:moveTo>
                <a:lnTo>
                  <a:pt x="0" y="0"/>
                </a:lnTo>
                <a:lnTo>
                  <a:pt x="0" y="137160"/>
                </a:lnTo>
                <a:lnTo>
                  <a:pt x="12192000" y="1371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581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22132" y="3715596"/>
            <a:ext cx="857250" cy="817880"/>
          </a:xfrm>
          <a:custGeom>
            <a:avLst/>
            <a:gdLst/>
            <a:ahLst/>
            <a:cxnLst/>
            <a:rect l="l" t="t" r="r" b="b"/>
            <a:pathLst>
              <a:path w="857250" h="817879">
                <a:moveTo>
                  <a:pt x="489257" y="0"/>
                </a:moveTo>
                <a:lnTo>
                  <a:pt x="367874" y="0"/>
                </a:lnTo>
                <a:lnTo>
                  <a:pt x="0" y="817319"/>
                </a:lnTo>
                <a:lnTo>
                  <a:pt x="150018" y="817319"/>
                </a:lnTo>
                <a:lnTo>
                  <a:pt x="229841" y="628277"/>
                </a:lnTo>
                <a:lnTo>
                  <a:pt x="772046" y="628277"/>
                </a:lnTo>
                <a:lnTo>
                  <a:pt x="718827" y="510039"/>
                </a:lnTo>
                <a:lnTo>
                  <a:pt x="280774" y="510039"/>
                </a:lnTo>
                <a:lnTo>
                  <a:pt x="426818" y="161209"/>
                </a:lnTo>
                <a:lnTo>
                  <a:pt x="561818" y="161209"/>
                </a:lnTo>
                <a:lnTo>
                  <a:pt x="489257" y="0"/>
                </a:lnTo>
                <a:close/>
              </a:path>
              <a:path w="857250" h="817879">
                <a:moveTo>
                  <a:pt x="772046" y="628277"/>
                </a:moveTo>
                <a:lnTo>
                  <a:pt x="626367" y="628277"/>
                </a:lnTo>
                <a:lnTo>
                  <a:pt x="707125" y="817319"/>
                </a:lnTo>
                <a:lnTo>
                  <a:pt x="857135" y="817319"/>
                </a:lnTo>
                <a:lnTo>
                  <a:pt x="772046" y="628277"/>
                </a:lnTo>
                <a:close/>
              </a:path>
              <a:path w="857250" h="817879">
                <a:moveTo>
                  <a:pt x="561818" y="161209"/>
                </a:moveTo>
                <a:lnTo>
                  <a:pt x="428919" y="161209"/>
                </a:lnTo>
                <a:lnTo>
                  <a:pt x="575885" y="510039"/>
                </a:lnTo>
                <a:lnTo>
                  <a:pt x="718827" y="510039"/>
                </a:lnTo>
                <a:lnTo>
                  <a:pt x="561818" y="161209"/>
                </a:lnTo>
                <a:close/>
              </a:path>
            </a:pathLst>
          </a:custGeom>
          <a:solidFill>
            <a:srgbClr val="D671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67780" y="3715596"/>
            <a:ext cx="685165" cy="817880"/>
          </a:xfrm>
          <a:custGeom>
            <a:avLst/>
            <a:gdLst/>
            <a:ahLst/>
            <a:cxnLst/>
            <a:rect l="l" t="t" r="r" b="b"/>
            <a:pathLst>
              <a:path w="685165" h="817879">
                <a:moveTo>
                  <a:pt x="684823" y="0"/>
                </a:moveTo>
                <a:lnTo>
                  <a:pt x="547713" y="0"/>
                </a:lnTo>
                <a:lnTo>
                  <a:pt x="547713" y="570698"/>
                </a:lnTo>
                <a:lnTo>
                  <a:pt x="110583" y="0"/>
                </a:lnTo>
                <a:lnTo>
                  <a:pt x="0" y="0"/>
                </a:lnTo>
                <a:lnTo>
                  <a:pt x="0" y="817319"/>
                </a:lnTo>
                <a:lnTo>
                  <a:pt x="137110" y="817319"/>
                </a:lnTo>
                <a:lnTo>
                  <a:pt x="137109" y="244035"/>
                </a:lnTo>
                <a:lnTo>
                  <a:pt x="575418" y="817319"/>
                </a:lnTo>
                <a:lnTo>
                  <a:pt x="684823" y="817319"/>
                </a:lnTo>
                <a:lnTo>
                  <a:pt x="684823" y="0"/>
                </a:lnTo>
                <a:close/>
              </a:path>
            </a:pathLst>
          </a:custGeom>
          <a:solidFill>
            <a:srgbClr val="D671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30318" y="3715596"/>
            <a:ext cx="147955" cy="817880"/>
          </a:xfrm>
          <a:custGeom>
            <a:avLst/>
            <a:gdLst/>
            <a:ahLst/>
            <a:cxnLst/>
            <a:rect l="l" t="t" r="r" b="b"/>
            <a:pathLst>
              <a:path w="147954" h="817879">
                <a:moveTo>
                  <a:pt x="147594" y="0"/>
                </a:moveTo>
                <a:lnTo>
                  <a:pt x="0" y="0"/>
                </a:lnTo>
                <a:lnTo>
                  <a:pt x="0" y="817319"/>
                </a:lnTo>
                <a:lnTo>
                  <a:pt x="147595" y="817319"/>
                </a:lnTo>
                <a:lnTo>
                  <a:pt x="147594" y="0"/>
                </a:lnTo>
                <a:close/>
              </a:path>
            </a:pathLst>
          </a:custGeom>
          <a:solidFill>
            <a:srgbClr val="D6713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9853" y="1658148"/>
            <a:ext cx="1599010" cy="1777999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5270036" y="5062072"/>
            <a:ext cx="1660525" cy="144780"/>
            <a:chOff x="5270036" y="5062072"/>
            <a:chExt cx="1660525" cy="144780"/>
          </a:xfrm>
        </p:grpSpPr>
        <p:sp>
          <p:nvSpPr>
            <p:cNvPr id="8" name="object 8"/>
            <p:cNvSpPr/>
            <p:nvPr/>
          </p:nvSpPr>
          <p:spPr>
            <a:xfrm>
              <a:off x="5270036" y="5062072"/>
              <a:ext cx="830580" cy="144780"/>
            </a:xfrm>
            <a:custGeom>
              <a:avLst/>
              <a:gdLst/>
              <a:ahLst/>
              <a:cxnLst/>
              <a:rect l="l" t="t" r="r" b="b"/>
              <a:pathLst>
                <a:path w="830579" h="144779">
                  <a:moveTo>
                    <a:pt x="830378" y="0"/>
                  </a:moveTo>
                  <a:lnTo>
                    <a:pt x="0" y="0"/>
                  </a:lnTo>
                  <a:lnTo>
                    <a:pt x="0" y="144678"/>
                  </a:lnTo>
                  <a:lnTo>
                    <a:pt x="830378" y="144678"/>
                  </a:lnTo>
                  <a:lnTo>
                    <a:pt x="830378" y="0"/>
                  </a:lnTo>
                  <a:close/>
                </a:path>
              </a:pathLst>
            </a:custGeom>
            <a:solidFill>
              <a:srgbClr val="FFC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00414" y="5062072"/>
              <a:ext cx="415290" cy="144780"/>
            </a:xfrm>
            <a:custGeom>
              <a:avLst/>
              <a:gdLst/>
              <a:ahLst/>
              <a:cxnLst/>
              <a:rect l="l" t="t" r="r" b="b"/>
              <a:pathLst>
                <a:path w="415290" h="144779">
                  <a:moveTo>
                    <a:pt x="414844" y="0"/>
                  </a:moveTo>
                  <a:lnTo>
                    <a:pt x="0" y="0"/>
                  </a:lnTo>
                  <a:lnTo>
                    <a:pt x="0" y="144678"/>
                  </a:lnTo>
                  <a:lnTo>
                    <a:pt x="414844" y="144678"/>
                  </a:lnTo>
                  <a:lnTo>
                    <a:pt x="414844" y="0"/>
                  </a:lnTo>
                  <a:close/>
                </a:path>
              </a:pathLst>
            </a:custGeom>
            <a:solidFill>
              <a:srgbClr val="0030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15258" y="5062072"/>
              <a:ext cx="415290" cy="144780"/>
            </a:xfrm>
            <a:custGeom>
              <a:avLst/>
              <a:gdLst/>
              <a:ahLst/>
              <a:cxnLst/>
              <a:rect l="l" t="t" r="r" b="b"/>
              <a:pathLst>
                <a:path w="415290" h="144779">
                  <a:moveTo>
                    <a:pt x="414824" y="0"/>
                  </a:moveTo>
                  <a:lnTo>
                    <a:pt x="0" y="0"/>
                  </a:lnTo>
                  <a:lnTo>
                    <a:pt x="0" y="144678"/>
                  </a:lnTo>
                  <a:lnTo>
                    <a:pt x="414824" y="144678"/>
                  </a:lnTo>
                  <a:lnTo>
                    <a:pt x="414824" y="0"/>
                  </a:lnTo>
                  <a:close/>
                </a:path>
              </a:pathLst>
            </a:custGeom>
            <a:solidFill>
              <a:srgbClr val="D700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819785"/>
            <a:ext cx="12192000" cy="5218430"/>
          </a:xfrm>
          <a:custGeom>
            <a:avLst/>
            <a:gdLst/>
            <a:ahLst/>
            <a:cxnLst/>
            <a:rect l="l" t="t" r="r" b="b"/>
            <a:pathLst>
              <a:path w="12192000" h="5218430">
                <a:moveTo>
                  <a:pt x="12192000" y="0"/>
                </a:moveTo>
                <a:lnTo>
                  <a:pt x="0" y="0"/>
                </a:lnTo>
                <a:lnTo>
                  <a:pt x="0" y="5218176"/>
                </a:lnTo>
                <a:lnTo>
                  <a:pt x="12192000" y="5218176"/>
                </a:lnTo>
                <a:lnTo>
                  <a:pt x="12192000" y="0"/>
                </a:lnTo>
                <a:close/>
              </a:path>
            </a:pathLst>
          </a:custGeom>
          <a:solidFill>
            <a:srgbClr val="E47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1100" y="6262115"/>
            <a:ext cx="2209800" cy="16002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36752" y="2479624"/>
            <a:ext cx="6607048" cy="17434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560"/>
              </a:lnSpc>
              <a:spcBef>
                <a:spcPts val="95"/>
              </a:spcBef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INFORME</a:t>
            </a:r>
            <a:r>
              <a:rPr sz="4000" b="1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FFFFFF"/>
                </a:solidFill>
                <a:latin typeface="Arial"/>
                <a:cs typeface="Arial"/>
              </a:rPr>
              <a:t>DEL</a:t>
            </a:r>
            <a:endParaRPr sz="4000" dirty="0">
              <a:latin typeface="Arial"/>
              <a:cs typeface="Arial"/>
            </a:endParaRPr>
          </a:p>
          <a:p>
            <a:pPr marL="12700" marR="5080">
              <a:lnSpc>
                <a:spcPts val="4320"/>
              </a:lnSpc>
              <a:spcBef>
                <a:spcPts val="305"/>
              </a:spcBef>
            </a:pP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CANAL</a:t>
            </a:r>
            <a:r>
              <a:rPr sz="40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4000" b="1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45" dirty="0">
                <a:solidFill>
                  <a:srgbClr val="FFFFFF"/>
                </a:solidFill>
                <a:latin typeface="Arial"/>
                <a:cs typeface="Arial"/>
              </a:rPr>
              <a:t>DENUNCIAS </a:t>
            </a:r>
            <a:r>
              <a:rPr lang="es-CO" sz="4000" b="1" spc="70" dirty="0">
                <a:solidFill>
                  <a:srgbClr val="FFFFFF"/>
                </a:solidFill>
                <a:latin typeface="Arial"/>
                <a:cs typeface="Arial"/>
              </a:rPr>
              <a:t>JULIO</a:t>
            </a:r>
            <a:r>
              <a:rPr sz="4000" b="1" spc="7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4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4000" b="1" spc="-70" dirty="0">
                <a:solidFill>
                  <a:srgbClr val="FFFFFF"/>
                </a:solidFill>
                <a:latin typeface="Arial"/>
                <a:cs typeface="Arial"/>
              </a:rPr>
              <a:t>SEPTIEMBRE</a:t>
            </a:r>
            <a:r>
              <a:rPr sz="4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135" dirty="0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06308" y="4901482"/>
            <a:ext cx="4018915" cy="90360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775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AGENCIA</a:t>
            </a:r>
            <a:r>
              <a:rPr sz="14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NACIONAL</a:t>
            </a:r>
            <a:r>
              <a:rPr sz="14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4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INFRAESTRUCTURA</a:t>
            </a: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400" spc="-45" dirty="0">
                <a:solidFill>
                  <a:srgbClr val="FFFFFF"/>
                </a:solidFill>
                <a:latin typeface="Arial"/>
                <a:cs typeface="Arial"/>
              </a:rPr>
              <a:t>VICEPRESIDENCIA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GESTIÓN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CORPORATIVA</a:t>
            </a:r>
            <a:endParaRPr sz="1400" dirty="0">
              <a:latin typeface="Arial"/>
              <a:cs typeface="Arial"/>
            </a:endParaRPr>
          </a:p>
          <a:p>
            <a:pPr marR="12700" algn="r">
              <a:lnSpc>
                <a:spcPct val="100000"/>
              </a:lnSpc>
              <a:spcBef>
                <a:spcPts val="520"/>
              </a:spcBef>
            </a:pPr>
            <a:r>
              <a:rPr lang="es-CO" sz="1400" b="1" spc="-20" dirty="0">
                <a:solidFill>
                  <a:srgbClr val="FFFFFF"/>
                </a:solidFill>
                <a:latin typeface="Arial"/>
                <a:cs typeface="Arial"/>
              </a:rPr>
              <a:t>OCTUBRE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40" dirty="0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83295" y="2593848"/>
            <a:ext cx="3065145" cy="3700779"/>
          </a:xfrm>
          <a:custGeom>
            <a:avLst/>
            <a:gdLst/>
            <a:ahLst/>
            <a:cxnLst/>
            <a:rect l="l" t="t" r="r" b="b"/>
            <a:pathLst>
              <a:path w="3065145" h="3700779">
                <a:moveTo>
                  <a:pt x="3064763" y="0"/>
                </a:moveTo>
                <a:lnTo>
                  <a:pt x="0" y="0"/>
                </a:lnTo>
                <a:lnTo>
                  <a:pt x="0" y="3700272"/>
                </a:lnTo>
                <a:lnTo>
                  <a:pt x="3064763" y="3700272"/>
                </a:lnTo>
                <a:lnTo>
                  <a:pt x="3064763" y="0"/>
                </a:lnTo>
                <a:close/>
              </a:path>
            </a:pathLst>
          </a:custGeom>
          <a:solidFill>
            <a:srgbClr val="C8C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257283" y="3568963"/>
            <a:ext cx="330835" cy="839469"/>
            <a:chOff x="4257283" y="3568963"/>
            <a:chExt cx="330835" cy="839469"/>
          </a:xfrm>
        </p:grpSpPr>
        <p:sp>
          <p:nvSpPr>
            <p:cNvPr id="4" name="object 4"/>
            <p:cNvSpPr/>
            <p:nvPr/>
          </p:nvSpPr>
          <p:spPr>
            <a:xfrm>
              <a:off x="4262775" y="3574455"/>
              <a:ext cx="320040" cy="828675"/>
            </a:xfrm>
            <a:custGeom>
              <a:avLst/>
              <a:gdLst/>
              <a:ahLst/>
              <a:cxnLst/>
              <a:rect l="l" t="t" r="r" b="b"/>
              <a:pathLst>
                <a:path w="320039" h="828675">
                  <a:moveTo>
                    <a:pt x="319678" y="668868"/>
                  </a:moveTo>
                  <a:lnTo>
                    <a:pt x="317930" y="658546"/>
                  </a:lnTo>
                  <a:lnTo>
                    <a:pt x="311213" y="648425"/>
                  </a:lnTo>
                  <a:lnTo>
                    <a:pt x="302329" y="642211"/>
                  </a:lnTo>
                  <a:lnTo>
                    <a:pt x="292106" y="639962"/>
                  </a:lnTo>
                  <a:lnTo>
                    <a:pt x="281787" y="641710"/>
                  </a:lnTo>
                  <a:lnTo>
                    <a:pt x="271669" y="648425"/>
                  </a:lnTo>
                  <a:lnTo>
                    <a:pt x="187873" y="732185"/>
                  </a:lnTo>
                  <a:lnTo>
                    <a:pt x="187874" y="28249"/>
                  </a:lnTo>
                  <a:lnTo>
                    <a:pt x="185654" y="17253"/>
                  </a:lnTo>
                  <a:lnTo>
                    <a:pt x="179600" y="8274"/>
                  </a:lnTo>
                  <a:lnTo>
                    <a:pt x="170622" y="2220"/>
                  </a:lnTo>
                  <a:lnTo>
                    <a:pt x="159628" y="0"/>
                  </a:lnTo>
                  <a:lnTo>
                    <a:pt x="148634" y="2220"/>
                  </a:lnTo>
                  <a:lnTo>
                    <a:pt x="139656" y="8274"/>
                  </a:lnTo>
                  <a:lnTo>
                    <a:pt x="133602" y="17253"/>
                  </a:lnTo>
                  <a:lnTo>
                    <a:pt x="131484" y="28249"/>
                  </a:lnTo>
                  <a:lnTo>
                    <a:pt x="131484" y="732216"/>
                  </a:lnTo>
                  <a:lnTo>
                    <a:pt x="47735" y="648457"/>
                  </a:lnTo>
                  <a:lnTo>
                    <a:pt x="38484" y="642312"/>
                  </a:lnTo>
                  <a:lnTo>
                    <a:pt x="27963" y="640264"/>
                  </a:lnTo>
                  <a:lnTo>
                    <a:pt x="17441" y="642312"/>
                  </a:lnTo>
                  <a:lnTo>
                    <a:pt x="8191" y="648457"/>
                  </a:lnTo>
                  <a:lnTo>
                    <a:pt x="2047" y="657708"/>
                  </a:lnTo>
                  <a:lnTo>
                    <a:pt x="0" y="668231"/>
                  </a:lnTo>
                  <a:lnTo>
                    <a:pt x="2047" y="678754"/>
                  </a:lnTo>
                  <a:lnTo>
                    <a:pt x="8191" y="688006"/>
                  </a:lnTo>
                  <a:lnTo>
                    <a:pt x="139950" y="819719"/>
                  </a:lnTo>
                  <a:lnTo>
                    <a:pt x="148831" y="825936"/>
                  </a:lnTo>
                  <a:lnTo>
                    <a:pt x="159054" y="828194"/>
                  </a:lnTo>
                  <a:lnTo>
                    <a:pt x="169375" y="826451"/>
                  </a:lnTo>
                  <a:lnTo>
                    <a:pt x="179494" y="819719"/>
                  </a:lnTo>
                  <a:lnTo>
                    <a:pt x="311213" y="687975"/>
                  </a:lnTo>
                  <a:lnTo>
                    <a:pt x="317430" y="679092"/>
                  </a:lnTo>
                  <a:lnTo>
                    <a:pt x="319678" y="668868"/>
                  </a:lnTo>
                  <a:close/>
                </a:path>
              </a:pathLst>
            </a:custGeom>
            <a:solidFill>
              <a:srgbClr val="F17C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62775" y="3574455"/>
              <a:ext cx="320040" cy="828675"/>
            </a:xfrm>
            <a:custGeom>
              <a:avLst/>
              <a:gdLst/>
              <a:ahLst/>
              <a:cxnLst/>
              <a:rect l="l" t="t" r="r" b="b"/>
              <a:pathLst>
                <a:path w="320039" h="828675">
                  <a:moveTo>
                    <a:pt x="131484" y="28249"/>
                  </a:moveTo>
                  <a:lnTo>
                    <a:pt x="131484" y="732216"/>
                  </a:lnTo>
                  <a:lnTo>
                    <a:pt x="47735" y="648457"/>
                  </a:lnTo>
                  <a:lnTo>
                    <a:pt x="38484" y="642312"/>
                  </a:lnTo>
                  <a:lnTo>
                    <a:pt x="27963" y="640264"/>
                  </a:lnTo>
                  <a:lnTo>
                    <a:pt x="17441" y="642312"/>
                  </a:lnTo>
                  <a:lnTo>
                    <a:pt x="8191" y="648457"/>
                  </a:lnTo>
                  <a:lnTo>
                    <a:pt x="2047" y="657708"/>
                  </a:lnTo>
                  <a:lnTo>
                    <a:pt x="0" y="668231"/>
                  </a:lnTo>
                  <a:lnTo>
                    <a:pt x="2047" y="678754"/>
                  </a:lnTo>
                  <a:lnTo>
                    <a:pt x="8191" y="688006"/>
                  </a:lnTo>
                  <a:lnTo>
                    <a:pt x="139950" y="819719"/>
                  </a:lnTo>
                  <a:lnTo>
                    <a:pt x="148831" y="825936"/>
                  </a:lnTo>
                  <a:lnTo>
                    <a:pt x="159054" y="828194"/>
                  </a:lnTo>
                  <a:lnTo>
                    <a:pt x="169375" y="826451"/>
                  </a:lnTo>
                  <a:lnTo>
                    <a:pt x="178552" y="820661"/>
                  </a:lnTo>
                  <a:lnTo>
                    <a:pt x="178874" y="820347"/>
                  </a:lnTo>
                  <a:lnTo>
                    <a:pt x="179188" y="820033"/>
                  </a:lnTo>
                  <a:lnTo>
                    <a:pt x="179494" y="819719"/>
                  </a:lnTo>
                  <a:lnTo>
                    <a:pt x="311213" y="687975"/>
                  </a:lnTo>
                  <a:lnTo>
                    <a:pt x="317430" y="679092"/>
                  </a:lnTo>
                  <a:lnTo>
                    <a:pt x="319678" y="668868"/>
                  </a:lnTo>
                  <a:lnTo>
                    <a:pt x="317930" y="658546"/>
                  </a:lnTo>
                  <a:lnTo>
                    <a:pt x="292106" y="639962"/>
                  </a:lnTo>
                  <a:lnTo>
                    <a:pt x="281787" y="641710"/>
                  </a:lnTo>
                  <a:lnTo>
                    <a:pt x="272611" y="647484"/>
                  </a:lnTo>
                  <a:lnTo>
                    <a:pt x="272289" y="647790"/>
                  </a:lnTo>
                  <a:lnTo>
                    <a:pt x="271975" y="648104"/>
                  </a:lnTo>
                  <a:lnTo>
                    <a:pt x="271669" y="648425"/>
                  </a:lnTo>
                  <a:lnTo>
                    <a:pt x="187873" y="732185"/>
                  </a:lnTo>
                  <a:lnTo>
                    <a:pt x="187874" y="28249"/>
                  </a:lnTo>
                  <a:lnTo>
                    <a:pt x="159628" y="0"/>
                  </a:lnTo>
                  <a:lnTo>
                    <a:pt x="148634" y="2220"/>
                  </a:lnTo>
                  <a:lnTo>
                    <a:pt x="139656" y="8274"/>
                  </a:lnTo>
                  <a:lnTo>
                    <a:pt x="133602" y="17253"/>
                  </a:lnTo>
                  <a:lnTo>
                    <a:pt x="131382" y="28249"/>
                  </a:lnTo>
                  <a:close/>
                </a:path>
              </a:pathLst>
            </a:custGeom>
            <a:ln w="10985">
              <a:solidFill>
                <a:srgbClr val="F17C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59507" y="702563"/>
            <a:ext cx="7931150" cy="942566"/>
          </a:xfrm>
          <a:prstGeom prst="rect">
            <a:avLst/>
          </a:prstGeom>
          <a:solidFill>
            <a:srgbClr val="F17C08"/>
          </a:solidFill>
        </p:spPr>
        <p:txBody>
          <a:bodyPr vert="horz" wrap="square" lIns="0" tIns="262890" rIns="0" bIns="0" rtlCol="0">
            <a:spAutoFit/>
          </a:bodyPr>
          <a:lstStyle/>
          <a:p>
            <a:pPr marR="1799589" algn="ctr">
              <a:lnSpc>
                <a:spcPct val="100000"/>
              </a:lnSpc>
              <a:spcBef>
                <a:spcPts val="2070"/>
              </a:spcBef>
            </a:pP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REPORTES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RECIBIDOS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TRAMITADOS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2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EL</a:t>
            </a:r>
            <a:endParaRPr sz="2200" dirty="0">
              <a:latin typeface="Calibri"/>
              <a:cs typeface="Calibri"/>
            </a:endParaRPr>
          </a:p>
          <a:p>
            <a:pPr marR="1790700" algn="ctr">
              <a:lnSpc>
                <a:spcPct val="100000"/>
              </a:lnSpc>
            </a:pPr>
            <a:r>
              <a:rPr lang="es-CO" sz="2200" spc="-40" dirty="0">
                <a:solidFill>
                  <a:srgbClr val="FFFFFF"/>
                </a:solidFill>
                <a:latin typeface="Calibri"/>
                <a:cs typeface="Calibri"/>
              </a:rPr>
              <a:t>TERCER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TRIMESTRE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2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2024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542019" y="830580"/>
            <a:ext cx="1399540" cy="693138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29235" rIns="0" bIns="0" rtlCol="0">
            <a:spAutoFit/>
          </a:bodyPr>
          <a:lstStyle/>
          <a:p>
            <a:pPr marL="397510">
              <a:lnSpc>
                <a:spcPct val="100000"/>
              </a:lnSpc>
              <a:spcBef>
                <a:spcPts val="1805"/>
              </a:spcBef>
            </a:pPr>
            <a:r>
              <a:rPr sz="3000" spc="-25" dirty="0">
                <a:solidFill>
                  <a:srgbClr val="3B3B3B"/>
                </a:solidFill>
              </a:rPr>
              <a:t>54</a:t>
            </a:r>
            <a:r>
              <a:rPr lang="es-CO" sz="3000" spc="-25" dirty="0">
                <a:solidFill>
                  <a:srgbClr val="3B3B3B"/>
                </a:solidFill>
              </a:rPr>
              <a:t>5</a:t>
            </a:r>
            <a:endParaRPr sz="3000" dirty="0"/>
          </a:p>
        </p:txBody>
      </p:sp>
      <p:sp>
        <p:nvSpPr>
          <p:cNvPr id="8" name="object 8"/>
          <p:cNvSpPr txBox="1"/>
          <p:nvPr/>
        </p:nvSpPr>
        <p:spPr>
          <a:xfrm>
            <a:off x="2498851" y="2180081"/>
            <a:ext cx="34359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252525"/>
                </a:solidFill>
                <a:latin typeface="Calibri"/>
                <a:cs typeface="Calibri"/>
              </a:rPr>
              <a:t>TIPO</a:t>
            </a:r>
            <a:r>
              <a:rPr sz="2200" spc="-7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2200" spc="-8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52525"/>
                </a:solidFill>
                <a:latin typeface="Calibri"/>
                <a:cs typeface="Calibri"/>
              </a:rPr>
              <a:t>REPORTES</a:t>
            </a:r>
            <a:r>
              <a:rPr sz="22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52525"/>
                </a:solidFill>
                <a:latin typeface="Calibri"/>
                <a:cs typeface="Calibri"/>
              </a:rPr>
              <a:t>RECIBIDOS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3120" y="4473066"/>
            <a:ext cx="277177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252525"/>
                </a:solidFill>
                <a:latin typeface="Calibri"/>
                <a:cs typeface="Calibri"/>
              </a:rPr>
              <a:t>REPORTES</a:t>
            </a:r>
            <a:r>
              <a:rPr sz="2200" spc="-114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252525"/>
                </a:solidFill>
                <a:latin typeface="Calibri"/>
                <a:cs typeface="Calibri"/>
              </a:rPr>
              <a:t>TRAMITADOS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84006" y="2940507"/>
            <a:ext cx="286258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3B3B3B"/>
                </a:solidFill>
                <a:latin typeface="Calibri"/>
                <a:cs typeface="Calibri"/>
              </a:rPr>
              <a:t>CONSOLIDADO</a:t>
            </a:r>
            <a:r>
              <a:rPr sz="2000" spc="-35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B3B3B"/>
                </a:solidFill>
                <a:latin typeface="Calibri"/>
                <a:cs typeface="Calibri"/>
              </a:rPr>
              <a:t>DENUNCIAS</a:t>
            </a:r>
            <a:endParaRPr sz="2000">
              <a:latin typeface="Calibri"/>
              <a:cs typeface="Calibri"/>
            </a:endParaRPr>
          </a:p>
          <a:p>
            <a:pPr marL="4445" algn="ctr">
              <a:lnSpc>
                <a:spcPct val="100000"/>
              </a:lnSpc>
            </a:pPr>
            <a:r>
              <a:rPr sz="2000" spc="-20" dirty="0">
                <a:solidFill>
                  <a:srgbClr val="3B3B3B"/>
                </a:solidFill>
                <a:latin typeface="Calibri"/>
                <a:cs typeface="Calibri"/>
              </a:rPr>
              <a:t>2024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29844"/>
              </p:ext>
            </p:extLst>
          </p:nvPr>
        </p:nvGraphicFramePr>
        <p:xfrm>
          <a:off x="913269" y="2614041"/>
          <a:ext cx="6554470" cy="1195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6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7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1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1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DENUNCIAS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92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850900" marR="434975" indent="-410209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OTROS: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correspondientes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peticiones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reclamos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denuncias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7C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2200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47</a:t>
                      </a:r>
                      <a:r>
                        <a:rPr lang="es-CO" sz="2200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8</a:t>
                      </a: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es-CO" sz="2200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67</a:t>
                      </a:r>
                      <a:endParaRPr sz="2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858973"/>
              </p:ext>
            </p:extLst>
          </p:nvPr>
        </p:nvGraphicFramePr>
        <p:xfrm>
          <a:off x="913269" y="4895341"/>
          <a:ext cx="6553834" cy="1379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2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1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98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78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100%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37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27405" algn="just" defTabSz="1187450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600" b="1" spc="-3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agotó</a:t>
                      </a:r>
                      <a:r>
                        <a:rPr sz="1600" b="1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600" b="1" spc="-4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debida</a:t>
                      </a:r>
                      <a:r>
                        <a:rPr sz="1600" b="1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diligencia</a:t>
                      </a:r>
                      <a:r>
                        <a:rPr sz="1600" b="1" spc="-4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para</a:t>
                      </a:r>
                      <a:r>
                        <a:rPr sz="1600" b="1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600" b="1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s-CO" sz="1600" b="1" spc="-10" noProof="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atención</a:t>
                      </a:r>
                      <a:r>
                        <a:rPr lang="es-CO" sz="1600" b="1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54</a:t>
                      </a:r>
                      <a:r>
                        <a:rPr lang="es-CO" sz="16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600" b="1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reportes</a:t>
                      </a:r>
                      <a:r>
                        <a:rPr sz="1600" b="1" spc="-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presentados,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600" b="1" spc="-1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se</a:t>
                      </a:r>
                      <a:r>
                        <a:rPr sz="1600" b="1" spc="-3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comunicaron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los</a:t>
                      </a:r>
                      <a:r>
                        <a:rPr sz="1600" b="1" spc="-3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quejosos las</a:t>
                      </a:r>
                      <a:r>
                        <a:rPr sz="1600" b="1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conclusiones</a:t>
                      </a:r>
                      <a:r>
                        <a:rPr sz="1600" b="1" spc="-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b="1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las</a:t>
                      </a:r>
                      <a:r>
                        <a:rPr sz="1600" b="1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mismas,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así</a:t>
                      </a:r>
                      <a:r>
                        <a:rPr sz="1600" b="1" spc="-3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como</a:t>
                      </a:r>
                      <a:r>
                        <a:rPr sz="1600" b="1" spc="-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600" b="1" spc="-3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cierre</a:t>
                      </a:r>
                      <a:r>
                        <a:rPr sz="1600" b="1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600" b="1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caso.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91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8261731" y="4726317"/>
            <a:ext cx="2706370" cy="1301115"/>
          </a:xfrm>
          <a:custGeom>
            <a:avLst/>
            <a:gdLst/>
            <a:ahLst/>
            <a:cxnLst/>
            <a:rect l="l" t="t" r="r" b="b"/>
            <a:pathLst>
              <a:path w="2706370" h="1301114">
                <a:moveTo>
                  <a:pt x="2705988" y="0"/>
                </a:moveTo>
                <a:lnTo>
                  <a:pt x="0" y="0"/>
                </a:lnTo>
                <a:lnTo>
                  <a:pt x="0" y="1300733"/>
                </a:lnTo>
                <a:lnTo>
                  <a:pt x="2705988" y="1300733"/>
                </a:lnTo>
                <a:lnTo>
                  <a:pt x="27059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261731" y="4070006"/>
            <a:ext cx="2706370" cy="496930"/>
          </a:xfrm>
          <a:prstGeom prst="rect">
            <a:avLst/>
          </a:prstGeom>
          <a:solidFill>
            <a:srgbClr val="252525"/>
          </a:solidFill>
        </p:spPr>
        <p:txBody>
          <a:bodyPr vert="horz" wrap="square" lIns="0" tIns="126364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94"/>
              </a:spcBef>
            </a:pPr>
            <a:r>
              <a:rPr lang="es-CO" sz="2400" b="1" spc="-25" dirty="0">
                <a:solidFill>
                  <a:srgbClr val="FFFFFF"/>
                </a:solidFill>
                <a:latin typeface="Calibri"/>
                <a:cs typeface="Calibri"/>
              </a:rPr>
              <a:t>1499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261731" y="4865370"/>
            <a:ext cx="270637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Corresponde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a las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 denuncias</a:t>
            </a:r>
            <a:endParaRPr sz="1600">
              <a:latin typeface="Calibri"/>
              <a:cs typeface="Calibri"/>
            </a:endParaRPr>
          </a:p>
          <a:p>
            <a:pPr marL="462915" marR="455295" algn="ctr">
              <a:lnSpc>
                <a:spcPct val="100000"/>
              </a:lnSpc>
            </a:pP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del</a:t>
            </a:r>
            <a:r>
              <a:rPr sz="1600" b="1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primer</a:t>
            </a:r>
            <a:r>
              <a:rPr sz="1600" b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252525"/>
                </a:solidFill>
                <a:latin typeface="Calibri"/>
                <a:cs typeface="Calibri"/>
              </a:rPr>
              <a:t>y</a:t>
            </a:r>
            <a:r>
              <a:rPr sz="1600" b="1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252525"/>
                </a:solidFill>
                <a:latin typeface="Calibri"/>
                <a:cs typeface="Calibri"/>
              </a:rPr>
              <a:t>segundo trimestre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190163" y="5771388"/>
            <a:ext cx="781050" cy="784860"/>
            <a:chOff x="10190163" y="5771388"/>
            <a:chExt cx="781050" cy="784860"/>
          </a:xfrm>
        </p:grpSpPr>
        <p:sp>
          <p:nvSpPr>
            <p:cNvPr id="17" name="object 17"/>
            <p:cNvSpPr/>
            <p:nvPr/>
          </p:nvSpPr>
          <p:spPr>
            <a:xfrm>
              <a:off x="10209276" y="5771388"/>
              <a:ext cx="559435" cy="559435"/>
            </a:xfrm>
            <a:custGeom>
              <a:avLst/>
              <a:gdLst/>
              <a:ahLst/>
              <a:cxnLst/>
              <a:rect l="l" t="t" r="r" b="b"/>
              <a:pathLst>
                <a:path w="559434" h="559435">
                  <a:moveTo>
                    <a:pt x="279653" y="0"/>
                  </a:moveTo>
                  <a:lnTo>
                    <a:pt x="234296" y="3660"/>
                  </a:lnTo>
                  <a:lnTo>
                    <a:pt x="191268" y="14257"/>
                  </a:lnTo>
                  <a:lnTo>
                    <a:pt x="151144" y="31215"/>
                  </a:lnTo>
                  <a:lnTo>
                    <a:pt x="114501" y="53958"/>
                  </a:lnTo>
                  <a:lnTo>
                    <a:pt x="81915" y="81910"/>
                  </a:lnTo>
                  <a:lnTo>
                    <a:pt x="53961" y="114495"/>
                  </a:lnTo>
                  <a:lnTo>
                    <a:pt x="31217" y="151138"/>
                  </a:lnTo>
                  <a:lnTo>
                    <a:pt x="14258" y="191263"/>
                  </a:lnTo>
                  <a:lnTo>
                    <a:pt x="3660" y="234293"/>
                  </a:lnTo>
                  <a:lnTo>
                    <a:pt x="0" y="279654"/>
                  </a:lnTo>
                  <a:lnTo>
                    <a:pt x="3660" y="325014"/>
                  </a:lnTo>
                  <a:lnTo>
                    <a:pt x="14258" y="368044"/>
                  </a:lnTo>
                  <a:lnTo>
                    <a:pt x="31217" y="408169"/>
                  </a:lnTo>
                  <a:lnTo>
                    <a:pt x="53961" y="444812"/>
                  </a:lnTo>
                  <a:lnTo>
                    <a:pt x="81915" y="477397"/>
                  </a:lnTo>
                  <a:lnTo>
                    <a:pt x="114501" y="505349"/>
                  </a:lnTo>
                  <a:lnTo>
                    <a:pt x="151144" y="528092"/>
                  </a:lnTo>
                  <a:lnTo>
                    <a:pt x="191268" y="545050"/>
                  </a:lnTo>
                  <a:lnTo>
                    <a:pt x="234296" y="555647"/>
                  </a:lnTo>
                  <a:lnTo>
                    <a:pt x="279653" y="559308"/>
                  </a:lnTo>
                  <a:lnTo>
                    <a:pt x="325011" y="555647"/>
                  </a:lnTo>
                  <a:lnTo>
                    <a:pt x="368039" y="545050"/>
                  </a:lnTo>
                  <a:lnTo>
                    <a:pt x="408163" y="528092"/>
                  </a:lnTo>
                  <a:lnTo>
                    <a:pt x="444806" y="505349"/>
                  </a:lnTo>
                  <a:lnTo>
                    <a:pt x="477392" y="477397"/>
                  </a:lnTo>
                  <a:lnTo>
                    <a:pt x="505346" y="444812"/>
                  </a:lnTo>
                  <a:lnTo>
                    <a:pt x="528090" y="408169"/>
                  </a:lnTo>
                  <a:lnTo>
                    <a:pt x="545049" y="368044"/>
                  </a:lnTo>
                  <a:lnTo>
                    <a:pt x="555647" y="325014"/>
                  </a:lnTo>
                  <a:lnTo>
                    <a:pt x="559307" y="279654"/>
                  </a:lnTo>
                  <a:lnTo>
                    <a:pt x="555647" y="234293"/>
                  </a:lnTo>
                  <a:lnTo>
                    <a:pt x="545049" y="191263"/>
                  </a:lnTo>
                  <a:lnTo>
                    <a:pt x="528090" y="151138"/>
                  </a:lnTo>
                  <a:lnTo>
                    <a:pt x="505346" y="114495"/>
                  </a:lnTo>
                  <a:lnTo>
                    <a:pt x="477392" y="81910"/>
                  </a:lnTo>
                  <a:lnTo>
                    <a:pt x="444806" y="53958"/>
                  </a:lnTo>
                  <a:lnTo>
                    <a:pt x="408163" y="31215"/>
                  </a:lnTo>
                  <a:lnTo>
                    <a:pt x="368039" y="14257"/>
                  </a:lnTo>
                  <a:lnTo>
                    <a:pt x="325011" y="3660"/>
                  </a:lnTo>
                  <a:lnTo>
                    <a:pt x="2796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196483" y="5781367"/>
              <a:ext cx="768350" cy="768350"/>
            </a:xfrm>
            <a:custGeom>
              <a:avLst/>
              <a:gdLst/>
              <a:ahLst/>
              <a:cxnLst/>
              <a:rect l="l" t="t" r="r" b="b"/>
              <a:pathLst>
                <a:path w="768350" h="768350">
                  <a:moveTo>
                    <a:pt x="505232" y="490376"/>
                  </a:moveTo>
                  <a:lnTo>
                    <a:pt x="477856" y="490376"/>
                  </a:lnTo>
                  <a:lnTo>
                    <a:pt x="518920" y="531435"/>
                  </a:lnTo>
                  <a:lnTo>
                    <a:pt x="513039" y="540004"/>
                  </a:lnTo>
                  <a:lnTo>
                    <a:pt x="508532" y="549398"/>
                  </a:lnTo>
                  <a:lnTo>
                    <a:pt x="505388" y="559097"/>
                  </a:lnTo>
                  <a:lnTo>
                    <a:pt x="505309" y="559342"/>
                  </a:lnTo>
                  <a:lnTo>
                    <a:pt x="503277" y="569560"/>
                  </a:lnTo>
                  <a:lnTo>
                    <a:pt x="503246" y="581948"/>
                  </a:lnTo>
                  <a:lnTo>
                    <a:pt x="505879" y="593496"/>
                  </a:lnTo>
                  <a:lnTo>
                    <a:pt x="505966" y="593878"/>
                  </a:lnTo>
                  <a:lnTo>
                    <a:pt x="656778" y="752369"/>
                  </a:lnTo>
                  <a:lnTo>
                    <a:pt x="695887" y="768011"/>
                  </a:lnTo>
                  <a:lnTo>
                    <a:pt x="710153" y="766575"/>
                  </a:lnTo>
                  <a:lnTo>
                    <a:pt x="723499" y="762390"/>
                  </a:lnTo>
                  <a:lnTo>
                    <a:pt x="735745" y="755638"/>
                  </a:lnTo>
                  <a:lnTo>
                    <a:pt x="746565" y="746626"/>
                  </a:lnTo>
                  <a:lnTo>
                    <a:pt x="699673" y="746626"/>
                  </a:lnTo>
                  <a:lnTo>
                    <a:pt x="683253" y="745022"/>
                  </a:lnTo>
                  <a:lnTo>
                    <a:pt x="532608" y="599866"/>
                  </a:lnTo>
                  <a:lnTo>
                    <a:pt x="522831" y="570538"/>
                  </a:lnTo>
                  <a:lnTo>
                    <a:pt x="524466" y="561220"/>
                  </a:lnTo>
                  <a:lnTo>
                    <a:pt x="547457" y="530717"/>
                  </a:lnTo>
                  <a:lnTo>
                    <a:pt x="566095" y="522420"/>
                  </a:lnTo>
                  <a:lnTo>
                    <a:pt x="565746" y="522420"/>
                  </a:lnTo>
                  <a:lnTo>
                    <a:pt x="576605" y="520681"/>
                  </a:lnTo>
                  <a:lnTo>
                    <a:pt x="618619" y="520681"/>
                  </a:lnTo>
                  <a:lnTo>
                    <a:pt x="614736" y="516771"/>
                  </a:lnTo>
                  <a:lnTo>
                    <a:pt x="531631" y="516771"/>
                  </a:lnTo>
                  <a:lnTo>
                    <a:pt x="505232" y="490376"/>
                  </a:lnTo>
                  <a:close/>
                </a:path>
                <a:path w="768350" h="768350">
                  <a:moveTo>
                    <a:pt x="618619" y="520681"/>
                  </a:moveTo>
                  <a:lnTo>
                    <a:pt x="576605" y="520681"/>
                  </a:lnTo>
                  <a:lnTo>
                    <a:pt x="583740" y="521246"/>
                  </a:lnTo>
                  <a:lnTo>
                    <a:pt x="590416" y="523003"/>
                  </a:lnTo>
                  <a:lnTo>
                    <a:pt x="738890" y="668297"/>
                  </a:lnTo>
                  <a:lnTo>
                    <a:pt x="748667" y="697624"/>
                  </a:lnTo>
                  <a:lnTo>
                    <a:pt x="746620" y="706942"/>
                  </a:lnTo>
                  <a:lnTo>
                    <a:pt x="716641" y="741814"/>
                  </a:lnTo>
                  <a:lnTo>
                    <a:pt x="699673" y="746626"/>
                  </a:lnTo>
                  <a:lnTo>
                    <a:pt x="746603" y="746626"/>
                  </a:lnTo>
                  <a:lnTo>
                    <a:pt x="766235" y="713510"/>
                  </a:lnTo>
                  <a:lnTo>
                    <a:pt x="768252" y="688169"/>
                  </a:lnTo>
                  <a:lnTo>
                    <a:pt x="765533" y="676240"/>
                  </a:lnTo>
                  <a:lnTo>
                    <a:pt x="760247" y="665227"/>
                  </a:lnTo>
                  <a:lnTo>
                    <a:pt x="752578" y="655588"/>
                  </a:lnTo>
                  <a:lnTo>
                    <a:pt x="618619" y="520681"/>
                  </a:lnTo>
                  <a:close/>
                </a:path>
                <a:path w="768350" h="768350">
                  <a:moveTo>
                    <a:pt x="271680" y="0"/>
                  </a:moveTo>
                  <a:lnTo>
                    <a:pt x="228609" y="5154"/>
                  </a:lnTo>
                  <a:lnTo>
                    <a:pt x="186606" y="16924"/>
                  </a:lnTo>
                  <a:lnTo>
                    <a:pt x="146473" y="35270"/>
                  </a:lnTo>
                  <a:lnTo>
                    <a:pt x="109016" y="60149"/>
                  </a:lnTo>
                  <a:lnTo>
                    <a:pt x="75038" y="91520"/>
                  </a:lnTo>
                  <a:lnTo>
                    <a:pt x="46491" y="127897"/>
                  </a:lnTo>
                  <a:lnTo>
                    <a:pt x="24761" y="167271"/>
                  </a:lnTo>
                  <a:lnTo>
                    <a:pt x="9800" y="208828"/>
                  </a:lnTo>
                  <a:lnTo>
                    <a:pt x="1562" y="251751"/>
                  </a:lnTo>
                  <a:lnTo>
                    <a:pt x="0" y="295225"/>
                  </a:lnTo>
                  <a:lnTo>
                    <a:pt x="5066" y="338435"/>
                  </a:lnTo>
                  <a:lnTo>
                    <a:pt x="16714" y="380566"/>
                  </a:lnTo>
                  <a:lnTo>
                    <a:pt x="34898" y="420803"/>
                  </a:lnTo>
                  <a:lnTo>
                    <a:pt x="59569" y="458330"/>
                  </a:lnTo>
                  <a:lnTo>
                    <a:pt x="90681" y="492331"/>
                  </a:lnTo>
                  <a:lnTo>
                    <a:pt x="129227" y="522420"/>
                  </a:lnTo>
                  <a:lnTo>
                    <a:pt x="171200" y="544914"/>
                  </a:lnTo>
                  <a:lnTo>
                    <a:pt x="215612" y="559821"/>
                  </a:lnTo>
                  <a:lnTo>
                    <a:pt x="261472" y="567148"/>
                  </a:lnTo>
                  <a:lnTo>
                    <a:pt x="307790" y="566904"/>
                  </a:lnTo>
                  <a:lnTo>
                    <a:pt x="353578" y="559097"/>
                  </a:lnTo>
                  <a:lnTo>
                    <a:pt x="388215" y="547076"/>
                  </a:lnTo>
                  <a:lnTo>
                    <a:pt x="284269" y="547076"/>
                  </a:lnTo>
                  <a:lnTo>
                    <a:pt x="232817" y="542020"/>
                  </a:lnTo>
                  <a:lnTo>
                    <a:pt x="183564" y="527158"/>
                  </a:lnTo>
                  <a:lnTo>
                    <a:pt x="137978" y="502947"/>
                  </a:lnTo>
                  <a:lnTo>
                    <a:pt x="97525" y="469846"/>
                  </a:lnTo>
                  <a:lnTo>
                    <a:pt x="67108" y="433417"/>
                  </a:lnTo>
                  <a:lnTo>
                    <a:pt x="44294" y="393262"/>
                  </a:lnTo>
                  <a:lnTo>
                    <a:pt x="29085" y="350436"/>
                  </a:lnTo>
                  <a:lnTo>
                    <a:pt x="21481" y="305993"/>
                  </a:lnTo>
                  <a:lnTo>
                    <a:pt x="21605" y="260262"/>
                  </a:lnTo>
                  <a:lnTo>
                    <a:pt x="29085" y="216470"/>
                  </a:lnTo>
                  <a:lnTo>
                    <a:pt x="44294" y="173499"/>
                  </a:lnTo>
                  <a:lnTo>
                    <a:pt x="67107" y="133127"/>
                  </a:lnTo>
                  <a:lnTo>
                    <a:pt x="97525" y="96408"/>
                  </a:lnTo>
                  <a:lnTo>
                    <a:pt x="133959" y="65739"/>
                  </a:lnTo>
                  <a:lnTo>
                    <a:pt x="174119" y="42794"/>
                  </a:lnTo>
                  <a:lnTo>
                    <a:pt x="216951" y="27548"/>
                  </a:lnTo>
                  <a:lnTo>
                    <a:pt x="260928" y="20058"/>
                  </a:lnTo>
                  <a:lnTo>
                    <a:pt x="386545" y="20058"/>
                  </a:lnTo>
                  <a:lnTo>
                    <a:pt x="357811" y="9702"/>
                  </a:lnTo>
                  <a:lnTo>
                    <a:pt x="315016" y="1502"/>
                  </a:lnTo>
                  <a:lnTo>
                    <a:pt x="271680" y="0"/>
                  </a:lnTo>
                  <a:close/>
                </a:path>
                <a:path w="768350" h="768350">
                  <a:moveTo>
                    <a:pt x="386545" y="20058"/>
                  </a:moveTo>
                  <a:lnTo>
                    <a:pt x="306413" y="20058"/>
                  </a:lnTo>
                  <a:lnTo>
                    <a:pt x="350934" y="27765"/>
                  </a:lnTo>
                  <a:lnTo>
                    <a:pt x="393911" y="43075"/>
                  </a:lnTo>
                  <a:lnTo>
                    <a:pt x="434288" y="65964"/>
                  </a:lnTo>
                  <a:lnTo>
                    <a:pt x="471012" y="96408"/>
                  </a:lnTo>
                  <a:lnTo>
                    <a:pt x="501687" y="132838"/>
                  </a:lnTo>
                  <a:lnTo>
                    <a:pt x="524637" y="172992"/>
                  </a:lnTo>
                  <a:lnTo>
                    <a:pt x="539887" y="215819"/>
                  </a:lnTo>
                  <a:lnTo>
                    <a:pt x="547459" y="260262"/>
                  </a:lnTo>
                  <a:lnTo>
                    <a:pt x="547378" y="305268"/>
                  </a:lnTo>
                  <a:lnTo>
                    <a:pt x="539669" y="349784"/>
                  </a:lnTo>
                  <a:lnTo>
                    <a:pt x="524356" y="392755"/>
                  </a:lnTo>
                  <a:lnTo>
                    <a:pt x="501462" y="433127"/>
                  </a:lnTo>
                  <a:lnTo>
                    <a:pt x="471012" y="469846"/>
                  </a:lnTo>
                  <a:lnTo>
                    <a:pt x="430697" y="502947"/>
                  </a:lnTo>
                  <a:lnTo>
                    <a:pt x="385340" y="527158"/>
                  </a:lnTo>
                  <a:lnTo>
                    <a:pt x="336134" y="542020"/>
                  </a:lnTo>
                  <a:lnTo>
                    <a:pt x="284269" y="547076"/>
                  </a:lnTo>
                  <a:lnTo>
                    <a:pt x="388215" y="547076"/>
                  </a:lnTo>
                  <a:lnTo>
                    <a:pt x="397845" y="543734"/>
                  </a:lnTo>
                  <a:lnTo>
                    <a:pt x="439601" y="520825"/>
                  </a:lnTo>
                  <a:lnTo>
                    <a:pt x="477856" y="490376"/>
                  </a:lnTo>
                  <a:lnTo>
                    <a:pt x="505232" y="490376"/>
                  </a:lnTo>
                  <a:lnTo>
                    <a:pt x="490567" y="475712"/>
                  </a:lnTo>
                  <a:lnTo>
                    <a:pt x="519140" y="439335"/>
                  </a:lnTo>
                  <a:lnTo>
                    <a:pt x="540938" y="399961"/>
                  </a:lnTo>
                  <a:lnTo>
                    <a:pt x="555990" y="358404"/>
                  </a:lnTo>
                  <a:lnTo>
                    <a:pt x="564325" y="315481"/>
                  </a:lnTo>
                  <a:lnTo>
                    <a:pt x="565973" y="272007"/>
                  </a:lnTo>
                  <a:lnTo>
                    <a:pt x="560962" y="228797"/>
                  </a:lnTo>
                  <a:lnTo>
                    <a:pt x="549322" y="186666"/>
                  </a:lnTo>
                  <a:lnTo>
                    <a:pt x="531083" y="146429"/>
                  </a:lnTo>
                  <a:lnTo>
                    <a:pt x="506273" y="108903"/>
                  </a:lnTo>
                  <a:lnTo>
                    <a:pt x="474923" y="74901"/>
                  </a:lnTo>
                  <a:lnTo>
                    <a:pt x="438568" y="46361"/>
                  </a:lnTo>
                  <a:lnTo>
                    <a:pt x="399263" y="24641"/>
                  </a:lnTo>
                  <a:lnTo>
                    <a:pt x="386545" y="20058"/>
                  </a:lnTo>
                  <a:close/>
                </a:path>
                <a:path w="768350" h="768350">
                  <a:moveTo>
                    <a:pt x="575017" y="501007"/>
                  </a:moveTo>
                  <a:lnTo>
                    <a:pt x="552728" y="505085"/>
                  </a:lnTo>
                  <a:lnTo>
                    <a:pt x="531631" y="516771"/>
                  </a:lnTo>
                  <a:lnTo>
                    <a:pt x="614736" y="516771"/>
                  </a:lnTo>
                  <a:lnTo>
                    <a:pt x="596389" y="504811"/>
                  </a:lnTo>
                  <a:lnTo>
                    <a:pt x="575017" y="50100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196483" y="5781367"/>
              <a:ext cx="768350" cy="768350"/>
            </a:xfrm>
            <a:custGeom>
              <a:avLst/>
              <a:gdLst/>
              <a:ahLst/>
              <a:cxnLst/>
              <a:rect l="l" t="t" r="r" b="b"/>
              <a:pathLst>
                <a:path w="768350" h="768350">
                  <a:moveTo>
                    <a:pt x="614736" y="516771"/>
                  </a:moveTo>
                  <a:lnTo>
                    <a:pt x="596389" y="504811"/>
                  </a:lnTo>
                  <a:lnTo>
                    <a:pt x="575017" y="501007"/>
                  </a:lnTo>
                  <a:lnTo>
                    <a:pt x="552728" y="505085"/>
                  </a:lnTo>
                  <a:lnTo>
                    <a:pt x="531631" y="516771"/>
                  </a:lnTo>
                  <a:lnTo>
                    <a:pt x="490567" y="475712"/>
                  </a:lnTo>
                  <a:lnTo>
                    <a:pt x="519140" y="439335"/>
                  </a:lnTo>
                  <a:lnTo>
                    <a:pt x="540938" y="399961"/>
                  </a:lnTo>
                  <a:lnTo>
                    <a:pt x="555990" y="358404"/>
                  </a:lnTo>
                  <a:lnTo>
                    <a:pt x="564325" y="315481"/>
                  </a:lnTo>
                  <a:lnTo>
                    <a:pt x="565973" y="272007"/>
                  </a:lnTo>
                  <a:lnTo>
                    <a:pt x="560962" y="228797"/>
                  </a:lnTo>
                  <a:lnTo>
                    <a:pt x="549322" y="186666"/>
                  </a:lnTo>
                  <a:lnTo>
                    <a:pt x="531083" y="146429"/>
                  </a:lnTo>
                  <a:lnTo>
                    <a:pt x="506273" y="108903"/>
                  </a:lnTo>
                  <a:lnTo>
                    <a:pt x="474923" y="74901"/>
                  </a:lnTo>
                  <a:lnTo>
                    <a:pt x="438568" y="46361"/>
                  </a:lnTo>
                  <a:lnTo>
                    <a:pt x="399263" y="24641"/>
                  </a:lnTo>
                  <a:lnTo>
                    <a:pt x="357811" y="9702"/>
                  </a:lnTo>
                  <a:lnTo>
                    <a:pt x="315016" y="1502"/>
                  </a:lnTo>
                  <a:lnTo>
                    <a:pt x="271680" y="0"/>
                  </a:lnTo>
                  <a:lnTo>
                    <a:pt x="228609" y="5154"/>
                  </a:lnTo>
                  <a:lnTo>
                    <a:pt x="186606" y="16924"/>
                  </a:lnTo>
                  <a:lnTo>
                    <a:pt x="146473" y="35270"/>
                  </a:lnTo>
                  <a:lnTo>
                    <a:pt x="109016" y="60149"/>
                  </a:lnTo>
                  <a:lnTo>
                    <a:pt x="75038" y="91520"/>
                  </a:lnTo>
                  <a:lnTo>
                    <a:pt x="46491" y="127897"/>
                  </a:lnTo>
                  <a:lnTo>
                    <a:pt x="24761" y="167271"/>
                  </a:lnTo>
                  <a:lnTo>
                    <a:pt x="9800" y="208828"/>
                  </a:lnTo>
                  <a:lnTo>
                    <a:pt x="1562" y="251751"/>
                  </a:lnTo>
                  <a:lnTo>
                    <a:pt x="0" y="295225"/>
                  </a:lnTo>
                  <a:lnTo>
                    <a:pt x="5066" y="338435"/>
                  </a:lnTo>
                  <a:lnTo>
                    <a:pt x="16714" y="380566"/>
                  </a:lnTo>
                  <a:lnTo>
                    <a:pt x="34898" y="420803"/>
                  </a:lnTo>
                  <a:lnTo>
                    <a:pt x="59569" y="458330"/>
                  </a:lnTo>
                  <a:lnTo>
                    <a:pt x="90681" y="492331"/>
                  </a:lnTo>
                  <a:lnTo>
                    <a:pt x="129227" y="522420"/>
                  </a:lnTo>
                  <a:lnTo>
                    <a:pt x="171200" y="544914"/>
                  </a:lnTo>
                  <a:lnTo>
                    <a:pt x="215612" y="559821"/>
                  </a:lnTo>
                  <a:lnTo>
                    <a:pt x="261472" y="567148"/>
                  </a:lnTo>
                  <a:lnTo>
                    <a:pt x="307790" y="566904"/>
                  </a:lnTo>
                  <a:lnTo>
                    <a:pt x="353578" y="559097"/>
                  </a:lnTo>
                  <a:lnTo>
                    <a:pt x="397845" y="543734"/>
                  </a:lnTo>
                  <a:lnTo>
                    <a:pt x="439601" y="520825"/>
                  </a:lnTo>
                  <a:lnTo>
                    <a:pt x="477856" y="490376"/>
                  </a:lnTo>
                  <a:lnTo>
                    <a:pt x="518920" y="531435"/>
                  </a:lnTo>
                  <a:lnTo>
                    <a:pt x="503277" y="569560"/>
                  </a:lnTo>
                  <a:lnTo>
                    <a:pt x="503246" y="581948"/>
                  </a:lnTo>
                  <a:lnTo>
                    <a:pt x="505966" y="593878"/>
                  </a:lnTo>
                  <a:lnTo>
                    <a:pt x="656778" y="752369"/>
                  </a:lnTo>
                  <a:lnTo>
                    <a:pt x="695887" y="768011"/>
                  </a:lnTo>
                  <a:lnTo>
                    <a:pt x="710153" y="766575"/>
                  </a:lnTo>
                  <a:lnTo>
                    <a:pt x="746712" y="746504"/>
                  </a:lnTo>
                  <a:lnTo>
                    <a:pt x="766235" y="713510"/>
                  </a:lnTo>
                  <a:lnTo>
                    <a:pt x="768252" y="688169"/>
                  </a:lnTo>
                  <a:lnTo>
                    <a:pt x="765533" y="676240"/>
                  </a:lnTo>
                  <a:lnTo>
                    <a:pt x="760247" y="665227"/>
                  </a:lnTo>
                  <a:lnTo>
                    <a:pt x="752578" y="655588"/>
                  </a:lnTo>
                  <a:lnTo>
                    <a:pt x="614736" y="516771"/>
                  </a:lnTo>
                  <a:close/>
                </a:path>
                <a:path w="768350" h="768350">
                  <a:moveTo>
                    <a:pt x="97525" y="469846"/>
                  </a:moveTo>
                  <a:lnTo>
                    <a:pt x="67108" y="433417"/>
                  </a:lnTo>
                  <a:lnTo>
                    <a:pt x="44294" y="393262"/>
                  </a:lnTo>
                  <a:lnTo>
                    <a:pt x="29085" y="350436"/>
                  </a:lnTo>
                  <a:lnTo>
                    <a:pt x="21481" y="305993"/>
                  </a:lnTo>
                  <a:lnTo>
                    <a:pt x="21481" y="260986"/>
                  </a:lnTo>
                  <a:lnTo>
                    <a:pt x="29085" y="216470"/>
                  </a:lnTo>
                  <a:lnTo>
                    <a:pt x="44294" y="173499"/>
                  </a:lnTo>
                  <a:lnTo>
                    <a:pt x="67107" y="133127"/>
                  </a:lnTo>
                  <a:lnTo>
                    <a:pt x="97525" y="96408"/>
                  </a:lnTo>
                  <a:lnTo>
                    <a:pt x="133959" y="65739"/>
                  </a:lnTo>
                  <a:lnTo>
                    <a:pt x="174119" y="42794"/>
                  </a:lnTo>
                  <a:lnTo>
                    <a:pt x="216951" y="27548"/>
                  </a:lnTo>
                  <a:lnTo>
                    <a:pt x="261400" y="19977"/>
                  </a:lnTo>
                  <a:lnTo>
                    <a:pt x="306413" y="20058"/>
                  </a:lnTo>
                  <a:lnTo>
                    <a:pt x="350934" y="27765"/>
                  </a:lnTo>
                  <a:lnTo>
                    <a:pt x="393911" y="43075"/>
                  </a:lnTo>
                  <a:lnTo>
                    <a:pt x="434288" y="65964"/>
                  </a:lnTo>
                  <a:lnTo>
                    <a:pt x="471012" y="96408"/>
                  </a:lnTo>
                  <a:lnTo>
                    <a:pt x="501687" y="132838"/>
                  </a:lnTo>
                  <a:lnTo>
                    <a:pt x="524637" y="172992"/>
                  </a:lnTo>
                  <a:lnTo>
                    <a:pt x="539887" y="215819"/>
                  </a:lnTo>
                  <a:lnTo>
                    <a:pt x="547459" y="260262"/>
                  </a:lnTo>
                  <a:lnTo>
                    <a:pt x="547378" y="305268"/>
                  </a:lnTo>
                  <a:lnTo>
                    <a:pt x="539669" y="349784"/>
                  </a:lnTo>
                  <a:lnTo>
                    <a:pt x="524356" y="392755"/>
                  </a:lnTo>
                  <a:lnTo>
                    <a:pt x="501462" y="433127"/>
                  </a:lnTo>
                  <a:lnTo>
                    <a:pt x="471012" y="469846"/>
                  </a:lnTo>
                  <a:lnTo>
                    <a:pt x="430697" y="502947"/>
                  </a:lnTo>
                  <a:lnTo>
                    <a:pt x="385340" y="527158"/>
                  </a:lnTo>
                  <a:lnTo>
                    <a:pt x="336134" y="542020"/>
                  </a:lnTo>
                  <a:lnTo>
                    <a:pt x="284269" y="547076"/>
                  </a:lnTo>
                  <a:lnTo>
                    <a:pt x="232817" y="542020"/>
                  </a:lnTo>
                  <a:lnTo>
                    <a:pt x="183564" y="527158"/>
                  </a:lnTo>
                  <a:lnTo>
                    <a:pt x="137978" y="502947"/>
                  </a:lnTo>
                  <a:lnTo>
                    <a:pt x="97525" y="469846"/>
                  </a:lnTo>
                  <a:close/>
                </a:path>
              </a:pathLst>
            </a:custGeom>
            <a:ln w="12640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12994" y="6295728"/>
              <a:ext cx="238476" cy="23858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9870">
              <a:lnSpc>
                <a:spcPct val="100000"/>
              </a:lnSpc>
              <a:spcBef>
                <a:spcPts val="95"/>
              </a:spcBef>
            </a:pPr>
            <a:r>
              <a:rPr dirty="0"/>
              <a:t>CANAL</a:t>
            </a:r>
            <a:r>
              <a:rPr spc="-35" dirty="0"/>
              <a:t> </a:t>
            </a:r>
            <a:r>
              <a:rPr dirty="0"/>
              <a:t>DE</a:t>
            </a:r>
            <a:r>
              <a:rPr spc="-45" dirty="0"/>
              <a:t> </a:t>
            </a:r>
            <a:r>
              <a:rPr spc="-10" dirty="0"/>
              <a:t>RECEPCIÓN</a:t>
            </a:r>
            <a:r>
              <a:rPr spc="-30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10" dirty="0"/>
              <a:t>REPORTES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20595"/>
              </p:ext>
            </p:extLst>
          </p:nvPr>
        </p:nvGraphicFramePr>
        <p:xfrm>
          <a:off x="1447800" y="2127506"/>
          <a:ext cx="9752714" cy="113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3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173">
                  <a:extLst>
                    <a:ext uri="{9D8B030D-6E8A-4147-A177-3AD203B41FA5}">
                      <a16:colId xmlns:a16="http://schemas.microsoft.com/office/drawing/2014/main" val="324404644"/>
                    </a:ext>
                  </a:extLst>
                </a:gridCol>
              </a:tblGrid>
              <a:tr h="653415">
                <a:tc>
                  <a:txBody>
                    <a:bodyPr/>
                    <a:lstStyle/>
                    <a:p>
                      <a:pPr marL="450850" marR="444500" indent="0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Línea telefónica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PBX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Radicación</a:t>
                      </a:r>
                      <a:r>
                        <a:rPr sz="1400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Orfeo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3048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1200" spc="-10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Aplicación</a:t>
                      </a:r>
                      <a:r>
                        <a:rPr sz="1200" spc="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TPSC-P-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005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)*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1747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421640" marR="373380" indent="53340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Radicación</a:t>
                      </a:r>
                      <a:r>
                        <a:rPr sz="1400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Orfeo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Otras</a:t>
                      </a:r>
                      <a:r>
                        <a:rPr sz="1400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denuncias**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247650" indent="20638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Correo</a:t>
                      </a:r>
                      <a:r>
                        <a:rPr sz="1400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denuncias corrupción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130810" indent="-49213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400" spc="-10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Atención</a:t>
                      </a:r>
                      <a:r>
                        <a:rPr lang="es-CO" sz="1400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directa</a:t>
                      </a:r>
                      <a:r>
                        <a:rPr sz="1400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público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130810" indent="-14288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Formulario Web, Denuncias en línea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solidFill>
                      <a:srgbClr val="F17C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20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262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2000" dirty="0">
                          <a:latin typeface="Calibri"/>
                          <a:cs typeface="Calibri"/>
                        </a:rPr>
                        <a:t>6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2000" spc="-5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20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251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2000" spc="-5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2000" dirty="0">
                          <a:latin typeface="Calibri"/>
                          <a:cs typeface="Calibri"/>
                        </a:rPr>
                        <a:t>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8273460" y="1481185"/>
            <a:ext cx="697230" cy="478790"/>
            <a:chOff x="10616722" y="1415088"/>
            <a:chExt cx="697230" cy="478790"/>
          </a:xfrm>
        </p:grpSpPr>
        <p:sp>
          <p:nvSpPr>
            <p:cNvPr id="5" name="object 5"/>
            <p:cNvSpPr/>
            <p:nvPr/>
          </p:nvSpPr>
          <p:spPr>
            <a:xfrm>
              <a:off x="10663852" y="1520539"/>
              <a:ext cx="214629" cy="365760"/>
            </a:xfrm>
            <a:custGeom>
              <a:avLst/>
              <a:gdLst/>
              <a:ahLst/>
              <a:cxnLst/>
              <a:rect l="l" t="t" r="r" b="b"/>
              <a:pathLst>
                <a:path w="214629" h="365760">
                  <a:moveTo>
                    <a:pt x="58567" y="0"/>
                  </a:moveTo>
                  <a:lnTo>
                    <a:pt x="47254" y="0"/>
                  </a:lnTo>
                  <a:lnTo>
                    <a:pt x="28274" y="6014"/>
                  </a:lnTo>
                  <a:lnTo>
                    <a:pt x="13201" y="18065"/>
                  </a:lnTo>
                  <a:lnTo>
                    <a:pt x="3341" y="34654"/>
                  </a:lnTo>
                  <a:lnTo>
                    <a:pt x="35" y="54067"/>
                  </a:lnTo>
                  <a:lnTo>
                    <a:pt x="0" y="179360"/>
                  </a:lnTo>
                  <a:lnTo>
                    <a:pt x="4183" y="199999"/>
                  </a:lnTo>
                  <a:lnTo>
                    <a:pt x="15553" y="216857"/>
                  </a:lnTo>
                  <a:lnTo>
                    <a:pt x="32410" y="228230"/>
                  </a:lnTo>
                  <a:lnTo>
                    <a:pt x="53054" y="232415"/>
                  </a:lnTo>
                  <a:lnTo>
                    <a:pt x="138995" y="232415"/>
                  </a:lnTo>
                  <a:lnTo>
                    <a:pt x="138995" y="332751"/>
                  </a:lnTo>
                  <a:lnTo>
                    <a:pt x="141013" y="344390"/>
                  </a:lnTo>
                  <a:lnTo>
                    <a:pt x="146866" y="354240"/>
                  </a:lnTo>
                  <a:lnTo>
                    <a:pt x="155793" y="361424"/>
                  </a:lnTo>
                  <a:lnTo>
                    <a:pt x="167517" y="365218"/>
                  </a:lnTo>
                  <a:lnTo>
                    <a:pt x="170156" y="365218"/>
                  </a:lnTo>
                  <a:lnTo>
                    <a:pt x="182313" y="362804"/>
                  </a:lnTo>
                  <a:lnTo>
                    <a:pt x="192255" y="356149"/>
                  </a:lnTo>
                  <a:lnTo>
                    <a:pt x="198883" y="346387"/>
                  </a:lnTo>
                  <a:lnTo>
                    <a:pt x="169315" y="346387"/>
                  </a:lnTo>
                  <a:lnTo>
                    <a:pt x="162324" y="345265"/>
                  </a:lnTo>
                  <a:lnTo>
                    <a:pt x="157561" y="339428"/>
                  </a:lnTo>
                  <a:lnTo>
                    <a:pt x="157792" y="334116"/>
                  </a:lnTo>
                  <a:lnTo>
                    <a:pt x="157851" y="213585"/>
                  </a:lnTo>
                  <a:lnTo>
                    <a:pt x="53054" y="213585"/>
                  </a:lnTo>
                  <a:lnTo>
                    <a:pt x="39738" y="210880"/>
                  </a:lnTo>
                  <a:lnTo>
                    <a:pt x="28866" y="203543"/>
                  </a:lnTo>
                  <a:lnTo>
                    <a:pt x="21532" y="192671"/>
                  </a:lnTo>
                  <a:lnTo>
                    <a:pt x="18832" y="179360"/>
                  </a:lnTo>
                  <a:lnTo>
                    <a:pt x="18832" y="54067"/>
                  </a:lnTo>
                  <a:lnTo>
                    <a:pt x="20960" y="41297"/>
                  </a:lnTo>
                  <a:lnTo>
                    <a:pt x="27334" y="30485"/>
                  </a:lnTo>
                  <a:lnTo>
                    <a:pt x="37107" y="22610"/>
                  </a:lnTo>
                  <a:lnTo>
                    <a:pt x="49436" y="18650"/>
                  </a:lnTo>
                  <a:lnTo>
                    <a:pt x="94174" y="18650"/>
                  </a:lnTo>
                  <a:lnTo>
                    <a:pt x="91677" y="16311"/>
                  </a:lnTo>
                  <a:lnTo>
                    <a:pt x="88004" y="13008"/>
                  </a:lnTo>
                  <a:lnTo>
                    <a:pt x="79030" y="6561"/>
                  </a:lnTo>
                  <a:lnTo>
                    <a:pt x="69015" y="2170"/>
                  </a:lnTo>
                  <a:lnTo>
                    <a:pt x="58567" y="0"/>
                  </a:lnTo>
                  <a:close/>
                </a:path>
                <a:path w="214629" h="365760">
                  <a:moveTo>
                    <a:pt x="79577" y="62894"/>
                  </a:moveTo>
                  <a:lnTo>
                    <a:pt x="73676" y="63780"/>
                  </a:lnTo>
                  <a:lnTo>
                    <a:pt x="67510" y="72168"/>
                  </a:lnTo>
                  <a:lnTo>
                    <a:pt x="68395" y="78052"/>
                  </a:lnTo>
                  <a:lnTo>
                    <a:pt x="86710" y="91492"/>
                  </a:lnTo>
                  <a:lnTo>
                    <a:pt x="86710" y="188501"/>
                  </a:lnTo>
                  <a:lnTo>
                    <a:pt x="177124" y="188501"/>
                  </a:lnTo>
                  <a:lnTo>
                    <a:pt x="182656" y="194072"/>
                  </a:lnTo>
                  <a:lnTo>
                    <a:pt x="182640" y="340832"/>
                  </a:lnTo>
                  <a:lnTo>
                    <a:pt x="177100" y="346387"/>
                  </a:lnTo>
                  <a:lnTo>
                    <a:pt x="198947" y="346387"/>
                  </a:lnTo>
                  <a:lnTo>
                    <a:pt x="201465" y="334116"/>
                  </a:lnTo>
                  <a:lnTo>
                    <a:pt x="201465" y="200921"/>
                  </a:lnTo>
                  <a:lnTo>
                    <a:pt x="199002" y="188763"/>
                  </a:lnTo>
                  <a:lnTo>
                    <a:pt x="192303" y="178837"/>
                  </a:lnTo>
                  <a:lnTo>
                    <a:pt x="182372" y="172144"/>
                  </a:lnTo>
                  <a:lnTo>
                    <a:pt x="170210" y="169686"/>
                  </a:lnTo>
                  <a:lnTo>
                    <a:pt x="105472" y="169686"/>
                  </a:lnTo>
                  <a:lnTo>
                    <a:pt x="105472" y="105451"/>
                  </a:lnTo>
                  <a:lnTo>
                    <a:pt x="198433" y="105451"/>
                  </a:lnTo>
                  <a:lnTo>
                    <a:pt x="203553" y="102407"/>
                  </a:lnTo>
                  <a:lnTo>
                    <a:pt x="210734" y="93483"/>
                  </a:lnTo>
                  <a:lnTo>
                    <a:pt x="211315" y="91689"/>
                  </a:lnTo>
                  <a:lnTo>
                    <a:pt x="188745" y="91689"/>
                  </a:lnTo>
                  <a:lnTo>
                    <a:pt x="184108" y="91492"/>
                  </a:lnTo>
                  <a:lnTo>
                    <a:pt x="119888" y="91492"/>
                  </a:lnTo>
                  <a:lnTo>
                    <a:pt x="117023" y="90567"/>
                  </a:lnTo>
                  <a:lnTo>
                    <a:pt x="114873" y="89029"/>
                  </a:lnTo>
                  <a:lnTo>
                    <a:pt x="79577" y="62894"/>
                  </a:lnTo>
                  <a:close/>
                </a:path>
                <a:path w="214629" h="365760">
                  <a:moveTo>
                    <a:pt x="198433" y="105451"/>
                  </a:moveTo>
                  <a:lnTo>
                    <a:pt x="105472" y="105451"/>
                  </a:lnTo>
                  <a:lnTo>
                    <a:pt x="110486" y="108613"/>
                  </a:lnTo>
                  <a:lnTo>
                    <a:pt x="116301" y="110292"/>
                  </a:lnTo>
                  <a:lnTo>
                    <a:pt x="182022" y="110292"/>
                  </a:lnTo>
                  <a:lnTo>
                    <a:pt x="193705" y="108261"/>
                  </a:lnTo>
                  <a:lnTo>
                    <a:pt x="198433" y="105451"/>
                  </a:lnTo>
                  <a:close/>
                </a:path>
                <a:path w="214629" h="365760">
                  <a:moveTo>
                    <a:pt x="94174" y="18650"/>
                  </a:moveTo>
                  <a:lnTo>
                    <a:pt x="56615" y="18650"/>
                  </a:lnTo>
                  <a:lnTo>
                    <a:pt x="63342" y="20059"/>
                  </a:lnTo>
                  <a:lnTo>
                    <a:pt x="69737" y="22877"/>
                  </a:lnTo>
                  <a:lnTo>
                    <a:pt x="75465" y="27006"/>
                  </a:lnTo>
                  <a:lnTo>
                    <a:pt x="79051" y="30230"/>
                  </a:lnTo>
                  <a:lnTo>
                    <a:pt x="84089" y="34938"/>
                  </a:lnTo>
                  <a:lnTo>
                    <a:pt x="89362" y="39379"/>
                  </a:lnTo>
                  <a:lnTo>
                    <a:pt x="94855" y="43553"/>
                  </a:lnTo>
                  <a:lnTo>
                    <a:pt x="126306" y="66613"/>
                  </a:lnTo>
                  <a:lnTo>
                    <a:pt x="190158" y="66613"/>
                  </a:lnTo>
                  <a:lnTo>
                    <a:pt x="195713" y="72168"/>
                  </a:lnTo>
                  <a:lnTo>
                    <a:pt x="195635" y="80327"/>
                  </a:lnTo>
                  <a:lnTo>
                    <a:pt x="194576" y="86926"/>
                  </a:lnTo>
                  <a:lnTo>
                    <a:pt x="188745" y="91689"/>
                  </a:lnTo>
                  <a:lnTo>
                    <a:pt x="211315" y="91689"/>
                  </a:lnTo>
                  <a:lnTo>
                    <a:pt x="214374" y="82250"/>
                  </a:lnTo>
                  <a:lnTo>
                    <a:pt x="213181" y="69910"/>
                  </a:lnTo>
                  <a:lnTo>
                    <a:pt x="207543" y="59352"/>
                  </a:lnTo>
                  <a:lnTo>
                    <a:pt x="198355" y="51679"/>
                  </a:lnTo>
                  <a:lnTo>
                    <a:pt x="186517" y="47994"/>
                  </a:lnTo>
                  <a:lnTo>
                    <a:pt x="132675" y="47994"/>
                  </a:lnTo>
                  <a:lnTo>
                    <a:pt x="105990" y="28410"/>
                  </a:lnTo>
                  <a:lnTo>
                    <a:pt x="101015" y="24628"/>
                  </a:lnTo>
                  <a:lnTo>
                    <a:pt x="96244" y="20588"/>
                  </a:lnTo>
                  <a:lnTo>
                    <a:pt x="94174" y="186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3851" y="1415088"/>
              <a:ext cx="94164" cy="9415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0616717" y="1520469"/>
              <a:ext cx="650240" cy="373380"/>
            </a:xfrm>
            <a:custGeom>
              <a:avLst/>
              <a:gdLst/>
              <a:ahLst/>
              <a:cxnLst/>
              <a:rect l="l" t="t" r="r" b="b"/>
              <a:pathLst>
                <a:path w="650240" h="373380">
                  <a:moveTo>
                    <a:pt x="169494" y="264147"/>
                  </a:moveTo>
                  <a:lnTo>
                    <a:pt x="165277" y="259943"/>
                  </a:lnTo>
                  <a:lnTo>
                    <a:pt x="160083" y="259943"/>
                  </a:lnTo>
                  <a:lnTo>
                    <a:pt x="94157" y="259943"/>
                  </a:lnTo>
                  <a:lnTo>
                    <a:pt x="64858" y="254000"/>
                  </a:lnTo>
                  <a:lnTo>
                    <a:pt x="40919" y="237845"/>
                  </a:lnTo>
                  <a:lnTo>
                    <a:pt x="24777" y="213918"/>
                  </a:lnTo>
                  <a:lnTo>
                    <a:pt x="18834" y="184619"/>
                  </a:lnTo>
                  <a:lnTo>
                    <a:pt x="18834" y="57010"/>
                  </a:lnTo>
                  <a:lnTo>
                    <a:pt x="14617" y="52806"/>
                  </a:lnTo>
                  <a:lnTo>
                    <a:pt x="4216" y="52806"/>
                  </a:lnTo>
                  <a:lnTo>
                    <a:pt x="0" y="57010"/>
                  </a:lnTo>
                  <a:lnTo>
                    <a:pt x="0" y="184619"/>
                  </a:lnTo>
                  <a:lnTo>
                    <a:pt x="5626" y="216636"/>
                  </a:lnTo>
                  <a:lnTo>
                    <a:pt x="21247" y="244144"/>
                  </a:lnTo>
                  <a:lnTo>
                    <a:pt x="45085" y="264960"/>
                  </a:lnTo>
                  <a:lnTo>
                    <a:pt x="75336" y="276885"/>
                  </a:lnTo>
                  <a:lnTo>
                    <a:pt x="75336" y="354088"/>
                  </a:lnTo>
                  <a:lnTo>
                    <a:pt x="28244" y="354088"/>
                  </a:lnTo>
                  <a:lnTo>
                    <a:pt x="28244" y="372922"/>
                  </a:lnTo>
                  <a:lnTo>
                    <a:pt x="141249" y="372922"/>
                  </a:lnTo>
                  <a:lnTo>
                    <a:pt x="141249" y="354088"/>
                  </a:lnTo>
                  <a:lnTo>
                    <a:pt x="94157" y="354088"/>
                  </a:lnTo>
                  <a:lnTo>
                    <a:pt x="94157" y="278765"/>
                  </a:lnTo>
                  <a:lnTo>
                    <a:pt x="165277" y="278765"/>
                  </a:lnTo>
                  <a:lnTo>
                    <a:pt x="169494" y="274548"/>
                  </a:lnTo>
                  <a:lnTo>
                    <a:pt x="169494" y="264147"/>
                  </a:lnTo>
                  <a:close/>
                </a:path>
                <a:path w="650240" h="373380">
                  <a:moveTo>
                    <a:pt x="517906" y="132334"/>
                  </a:moveTo>
                  <a:lnTo>
                    <a:pt x="513689" y="128130"/>
                  </a:lnTo>
                  <a:lnTo>
                    <a:pt x="183121" y="128130"/>
                  </a:lnTo>
                  <a:lnTo>
                    <a:pt x="178917" y="132334"/>
                  </a:lnTo>
                  <a:lnTo>
                    <a:pt x="178917" y="142735"/>
                  </a:lnTo>
                  <a:lnTo>
                    <a:pt x="183121" y="146951"/>
                  </a:lnTo>
                  <a:lnTo>
                    <a:pt x="338988" y="146951"/>
                  </a:lnTo>
                  <a:lnTo>
                    <a:pt x="338988" y="354088"/>
                  </a:lnTo>
                  <a:lnTo>
                    <a:pt x="273075" y="354088"/>
                  </a:lnTo>
                  <a:lnTo>
                    <a:pt x="273075" y="372922"/>
                  </a:lnTo>
                  <a:lnTo>
                    <a:pt x="423735" y="372922"/>
                  </a:lnTo>
                  <a:lnTo>
                    <a:pt x="423735" y="354088"/>
                  </a:lnTo>
                  <a:lnTo>
                    <a:pt x="357822" y="354088"/>
                  </a:lnTo>
                  <a:lnTo>
                    <a:pt x="357822" y="146951"/>
                  </a:lnTo>
                  <a:lnTo>
                    <a:pt x="513689" y="146951"/>
                  </a:lnTo>
                  <a:lnTo>
                    <a:pt x="517906" y="142735"/>
                  </a:lnTo>
                  <a:lnTo>
                    <a:pt x="517906" y="132334"/>
                  </a:lnTo>
                  <a:close/>
                </a:path>
                <a:path w="650240" h="373380">
                  <a:moveTo>
                    <a:pt x="649732" y="179438"/>
                  </a:moveTo>
                  <a:lnTo>
                    <a:pt x="649706" y="54305"/>
                  </a:lnTo>
                  <a:lnTo>
                    <a:pt x="646455" y="35013"/>
                  </a:lnTo>
                  <a:lnTo>
                    <a:pt x="646404" y="34772"/>
                  </a:lnTo>
                  <a:lnTo>
                    <a:pt x="636866" y="18707"/>
                  </a:lnTo>
                  <a:lnTo>
                    <a:pt x="636524" y="18122"/>
                  </a:lnTo>
                  <a:lnTo>
                    <a:pt x="630897" y="13627"/>
                  </a:lnTo>
                  <a:lnTo>
                    <a:pt x="630897" y="54305"/>
                  </a:lnTo>
                  <a:lnTo>
                    <a:pt x="630897" y="179438"/>
                  </a:lnTo>
                  <a:lnTo>
                    <a:pt x="628205" y="192747"/>
                  </a:lnTo>
                  <a:lnTo>
                    <a:pt x="620877" y="203619"/>
                  </a:lnTo>
                  <a:lnTo>
                    <a:pt x="609993" y="210959"/>
                  </a:lnTo>
                  <a:lnTo>
                    <a:pt x="596684" y="213664"/>
                  </a:lnTo>
                  <a:lnTo>
                    <a:pt x="491934" y="213664"/>
                  </a:lnTo>
                  <a:lnTo>
                    <a:pt x="491998" y="334073"/>
                  </a:lnTo>
                  <a:lnTo>
                    <a:pt x="492137" y="337578"/>
                  </a:lnTo>
                  <a:lnTo>
                    <a:pt x="492226" y="339509"/>
                  </a:lnTo>
                  <a:lnTo>
                    <a:pt x="487464" y="345338"/>
                  </a:lnTo>
                  <a:lnTo>
                    <a:pt x="480847" y="346405"/>
                  </a:lnTo>
                  <a:lnTo>
                    <a:pt x="477342" y="346811"/>
                  </a:lnTo>
                  <a:lnTo>
                    <a:pt x="473824" y="345668"/>
                  </a:lnTo>
                  <a:lnTo>
                    <a:pt x="471233" y="343268"/>
                  </a:lnTo>
                  <a:lnTo>
                    <a:pt x="468617" y="340918"/>
                  </a:lnTo>
                  <a:lnTo>
                    <a:pt x="467131" y="337578"/>
                  </a:lnTo>
                  <a:lnTo>
                    <a:pt x="467156" y="194144"/>
                  </a:lnTo>
                  <a:lnTo>
                    <a:pt x="472706" y="188607"/>
                  </a:lnTo>
                  <a:lnTo>
                    <a:pt x="563105" y="188607"/>
                  </a:lnTo>
                  <a:lnTo>
                    <a:pt x="563105" y="105524"/>
                  </a:lnTo>
                  <a:lnTo>
                    <a:pt x="563105" y="91744"/>
                  </a:lnTo>
                  <a:lnTo>
                    <a:pt x="563105" y="91617"/>
                  </a:lnTo>
                  <a:lnTo>
                    <a:pt x="581418" y="78168"/>
                  </a:lnTo>
                  <a:lnTo>
                    <a:pt x="582307" y="72275"/>
                  </a:lnTo>
                  <a:lnTo>
                    <a:pt x="576135" y="63906"/>
                  </a:lnTo>
                  <a:lnTo>
                    <a:pt x="570230" y="63004"/>
                  </a:lnTo>
                  <a:lnTo>
                    <a:pt x="534860" y="89103"/>
                  </a:lnTo>
                  <a:lnTo>
                    <a:pt x="532714" y="90639"/>
                  </a:lnTo>
                  <a:lnTo>
                    <a:pt x="530110" y="91478"/>
                  </a:lnTo>
                  <a:lnTo>
                    <a:pt x="467702" y="91478"/>
                  </a:lnTo>
                  <a:lnTo>
                    <a:pt x="461022" y="91744"/>
                  </a:lnTo>
                  <a:lnTo>
                    <a:pt x="455206" y="86995"/>
                  </a:lnTo>
                  <a:lnTo>
                    <a:pt x="454113" y="80403"/>
                  </a:lnTo>
                  <a:lnTo>
                    <a:pt x="453390" y="73596"/>
                  </a:lnTo>
                  <a:lnTo>
                    <a:pt x="458317" y="67487"/>
                  </a:lnTo>
                  <a:lnTo>
                    <a:pt x="465137" y="66763"/>
                  </a:lnTo>
                  <a:lnTo>
                    <a:pt x="523367" y="66763"/>
                  </a:lnTo>
                  <a:lnTo>
                    <a:pt x="554913" y="43624"/>
                  </a:lnTo>
                  <a:lnTo>
                    <a:pt x="560400" y="39458"/>
                  </a:lnTo>
                  <a:lnTo>
                    <a:pt x="565683" y="35013"/>
                  </a:lnTo>
                  <a:lnTo>
                    <a:pt x="570712" y="30302"/>
                  </a:lnTo>
                  <a:lnTo>
                    <a:pt x="574306" y="27076"/>
                  </a:lnTo>
                  <a:lnTo>
                    <a:pt x="579996" y="22961"/>
                  </a:lnTo>
                  <a:lnTo>
                    <a:pt x="586359" y="20142"/>
                  </a:lnTo>
                  <a:lnTo>
                    <a:pt x="593166" y="18707"/>
                  </a:lnTo>
                  <a:lnTo>
                    <a:pt x="600202" y="18707"/>
                  </a:lnTo>
                  <a:lnTo>
                    <a:pt x="612584" y="22682"/>
                  </a:lnTo>
                  <a:lnTo>
                    <a:pt x="622401" y="30594"/>
                  </a:lnTo>
                  <a:lnTo>
                    <a:pt x="628789" y="41465"/>
                  </a:lnTo>
                  <a:lnTo>
                    <a:pt x="630897" y="54305"/>
                  </a:lnTo>
                  <a:lnTo>
                    <a:pt x="630897" y="13627"/>
                  </a:lnTo>
                  <a:lnTo>
                    <a:pt x="621398" y="6032"/>
                  </a:lnTo>
                  <a:lnTo>
                    <a:pt x="602348" y="0"/>
                  </a:lnTo>
                  <a:lnTo>
                    <a:pt x="591223" y="0"/>
                  </a:lnTo>
                  <a:lnTo>
                    <a:pt x="553478" y="20612"/>
                  </a:lnTo>
                  <a:lnTo>
                    <a:pt x="548716" y="24650"/>
                  </a:lnTo>
                  <a:lnTo>
                    <a:pt x="543737" y="28435"/>
                  </a:lnTo>
                  <a:lnTo>
                    <a:pt x="517271" y="47853"/>
                  </a:lnTo>
                  <a:lnTo>
                    <a:pt x="466420" y="47853"/>
                  </a:lnTo>
                  <a:lnTo>
                    <a:pt x="454253" y="50317"/>
                  </a:lnTo>
                  <a:lnTo>
                    <a:pt x="444322" y="57010"/>
                  </a:lnTo>
                  <a:lnTo>
                    <a:pt x="437756" y="66763"/>
                  </a:lnTo>
                  <a:lnTo>
                    <a:pt x="437629" y="66941"/>
                  </a:lnTo>
                  <a:lnTo>
                    <a:pt x="435178" y="79108"/>
                  </a:lnTo>
                  <a:lnTo>
                    <a:pt x="435241" y="81216"/>
                  </a:lnTo>
                  <a:lnTo>
                    <a:pt x="435343" y="82283"/>
                  </a:lnTo>
                  <a:lnTo>
                    <a:pt x="438988" y="93510"/>
                  </a:lnTo>
                  <a:lnTo>
                    <a:pt x="446176" y="102438"/>
                  </a:lnTo>
                  <a:lnTo>
                    <a:pt x="456018" y="108292"/>
                  </a:lnTo>
                  <a:lnTo>
                    <a:pt x="467791" y="110337"/>
                  </a:lnTo>
                  <a:lnTo>
                    <a:pt x="533438" y="110337"/>
                  </a:lnTo>
                  <a:lnTo>
                    <a:pt x="539254" y="108673"/>
                  </a:lnTo>
                  <a:lnTo>
                    <a:pt x="544271" y="105524"/>
                  </a:lnTo>
                  <a:lnTo>
                    <a:pt x="544271" y="169811"/>
                  </a:lnTo>
                  <a:lnTo>
                    <a:pt x="479552" y="169811"/>
                  </a:lnTo>
                  <a:lnTo>
                    <a:pt x="467398" y="172275"/>
                  </a:lnTo>
                  <a:lnTo>
                    <a:pt x="457479" y="178968"/>
                  </a:lnTo>
                  <a:lnTo>
                    <a:pt x="450773" y="188887"/>
                  </a:lnTo>
                  <a:lnTo>
                    <a:pt x="448310" y="201041"/>
                  </a:lnTo>
                  <a:lnTo>
                    <a:pt x="448310" y="334073"/>
                  </a:lnTo>
                  <a:lnTo>
                    <a:pt x="450583" y="345338"/>
                  </a:lnTo>
                  <a:lnTo>
                    <a:pt x="450646" y="345668"/>
                  </a:lnTo>
                  <a:lnTo>
                    <a:pt x="450761" y="346214"/>
                  </a:lnTo>
                  <a:lnTo>
                    <a:pt x="457441" y="356146"/>
                  </a:lnTo>
                  <a:lnTo>
                    <a:pt x="467372" y="362839"/>
                  </a:lnTo>
                  <a:lnTo>
                    <a:pt x="479513" y="365290"/>
                  </a:lnTo>
                  <a:lnTo>
                    <a:pt x="481685" y="365290"/>
                  </a:lnTo>
                  <a:lnTo>
                    <a:pt x="482739" y="365137"/>
                  </a:lnTo>
                  <a:lnTo>
                    <a:pt x="493979" y="361492"/>
                  </a:lnTo>
                  <a:lnTo>
                    <a:pt x="502894" y="354317"/>
                  </a:lnTo>
                  <a:lnTo>
                    <a:pt x="507352" y="346811"/>
                  </a:lnTo>
                  <a:lnTo>
                    <a:pt x="508749" y="344462"/>
                  </a:lnTo>
                  <a:lnTo>
                    <a:pt x="510768" y="332828"/>
                  </a:lnTo>
                  <a:lnTo>
                    <a:pt x="510768" y="232486"/>
                  </a:lnTo>
                  <a:lnTo>
                    <a:pt x="596709" y="232486"/>
                  </a:lnTo>
                  <a:lnTo>
                    <a:pt x="617347" y="228295"/>
                  </a:lnTo>
                  <a:lnTo>
                    <a:pt x="634199" y="216928"/>
                  </a:lnTo>
                  <a:lnTo>
                    <a:pt x="645553" y="200075"/>
                  </a:lnTo>
                  <a:lnTo>
                    <a:pt x="649732" y="1794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172295" y="1415088"/>
              <a:ext cx="94164" cy="9415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1144046" y="1573265"/>
              <a:ext cx="169545" cy="320675"/>
            </a:xfrm>
            <a:custGeom>
              <a:avLst/>
              <a:gdLst/>
              <a:ahLst/>
              <a:cxnLst/>
              <a:rect l="l" t="t" r="r" b="b"/>
              <a:pathLst>
                <a:path w="169545" h="320675">
                  <a:moveTo>
                    <a:pt x="165243" y="0"/>
                  </a:moveTo>
                  <a:lnTo>
                    <a:pt x="160064" y="0"/>
                  </a:lnTo>
                  <a:lnTo>
                    <a:pt x="154885" y="0"/>
                  </a:lnTo>
                  <a:lnTo>
                    <a:pt x="150648" y="4213"/>
                  </a:lnTo>
                  <a:lnTo>
                    <a:pt x="150648" y="131813"/>
                  </a:lnTo>
                  <a:lnTo>
                    <a:pt x="128586" y="185048"/>
                  </a:lnTo>
                  <a:lnTo>
                    <a:pt x="75331" y="207135"/>
                  </a:lnTo>
                  <a:lnTo>
                    <a:pt x="4213" y="207135"/>
                  </a:lnTo>
                  <a:lnTo>
                    <a:pt x="0" y="211349"/>
                  </a:lnTo>
                  <a:lnTo>
                    <a:pt x="0" y="221745"/>
                  </a:lnTo>
                  <a:lnTo>
                    <a:pt x="4213" y="225966"/>
                  </a:lnTo>
                  <a:lnTo>
                    <a:pt x="75331" y="225966"/>
                  </a:lnTo>
                  <a:lnTo>
                    <a:pt x="75331" y="301288"/>
                  </a:lnTo>
                  <a:lnTo>
                    <a:pt x="28249" y="301288"/>
                  </a:lnTo>
                  <a:lnTo>
                    <a:pt x="28249" y="320119"/>
                  </a:lnTo>
                  <a:lnTo>
                    <a:pt x="141247" y="320119"/>
                  </a:lnTo>
                  <a:lnTo>
                    <a:pt x="141247" y="301288"/>
                  </a:lnTo>
                  <a:lnTo>
                    <a:pt x="94164" y="301288"/>
                  </a:lnTo>
                  <a:lnTo>
                    <a:pt x="94164" y="224083"/>
                  </a:lnTo>
                  <a:lnTo>
                    <a:pt x="124418" y="212155"/>
                  </a:lnTo>
                  <a:lnTo>
                    <a:pt x="148254" y="191341"/>
                  </a:lnTo>
                  <a:lnTo>
                    <a:pt x="163874" y="163831"/>
                  </a:lnTo>
                  <a:lnTo>
                    <a:pt x="169481" y="131813"/>
                  </a:lnTo>
                  <a:lnTo>
                    <a:pt x="169480" y="4213"/>
                  </a:lnTo>
                  <a:lnTo>
                    <a:pt x="16524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2115875" y="1447701"/>
            <a:ext cx="442595" cy="504190"/>
            <a:chOff x="1330490" y="1408222"/>
            <a:chExt cx="442595" cy="50419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36647" y="1443376"/>
              <a:ext cx="230048" cy="23102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334453" y="1690921"/>
              <a:ext cx="434975" cy="217804"/>
            </a:xfrm>
            <a:custGeom>
              <a:avLst/>
              <a:gdLst/>
              <a:ahLst/>
              <a:cxnLst/>
              <a:rect l="l" t="t" r="r" b="b"/>
              <a:pathLst>
                <a:path w="434975" h="217805">
                  <a:moveTo>
                    <a:pt x="217283" y="0"/>
                  </a:moveTo>
                  <a:lnTo>
                    <a:pt x="172485" y="3744"/>
                  </a:lnTo>
                  <a:lnTo>
                    <a:pt x="128584" y="13408"/>
                  </a:lnTo>
                  <a:lnTo>
                    <a:pt x="73930" y="34592"/>
                  </a:lnTo>
                  <a:lnTo>
                    <a:pt x="23609" y="64640"/>
                  </a:lnTo>
                  <a:lnTo>
                    <a:pt x="1779" y="98437"/>
                  </a:lnTo>
                  <a:lnTo>
                    <a:pt x="0" y="112061"/>
                  </a:lnTo>
                  <a:lnTo>
                    <a:pt x="0" y="217328"/>
                  </a:lnTo>
                  <a:lnTo>
                    <a:pt x="13591" y="217328"/>
                  </a:lnTo>
                  <a:lnTo>
                    <a:pt x="13591" y="112061"/>
                  </a:lnTo>
                  <a:lnTo>
                    <a:pt x="14987" y="101544"/>
                  </a:lnTo>
                  <a:lnTo>
                    <a:pt x="55341" y="60072"/>
                  </a:lnTo>
                  <a:lnTo>
                    <a:pt x="105681" y="35545"/>
                  </a:lnTo>
                  <a:lnTo>
                    <a:pt x="153161" y="21169"/>
                  </a:lnTo>
                  <a:lnTo>
                    <a:pt x="195740" y="14692"/>
                  </a:lnTo>
                  <a:lnTo>
                    <a:pt x="217283" y="13589"/>
                  </a:lnTo>
                  <a:lnTo>
                    <a:pt x="238834" y="14453"/>
                  </a:lnTo>
                  <a:lnTo>
                    <a:pt x="281394" y="20921"/>
                  </a:lnTo>
                  <a:lnTo>
                    <a:pt x="329047" y="34840"/>
                  </a:lnTo>
                  <a:lnTo>
                    <a:pt x="379366" y="59321"/>
                  </a:lnTo>
                  <a:lnTo>
                    <a:pt x="410128" y="82734"/>
                  </a:lnTo>
                  <a:lnTo>
                    <a:pt x="420976" y="217329"/>
                  </a:lnTo>
                  <a:lnTo>
                    <a:pt x="434567" y="217329"/>
                  </a:lnTo>
                  <a:lnTo>
                    <a:pt x="434567" y="112062"/>
                  </a:lnTo>
                  <a:lnTo>
                    <a:pt x="420833" y="74326"/>
                  </a:lnTo>
                  <a:lnTo>
                    <a:pt x="386868" y="47946"/>
                  </a:lnTo>
                  <a:lnTo>
                    <a:pt x="334180" y="22218"/>
                  </a:lnTo>
                  <a:lnTo>
                    <a:pt x="284306" y="7621"/>
                  </a:lnTo>
                  <a:lnTo>
                    <a:pt x="239812" y="888"/>
                  </a:lnTo>
                  <a:lnTo>
                    <a:pt x="2172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34453" y="1690921"/>
              <a:ext cx="434975" cy="217804"/>
            </a:xfrm>
            <a:custGeom>
              <a:avLst/>
              <a:gdLst/>
              <a:ahLst/>
              <a:cxnLst/>
              <a:rect l="l" t="t" r="r" b="b"/>
              <a:pathLst>
                <a:path w="434975" h="217805">
                  <a:moveTo>
                    <a:pt x="411065" y="64697"/>
                  </a:moveTo>
                  <a:lnTo>
                    <a:pt x="361173" y="33754"/>
                  </a:lnTo>
                  <a:lnTo>
                    <a:pt x="306090" y="13436"/>
                  </a:lnTo>
                  <a:lnTo>
                    <a:pt x="262184" y="3433"/>
                  </a:lnTo>
                  <a:lnTo>
                    <a:pt x="217283" y="0"/>
                  </a:lnTo>
                  <a:lnTo>
                    <a:pt x="194810" y="1126"/>
                  </a:lnTo>
                  <a:lnTo>
                    <a:pt x="150385" y="7841"/>
                  </a:lnTo>
                  <a:lnTo>
                    <a:pt x="100785" y="22858"/>
                  </a:lnTo>
                  <a:lnTo>
                    <a:pt x="48158" y="48542"/>
                  </a:lnTo>
                  <a:lnTo>
                    <a:pt x="13808" y="74273"/>
                  </a:lnTo>
                  <a:lnTo>
                    <a:pt x="0" y="112061"/>
                  </a:lnTo>
                  <a:lnTo>
                    <a:pt x="0" y="217328"/>
                  </a:lnTo>
                  <a:lnTo>
                    <a:pt x="13591" y="217328"/>
                  </a:lnTo>
                  <a:lnTo>
                    <a:pt x="13591" y="112061"/>
                  </a:lnTo>
                  <a:lnTo>
                    <a:pt x="14987" y="101544"/>
                  </a:lnTo>
                  <a:lnTo>
                    <a:pt x="55341" y="60072"/>
                  </a:lnTo>
                  <a:lnTo>
                    <a:pt x="105681" y="35545"/>
                  </a:lnTo>
                  <a:lnTo>
                    <a:pt x="153161" y="21169"/>
                  </a:lnTo>
                  <a:lnTo>
                    <a:pt x="195740" y="14692"/>
                  </a:lnTo>
                  <a:lnTo>
                    <a:pt x="217283" y="13589"/>
                  </a:lnTo>
                  <a:lnTo>
                    <a:pt x="238834" y="14453"/>
                  </a:lnTo>
                  <a:lnTo>
                    <a:pt x="281394" y="20921"/>
                  </a:lnTo>
                  <a:lnTo>
                    <a:pt x="329047" y="34840"/>
                  </a:lnTo>
                  <a:lnTo>
                    <a:pt x="379366" y="59321"/>
                  </a:lnTo>
                  <a:lnTo>
                    <a:pt x="410128" y="82734"/>
                  </a:lnTo>
                  <a:lnTo>
                    <a:pt x="420976" y="217329"/>
                  </a:lnTo>
                  <a:lnTo>
                    <a:pt x="434567" y="217329"/>
                  </a:lnTo>
                  <a:lnTo>
                    <a:pt x="434567" y="112062"/>
                  </a:lnTo>
                  <a:lnTo>
                    <a:pt x="432807" y="98460"/>
                  </a:lnTo>
                  <a:lnTo>
                    <a:pt x="428155" y="85731"/>
                  </a:lnTo>
                  <a:lnTo>
                    <a:pt x="420833" y="74326"/>
                  </a:lnTo>
                  <a:lnTo>
                    <a:pt x="411065" y="64697"/>
                  </a:lnTo>
                  <a:close/>
                </a:path>
              </a:pathLst>
            </a:custGeom>
            <a:ln w="7927">
              <a:solidFill>
                <a:srgbClr val="3B3B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42266" y="1412186"/>
              <a:ext cx="279400" cy="245110"/>
            </a:xfrm>
            <a:custGeom>
              <a:avLst/>
              <a:gdLst/>
              <a:ahLst/>
              <a:cxnLst/>
              <a:rect l="l" t="t" r="r" b="b"/>
              <a:pathLst>
                <a:path w="279400" h="245110">
                  <a:moveTo>
                    <a:pt x="159482" y="204157"/>
                  </a:moveTo>
                  <a:lnTo>
                    <a:pt x="151711" y="204725"/>
                  </a:lnTo>
                  <a:lnTo>
                    <a:pt x="144502" y="208358"/>
                  </a:lnTo>
                  <a:lnTo>
                    <a:pt x="139270" y="214500"/>
                  </a:lnTo>
                  <a:lnTo>
                    <a:pt x="136882" y="221915"/>
                  </a:lnTo>
                  <a:lnTo>
                    <a:pt x="137449" y="229685"/>
                  </a:lnTo>
                  <a:lnTo>
                    <a:pt x="141082" y="236890"/>
                  </a:lnTo>
                  <a:lnTo>
                    <a:pt x="147227" y="242124"/>
                  </a:lnTo>
                  <a:lnTo>
                    <a:pt x="154645" y="244512"/>
                  </a:lnTo>
                  <a:lnTo>
                    <a:pt x="162417" y="243944"/>
                  </a:lnTo>
                  <a:lnTo>
                    <a:pt x="169623" y="240310"/>
                  </a:lnTo>
                  <a:lnTo>
                    <a:pt x="174437" y="236528"/>
                  </a:lnTo>
                  <a:lnTo>
                    <a:pt x="177291" y="230775"/>
                  </a:lnTo>
                  <a:lnTo>
                    <a:pt x="177387" y="224654"/>
                  </a:lnTo>
                  <a:lnTo>
                    <a:pt x="216018" y="211778"/>
                  </a:lnTo>
                  <a:lnTo>
                    <a:pt x="173044" y="211778"/>
                  </a:lnTo>
                  <a:lnTo>
                    <a:pt x="166899" y="206544"/>
                  </a:lnTo>
                  <a:lnTo>
                    <a:pt x="159482" y="204157"/>
                  </a:lnTo>
                  <a:close/>
                </a:path>
                <a:path w="279400" h="245110">
                  <a:moveTo>
                    <a:pt x="170681" y="15007"/>
                  </a:moveTo>
                  <a:lnTo>
                    <a:pt x="128844" y="15007"/>
                  </a:lnTo>
                  <a:lnTo>
                    <a:pt x="168980" y="27328"/>
                  </a:lnTo>
                  <a:lnTo>
                    <a:pt x="204502" y="52419"/>
                  </a:lnTo>
                  <a:lnTo>
                    <a:pt x="232597" y="92129"/>
                  </a:lnTo>
                  <a:lnTo>
                    <a:pt x="238587" y="189933"/>
                  </a:lnTo>
                  <a:lnTo>
                    <a:pt x="173044" y="211778"/>
                  </a:lnTo>
                  <a:lnTo>
                    <a:pt x="216018" y="211778"/>
                  </a:lnTo>
                  <a:lnTo>
                    <a:pt x="260543" y="196938"/>
                  </a:lnTo>
                  <a:lnTo>
                    <a:pt x="267941" y="194925"/>
                  </a:lnTo>
                  <a:lnTo>
                    <a:pt x="273902" y="190498"/>
                  </a:lnTo>
                  <a:lnTo>
                    <a:pt x="277887" y="184234"/>
                  </a:lnTo>
                  <a:lnTo>
                    <a:pt x="278030" y="183507"/>
                  </a:lnTo>
                  <a:lnTo>
                    <a:pt x="252179" y="183507"/>
                  </a:lnTo>
                  <a:lnTo>
                    <a:pt x="252179" y="115559"/>
                  </a:lnTo>
                  <a:lnTo>
                    <a:pt x="277989" y="115559"/>
                  </a:lnTo>
                  <a:lnTo>
                    <a:pt x="277759" y="114418"/>
                  </a:lnTo>
                  <a:lnTo>
                    <a:pt x="273389" y="107939"/>
                  </a:lnTo>
                  <a:lnTo>
                    <a:pt x="266909" y="103571"/>
                  </a:lnTo>
                  <a:lnTo>
                    <a:pt x="258974" y="101970"/>
                  </a:lnTo>
                  <a:lnTo>
                    <a:pt x="251046" y="101970"/>
                  </a:lnTo>
                  <a:lnTo>
                    <a:pt x="228839" y="59624"/>
                  </a:lnTo>
                  <a:lnTo>
                    <a:pt x="195717" y="27482"/>
                  </a:lnTo>
                  <a:lnTo>
                    <a:pt x="170681" y="15007"/>
                  </a:lnTo>
                  <a:close/>
                </a:path>
                <a:path w="279400" h="245110">
                  <a:moveTo>
                    <a:pt x="277989" y="115559"/>
                  </a:moveTo>
                  <a:lnTo>
                    <a:pt x="262729" y="115559"/>
                  </a:lnTo>
                  <a:lnTo>
                    <a:pt x="265770" y="118600"/>
                  </a:lnTo>
                  <a:lnTo>
                    <a:pt x="265770" y="180460"/>
                  </a:lnTo>
                  <a:lnTo>
                    <a:pt x="262729" y="183507"/>
                  </a:lnTo>
                  <a:lnTo>
                    <a:pt x="278030" y="183507"/>
                  </a:lnTo>
                  <a:lnTo>
                    <a:pt x="279361" y="176712"/>
                  </a:lnTo>
                  <a:lnTo>
                    <a:pt x="279361" y="122354"/>
                  </a:lnTo>
                  <a:lnTo>
                    <a:pt x="277989" y="115559"/>
                  </a:lnTo>
                  <a:close/>
                </a:path>
                <a:path w="279400" h="245110">
                  <a:moveTo>
                    <a:pt x="109183" y="0"/>
                  </a:moveTo>
                  <a:lnTo>
                    <a:pt x="61998" y="7755"/>
                  </a:lnTo>
                  <a:lnTo>
                    <a:pt x="15781" y="33017"/>
                  </a:lnTo>
                  <a:lnTo>
                    <a:pt x="0" y="51836"/>
                  </a:lnTo>
                  <a:lnTo>
                    <a:pt x="5306" y="57187"/>
                  </a:lnTo>
                  <a:lnTo>
                    <a:pt x="9587" y="57187"/>
                  </a:lnTo>
                  <a:lnTo>
                    <a:pt x="12390" y="54407"/>
                  </a:lnTo>
                  <a:lnTo>
                    <a:pt x="47385" y="28574"/>
                  </a:lnTo>
                  <a:lnTo>
                    <a:pt x="87257" y="15432"/>
                  </a:lnTo>
                  <a:lnTo>
                    <a:pt x="128844" y="15007"/>
                  </a:lnTo>
                  <a:lnTo>
                    <a:pt x="170681" y="15007"/>
                  </a:lnTo>
                  <a:lnTo>
                    <a:pt x="154794" y="7091"/>
                  </a:lnTo>
                  <a:lnTo>
                    <a:pt x="1091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42266" y="1412185"/>
              <a:ext cx="279400" cy="245110"/>
            </a:xfrm>
            <a:custGeom>
              <a:avLst/>
              <a:gdLst/>
              <a:ahLst/>
              <a:cxnLst/>
              <a:rect l="l" t="t" r="r" b="b"/>
              <a:pathLst>
                <a:path w="279400" h="245110">
                  <a:moveTo>
                    <a:pt x="12390" y="54407"/>
                  </a:moveTo>
                  <a:lnTo>
                    <a:pt x="47385" y="28574"/>
                  </a:lnTo>
                  <a:lnTo>
                    <a:pt x="87257" y="15432"/>
                  </a:lnTo>
                  <a:lnTo>
                    <a:pt x="128844" y="15007"/>
                  </a:lnTo>
                  <a:lnTo>
                    <a:pt x="168980" y="27328"/>
                  </a:lnTo>
                  <a:lnTo>
                    <a:pt x="204502" y="52419"/>
                  </a:lnTo>
                  <a:lnTo>
                    <a:pt x="232597" y="92129"/>
                  </a:lnTo>
                  <a:lnTo>
                    <a:pt x="238587" y="189933"/>
                  </a:lnTo>
                  <a:lnTo>
                    <a:pt x="173044" y="211778"/>
                  </a:lnTo>
                  <a:lnTo>
                    <a:pt x="166899" y="206544"/>
                  </a:lnTo>
                  <a:lnTo>
                    <a:pt x="159482" y="204157"/>
                  </a:lnTo>
                  <a:lnTo>
                    <a:pt x="151711" y="204725"/>
                  </a:lnTo>
                  <a:lnTo>
                    <a:pt x="144502" y="208358"/>
                  </a:lnTo>
                  <a:lnTo>
                    <a:pt x="139270" y="214500"/>
                  </a:lnTo>
                  <a:lnTo>
                    <a:pt x="136882" y="221915"/>
                  </a:lnTo>
                  <a:lnTo>
                    <a:pt x="137449" y="229685"/>
                  </a:lnTo>
                  <a:lnTo>
                    <a:pt x="141082" y="236890"/>
                  </a:lnTo>
                  <a:lnTo>
                    <a:pt x="147227" y="242124"/>
                  </a:lnTo>
                  <a:lnTo>
                    <a:pt x="154645" y="244512"/>
                  </a:lnTo>
                  <a:lnTo>
                    <a:pt x="162417" y="243944"/>
                  </a:lnTo>
                  <a:lnTo>
                    <a:pt x="169623" y="240310"/>
                  </a:lnTo>
                  <a:lnTo>
                    <a:pt x="174437" y="236528"/>
                  </a:lnTo>
                  <a:lnTo>
                    <a:pt x="177291" y="230775"/>
                  </a:lnTo>
                  <a:lnTo>
                    <a:pt x="177387" y="224654"/>
                  </a:lnTo>
                  <a:lnTo>
                    <a:pt x="260543" y="196938"/>
                  </a:lnTo>
                  <a:lnTo>
                    <a:pt x="267941" y="194925"/>
                  </a:lnTo>
                  <a:lnTo>
                    <a:pt x="273902" y="190498"/>
                  </a:lnTo>
                  <a:lnTo>
                    <a:pt x="277887" y="184234"/>
                  </a:lnTo>
                  <a:lnTo>
                    <a:pt x="279361" y="176712"/>
                  </a:lnTo>
                  <a:lnTo>
                    <a:pt x="279361" y="122354"/>
                  </a:lnTo>
                  <a:lnTo>
                    <a:pt x="251046" y="101970"/>
                  </a:lnTo>
                  <a:lnTo>
                    <a:pt x="228839" y="59624"/>
                  </a:lnTo>
                  <a:lnTo>
                    <a:pt x="195717" y="27482"/>
                  </a:lnTo>
                  <a:lnTo>
                    <a:pt x="154794" y="7091"/>
                  </a:lnTo>
                  <a:lnTo>
                    <a:pt x="109183" y="0"/>
                  </a:lnTo>
                  <a:lnTo>
                    <a:pt x="61998" y="7755"/>
                  </a:lnTo>
                  <a:lnTo>
                    <a:pt x="15781" y="33017"/>
                  </a:lnTo>
                  <a:lnTo>
                    <a:pt x="0" y="51836"/>
                  </a:lnTo>
                  <a:lnTo>
                    <a:pt x="2644" y="54503"/>
                  </a:lnTo>
                  <a:lnTo>
                    <a:pt x="5283" y="57164"/>
                  </a:lnTo>
                  <a:lnTo>
                    <a:pt x="9587" y="57187"/>
                  </a:lnTo>
                  <a:lnTo>
                    <a:pt x="12254" y="54543"/>
                  </a:lnTo>
                  <a:lnTo>
                    <a:pt x="12390" y="54407"/>
                  </a:lnTo>
                  <a:close/>
                </a:path>
                <a:path w="279400" h="245110">
                  <a:moveTo>
                    <a:pt x="265770" y="122354"/>
                  </a:moveTo>
                  <a:lnTo>
                    <a:pt x="265770" y="176712"/>
                  </a:lnTo>
                  <a:lnTo>
                    <a:pt x="265770" y="180460"/>
                  </a:lnTo>
                  <a:lnTo>
                    <a:pt x="262729" y="183507"/>
                  </a:lnTo>
                  <a:lnTo>
                    <a:pt x="258974" y="183507"/>
                  </a:lnTo>
                  <a:lnTo>
                    <a:pt x="252179" y="183507"/>
                  </a:lnTo>
                  <a:lnTo>
                    <a:pt x="252179" y="115559"/>
                  </a:lnTo>
                  <a:lnTo>
                    <a:pt x="258974" y="115559"/>
                  </a:lnTo>
                  <a:lnTo>
                    <a:pt x="262729" y="115559"/>
                  </a:lnTo>
                  <a:lnTo>
                    <a:pt x="265770" y="118600"/>
                  </a:lnTo>
                  <a:lnTo>
                    <a:pt x="265770" y="122354"/>
                  </a:lnTo>
                  <a:close/>
                </a:path>
              </a:pathLst>
            </a:custGeom>
            <a:ln w="7927">
              <a:solidFill>
                <a:srgbClr val="3B3B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7100985" y="1535874"/>
            <a:ext cx="758190" cy="454025"/>
          </a:xfrm>
          <a:custGeom>
            <a:avLst/>
            <a:gdLst/>
            <a:ahLst/>
            <a:cxnLst/>
            <a:rect l="l" t="t" r="r" b="b"/>
            <a:pathLst>
              <a:path w="758190" h="454025">
                <a:moveTo>
                  <a:pt x="617956" y="41275"/>
                </a:moveTo>
                <a:lnTo>
                  <a:pt x="601472" y="41275"/>
                </a:lnTo>
                <a:lnTo>
                  <a:pt x="601472" y="57772"/>
                </a:lnTo>
                <a:lnTo>
                  <a:pt x="601472" y="321843"/>
                </a:lnTo>
                <a:lnTo>
                  <a:pt x="156540" y="321995"/>
                </a:lnTo>
                <a:lnTo>
                  <a:pt x="156540" y="57772"/>
                </a:lnTo>
                <a:lnTo>
                  <a:pt x="601472" y="57772"/>
                </a:lnTo>
                <a:lnTo>
                  <a:pt x="601472" y="41275"/>
                </a:lnTo>
                <a:lnTo>
                  <a:pt x="140068" y="41275"/>
                </a:lnTo>
                <a:lnTo>
                  <a:pt x="140068" y="338505"/>
                </a:lnTo>
                <a:lnTo>
                  <a:pt x="617956" y="338366"/>
                </a:lnTo>
                <a:lnTo>
                  <a:pt x="617956" y="321995"/>
                </a:lnTo>
                <a:lnTo>
                  <a:pt x="617956" y="57772"/>
                </a:lnTo>
                <a:lnTo>
                  <a:pt x="617956" y="41275"/>
                </a:lnTo>
                <a:close/>
              </a:path>
              <a:path w="758190" h="454025">
                <a:moveTo>
                  <a:pt x="659155" y="33020"/>
                </a:moveTo>
                <a:lnTo>
                  <a:pt x="656564" y="20167"/>
                </a:lnTo>
                <a:lnTo>
                  <a:pt x="649490" y="9664"/>
                </a:lnTo>
                <a:lnTo>
                  <a:pt x="639025" y="2590"/>
                </a:lnTo>
                <a:lnTo>
                  <a:pt x="626186" y="0"/>
                </a:lnTo>
                <a:lnTo>
                  <a:pt x="131826" y="0"/>
                </a:lnTo>
                <a:lnTo>
                  <a:pt x="118999" y="2590"/>
                </a:lnTo>
                <a:lnTo>
                  <a:pt x="108521" y="9664"/>
                </a:lnTo>
                <a:lnTo>
                  <a:pt x="101460" y="20167"/>
                </a:lnTo>
                <a:lnTo>
                  <a:pt x="98869" y="33020"/>
                </a:lnTo>
                <a:lnTo>
                  <a:pt x="98869" y="371538"/>
                </a:lnTo>
                <a:lnTo>
                  <a:pt x="115341" y="371538"/>
                </a:lnTo>
                <a:lnTo>
                  <a:pt x="115341" y="33020"/>
                </a:lnTo>
                <a:lnTo>
                  <a:pt x="115341" y="23901"/>
                </a:lnTo>
                <a:lnTo>
                  <a:pt x="122732" y="16510"/>
                </a:lnTo>
                <a:lnTo>
                  <a:pt x="635292" y="16510"/>
                </a:lnTo>
                <a:lnTo>
                  <a:pt x="642670" y="23901"/>
                </a:lnTo>
                <a:lnTo>
                  <a:pt x="642670" y="371538"/>
                </a:lnTo>
                <a:lnTo>
                  <a:pt x="659155" y="371538"/>
                </a:lnTo>
                <a:lnTo>
                  <a:pt x="659155" y="33020"/>
                </a:lnTo>
                <a:close/>
              </a:path>
              <a:path w="758190" h="454025">
                <a:moveTo>
                  <a:pt x="758012" y="396138"/>
                </a:moveTo>
                <a:lnTo>
                  <a:pt x="741527" y="396138"/>
                </a:lnTo>
                <a:lnTo>
                  <a:pt x="741527" y="412648"/>
                </a:lnTo>
                <a:lnTo>
                  <a:pt x="739584" y="422287"/>
                </a:lnTo>
                <a:lnTo>
                  <a:pt x="734301" y="430161"/>
                </a:lnTo>
                <a:lnTo>
                  <a:pt x="726440" y="435470"/>
                </a:lnTo>
                <a:lnTo>
                  <a:pt x="716813" y="437413"/>
                </a:lnTo>
                <a:lnTo>
                  <a:pt x="41198" y="437413"/>
                </a:lnTo>
                <a:lnTo>
                  <a:pt x="31572" y="435470"/>
                </a:lnTo>
                <a:lnTo>
                  <a:pt x="23710" y="430161"/>
                </a:lnTo>
                <a:lnTo>
                  <a:pt x="18415" y="422287"/>
                </a:lnTo>
                <a:lnTo>
                  <a:pt x="16471" y="412648"/>
                </a:lnTo>
                <a:lnTo>
                  <a:pt x="321335" y="412648"/>
                </a:lnTo>
                <a:lnTo>
                  <a:pt x="321030" y="421462"/>
                </a:lnTo>
                <a:lnTo>
                  <a:pt x="327926" y="428866"/>
                </a:lnTo>
                <a:lnTo>
                  <a:pt x="336715" y="429158"/>
                </a:lnTo>
                <a:lnTo>
                  <a:pt x="420204" y="429158"/>
                </a:lnTo>
                <a:lnTo>
                  <a:pt x="429006" y="429463"/>
                </a:lnTo>
                <a:lnTo>
                  <a:pt x="436384" y="422567"/>
                </a:lnTo>
                <a:lnTo>
                  <a:pt x="436689" y="413740"/>
                </a:lnTo>
                <a:lnTo>
                  <a:pt x="436689" y="412648"/>
                </a:lnTo>
                <a:lnTo>
                  <a:pt x="741527" y="412648"/>
                </a:lnTo>
                <a:lnTo>
                  <a:pt x="741527" y="396138"/>
                </a:lnTo>
                <a:lnTo>
                  <a:pt x="420204" y="396138"/>
                </a:lnTo>
                <a:lnTo>
                  <a:pt x="420204" y="412648"/>
                </a:lnTo>
                <a:lnTo>
                  <a:pt x="337807" y="412648"/>
                </a:lnTo>
                <a:lnTo>
                  <a:pt x="337807" y="396138"/>
                </a:lnTo>
                <a:lnTo>
                  <a:pt x="0" y="396138"/>
                </a:lnTo>
                <a:lnTo>
                  <a:pt x="0" y="412648"/>
                </a:lnTo>
                <a:lnTo>
                  <a:pt x="3251" y="428701"/>
                </a:lnTo>
                <a:lnTo>
                  <a:pt x="12077" y="441820"/>
                </a:lnTo>
                <a:lnTo>
                  <a:pt x="25171" y="450659"/>
                </a:lnTo>
                <a:lnTo>
                  <a:pt x="41198" y="453923"/>
                </a:lnTo>
                <a:lnTo>
                  <a:pt x="716813" y="453923"/>
                </a:lnTo>
                <a:lnTo>
                  <a:pt x="732840" y="450659"/>
                </a:lnTo>
                <a:lnTo>
                  <a:pt x="745934" y="441820"/>
                </a:lnTo>
                <a:lnTo>
                  <a:pt x="748906" y="437413"/>
                </a:lnTo>
                <a:lnTo>
                  <a:pt x="754659" y="428866"/>
                </a:lnTo>
                <a:lnTo>
                  <a:pt x="754773" y="428701"/>
                </a:lnTo>
                <a:lnTo>
                  <a:pt x="758012" y="412648"/>
                </a:lnTo>
                <a:lnTo>
                  <a:pt x="758012" y="3961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351797" y="1593118"/>
            <a:ext cx="1955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252525"/>
                </a:solidFill>
                <a:latin typeface="Arial"/>
                <a:cs typeface="Arial"/>
              </a:rPr>
              <a:t>@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866733" y="1359196"/>
            <a:ext cx="703580" cy="684530"/>
            <a:chOff x="3809393" y="1247495"/>
            <a:chExt cx="703580" cy="684530"/>
          </a:xfrm>
        </p:grpSpPr>
        <p:sp>
          <p:nvSpPr>
            <p:cNvPr id="19" name="object 19"/>
            <p:cNvSpPr/>
            <p:nvPr/>
          </p:nvSpPr>
          <p:spPr>
            <a:xfrm>
              <a:off x="3809390" y="1247495"/>
              <a:ext cx="703580" cy="684530"/>
            </a:xfrm>
            <a:custGeom>
              <a:avLst/>
              <a:gdLst/>
              <a:ahLst/>
              <a:cxnLst/>
              <a:rect l="l" t="t" r="r" b="b"/>
              <a:pathLst>
                <a:path w="703579" h="684530">
                  <a:moveTo>
                    <a:pt x="364515" y="363448"/>
                  </a:moveTo>
                  <a:lnTo>
                    <a:pt x="347154" y="363448"/>
                  </a:lnTo>
                  <a:lnTo>
                    <a:pt x="347154" y="380809"/>
                  </a:lnTo>
                  <a:lnTo>
                    <a:pt x="347154" y="563041"/>
                  </a:lnTo>
                  <a:lnTo>
                    <a:pt x="52070" y="563041"/>
                  </a:lnTo>
                  <a:lnTo>
                    <a:pt x="52070" y="380809"/>
                  </a:lnTo>
                  <a:lnTo>
                    <a:pt x="347154" y="380809"/>
                  </a:lnTo>
                  <a:lnTo>
                    <a:pt x="347154" y="363448"/>
                  </a:lnTo>
                  <a:lnTo>
                    <a:pt x="34709" y="363448"/>
                  </a:lnTo>
                  <a:lnTo>
                    <a:pt x="34709" y="580402"/>
                  </a:lnTo>
                  <a:lnTo>
                    <a:pt x="364515" y="580402"/>
                  </a:lnTo>
                  <a:lnTo>
                    <a:pt x="364515" y="563041"/>
                  </a:lnTo>
                  <a:lnTo>
                    <a:pt x="364515" y="380809"/>
                  </a:lnTo>
                  <a:lnTo>
                    <a:pt x="364515" y="363448"/>
                  </a:lnTo>
                  <a:close/>
                </a:path>
                <a:path w="703579" h="684530">
                  <a:moveTo>
                    <a:pt x="399224" y="363448"/>
                  </a:moveTo>
                  <a:lnTo>
                    <a:pt x="396494" y="349935"/>
                  </a:lnTo>
                  <a:lnTo>
                    <a:pt x="393903" y="346100"/>
                  </a:lnTo>
                  <a:lnTo>
                    <a:pt x="389051" y="338912"/>
                  </a:lnTo>
                  <a:lnTo>
                    <a:pt x="381863" y="334060"/>
                  </a:lnTo>
                  <a:lnTo>
                    <a:pt x="381863" y="353860"/>
                  </a:lnTo>
                  <a:lnTo>
                    <a:pt x="381863" y="589978"/>
                  </a:lnTo>
                  <a:lnTo>
                    <a:pt x="374103" y="597750"/>
                  </a:lnTo>
                  <a:lnTo>
                    <a:pt x="216966" y="597750"/>
                  </a:lnTo>
                  <a:lnTo>
                    <a:pt x="216966" y="615111"/>
                  </a:lnTo>
                  <a:lnTo>
                    <a:pt x="216966" y="667169"/>
                  </a:lnTo>
                  <a:lnTo>
                    <a:pt x="182257" y="667169"/>
                  </a:lnTo>
                  <a:lnTo>
                    <a:pt x="182257" y="615111"/>
                  </a:lnTo>
                  <a:lnTo>
                    <a:pt x="216966" y="615111"/>
                  </a:lnTo>
                  <a:lnTo>
                    <a:pt x="216966" y="597750"/>
                  </a:lnTo>
                  <a:lnTo>
                    <a:pt x="25133" y="597750"/>
                  </a:lnTo>
                  <a:lnTo>
                    <a:pt x="17348" y="589978"/>
                  </a:lnTo>
                  <a:lnTo>
                    <a:pt x="17348" y="353860"/>
                  </a:lnTo>
                  <a:lnTo>
                    <a:pt x="25133" y="346100"/>
                  </a:lnTo>
                  <a:lnTo>
                    <a:pt x="374103" y="346100"/>
                  </a:lnTo>
                  <a:lnTo>
                    <a:pt x="381863" y="353860"/>
                  </a:lnTo>
                  <a:lnTo>
                    <a:pt x="381863" y="334060"/>
                  </a:lnTo>
                  <a:lnTo>
                    <a:pt x="378028" y="331470"/>
                  </a:lnTo>
                  <a:lnTo>
                    <a:pt x="364515" y="328739"/>
                  </a:lnTo>
                  <a:lnTo>
                    <a:pt x="34709" y="328739"/>
                  </a:lnTo>
                  <a:lnTo>
                    <a:pt x="21196" y="331470"/>
                  </a:lnTo>
                  <a:lnTo>
                    <a:pt x="10160" y="338912"/>
                  </a:lnTo>
                  <a:lnTo>
                    <a:pt x="2730" y="349935"/>
                  </a:lnTo>
                  <a:lnTo>
                    <a:pt x="0" y="363448"/>
                  </a:lnTo>
                  <a:lnTo>
                    <a:pt x="0" y="580402"/>
                  </a:lnTo>
                  <a:lnTo>
                    <a:pt x="2730" y="593902"/>
                  </a:lnTo>
                  <a:lnTo>
                    <a:pt x="10160" y="604939"/>
                  </a:lnTo>
                  <a:lnTo>
                    <a:pt x="21196" y="612381"/>
                  </a:lnTo>
                  <a:lnTo>
                    <a:pt x="34709" y="615111"/>
                  </a:lnTo>
                  <a:lnTo>
                    <a:pt x="164896" y="615111"/>
                  </a:lnTo>
                  <a:lnTo>
                    <a:pt x="164896" y="667169"/>
                  </a:lnTo>
                  <a:lnTo>
                    <a:pt x="112826" y="667169"/>
                  </a:lnTo>
                  <a:lnTo>
                    <a:pt x="112826" y="684530"/>
                  </a:lnTo>
                  <a:lnTo>
                    <a:pt x="286397" y="684530"/>
                  </a:lnTo>
                  <a:lnTo>
                    <a:pt x="286397" y="667169"/>
                  </a:lnTo>
                  <a:lnTo>
                    <a:pt x="234327" y="667169"/>
                  </a:lnTo>
                  <a:lnTo>
                    <a:pt x="234327" y="615111"/>
                  </a:lnTo>
                  <a:lnTo>
                    <a:pt x="364515" y="615111"/>
                  </a:lnTo>
                  <a:lnTo>
                    <a:pt x="378028" y="612381"/>
                  </a:lnTo>
                  <a:lnTo>
                    <a:pt x="389051" y="604939"/>
                  </a:lnTo>
                  <a:lnTo>
                    <a:pt x="393903" y="597750"/>
                  </a:lnTo>
                  <a:lnTo>
                    <a:pt x="396494" y="593902"/>
                  </a:lnTo>
                  <a:lnTo>
                    <a:pt x="399224" y="580402"/>
                  </a:lnTo>
                  <a:lnTo>
                    <a:pt x="399224" y="363448"/>
                  </a:lnTo>
                  <a:close/>
                </a:path>
                <a:path w="703579" h="684530">
                  <a:moveTo>
                    <a:pt x="702970" y="194348"/>
                  </a:moveTo>
                  <a:lnTo>
                    <a:pt x="697788" y="168668"/>
                  </a:lnTo>
                  <a:lnTo>
                    <a:pt x="685596" y="150571"/>
                  </a:lnTo>
                  <a:lnTo>
                    <a:pt x="685596" y="194348"/>
                  </a:lnTo>
                  <a:lnTo>
                    <a:pt x="681177" y="212547"/>
                  </a:lnTo>
                  <a:lnTo>
                    <a:pt x="681075" y="212979"/>
                  </a:lnTo>
                  <a:lnTo>
                    <a:pt x="670293" y="228066"/>
                  </a:lnTo>
                  <a:lnTo>
                    <a:pt x="654748" y="238201"/>
                  </a:lnTo>
                  <a:lnTo>
                    <a:pt x="635939" y="241960"/>
                  </a:lnTo>
                  <a:lnTo>
                    <a:pt x="329577" y="241960"/>
                  </a:lnTo>
                  <a:lnTo>
                    <a:pt x="284518" y="219951"/>
                  </a:lnTo>
                  <a:lnTo>
                    <a:pt x="269506" y="175361"/>
                  </a:lnTo>
                  <a:lnTo>
                    <a:pt x="269430" y="171640"/>
                  </a:lnTo>
                  <a:lnTo>
                    <a:pt x="273519" y="154876"/>
                  </a:lnTo>
                  <a:lnTo>
                    <a:pt x="304253" y="120523"/>
                  </a:lnTo>
                  <a:lnTo>
                    <a:pt x="332625" y="113639"/>
                  </a:lnTo>
                  <a:lnTo>
                    <a:pt x="336232" y="113639"/>
                  </a:lnTo>
                  <a:lnTo>
                    <a:pt x="339788" y="113880"/>
                  </a:lnTo>
                  <a:lnTo>
                    <a:pt x="343293" y="114363"/>
                  </a:lnTo>
                  <a:lnTo>
                    <a:pt x="361518" y="117754"/>
                  </a:lnTo>
                  <a:lnTo>
                    <a:pt x="361543" y="113639"/>
                  </a:lnTo>
                  <a:lnTo>
                    <a:pt x="361632" y="97104"/>
                  </a:lnTo>
                  <a:lnTo>
                    <a:pt x="365937" y="70485"/>
                  </a:lnTo>
                  <a:lnTo>
                    <a:pt x="397891" y="29857"/>
                  </a:lnTo>
                  <a:lnTo>
                    <a:pt x="435076" y="17500"/>
                  </a:lnTo>
                  <a:lnTo>
                    <a:pt x="441337" y="17360"/>
                  </a:lnTo>
                  <a:lnTo>
                    <a:pt x="463067" y="20332"/>
                  </a:lnTo>
                  <a:lnTo>
                    <a:pt x="482752" y="29006"/>
                  </a:lnTo>
                  <a:lnTo>
                    <a:pt x="499338" y="42722"/>
                  </a:lnTo>
                  <a:lnTo>
                    <a:pt x="511721" y="60820"/>
                  </a:lnTo>
                  <a:lnTo>
                    <a:pt x="517906" y="73164"/>
                  </a:lnTo>
                  <a:lnTo>
                    <a:pt x="531393" y="68021"/>
                  </a:lnTo>
                  <a:lnTo>
                    <a:pt x="538086" y="65900"/>
                  </a:lnTo>
                  <a:lnTo>
                    <a:pt x="544690" y="64909"/>
                  </a:lnTo>
                  <a:lnTo>
                    <a:pt x="552094" y="64909"/>
                  </a:lnTo>
                  <a:lnTo>
                    <a:pt x="561962" y="65709"/>
                  </a:lnTo>
                  <a:lnTo>
                    <a:pt x="572058" y="68021"/>
                  </a:lnTo>
                  <a:lnTo>
                    <a:pt x="571855" y="68021"/>
                  </a:lnTo>
                  <a:lnTo>
                    <a:pt x="580732" y="71450"/>
                  </a:lnTo>
                  <a:lnTo>
                    <a:pt x="609015" y="99568"/>
                  </a:lnTo>
                  <a:lnTo>
                    <a:pt x="616280" y="145732"/>
                  </a:lnTo>
                  <a:lnTo>
                    <a:pt x="636981" y="145732"/>
                  </a:lnTo>
                  <a:lnTo>
                    <a:pt x="681799" y="175361"/>
                  </a:lnTo>
                  <a:lnTo>
                    <a:pt x="685596" y="194348"/>
                  </a:lnTo>
                  <a:lnTo>
                    <a:pt x="685596" y="150571"/>
                  </a:lnTo>
                  <a:lnTo>
                    <a:pt x="683666" y="147701"/>
                  </a:lnTo>
                  <a:lnTo>
                    <a:pt x="662698" y="133553"/>
                  </a:lnTo>
                  <a:lnTo>
                    <a:pt x="637032" y="128346"/>
                  </a:lnTo>
                  <a:lnTo>
                    <a:pt x="633679" y="128346"/>
                  </a:lnTo>
                  <a:lnTo>
                    <a:pt x="631126" y="109270"/>
                  </a:lnTo>
                  <a:lnTo>
                    <a:pt x="602424" y="64909"/>
                  </a:lnTo>
                  <a:lnTo>
                    <a:pt x="576783" y="51422"/>
                  </a:lnTo>
                  <a:lnTo>
                    <a:pt x="576999" y="51422"/>
                  </a:lnTo>
                  <a:lnTo>
                    <a:pt x="564476" y="48577"/>
                  </a:lnTo>
                  <a:lnTo>
                    <a:pt x="552157" y="47586"/>
                  </a:lnTo>
                  <a:lnTo>
                    <a:pt x="545642" y="47828"/>
                  </a:lnTo>
                  <a:lnTo>
                    <a:pt x="539051" y="48577"/>
                  </a:lnTo>
                  <a:lnTo>
                    <a:pt x="532777" y="49758"/>
                  </a:lnTo>
                  <a:lnTo>
                    <a:pt x="526478" y="51422"/>
                  </a:lnTo>
                  <a:lnTo>
                    <a:pt x="511263" y="30010"/>
                  </a:lnTo>
                  <a:lnTo>
                    <a:pt x="495604" y="17360"/>
                  </a:lnTo>
                  <a:lnTo>
                    <a:pt x="491172" y="13779"/>
                  </a:lnTo>
                  <a:lnTo>
                    <a:pt x="467474" y="3530"/>
                  </a:lnTo>
                  <a:lnTo>
                    <a:pt x="441426" y="0"/>
                  </a:lnTo>
                  <a:lnTo>
                    <a:pt x="434225" y="152"/>
                  </a:lnTo>
                  <a:lnTo>
                    <a:pt x="427050" y="939"/>
                  </a:lnTo>
                  <a:lnTo>
                    <a:pt x="419608" y="2387"/>
                  </a:lnTo>
                  <a:lnTo>
                    <a:pt x="419468" y="2387"/>
                  </a:lnTo>
                  <a:lnTo>
                    <a:pt x="365391" y="36093"/>
                  </a:lnTo>
                  <a:lnTo>
                    <a:pt x="344284" y="95656"/>
                  </a:lnTo>
                  <a:lnTo>
                    <a:pt x="344284" y="97104"/>
                  </a:lnTo>
                  <a:lnTo>
                    <a:pt x="340448" y="96443"/>
                  </a:lnTo>
                  <a:lnTo>
                    <a:pt x="337629" y="96240"/>
                  </a:lnTo>
                  <a:lnTo>
                    <a:pt x="332663" y="96240"/>
                  </a:lnTo>
                  <a:lnTo>
                    <a:pt x="280936" y="115239"/>
                  </a:lnTo>
                  <a:lnTo>
                    <a:pt x="257365" y="148412"/>
                  </a:lnTo>
                  <a:lnTo>
                    <a:pt x="252272" y="175361"/>
                  </a:lnTo>
                  <a:lnTo>
                    <a:pt x="252539" y="188899"/>
                  </a:lnTo>
                  <a:lnTo>
                    <a:pt x="271437" y="231406"/>
                  </a:lnTo>
                  <a:lnTo>
                    <a:pt x="306768" y="254889"/>
                  </a:lnTo>
                  <a:lnTo>
                    <a:pt x="328409" y="259321"/>
                  </a:lnTo>
                  <a:lnTo>
                    <a:pt x="636079" y="259321"/>
                  </a:lnTo>
                  <a:lnTo>
                    <a:pt x="661377" y="254139"/>
                  </a:lnTo>
                  <a:lnTo>
                    <a:pt x="679958" y="241960"/>
                  </a:lnTo>
                  <a:lnTo>
                    <a:pt x="682269" y="240449"/>
                  </a:lnTo>
                  <a:lnTo>
                    <a:pt x="696785" y="220116"/>
                  </a:lnTo>
                  <a:lnTo>
                    <a:pt x="702970" y="195046"/>
                  </a:lnTo>
                  <a:lnTo>
                    <a:pt x="702970" y="1943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79511" y="1344469"/>
              <a:ext cx="141769" cy="20058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48422" y="1546654"/>
              <a:ext cx="141769" cy="200586"/>
            </a:xfrm>
            <a:prstGeom prst="rect">
              <a:avLst/>
            </a:prstGeom>
          </p:spPr>
        </p:pic>
      </p:grpSp>
      <p:grpSp>
        <p:nvGrpSpPr>
          <p:cNvPr id="22" name="object 22"/>
          <p:cNvGrpSpPr/>
          <p:nvPr/>
        </p:nvGrpSpPr>
        <p:grpSpPr>
          <a:xfrm>
            <a:off x="5392914" y="1565339"/>
            <a:ext cx="784225" cy="468630"/>
            <a:chOff x="6365983" y="1426923"/>
            <a:chExt cx="784225" cy="468630"/>
          </a:xfrm>
        </p:grpSpPr>
        <p:sp>
          <p:nvSpPr>
            <p:cNvPr id="23" name="object 23"/>
            <p:cNvSpPr/>
            <p:nvPr/>
          </p:nvSpPr>
          <p:spPr>
            <a:xfrm>
              <a:off x="6365976" y="1426933"/>
              <a:ext cx="784225" cy="468630"/>
            </a:xfrm>
            <a:custGeom>
              <a:avLst/>
              <a:gdLst/>
              <a:ahLst/>
              <a:cxnLst/>
              <a:rect l="l" t="t" r="r" b="b"/>
              <a:pathLst>
                <a:path w="784225" h="468630">
                  <a:moveTo>
                    <a:pt x="639178" y="42608"/>
                  </a:moveTo>
                  <a:lnTo>
                    <a:pt x="622134" y="42608"/>
                  </a:lnTo>
                  <a:lnTo>
                    <a:pt x="622134" y="59651"/>
                  </a:lnTo>
                  <a:lnTo>
                    <a:pt x="622096" y="332270"/>
                  </a:lnTo>
                  <a:lnTo>
                    <a:pt x="161925" y="332409"/>
                  </a:lnTo>
                  <a:lnTo>
                    <a:pt x="161925" y="59651"/>
                  </a:lnTo>
                  <a:lnTo>
                    <a:pt x="622134" y="59651"/>
                  </a:lnTo>
                  <a:lnTo>
                    <a:pt x="622134" y="42608"/>
                  </a:lnTo>
                  <a:lnTo>
                    <a:pt x="144881" y="42608"/>
                  </a:lnTo>
                  <a:lnTo>
                    <a:pt x="144881" y="349453"/>
                  </a:lnTo>
                  <a:lnTo>
                    <a:pt x="639140" y="349300"/>
                  </a:lnTo>
                  <a:lnTo>
                    <a:pt x="639140" y="332409"/>
                  </a:lnTo>
                  <a:lnTo>
                    <a:pt x="639178" y="59651"/>
                  </a:lnTo>
                  <a:lnTo>
                    <a:pt x="639178" y="42608"/>
                  </a:lnTo>
                  <a:close/>
                </a:path>
                <a:path w="784225" h="468630">
                  <a:moveTo>
                    <a:pt x="681786" y="34074"/>
                  </a:moveTo>
                  <a:lnTo>
                    <a:pt x="679094" y="20815"/>
                  </a:lnTo>
                  <a:lnTo>
                    <a:pt x="671791" y="9994"/>
                  </a:lnTo>
                  <a:lnTo>
                    <a:pt x="660958" y="2679"/>
                  </a:lnTo>
                  <a:lnTo>
                    <a:pt x="647700" y="0"/>
                  </a:lnTo>
                  <a:lnTo>
                    <a:pt x="136359" y="0"/>
                  </a:lnTo>
                  <a:lnTo>
                    <a:pt x="123101" y="2679"/>
                  </a:lnTo>
                  <a:lnTo>
                    <a:pt x="112268" y="9994"/>
                  </a:lnTo>
                  <a:lnTo>
                    <a:pt x="104952" y="20815"/>
                  </a:lnTo>
                  <a:lnTo>
                    <a:pt x="102273" y="34074"/>
                  </a:lnTo>
                  <a:lnTo>
                    <a:pt x="102273" y="383552"/>
                  </a:lnTo>
                  <a:lnTo>
                    <a:pt x="119316" y="383552"/>
                  </a:lnTo>
                  <a:lnTo>
                    <a:pt x="119316" y="34074"/>
                  </a:lnTo>
                  <a:lnTo>
                    <a:pt x="119329" y="24676"/>
                  </a:lnTo>
                  <a:lnTo>
                    <a:pt x="126949" y="17056"/>
                  </a:lnTo>
                  <a:lnTo>
                    <a:pt x="657110" y="17056"/>
                  </a:lnTo>
                  <a:lnTo>
                    <a:pt x="664730" y="24676"/>
                  </a:lnTo>
                  <a:lnTo>
                    <a:pt x="664743" y="383552"/>
                  </a:lnTo>
                  <a:lnTo>
                    <a:pt x="681786" y="383552"/>
                  </a:lnTo>
                  <a:lnTo>
                    <a:pt x="681786" y="34074"/>
                  </a:lnTo>
                  <a:close/>
                </a:path>
                <a:path w="784225" h="468630">
                  <a:moveTo>
                    <a:pt x="784072" y="408952"/>
                  </a:moveTo>
                  <a:lnTo>
                    <a:pt x="767029" y="408952"/>
                  </a:lnTo>
                  <a:lnTo>
                    <a:pt x="767029" y="425996"/>
                  </a:lnTo>
                  <a:lnTo>
                    <a:pt x="764984" y="435940"/>
                  </a:lnTo>
                  <a:lnTo>
                    <a:pt x="759498" y="444055"/>
                  </a:lnTo>
                  <a:lnTo>
                    <a:pt x="751382" y="449541"/>
                  </a:lnTo>
                  <a:lnTo>
                    <a:pt x="741464" y="451561"/>
                  </a:lnTo>
                  <a:lnTo>
                    <a:pt x="42608" y="451561"/>
                  </a:lnTo>
                  <a:lnTo>
                    <a:pt x="32664" y="449541"/>
                  </a:lnTo>
                  <a:lnTo>
                    <a:pt x="24536" y="444055"/>
                  </a:lnTo>
                  <a:lnTo>
                    <a:pt x="19062" y="435940"/>
                  </a:lnTo>
                  <a:lnTo>
                    <a:pt x="17043" y="425996"/>
                  </a:lnTo>
                  <a:lnTo>
                    <a:pt x="332371" y="425996"/>
                  </a:lnTo>
                  <a:lnTo>
                    <a:pt x="332054" y="435089"/>
                  </a:lnTo>
                  <a:lnTo>
                    <a:pt x="339178" y="442722"/>
                  </a:lnTo>
                  <a:lnTo>
                    <a:pt x="348272" y="443039"/>
                  </a:lnTo>
                  <a:lnTo>
                    <a:pt x="434644" y="443039"/>
                  </a:lnTo>
                  <a:lnTo>
                    <a:pt x="443738" y="443344"/>
                  </a:lnTo>
                  <a:lnTo>
                    <a:pt x="451370" y="436232"/>
                  </a:lnTo>
                  <a:lnTo>
                    <a:pt x="451688" y="427126"/>
                  </a:lnTo>
                  <a:lnTo>
                    <a:pt x="451688" y="425996"/>
                  </a:lnTo>
                  <a:lnTo>
                    <a:pt x="767029" y="425996"/>
                  </a:lnTo>
                  <a:lnTo>
                    <a:pt x="767029" y="408952"/>
                  </a:lnTo>
                  <a:lnTo>
                    <a:pt x="434644" y="408952"/>
                  </a:lnTo>
                  <a:lnTo>
                    <a:pt x="434644" y="425996"/>
                  </a:lnTo>
                  <a:lnTo>
                    <a:pt x="349415" y="425996"/>
                  </a:lnTo>
                  <a:lnTo>
                    <a:pt x="349415" y="408952"/>
                  </a:lnTo>
                  <a:lnTo>
                    <a:pt x="0" y="408952"/>
                  </a:lnTo>
                  <a:lnTo>
                    <a:pt x="0" y="425996"/>
                  </a:lnTo>
                  <a:lnTo>
                    <a:pt x="3365" y="442556"/>
                  </a:lnTo>
                  <a:lnTo>
                    <a:pt x="12496" y="456095"/>
                  </a:lnTo>
                  <a:lnTo>
                    <a:pt x="26035" y="465239"/>
                  </a:lnTo>
                  <a:lnTo>
                    <a:pt x="42608" y="468604"/>
                  </a:lnTo>
                  <a:lnTo>
                    <a:pt x="741464" y="468604"/>
                  </a:lnTo>
                  <a:lnTo>
                    <a:pt x="780592" y="442722"/>
                  </a:lnTo>
                  <a:lnTo>
                    <a:pt x="784072" y="425996"/>
                  </a:lnTo>
                  <a:lnTo>
                    <a:pt x="784072" y="4089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47205" y="1512252"/>
              <a:ext cx="221570" cy="221541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324281" y="6364151"/>
            <a:ext cx="11658600" cy="486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spcBef>
                <a:spcPts val="95"/>
              </a:spcBef>
            </a:pP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*Radicación</a:t>
            </a:r>
            <a:r>
              <a:rPr lang="es-MX" sz="1000" i="1" spc="1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Orfeo</a:t>
            </a:r>
            <a:r>
              <a:rPr lang="es-MX" sz="1000" i="1" spc="15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(Aplicación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spc="-10" dirty="0">
                <a:solidFill>
                  <a:srgbClr val="252525"/>
                </a:solidFill>
                <a:latin typeface="Calibri"/>
                <a:cs typeface="Calibri"/>
              </a:rPr>
              <a:t>TPSC-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P005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versión)</a:t>
            </a:r>
            <a:r>
              <a:rPr lang="es-MX" sz="1000" i="1" spc="15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hace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referencia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lang="es-MX" sz="1000" i="1" spc="1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las</a:t>
            </a:r>
            <a:r>
              <a:rPr lang="es-MX" sz="1000" i="1" spc="1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denuncias</a:t>
            </a:r>
            <a:r>
              <a:rPr lang="es-MX" sz="1000" i="1" spc="1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atendidas</a:t>
            </a:r>
            <a:r>
              <a:rPr lang="es-MX" sz="1000" i="1" spc="1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en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el</a:t>
            </a:r>
            <a:r>
              <a:rPr lang="es-MX" sz="1000" i="1" spc="1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equipo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Atención</a:t>
            </a:r>
            <a:r>
              <a:rPr lang="es-MX" sz="1000" i="1" spc="15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al</a:t>
            </a:r>
            <a:r>
              <a:rPr lang="es-MX" sz="1000" i="1" spc="1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Ciudadano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acuerdo</a:t>
            </a:r>
            <a:r>
              <a:rPr lang="es-MX" sz="1000" i="1" spc="1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con</a:t>
            </a:r>
            <a:r>
              <a:rPr lang="es-MX" sz="1000" i="1" spc="1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el</a:t>
            </a:r>
            <a:r>
              <a:rPr lang="es-MX" sz="1000" i="1" spc="1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spc="-10" dirty="0">
                <a:solidFill>
                  <a:srgbClr val="252525"/>
                </a:solidFill>
                <a:latin typeface="Calibri"/>
                <a:cs typeface="Calibri"/>
              </a:rPr>
              <a:t>procedimiento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i="1" spc="-10" dirty="0">
                <a:solidFill>
                  <a:srgbClr val="252525"/>
                </a:solidFill>
                <a:latin typeface="Calibri"/>
                <a:cs typeface="Calibri"/>
              </a:rPr>
              <a:t>anteriormente mencionado.</a:t>
            </a:r>
            <a:r>
              <a:rPr lang="es-MX" sz="1000" i="1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spc="-10" dirty="0">
                <a:solidFill>
                  <a:srgbClr val="252525"/>
                </a:solidFill>
                <a:latin typeface="Calibri"/>
                <a:cs typeface="Calibri"/>
              </a:rPr>
              <a:t>**Radicación</a:t>
            </a:r>
            <a:r>
              <a:rPr lang="es-MX" sz="1000" i="1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Orfeo</a:t>
            </a:r>
            <a:r>
              <a:rPr lang="es-MX" sz="1000" i="1" spc="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–</a:t>
            </a:r>
            <a:r>
              <a:rPr lang="es-MX" sz="1000" i="1" spc="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Otras</a:t>
            </a:r>
            <a:r>
              <a:rPr lang="es-MX" sz="1000" i="1" spc="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denuncias</a:t>
            </a:r>
            <a:r>
              <a:rPr lang="es-MX"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hace referencia</a:t>
            </a:r>
            <a:r>
              <a:rPr lang="es-MX" sz="1000" i="1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lang="es-MX" sz="1000" i="1" spc="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las</a:t>
            </a:r>
            <a:r>
              <a:rPr lang="es-MX" sz="1000" i="1" spc="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denuncias</a:t>
            </a:r>
            <a:r>
              <a:rPr lang="es-MX"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spc="-10" dirty="0">
                <a:solidFill>
                  <a:srgbClr val="252525"/>
                </a:solidFill>
                <a:latin typeface="Calibri"/>
                <a:cs typeface="Calibri"/>
              </a:rPr>
              <a:t>contestadas</a:t>
            </a:r>
            <a:r>
              <a:rPr lang="es-MX" sz="1000" i="1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por</a:t>
            </a:r>
            <a:r>
              <a:rPr lang="es-MX" sz="1000" i="1" spc="-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dirty="0">
                <a:solidFill>
                  <a:srgbClr val="252525"/>
                </a:solidFill>
                <a:latin typeface="Calibri"/>
                <a:cs typeface="Calibri"/>
              </a:rPr>
              <a:t>otras</a:t>
            </a:r>
            <a:r>
              <a:rPr lang="es-MX" sz="1000" i="1" spc="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MX" sz="1000" i="1" spc="-10" dirty="0">
                <a:solidFill>
                  <a:srgbClr val="252525"/>
                </a:solidFill>
                <a:latin typeface="Calibri"/>
                <a:cs typeface="Calibri"/>
              </a:rPr>
              <a:t>Vicepresidencias.</a:t>
            </a:r>
            <a:endParaRPr lang="es-CO" sz="1000" dirty="0">
              <a:latin typeface="+mn-lt"/>
              <a:cs typeface="Calibri"/>
            </a:endParaRPr>
          </a:p>
          <a:p>
            <a:pPr marL="12700" algn="l">
              <a:lnSpc>
                <a:spcPct val="100000"/>
              </a:lnSpc>
              <a:spcBef>
                <a:spcPts val="95"/>
              </a:spcBef>
            </a:pPr>
            <a:endParaRPr lang="es-MX" sz="10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89020" y="3300984"/>
            <a:ext cx="8124825" cy="2593659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885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8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384175">
              <a:lnSpc>
                <a:spcPts val="1680"/>
              </a:lnSpc>
            </a:pPr>
            <a:r>
              <a:rPr sz="1400" spc="-20" dirty="0">
                <a:solidFill>
                  <a:srgbClr val="252525"/>
                </a:solidFill>
                <a:latin typeface="Calibri"/>
                <a:cs typeface="Calibri"/>
              </a:rPr>
              <a:t>PARA</a:t>
            </a:r>
            <a:r>
              <a:rPr sz="14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52525"/>
                </a:solidFill>
                <a:latin typeface="Calibri"/>
                <a:cs typeface="Calibri"/>
              </a:rPr>
              <a:t>EL</a:t>
            </a:r>
            <a:r>
              <a:rPr sz="14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400" spc="-10" dirty="0">
                <a:solidFill>
                  <a:srgbClr val="252525"/>
                </a:solidFill>
                <a:latin typeface="Calibri"/>
                <a:cs typeface="Calibri"/>
              </a:rPr>
              <a:t>TERCER</a:t>
            </a:r>
            <a:r>
              <a:rPr sz="1400" spc="-5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52525"/>
                </a:solidFill>
                <a:latin typeface="Calibri"/>
                <a:cs typeface="Calibri"/>
              </a:rPr>
              <a:t>TRIMESTRE</a:t>
            </a:r>
            <a:r>
              <a:rPr sz="14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4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Calibri"/>
                <a:cs typeface="Calibri"/>
              </a:rPr>
              <a:t>2024:</a:t>
            </a:r>
            <a:endParaRPr sz="1400" dirty="0">
              <a:latin typeface="Calibri"/>
              <a:cs typeface="Calibri"/>
            </a:endParaRPr>
          </a:p>
          <a:p>
            <a:pPr marL="670560" marR="529590" indent="-287020">
              <a:lnSpc>
                <a:spcPts val="1920"/>
              </a:lnSpc>
              <a:spcBef>
                <a:spcPts val="60"/>
              </a:spcBef>
              <a:buClr>
                <a:srgbClr val="000000"/>
              </a:buClr>
              <a:buFont typeface="Arial"/>
              <a:buChar char="•"/>
              <a:tabLst>
                <a:tab pos="670560" algn="l"/>
              </a:tabLst>
            </a:pP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La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Agencia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ofició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la</a:t>
            </a:r>
            <a:r>
              <a:rPr sz="1600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Oficial</a:t>
            </a:r>
            <a:r>
              <a:rPr sz="1600" spc="-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6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600" dirty="0">
                <a:solidFill>
                  <a:srgbClr val="252525"/>
                </a:solidFill>
                <a:latin typeface="Calibri"/>
                <a:cs typeface="Calibri"/>
              </a:rPr>
              <a:t>Transparencia</a:t>
            </a:r>
            <a:r>
              <a:rPr sz="1600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1</a:t>
            </a:r>
            <a:r>
              <a:rPr lang="es-CO" sz="1600" dirty="0">
                <a:solidFill>
                  <a:srgbClr val="252525"/>
                </a:solidFill>
                <a:latin typeface="Calibri"/>
                <a:cs typeface="Calibri"/>
              </a:rPr>
              <a:t>5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casos</a:t>
            </a:r>
            <a:r>
              <a:rPr sz="16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para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su</a:t>
            </a:r>
            <a:r>
              <a:rPr sz="16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conocimiento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 dentro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del</a:t>
            </a:r>
            <a:r>
              <a:rPr sz="1600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marco</a:t>
            </a:r>
            <a:r>
              <a:rPr sz="1600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600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sus</a:t>
            </a:r>
            <a:r>
              <a:rPr sz="16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competencias.</a:t>
            </a:r>
            <a:endParaRPr sz="1600" dirty="0">
              <a:latin typeface="Calibri"/>
              <a:cs typeface="Calibri"/>
            </a:endParaRPr>
          </a:p>
          <a:p>
            <a:pPr marL="670560" marR="1180465" indent="-287020">
              <a:lnSpc>
                <a:spcPts val="1920"/>
              </a:lnSpc>
              <a:buClr>
                <a:srgbClr val="000000"/>
              </a:buClr>
              <a:buFont typeface="Arial"/>
              <a:buChar char="•"/>
              <a:tabLst>
                <a:tab pos="670560" algn="l"/>
              </a:tabLst>
            </a:pP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Como</a:t>
            </a:r>
            <a:r>
              <a:rPr sz="16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parte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del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respeto</a:t>
            </a:r>
            <a:r>
              <a:rPr sz="1600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y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la</a:t>
            </a:r>
            <a:r>
              <a:rPr sz="1600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protección</a:t>
            </a:r>
            <a:r>
              <a:rPr sz="1600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1600" spc="-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los</a:t>
            </a:r>
            <a:r>
              <a:rPr sz="1600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reportantes,</a:t>
            </a:r>
            <a:r>
              <a:rPr sz="1600" spc="-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no</a:t>
            </a:r>
            <a:r>
              <a:rPr sz="16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se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presentaron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denuncias</a:t>
            </a:r>
            <a:r>
              <a:rPr sz="1600" spc="-5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por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represalias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tratos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discriminatorios</a:t>
            </a:r>
            <a:r>
              <a:rPr sz="1600" spc="-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hacia</a:t>
            </a:r>
            <a:r>
              <a:rPr sz="1600" spc="-6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estos.</a:t>
            </a:r>
            <a:endParaRPr sz="1600" dirty="0">
              <a:latin typeface="Calibri"/>
              <a:cs typeface="Calibri"/>
            </a:endParaRPr>
          </a:p>
          <a:p>
            <a:pPr marL="670560" indent="-286385">
              <a:lnSpc>
                <a:spcPts val="1855"/>
              </a:lnSpc>
              <a:buClr>
                <a:srgbClr val="000000"/>
              </a:buClr>
              <a:buFont typeface="Arial"/>
              <a:buChar char="•"/>
              <a:tabLst>
                <a:tab pos="670560" algn="l"/>
              </a:tabLst>
            </a:pP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No</a:t>
            </a:r>
            <a:r>
              <a:rPr sz="1600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se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materializaron</a:t>
            </a:r>
            <a:r>
              <a:rPr sz="1600" spc="-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riesgos</a:t>
            </a:r>
            <a:r>
              <a:rPr sz="16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600" spc="-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soborno.</a:t>
            </a:r>
            <a:endParaRPr sz="1600" dirty="0">
              <a:latin typeface="Calibri"/>
              <a:cs typeface="Calibri"/>
            </a:endParaRPr>
          </a:p>
          <a:p>
            <a:pPr marL="670560" indent="-28638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670560" algn="l"/>
              </a:tabLst>
            </a:pPr>
            <a:r>
              <a:rPr lang="es-CO" sz="1600" spc="-20" dirty="0">
                <a:solidFill>
                  <a:srgbClr val="252525"/>
                </a:solidFill>
                <a:latin typeface="Calibri"/>
                <a:cs typeface="Calibri"/>
              </a:rPr>
              <a:t>Se</a:t>
            </a:r>
            <a:r>
              <a:rPr sz="16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600" dirty="0">
                <a:solidFill>
                  <a:srgbClr val="252525"/>
                </a:solidFill>
                <a:latin typeface="Calibri"/>
                <a:cs typeface="Calibri"/>
              </a:rPr>
              <a:t>hicieron</a:t>
            </a:r>
            <a:r>
              <a:rPr sz="16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600" spc="-20" dirty="0">
                <a:solidFill>
                  <a:srgbClr val="252525"/>
                </a:solidFill>
                <a:latin typeface="Calibri"/>
                <a:cs typeface="Calibri"/>
              </a:rPr>
              <a:t>4 </a:t>
            </a:r>
            <a:r>
              <a:rPr lang="es-CO" sz="1600" dirty="0">
                <a:solidFill>
                  <a:srgbClr val="252525"/>
                </a:solidFill>
                <a:latin typeface="Calibri"/>
                <a:cs typeface="Calibri"/>
              </a:rPr>
              <a:t>traslados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16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600" dirty="0">
                <a:solidFill>
                  <a:srgbClr val="252525"/>
                </a:solidFill>
                <a:latin typeface="Calibri"/>
                <a:cs typeface="Calibri"/>
              </a:rPr>
              <a:t>entidades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600" dirty="0">
                <a:solidFill>
                  <a:srgbClr val="252525"/>
                </a:solidFill>
                <a:latin typeface="Calibri"/>
                <a:cs typeface="Calibri"/>
              </a:rPr>
              <a:t>públicas</a:t>
            </a:r>
            <a:endParaRPr lang="es-CO" sz="1600" dirty="0">
              <a:latin typeface="Calibri"/>
              <a:cs typeface="Calibri"/>
            </a:endParaRPr>
          </a:p>
          <a:p>
            <a:pPr marL="670560" marR="2399030" indent="-28702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670560" algn="l"/>
              </a:tabLst>
            </a:pP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No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se</a:t>
            </a:r>
            <a:r>
              <a:rPr sz="1600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han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presentado</a:t>
            </a:r>
            <a:r>
              <a:rPr sz="1600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sanciones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ni</a:t>
            </a:r>
            <a:r>
              <a:rPr sz="1600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penalidades</a:t>
            </a:r>
            <a:r>
              <a:rPr sz="1600" spc="-5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por</a:t>
            </a:r>
            <a:r>
              <a:rPr sz="1600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temas</a:t>
            </a:r>
            <a:r>
              <a:rPr sz="1600" spc="-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Calibri"/>
                <a:cs typeface="Calibri"/>
              </a:rPr>
              <a:t>de 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soborno-corrupción.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8536" y="3300984"/>
            <a:ext cx="2915920" cy="1953098"/>
          </a:xfrm>
          <a:prstGeom prst="rect">
            <a:avLst/>
          </a:prstGeom>
          <a:solidFill>
            <a:srgbClr val="F8E2D9"/>
          </a:solidFill>
        </p:spPr>
        <p:txBody>
          <a:bodyPr vert="horz" wrap="square" lIns="0" tIns="22732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89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404495" marR="36703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De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lang="es-CO" sz="160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s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B731F"/>
                </a:solidFill>
                <a:latin typeface="Calibri"/>
                <a:cs typeface="Calibri"/>
              </a:rPr>
              <a:t>54</a:t>
            </a:r>
            <a:r>
              <a:rPr lang="es-CO" sz="1600" b="1" dirty="0">
                <a:solidFill>
                  <a:srgbClr val="EB731F"/>
                </a:solidFill>
                <a:latin typeface="Calibri"/>
                <a:cs typeface="Calibri"/>
              </a:rPr>
              <a:t>5</a:t>
            </a:r>
            <a:r>
              <a:rPr sz="1600" b="1" dirty="0">
                <a:solidFill>
                  <a:srgbClr val="EB731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reportes </a:t>
            </a:r>
            <a:r>
              <a:rPr sz="1600" dirty="0">
                <a:latin typeface="Calibri"/>
                <a:cs typeface="Calibri"/>
              </a:rPr>
              <a:t>presentados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Agencia, </a:t>
            </a:r>
            <a:r>
              <a:rPr sz="1600" b="1" dirty="0">
                <a:solidFill>
                  <a:srgbClr val="EB731F"/>
                </a:solidFill>
                <a:latin typeface="Calibri"/>
                <a:cs typeface="Calibri"/>
              </a:rPr>
              <a:t>54</a:t>
            </a:r>
            <a:r>
              <a:rPr lang="es-CO" sz="1600" b="1" dirty="0">
                <a:solidFill>
                  <a:srgbClr val="EB731F"/>
                </a:solidFill>
                <a:latin typeface="Calibri"/>
                <a:cs typeface="Calibri"/>
              </a:rPr>
              <a:t>4</a:t>
            </a:r>
            <a:r>
              <a:rPr sz="1600" b="1" spc="-35" dirty="0">
                <a:solidFill>
                  <a:srgbClr val="EB731F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presentaron</a:t>
            </a:r>
            <a:r>
              <a:rPr sz="1600" spc="-20" dirty="0">
                <a:latin typeface="Calibri"/>
                <a:cs typeface="Calibri"/>
              </a:rPr>
              <a:t> bajo </a:t>
            </a:r>
            <a:r>
              <a:rPr sz="1600" dirty="0">
                <a:latin typeface="Calibri"/>
                <a:cs typeface="Calibri"/>
              </a:rPr>
              <a:t>la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modalidad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b="1" spc="-10" dirty="0">
                <a:solidFill>
                  <a:srgbClr val="EB731F"/>
                </a:solidFill>
                <a:latin typeface="Calibri"/>
                <a:cs typeface="Calibri"/>
              </a:rPr>
              <a:t>denuncia identificada</a:t>
            </a:r>
            <a:r>
              <a:rPr sz="1600" b="1" spc="5" dirty="0">
                <a:solidFill>
                  <a:srgbClr val="EB731F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y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B731F"/>
                </a:solidFill>
                <a:latin typeface="Calibri"/>
                <a:cs typeface="Calibri"/>
              </a:rPr>
              <a:t>1</a:t>
            </a:r>
            <a:r>
              <a:rPr sz="1600" b="1" spc="10" dirty="0">
                <a:solidFill>
                  <a:srgbClr val="EB731F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como </a:t>
            </a:r>
            <a:r>
              <a:rPr sz="1600" b="1" dirty="0">
                <a:solidFill>
                  <a:srgbClr val="EB731F"/>
                </a:solidFill>
                <a:latin typeface="Calibri"/>
                <a:cs typeface="Calibri"/>
              </a:rPr>
              <a:t>denuncia</a:t>
            </a:r>
            <a:r>
              <a:rPr sz="1600" b="1" spc="-45" dirty="0">
                <a:solidFill>
                  <a:srgbClr val="EB731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EB731F"/>
                </a:solidFill>
                <a:latin typeface="Calibri"/>
                <a:cs typeface="Calibri"/>
              </a:rPr>
              <a:t>anónima.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29" name="Gráfico 28" descr="Blog contorno">
            <a:extLst>
              <a:ext uri="{FF2B5EF4-FFF2-40B4-BE49-F238E27FC236}">
                <a16:creationId xmlns:a16="http://schemas.microsoft.com/office/drawing/2014/main" id="{10EAB920-7321-2BD6-1B49-52B65E2983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23902" y="1446176"/>
            <a:ext cx="695960" cy="6959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6477000"/>
            <a:ext cx="11459336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Fuente:</a:t>
            </a:r>
            <a:r>
              <a:rPr sz="1000" i="1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MATRIZ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 INFORMACIÓN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 DE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OPERACIONES</a:t>
            </a:r>
            <a:r>
              <a:rPr sz="1000" i="1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SOSPECHOSAS</a:t>
            </a:r>
            <a:r>
              <a:rPr sz="1000" i="1" spc="-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LAVADO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ACTIVOS,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FINANCIACIÓN</a:t>
            </a:r>
            <a:r>
              <a:rPr sz="1000" i="1" spc="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DEL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 TERRORISMO,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CORRUPCIÓN</a:t>
            </a:r>
            <a:r>
              <a:rPr sz="1000" i="1" spc="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000" i="1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SOBORNO-TPSC-F-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008</a:t>
            </a:r>
            <a:r>
              <a:rPr lang="es-CO"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corte</a:t>
            </a:r>
            <a:r>
              <a:rPr sz="1000" i="1" spc="3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30</a:t>
            </a:r>
            <a:r>
              <a:rPr sz="1000" i="1" spc="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000" i="1" spc="-10" dirty="0">
                <a:solidFill>
                  <a:srgbClr val="252525"/>
                </a:solidFill>
                <a:latin typeface="Calibri"/>
                <a:cs typeface="Calibri"/>
              </a:rPr>
              <a:t>septiembre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2024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17398" y="17182"/>
            <a:ext cx="682752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6015" marR="5080" indent="-1123950">
              <a:lnSpc>
                <a:spcPct val="100000"/>
              </a:lnSpc>
              <a:spcBef>
                <a:spcPts val="95"/>
              </a:spcBef>
            </a:pPr>
            <a:r>
              <a:rPr dirty="0"/>
              <a:t>TIEMPO</a:t>
            </a:r>
            <a:r>
              <a:rPr spc="-35" dirty="0"/>
              <a:t> </a:t>
            </a:r>
            <a:r>
              <a:rPr spc="-10" dirty="0"/>
              <a:t>PROMEDIO</a:t>
            </a:r>
            <a:r>
              <a:rPr spc="-40" dirty="0"/>
              <a:t> </a:t>
            </a:r>
            <a:r>
              <a:rPr dirty="0"/>
              <a:t>DE</a:t>
            </a:r>
            <a:r>
              <a:rPr spc="-60" dirty="0"/>
              <a:t> </a:t>
            </a:r>
            <a:r>
              <a:rPr spc="-30" dirty="0"/>
              <a:t>RESPUESTA</a:t>
            </a:r>
            <a:r>
              <a:rPr spc="-15" dirty="0"/>
              <a:t> </a:t>
            </a:r>
            <a:r>
              <a:rPr dirty="0"/>
              <a:t>EN</a:t>
            </a:r>
            <a:r>
              <a:rPr spc="-55" dirty="0"/>
              <a:t> </a:t>
            </a:r>
            <a:r>
              <a:rPr dirty="0"/>
              <a:t>DÍAS</a:t>
            </a:r>
            <a:r>
              <a:rPr spc="-65" dirty="0"/>
              <a:t> </a:t>
            </a:r>
            <a:r>
              <a:rPr dirty="0"/>
              <a:t>HÁBILES</a:t>
            </a:r>
            <a:r>
              <a:rPr spc="-35" dirty="0"/>
              <a:t> </a:t>
            </a:r>
            <a:r>
              <a:rPr dirty="0"/>
              <a:t>DE</a:t>
            </a:r>
            <a:r>
              <a:rPr spc="-65" dirty="0"/>
              <a:t> </a:t>
            </a:r>
            <a:r>
              <a:rPr spc="-25" dirty="0"/>
              <a:t>LOS </a:t>
            </a:r>
            <a:r>
              <a:rPr dirty="0"/>
              <a:t>CANALES</a:t>
            </a:r>
            <a:r>
              <a:rPr spc="-65" dirty="0"/>
              <a:t> </a:t>
            </a:r>
            <a:r>
              <a:rPr dirty="0"/>
              <a:t>DE</a:t>
            </a:r>
            <a:r>
              <a:rPr spc="-80" dirty="0"/>
              <a:t> </a:t>
            </a:r>
            <a:r>
              <a:rPr dirty="0"/>
              <a:t>RECEPCIÓN</a:t>
            </a:r>
            <a:r>
              <a:rPr spc="-55" dirty="0"/>
              <a:t> </a:t>
            </a:r>
            <a:r>
              <a:rPr dirty="0"/>
              <a:t>DE</a:t>
            </a:r>
            <a:r>
              <a:rPr spc="-85" dirty="0"/>
              <a:t> </a:t>
            </a:r>
            <a:r>
              <a:rPr spc="-10" dirty="0"/>
              <a:t>DENUNCIAS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409399"/>
              </p:ext>
            </p:extLst>
          </p:nvPr>
        </p:nvGraphicFramePr>
        <p:xfrm>
          <a:off x="304800" y="2424427"/>
          <a:ext cx="11356742" cy="29952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5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4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6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0850">
                  <a:extLst>
                    <a:ext uri="{9D8B030D-6E8A-4147-A177-3AD203B41FA5}">
                      <a16:colId xmlns:a16="http://schemas.microsoft.com/office/drawing/2014/main" val="304356389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88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Canal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177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Línea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telefónica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PBX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652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185420" marR="225425" indent="-1905" algn="ctr">
                        <a:lnSpc>
                          <a:spcPct val="100699"/>
                        </a:lnSpc>
                      </a:pPr>
                      <a:r>
                        <a:rPr sz="1400" spc="-10" dirty="0" err="1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Radicación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 Orfeo (</a:t>
                      </a:r>
                      <a:r>
                        <a:rPr lang="es-CO" sz="1400" spc="-10" noProof="0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Aplicación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 TPSC-P-005)*</a:t>
                      </a:r>
                    </a:p>
                  </a:txBody>
                  <a:tcPr marL="0" marR="0" marT="8826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398780" indent="25400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es-CO" sz="1400" spc="-10" noProof="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Radicación</a:t>
                      </a:r>
                      <a:r>
                        <a:rPr lang="es-CO"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 Orfeo 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Otras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31775"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denuncias**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28270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40995" marR="340995" indent="349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Correo</a:t>
                      </a:r>
                      <a:r>
                        <a:rPr sz="1400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denuncias corrupción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257810" indent="133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s-CO" sz="1400" spc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48615" marR="257810" indent="133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Atención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directa</a:t>
                      </a:r>
                      <a:r>
                        <a:rPr sz="1400" spc="-7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público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130810" indent="-14288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lang="es-CO" sz="1400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Formulario Web, Denuncias en línea</a:t>
                      </a:r>
                      <a:endParaRPr sz="14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solidFill>
                      <a:srgbClr val="F17C0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TOTALES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5C5C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519">
                <a:tc>
                  <a:txBody>
                    <a:bodyPr/>
                    <a:lstStyle/>
                    <a:p>
                      <a:pPr marL="422275" marR="416559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600" spc="-5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denuncias 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canal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15570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165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CO" sz="18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62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lang="es-CO" sz="1800" dirty="0">
                        <a:latin typeface="Times New Roman"/>
                        <a:cs typeface="Times New Roman"/>
                      </a:endParaRPr>
                    </a:p>
                    <a:p>
                      <a:pPr marR="3683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CO" sz="1800" dirty="0">
                          <a:latin typeface="Calibri"/>
                          <a:cs typeface="Calibri"/>
                        </a:rPr>
                        <a:t>6</a:t>
                      </a:r>
                    </a:p>
                  </a:txBody>
                  <a:tcPr marL="0" marR="0" marT="7810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1009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CO" sz="1800" spc="-5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s-CO" sz="18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B w="6350" cap="flat" cmpd="sng" algn="ctr">
                      <a:solidFill>
                        <a:srgbClr val="252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53340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s-CO" sz="1800" spc="-5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lang="es-CO" sz="2000" dirty="0">
                        <a:latin typeface="Calibri"/>
                        <a:cs typeface="Calibri"/>
                      </a:endParaRPr>
                    </a:p>
                    <a:p>
                      <a:pPr marL="1181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es-CO" sz="2000" dirty="0">
                          <a:latin typeface="Calibri"/>
                          <a:cs typeface="Calibri"/>
                        </a:rPr>
                        <a:t>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B w="6350" cap="flat" cmpd="sng" algn="ctr">
                      <a:solidFill>
                        <a:srgbClr val="252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54</a:t>
                      </a:r>
                      <a:r>
                        <a:rPr lang="es-CO" sz="18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B w="6350" cap="flat" cmpd="sng" algn="ctr">
                      <a:solidFill>
                        <a:srgbClr val="252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7E7E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519">
                <a:tc>
                  <a:txBody>
                    <a:bodyPr/>
                    <a:lstStyle/>
                    <a:p>
                      <a:pPr marL="249554" marR="241935"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60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Promedio</a:t>
                      </a:r>
                      <a:r>
                        <a:rPr sz="1600" spc="-7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días </a:t>
                      </a:r>
                      <a:r>
                        <a:rPr sz="160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hábiles</a:t>
                      </a:r>
                      <a:r>
                        <a:rPr sz="1600" spc="-5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de </a:t>
                      </a:r>
                      <a:r>
                        <a:rPr sz="1600" spc="-1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respuesta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15570" marB="0">
                    <a:lnT w="6350">
                      <a:solidFill>
                        <a:srgbClr val="252525"/>
                      </a:solidFill>
                      <a:prstDash val="soli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16510" algn="ctr">
                        <a:lnSpc>
                          <a:spcPct val="100000"/>
                        </a:lnSpc>
                      </a:pPr>
                      <a:r>
                        <a:rPr sz="1800" spc="-5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T w="6350">
                      <a:solidFill>
                        <a:srgbClr val="252525"/>
                      </a:solidFill>
                      <a:prstDash val="soli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  <a:solidFill>
                      <a:srgbClr val="FAC4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spc="-50" dirty="0">
                        <a:solidFill>
                          <a:srgbClr val="252525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spc="-50" dirty="0">
                          <a:solidFill>
                            <a:srgbClr val="252525"/>
                          </a:solidFill>
                          <a:latin typeface="+mn-lt"/>
                          <a:cs typeface="Calibri"/>
                        </a:rPr>
                        <a:t>6</a:t>
                      </a:r>
                      <a:endParaRPr lang="es-CO" sz="1800" dirty="0">
                        <a:latin typeface="+mn-lt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T w="6350">
                      <a:solidFill>
                        <a:srgbClr val="252525"/>
                      </a:solidFill>
                      <a:prstDash val="soli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  <a:solidFill>
                      <a:srgbClr val="FAC4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spc="-50" dirty="0">
                        <a:solidFill>
                          <a:srgbClr val="252525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spc="-50" dirty="0">
                          <a:solidFill>
                            <a:srgbClr val="252525"/>
                          </a:solidFill>
                          <a:latin typeface="+mn-lt"/>
                          <a:cs typeface="Calibri"/>
                        </a:rPr>
                        <a:t>7</a:t>
                      </a:r>
                      <a:endParaRPr lang="es-CO" sz="1800" dirty="0">
                        <a:latin typeface="+mn-lt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T w="6350">
                      <a:solidFill>
                        <a:srgbClr val="252525"/>
                      </a:solidFill>
                      <a:prstDash val="soli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  <a:solidFill>
                      <a:srgbClr val="FAC4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dirty="0">
                        <a:latin typeface="+mn-lt"/>
                        <a:cs typeface="Calibri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latin typeface="+mn-lt"/>
                          <a:cs typeface="Calibri"/>
                        </a:rPr>
                        <a:t>6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T w="6350" cap="flat" cmpd="sng" algn="ctr">
                      <a:solidFill>
                        <a:srgbClr val="252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  <a:solidFill>
                      <a:srgbClr val="FAC48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R="533400" algn="r">
                        <a:lnSpc>
                          <a:spcPct val="100000"/>
                        </a:lnSpc>
                      </a:pPr>
                      <a:r>
                        <a:rPr sz="1800" spc="-50" dirty="0">
                          <a:solidFill>
                            <a:srgbClr val="252525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T w="6350">
                      <a:solidFill>
                        <a:srgbClr val="252525"/>
                      </a:solidFill>
                      <a:prstDash val="soli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  <a:solidFill>
                      <a:srgbClr val="FAC4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3340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dirty="0">
                        <a:latin typeface="+mn-lt"/>
                        <a:cs typeface="Calibri"/>
                      </a:endParaRPr>
                    </a:p>
                    <a:p>
                      <a:pPr marL="0" marR="53340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latin typeface="+mn-lt"/>
                          <a:cs typeface="Calibri"/>
                        </a:rPr>
                        <a:t>  5</a:t>
                      </a:r>
                    </a:p>
                    <a:p>
                      <a:pPr marR="533400" algn="r">
                        <a:lnSpc>
                          <a:spcPct val="100000"/>
                        </a:lnSpc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T w="6350" cap="flat" cmpd="sng" algn="ctr">
                      <a:solidFill>
                        <a:srgbClr val="252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  <a:solidFill>
                      <a:srgbClr val="FAC4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spc="-50" dirty="0">
                        <a:solidFill>
                          <a:srgbClr val="252525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spc="-50" dirty="0">
                          <a:solidFill>
                            <a:srgbClr val="252525"/>
                          </a:solidFill>
                          <a:latin typeface="+mn-lt"/>
                          <a:cs typeface="Calibri"/>
                        </a:rPr>
                        <a:t>4</a:t>
                      </a:r>
                      <a:endParaRPr lang="es-CO" sz="1800" dirty="0">
                        <a:latin typeface="+mn-lt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T w="6350" cap="flat" cmpd="sng" algn="ctr">
                      <a:solidFill>
                        <a:srgbClr val="2525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252525"/>
                      </a:solidFill>
                      <a:prstDash val="solid"/>
                    </a:lnB>
                    <a:solidFill>
                      <a:srgbClr val="F890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8529297" y="1819034"/>
            <a:ext cx="732155" cy="502284"/>
            <a:chOff x="9221679" y="2059857"/>
            <a:chExt cx="732155" cy="502284"/>
          </a:xfrm>
        </p:grpSpPr>
        <p:sp>
          <p:nvSpPr>
            <p:cNvPr id="6" name="object 6"/>
            <p:cNvSpPr/>
            <p:nvPr/>
          </p:nvSpPr>
          <p:spPr>
            <a:xfrm>
              <a:off x="9271165" y="2170581"/>
              <a:ext cx="225425" cy="383540"/>
            </a:xfrm>
            <a:custGeom>
              <a:avLst/>
              <a:gdLst/>
              <a:ahLst/>
              <a:cxnLst/>
              <a:rect l="l" t="t" r="r" b="b"/>
              <a:pathLst>
                <a:path w="225425" h="383539">
                  <a:moveTo>
                    <a:pt x="61496" y="0"/>
                  </a:moveTo>
                  <a:lnTo>
                    <a:pt x="49617" y="0"/>
                  </a:lnTo>
                  <a:lnTo>
                    <a:pt x="29688" y="6314"/>
                  </a:lnTo>
                  <a:lnTo>
                    <a:pt x="13861" y="18968"/>
                  </a:lnTo>
                  <a:lnTo>
                    <a:pt x="3508" y="36386"/>
                  </a:lnTo>
                  <a:lnTo>
                    <a:pt x="37" y="56770"/>
                  </a:lnTo>
                  <a:lnTo>
                    <a:pt x="0" y="188328"/>
                  </a:lnTo>
                  <a:lnTo>
                    <a:pt x="4392" y="209999"/>
                  </a:lnTo>
                  <a:lnTo>
                    <a:pt x="16331" y="227700"/>
                  </a:lnTo>
                  <a:lnTo>
                    <a:pt x="34031" y="239642"/>
                  </a:lnTo>
                  <a:lnTo>
                    <a:pt x="55706" y="244036"/>
                  </a:lnTo>
                  <a:lnTo>
                    <a:pt x="145945" y="244036"/>
                  </a:lnTo>
                  <a:lnTo>
                    <a:pt x="145945" y="349388"/>
                  </a:lnTo>
                  <a:lnTo>
                    <a:pt x="148064" y="361609"/>
                  </a:lnTo>
                  <a:lnTo>
                    <a:pt x="154210" y="371952"/>
                  </a:lnTo>
                  <a:lnTo>
                    <a:pt x="163583" y="379495"/>
                  </a:lnTo>
                  <a:lnTo>
                    <a:pt x="175893" y="383479"/>
                  </a:lnTo>
                  <a:lnTo>
                    <a:pt x="178663" y="383479"/>
                  </a:lnTo>
                  <a:lnTo>
                    <a:pt x="191429" y="380945"/>
                  </a:lnTo>
                  <a:lnTo>
                    <a:pt x="201868" y="373956"/>
                  </a:lnTo>
                  <a:lnTo>
                    <a:pt x="208827" y="363707"/>
                  </a:lnTo>
                  <a:lnTo>
                    <a:pt x="177780" y="363707"/>
                  </a:lnTo>
                  <a:lnTo>
                    <a:pt x="170440" y="362529"/>
                  </a:lnTo>
                  <a:lnTo>
                    <a:pt x="165439" y="356399"/>
                  </a:lnTo>
                  <a:lnTo>
                    <a:pt x="165682" y="350822"/>
                  </a:lnTo>
                  <a:lnTo>
                    <a:pt x="165744" y="224264"/>
                  </a:lnTo>
                  <a:lnTo>
                    <a:pt x="55706" y="224264"/>
                  </a:lnTo>
                  <a:lnTo>
                    <a:pt x="41725" y="221424"/>
                  </a:lnTo>
                  <a:lnTo>
                    <a:pt x="30309" y="213720"/>
                  </a:lnTo>
                  <a:lnTo>
                    <a:pt x="22609" y="202304"/>
                  </a:lnTo>
                  <a:lnTo>
                    <a:pt x="19774" y="188328"/>
                  </a:lnTo>
                  <a:lnTo>
                    <a:pt x="19774" y="56770"/>
                  </a:lnTo>
                  <a:lnTo>
                    <a:pt x="22008" y="43362"/>
                  </a:lnTo>
                  <a:lnTo>
                    <a:pt x="28700" y="32010"/>
                  </a:lnTo>
                  <a:lnTo>
                    <a:pt x="38963" y="23741"/>
                  </a:lnTo>
                  <a:lnTo>
                    <a:pt x="51908" y="19582"/>
                  </a:lnTo>
                  <a:lnTo>
                    <a:pt x="98883" y="19582"/>
                  </a:lnTo>
                  <a:lnTo>
                    <a:pt x="96261" y="17127"/>
                  </a:lnTo>
                  <a:lnTo>
                    <a:pt x="92405" y="13659"/>
                  </a:lnTo>
                  <a:lnTo>
                    <a:pt x="82981" y="6889"/>
                  </a:lnTo>
                  <a:lnTo>
                    <a:pt x="72466" y="2278"/>
                  </a:lnTo>
                  <a:lnTo>
                    <a:pt x="61496" y="0"/>
                  </a:lnTo>
                  <a:close/>
                </a:path>
                <a:path w="225425" h="383539">
                  <a:moveTo>
                    <a:pt x="83555" y="66038"/>
                  </a:moveTo>
                  <a:lnTo>
                    <a:pt x="77359" y="66969"/>
                  </a:lnTo>
                  <a:lnTo>
                    <a:pt x="70886" y="75776"/>
                  </a:lnTo>
                  <a:lnTo>
                    <a:pt x="71814" y="81955"/>
                  </a:lnTo>
                  <a:lnTo>
                    <a:pt x="91045" y="96067"/>
                  </a:lnTo>
                  <a:lnTo>
                    <a:pt x="91045" y="197926"/>
                  </a:lnTo>
                  <a:lnTo>
                    <a:pt x="185980" y="197926"/>
                  </a:lnTo>
                  <a:lnTo>
                    <a:pt x="191789" y="203775"/>
                  </a:lnTo>
                  <a:lnTo>
                    <a:pt x="191772" y="357874"/>
                  </a:lnTo>
                  <a:lnTo>
                    <a:pt x="185955" y="363707"/>
                  </a:lnTo>
                  <a:lnTo>
                    <a:pt x="208894" y="363707"/>
                  </a:lnTo>
                  <a:lnTo>
                    <a:pt x="211539" y="350822"/>
                  </a:lnTo>
                  <a:lnTo>
                    <a:pt x="211539" y="210968"/>
                  </a:lnTo>
                  <a:lnTo>
                    <a:pt x="208952" y="198201"/>
                  </a:lnTo>
                  <a:lnTo>
                    <a:pt x="201918" y="187779"/>
                  </a:lnTo>
                  <a:lnTo>
                    <a:pt x="191490" y="180751"/>
                  </a:lnTo>
                  <a:lnTo>
                    <a:pt x="178721" y="178171"/>
                  </a:lnTo>
                  <a:lnTo>
                    <a:pt x="110746" y="178171"/>
                  </a:lnTo>
                  <a:lnTo>
                    <a:pt x="110746" y="110723"/>
                  </a:lnTo>
                  <a:lnTo>
                    <a:pt x="208355" y="110723"/>
                  </a:lnTo>
                  <a:lnTo>
                    <a:pt x="213730" y="107528"/>
                  </a:lnTo>
                  <a:lnTo>
                    <a:pt x="221271" y="98157"/>
                  </a:lnTo>
                  <a:lnTo>
                    <a:pt x="221881" y="96273"/>
                  </a:lnTo>
                  <a:lnTo>
                    <a:pt x="198182" y="96273"/>
                  </a:lnTo>
                  <a:lnTo>
                    <a:pt x="193313" y="96067"/>
                  </a:lnTo>
                  <a:lnTo>
                    <a:pt x="125883" y="96067"/>
                  </a:lnTo>
                  <a:lnTo>
                    <a:pt x="122874" y="95095"/>
                  </a:lnTo>
                  <a:lnTo>
                    <a:pt x="120616" y="93480"/>
                  </a:lnTo>
                  <a:lnTo>
                    <a:pt x="83555" y="66038"/>
                  </a:lnTo>
                  <a:close/>
                </a:path>
                <a:path w="225425" h="383539">
                  <a:moveTo>
                    <a:pt x="208355" y="110723"/>
                  </a:moveTo>
                  <a:lnTo>
                    <a:pt x="110746" y="110723"/>
                  </a:lnTo>
                  <a:lnTo>
                    <a:pt x="116011" y="114043"/>
                  </a:lnTo>
                  <a:lnTo>
                    <a:pt x="122116" y="115806"/>
                  </a:lnTo>
                  <a:lnTo>
                    <a:pt x="191123" y="115806"/>
                  </a:lnTo>
                  <a:lnTo>
                    <a:pt x="203391" y="113674"/>
                  </a:lnTo>
                  <a:lnTo>
                    <a:pt x="208355" y="110723"/>
                  </a:lnTo>
                  <a:close/>
                </a:path>
                <a:path w="225425" h="383539">
                  <a:moveTo>
                    <a:pt x="98883" y="19582"/>
                  </a:moveTo>
                  <a:lnTo>
                    <a:pt x="59446" y="19582"/>
                  </a:lnTo>
                  <a:lnTo>
                    <a:pt x="66509" y="21062"/>
                  </a:lnTo>
                  <a:lnTo>
                    <a:pt x="73224" y="24020"/>
                  </a:lnTo>
                  <a:lnTo>
                    <a:pt x="79238" y="28356"/>
                  </a:lnTo>
                  <a:lnTo>
                    <a:pt x="83003" y="31742"/>
                  </a:lnTo>
                  <a:lnTo>
                    <a:pt x="88293" y="36685"/>
                  </a:lnTo>
                  <a:lnTo>
                    <a:pt x="93830" y="41348"/>
                  </a:lnTo>
                  <a:lnTo>
                    <a:pt x="99598" y="45731"/>
                  </a:lnTo>
                  <a:lnTo>
                    <a:pt x="132621" y="69943"/>
                  </a:lnTo>
                  <a:lnTo>
                    <a:pt x="199666" y="69943"/>
                  </a:lnTo>
                  <a:lnTo>
                    <a:pt x="205499" y="75776"/>
                  </a:lnTo>
                  <a:lnTo>
                    <a:pt x="205417" y="84344"/>
                  </a:lnTo>
                  <a:lnTo>
                    <a:pt x="204304" y="91272"/>
                  </a:lnTo>
                  <a:lnTo>
                    <a:pt x="198182" y="96273"/>
                  </a:lnTo>
                  <a:lnTo>
                    <a:pt x="221881" y="96273"/>
                  </a:lnTo>
                  <a:lnTo>
                    <a:pt x="225092" y="86362"/>
                  </a:lnTo>
                  <a:lnTo>
                    <a:pt x="223841" y="73405"/>
                  </a:lnTo>
                  <a:lnTo>
                    <a:pt x="217920" y="62320"/>
                  </a:lnTo>
                  <a:lnTo>
                    <a:pt x="208273" y="54263"/>
                  </a:lnTo>
                  <a:lnTo>
                    <a:pt x="195842" y="50394"/>
                  </a:lnTo>
                  <a:lnTo>
                    <a:pt x="139308" y="50394"/>
                  </a:lnTo>
                  <a:lnTo>
                    <a:pt x="111289" y="29831"/>
                  </a:lnTo>
                  <a:lnTo>
                    <a:pt x="106066" y="25860"/>
                  </a:lnTo>
                  <a:lnTo>
                    <a:pt x="101056" y="21617"/>
                  </a:lnTo>
                  <a:lnTo>
                    <a:pt x="98883" y="195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71165" y="2059857"/>
              <a:ext cx="98873" cy="9886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221673" y="2170518"/>
              <a:ext cx="682625" cy="391795"/>
            </a:xfrm>
            <a:custGeom>
              <a:avLst/>
              <a:gdLst/>
              <a:ahLst/>
              <a:cxnLst/>
              <a:rect l="l" t="t" r="r" b="b"/>
              <a:pathLst>
                <a:path w="682625" h="391794">
                  <a:moveTo>
                    <a:pt x="177977" y="277342"/>
                  </a:moveTo>
                  <a:lnTo>
                    <a:pt x="173545" y="272923"/>
                  </a:lnTo>
                  <a:lnTo>
                    <a:pt x="168084" y="272923"/>
                  </a:lnTo>
                  <a:lnTo>
                    <a:pt x="98869" y="272923"/>
                  </a:lnTo>
                  <a:lnTo>
                    <a:pt x="68097" y="266687"/>
                  </a:lnTo>
                  <a:lnTo>
                    <a:pt x="42964" y="249732"/>
                  </a:lnTo>
                  <a:lnTo>
                    <a:pt x="26009" y="224599"/>
                  </a:lnTo>
                  <a:lnTo>
                    <a:pt x="19773" y="193840"/>
                  </a:lnTo>
                  <a:lnTo>
                    <a:pt x="19773" y="59855"/>
                  </a:lnTo>
                  <a:lnTo>
                    <a:pt x="15354" y="55435"/>
                  </a:lnTo>
                  <a:lnTo>
                    <a:pt x="4419" y="55435"/>
                  </a:lnTo>
                  <a:lnTo>
                    <a:pt x="0" y="59855"/>
                  </a:lnTo>
                  <a:lnTo>
                    <a:pt x="0" y="193840"/>
                  </a:lnTo>
                  <a:lnTo>
                    <a:pt x="5905" y="227457"/>
                  </a:lnTo>
                  <a:lnTo>
                    <a:pt x="22313" y="256336"/>
                  </a:lnTo>
                  <a:lnTo>
                    <a:pt x="47332" y="278193"/>
                  </a:lnTo>
                  <a:lnTo>
                    <a:pt x="79095" y="290715"/>
                  </a:lnTo>
                  <a:lnTo>
                    <a:pt x="79095" y="371779"/>
                  </a:lnTo>
                  <a:lnTo>
                    <a:pt x="29667" y="371779"/>
                  </a:lnTo>
                  <a:lnTo>
                    <a:pt x="29667" y="391553"/>
                  </a:lnTo>
                  <a:lnTo>
                    <a:pt x="148310" y="391553"/>
                  </a:lnTo>
                  <a:lnTo>
                    <a:pt x="148310" y="371779"/>
                  </a:lnTo>
                  <a:lnTo>
                    <a:pt x="98869" y="371779"/>
                  </a:lnTo>
                  <a:lnTo>
                    <a:pt x="98869" y="292696"/>
                  </a:lnTo>
                  <a:lnTo>
                    <a:pt x="173545" y="292696"/>
                  </a:lnTo>
                  <a:lnTo>
                    <a:pt x="177977" y="288264"/>
                  </a:lnTo>
                  <a:lnTo>
                    <a:pt x="177977" y="277342"/>
                  </a:lnTo>
                  <a:close/>
                </a:path>
                <a:path w="682625" h="391794">
                  <a:moveTo>
                    <a:pt x="543801" y="138938"/>
                  </a:moveTo>
                  <a:lnTo>
                    <a:pt x="539381" y="134518"/>
                  </a:lnTo>
                  <a:lnTo>
                    <a:pt x="192278" y="134518"/>
                  </a:lnTo>
                  <a:lnTo>
                    <a:pt x="187858" y="138938"/>
                  </a:lnTo>
                  <a:lnTo>
                    <a:pt x="187858" y="149860"/>
                  </a:lnTo>
                  <a:lnTo>
                    <a:pt x="192278" y="154292"/>
                  </a:lnTo>
                  <a:lnTo>
                    <a:pt x="355942" y="154292"/>
                  </a:lnTo>
                  <a:lnTo>
                    <a:pt x="355942" y="371779"/>
                  </a:lnTo>
                  <a:lnTo>
                    <a:pt x="286727" y="371779"/>
                  </a:lnTo>
                  <a:lnTo>
                    <a:pt x="286727" y="391553"/>
                  </a:lnTo>
                  <a:lnTo>
                    <a:pt x="444931" y="391553"/>
                  </a:lnTo>
                  <a:lnTo>
                    <a:pt x="444931" y="371779"/>
                  </a:lnTo>
                  <a:lnTo>
                    <a:pt x="375716" y="371779"/>
                  </a:lnTo>
                  <a:lnTo>
                    <a:pt x="375716" y="154292"/>
                  </a:lnTo>
                  <a:lnTo>
                    <a:pt x="539381" y="154292"/>
                  </a:lnTo>
                  <a:lnTo>
                    <a:pt x="543801" y="149860"/>
                  </a:lnTo>
                  <a:lnTo>
                    <a:pt x="543801" y="138938"/>
                  </a:lnTo>
                  <a:close/>
                </a:path>
                <a:path w="682625" h="391794">
                  <a:moveTo>
                    <a:pt x="682231" y="188391"/>
                  </a:moveTo>
                  <a:lnTo>
                    <a:pt x="682193" y="57010"/>
                  </a:lnTo>
                  <a:lnTo>
                    <a:pt x="678776" y="36753"/>
                  </a:lnTo>
                  <a:lnTo>
                    <a:pt x="678726" y="36499"/>
                  </a:lnTo>
                  <a:lnTo>
                    <a:pt x="668718" y="19634"/>
                  </a:lnTo>
                  <a:lnTo>
                    <a:pt x="668350" y="19011"/>
                  </a:lnTo>
                  <a:lnTo>
                    <a:pt x="662444" y="14287"/>
                  </a:lnTo>
                  <a:lnTo>
                    <a:pt x="662444" y="57010"/>
                  </a:lnTo>
                  <a:lnTo>
                    <a:pt x="662444" y="188391"/>
                  </a:lnTo>
                  <a:lnTo>
                    <a:pt x="659625" y="202374"/>
                  </a:lnTo>
                  <a:lnTo>
                    <a:pt x="651916" y="213791"/>
                  </a:lnTo>
                  <a:lnTo>
                    <a:pt x="640499" y="221488"/>
                  </a:lnTo>
                  <a:lnTo>
                    <a:pt x="626516" y="224332"/>
                  </a:lnTo>
                  <a:lnTo>
                    <a:pt x="516534" y="224332"/>
                  </a:lnTo>
                  <a:lnTo>
                    <a:pt x="516597" y="350761"/>
                  </a:lnTo>
                  <a:lnTo>
                    <a:pt x="516750" y="354444"/>
                  </a:lnTo>
                  <a:lnTo>
                    <a:pt x="516839" y="356463"/>
                  </a:lnTo>
                  <a:lnTo>
                    <a:pt x="511835" y="362597"/>
                  </a:lnTo>
                  <a:lnTo>
                    <a:pt x="504901" y="363715"/>
                  </a:lnTo>
                  <a:lnTo>
                    <a:pt x="501218" y="364134"/>
                  </a:lnTo>
                  <a:lnTo>
                    <a:pt x="497522" y="362940"/>
                  </a:lnTo>
                  <a:lnTo>
                    <a:pt x="494792" y="360426"/>
                  </a:lnTo>
                  <a:lnTo>
                    <a:pt x="492048" y="357962"/>
                  </a:lnTo>
                  <a:lnTo>
                    <a:pt x="490486" y="354444"/>
                  </a:lnTo>
                  <a:lnTo>
                    <a:pt x="490512" y="203847"/>
                  </a:lnTo>
                  <a:lnTo>
                    <a:pt x="496341" y="198018"/>
                  </a:lnTo>
                  <a:lnTo>
                    <a:pt x="591261" y="198018"/>
                  </a:lnTo>
                  <a:lnTo>
                    <a:pt x="591261" y="110794"/>
                  </a:lnTo>
                  <a:lnTo>
                    <a:pt x="591261" y="96329"/>
                  </a:lnTo>
                  <a:lnTo>
                    <a:pt x="591261" y="96189"/>
                  </a:lnTo>
                  <a:lnTo>
                    <a:pt x="610489" y="82067"/>
                  </a:lnTo>
                  <a:lnTo>
                    <a:pt x="611428" y="75882"/>
                  </a:lnTo>
                  <a:lnTo>
                    <a:pt x="604939" y="67081"/>
                  </a:lnTo>
                  <a:lnTo>
                    <a:pt x="598741" y="66154"/>
                  </a:lnTo>
                  <a:lnTo>
                    <a:pt x="561594" y="93548"/>
                  </a:lnTo>
                  <a:lnTo>
                    <a:pt x="559346" y="95161"/>
                  </a:lnTo>
                  <a:lnTo>
                    <a:pt x="556615" y="96050"/>
                  </a:lnTo>
                  <a:lnTo>
                    <a:pt x="491083" y="96050"/>
                  </a:lnTo>
                  <a:lnTo>
                    <a:pt x="484073" y="96329"/>
                  </a:lnTo>
                  <a:lnTo>
                    <a:pt x="477964" y="91338"/>
                  </a:lnTo>
                  <a:lnTo>
                    <a:pt x="476821" y="84416"/>
                  </a:lnTo>
                  <a:lnTo>
                    <a:pt x="476072" y="77266"/>
                  </a:lnTo>
                  <a:lnTo>
                    <a:pt x="481241" y="70840"/>
                  </a:lnTo>
                  <a:lnTo>
                    <a:pt x="488391" y="70091"/>
                  </a:lnTo>
                  <a:lnTo>
                    <a:pt x="549529" y="70091"/>
                  </a:lnTo>
                  <a:lnTo>
                    <a:pt x="582663" y="45796"/>
                  </a:lnTo>
                  <a:lnTo>
                    <a:pt x="588429" y="41427"/>
                  </a:lnTo>
                  <a:lnTo>
                    <a:pt x="593966" y="36753"/>
                  </a:lnTo>
                  <a:lnTo>
                    <a:pt x="599249" y="31813"/>
                  </a:lnTo>
                  <a:lnTo>
                    <a:pt x="603021" y="28422"/>
                  </a:lnTo>
                  <a:lnTo>
                    <a:pt x="609003" y="24091"/>
                  </a:lnTo>
                  <a:lnTo>
                    <a:pt x="615683" y="21145"/>
                  </a:lnTo>
                  <a:lnTo>
                    <a:pt x="622820" y="19634"/>
                  </a:lnTo>
                  <a:lnTo>
                    <a:pt x="630212" y="19634"/>
                  </a:lnTo>
                  <a:lnTo>
                    <a:pt x="643216" y="23799"/>
                  </a:lnTo>
                  <a:lnTo>
                    <a:pt x="653516" y="32118"/>
                  </a:lnTo>
                  <a:lnTo>
                    <a:pt x="660234" y="43535"/>
                  </a:lnTo>
                  <a:lnTo>
                    <a:pt x="662444" y="57010"/>
                  </a:lnTo>
                  <a:lnTo>
                    <a:pt x="662444" y="14287"/>
                  </a:lnTo>
                  <a:lnTo>
                    <a:pt x="652475" y="6311"/>
                  </a:lnTo>
                  <a:lnTo>
                    <a:pt x="632472" y="0"/>
                  </a:lnTo>
                  <a:lnTo>
                    <a:pt x="620776" y="0"/>
                  </a:lnTo>
                  <a:lnTo>
                    <a:pt x="585952" y="17145"/>
                  </a:lnTo>
                  <a:lnTo>
                    <a:pt x="581164" y="21640"/>
                  </a:lnTo>
                  <a:lnTo>
                    <a:pt x="576148" y="25869"/>
                  </a:lnTo>
                  <a:lnTo>
                    <a:pt x="570928" y="29845"/>
                  </a:lnTo>
                  <a:lnTo>
                    <a:pt x="543140" y="50241"/>
                  </a:lnTo>
                  <a:lnTo>
                    <a:pt x="489750" y="50241"/>
                  </a:lnTo>
                  <a:lnTo>
                    <a:pt x="476973" y="52819"/>
                  </a:lnTo>
                  <a:lnTo>
                    <a:pt x="466547" y="59855"/>
                  </a:lnTo>
                  <a:lnTo>
                    <a:pt x="459511" y="70281"/>
                  </a:lnTo>
                  <a:lnTo>
                    <a:pt x="456946" y="83045"/>
                  </a:lnTo>
                  <a:lnTo>
                    <a:pt x="456996" y="85267"/>
                  </a:lnTo>
                  <a:lnTo>
                    <a:pt x="491185" y="115836"/>
                  </a:lnTo>
                  <a:lnTo>
                    <a:pt x="560120" y="115836"/>
                  </a:lnTo>
                  <a:lnTo>
                    <a:pt x="566216" y="114096"/>
                  </a:lnTo>
                  <a:lnTo>
                    <a:pt x="571487" y="110794"/>
                  </a:lnTo>
                  <a:lnTo>
                    <a:pt x="571487" y="178295"/>
                  </a:lnTo>
                  <a:lnTo>
                    <a:pt x="503542" y="178295"/>
                  </a:lnTo>
                  <a:lnTo>
                    <a:pt x="490778" y="180873"/>
                  </a:lnTo>
                  <a:lnTo>
                    <a:pt x="480352" y="187909"/>
                  </a:lnTo>
                  <a:lnTo>
                    <a:pt x="473316" y="198323"/>
                  </a:lnTo>
                  <a:lnTo>
                    <a:pt x="470725" y="211086"/>
                  </a:lnTo>
                  <a:lnTo>
                    <a:pt x="470725" y="350761"/>
                  </a:lnTo>
                  <a:lnTo>
                    <a:pt x="473113" y="362597"/>
                  </a:lnTo>
                  <a:lnTo>
                    <a:pt x="473176" y="362940"/>
                  </a:lnTo>
                  <a:lnTo>
                    <a:pt x="473303" y="363512"/>
                  </a:lnTo>
                  <a:lnTo>
                    <a:pt x="480326" y="373938"/>
                  </a:lnTo>
                  <a:lnTo>
                    <a:pt x="490740" y="380961"/>
                  </a:lnTo>
                  <a:lnTo>
                    <a:pt x="503491" y="383552"/>
                  </a:lnTo>
                  <a:lnTo>
                    <a:pt x="505764" y="383552"/>
                  </a:lnTo>
                  <a:lnTo>
                    <a:pt x="506869" y="383387"/>
                  </a:lnTo>
                  <a:lnTo>
                    <a:pt x="518668" y="379564"/>
                  </a:lnTo>
                  <a:lnTo>
                    <a:pt x="528040" y="372021"/>
                  </a:lnTo>
                  <a:lnTo>
                    <a:pt x="532726" y="364134"/>
                  </a:lnTo>
                  <a:lnTo>
                    <a:pt x="534187" y="361683"/>
                  </a:lnTo>
                  <a:lnTo>
                    <a:pt x="536308" y="349453"/>
                  </a:lnTo>
                  <a:lnTo>
                    <a:pt x="536308" y="244106"/>
                  </a:lnTo>
                  <a:lnTo>
                    <a:pt x="626554" y="244106"/>
                  </a:lnTo>
                  <a:lnTo>
                    <a:pt x="648220" y="239699"/>
                  </a:lnTo>
                  <a:lnTo>
                    <a:pt x="665911" y="227761"/>
                  </a:lnTo>
                  <a:lnTo>
                    <a:pt x="677837" y="210058"/>
                  </a:lnTo>
                  <a:lnTo>
                    <a:pt x="682231" y="1883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05031" y="2059857"/>
              <a:ext cx="98873" cy="9886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775369" y="2225943"/>
              <a:ext cx="178435" cy="336550"/>
            </a:xfrm>
            <a:custGeom>
              <a:avLst/>
              <a:gdLst/>
              <a:ahLst/>
              <a:cxnLst/>
              <a:rect l="l" t="t" r="r" b="b"/>
              <a:pathLst>
                <a:path w="178434" h="336550">
                  <a:moveTo>
                    <a:pt x="173505" y="0"/>
                  </a:moveTo>
                  <a:lnTo>
                    <a:pt x="168067" y="0"/>
                  </a:lnTo>
                  <a:lnTo>
                    <a:pt x="162629" y="0"/>
                  </a:lnTo>
                  <a:lnTo>
                    <a:pt x="158180" y="4424"/>
                  </a:lnTo>
                  <a:lnTo>
                    <a:pt x="158180" y="138404"/>
                  </a:lnTo>
                  <a:lnTo>
                    <a:pt x="135015" y="194300"/>
                  </a:lnTo>
                  <a:lnTo>
                    <a:pt x="79098" y="217492"/>
                  </a:lnTo>
                  <a:lnTo>
                    <a:pt x="4424" y="217492"/>
                  </a:lnTo>
                  <a:lnTo>
                    <a:pt x="0" y="221916"/>
                  </a:lnTo>
                  <a:lnTo>
                    <a:pt x="0" y="232832"/>
                  </a:lnTo>
                  <a:lnTo>
                    <a:pt x="4424" y="237264"/>
                  </a:lnTo>
                  <a:lnTo>
                    <a:pt x="79098" y="237264"/>
                  </a:lnTo>
                  <a:lnTo>
                    <a:pt x="79098" y="316353"/>
                  </a:lnTo>
                  <a:lnTo>
                    <a:pt x="29662" y="316353"/>
                  </a:lnTo>
                  <a:lnTo>
                    <a:pt x="29662" y="336125"/>
                  </a:lnTo>
                  <a:lnTo>
                    <a:pt x="148309" y="336125"/>
                  </a:lnTo>
                  <a:lnTo>
                    <a:pt x="148309" y="316353"/>
                  </a:lnTo>
                  <a:lnTo>
                    <a:pt x="98873" y="316353"/>
                  </a:lnTo>
                  <a:lnTo>
                    <a:pt x="98873" y="235287"/>
                  </a:lnTo>
                  <a:lnTo>
                    <a:pt x="130639" y="222763"/>
                  </a:lnTo>
                  <a:lnTo>
                    <a:pt x="155667" y="200908"/>
                  </a:lnTo>
                  <a:lnTo>
                    <a:pt x="172068" y="172023"/>
                  </a:lnTo>
                  <a:lnTo>
                    <a:pt x="177955" y="138404"/>
                  </a:lnTo>
                  <a:lnTo>
                    <a:pt x="177955" y="4424"/>
                  </a:lnTo>
                  <a:lnTo>
                    <a:pt x="17350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485221" y="1770421"/>
            <a:ext cx="443865" cy="504190"/>
            <a:chOff x="2786170" y="2089446"/>
            <a:chExt cx="443865" cy="504190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92568" y="2124599"/>
              <a:ext cx="230568" cy="23103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790135" y="2372148"/>
              <a:ext cx="435609" cy="217804"/>
            </a:xfrm>
            <a:custGeom>
              <a:avLst/>
              <a:gdLst/>
              <a:ahLst/>
              <a:cxnLst/>
              <a:rect l="l" t="t" r="r" b="b"/>
              <a:pathLst>
                <a:path w="435610" h="217805">
                  <a:moveTo>
                    <a:pt x="217783" y="0"/>
                  </a:moveTo>
                  <a:lnTo>
                    <a:pt x="172882" y="3744"/>
                  </a:lnTo>
                  <a:lnTo>
                    <a:pt x="128879" y="13408"/>
                  </a:lnTo>
                  <a:lnTo>
                    <a:pt x="74100" y="34592"/>
                  </a:lnTo>
                  <a:lnTo>
                    <a:pt x="23663" y="64640"/>
                  </a:lnTo>
                  <a:lnTo>
                    <a:pt x="1783" y="98437"/>
                  </a:lnTo>
                  <a:lnTo>
                    <a:pt x="0" y="112061"/>
                  </a:lnTo>
                  <a:lnTo>
                    <a:pt x="0" y="217328"/>
                  </a:lnTo>
                  <a:lnTo>
                    <a:pt x="13622" y="217328"/>
                  </a:lnTo>
                  <a:lnTo>
                    <a:pt x="13622" y="112061"/>
                  </a:lnTo>
                  <a:lnTo>
                    <a:pt x="15021" y="101544"/>
                  </a:lnTo>
                  <a:lnTo>
                    <a:pt x="55468" y="60072"/>
                  </a:lnTo>
                  <a:lnTo>
                    <a:pt x="105924" y="35545"/>
                  </a:lnTo>
                  <a:lnTo>
                    <a:pt x="153513" y="21169"/>
                  </a:lnTo>
                  <a:lnTo>
                    <a:pt x="196190" y="14692"/>
                  </a:lnTo>
                  <a:lnTo>
                    <a:pt x="217783" y="13589"/>
                  </a:lnTo>
                  <a:lnTo>
                    <a:pt x="239383" y="14453"/>
                  </a:lnTo>
                  <a:lnTo>
                    <a:pt x="282041" y="20921"/>
                  </a:lnTo>
                  <a:lnTo>
                    <a:pt x="329804" y="34840"/>
                  </a:lnTo>
                  <a:lnTo>
                    <a:pt x="380239" y="59321"/>
                  </a:lnTo>
                  <a:lnTo>
                    <a:pt x="411071" y="82734"/>
                  </a:lnTo>
                  <a:lnTo>
                    <a:pt x="421944" y="112078"/>
                  </a:lnTo>
                  <a:lnTo>
                    <a:pt x="421944" y="217329"/>
                  </a:lnTo>
                  <a:lnTo>
                    <a:pt x="435566" y="217329"/>
                  </a:lnTo>
                  <a:lnTo>
                    <a:pt x="435566" y="112062"/>
                  </a:lnTo>
                  <a:lnTo>
                    <a:pt x="433803" y="98460"/>
                  </a:lnTo>
                  <a:lnTo>
                    <a:pt x="412011" y="64697"/>
                  </a:lnTo>
                  <a:lnTo>
                    <a:pt x="362004" y="33754"/>
                  </a:lnTo>
                  <a:lnTo>
                    <a:pt x="306794" y="13436"/>
                  </a:lnTo>
                  <a:lnTo>
                    <a:pt x="262787" y="3433"/>
                  </a:lnTo>
                  <a:lnTo>
                    <a:pt x="240364" y="888"/>
                  </a:lnTo>
                  <a:lnTo>
                    <a:pt x="2177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90135" y="2372148"/>
              <a:ext cx="435609" cy="217804"/>
            </a:xfrm>
            <a:custGeom>
              <a:avLst/>
              <a:gdLst/>
              <a:ahLst/>
              <a:cxnLst/>
              <a:rect l="l" t="t" r="r" b="b"/>
              <a:pathLst>
                <a:path w="435610" h="217805">
                  <a:moveTo>
                    <a:pt x="412011" y="64697"/>
                  </a:moveTo>
                  <a:lnTo>
                    <a:pt x="362004" y="33754"/>
                  </a:lnTo>
                  <a:lnTo>
                    <a:pt x="306794" y="13436"/>
                  </a:lnTo>
                  <a:lnTo>
                    <a:pt x="262787" y="3433"/>
                  </a:lnTo>
                  <a:lnTo>
                    <a:pt x="217783" y="0"/>
                  </a:lnTo>
                  <a:lnTo>
                    <a:pt x="195258" y="1126"/>
                  </a:lnTo>
                  <a:lnTo>
                    <a:pt x="150731" y="7841"/>
                  </a:lnTo>
                  <a:lnTo>
                    <a:pt x="101017" y="22858"/>
                  </a:lnTo>
                  <a:lnTo>
                    <a:pt x="48268" y="48542"/>
                  </a:lnTo>
                  <a:lnTo>
                    <a:pt x="13840" y="74273"/>
                  </a:lnTo>
                  <a:lnTo>
                    <a:pt x="0" y="112061"/>
                  </a:lnTo>
                  <a:lnTo>
                    <a:pt x="0" y="217328"/>
                  </a:lnTo>
                  <a:lnTo>
                    <a:pt x="13622" y="217328"/>
                  </a:lnTo>
                  <a:lnTo>
                    <a:pt x="13622" y="112061"/>
                  </a:lnTo>
                  <a:lnTo>
                    <a:pt x="15021" y="101544"/>
                  </a:lnTo>
                  <a:lnTo>
                    <a:pt x="55468" y="60072"/>
                  </a:lnTo>
                  <a:lnTo>
                    <a:pt x="105924" y="35545"/>
                  </a:lnTo>
                  <a:lnTo>
                    <a:pt x="153513" y="21169"/>
                  </a:lnTo>
                  <a:lnTo>
                    <a:pt x="196190" y="14692"/>
                  </a:lnTo>
                  <a:lnTo>
                    <a:pt x="217783" y="13589"/>
                  </a:lnTo>
                  <a:lnTo>
                    <a:pt x="239383" y="14453"/>
                  </a:lnTo>
                  <a:lnTo>
                    <a:pt x="282041" y="20921"/>
                  </a:lnTo>
                  <a:lnTo>
                    <a:pt x="329804" y="34840"/>
                  </a:lnTo>
                  <a:lnTo>
                    <a:pt x="380239" y="59321"/>
                  </a:lnTo>
                  <a:lnTo>
                    <a:pt x="411071" y="82734"/>
                  </a:lnTo>
                  <a:lnTo>
                    <a:pt x="421944" y="112078"/>
                  </a:lnTo>
                  <a:lnTo>
                    <a:pt x="421944" y="217329"/>
                  </a:lnTo>
                  <a:lnTo>
                    <a:pt x="435566" y="217329"/>
                  </a:lnTo>
                  <a:lnTo>
                    <a:pt x="435566" y="112062"/>
                  </a:lnTo>
                  <a:lnTo>
                    <a:pt x="433803" y="98460"/>
                  </a:lnTo>
                  <a:lnTo>
                    <a:pt x="429140" y="85731"/>
                  </a:lnTo>
                  <a:lnTo>
                    <a:pt x="421801" y="74326"/>
                  </a:lnTo>
                  <a:lnTo>
                    <a:pt x="412011" y="64697"/>
                  </a:lnTo>
                  <a:close/>
                </a:path>
              </a:pathLst>
            </a:custGeom>
            <a:ln w="7931">
              <a:solidFill>
                <a:srgbClr val="3B3B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98195" y="2093413"/>
              <a:ext cx="280035" cy="245110"/>
            </a:xfrm>
            <a:custGeom>
              <a:avLst/>
              <a:gdLst/>
              <a:ahLst/>
              <a:cxnLst/>
              <a:rect l="l" t="t" r="r" b="b"/>
              <a:pathLst>
                <a:path w="280035" h="245110">
                  <a:moveTo>
                    <a:pt x="159849" y="204157"/>
                  </a:moveTo>
                  <a:lnTo>
                    <a:pt x="152060" y="204725"/>
                  </a:lnTo>
                  <a:lnTo>
                    <a:pt x="144835" y="208358"/>
                  </a:lnTo>
                  <a:lnTo>
                    <a:pt x="139590" y="214500"/>
                  </a:lnTo>
                  <a:lnTo>
                    <a:pt x="137197" y="221915"/>
                  </a:lnTo>
                  <a:lnTo>
                    <a:pt x="137765" y="229685"/>
                  </a:lnTo>
                  <a:lnTo>
                    <a:pt x="141406" y="236890"/>
                  </a:lnTo>
                  <a:lnTo>
                    <a:pt x="147566" y="242124"/>
                  </a:lnTo>
                  <a:lnTo>
                    <a:pt x="155001" y="244512"/>
                  </a:lnTo>
                  <a:lnTo>
                    <a:pt x="162791" y="243944"/>
                  </a:lnTo>
                  <a:lnTo>
                    <a:pt x="170014" y="240310"/>
                  </a:lnTo>
                  <a:lnTo>
                    <a:pt x="174838" y="236528"/>
                  </a:lnTo>
                  <a:lnTo>
                    <a:pt x="177699" y="230775"/>
                  </a:lnTo>
                  <a:lnTo>
                    <a:pt x="177795" y="224654"/>
                  </a:lnTo>
                  <a:lnTo>
                    <a:pt x="216515" y="211778"/>
                  </a:lnTo>
                  <a:lnTo>
                    <a:pt x="173442" y="211778"/>
                  </a:lnTo>
                  <a:lnTo>
                    <a:pt x="167283" y="206544"/>
                  </a:lnTo>
                  <a:lnTo>
                    <a:pt x="159849" y="204157"/>
                  </a:lnTo>
                  <a:close/>
                </a:path>
                <a:path w="280035" h="245110">
                  <a:moveTo>
                    <a:pt x="171073" y="15007"/>
                  </a:moveTo>
                  <a:lnTo>
                    <a:pt x="129140" y="15007"/>
                  </a:lnTo>
                  <a:lnTo>
                    <a:pt x="169368" y="27328"/>
                  </a:lnTo>
                  <a:lnTo>
                    <a:pt x="204972" y="52419"/>
                  </a:lnTo>
                  <a:lnTo>
                    <a:pt x="215957" y="64528"/>
                  </a:lnTo>
                  <a:lnTo>
                    <a:pt x="225375" y="77815"/>
                  </a:lnTo>
                  <a:lnTo>
                    <a:pt x="233132" y="92129"/>
                  </a:lnTo>
                  <a:lnTo>
                    <a:pt x="239136" y="107321"/>
                  </a:lnTo>
                  <a:lnTo>
                    <a:pt x="239136" y="189933"/>
                  </a:lnTo>
                  <a:lnTo>
                    <a:pt x="173442" y="211778"/>
                  </a:lnTo>
                  <a:lnTo>
                    <a:pt x="216515" y="211778"/>
                  </a:lnTo>
                  <a:lnTo>
                    <a:pt x="261142" y="196938"/>
                  </a:lnTo>
                  <a:lnTo>
                    <a:pt x="268557" y="194925"/>
                  </a:lnTo>
                  <a:lnTo>
                    <a:pt x="274532" y="190498"/>
                  </a:lnTo>
                  <a:lnTo>
                    <a:pt x="278527" y="184234"/>
                  </a:lnTo>
                  <a:lnTo>
                    <a:pt x="278670" y="183507"/>
                  </a:lnTo>
                  <a:lnTo>
                    <a:pt x="252759" y="183507"/>
                  </a:lnTo>
                  <a:lnTo>
                    <a:pt x="252759" y="115559"/>
                  </a:lnTo>
                  <a:lnTo>
                    <a:pt x="278629" y="115559"/>
                  </a:lnTo>
                  <a:lnTo>
                    <a:pt x="278398" y="114418"/>
                  </a:lnTo>
                  <a:lnTo>
                    <a:pt x="274018" y="107939"/>
                  </a:lnTo>
                  <a:lnTo>
                    <a:pt x="267523" y="103571"/>
                  </a:lnTo>
                  <a:lnTo>
                    <a:pt x="259570" y="101970"/>
                  </a:lnTo>
                  <a:lnTo>
                    <a:pt x="251623" y="101970"/>
                  </a:lnTo>
                  <a:lnTo>
                    <a:pt x="229365" y="59624"/>
                  </a:lnTo>
                  <a:lnTo>
                    <a:pt x="196167" y="27482"/>
                  </a:lnTo>
                  <a:lnTo>
                    <a:pt x="171073" y="15007"/>
                  </a:lnTo>
                  <a:close/>
                </a:path>
                <a:path w="280035" h="245110">
                  <a:moveTo>
                    <a:pt x="278629" y="115559"/>
                  </a:moveTo>
                  <a:lnTo>
                    <a:pt x="263333" y="115559"/>
                  </a:lnTo>
                  <a:lnTo>
                    <a:pt x="266381" y="118600"/>
                  </a:lnTo>
                  <a:lnTo>
                    <a:pt x="266381" y="180460"/>
                  </a:lnTo>
                  <a:lnTo>
                    <a:pt x="263333" y="183507"/>
                  </a:lnTo>
                  <a:lnTo>
                    <a:pt x="278670" y="183507"/>
                  </a:lnTo>
                  <a:lnTo>
                    <a:pt x="280004" y="176712"/>
                  </a:lnTo>
                  <a:lnTo>
                    <a:pt x="280004" y="122354"/>
                  </a:lnTo>
                  <a:lnTo>
                    <a:pt x="278629" y="115559"/>
                  </a:lnTo>
                  <a:close/>
                </a:path>
                <a:path w="280035" h="245110">
                  <a:moveTo>
                    <a:pt x="109434" y="0"/>
                  </a:moveTo>
                  <a:lnTo>
                    <a:pt x="62141" y="7755"/>
                  </a:lnTo>
                  <a:lnTo>
                    <a:pt x="15817" y="33017"/>
                  </a:lnTo>
                  <a:lnTo>
                    <a:pt x="0" y="51836"/>
                  </a:lnTo>
                  <a:lnTo>
                    <a:pt x="5318" y="57187"/>
                  </a:lnTo>
                  <a:lnTo>
                    <a:pt x="9609" y="57187"/>
                  </a:lnTo>
                  <a:lnTo>
                    <a:pt x="12419" y="54407"/>
                  </a:lnTo>
                  <a:lnTo>
                    <a:pt x="47494" y="28574"/>
                  </a:lnTo>
                  <a:lnTo>
                    <a:pt x="87458" y="15432"/>
                  </a:lnTo>
                  <a:lnTo>
                    <a:pt x="129140" y="15007"/>
                  </a:lnTo>
                  <a:lnTo>
                    <a:pt x="171073" y="15007"/>
                  </a:lnTo>
                  <a:lnTo>
                    <a:pt x="155150" y="7091"/>
                  </a:lnTo>
                  <a:lnTo>
                    <a:pt x="10943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98195" y="2093413"/>
              <a:ext cx="280035" cy="245110"/>
            </a:xfrm>
            <a:custGeom>
              <a:avLst/>
              <a:gdLst/>
              <a:ahLst/>
              <a:cxnLst/>
              <a:rect l="l" t="t" r="r" b="b"/>
              <a:pathLst>
                <a:path w="280035" h="245110">
                  <a:moveTo>
                    <a:pt x="12419" y="54407"/>
                  </a:moveTo>
                  <a:lnTo>
                    <a:pt x="47494" y="28574"/>
                  </a:lnTo>
                  <a:lnTo>
                    <a:pt x="87458" y="15432"/>
                  </a:lnTo>
                  <a:lnTo>
                    <a:pt x="129140" y="15007"/>
                  </a:lnTo>
                  <a:lnTo>
                    <a:pt x="169368" y="27328"/>
                  </a:lnTo>
                  <a:lnTo>
                    <a:pt x="204972" y="52419"/>
                  </a:lnTo>
                  <a:lnTo>
                    <a:pt x="233132" y="92129"/>
                  </a:lnTo>
                  <a:lnTo>
                    <a:pt x="239136" y="107321"/>
                  </a:lnTo>
                  <a:lnTo>
                    <a:pt x="239136" y="189933"/>
                  </a:lnTo>
                  <a:lnTo>
                    <a:pt x="173442" y="211778"/>
                  </a:lnTo>
                  <a:lnTo>
                    <a:pt x="167283" y="206544"/>
                  </a:lnTo>
                  <a:lnTo>
                    <a:pt x="159849" y="204157"/>
                  </a:lnTo>
                  <a:lnTo>
                    <a:pt x="152060" y="204725"/>
                  </a:lnTo>
                  <a:lnTo>
                    <a:pt x="144835" y="208358"/>
                  </a:lnTo>
                  <a:lnTo>
                    <a:pt x="139590" y="214500"/>
                  </a:lnTo>
                  <a:lnTo>
                    <a:pt x="137197" y="221915"/>
                  </a:lnTo>
                  <a:lnTo>
                    <a:pt x="137765" y="229685"/>
                  </a:lnTo>
                  <a:lnTo>
                    <a:pt x="141406" y="236890"/>
                  </a:lnTo>
                  <a:lnTo>
                    <a:pt x="147566" y="242124"/>
                  </a:lnTo>
                  <a:lnTo>
                    <a:pt x="155001" y="244512"/>
                  </a:lnTo>
                  <a:lnTo>
                    <a:pt x="162791" y="243944"/>
                  </a:lnTo>
                  <a:lnTo>
                    <a:pt x="170014" y="240310"/>
                  </a:lnTo>
                  <a:lnTo>
                    <a:pt x="174838" y="236528"/>
                  </a:lnTo>
                  <a:lnTo>
                    <a:pt x="177699" y="230775"/>
                  </a:lnTo>
                  <a:lnTo>
                    <a:pt x="177795" y="224654"/>
                  </a:lnTo>
                  <a:lnTo>
                    <a:pt x="261142" y="196938"/>
                  </a:lnTo>
                  <a:lnTo>
                    <a:pt x="268557" y="194925"/>
                  </a:lnTo>
                  <a:lnTo>
                    <a:pt x="274532" y="190498"/>
                  </a:lnTo>
                  <a:lnTo>
                    <a:pt x="278527" y="184234"/>
                  </a:lnTo>
                  <a:lnTo>
                    <a:pt x="280004" y="176712"/>
                  </a:lnTo>
                  <a:lnTo>
                    <a:pt x="280004" y="122354"/>
                  </a:lnTo>
                  <a:lnTo>
                    <a:pt x="251623" y="101970"/>
                  </a:lnTo>
                  <a:lnTo>
                    <a:pt x="229365" y="59624"/>
                  </a:lnTo>
                  <a:lnTo>
                    <a:pt x="196167" y="27482"/>
                  </a:lnTo>
                  <a:lnTo>
                    <a:pt x="155150" y="7091"/>
                  </a:lnTo>
                  <a:lnTo>
                    <a:pt x="109434" y="0"/>
                  </a:lnTo>
                  <a:lnTo>
                    <a:pt x="62141" y="7755"/>
                  </a:lnTo>
                  <a:lnTo>
                    <a:pt x="15817" y="33017"/>
                  </a:lnTo>
                  <a:lnTo>
                    <a:pt x="0" y="51836"/>
                  </a:lnTo>
                  <a:lnTo>
                    <a:pt x="2650" y="54503"/>
                  </a:lnTo>
                  <a:lnTo>
                    <a:pt x="5295" y="57164"/>
                  </a:lnTo>
                  <a:lnTo>
                    <a:pt x="9609" y="57187"/>
                  </a:lnTo>
                  <a:lnTo>
                    <a:pt x="12282" y="54543"/>
                  </a:lnTo>
                  <a:lnTo>
                    <a:pt x="12419" y="54407"/>
                  </a:lnTo>
                  <a:close/>
                </a:path>
                <a:path w="280035" h="245110">
                  <a:moveTo>
                    <a:pt x="266381" y="122354"/>
                  </a:moveTo>
                  <a:lnTo>
                    <a:pt x="266381" y="176712"/>
                  </a:lnTo>
                  <a:lnTo>
                    <a:pt x="266381" y="180460"/>
                  </a:lnTo>
                  <a:lnTo>
                    <a:pt x="263333" y="183507"/>
                  </a:lnTo>
                  <a:lnTo>
                    <a:pt x="259570" y="183507"/>
                  </a:lnTo>
                  <a:lnTo>
                    <a:pt x="252759" y="183507"/>
                  </a:lnTo>
                  <a:lnTo>
                    <a:pt x="252759" y="115559"/>
                  </a:lnTo>
                  <a:lnTo>
                    <a:pt x="259570" y="115559"/>
                  </a:lnTo>
                  <a:lnTo>
                    <a:pt x="263333" y="115559"/>
                  </a:lnTo>
                  <a:lnTo>
                    <a:pt x="266381" y="118600"/>
                  </a:lnTo>
                  <a:lnTo>
                    <a:pt x="266381" y="122354"/>
                  </a:lnTo>
                  <a:close/>
                </a:path>
              </a:pathLst>
            </a:custGeom>
            <a:ln w="7936">
              <a:solidFill>
                <a:srgbClr val="3B3B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5162446" y="1869550"/>
            <a:ext cx="758190" cy="454025"/>
          </a:xfrm>
          <a:custGeom>
            <a:avLst/>
            <a:gdLst/>
            <a:ahLst/>
            <a:cxnLst/>
            <a:rect l="l" t="t" r="r" b="b"/>
            <a:pathLst>
              <a:path w="758190" h="454025">
                <a:moveTo>
                  <a:pt x="617956" y="41275"/>
                </a:moveTo>
                <a:lnTo>
                  <a:pt x="601472" y="41275"/>
                </a:lnTo>
                <a:lnTo>
                  <a:pt x="601472" y="57772"/>
                </a:lnTo>
                <a:lnTo>
                  <a:pt x="601472" y="321843"/>
                </a:lnTo>
                <a:lnTo>
                  <a:pt x="156540" y="321995"/>
                </a:lnTo>
                <a:lnTo>
                  <a:pt x="156540" y="57772"/>
                </a:lnTo>
                <a:lnTo>
                  <a:pt x="601472" y="57772"/>
                </a:lnTo>
                <a:lnTo>
                  <a:pt x="601472" y="41275"/>
                </a:lnTo>
                <a:lnTo>
                  <a:pt x="140068" y="41275"/>
                </a:lnTo>
                <a:lnTo>
                  <a:pt x="140068" y="338505"/>
                </a:lnTo>
                <a:lnTo>
                  <a:pt x="617956" y="338366"/>
                </a:lnTo>
                <a:lnTo>
                  <a:pt x="617956" y="321995"/>
                </a:lnTo>
                <a:lnTo>
                  <a:pt x="617956" y="57772"/>
                </a:lnTo>
                <a:lnTo>
                  <a:pt x="617956" y="41275"/>
                </a:lnTo>
                <a:close/>
              </a:path>
              <a:path w="758190" h="454025">
                <a:moveTo>
                  <a:pt x="659155" y="33020"/>
                </a:moveTo>
                <a:lnTo>
                  <a:pt x="656564" y="20167"/>
                </a:lnTo>
                <a:lnTo>
                  <a:pt x="649490" y="9664"/>
                </a:lnTo>
                <a:lnTo>
                  <a:pt x="639025" y="2590"/>
                </a:lnTo>
                <a:lnTo>
                  <a:pt x="626186" y="0"/>
                </a:lnTo>
                <a:lnTo>
                  <a:pt x="131826" y="0"/>
                </a:lnTo>
                <a:lnTo>
                  <a:pt x="118999" y="2590"/>
                </a:lnTo>
                <a:lnTo>
                  <a:pt x="108521" y="9664"/>
                </a:lnTo>
                <a:lnTo>
                  <a:pt x="101460" y="20167"/>
                </a:lnTo>
                <a:lnTo>
                  <a:pt x="98869" y="33020"/>
                </a:lnTo>
                <a:lnTo>
                  <a:pt x="98869" y="371538"/>
                </a:lnTo>
                <a:lnTo>
                  <a:pt x="115341" y="371538"/>
                </a:lnTo>
                <a:lnTo>
                  <a:pt x="115341" y="33020"/>
                </a:lnTo>
                <a:lnTo>
                  <a:pt x="115341" y="23901"/>
                </a:lnTo>
                <a:lnTo>
                  <a:pt x="122732" y="16510"/>
                </a:lnTo>
                <a:lnTo>
                  <a:pt x="635292" y="16510"/>
                </a:lnTo>
                <a:lnTo>
                  <a:pt x="642670" y="23901"/>
                </a:lnTo>
                <a:lnTo>
                  <a:pt x="642670" y="371538"/>
                </a:lnTo>
                <a:lnTo>
                  <a:pt x="659155" y="371538"/>
                </a:lnTo>
                <a:lnTo>
                  <a:pt x="659155" y="33020"/>
                </a:lnTo>
                <a:close/>
              </a:path>
              <a:path w="758190" h="454025">
                <a:moveTo>
                  <a:pt x="758012" y="396138"/>
                </a:moveTo>
                <a:lnTo>
                  <a:pt x="741527" y="396138"/>
                </a:lnTo>
                <a:lnTo>
                  <a:pt x="741527" y="412648"/>
                </a:lnTo>
                <a:lnTo>
                  <a:pt x="739584" y="422287"/>
                </a:lnTo>
                <a:lnTo>
                  <a:pt x="734301" y="430161"/>
                </a:lnTo>
                <a:lnTo>
                  <a:pt x="726440" y="435470"/>
                </a:lnTo>
                <a:lnTo>
                  <a:pt x="716813" y="437413"/>
                </a:lnTo>
                <a:lnTo>
                  <a:pt x="41198" y="437413"/>
                </a:lnTo>
                <a:lnTo>
                  <a:pt x="31572" y="435470"/>
                </a:lnTo>
                <a:lnTo>
                  <a:pt x="23710" y="430161"/>
                </a:lnTo>
                <a:lnTo>
                  <a:pt x="18415" y="422287"/>
                </a:lnTo>
                <a:lnTo>
                  <a:pt x="16471" y="412648"/>
                </a:lnTo>
                <a:lnTo>
                  <a:pt x="321335" y="412648"/>
                </a:lnTo>
                <a:lnTo>
                  <a:pt x="321030" y="421462"/>
                </a:lnTo>
                <a:lnTo>
                  <a:pt x="327926" y="428866"/>
                </a:lnTo>
                <a:lnTo>
                  <a:pt x="336715" y="429158"/>
                </a:lnTo>
                <a:lnTo>
                  <a:pt x="420204" y="429158"/>
                </a:lnTo>
                <a:lnTo>
                  <a:pt x="429006" y="429463"/>
                </a:lnTo>
                <a:lnTo>
                  <a:pt x="436384" y="422567"/>
                </a:lnTo>
                <a:lnTo>
                  <a:pt x="436689" y="413740"/>
                </a:lnTo>
                <a:lnTo>
                  <a:pt x="436689" y="412648"/>
                </a:lnTo>
                <a:lnTo>
                  <a:pt x="741527" y="412648"/>
                </a:lnTo>
                <a:lnTo>
                  <a:pt x="741527" y="396138"/>
                </a:lnTo>
                <a:lnTo>
                  <a:pt x="420204" y="396138"/>
                </a:lnTo>
                <a:lnTo>
                  <a:pt x="420204" y="412648"/>
                </a:lnTo>
                <a:lnTo>
                  <a:pt x="337807" y="412648"/>
                </a:lnTo>
                <a:lnTo>
                  <a:pt x="337807" y="396138"/>
                </a:lnTo>
                <a:lnTo>
                  <a:pt x="0" y="396138"/>
                </a:lnTo>
                <a:lnTo>
                  <a:pt x="0" y="412648"/>
                </a:lnTo>
                <a:lnTo>
                  <a:pt x="3251" y="428701"/>
                </a:lnTo>
                <a:lnTo>
                  <a:pt x="12077" y="441820"/>
                </a:lnTo>
                <a:lnTo>
                  <a:pt x="25171" y="450659"/>
                </a:lnTo>
                <a:lnTo>
                  <a:pt x="41198" y="453923"/>
                </a:lnTo>
                <a:lnTo>
                  <a:pt x="716813" y="453923"/>
                </a:lnTo>
                <a:lnTo>
                  <a:pt x="732840" y="450659"/>
                </a:lnTo>
                <a:lnTo>
                  <a:pt x="745934" y="441820"/>
                </a:lnTo>
                <a:lnTo>
                  <a:pt x="748906" y="437413"/>
                </a:lnTo>
                <a:lnTo>
                  <a:pt x="754659" y="428866"/>
                </a:lnTo>
                <a:lnTo>
                  <a:pt x="754773" y="428701"/>
                </a:lnTo>
                <a:lnTo>
                  <a:pt x="758012" y="412648"/>
                </a:lnTo>
                <a:lnTo>
                  <a:pt x="758012" y="3961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448103" y="1872164"/>
            <a:ext cx="1955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252525"/>
                </a:solidFill>
                <a:latin typeface="Arial"/>
                <a:cs typeface="Arial"/>
              </a:rPr>
              <a:t>@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809473" y="1663147"/>
            <a:ext cx="702310" cy="684530"/>
            <a:chOff x="4612404" y="1951583"/>
            <a:chExt cx="702310" cy="684530"/>
          </a:xfrm>
        </p:grpSpPr>
        <p:sp>
          <p:nvSpPr>
            <p:cNvPr id="20" name="object 20"/>
            <p:cNvSpPr/>
            <p:nvPr/>
          </p:nvSpPr>
          <p:spPr>
            <a:xfrm>
              <a:off x="4612398" y="1951583"/>
              <a:ext cx="702310" cy="684530"/>
            </a:xfrm>
            <a:custGeom>
              <a:avLst/>
              <a:gdLst/>
              <a:ahLst/>
              <a:cxnLst/>
              <a:rect l="l" t="t" r="r" b="b"/>
              <a:pathLst>
                <a:path w="702310" h="684530">
                  <a:moveTo>
                    <a:pt x="363855" y="363448"/>
                  </a:moveTo>
                  <a:lnTo>
                    <a:pt x="346532" y="363448"/>
                  </a:lnTo>
                  <a:lnTo>
                    <a:pt x="346532" y="380809"/>
                  </a:lnTo>
                  <a:lnTo>
                    <a:pt x="346532" y="563041"/>
                  </a:lnTo>
                  <a:lnTo>
                    <a:pt x="51981" y="563041"/>
                  </a:lnTo>
                  <a:lnTo>
                    <a:pt x="51981" y="380809"/>
                  </a:lnTo>
                  <a:lnTo>
                    <a:pt x="346532" y="380809"/>
                  </a:lnTo>
                  <a:lnTo>
                    <a:pt x="346532" y="363448"/>
                  </a:lnTo>
                  <a:lnTo>
                    <a:pt x="34645" y="363448"/>
                  </a:lnTo>
                  <a:lnTo>
                    <a:pt x="34645" y="580402"/>
                  </a:lnTo>
                  <a:lnTo>
                    <a:pt x="363855" y="580402"/>
                  </a:lnTo>
                  <a:lnTo>
                    <a:pt x="363855" y="563041"/>
                  </a:lnTo>
                  <a:lnTo>
                    <a:pt x="363855" y="380809"/>
                  </a:lnTo>
                  <a:lnTo>
                    <a:pt x="363855" y="363448"/>
                  </a:lnTo>
                  <a:close/>
                </a:path>
                <a:path w="702310" h="684530">
                  <a:moveTo>
                    <a:pt x="398500" y="363448"/>
                  </a:moveTo>
                  <a:lnTo>
                    <a:pt x="395782" y="349935"/>
                  </a:lnTo>
                  <a:lnTo>
                    <a:pt x="393192" y="346100"/>
                  </a:lnTo>
                  <a:lnTo>
                    <a:pt x="388353" y="338912"/>
                  </a:lnTo>
                  <a:lnTo>
                    <a:pt x="381177" y="334073"/>
                  </a:lnTo>
                  <a:lnTo>
                    <a:pt x="381177" y="353860"/>
                  </a:lnTo>
                  <a:lnTo>
                    <a:pt x="381177" y="589978"/>
                  </a:lnTo>
                  <a:lnTo>
                    <a:pt x="373430" y="597750"/>
                  </a:lnTo>
                  <a:lnTo>
                    <a:pt x="216573" y="597750"/>
                  </a:lnTo>
                  <a:lnTo>
                    <a:pt x="216573" y="615111"/>
                  </a:lnTo>
                  <a:lnTo>
                    <a:pt x="216573" y="667169"/>
                  </a:lnTo>
                  <a:lnTo>
                    <a:pt x="181927" y="667169"/>
                  </a:lnTo>
                  <a:lnTo>
                    <a:pt x="181927" y="615111"/>
                  </a:lnTo>
                  <a:lnTo>
                    <a:pt x="216573" y="615111"/>
                  </a:lnTo>
                  <a:lnTo>
                    <a:pt x="216573" y="597750"/>
                  </a:lnTo>
                  <a:lnTo>
                    <a:pt x="25082" y="597750"/>
                  </a:lnTo>
                  <a:lnTo>
                    <a:pt x="17322" y="589978"/>
                  </a:lnTo>
                  <a:lnTo>
                    <a:pt x="17322" y="353860"/>
                  </a:lnTo>
                  <a:lnTo>
                    <a:pt x="25082" y="346100"/>
                  </a:lnTo>
                  <a:lnTo>
                    <a:pt x="373430" y="346100"/>
                  </a:lnTo>
                  <a:lnTo>
                    <a:pt x="381177" y="353860"/>
                  </a:lnTo>
                  <a:lnTo>
                    <a:pt x="381177" y="334073"/>
                  </a:lnTo>
                  <a:lnTo>
                    <a:pt x="377342" y="331470"/>
                  </a:lnTo>
                  <a:lnTo>
                    <a:pt x="363855" y="328739"/>
                  </a:lnTo>
                  <a:lnTo>
                    <a:pt x="34645" y="328739"/>
                  </a:lnTo>
                  <a:lnTo>
                    <a:pt x="21158" y="331470"/>
                  </a:lnTo>
                  <a:lnTo>
                    <a:pt x="10147" y="338912"/>
                  </a:lnTo>
                  <a:lnTo>
                    <a:pt x="2717" y="349935"/>
                  </a:lnTo>
                  <a:lnTo>
                    <a:pt x="0" y="363448"/>
                  </a:lnTo>
                  <a:lnTo>
                    <a:pt x="0" y="580402"/>
                  </a:lnTo>
                  <a:lnTo>
                    <a:pt x="2717" y="593902"/>
                  </a:lnTo>
                  <a:lnTo>
                    <a:pt x="10147" y="604939"/>
                  </a:lnTo>
                  <a:lnTo>
                    <a:pt x="21158" y="612381"/>
                  </a:lnTo>
                  <a:lnTo>
                    <a:pt x="34645" y="615111"/>
                  </a:lnTo>
                  <a:lnTo>
                    <a:pt x="164604" y="615111"/>
                  </a:lnTo>
                  <a:lnTo>
                    <a:pt x="164604" y="667169"/>
                  </a:lnTo>
                  <a:lnTo>
                    <a:pt x="112623" y="667169"/>
                  </a:lnTo>
                  <a:lnTo>
                    <a:pt x="112623" y="684530"/>
                  </a:lnTo>
                  <a:lnTo>
                    <a:pt x="285889" y="684530"/>
                  </a:lnTo>
                  <a:lnTo>
                    <a:pt x="285889" y="667169"/>
                  </a:lnTo>
                  <a:lnTo>
                    <a:pt x="233908" y="667169"/>
                  </a:lnTo>
                  <a:lnTo>
                    <a:pt x="233908" y="615111"/>
                  </a:lnTo>
                  <a:lnTo>
                    <a:pt x="363855" y="615111"/>
                  </a:lnTo>
                  <a:lnTo>
                    <a:pt x="377342" y="612381"/>
                  </a:lnTo>
                  <a:lnTo>
                    <a:pt x="388353" y="604939"/>
                  </a:lnTo>
                  <a:lnTo>
                    <a:pt x="393192" y="597750"/>
                  </a:lnTo>
                  <a:lnTo>
                    <a:pt x="395782" y="593902"/>
                  </a:lnTo>
                  <a:lnTo>
                    <a:pt x="398500" y="580402"/>
                  </a:lnTo>
                  <a:lnTo>
                    <a:pt x="398500" y="363448"/>
                  </a:lnTo>
                  <a:close/>
                </a:path>
                <a:path w="702310" h="684530">
                  <a:moveTo>
                    <a:pt x="701700" y="194348"/>
                  </a:moveTo>
                  <a:lnTo>
                    <a:pt x="696531" y="168668"/>
                  </a:lnTo>
                  <a:lnTo>
                    <a:pt x="684352" y="150571"/>
                  </a:lnTo>
                  <a:lnTo>
                    <a:pt x="684352" y="194348"/>
                  </a:lnTo>
                  <a:lnTo>
                    <a:pt x="679945" y="212547"/>
                  </a:lnTo>
                  <a:lnTo>
                    <a:pt x="679843" y="212979"/>
                  </a:lnTo>
                  <a:lnTo>
                    <a:pt x="669086" y="228066"/>
                  </a:lnTo>
                  <a:lnTo>
                    <a:pt x="653567" y="238201"/>
                  </a:lnTo>
                  <a:lnTo>
                    <a:pt x="634796" y="241960"/>
                  </a:lnTo>
                  <a:lnTo>
                    <a:pt x="328980" y="241960"/>
                  </a:lnTo>
                  <a:lnTo>
                    <a:pt x="284010" y="219951"/>
                  </a:lnTo>
                  <a:lnTo>
                    <a:pt x="269024" y="175361"/>
                  </a:lnTo>
                  <a:lnTo>
                    <a:pt x="268947" y="171640"/>
                  </a:lnTo>
                  <a:lnTo>
                    <a:pt x="273024" y="154876"/>
                  </a:lnTo>
                  <a:lnTo>
                    <a:pt x="303707" y="120535"/>
                  </a:lnTo>
                  <a:lnTo>
                    <a:pt x="332028" y="113639"/>
                  </a:lnTo>
                  <a:lnTo>
                    <a:pt x="335635" y="113639"/>
                  </a:lnTo>
                  <a:lnTo>
                    <a:pt x="339166" y="113880"/>
                  </a:lnTo>
                  <a:lnTo>
                    <a:pt x="342684" y="114363"/>
                  </a:lnTo>
                  <a:lnTo>
                    <a:pt x="360870" y="117754"/>
                  </a:lnTo>
                  <a:lnTo>
                    <a:pt x="360895" y="113639"/>
                  </a:lnTo>
                  <a:lnTo>
                    <a:pt x="360984" y="97104"/>
                  </a:lnTo>
                  <a:lnTo>
                    <a:pt x="365277" y="70485"/>
                  </a:lnTo>
                  <a:lnTo>
                    <a:pt x="397167" y="29857"/>
                  </a:lnTo>
                  <a:lnTo>
                    <a:pt x="434289" y="17500"/>
                  </a:lnTo>
                  <a:lnTo>
                    <a:pt x="440537" y="17360"/>
                  </a:lnTo>
                  <a:lnTo>
                    <a:pt x="462229" y="20332"/>
                  </a:lnTo>
                  <a:lnTo>
                    <a:pt x="481888" y="29006"/>
                  </a:lnTo>
                  <a:lnTo>
                    <a:pt x="498436" y="42722"/>
                  </a:lnTo>
                  <a:lnTo>
                    <a:pt x="510806" y="60820"/>
                  </a:lnTo>
                  <a:lnTo>
                    <a:pt x="516966" y="73164"/>
                  </a:lnTo>
                  <a:lnTo>
                    <a:pt x="530428" y="68021"/>
                  </a:lnTo>
                  <a:lnTo>
                    <a:pt x="537121" y="65900"/>
                  </a:lnTo>
                  <a:lnTo>
                    <a:pt x="543699" y="64909"/>
                  </a:lnTo>
                  <a:lnTo>
                    <a:pt x="551103" y="64909"/>
                  </a:lnTo>
                  <a:lnTo>
                    <a:pt x="560946" y="65709"/>
                  </a:lnTo>
                  <a:lnTo>
                    <a:pt x="571030" y="68021"/>
                  </a:lnTo>
                  <a:lnTo>
                    <a:pt x="570814" y="68021"/>
                  </a:lnTo>
                  <a:lnTo>
                    <a:pt x="579691" y="71450"/>
                  </a:lnTo>
                  <a:lnTo>
                    <a:pt x="607910" y="99568"/>
                  </a:lnTo>
                  <a:lnTo>
                    <a:pt x="615162" y="145732"/>
                  </a:lnTo>
                  <a:lnTo>
                    <a:pt x="635825" y="145732"/>
                  </a:lnTo>
                  <a:lnTo>
                    <a:pt x="680554" y="175361"/>
                  </a:lnTo>
                  <a:lnTo>
                    <a:pt x="684352" y="194348"/>
                  </a:lnTo>
                  <a:lnTo>
                    <a:pt x="684352" y="150571"/>
                  </a:lnTo>
                  <a:lnTo>
                    <a:pt x="682421" y="147701"/>
                  </a:lnTo>
                  <a:lnTo>
                    <a:pt x="661504" y="133553"/>
                  </a:lnTo>
                  <a:lnTo>
                    <a:pt x="635876" y="128346"/>
                  </a:lnTo>
                  <a:lnTo>
                    <a:pt x="632536" y="128346"/>
                  </a:lnTo>
                  <a:lnTo>
                    <a:pt x="629983" y="109270"/>
                  </a:lnTo>
                  <a:lnTo>
                    <a:pt x="601332" y="64909"/>
                  </a:lnTo>
                  <a:lnTo>
                    <a:pt x="575741" y="51422"/>
                  </a:lnTo>
                  <a:lnTo>
                    <a:pt x="575957" y="51422"/>
                  </a:lnTo>
                  <a:lnTo>
                    <a:pt x="563448" y="48577"/>
                  </a:lnTo>
                  <a:lnTo>
                    <a:pt x="551154" y="47586"/>
                  </a:lnTo>
                  <a:lnTo>
                    <a:pt x="544652" y="47828"/>
                  </a:lnTo>
                  <a:lnTo>
                    <a:pt x="538073" y="48577"/>
                  </a:lnTo>
                  <a:lnTo>
                    <a:pt x="531812" y="49758"/>
                  </a:lnTo>
                  <a:lnTo>
                    <a:pt x="525526" y="51422"/>
                  </a:lnTo>
                  <a:lnTo>
                    <a:pt x="510336" y="30010"/>
                  </a:lnTo>
                  <a:lnTo>
                    <a:pt x="494715" y="17360"/>
                  </a:lnTo>
                  <a:lnTo>
                    <a:pt x="490283" y="13779"/>
                  </a:lnTo>
                  <a:lnTo>
                    <a:pt x="466636" y="3530"/>
                  </a:lnTo>
                  <a:lnTo>
                    <a:pt x="440626" y="0"/>
                  </a:lnTo>
                  <a:lnTo>
                    <a:pt x="433438" y="152"/>
                  </a:lnTo>
                  <a:lnTo>
                    <a:pt x="426275" y="952"/>
                  </a:lnTo>
                  <a:lnTo>
                    <a:pt x="418846" y="2387"/>
                  </a:lnTo>
                  <a:lnTo>
                    <a:pt x="418706" y="2387"/>
                  </a:lnTo>
                  <a:lnTo>
                    <a:pt x="364731" y="36093"/>
                  </a:lnTo>
                  <a:lnTo>
                    <a:pt x="343662" y="95656"/>
                  </a:lnTo>
                  <a:lnTo>
                    <a:pt x="343662" y="97104"/>
                  </a:lnTo>
                  <a:lnTo>
                    <a:pt x="339839" y="96443"/>
                  </a:lnTo>
                  <a:lnTo>
                    <a:pt x="337019" y="96240"/>
                  </a:lnTo>
                  <a:lnTo>
                    <a:pt x="332066" y="96240"/>
                  </a:lnTo>
                  <a:lnTo>
                    <a:pt x="280428" y="115239"/>
                  </a:lnTo>
                  <a:lnTo>
                    <a:pt x="256908" y="148412"/>
                  </a:lnTo>
                  <a:lnTo>
                    <a:pt x="251828" y="175361"/>
                  </a:lnTo>
                  <a:lnTo>
                    <a:pt x="252082" y="188899"/>
                  </a:lnTo>
                  <a:lnTo>
                    <a:pt x="270954" y="231406"/>
                  </a:lnTo>
                  <a:lnTo>
                    <a:pt x="306222" y="254889"/>
                  </a:lnTo>
                  <a:lnTo>
                    <a:pt x="327825" y="259321"/>
                  </a:lnTo>
                  <a:lnTo>
                    <a:pt x="634923" y="259321"/>
                  </a:lnTo>
                  <a:lnTo>
                    <a:pt x="660184" y="254139"/>
                  </a:lnTo>
                  <a:lnTo>
                    <a:pt x="678726" y="241960"/>
                  </a:lnTo>
                  <a:lnTo>
                    <a:pt x="681037" y="240449"/>
                  </a:lnTo>
                  <a:lnTo>
                    <a:pt x="695528" y="220116"/>
                  </a:lnTo>
                  <a:lnTo>
                    <a:pt x="701700" y="195046"/>
                  </a:lnTo>
                  <a:lnTo>
                    <a:pt x="701700" y="19434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82395" y="2048557"/>
              <a:ext cx="141512" cy="20058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50637" y="2250742"/>
              <a:ext cx="141512" cy="200586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6924171" y="1842370"/>
            <a:ext cx="784225" cy="468630"/>
            <a:chOff x="6286735" y="2077671"/>
            <a:chExt cx="784225" cy="468630"/>
          </a:xfrm>
        </p:grpSpPr>
        <p:sp>
          <p:nvSpPr>
            <p:cNvPr id="24" name="object 24"/>
            <p:cNvSpPr/>
            <p:nvPr/>
          </p:nvSpPr>
          <p:spPr>
            <a:xfrm>
              <a:off x="6286728" y="2077681"/>
              <a:ext cx="784225" cy="468630"/>
            </a:xfrm>
            <a:custGeom>
              <a:avLst/>
              <a:gdLst/>
              <a:ahLst/>
              <a:cxnLst/>
              <a:rect l="l" t="t" r="r" b="b"/>
              <a:pathLst>
                <a:path w="784225" h="468630">
                  <a:moveTo>
                    <a:pt x="639178" y="42608"/>
                  </a:moveTo>
                  <a:lnTo>
                    <a:pt x="622134" y="42608"/>
                  </a:lnTo>
                  <a:lnTo>
                    <a:pt x="622134" y="59651"/>
                  </a:lnTo>
                  <a:lnTo>
                    <a:pt x="622096" y="332270"/>
                  </a:lnTo>
                  <a:lnTo>
                    <a:pt x="161925" y="332409"/>
                  </a:lnTo>
                  <a:lnTo>
                    <a:pt x="161925" y="59651"/>
                  </a:lnTo>
                  <a:lnTo>
                    <a:pt x="622134" y="59651"/>
                  </a:lnTo>
                  <a:lnTo>
                    <a:pt x="622134" y="42608"/>
                  </a:lnTo>
                  <a:lnTo>
                    <a:pt x="144881" y="42608"/>
                  </a:lnTo>
                  <a:lnTo>
                    <a:pt x="144881" y="349453"/>
                  </a:lnTo>
                  <a:lnTo>
                    <a:pt x="639140" y="349300"/>
                  </a:lnTo>
                  <a:lnTo>
                    <a:pt x="639140" y="332409"/>
                  </a:lnTo>
                  <a:lnTo>
                    <a:pt x="639178" y="59651"/>
                  </a:lnTo>
                  <a:lnTo>
                    <a:pt x="639178" y="42608"/>
                  </a:lnTo>
                  <a:close/>
                </a:path>
                <a:path w="784225" h="468630">
                  <a:moveTo>
                    <a:pt x="681786" y="34074"/>
                  </a:moveTo>
                  <a:lnTo>
                    <a:pt x="679094" y="20815"/>
                  </a:lnTo>
                  <a:lnTo>
                    <a:pt x="671791" y="9994"/>
                  </a:lnTo>
                  <a:lnTo>
                    <a:pt x="660958" y="2679"/>
                  </a:lnTo>
                  <a:lnTo>
                    <a:pt x="647700" y="0"/>
                  </a:lnTo>
                  <a:lnTo>
                    <a:pt x="136359" y="0"/>
                  </a:lnTo>
                  <a:lnTo>
                    <a:pt x="123101" y="2679"/>
                  </a:lnTo>
                  <a:lnTo>
                    <a:pt x="112268" y="9994"/>
                  </a:lnTo>
                  <a:lnTo>
                    <a:pt x="104952" y="20815"/>
                  </a:lnTo>
                  <a:lnTo>
                    <a:pt x="102273" y="34074"/>
                  </a:lnTo>
                  <a:lnTo>
                    <a:pt x="102273" y="383552"/>
                  </a:lnTo>
                  <a:lnTo>
                    <a:pt x="119316" y="383552"/>
                  </a:lnTo>
                  <a:lnTo>
                    <a:pt x="119316" y="34074"/>
                  </a:lnTo>
                  <a:lnTo>
                    <a:pt x="119329" y="24676"/>
                  </a:lnTo>
                  <a:lnTo>
                    <a:pt x="126949" y="17056"/>
                  </a:lnTo>
                  <a:lnTo>
                    <a:pt x="657110" y="17056"/>
                  </a:lnTo>
                  <a:lnTo>
                    <a:pt x="664730" y="24676"/>
                  </a:lnTo>
                  <a:lnTo>
                    <a:pt x="664743" y="383552"/>
                  </a:lnTo>
                  <a:lnTo>
                    <a:pt x="681786" y="383552"/>
                  </a:lnTo>
                  <a:lnTo>
                    <a:pt x="681786" y="34074"/>
                  </a:lnTo>
                  <a:close/>
                </a:path>
                <a:path w="784225" h="468630">
                  <a:moveTo>
                    <a:pt x="784072" y="408952"/>
                  </a:moveTo>
                  <a:lnTo>
                    <a:pt x="767029" y="408952"/>
                  </a:lnTo>
                  <a:lnTo>
                    <a:pt x="767029" y="425996"/>
                  </a:lnTo>
                  <a:lnTo>
                    <a:pt x="764984" y="435940"/>
                  </a:lnTo>
                  <a:lnTo>
                    <a:pt x="759498" y="444055"/>
                  </a:lnTo>
                  <a:lnTo>
                    <a:pt x="751382" y="449541"/>
                  </a:lnTo>
                  <a:lnTo>
                    <a:pt x="741464" y="451561"/>
                  </a:lnTo>
                  <a:lnTo>
                    <a:pt x="42608" y="451561"/>
                  </a:lnTo>
                  <a:lnTo>
                    <a:pt x="32664" y="449541"/>
                  </a:lnTo>
                  <a:lnTo>
                    <a:pt x="24536" y="444055"/>
                  </a:lnTo>
                  <a:lnTo>
                    <a:pt x="19062" y="435940"/>
                  </a:lnTo>
                  <a:lnTo>
                    <a:pt x="17043" y="425996"/>
                  </a:lnTo>
                  <a:lnTo>
                    <a:pt x="332371" y="425996"/>
                  </a:lnTo>
                  <a:lnTo>
                    <a:pt x="332054" y="435089"/>
                  </a:lnTo>
                  <a:lnTo>
                    <a:pt x="339178" y="442722"/>
                  </a:lnTo>
                  <a:lnTo>
                    <a:pt x="348272" y="443039"/>
                  </a:lnTo>
                  <a:lnTo>
                    <a:pt x="434644" y="443039"/>
                  </a:lnTo>
                  <a:lnTo>
                    <a:pt x="443738" y="443344"/>
                  </a:lnTo>
                  <a:lnTo>
                    <a:pt x="451370" y="436232"/>
                  </a:lnTo>
                  <a:lnTo>
                    <a:pt x="451688" y="427126"/>
                  </a:lnTo>
                  <a:lnTo>
                    <a:pt x="451688" y="425996"/>
                  </a:lnTo>
                  <a:lnTo>
                    <a:pt x="767029" y="425996"/>
                  </a:lnTo>
                  <a:lnTo>
                    <a:pt x="767029" y="408952"/>
                  </a:lnTo>
                  <a:lnTo>
                    <a:pt x="434644" y="408952"/>
                  </a:lnTo>
                  <a:lnTo>
                    <a:pt x="434644" y="425996"/>
                  </a:lnTo>
                  <a:lnTo>
                    <a:pt x="349415" y="425996"/>
                  </a:lnTo>
                  <a:lnTo>
                    <a:pt x="349415" y="408952"/>
                  </a:lnTo>
                  <a:lnTo>
                    <a:pt x="0" y="408952"/>
                  </a:lnTo>
                  <a:lnTo>
                    <a:pt x="0" y="425996"/>
                  </a:lnTo>
                  <a:lnTo>
                    <a:pt x="3365" y="442556"/>
                  </a:lnTo>
                  <a:lnTo>
                    <a:pt x="12496" y="456095"/>
                  </a:lnTo>
                  <a:lnTo>
                    <a:pt x="26035" y="465239"/>
                  </a:lnTo>
                  <a:lnTo>
                    <a:pt x="42608" y="468604"/>
                  </a:lnTo>
                  <a:lnTo>
                    <a:pt x="741464" y="468604"/>
                  </a:lnTo>
                  <a:lnTo>
                    <a:pt x="780592" y="442722"/>
                  </a:lnTo>
                  <a:lnTo>
                    <a:pt x="784072" y="425996"/>
                  </a:lnTo>
                  <a:lnTo>
                    <a:pt x="784072" y="4089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67957" y="2163000"/>
              <a:ext cx="221570" cy="221541"/>
            </a:xfrm>
            <a:prstGeom prst="rect">
              <a:avLst/>
            </a:prstGeom>
          </p:spPr>
        </p:pic>
      </p:grpSp>
      <p:pic>
        <p:nvPicPr>
          <p:cNvPr id="26" name="Gráfico 25" descr="Blog contorno">
            <a:extLst>
              <a:ext uri="{FF2B5EF4-FFF2-40B4-BE49-F238E27FC236}">
                <a16:creationId xmlns:a16="http://schemas.microsoft.com/office/drawing/2014/main" id="{F4DAD1C0-E62D-4E30-3BD2-C2C306C9DA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39998" y="1728467"/>
            <a:ext cx="695960" cy="6959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6598" y="775842"/>
            <a:ext cx="448437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17320" marR="5080" indent="-1405255">
              <a:lnSpc>
                <a:spcPct val="100000"/>
              </a:lnSpc>
              <a:spcBef>
                <a:spcPts val="95"/>
              </a:spcBef>
            </a:pPr>
            <a:r>
              <a:rPr dirty="0"/>
              <a:t>TEMAS</a:t>
            </a:r>
            <a:r>
              <a:rPr spc="-65" dirty="0"/>
              <a:t> </a:t>
            </a:r>
            <a:r>
              <a:rPr dirty="0"/>
              <a:t>SOBRE</a:t>
            </a:r>
            <a:r>
              <a:rPr spc="-70" dirty="0"/>
              <a:t> </a:t>
            </a:r>
            <a:r>
              <a:rPr dirty="0"/>
              <a:t>LOS</a:t>
            </a:r>
            <a:r>
              <a:rPr spc="-75" dirty="0"/>
              <a:t> </a:t>
            </a:r>
            <a:r>
              <a:rPr spc="-10" dirty="0"/>
              <a:t>CUALES</a:t>
            </a:r>
            <a:r>
              <a:rPr spc="-65" dirty="0"/>
              <a:t> </a:t>
            </a:r>
            <a:r>
              <a:rPr spc="-20" dirty="0"/>
              <a:t>RECAYERON </a:t>
            </a:r>
            <a:r>
              <a:rPr dirty="0"/>
              <a:t>LOS</a:t>
            </a:r>
            <a:r>
              <a:rPr spc="-80" dirty="0"/>
              <a:t> </a:t>
            </a:r>
            <a:r>
              <a:rPr spc="-10" dirty="0"/>
              <a:t>REPORTES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90600" y="6477000"/>
            <a:ext cx="107442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Fuente:</a:t>
            </a:r>
            <a:r>
              <a:rPr sz="1000" i="1" spc="2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MATRIZ</a:t>
            </a:r>
            <a:r>
              <a:rPr sz="1000" i="1" spc="2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2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INFORMACIÓN</a:t>
            </a:r>
            <a:r>
              <a:rPr sz="1000" i="1" spc="2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2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OPERACIONES</a:t>
            </a:r>
            <a:r>
              <a:rPr sz="1000" i="1" spc="2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SOSPECHOSAS</a:t>
            </a:r>
            <a:r>
              <a:rPr sz="1000" i="1" spc="2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229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LAVADO</a:t>
            </a:r>
            <a:r>
              <a:rPr sz="1000" i="1" spc="23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2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ACTIVOS,</a:t>
            </a:r>
            <a:r>
              <a:rPr sz="1000" i="1" spc="24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FINANCIACIÓN</a:t>
            </a:r>
            <a:r>
              <a:rPr sz="1000" i="1" spc="25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DEL</a:t>
            </a:r>
            <a:r>
              <a:rPr sz="1000" i="1" spc="2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TERRORISMO,</a:t>
            </a:r>
            <a:r>
              <a:rPr lang="es-CO" sz="1000" spc="-10" dirty="0"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CORRUPCIÓN</a:t>
            </a:r>
            <a:r>
              <a:rPr sz="1000" i="1" spc="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000" i="1" spc="-10" dirty="0">
                <a:solidFill>
                  <a:srgbClr val="252525"/>
                </a:solidFill>
                <a:latin typeface="Calibri"/>
                <a:cs typeface="Calibri"/>
              </a:rPr>
              <a:t> SOBORNO-TPSC-F-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008</a:t>
            </a:r>
            <a:r>
              <a:rPr lang="es-CO" sz="1000" i="1" spc="-2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corte</a:t>
            </a:r>
            <a:r>
              <a:rPr sz="1000" i="1" spc="4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30</a:t>
            </a:r>
            <a:r>
              <a:rPr sz="1000" i="1" spc="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dirty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1000" i="1" spc="-1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lang="es-CO" sz="1000" i="1" spc="-15" dirty="0">
                <a:solidFill>
                  <a:srgbClr val="252525"/>
                </a:solidFill>
                <a:latin typeface="Calibri"/>
                <a:cs typeface="Calibri"/>
              </a:rPr>
              <a:t>septiembre</a:t>
            </a:r>
            <a:r>
              <a:rPr sz="1000" i="1" spc="-25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000" i="1" spc="-20" dirty="0">
                <a:solidFill>
                  <a:srgbClr val="252525"/>
                </a:solidFill>
                <a:latin typeface="Calibri"/>
                <a:cs typeface="Calibri"/>
              </a:rPr>
              <a:t>2024</a:t>
            </a:r>
            <a:endParaRPr sz="1000" dirty="0">
              <a:latin typeface="Calibri"/>
              <a:cs typeface="Calibri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AFA5D54-040F-75DE-4A17-31A6B3AEBE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471119"/>
              </p:ext>
            </p:extLst>
          </p:nvPr>
        </p:nvGraphicFramePr>
        <p:xfrm>
          <a:off x="1258373" y="437371"/>
          <a:ext cx="10477500" cy="6428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3379" y="443483"/>
            <a:ext cx="11527790" cy="5846445"/>
          </a:xfrm>
          <a:custGeom>
            <a:avLst/>
            <a:gdLst/>
            <a:ahLst/>
            <a:cxnLst/>
            <a:rect l="l" t="t" r="r" b="b"/>
            <a:pathLst>
              <a:path w="11527790" h="5846445">
                <a:moveTo>
                  <a:pt x="11527536" y="0"/>
                </a:moveTo>
                <a:lnTo>
                  <a:pt x="0" y="0"/>
                </a:lnTo>
                <a:lnTo>
                  <a:pt x="0" y="5846064"/>
                </a:lnTo>
                <a:lnTo>
                  <a:pt x="11527536" y="5846064"/>
                </a:lnTo>
                <a:lnTo>
                  <a:pt x="11527536" y="0"/>
                </a:lnTo>
                <a:close/>
              </a:path>
            </a:pathLst>
          </a:custGeom>
          <a:solidFill>
            <a:srgbClr val="F8E2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00855" y="1231391"/>
            <a:ext cx="4674235" cy="668020"/>
          </a:xfrm>
          <a:prstGeom prst="rect">
            <a:avLst/>
          </a:prstGeom>
          <a:solidFill>
            <a:srgbClr val="F17C08"/>
          </a:solidFill>
        </p:spPr>
        <p:txBody>
          <a:bodyPr vert="horz" wrap="square" lIns="0" tIns="1790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10"/>
              </a:spcBef>
            </a:pPr>
            <a:r>
              <a:rPr spc="-10" dirty="0">
                <a:solidFill>
                  <a:srgbClr val="FFFFFF"/>
                </a:solidFill>
              </a:rPr>
              <a:t>ACCIONES</a:t>
            </a:r>
            <a:r>
              <a:rPr spc="-5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ADELANTADAS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9055" y="3177031"/>
            <a:ext cx="2555875" cy="19819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En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colaboración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con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4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Oficina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Comunicaciones,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se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divulgó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por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los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boletines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internos,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las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pantallas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entidad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y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la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intranet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Agencia,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los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canales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denuncias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y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la </a:t>
            </a:r>
            <a:r>
              <a:rPr lang="es-CO" sz="1600" spc="-10" dirty="0">
                <a:solidFill>
                  <a:srgbClr val="253138"/>
                </a:solidFill>
                <a:latin typeface="Calibri"/>
                <a:cs typeface="Calibri"/>
              </a:rPr>
              <a:t>modalidad</a:t>
            </a:r>
            <a:r>
              <a:rPr lang="es-CO" sz="1600" spc="-10" dirty="0">
                <a:latin typeface="Calibri"/>
                <a:cs typeface="Calibri"/>
              </a:rPr>
              <a:t> </a:t>
            </a:r>
            <a:r>
              <a:rPr sz="1600" dirty="0" err="1">
                <a:solidFill>
                  <a:srgbClr val="253138"/>
                </a:solidFill>
                <a:latin typeface="Calibri"/>
                <a:cs typeface="Calibri"/>
              </a:rPr>
              <a:t>en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cual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lang="es-CO" sz="1600" dirty="0">
                <a:solidFill>
                  <a:srgbClr val="253138"/>
                </a:solidFill>
                <a:latin typeface="Calibri"/>
                <a:cs typeface="Calibri"/>
              </a:rPr>
              <a:t>pueden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ser</a:t>
            </a:r>
            <a:r>
              <a:rPr lang="es-CO" sz="1600" dirty="0">
                <a:latin typeface="Calibri"/>
                <a:cs typeface="Calibri"/>
              </a:rPr>
              <a:t> </a:t>
            </a:r>
            <a:r>
              <a:rPr lang="es-CO" sz="1600" spc="-10" dirty="0">
                <a:solidFill>
                  <a:srgbClr val="253138"/>
                </a:solidFill>
                <a:latin typeface="Calibri"/>
                <a:cs typeface="Calibri"/>
              </a:rPr>
              <a:t>presentadas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223516" y="2375916"/>
            <a:ext cx="646430" cy="617220"/>
            <a:chOff x="2223516" y="2375916"/>
            <a:chExt cx="646430" cy="617220"/>
          </a:xfrm>
        </p:grpSpPr>
        <p:sp>
          <p:nvSpPr>
            <p:cNvPr id="6" name="object 6"/>
            <p:cNvSpPr/>
            <p:nvPr/>
          </p:nvSpPr>
          <p:spPr>
            <a:xfrm>
              <a:off x="2242566" y="2394966"/>
              <a:ext cx="608330" cy="579120"/>
            </a:xfrm>
            <a:custGeom>
              <a:avLst/>
              <a:gdLst/>
              <a:ahLst/>
              <a:cxnLst/>
              <a:rect l="l" t="t" r="r" b="b"/>
              <a:pathLst>
                <a:path w="608330" h="579119">
                  <a:moveTo>
                    <a:pt x="304038" y="0"/>
                  </a:moveTo>
                  <a:lnTo>
                    <a:pt x="254726" y="3790"/>
                  </a:lnTo>
                  <a:lnTo>
                    <a:pt x="207946" y="14764"/>
                  </a:lnTo>
                  <a:lnTo>
                    <a:pt x="164324" y="32325"/>
                  </a:lnTo>
                  <a:lnTo>
                    <a:pt x="124486" y="55875"/>
                  </a:lnTo>
                  <a:lnTo>
                    <a:pt x="89058" y="84820"/>
                  </a:lnTo>
                  <a:lnTo>
                    <a:pt x="58667" y="118561"/>
                  </a:lnTo>
                  <a:lnTo>
                    <a:pt x="33940" y="156502"/>
                  </a:lnTo>
                  <a:lnTo>
                    <a:pt x="15502" y="198046"/>
                  </a:lnTo>
                  <a:lnTo>
                    <a:pt x="3979" y="242598"/>
                  </a:lnTo>
                  <a:lnTo>
                    <a:pt x="0" y="289560"/>
                  </a:lnTo>
                  <a:lnTo>
                    <a:pt x="3979" y="336521"/>
                  </a:lnTo>
                  <a:lnTo>
                    <a:pt x="15502" y="381073"/>
                  </a:lnTo>
                  <a:lnTo>
                    <a:pt x="33940" y="422617"/>
                  </a:lnTo>
                  <a:lnTo>
                    <a:pt x="58667" y="460558"/>
                  </a:lnTo>
                  <a:lnTo>
                    <a:pt x="89058" y="494299"/>
                  </a:lnTo>
                  <a:lnTo>
                    <a:pt x="124486" y="523244"/>
                  </a:lnTo>
                  <a:lnTo>
                    <a:pt x="164324" y="546794"/>
                  </a:lnTo>
                  <a:lnTo>
                    <a:pt x="207946" y="564355"/>
                  </a:lnTo>
                  <a:lnTo>
                    <a:pt x="254726" y="575329"/>
                  </a:lnTo>
                  <a:lnTo>
                    <a:pt x="304038" y="579120"/>
                  </a:lnTo>
                  <a:lnTo>
                    <a:pt x="353349" y="575329"/>
                  </a:lnTo>
                  <a:lnTo>
                    <a:pt x="400129" y="564355"/>
                  </a:lnTo>
                  <a:lnTo>
                    <a:pt x="443751" y="546794"/>
                  </a:lnTo>
                  <a:lnTo>
                    <a:pt x="483589" y="523244"/>
                  </a:lnTo>
                  <a:lnTo>
                    <a:pt x="519017" y="494299"/>
                  </a:lnTo>
                  <a:lnTo>
                    <a:pt x="549408" y="460558"/>
                  </a:lnTo>
                  <a:lnTo>
                    <a:pt x="574135" y="422617"/>
                  </a:lnTo>
                  <a:lnTo>
                    <a:pt x="592573" y="381073"/>
                  </a:lnTo>
                  <a:lnTo>
                    <a:pt x="604096" y="336521"/>
                  </a:lnTo>
                  <a:lnTo>
                    <a:pt x="608076" y="289560"/>
                  </a:lnTo>
                  <a:lnTo>
                    <a:pt x="604096" y="242598"/>
                  </a:lnTo>
                  <a:lnTo>
                    <a:pt x="592573" y="198046"/>
                  </a:lnTo>
                  <a:lnTo>
                    <a:pt x="574135" y="156502"/>
                  </a:lnTo>
                  <a:lnTo>
                    <a:pt x="549408" y="118561"/>
                  </a:lnTo>
                  <a:lnTo>
                    <a:pt x="519017" y="84820"/>
                  </a:lnTo>
                  <a:lnTo>
                    <a:pt x="483589" y="55875"/>
                  </a:lnTo>
                  <a:lnTo>
                    <a:pt x="443751" y="32325"/>
                  </a:lnTo>
                  <a:lnTo>
                    <a:pt x="400129" y="14764"/>
                  </a:lnTo>
                  <a:lnTo>
                    <a:pt x="353349" y="3790"/>
                  </a:lnTo>
                  <a:lnTo>
                    <a:pt x="3040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42566" y="2394966"/>
              <a:ext cx="608330" cy="579120"/>
            </a:xfrm>
            <a:custGeom>
              <a:avLst/>
              <a:gdLst/>
              <a:ahLst/>
              <a:cxnLst/>
              <a:rect l="l" t="t" r="r" b="b"/>
              <a:pathLst>
                <a:path w="608330" h="579119">
                  <a:moveTo>
                    <a:pt x="0" y="289560"/>
                  </a:moveTo>
                  <a:lnTo>
                    <a:pt x="3979" y="242598"/>
                  </a:lnTo>
                  <a:lnTo>
                    <a:pt x="15502" y="198046"/>
                  </a:lnTo>
                  <a:lnTo>
                    <a:pt x="33940" y="156502"/>
                  </a:lnTo>
                  <a:lnTo>
                    <a:pt x="58667" y="118561"/>
                  </a:lnTo>
                  <a:lnTo>
                    <a:pt x="89058" y="84820"/>
                  </a:lnTo>
                  <a:lnTo>
                    <a:pt x="124486" y="55875"/>
                  </a:lnTo>
                  <a:lnTo>
                    <a:pt x="164324" y="32325"/>
                  </a:lnTo>
                  <a:lnTo>
                    <a:pt x="207946" y="14764"/>
                  </a:lnTo>
                  <a:lnTo>
                    <a:pt x="254726" y="3790"/>
                  </a:lnTo>
                  <a:lnTo>
                    <a:pt x="304038" y="0"/>
                  </a:lnTo>
                  <a:lnTo>
                    <a:pt x="353349" y="3790"/>
                  </a:lnTo>
                  <a:lnTo>
                    <a:pt x="400129" y="14764"/>
                  </a:lnTo>
                  <a:lnTo>
                    <a:pt x="443751" y="32325"/>
                  </a:lnTo>
                  <a:lnTo>
                    <a:pt x="483589" y="55875"/>
                  </a:lnTo>
                  <a:lnTo>
                    <a:pt x="519017" y="84820"/>
                  </a:lnTo>
                  <a:lnTo>
                    <a:pt x="549408" y="118561"/>
                  </a:lnTo>
                  <a:lnTo>
                    <a:pt x="574135" y="156502"/>
                  </a:lnTo>
                  <a:lnTo>
                    <a:pt x="592573" y="198046"/>
                  </a:lnTo>
                  <a:lnTo>
                    <a:pt x="604096" y="242598"/>
                  </a:lnTo>
                  <a:lnTo>
                    <a:pt x="608076" y="289560"/>
                  </a:lnTo>
                  <a:lnTo>
                    <a:pt x="604096" y="336521"/>
                  </a:lnTo>
                  <a:lnTo>
                    <a:pt x="592573" y="381073"/>
                  </a:lnTo>
                  <a:lnTo>
                    <a:pt x="574135" y="422617"/>
                  </a:lnTo>
                  <a:lnTo>
                    <a:pt x="549408" y="460558"/>
                  </a:lnTo>
                  <a:lnTo>
                    <a:pt x="519017" y="494299"/>
                  </a:lnTo>
                  <a:lnTo>
                    <a:pt x="483589" y="523244"/>
                  </a:lnTo>
                  <a:lnTo>
                    <a:pt x="443751" y="546794"/>
                  </a:lnTo>
                  <a:lnTo>
                    <a:pt x="400129" y="564355"/>
                  </a:lnTo>
                  <a:lnTo>
                    <a:pt x="353349" y="575329"/>
                  </a:lnTo>
                  <a:lnTo>
                    <a:pt x="304038" y="579120"/>
                  </a:lnTo>
                  <a:lnTo>
                    <a:pt x="254726" y="575329"/>
                  </a:lnTo>
                  <a:lnTo>
                    <a:pt x="207946" y="564355"/>
                  </a:lnTo>
                  <a:lnTo>
                    <a:pt x="164324" y="546794"/>
                  </a:lnTo>
                  <a:lnTo>
                    <a:pt x="124486" y="523244"/>
                  </a:lnTo>
                  <a:lnTo>
                    <a:pt x="89058" y="494299"/>
                  </a:lnTo>
                  <a:lnTo>
                    <a:pt x="58667" y="460558"/>
                  </a:lnTo>
                  <a:lnTo>
                    <a:pt x="33940" y="422617"/>
                  </a:lnTo>
                  <a:lnTo>
                    <a:pt x="15502" y="381073"/>
                  </a:lnTo>
                  <a:lnTo>
                    <a:pt x="3979" y="336521"/>
                  </a:lnTo>
                  <a:lnTo>
                    <a:pt x="0" y="289560"/>
                  </a:lnTo>
                  <a:close/>
                </a:path>
              </a:pathLst>
            </a:custGeom>
            <a:ln w="38099">
              <a:solidFill>
                <a:srgbClr val="FB87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482342" y="2537282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042949"/>
                </a:solidFill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999219" y="2375916"/>
            <a:ext cx="634365" cy="617220"/>
            <a:chOff x="8999219" y="2375916"/>
            <a:chExt cx="634365" cy="617220"/>
          </a:xfrm>
        </p:grpSpPr>
        <p:sp>
          <p:nvSpPr>
            <p:cNvPr id="10" name="object 10"/>
            <p:cNvSpPr/>
            <p:nvPr/>
          </p:nvSpPr>
          <p:spPr>
            <a:xfrm>
              <a:off x="9018269" y="2394966"/>
              <a:ext cx="596265" cy="579120"/>
            </a:xfrm>
            <a:custGeom>
              <a:avLst/>
              <a:gdLst/>
              <a:ahLst/>
              <a:cxnLst/>
              <a:rect l="l" t="t" r="r" b="b"/>
              <a:pathLst>
                <a:path w="596265" h="579119">
                  <a:moveTo>
                    <a:pt x="297941" y="0"/>
                  </a:moveTo>
                  <a:lnTo>
                    <a:pt x="249603" y="3790"/>
                  </a:lnTo>
                  <a:lnTo>
                    <a:pt x="203752" y="14764"/>
                  </a:lnTo>
                  <a:lnTo>
                    <a:pt x="161001" y="32325"/>
                  </a:lnTo>
                  <a:lnTo>
                    <a:pt x="121962" y="55875"/>
                  </a:lnTo>
                  <a:lnTo>
                    <a:pt x="87249" y="84820"/>
                  </a:lnTo>
                  <a:lnTo>
                    <a:pt x="57473" y="118561"/>
                  </a:lnTo>
                  <a:lnTo>
                    <a:pt x="33247" y="156502"/>
                  </a:lnTo>
                  <a:lnTo>
                    <a:pt x="15185" y="198046"/>
                  </a:lnTo>
                  <a:lnTo>
                    <a:pt x="3898" y="242598"/>
                  </a:lnTo>
                  <a:lnTo>
                    <a:pt x="0" y="289560"/>
                  </a:lnTo>
                  <a:lnTo>
                    <a:pt x="3898" y="336521"/>
                  </a:lnTo>
                  <a:lnTo>
                    <a:pt x="15185" y="381073"/>
                  </a:lnTo>
                  <a:lnTo>
                    <a:pt x="33247" y="422617"/>
                  </a:lnTo>
                  <a:lnTo>
                    <a:pt x="57473" y="460558"/>
                  </a:lnTo>
                  <a:lnTo>
                    <a:pt x="87249" y="494299"/>
                  </a:lnTo>
                  <a:lnTo>
                    <a:pt x="121962" y="523244"/>
                  </a:lnTo>
                  <a:lnTo>
                    <a:pt x="161001" y="546794"/>
                  </a:lnTo>
                  <a:lnTo>
                    <a:pt x="203752" y="564355"/>
                  </a:lnTo>
                  <a:lnTo>
                    <a:pt x="249603" y="575329"/>
                  </a:lnTo>
                  <a:lnTo>
                    <a:pt x="297941" y="579120"/>
                  </a:lnTo>
                  <a:lnTo>
                    <a:pt x="346280" y="575329"/>
                  </a:lnTo>
                  <a:lnTo>
                    <a:pt x="392131" y="564355"/>
                  </a:lnTo>
                  <a:lnTo>
                    <a:pt x="434882" y="546794"/>
                  </a:lnTo>
                  <a:lnTo>
                    <a:pt x="473921" y="523244"/>
                  </a:lnTo>
                  <a:lnTo>
                    <a:pt x="508634" y="494299"/>
                  </a:lnTo>
                  <a:lnTo>
                    <a:pt x="538410" y="460558"/>
                  </a:lnTo>
                  <a:lnTo>
                    <a:pt x="562636" y="422617"/>
                  </a:lnTo>
                  <a:lnTo>
                    <a:pt x="580698" y="381073"/>
                  </a:lnTo>
                  <a:lnTo>
                    <a:pt x="591985" y="336521"/>
                  </a:lnTo>
                  <a:lnTo>
                    <a:pt x="595883" y="289560"/>
                  </a:lnTo>
                  <a:lnTo>
                    <a:pt x="591985" y="242598"/>
                  </a:lnTo>
                  <a:lnTo>
                    <a:pt x="580698" y="198046"/>
                  </a:lnTo>
                  <a:lnTo>
                    <a:pt x="562636" y="156502"/>
                  </a:lnTo>
                  <a:lnTo>
                    <a:pt x="538410" y="118561"/>
                  </a:lnTo>
                  <a:lnTo>
                    <a:pt x="508634" y="84820"/>
                  </a:lnTo>
                  <a:lnTo>
                    <a:pt x="473921" y="55875"/>
                  </a:lnTo>
                  <a:lnTo>
                    <a:pt x="434882" y="32325"/>
                  </a:lnTo>
                  <a:lnTo>
                    <a:pt x="392131" y="14764"/>
                  </a:lnTo>
                  <a:lnTo>
                    <a:pt x="346280" y="3790"/>
                  </a:lnTo>
                  <a:lnTo>
                    <a:pt x="2979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018269" y="2394966"/>
              <a:ext cx="596265" cy="579120"/>
            </a:xfrm>
            <a:custGeom>
              <a:avLst/>
              <a:gdLst/>
              <a:ahLst/>
              <a:cxnLst/>
              <a:rect l="l" t="t" r="r" b="b"/>
              <a:pathLst>
                <a:path w="596265" h="579119">
                  <a:moveTo>
                    <a:pt x="0" y="289560"/>
                  </a:moveTo>
                  <a:lnTo>
                    <a:pt x="3898" y="242598"/>
                  </a:lnTo>
                  <a:lnTo>
                    <a:pt x="15185" y="198046"/>
                  </a:lnTo>
                  <a:lnTo>
                    <a:pt x="33247" y="156502"/>
                  </a:lnTo>
                  <a:lnTo>
                    <a:pt x="57473" y="118561"/>
                  </a:lnTo>
                  <a:lnTo>
                    <a:pt x="87249" y="84820"/>
                  </a:lnTo>
                  <a:lnTo>
                    <a:pt x="121962" y="55875"/>
                  </a:lnTo>
                  <a:lnTo>
                    <a:pt x="161001" y="32325"/>
                  </a:lnTo>
                  <a:lnTo>
                    <a:pt x="203752" y="14764"/>
                  </a:lnTo>
                  <a:lnTo>
                    <a:pt x="249603" y="3790"/>
                  </a:lnTo>
                  <a:lnTo>
                    <a:pt x="297941" y="0"/>
                  </a:lnTo>
                  <a:lnTo>
                    <a:pt x="346280" y="3790"/>
                  </a:lnTo>
                  <a:lnTo>
                    <a:pt x="392131" y="14764"/>
                  </a:lnTo>
                  <a:lnTo>
                    <a:pt x="434882" y="32325"/>
                  </a:lnTo>
                  <a:lnTo>
                    <a:pt x="473921" y="55875"/>
                  </a:lnTo>
                  <a:lnTo>
                    <a:pt x="508634" y="84820"/>
                  </a:lnTo>
                  <a:lnTo>
                    <a:pt x="538410" y="118561"/>
                  </a:lnTo>
                  <a:lnTo>
                    <a:pt x="562636" y="156502"/>
                  </a:lnTo>
                  <a:lnTo>
                    <a:pt x="580698" y="198046"/>
                  </a:lnTo>
                  <a:lnTo>
                    <a:pt x="591985" y="242598"/>
                  </a:lnTo>
                  <a:lnTo>
                    <a:pt x="595883" y="289560"/>
                  </a:lnTo>
                  <a:lnTo>
                    <a:pt x="591985" y="336521"/>
                  </a:lnTo>
                  <a:lnTo>
                    <a:pt x="580698" y="381073"/>
                  </a:lnTo>
                  <a:lnTo>
                    <a:pt x="562636" y="422617"/>
                  </a:lnTo>
                  <a:lnTo>
                    <a:pt x="538410" y="460558"/>
                  </a:lnTo>
                  <a:lnTo>
                    <a:pt x="508634" y="494299"/>
                  </a:lnTo>
                  <a:lnTo>
                    <a:pt x="473921" y="523244"/>
                  </a:lnTo>
                  <a:lnTo>
                    <a:pt x="434882" y="546794"/>
                  </a:lnTo>
                  <a:lnTo>
                    <a:pt x="392131" y="564355"/>
                  </a:lnTo>
                  <a:lnTo>
                    <a:pt x="346280" y="575329"/>
                  </a:lnTo>
                  <a:lnTo>
                    <a:pt x="297941" y="579120"/>
                  </a:lnTo>
                  <a:lnTo>
                    <a:pt x="249603" y="575329"/>
                  </a:lnTo>
                  <a:lnTo>
                    <a:pt x="203752" y="564355"/>
                  </a:lnTo>
                  <a:lnTo>
                    <a:pt x="161001" y="546794"/>
                  </a:lnTo>
                  <a:lnTo>
                    <a:pt x="121962" y="523244"/>
                  </a:lnTo>
                  <a:lnTo>
                    <a:pt x="87249" y="494299"/>
                  </a:lnTo>
                  <a:lnTo>
                    <a:pt x="57473" y="460558"/>
                  </a:lnTo>
                  <a:lnTo>
                    <a:pt x="33247" y="422617"/>
                  </a:lnTo>
                  <a:lnTo>
                    <a:pt x="15185" y="381073"/>
                  </a:lnTo>
                  <a:lnTo>
                    <a:pt x="3898" y="336521"/>
                  </a:lnTo>
                  <a:lnTo>
                    <a:pt x="0" y="289560"/>
                  </a:lnTo>
                  <a:close/>
                </a:path>
              </a:pathLst>
            </a:custGeom>
            <a:ln w="38099">
              <a:solidFill>
                <a:srgbClr val="FB87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251950" y="2537282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042949"/>
                </a:solidFill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588508" y="2375916"/>
            <a:ext cx="646430" cy="617220"/>
            <a:chOff x="5588508" y="2375916"/>
            <a:chExt cx="646430" cy="617220"/>
          </a:xfrm>
        </p:grpSpPr>
        <p:sp>
          <p:nvSpPr>
            <p:cNvPr id="14" name="object 14"/>
            <p:cNvSpPr/>
            <p:nvPr/>
          </p:nvSpPr>
          <p:spPr>
            <a:xfrm>
              <a:off x="5607558" y="2394966"/>
              <a:ext cx="608330" cy="579120"/>
            </a:xfrm>
            <a:custGeom>
              <a:avLst/>
              <a:gdLst/>
              <a:ahLst/>
              <a:cxnLst/>
              <a:rect l="l" t="t" r="r" b="b"/>
              <a:pathLst>
                <a:path w="608329" h="579119">
                  <a:moveTo>
                    <a:pt x="304038" y="0"/>
                  </a:moveTo>
                  <a:lnTo>
                    <a:pt x="254726" y="3790"/>
                  </a:lnTo>
                  <a:lnTo>
                    <a:pt x="207946" y="14764"/>
                  </a:lnTo>
                  <a:lnTo>
                    <a:pt x="164324" y="32325"/>
                  </a:lnTo>
                  <a:lnTo>
                    <a:pt x="124486" y="55875"/>
                  </a:lnTo>
                  <a:lnTo>
                    <a:pt x="89058" y="84820"/>
                  </a:lnTo>
                  <a:lnTo>
                    <a:pt x="58667" y="118561"/>
                  </a:lnTo>
                  <a:lnTo>
                    <a:pt x="33940" y="156502"/>
                  </a:lnTo>
                  <a:lnTo>
                    <a:pt x="15502" y="198046"/>
                  </a:lnTo>
                  <a:lnTo>
                    <a:pt x="3979" y="242598"/>
                  </a:lnTo>
                  <a:lnTo>
                    <a:pt x="0" y="289560"/>
                  </a:lnTo>
                  <a:lnTo>
                    <a:pt x="3979" y="336521"/>
                  </a:lnTo>
                  <a:lnTo>
                    <a:pt x="15502" y="381073"/>
                  </a:lnTo>
                  <a:lnTo>
                    <a:pt x="33940" y="422617"/>
                  </a:lnTo>
                  <a:lnTo>
                    <a:pt x="58667" y="460558"/>
                  </a:lnTo>
                  <a:lnTo>
                    <a:pt x="89058" y="494299"/>
                  </a:lnTo>
                  <a:lnTo>
                    <a:pt x="124486" y="523244"/>
                  </a:lnTo>
                  <a:lnTo>
                    <a:pt x="164324" y="546794"/>
                  </a:lnTo>
                  <a:lnTo>
                    <a:pt x="207946" y="564355"/>
                  </a:lnTo>
                  <a:lnTo>
                    <a:pt x="254726" y="575329"/>
                  </a:lnTo>
                  <a:lnTo>
                    <a:pt x="304038" y="579120"/>
                  </a:lnTo>
                  <a:lnTo>
                    <a:pt x="353349" y="575329"/>
                  </a:lnTo>
                  <a:lnTo>
                    <a:pt x="400129" y="564355"/>
                  </a:lnTo>
                  <a:lnTo>
                    <a:pt x="443751" y="546794"/>
                  </a:lnTo>
                  <a:lnTo>
                    <a:pt x="483589" y="523244"/>
                  </a:lnTo>
                  <a:lnTo>
                    <a:pt x="519017" y="494299"/>
                  </a:lnTo>
                  <a:lnTo>
                    <a:pt x="549408" y="460558"/>
                  </a:lnTo>
                  <a:lnTo>
                    <a:pt x="574135" y="422617"/>
                  </a:lnTo>
                  <a:lnTo>
                    <a:pt x="592573" y="381073"/>
                  </a:lnTo>
                  <a:lnTo>
                    <a:pt x="604096" y="336521"/>
                  </a:lnTo>
                  <a:lnTo>
                    <a:pt x="608076" y="289560"/>
                  </a:lnTo>
                  <a:lnTo>
                    <a:pt x="604096" y="242598"/>
                  </a:lnTo>
                  <a:lnTo>
                    <a:pt x="592573" y="198046"/>
                  </a:lnTo>
                  <a:lnTo>
                    <a:pt x="574135" y="156502"/>
                  </a:lnTo>
                  <a:lnTo>
                    <a:pt x="549408" y="118561"/>
                  </a:lnTo>
                  <a:lnTo>
                    <a:pt x="519017" y="84820"/>
                  </a:lnTo>
                  <a:lnTo>
                    <a:pt x="483589" y="55875"/>
                  </a:lnTo>
                  <a:lnTo>
                    <a:pt x="443751" y="32325"/>
                  </a:lnTo>
                  <a:lnTo>
                    <a:pt x="400129" y="14764"/>
                  </a:lnTo>
                  <a:lnTo>
                    <a:pt x="353349" y="3790"/>
                  </a:lnTo>
                  <a:lnTo>
                    <a:pt x="3040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607558" y="2394966"/>
              <a:ext cx="608330" cy="579120"/>
            </a:xfrm>
            <a:custGeom>
              <a:avLst/>
              <a:gdLst/>
              <a:ahLst/>
              <a:cxnLst/>
              <a:rect l="l" t="t" r="r" b="b"/>
              <a:pathLst>
                <a:path w="608329" h="579119">
                  <a:moveTo>
                    <a:pt x="0" y="289560"/>
                  </a:moveTo>
                  <a:lnTo>
                    <a:pt x="3979" y="242598"/>
                  </a:lnTo>
                  <a:lnTo>
                    <a:pt x="15502" y="198046"/>
                  </a:lnTo>
                  <a:lnTo>
                    <a:pt x="33940" y="156502"/>
                  </a:lnTo>
                  <a:lnTo>
                    <a:pt x="58667" y="118561"/>
                  </a:lnTo>
                  <a:lnTo>
                    <a:pt x="89058" y="84820"/>
                  </a:lnTo>
                  <a:lnTo>
                    <a:pt x="124486" y="55875"/>
                  </a:lnTo>
                  <a:lnTo>
                    <a:pt x="164324" y="32325"/>
                  </a:lnTo>
                  <a:lnTo>
                    <a:pt x="207946" y="14764"/>
                  </a:lnTo>
                  <a:lnTo>
                    <a:pt x="254726" y="3790"/>
                  </a:lnTo>
                  <a:lnTo>
                    <a:pt x="304038" y="0"/>
                  </a:lnTo>
                  <a:lnTo>
                    <a:pt x="353349" y="3790"/>
                  </a:lnTo>
                  <a:lnTo>
                    <a:pt x="400129" y="14764"/>
                  </a:lnTo>
                  <a:lnTo>
                    <a:pt x="443751" y="32325"/>
                  </a:lnTo>
                  <a:lnTo>
                    <a:pt x="483589" y="55875"/>
                  </a:lnTo>
                  <a:lnTo>
                    <a:pt x="519017" y="84820"/>
                  </a:lnTo>
                  <a:lnTo>
                    <a:pt x="549408" y="118561"/>
                  </a:lnTo>
                  <a:lnTo>
                    <a:pt x="574135" y="156502"/>
                  </a:lnTo>
                  <a:lnTo>
                    <a:pt x="592573" y="198046"/>
                  </a:lnTo>
                  <a:lnTo>
                    <a:pt x="604096" y="242598"/>
                  </a:lnTo>
                  <a:lnTo>
                    <a:pt x="608076" y="289560"/>
                  </a:lnTo>
                  <a:lnTo>
                    <a:pt x="604096" y="336521"/>
                  </a:lnTo>
                  <a:lnTo>
                    <a:pt x="592573" y="381073"/>
                  </a:lnTo>
                  <a:lnTo>
                    <a:pt x="574135" y="422617"/>
                  </a:lnTo>
                  <a:lnTo>
                    <a:pt x="549408" y="460558"/>
                  </a:lnTo>
                  <a:lnTo>
                    <a:pt x="519017" y="494299"/>
                  </a:lnTo>
                  <a:lnTo>
                    <a:pt x="483589" y="523244"/>
                  </a:lnTo>
                  <a:lnTo>
                    <a:pt x="443751" y="546794"/>
                  </a:lnTo>
                  <a:lnTo>
                    <a:pt x="400129" y="564355"/>
                  </a:lnTo>
                  <a:lnTo>
                    <a:pt x="353349" y="575329"/>
                  </a:lnTo>
                  <a:lnTo>
                    <a:pt x="304038" y="579120"/>
                  </a:lnTo>
                  <a:lnTo>
                    <a:pt x="254726" y="575329"/>
                  </a:lnTo>
                  <a:lnTo>
                    <a:pt x="207946" y="564355"/>
                  </a:lnTo>
                  <a:lnTo>
                    <a:pt x="164324" y="546794"/>
                  </a:lnTo>
                  <a:lnTo>
                    <a:pt x="124486" y="523244"/>
                  </a:lnTo>
                  <a:lnTo>
                    <a:pt x="89058" y="494299"/>
                  </a:lnTo>
                  <a:lnTo>
                    <a:pt x="58667" y="460558"/>
                  </a:lnTo>
                  <a:lnTo>
                    <a:pt x="33940" y="422617"/>
                  </a:lnTo>
                  <a:lnTo>
                    <a:pt x="15502" y="381073"/>
                  </a:lnTo>
                  <a:lnTo>
                    <a:pt x="3979" y="336521"/>
                  </a:lnTo>
                  <a:lnTo>
                    <a:pt x="0" y="289560"/>
                  </a:lnTo>
                  <a:close/>
                </a:path>
              </a:pathLst>
            </a:custGeom>
            <a:ln w="38099">
              <a:solidFill>
                <a:srgbClr val="FB87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847969" y="2537282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042949"/>
                </a:solidFill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42535" y="3177031"/>
            <a:ext cx="2488565" cy="197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Continuamos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con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difusión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campaña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‘Ojo,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no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coma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cuento’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través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un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‘pop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50" dirty="0">
                <a:solidFill>
                  <a:srgbClr val="253138"/>
                </a:solidFill>
                <a:latin typeface="Calibri"/>
                <a:cs typeface="Calibri"/>
              </a:rPr>
              <a:t>–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up’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en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página</a:t>
            </a:r>
            <a:r>
              <a:rPr sz="1600" spc="-4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web</a:t>
            </a:r>
            <a:r>
              <a:rPr sz="1600" spc="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y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redes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sociales,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fin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alertar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los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ciudadanos</a:t>
            </a:r>
            <a:r>
              <a:rPr sz="1600" spc="-6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sobre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falsas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ofertas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empleo,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hospedaje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y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 alimentos.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686802" y="3177031"/>
            <a:ext cx="3094990" cy="197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Se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trabajó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en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conjunto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con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el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apoyo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seguridad</a:t>
            </a:r>
            <a:r>
              <a:rPr sz="1600" spc="-4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los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proyectos</a:t>
            </a:r>
            <a:r>
              <a:rPr sz="1600" spc="1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de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infraestructura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para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búsqueda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de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alternativas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fortalecimiento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las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campañas</a:t>
            </a:r>
            <a:r>
              <a:rPr sz="1600" spc="-4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"Ojo,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no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coma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cuento“</a:t>
            </a:r>
            <a:r>
              <a:rPr sz="1600" spc="-1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50" dirty="0">
                <a:solidFill>
                  <a:srgbClr val="253138"/>
                </a:solidFill>
                <a:latin typeface="Calibri"/>
                <a:cs typeface="Calibri"/>
              </a:rPr>
              <a:t>y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estafas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</a:t>
            </a:r>
            <a:r>
              <a:rPr sz="1600" spc="-3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nombre</a:t>
            </a:r>
            <a:r>
              <a:rPr sz="1600" spc="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ANI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como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iniciativa</a:t>
            </a:r>
            <a:r>
              <a:rPr sz="1600" spc="-6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en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el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marco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20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253138"/>
                </a:solidFill>
                <a:latin typeface="Calibri"/>
                <a:cs typeface="Calibri"/>
              </a:rPr>
              <a:t>los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Laboratorios</a:t>
            </a:r>
            <a:r>
              <a:rPr sz="1600" spc="-3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53138"/>
                </a:solidFill>
                <a:latin typeface="Calibri"/>
                <a:cs typeface="Calibri"/>
              </a:rPr>
              <a:t>de</a:t>
            </a:r>
            <a:r>
              <a:rPr sz="1600" spc="-55" dirty="0">
                <a:solidFill>
                  <a:srgbClr val="25313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53138"/>
                </a:solidFill>
                <a:latin typeface="Calibri"/>
                <a:cs typeface="Calibri"/>
              </a:rPr>
              <a:t>Servicio.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819911"/>
            <a:ext cx="12192000" cy="5218430"/>
          </a:xfrm>
          <a:custGeom>
            <a:avLst/>
            <a:gdLst/>
            <a:ahLst/>
            <a:cxnLst/>
            <a:rect l="l" t="t" r="r" b="b"/>
            <a:pathLst>
              <a:path w="12192000" h="5218430">
                <a:moveTo>
                  <a:pt x="12192000" y="0"/>
                </a:moveTo>
                <a:lnTo>
                  <a:pt x="0" y="0"/>
                </a:lnTo>
                <a:lnTo>
                  <a:pt x="0" y="5218176"/>
                </a:lnTo>
                <a:lnTo>
                  <a:pt x="12192000" y="5218176"/>
                </a:lnTo>
                <a:lnTo>
                  <a:pt x="12192000" y="0"/>
                </a:lnTo>
                <a:close/>
              </a:path>
            </a:pathLst>
          </a:custGeom>
          <a:solidFill>
            <a:srgbClr val="E4784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1100" y="6262115"/>
            <a:ext cx="2209800" cy="1600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</TotalTime>
  <Words>564</Words>
  <Application>Microsoft Office PowerPoint</Application>
  <PresentationFormat>Panorámica</PresentationFormat>
  <Paragraphs>107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Presentación de PowerPoint</vt:lpstr>
      <vt:lpstr>INFORME DEL CANAL DE DENUNCIAS JULIO- SEPTIEMBRE 2024</vt:lpstr>
      <vt:lpstr>545</vt:lpstr>
      <vt:lpstr>CANAL DE RECEPCIÓN DE REPORTES</vt:lpstr>
      <vt:lpstr>TIEMPO PROMEDIO DE RESPUESTA EN DÍAS HÁBILES DE LOS CANALES DE RECEPCIÓN DE DENUNCIAS</vt:lpstr>
      <vt:lpstr>TEMAS SOBRE LOS CUALES RECAYERON LOS REPORTES</vt:lpstr>
      <vt:lpstr>ACCIONES ADELANTADAS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Lizeth Fernanda Méndez Ortiz</cp:lastModifiedBy>
  <cp:revision>27</cp:revision>
  <dcterms:created xsi:type="dcterms:W3CDTF">2024-10-10T16:13:11Z</dcterms:created>
  <dcterms:modified xsi:type="dcterms:W3CDTF">2024-10-24T20:05:02Z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2024-07-30T00:00:00Z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2024-10-10T00:00:00Z</vt:filetime>
  </property>
  <property fmtid="{D5CDD505-2E9C-101B-9397-08002B2CF9AE}" pid="5" name="Producer">
    <vt:lpwstr>Microsoft® PowerPoint® para Microsoft 365</vt:lpwstr>
  </property>
</Properties>
</file>