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handoutMasterIdLst>
    <p:handoutMasterId r:id="rId9"/>
  </p:handoutMasterIdLst>
  <p:sldIdLst>
    <p:sldId id="256" r:id="rId2"/>
    <p:sldId id="257" r:id="rId3"/>
    <p:sldId id="262" r:id="rId4"/>
    <p:sldId id="266" r:id="rId5"/>
    <p:sldId id="259" r:id="rId6"/>
    <p:sldId id="267" r:id="rId7"/>
    <p:sldId id="261" r:id="rId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66FF99"/>
    <a:srgbClr val="D972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561222-0A13-4D26-96F1-5FE790A4C7F4}" v="9" dt="2023-10-17T00:28:04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Estadísticas!$B$78</c:f>
              <c:strCache>
                <c:ptCount val="1"/>
                <c:pt idx="0">
                  <c:v>No. de solicitudes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FFE-40BD-9B99-F5CD9CAF50F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FFE-40BD-9B99-F5CD9CAF50F4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FFE-40BD-9B99-F5CD9CAF50F4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FFE-40BD-9B99-F5CD9CAF50F4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FFE-40BD-9B99-F5CD9CAF50F4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FFE-40BD-9B99-F5CD9CAF50F4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BFFE-40BD-9B99-F5CD9CAF50F4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BFFE-40BD-9B99-F5CD9CAF50F4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BFFE-40BD-9B99-F5CD9CAF50F4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BFFE-40BD-9B99-F5CD9CAF50F4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BFFE-40BD-9B99-F5CD9CAF50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Estadísticas!$A$79:$A$88</c:f>
              <c:strCache>
                <c:ptCount val="10"/>
                <c:pt idx="0">
                  <c:v>Ofertas laborales falsas </c:v>
                </c:pt>
                <c:pt idx="1">
                  <c:v>Concesiones e Interventorías</c:v>
                </c:pt>
                <c:pt idx="2">
                  <c:v>Peajes</c:v>
                </c:pt>
                <c:pt idx="3">
                  <c:v>Ofertas contrato de alimentos,  restaurantes y hoteles</c:v>
                </c:pt>
                <c:pt idx="4">
                  <c:v>Mantenimiento de la vía</c:v>
                </c:pt>
                <c:pt idx="5">
                  <c:v>Administrativo</c:v>
                </c:pt>
                <c:pt idx="6">
                  <c:v>Ambiental</c:v>
                </c:pt>
                <c:pt idx="7">
                  <c:v>Traslado</c:v>
                </c:pt>
                <c:pt idx="8">
                  <c:v>Predial</c:v>
                </c:pt>
                <c:pt idx="9">
                  <c:v>Otros</c:v>
                </c:pt>
              </c:strCache>
            </c:strRef>
          </c:cat>
          <c:val>
            <c:numRef>
              <c:f>Estadísticas!$B$79:$B$88</c:f>
              <c:numCache>
                <c:formatCode>General</c:formatCode>
                <c:ptCount val="10"/>
                <c:pt idx="0">
                  <c:v>179</c:v>
                </c:pt>
                <c:pt idx="1">
                  <c:v>17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BFFE-40BD-9B99-F5CD9CAF50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DE8F55E-3564-59E0-6AB4-0A68F59932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C491CA-AD82-21DA-B6AF-104C3C6492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5CE21-4FFD-43E4-9BE1-44B69E389DE4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18EA8-D50D-6048-06A1-98CC923A5FF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85154-3EB1-CC47-4591-C970E8A909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897CF-0428-44F3-9C91-0685A4FB6EB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061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340AE20-2AA5-B9DE-5713-5CA18A861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8100"/>
            <a:ext cx="12191733" cy="6858149"/>
          </a:xfrm>
          <a:prstGeom prst="rect">
            <a:avLst/>
          </a:prstGeom>
        </p:spPr>
      </p:pic>
      <p:sp>
        <p:nvSpPr>
          <p:cNvPr id="7" name="Título 3">
            <a:extLst>
              <a:ext uri="{FF2B5EF4-FFF2-40B4-BE49-F238E27FC236}">
                <a16:creationId xmlns:a16="http://schemas.microsoft.com/office/drawing/2014/main" id="{3F1BF8D3-BB40-7DD9-6710-A634566F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672" y="3165085"/>
            <a:ext cx="8560904" cy="746194"/>
          </a:xfrm>
        </p:spPr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Título de la presentación</a:t>
            </a:r>
          </a:p>
        </p:txBody>
      </p:sp>
    </p:spTree>
    <p:extLst>
      <p:ext uri="{BB962C8B-B14F-4D97-AF65-F5344CB8AC3E}">
        <p14:creationId xmlns:p14="http://schemas.microsoft.com/office/powerpoint/2010/main" val="77650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78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050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8FD7526-619F-BD7B-CB5E-0F5C9F4B94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78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65FED058-CA87-51C3-563D-4C1C89BB96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4CF64806-D53C-CEC7-CF8B-FFC7DE2C62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2AB8FCF-1C09-6933-11DC-26062FFDF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0391"/>
            <a:ext cx="9144000" cy="1289571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34188-DC66-8F13-F86F-08A4D5255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12E6A4B-1AA0-EBE8-E112-EB35322DB5D6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069261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CD93DC9D-CEC7-9517-514E-9AC235093C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CFAB73F-D75A-E436-17B0-9158B3188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2072"/>
            <a:ext cx="10515600" cy="653458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F39E0-6D88-76FC-3F49-A73FB1C1E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6096"/>
            <a:ext cx="10515600" cy="3988226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</p:spTree>
    <p:extLst>
      <p:ext uri="{BB962C8B-B14F-4D97-AF65-F5344CB8AC3E}">
        <p14:creationId xmlns:p14="http://schemas.microsoft.com/office/powerpoint/2010/main" val="3785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AC8D6192-4895-02D3-D482-F307A44DC3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091F64C-8614-9C03-7960-49828243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4588"/>
            <a:ext cx="10515600" cy="546100"/>
          </a:xfrm>
        </p:spPr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6FC37B-EA03-965C-1DDF-87067B2964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FC4B25-C627-9154-6363-AB30DDF75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D13B649-DF9B-1A4B-B07E-E92176C127FA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2243546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EDB86567-0CD8-AD4B-62B3-8B506A37E6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E755E02-6F4C-87FC-FD04-D32F5A6059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E58AEE1-0085-3FB9-CDF0-7A8E77B57A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72384"/>
            <a:ext cx="10515600" cy="67786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F81FCB2-E48D-F859-CE8A-67AC3E5DA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240721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0D574F-AAAA-8D55-0D9E-6D557D4BE2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64633"/>
            <a:ext cx="5157787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E31134A-40ED-2B2D-FEB2-178BF6737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240721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939D2A-3AA7-87FC-12FF-6160141F5F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64633"/>
            <a:ext cx="5183188" cy="30905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C67BC87C-0162-75D2-235D-CF2366098D12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62018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2DD0389-8101-6A18-C21E-ADADB21E2D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0086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58C8C2B-17C7-D859-13BA-2CDACF8E3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828800"/>
            <a:ext cx="3932237" cy="1600200"/>
          </a:xfrm>
        </p:spPr>
        <p:txBody>
          <a:bodyPr anchor="b">
            <a:noAutofit/>
          </a:bodyPr>
          <a:lstStyle>
            <a:lvl1pPr>
              <a:defRPr sz="36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78ED47-721D-114A-F18A-F7600B0DD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4150"/>
            <a:ext cx="6172200" cy="487362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EA3E78-8405-5BC6-1CCC-C7BE144BF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662362"/>
            <a:ext cx="3932237" cy="266541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2284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1AAFCFFE-DEE1-9494-25D5-31E05F4FA5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" y="-148"/>
            <a:ext cx="12191733" cy="685814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257F27ED-28FF-B290-30E9-9501BFAE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200" b="1">
                <a:solidFill>
                  <a:srgbClr val="D9723E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0529914-98EF-CD25-40E1-62899C3FDE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4E32A7-2E1E-8214-BEF8-64B4E427E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189D87B-0AB1-239D-6D22-4E8C3BB49173}"/>
              </a:ext>
            </a:extLst>
          </p:cNvPr>
          <p:cNvSpPr txBox="1"/>
          <p:nvPr userDrawn="1"/>
        </p:nvSpPr>
        <p:spPr>
          <a:xfrm>
            <a:off x="5364870" y="6639446"/>
            <a:ext cx="1462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Verdana" panose="020B0604030504040204" pitchFamily="34" charset="0"/>
              </a:rPr>
              <a:t>www.ani.gov.co</a:t>
            </a:r>
          </a:p>
        </p:txBody>
      </p:sp>
    </p:spTree>
    <p:extLst>
      <p:ext uri="{BB962C8B-B14F-4D97-AF65-F5344CB8AC3E}">
        <p14:creationId xmlns:p14="http://schemas.microsoft.com/office/powerpoint/2010/main" val="148828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3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76DE0BE-EE34-1D4B-7550-EE84ACE0A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4DD366-5420-01B7-0E18-E33FC997D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C2E37F-63AF-AD3A-F1E0-71360FCB75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43AF-D4A1-47A3-968D-B368D2E8E17A}" type="datetimeFigureOut">
              <a:rPr lang="es-CO" smtClean="0"/>
              <a:t>25/01/2024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F700EF-CA71-CCEB-0742-1C9457DA6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0C2C75-AEA8-A10E-8B68-484B7824D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DB462-1DD8-499B-8F9E-4410C074EDD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43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65" r:id="rId3"/>
    <p:sldLayoutId id="2147483666" r:id="rId4"/>
    <p:sldLayoutId id="2147483668" r:id="rId5"/>
    <p:sldLayoutId id="2147483669" r:id="rId6"/>
    <p:sldLayoutId id="2147483672" r:id="rId7"/>
    <p:sldLayoutId id="2147483673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096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ED4369D-6414-318E-76F7-57BE0461DE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sz="4800" b="1" dirty="0">
                <a:solidFill>
                  <a:schemeClr val="bg1"/>
                </a:solidFill>
              </a:rPr>
              <a:t>INFORME DEL CANAL DE DENUNCIAS </a:t>
            </a:r>
            <a:br>
              <a:rPr lang="es-CO" sz="4800" b="1" dirty="0">
                <a:solidFill>
                  <a:schemeClr val="bg1"/>
                </a:solidFill>
              </a:rPr>
            </a:br>
            <a:r>
              <a:rPr lang="es-CO" sz="4800" b="1" dirty="0">
                <a:solidFill>
                  <a:schemeClr val="bg1"/>
                </a:solidFill>
              </a:rPr>
              <a:t>Octubre – Diciembre 2023</a:t>
            </a:r>
          </a:p>
        </p:txBody>
      </p:sp>
    </p:spTree>
    <p:extLst>
      <p:ext uri="{BB962C8B-B14F-4D97-AF65-F5344CB8AC3E}">
        <p14:creationId xmlns:p14="http://schemas.microsoft.com/office/powerpoint/2010/main" val="148297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6CCD1B17-F348-C131-4C5A-0F17B1356240}"/>
              </a:ext>
            </a:extLst>
          </p:cNvPr>
          <p:cNvSpPr txBox="1"/>
          <p:nvPr/>
        </p:nvSpPr>
        <p:spPr>
          <a:xfrm>
            <a:off x="2330360" y="236389"/>
            <a:ext cx="5631186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Reportes recibidos y tramitados en el </a:t>
            </a:r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tercer</a:t>
            </a:r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 trimestre de 2023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CE17875-876F-D973-3A5B-CBED7213FF07}"/>
              </a:ext>
            </a:extLst>
          </p:cNvPr>
          <p:cNvSpPr txBox="1"/>
          <p:nvPr/>
        </p:nvSpPr>
        <p:spPr>
          <a:xfrm>
            <a:off x="5032258" y="1109473"/>
            <a:ext cx="1094937" cy="49244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2600" b="1" kern="0" spc="-150" dirty="0">
                <a:solidFill>
                  <a:srgbClr val="F78609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225</a:t>
            </a:r>
            <a:endParaRPr lang="es-CO" sz="2600" b="1" kern="0" spc="-150" dirty="0">
              <a:solidFill>
                <a:srgbClr val="F78609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839E0A9-1C36-5606-3437-E5165F4EC1BD}"/>
              </a:ext>
            </a:extLst>
          </p:cNvPr>
          <p:cNvSpPr txBox="1"/>
          <p:nvPr/>
        </p:nvSpPr>
        <p:spPr>
          <a:xfrm>
            <a:off x="166791" y="1714080"/>
            <a:ext cx="3670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TIPO DE </a:t>
            </a:r>
            <a:r>
              <a:rPr lang="es-CO" sz="2000" b="1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</a:t>
            </a: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RECIBIDOS</a:t>
            </a:r>
          </a:p>
        </p:txBody>
      </p:sp>
      <p:sp>
        <p:nvSpPr>
          <p:cNvPr id="7" name="Google Shape;584;p20">
            <a:extLst>
              <a:ext uri="{FF2B5EF4-FFF2-40B4-BE49-F238E27FC236}">
                <a16:creationId xmlns:a16="http://schemas.microsoft.com/office/drawing/2014/main" id="{15809AF0-7F14-712A-80E6-645E84DA3202}"/>
              </a:ext>
            </a:extLst>
          </p:cNvPr>
          <p:cNvSpPr/>
          <p:nvPr/>
        </p:nvSpPr>
        <p:spPr>
          <a:xfrm>
            <a:off x="356461" y="2723154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rgbClr val="F22D1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8" name="Google Shape;585;p20">
            <a:extLst>
              <a:ext uri="{FF2B5EF4-FFF2-40B4-BE49-F238E27FC236}">
                <a16:creationId xmlns:a16="http://schemas.microsoft.com/office/drawing/2014/main" id="{C550FB40-4AFC-DE50-3285-DC6489944AD3}"/>
              </a:ext>
            </a:extLst>
          </p:cNvPr>
          <p:cNvGrpSpPr/>
          <p:nvPr/>
        </p:nvGrpSpPr>
        <p:grpSpPr>
          <a:xfrm>
            <a:off x="1100100" y="2738195"/>
            <a:ext cx="2664079" cy="756004"/>
            <a:chOff x="1242275" y="1460975"/>
            <a:chExt cx="2664079" cy="756004"/>
          </a:xfrm>
        </p:grpSpPr>
        <p:sp>
          <p:nvSpPr>
            <p:cNvPr id="9" name="Google Shape;586;p20">
              <a:extLst>
                <a:ext uri="{FF2B5EF4-FFF2-40B4-BE49-F238E27FC236}">
                  <a16:creationId xmlns:a16="http://schemas.microsoft.com/office/drawing/2014/main" id="{74E4C5C2-9663-F849-2C2C-9C669DF80963}"/>
                </a:ext>
              </a:extLst>
            </p:cNvPr>
            <p:cNvSpPr txBox="1"/>
            <p:nvPr/>
          </p:nvSpPr>
          <p:spPr>
            <a:xfrm>
              <a:off x="1242275" y="1460975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s-CO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Denuncias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0" name="Google Shape;587;p20">
              <a:extLst>
                <a:ext uri="{FF2B5EF4-FFF2-40B4-BE49-F238E27FC236}">
                  <a16:creationId xmlns:a16="http://schemas.microsoft.com/office/drawing/2014/main" id="{7EA26488-0A98-E62F-3CF0-0C968C64301B}"/>
                </a:ext>
              </a:extLst>
            </p:cNvPr>
            <p:cNvSpPr txBox="1"/>
            <p:nvPr/>
          </p:nvSpPr>
          <p:spPr>
            <a:xfrm>
              <a:off x="1310154" y="1544379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kern="0" dirty="0">
                  <a:solidFill>
                    <a:srgbClr val="000000"/>
                  </a:solidFill>
                  <a:latin typeface="Arial" panose="020B0604020202020204" pitchFamily="34" charset="0"/>
                  <a:ea typeface="Roboto"/>
                  <a:cs typeface="Arial" panose="020B0604020202020204" pitchFamily="34" charset="0"/>
                  <a:sym typeface="Roboto"/>
                </a:rPr>
                <a:t>186 denuncias 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sp>
        <p:nvSpPr>
          <p:cNvPr id="11" name="Google Shape;592;p20">
            <a:extLst>
              <a:ext uri="{FF2B5EF4-FFF2-40B4-BE49-F238E27FC236}">
                <a16:creationId xmlns:a16="http://schemas.microsoft.com/office/drawing/2014/main" id="{C3A027F2-7975-76A2-1A56-B388B3CD29D1}"/>
              </a:ext>
            </a:extLst>
          </p:cNvPr>
          <p:cNvSpPr/>
          <p:nvPr/>
        </p:nvSpPr>
        <p:spPr>
          <a:xfrm>
            <a:off x="356461" y="4008719"/>
            <a:ext cx="779463" cy="779505"/>
          </a:xfrm>
          <a:custGeom>
            <a:avLst/>
            <a:gdLst/>
            <a:ahLst/>
            <a:cxnLst/>
            <a:rect l="l" t="t" r="r" b="b"/>
            <a:pathLst>
              <a:path w="18439" h="18440" extrusionOk="0">
                <a:moveTo>
                  <a:pt x="9236" y="1"/>
                </a:moveTo>
                <a:cubicBezTo>
                  <a:pt x="4130" y="1"/>
                  <a:pt x="0" y="4131"/>
                  <a:pt x="0" y="9236"/>
                </a:cubicBezTo>
                <a:cubicBezTo>
                  <a:pt x="0" y="14309"/>
                  <a:pt x="4130" y="18439"/>
                  <a:pt x="9236" y="18439"/>
                </a:cubicBezTo>
                <a:cubicBezTo>
                  <a:pt x="14309" y="18439"/>
                  <a:pt x="18439" y="14309"/>
                  <a:pt x="18439" y="9236"/>
                </a:cubicBezTo>
                <a:cubicBezTo>
                  <a:pt x="18439" y="4131"/>
                  <a:pt x="14309" y="1"/>
                  <a:pt x="923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endParaRPr sz="3600" kern="0">
              <a:solidFill>
                <a:srgbClr val="FFFFFF"/>
              </a:solidFill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12" name="Google Shape;593;p20">
            <a:extLst>
              <a:ext uri="{FF2B5EF4-FFF2-40B4-BE49-F238E27FC236}">
                <a16:creationId xmlns:a16="http://schemas.microsoft.com/office/drawing/2014/main" id="{62AB9D8F-BFCC-8A0E-761F-01E5370EC620}"/>
              </a:ext>
            </a:extLst>
          </p:cNvPr>
          <p:cNvGrpSpPr/>
          <p:nvPr/>
        </p:nvGrpSpPr>
        <p:grpSpPr>
          <a:xfrm>
            <a:off x="1070975" y="4011014"/>
            <a:ext cx="2691523" cy="1202474"/>
            <a:chOff x="1242275" y="2614428"/>
            <a:chExt cx="2691523" cy="1202474"/>
          </a:xfrm>
        </p:grpSpPr>
        <p:sp>
          <p:nvSpPr>
            <p:cNvPr id="13" name="Google Shape;594;p20">
              <a:extLst>
                <a:ext uri="{FF2B5EF4-FFF2-40B4-BE49-F238E27FC236}">
                  <a16:creationId xmlns:a16="http://schemas.microsoft.com/office/drawing/2014/main" id="{40864C95-779C-ACBC-8583-F3409BE4E328}"/>
                </a:ext>
              </a:extLst>
            </p:cNvPr>
            <p:cNvSpPr txBox="1"/>
            <p:nvPr/>
          </p:nvSpPr>
          <p:spPr>
            <a:xfrm>
              <a:off x="1242275" y="2614428"/>
              <a:ext cx="2596200" cy="260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" b="1" kern="0" dirty="0">
                  <a:solidFill>
                    <a:srgbClr val="000000"/>
                  </a:solidFill>
                  <a:latin typeface="Arial" panose="020B0604020202020204" pitchFamily="34" charset="0"/>
                  <a:ea typeface="Fira Sans Extra Condensed Medium"/>
                  <a:cs typeface="Arial" panose="020B0604020202020204" pitchFamily="34" charset="0"/>
                  <a:sym typeface="Fira Sans Extra Condensed Medium"/>
                </a:rPr>
                <a:t>Otros</a:t>
              </a:r>
              <a:endParaRPr b="1" kern="0" dirty="0">
                <a:solidFill>
                  <a:srgbClr val="000000"/>
                </a:solidFill>
                <a:latin typeface="Arial" panose="020B0604020202020204" pitchFamily="34" charset="0"/>
                <a:ea typeface="Fira Sans Extra Condensed Medium"/>
                <a:cs typeface="Arial" panose="020B0604020202020204" pitchFamily="34" charset="0"/>
                <a:sym typeface="Fira Sans Extra Condensed Medium"/>
              </a:endParaRPr>
            </a:p>
          </p:txBody>
        </p:sp>
        <p:sp>
          <p:nvSpPr>
            <p:cNvPr id="14" name="Google Shape;595;p20">
              <a:extLst>
                <a:ext uri="{FF2B5EF4-FFF2-40B4-BE49-F238E27FC236}">
                  <a16:creationId xmlns:a16="http://schemas.microsoft.com/office/drawing/2014/main" id="{57C19F00-58FA-1866-3176-C4EA9979833D}"/>
                </a:ext>
              </a:extLst>
            </p:cNvPr>
            <p:cNvSpPr txBox="1"/>
            <p:nvPr/>
          </p:nvSpPr>
          <p:spPr>
            <a:xfrm>
              <a:off x="1337598" y="3144302"/>
              <a:ext cx="2596200" cy="672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algn="just">
                <a:buClr>
                  <a:srgbClr val="000000"/>
                </a:buClr>
                <a:buFont typeface="Arial"/>
                <a:buNone/>
              </a:pPr>
              <a:r>
                <a:rPr lang="en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39 </a:t>
              </a:r>
              <a:r>
                <a:rPr lang="es-CO" dirty="0">
                  <a:latin typeface="Arial" panose="020B0604020202020204" pitchFamily="34" charset="0"/>
                  <a:cs typeface="Arial" panose="020B0604020202020204" pitchFamily="34" charset="0"/>
                  <a:sym typeface="Anaheim"/>
                </a:rPr>
                <a:t>corresponden a peticiones o reclamos y no a denuncias de corrupción.</a:t>
              </a:r>
              <a:endParaRPr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endParaRPr>
            </a:p>
          </p:txBody>
        </p:sp>
      </p:grpSp>
      <p:cxnSp>
        <p:nvCxnSpPr>
          <p:cNvPr id="15" name="Google Shape;862;p24">
            <a:extLst>
              <a:ext uri="{FF2B5EF4-FFF2-40B4-BE49-F238E27FC236}">
                <a16:creationId xmlns:a16="http://schemas.microsoft.com/office/drawing/2014/main" id="{0162DBF0-919F-657A-3724-FB6361D441C4}"/>
              </a:ext>
            </a:extLst>
          </p:cNvPr>
          <p:cNvCxnSpPr>
            <a:cxnSpLocks/>
          </p:cNvCxnSpPr>
          <p:nvPr/>
        </p:nvCxnSpPr>
        <p:spPr>
          <a:xfrm>
            <a:off x="4068048" y="2299417"/>
            <a:ext cx="0" cy="3838061"/>
          </a:xfrm>
          <a:prstGeom prst="straightConnector1">
            <a:avLst/>
          </a:prstGeom>
          <a:ln w="38100">
            <a:solidFill>
              <a:srgbClr val="EC732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Bocadillo: rectángulo con esquinas redondeadas 5">
            <a:extLst>
              <a:ext uri="{FF2B5EF4-FFF2-40B4-BE49-F238E27FC236}">
                <a16:creationId xmlns:a16="http://schemas.microsoft.com/office/drawing/2014/main" id="{F0BA60C7-8B73-AE35-3152-D5B80DF011BD}"/>
              </a:ext>
            </a:extLst>
          </p:cNvPr>
          <p:cNvSpPr/>
          <p:nvPr/>
        </p:nvSpPr>
        <p:spPr>
          <a:xfrm>
            <a:off x="5259687" y="250829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1400" b="0" i="0" u="none" strike="noStrike" kern="0" cap="none" spc="0" normalizeH="0" baseline="0" noProof="0">
              <a:ln>
                <a:noFill/>
              </a:ln>
              <a:solidFill>
                <a:srgbClr val="F78609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</p:txBody>
      </p:sp>
      <p:sp>
        <p:nvSpPr>
          <p:cNvPr id="17" name="Google Shape;1472;p47">
            <a:extLst>
              <a:ext uri="{FF2B5EF4-FFF2-40B4-BE49-F238E27FC236}">
                <a16:creationId xmlns:a16="http://schemas.microsoft.com/office/drawing/2014/main" id="{D53DF845-180A-005B-3B7C-2F70C6439CB7}"/>
              </a:ext>
            </a:extLst>
          </p:cNvPr>
          <p:cNvSpPr txBox="1">
            <a:spLocks/>
          </p:cNvSpPr>
          <p:nvPr/>
        </p:nvSpPr>
        <p:spPr>
          <a:xfrm>
            <a:off x="6401059" y="2645569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endParaRPr kumimoji="0" lang="es-CO" sz="2000" i="0" u="sng" strike="noStrike" kern="0" cap="none" spc="0" normalizeH="0" baseline="0" noProof="0" dirty="0">
              <a:ln>
                <a:noFill/>
              </a:ln>
              <a:solidFill>
                <a:srgbClr val="073763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</p:txBody>
      </p:sp>
      <p:sp>
        <p:nvSpPr>
          <p:cNvPr id="18" name="Google Shape;1473;p47">
            <a:extLst>
              <a:ext uri="{FF2B5EF4-FFF2-40B4-BE49-F238E27FC236}">
                <a16:creationId xmlns:a16="http://schemas.microsoft.com/office/drawing/2014/main" id="{20768E5C-BA6A-B532-02BE-4451E41DFA55}"/>
              </a:ext>
            </a:extLst>
          </p:cNvPr>
          <p:cNvSpPr txBox="1"/>
          <p:nvPr/>
        </p:nvSpPr>
        <p:spPr>
          <a:xfrm>
            <a:off x="5380603" y="2759067"/>
            <a:ext cx="1589448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3200" b="1" kern="0" dirty="0">
                <a:solidFill>
                  <a:srgbClr val="073763"/>
                </a:solidFill>
                <a:latin typeface="Arial" panose="020B0604020202020204" pitchFamily="34" charset="0"/>
                <a:ea typeface="Impact"/>
                <a:cs typeface="Arial" panose="020B0604020202020204" pitchFamily="34" charset="0"/>
                <a:sym typeface="Impact"/>
              </a:rPr>
              <a:t>99,55%</a:t>
            </a:r>
            <a:endParaRPr sz="3200" b="1" kern="0" dirty="0">
              <a:solidFill>
                <a:srgbClr val="073763"/>
              </a:solidFill>
              <a:latin typeface="Arial" panose="020B0604020202020204" pitchFamily="34" charset="0"/>
              <a:ea typeface="Impact"/>
              <a:cs typeface="Arial" panose="020B0604020202020204" pitchFamily="34" charset="0"/>
              <a:sym typeface="Impact"/>
            </a:endParaRPr>
          </a:p>
        </p:txBody>
      </p:sp>
      <p:sp>
        <p:nvSpPr>
          <p:cNvPr id="19" name="Google Shape;2288;p46">
            <a:extLst>
              <a:ext uri="{FF2B5EF4-FFF2-40B4-BE49-F238E27FC236}">
                <a16:creationId xmlns:a16="http://schemas.microsoft.com/office/drawing/2014/main" id="{18E4D50C-504F-05C3-D5F6-E3479646064E}"/>
              </a:ext>
            </a:extLst>
          </p:cNvPr>
          <p:cNvSpPr txBox="1">
            <a:spLocks/>
          </p:cNvSpPr>
          <p:nvPr/>
        </p:nvSpPr>
        <p:spPr>
          <a:xfrm>
            <a:off x="4381689" y="3778186"/>
            <a:ext cx="3386976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Josefin Sans"/>
              </a:rPr>
              <a:t>Se agotó la debida diligencia para la atención de 224 reportes presentados, y se comunicaron a los quejosos las conclusiones de las mismas, así como el cierre del caso. Un reporte se remitió a la Oficina de Transparencia y se encuentra en estado abierto.</a:t>
            </a:r>
            <a:endParaRPr lang="en-US" sz="1600" kern="0" dirty="0">
              <a:solidFill>
                <a:srgbClr val="000000"/>
              </a:solidFill>
              <a:latin typeface="Arial" panose="020B0604020202020204" pitchFamily="34" charset="0"/>
              <a:ea typeface="Roboto"/>
              <a:cs typeface="Arial" panose="020B0604020202020204" pitchFamily="34" charset="0"/>
              <a:sym typeface="Josefin Sans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C23FA4E-D43C-4FC1-59AB-C06409E57790}"/>
              </a:ext>
            </a:extLst>
          </p:cNvPr>
          <p:cNvSpPr txBox="1"/>
          <p:nvPr/>
        </p:nvSpPr>
        <p:spPr>
          <a:xfrm>
            <a:off x="6747025" y="1691256"/>
            <a:ext cx="4403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000" b="1" kern="1200" spc="-5" dirty="0">
                <a:solidFill>
                  <a:srgbClr val="EC73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REPORTES TRAMITADOS</a:t>
            </a:r>
          </a:p>
        </p:txBody>
      </p: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602E2191-AFBD-2D17-70A6-54B7AC347A5E}"/>
              </a:ext>
            </a:extLst>
          </p:cNvPr>
          <p:cNvCxnSpPr>
            <a:cxnSpLocks/>
          </p:cNvCxnSpPr>
          <p:nvPr/>
        </p:nvCxnSpPr>
        <p:spPr>
          <a:xfrm>
            <a:off x="4574542" y="1181004"/>
            <a:ext cx="705134" cy="185448"/>
          </a:xfrm>
          <a:prstGeom prst="bentConnector3">
            <a:avLst>
              <a:gd name="adj1" fmla="val -323"/>
            </a:avLst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Imagen 21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31BEBBE-5024-B014-AB84-2541A952F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650" y="4130651"/>
            <a:ext cx="559234" cy="559234"/>
          </a:xfrm>
          <a:prstGeom prst="rect">
            <a:avLst/>
          </a:prstGeom>
        </p:spPr>
      </p:pic>
      <p:pic>
        <p:nvPicPr>
          <p:cNvPr id="23" name="Imagen 22" descr="Icono&#10;&#10;Descripción generada automáticamente">
            <a:extLst>
              <a:ext uri="{FF2B5EF4-FFF2-40B4-BE49-F238E27FC236}">
                <a16:creationId xmlns:a16="http://schemas.microsoft.com/office/drawing/2014/main" id="{22D21C0E-E1F8-70CF-CFA5-6D37F767C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11" y="2802172"/>
            <a:ext cx="596161" cy="596161"/>
          </a:xfrm>
          <a:prstGeom prst="rect">
            <a:avLst/>
          </a:prstGeom>
        </p:spPr>
      </p:pic>
      <p:pic>
        <p:nvPicPr>
          <p:cNvPr id="24" name="Imagen 23" descr="Imagen que contiene Texto&#10;&#10;Descripción generada automáticamente">
            <a:extLst>
              <a:ext uri="{FF2B5EF4-FFF2-40B4-BE49-F238E27FC236}">
                <a16:creationId xmlns:a16="http://schemas.microsoft.com/office/drawing/2014/main" id="{F96220FD-4B57-6C09-3451-9BB62CBD1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858" y="2372951"/>
            <a:ext cx="3690989" cy="369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7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D012D96F-1E96-31C4-EB88-F2BD5FDC22CA}"/>
              </a:ext>
            </a:extLst>
          </p:cNvPr>
          <p:cNvSpPr txBox="1"/>
          <p:nvPr/>
        </p:nvSpPr>
        <p:spPr>
          <a:xfrm>
            <a:off x="2212431" y="682546"/>
            <a:ext cx="5631186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3000" b="1" kern="1200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Canal de recepción de reportes</a:t>
            </a:r>
          </a:p>
        </p:txBody>
      </p:sp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347D171E-9CA2-A829-F30D-93B491D382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1135" y="4576146"/>
            <a:ext cx="703588" cy="703588"/>
          </a:xfrm>
          <a:prstGeom prst="rect">
            <a:avLst/>
          </a:prstGeom>
        </p:spPr>
      </p:pic>
      <p:pic>
        <p:nvPicPr>
          <p:cNvPr id="7" name="Imagen 6" descr="Forma, Icono&#10;&#10;Descripción generada automáticamente">
            <a:extLst>
              <a:ext uri="{FF2B5EF4-FFF2-40B4-BE49-F238E27FC236}">
                <a16:creationId xmlns:a16="http://schemas.microsoft.com/office/drawing/2014/main" id="{DE9A0406-36B9-438D-48C0-E68B3AF6B5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135" y="3614193"/>
            <a:ext cx="613170" cy="61317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D3F6B91A-42BA-93C4-8350-C320416150D7}"/>
              </a:ext>
            </a:extLst>
          </p:cNvPr>
          <p:cNvSpPr txBox="1"/>
          <p:nvPr/>
        </p:nvSpPr>
        <p:spPr>
          <a:xfrm>
            <a:off x="2212431" y="3620696"/>
            <a:ext cx="7968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 los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225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reportes presentados a la Agencia,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225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se presentaron bajo la modalidad de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identificada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y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0 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</a:t>
            </a:r>
            <a:r>
              <a:rPr lang="es-MX" sz="1600" b="1" kern="0" dirty="0">
                <a:solidFill>
                  <a:srgbClr val="EC732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denuncia anónima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07F3B2D-BA1F-ABEE-1D2F-444314D32C87}"/>
              </a:ext>
            </a:extLst>
          </p:cNvPr>
          <p:cNvSpPr txBox="1"/>
          <p:nvPr/>
        </p:nvSpPr>
        <p:spPr>
          <a:xfrm>
            <a:off x="2212431" y="4521006"/>
            <a:ext cx="835093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000000"/>
              </a:buClr>
              <a:buFont typeface="Arial"/>
              <a:buNone/>
            </a:pPr>
            <a:r>
              <a:rPr lang="es-MX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PARA EL SEGUNDO TRIMESTRE DE 2023:</a:t>
            </a:r>
          </a:p>
          <a:p>
            <a:pPr algn="just">
              <a:buClr>
                <a:srgbClr val="000000"/>
              </a:buClr>
              <a:buFont typeface="Arial"/>
              <a:buNone/>
            </a:pPr>
            <a:endParaRPr lang="es-MX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La Agencia ofició a la oficial de transparencia </a:t>
            </a:r>
            <a:r>
              <a:rPr lang="es-MX" sz="1600" b="1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1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 reporte que implicó a colaboradores de la entidad.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Como parte del respeto y la protección a los </a:t>
            </a:r>
            <a:r>
              <a:rPr lang="es-MX" sz="1600" kern="0" dirty="0" err="1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reportantes</a:t>
            </a: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, no se presentaron denuncias por represalias o tratos discriminatorios hacia estos.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materializaron riesgos de soborno.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hicieron traslados a entidades públicas ni a los entes de control. </a:t>
            </a:r>
          </a:p>
          <a:p>
            <a:pPr marL="285750" indent="-285750" algn="just">
              <a:buClr>
                <a:srgbClr val="000000"/>
              </a:buClr>
              <a:buFont typeface="Wingdings" panose="05000000000000000000" pitchFamily="2" charset="2"/>
              <a:buChar char="v"/>
            </a:pPr>
            <a:r>
              <a:rPr lang="es-MX" sz="1600" kern="0" dirty="0">
                <a:solidFill>
                  <a:srgbClr val="000000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Arial"/>
              </a:rPr>
              <a:t>No se han presentado sanciones ni penalidades por temas de soborno-corrupción.</a:t>
            </a:r>
          </a:p>
        </p:txBody>
      </p:sp>
      <p:graphicFrame>
        <p:nvGraphicFramePr>
          <p:cNvPr id="10" name="Tabla 67">
            <a:extLst>
              <a:ext uri="{FF2B5EF4-FFF2-40B4-BE49-F238E27FC236}">
                <a16:creationId xmlns:a16="http://schemas.microsoft.com/office/drawing/2014/main" id="{A36F5596-E322-803D-98EC-BA8302602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154559"/>
              </p:ext>
            </p:extLst>
          </p:nvPr>
        </p:nvGraphicFramePr>
        <p:xfrm>
          <a:off x="2523979" y="1686840"/>
          <a:ext cx="6786437" cy="161832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05394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428309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428309">
                  <a:extLst>
                    <a:ext uri="{9D8B030D-6E8A-4147-A177-3AD203B41FA5}">
                      <a16:colId xmlns:a16="http://schemas.microsoft.com/office/drawing/2014/main" val="801169556"/>
                    </a:ext>
                  </a:extLst>
                </a:gridCol>
                <a:gridCol w="1446511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077914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</a:tblGrid>
              <a:tr h="1093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telefónica PBX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Línea denuncias de corrupción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Correo institucional contáctenos</a:t>
                      </a: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Oswald Regular"/>
                        </a:rPr>
                        <a:t>Correo de denuncias corrupción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none" strike="noStrike" cap="none" dirty="0">
                          <a:solidFill>
                            <a:srgbClr val="F78609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Oswald Regular"/>
                        </a:rPr>
                        <a:t>Atención directa al público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600" b="1" i="0" u="none" strike="noStrike" cap="none" dirty="0">
                        <a:solidFill>
                          <a:srgbClr val="F78609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Oswald Regular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5246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600" b="1" i="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s-CO" sz="16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sz="1600" b="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es-CO" sz="1600" b="0" u="non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149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A54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54A7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54A7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67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661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adroTexto 35">
            <a:extLst>
              <a:ext uri="{FF2B5EF4-FFF2-40B4-BE49-F238E27FC236}">
                <a16:creationId xmlns:a16="http://schemas.microsoft.com/office/drawing/2014/main" id="{D4A65B99-9468-1593-0272-6D985C9EAED1}"/>
              </a:ext>
            </a:extLst>
          </p:cNvPr>
          <p:cNvSpPr txBox="1"/>
          <p:nvPr/>
        </p:nvSpPr>
        <p:spPr>
          <a:xfrm>
            <a:off x="2089653" y="167854"/>
            <a:ext cx="5931832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Temas sobre los cuales recayeron los reportes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grpSp>
        <p:nvGrpSpPr>
          <p:cNvPr id="38" name="Google Shape;1791;p57">
            <a:extLst>
              <a:ext uri="{FF2B5EF4-FFF2-40B4-BE49-F238E27FC236}">
                <a16:creationId xmlns:a16="http://schemas.microsoft.com/office/drawing/2014/main" id="{12C886E4-092D-0D69-3778-FA7A46094DD0}"/>
              </a:ext>
            </a:extLst>
          </p:cNvPr>
          <p:cNvGrpSpPr/>
          <p:nvPr/>
        </p:nvGrpSpPr>
        <p:grpSpPr>
          <a:xfrm>
            <a:off x="453432" y="2388360"/>
            <a:ext cx="2498742" cy="4268012"/>
            <a:chOff x="3570840" y="1166608"/>
            <a:chExt cx="1733013" cy="3316169"/>
          </a:xfrm>
        </p:grpSpPr>
        <p:sp>
          <p:nvSpPr>
            <p:cNvPr id="39" name="Google Shape;1792;p57">
              <a:extLst>
                <a:ext uri="{FF2B5EF4-FFF2-40B4-BE49-F238E27FC236}">
                  <a16:creationId xmlns:a16="http://schemas.microsoft.com/office/drawing/2014/main" id="{7E61526E-404F-6A45-F6FC-6443DF93E27A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0" name="Google Shape;1793;p57">
              <a:extLst>
                <a:ext uri="{FF2B5EF4-FFF2-40B4-BE49-F238E27FC236}">
                  <a16:creationId xmlns:a16="http://schemas.microsoft.com/office/drawing/2014/main" id="{BCD1C2D6-8BAF-8F1B-FED8-A44F63B29A16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Google Shape;1794;p57">
              <a:extLst>
                <a:ext uri="{FF2B5EF4-FFF2-40B4-BE49-F238E27FC236}">
                  <a16:creationId xmlns:a16="http://schemas.microsoft.com/office/drawing/2014/main" id="{3DB78628-8A7F-C5B9-2E4A-86EE7FDAD879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2" name="Google Shape;1795;p57">
              <a:extLst>
                <a:ext uri="{FF2B5EF4-FFF2-40B4-BE49-F238E27FC236}">
                  <a16:creationId xmlns:a16="http://schemas.microsoft.com/office/drawing/2014/main" id="{8363C007-02F2-CD40-A4B0-430BDF1C3AC0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3" name="Google Shape;1796;p57">
              <a:extLst>
                <a:ext uri="{FF2B5EF4-FFF2-40B4-BE49-F238E27FC236}">
                  <a16:creationId xmlns:a16="http://schemas.microsoft.com/office/drawing/2014/main" id="{6474E7A0-4A03-F317-8066-9AA8909FF346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4" name="Google Shape;1797;p57">
              <a:extLst>
                <a:ext uri="{FF2B5EF4-FFF2-40B4-BE49-F238E27FC236}">
                  <a16:creationId xmlns:a16="http://schemas.microsoft.com/office/drawing/2014/main" id="{BBA5BF43-93D5-877C-6CA3-5CAAB3951B51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5" name="Google Shape;1798;p57">
              <a:extLst>
                <a:ext uri="{FF2B5EF4-FFF2-40B4-BE49-F238E27FC236}">
                  <a16:creationId xmlns:a16="http://schemas.microsoft.com/office/drawing/2014/main" id="{C2B73606-73D9-5560-55DD-8FD6CE80DF20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46" name="Google Shape;1799;p57">
              <a:extLst>
                <a:ext uri="{FF2B5EF4-FFF2-40B4-BE49-F238E27FC236}">
                  <a16:creationId xmlns:a16="http://schemas.microsoft.com/office/drawing/2014/main" id="{FD97E0F7-DB96-52DF-FB95-F5CA79A91CC7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47" name="Google Shape;1800;p57">
              <a:extLst>
                <a:ext uri="{FF2B5EF4-FFF2-40B4-BE49-F238E27FC236}">
                  <a16:creationId xmlns:a16="http://schemas.microsoft.com/office/drawing/2014/main" id="{F7880097-8607-839F-77F6-1E38623F3CF8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48" name="Google Shape;1801;p57">
                <a:extLst>
                  <a:ext uri="{FF2B5EF4-FFF2-40B4-BE49-F238E27FC236}">
                    <a16:creationId xmlns:a16="http://schemas.microsoft.com/office/drawing/2014/main" id="{E48E2573-DE90-82D2-44C1-1F2D2500472E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9" name="Google Shape;1802;p57">
                <a:extLst>
                  <a:ext uri="{FF2B5EF4-FFF2-40B4-BE49-F238E27FC236}">
                    <a16:creationId xmlns:a16="http://schemas.microsoft.com/office/drawing/2014/main" id="{A98E5AC5-48E8-8740-83BF-CD46472160A1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0" name="Google Shape;1803;p57">
                <a:extLst>
                  <a:ext uri="{FF2B5EF4-FFF2-40B4-BE49-F238E27FC236}">
                    <a16:creationId xmlns:a16="http://schemas.microsoft.com/office/drawing/2014/main" id="{0CF1747C-01C3-B313-27FE-38B77906FBB5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1" name="Google Shape;1804;p57">
                <a:extLst>
                  <a:ext uri="{FF2B5EF4-FFF2-40B4-BE49-F238E27FC236}">
                    <a16:creationId xmlns:a16="http://schemas.microsoft.com/office/drawing/2014/main" id="{14361443-02A7-F281-CDF2-BA497201A80F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Google Shape;1805;p57">
                <a:extLst>
                  <a:ext uri="{FF2B5EF4-FFF2-40B4-BE49-F238E27FC236}">
                    <a16:creationId xmlns:a16="http://schemas.microsoft.com/office/drawing/2014/main" id="{CDCD0C5C-65FE-1DF6-0A7F-CC0312A28863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Google Shape;1806;p57">
                <a:extLst>
                  <a:ext uri="{FF2B5EF4-FFF2-40B4-BE49-F238E27FC236}">
                    <a16:creationId xmlns:a16="http://schemas.microsoft.com/office/drawing/2014/main" id="{43EEFA25-FC25-F30B-A804-86072FB5E6B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4" name="Google Shape;1807;p57">
                <a:extLst>
                  <a:ext uri="{FF2B5EF4-FFF2-40B4-BE49-F238E27FC236}">
                    <a16:creationId xmlns:a16="http://schemas.microsoft.com/office/drawing/2014/main" id="{2244CDF7-EDE7-70ED-E5AF-367542FC2584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5" name="Google Shape;1808;p57">
                <a:extLst>
                  <a:ext uri="{FF2B5EF4-FFF2-40B4-BE49-F238E27FC236}">
                    <a16:creationId xmlns:a16="http://schemas.microsoft.com/office/drawing/2014/main" id="{6CB7B601-7D3C-D718-E537-AF3467ACC4DB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6" name="Google Shape;1809;p57">
                <a:extLst>
                  <a:ext uri="{FF2B5EF4-FFF2-40B4-BE49-F238E27FC236}">
                    <a16:creationId xmlns:a16="http://schemas.microsoft.com/office/drawing/2014/main" id="{E8B56DAD-C4A3-AA4B-5E02-0E584A434444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7" name="Google Shape;1810;p57">
                <a:extLst>
                  <a:ext uri="{FF2B5EF4-FFF2-40B4-BE49-F238E27FC236}">
                    <a16:creationId xmlns:a16="http://schemas.microsoft.com/office/drawing/2014/main" id="{C4E350D3-C6AD-6346-57B1-5AA6EA4E572A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8" name="Google Shape;1811;p57">
                <a:extLst>
                  <a:ext uri="{FF2B5EF4-FFF2-40B4-BE49-F238E27FC236}">
                    <a16:creationId xmlns:a16="http://schemas.microsoft.com/office/drawing/2014/main" id="{E96A8499-81D9-5561-9297-9B8EC85FC61F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9" name="Google Shape;1812;p57">
                <a:extLst>
                  <a:ext uri="{FF2B5EF4-FFF2-40B4-BE49-F238E27FC236}">
                    <a16:creationId xmlns:a16="http://schemas.microsoft.com/office/drawing/2014/main" id="{3EE48239-3EC3-53F9-EA28-5F8386FBA250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0" name="Google Shape;1813;p57">
                <a:extLst>
                  <a:ext uri="{FF2B5EF4-FFF2-40B4-BE49-F238E27FC236}">
                    <a16:creationId xmlns:a16="http://schemas.microsoft.com/office/drawing/2014/main" id="{E54ACFAA-254F-C644-587A-ADA35F1BEBE9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1" name="Google Shape;1814;p57">
                <a:extLst>
                  <a:ext uri="{FF2B5EF4-FFF2-40B4-BE49-F238E27FC236}">
                    <a16:creationId xmlns:a16="http://schemas.microsoft.com/office/drawing/2014/main" id="{24409384-F0D0-4CBF-141A-A403A64D84E4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2" name="Google Shape;1815;p57">
                <a:extLst>
                  <a:ext uri="{FF2B5EF4-FFF2-40B4-BE49-F238E27FC236}">
                    <a16:creationId xmlns:a16="http://schemas.microsoft.com/office/drawing/2014/main" id="{C9C27CD0-A49A-842E-269A-79806B821C7F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3" name="Google Shape;1816;p57">
                <a:extLst>
                  <a:ext uri="{FF2B5EF4-FFF2-40B4-BE49-F238E27FC236}">
                    <a16:creationId xmlns:a16="http://schemas.microsoft.com/office/drawing/2014/main" id="{999A86DC-4190-8C8B-A5C5-B2F2CE96FEE5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4" name="Google Shape;1817;p57">
                <a:extLst>
                  <a:ext uri="{FF2B5EF4-FFF2-40B4-BE49-F238E27FC236}">
                    <a16:creationId xmlns:a16="http://schemas.microsoft.com/office/drawing/2014/main" id="{2DCC029A-5970-32E6-6F3D-14B165818047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5" name="Google Shape;1818;p57">
                <a:extLst>
                  <a:ext uri="{FF2B5EF4-FFF2-40B4-BE49-F238E27FC236}">
                    <a16:creationId xmlns:a16="http://schemas.microsoft.com/office/drawing/2014/main" id="{D0464B20-6FE4-F90A-446D-C3B0A79DEB56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6" name="Google Shape;1819;p57">
                <a:extLst>
                  <a:ext uri="{FF2B5EF4-FFF2-40B4-BE49-F238E27FC236}">
                    <a16:creationId xmlns:a16="http://schemas.microsoft.com/office/drawing/2014/main" id="{CEC5ED23-9121-490E-BF25-E1F16EE884D6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DB0CC96E-8B37-2F98-E61D-A67A43BF799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585854"/>
              </p:ext>
            </p:extLst>
          </p:nvPr>
        </p:nvGraphicFramePr>
        <p:xfrm>
          <a:off x="3746148" y="1803871"/>
          <a:ext cx="8098521" cy="4572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7694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185240E8-2BA5-8C5B-88BC-864CD2A64613}"/>
              </a:ext>
            </a:extLst>
          </p:cNvPr>
          <p:cNvSpPr txBox="1"/>
          <p:nvPr/>
        </p:nvSpPr>
        <p:spPr>
          <a:xfrm>
            <a:off x="3130084" y="599601"/>
            <a:ext cx="5931832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30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Acciones adelantadas</a:t>
            </a:r>
            <a:endParaRPr lang="es-CO" sz="3000" b="1" kern="1200" spc="-15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A0AC17CF-C244-8483-EC93-11E1E18DCDD9}"/>
              </a:ext>
            </a:extLst>
          </p:cNvPr>
          <p:cNvSpPr txBox="1"/>
          <p:nvPr/>
        </p:nvSpPr>
        <p:spPr>
          <a:xfrm>
            <a:off x="1039905" y="1481928"/>
            <a:ext cx="858900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En el cuarto trimestre de la vigencia 2023, sensibilizamos a </a:t>
            </a:r>
            <a:r>
              <a:rPr lang="es-MX" sz="1600" b="1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42</a:t>
            </a: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 servidores públicos y contratistas de la entidad sobre los canales de denuncias corrupción, en el marco de los espacios de inducción, reinducción y charlas en materia de petición, con fundamento en la Resolución 2138 de 2021.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Así mismo, en colaboración con la Oficina de Comunicaciones, se divulgó por los boletines internos, las pantallas de la entidad y la intranet de la Agencia, los canales de denuncias y la modalidad en la cual pueden ser presentadas.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Continuamos con la difusión de la campaña ‘ojo, no coma cuento’ a través de un ‘pop – up’ en la página web y redes sociales, a fin de alertar a los ciudadanos sobre falsas ofertas de empleo, hospedaje y alimentos.</a:t>
            </a: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endParaRPr lang="es-MX" sz="1600" kern="0" dirty="0">
              <a:solidFill>
                <a:srgbClr val="263238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  <a:sym typeface="Impact"/>
            </a:endParaRPr>
          </a:p>
          <a:p>
            <a:pPr algn="just">
              <a:buClr>
                <a:srgbClr val="FDA909"/>
              </a:buClr>
              <a:buSzPts val="3600"/>
              <a:buFont typeface="Arial"/>
              <a:buNone/>
              <a:defRPr/>
            </a:pPr>
            <a:r>
              <a:rPr lang="es-MX" sz="1600" kern="0" dirty="0">
                <a:solidFill>
                  <a:srgbClr val="263238"/>
                </a:solidFill>
                <a:latin typeface="Arial" panose="020B0604020202020204" pitchFamily="34" charset="0"/>
                <a:cs typeface="Arial" panose="020B0604020202020204" pitchFamily="34" charset="0"/>
                <a:sym typeface="Impact"/>
              </a:rPr>
              <a:t>Se trabajó conjuntamente con la Oficina de Comunicaciones en el diseño e implementación de una campaña "Ojo, no coma cuento", orientada a alertar a los ciudadanos sobre las ofertas laborales falsas y estafas en el marco de las ferias de servicio al ciudadano.</a:t>
            </a:r>
          </a:p>
        </p:txBody>
      </p:sp>
      <p:sp>
        <p:nvSpPr>
          <p:cNvPr id="9" name="Diagrama de flujo: conector 8">
            <a:extLst>
              <a:ext uri="{FF2B5EF4-FFF2-40B4-BE49-F238E27FC236}">
                <a16:creationId xmlns:a16="http://schemas.microsoft.com/office/drawing/2014/main" id="{80581175-A484-DC50-D15A-F086B7AB1DB3}"/>
              </a:ext>
            </a:extLst>
          </p:cNvPr>
          <p:cNvSpPr/>
          <p:nvPr/>
        </p:nvSpPr>
        <p:spPr>
          <a:xfrm>
            <a:off x="635083" y="1553465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MX" sz="1600" b="1" i="0" u="none" strike="noStrike" kern="0" cap="none" spc="0" normalizeH="0" baseline="0" noProof="0" dirty="0">
                <a:ln>
                  <a:noFill/>
                </a:ln>
                <a:solidFill>
                  <a:srgbClr val="07376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1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10" name="Diagrama de flujo: conector 9">
            <a:extLst>
              <a:ext uri="{FF2B5EF4-FFF2-40B4-BE49-F238E27FC236}">
                <a16:creationId xmlns:a16="http://schemas.microsoft.com/office/drawing/2014/main" id="{1BB95CC7-307E-BE35-809D-193E0015DF09}"/>
              </a:ext>
            </a:extLst>
          </p:cNvPr>
          <p:cNvSpPr/>
          <p:nvPr/>
        </p:nvSpPr>
        <p:spPr>
          <a:xfrm>
            <a:off x="589554" y="3738029"/>
            <a:ext cx="41619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3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7B6D5B56-BAA8-FDF6-123B-01E139FD9F01}"/>
              </a:ext>
            </a:extLst>
          </p:cNvPr>
          <p:cNvSpPr/>
          <p:nvPr/>
        </p:nvSpPr>
        <p:spPr>
          <a:xfrm>
            <a:off x="589554" y="2645747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2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  <p:sp>
        <p:nvSpPr>
          <p:cNvPr id="3" name="Diagrama de flujo: conector 2">
            <a:extLst>
              <a:ext uri="{FF2B5EF4-FFF2-40B4-BE49-F238E27FC236}">
                <a16:creationId xmlns:a16="http://schemas.microsoft.com/office/drawing/2014/main" id="{DFC53015-684B-E5CA-DA8C-BA5DF386A643}"/>
              </a:ext>
            </a:extLst>
          </p:cNvPr>
          <p:cNvSpPr/>
          <p:nvPr/>
        </p:nvSpPr>
        <p:spPr>
          <a:xfrm>
            <a:off x="593703" y="4698836"/>
            <a:ext cx="416198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MX" sz="1600" b="1" kern="0" dirty="0">
                <a:solidFill>
                  <a:srgbClr val="073763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Work Sans Light"/>
              </a:rPr>
              <a:t>4</a:t>
            </a:r>
            <a:endParaRPr kumimoji="0" lang="es-CO" sz="1600" b="1" i="0" u="none" strike="noStrike" kern="0" cap="none" spc="0" normalizeH="0" baseline="0" noProof="0" dirty="0">
              <a:ln>
                <a:noFill/>
              </a:ln>
              <a:solidFill>
                <a:srgbClr val="07376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4958197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40212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ersonalizado">
  <a:themeElements>
    <a:clrScheme name="mt">
      <a:dk1>
        <a:srgbClr val="262626"/>
      </a:dk1>
      <a:lt1>
        <a:sysClr val="window" lastClr="FFFFFF"/>
      </a:lt1>
      <a:dk2>
        <a:srgbClr val="DC7240"/>
      </a:dk2>
      <a:lt2>
        <a:srgbClr val="E7E6E6"/>
      </a:lt2>
      <a:accent1>
        <a:srgbClr val="DC7240"/>
      </a:accent1>
      <a:accent2>
        <a:srgbClr val="262626"/>
      </a:accent2>
      <a:accent3>
        <a:srgbClr val="E38D67"/>
      </a:accent3>
      <a:accent4>
        <a:srgbClr val="595959"/>
      </a:accent4>
      <a:accent5>
        <a:srgbClr val="EFA725"/>
      </a:accent5>
      <a:accent6>
        <a:srgbClr val="0C0C0C"/>
      </a:accent6>
      <a:hlink>
        <a:srgbClr val="43B1A4"/>
      </a:hlink>
      <a:folHlink>
        <a:srgbClr val="DC724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431</Words>
  <Application>Microsoft Office PowerPoint</Application>
  <PresentationFormat>Panorámica</PresentationFormat>
  <Paragraphs>43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Fira Sans Extra Condensed</vt:lpstr>
      <vt:lpstr>Impact</vt:lpstr>
      <vt:lpstr>Josefin Sans</vt:lpstr>
      <vt:lpstr>Verdana</vt:lpstr>
      <vt:lpstr>Wingdings</vt:lpstr>
      <vt:lpstr>Diseño personalizado</vt:lpstr>
      <vt:lpstr>Presentación de PowerPoint</vt:lpstr>
      <vt:lpstr>INFORME DEL CANAL DE DENUNCIAS  Octubre – Diciembre 2023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Camilo  Baracaldo Godoy</dc:creator>
  <cp:lastModifiedBy>Elizabeth Rivera Trujillo</cp:lastModifiedBy>
  <cp:revision>41</cp:revision>
  <dcterms:created xsi:type="dcterms:W3CDTF">2023-05-08T00:34:42Z</dcterms:created>
  <dcterms:modified xsi:type="dcterms:W3CDTF">2024-01-25T19:40:54Z</dcterms:modified>
</cp:coreProperties>
</file>