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handoutMasterIdLst>
    <p:handoutMasterId r:id="rId9"/>
  </p:handoutMasterIdLst>
  <p:sldIdLst>
    <p:sldId id="256" r:id="rId2"/>
    <p:sldId id="257" r:id="rId3"/>
    <p:sldId id="262" r:id="rId4"/>
    <p:sldId id="266" r:id="rId5"/>
    <p:sldId id="259" r:id="rId6"/>
    <p:sldId id="267" r:id="rId7"/>
    <p:sldId id="261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D972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969684625721257E-2"/>
          <c:y val="1.6508097323868442E-2"/>
          <c:w val="0.94174741245054028"/>
          <c:h val="0.64864863861119559"/>
        </c:manualLayout>
      </c:layout>
      <c:ofPieChart>
        <c:ofPieType val="pie"/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82F-41A1-837B-A35BC728E5E6}"/>
              </c:ext>
            </c:extLst>
          </c:dPt>
          <c:dPt>
            <c:idx val="1"/>
            <c:bubble3D val="0"/>
            <c:explosion val="0"/>
            <c:spPr>
              <a:solidFill>
                <a:srgbClr val="FF66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82F-41A1-837B-A35BC728E5E6}"/>
              </c:ext>
            </c:extLst>
          </c:dPt>
          <c:dPt>
            <c:idx val="2"/>
            <c:bubble3D val="0"/>
            <c:spPr>
              <a:solidFill>
                <a:srgbClr val="CC3399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82F-41A1-837B-A35BC728E5E6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82F-41A1-837B-A35BC728E5E6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82F-41A1-837B-A35BC728E5E6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182F-41A1-837B-A35BC728E5E6}"/>
              </c:ext>
            </c:extLst>
          </c:dPt>
          <c:dPt>
            <c:idx val="6"/>
            <c:bubble3D val="0"/>
            <c:spPr>
              <a:solidFill>
                <a:srgbClr val="CCCC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182F-41A1-837B-A35BC728E5E6}"/>
              </c:ext>
            </c:extLst>
          </c:dPt>
          <c:dPt>
            <c:idx val="7"/>
            <c:bubble3D val="0"/>
            <c:spPr>
              <a:solidFill>
                <a:srgbClr val="66FF99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182F-41A1-837B-A35BC728E5E6}"/>
              </c:ext>
            </c:extLst>
          </c:dPt>
          <c:dPt>
            <c:idx val="8"/>
            <c:bubble3D val="0"/>
            <c:spPr>
              <a:solidFill>
                <a:srgbClr val="38E4AB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182F-41A1-837B-A35BC728E5E6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182F-41A1-837B-A35BC728E5E6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182F-41A1-837B-A35BC728E5E6}"/>
              </c:ext>
            </c:extLst>
          </c:dPt>
          <c:dPt>
            <c:idx val="11"/>
            <c:bubble3D val="0"/>
            <c:explosion val="1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182F-41A1-837B-A35BC728E5E6}"/>
              </c:ext>
            </c:extLst>
          </c:dPt>
          <c:dLbls>
            <c:dLbl>
              <c:idx val="0"/>
              <c:layout>
                <c:manualLayout>
                  <c:x val="1.9015952500016286E-3"/>
                  <c:y val="-3.99560797737290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2F-41A1-837B-A35BC728E5E6}"/>
                </c:ext>
              </c:extLst>
            </c:dLbl>
            <c:dLbl>
              <c:idx val="1"/>
              <c:layout>
                <c:manualLayout>
                  <c:x val="-1.2744649535981227E-2"/>
                  <c:y val="-4.853038182701010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2F-41A1-837B-A35BC728E5E6}"/>
                </c:ext>
              </c:extLst>
            </c:dLbl>
            <c:dLbl>
              <c:idx val="2"/>
              <c:layout>
                <c:manualLayout>
                  <c:x val="6.2223183928970197E-3"/>
                  <c:y val="-1.70919734423159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2F-41A1-837B-A35BC728E5E6}"/>
                </c:ext>
              </c:extLst>
            </c:dLbl>
            <c:dLbl>
              <c:idx val="3"/>
              <c:layout>
                <c:manualLayout>
                  <c:x val="-1.1406163877669897E-2"/>
                  <c:y val="-1.042633451733372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82F-41A1-837B-A35BC728E5E6}"/>
                </c:ext>
              </c:extLst>
            </c:dLbl>
            <c:dLbl>
              <c:idx val="4"/>
              <c:layout>
                <c:manualLayout>
                  <c:x val="8.801320567244305E-3"/>
                  <c:y val="5.030900417074306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82F-41A1-837B-A35BC728E5E6}"/>
                </c:ext>
              </c:extLst>
            </c:dLbl>
            <c:dLbl>
              <c:idx val="5"/>
              <c:layout>
                <c:manualLayout>
                  <c:x val="4.8700822899098613E-3"/>
                  <c:y val="1.293444463892399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82F-41A1-837B-A35BC728E5E6}"/>
                </c:ext>
              </c:extLst>
            </c:dLbl>
            <c:dLbl>
              <c:idx val="6"/>
              <c:layout>
                <c:manualLayout>
                  <c:x val="-7.2466287962523685E-4"/>
                  <c:y val="2.539244712812949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82F-41A1-837B-A35BC728E5E6}"/>
                </c:ext>
              </c:extLst>
            </c:dLbl>
            <c:dLbl>
              <c:idx val="7"/>
              <c:layout>
                <c:manualLayout>
                  <c:x val="-2.131326413997485E-3"/>
                  <c:y val="3.137638568742696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82F-41A1-837B-A35BC728E5E6}"/>
                </c:ext>
              </c:extLst>
            </c:dLbl>
            <c:dLbl>
              <c:idx val="8"/>
              <c:layout>
                <c:manualLayout>
                  <c:x val="7.9160228957966209E-3"/>
                  <c:y val="4.34442263364372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82F-41A1-837B-A35BC728E5E6}"/>
                </c:ext>
              </c:extLst>
            </c:dLbl>
            <c:dLbl>
              <c:idx val="11"/>
              <c:layout>
                <c:manualLayout>
                  <c:x val="2.9916119574519952E-3"/>
                  <c:y val="-7.24070438940622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82F-41A1-837B-A35BC728E5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Hoja1!$A$2:$A$8</c:f>
              <c:strCache>
                <c:ptCount val="7"/>
                <c:pt idx="0">
                  <c:v>OFERTAS LABORALES FALSAS</c:v>
                </c:pt>
                <c:pt idx="1">
                  <c:v>OFERTAS CONTRATO DE ALIMENTOS, HOTELES Y RESTAURANTES</c:v>
                </c:pt>
                <c:pt idx="2">
                  <c:v>CONCESIONES - INTERVENTORÍAS</c:v>
                </c:pt>
                <c:pt idx="3">
                  <c:v>MANTENIMIENTO DE VÍA</c:v>
                </c:pt>
                <c:pt idx="4">
                  <c:v>ADMINISTRATIVO</c:v>
                </c:pt>
                <c:pt idx="5">
                  <c:v>PREDIAL</c:v>
                </c:pt>
                <c:pt idx="6">
                  <c:v>PEAJES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484</c:v>
                </c:pt>
                <c:pt idx="1">
                  <c:v>18</c:v>
                </c:pt>
                <c:pt idx="2">
                  <c:v>30</c:v>
                </c:pt>
                <c:pt idx="3">
                  <c:v>9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182F-41A1-837B-A35BC728E5E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35"/>
        <c:splitType val="cust"/>
        <c:custSplit>
          <c:secondPiePt val="1"/>
          <c:secondPiePt val="2"/>
          <c:secondPiePt val="3"/>
          <c:secondPiePt val="4"/>
          <c:secondPiePt val="5"/>
          <c:secondPiePt val="6"/>
        </c:custSplit>
        <c:secondPieSize val="75"/>
        <c:serLines>
          <c:spPr>
            <a:ln w="9525" cap="flat" cmpd="sng" algn="ctr">
              <a:solidFill>
                <a:schemeClr val="lt1">
                  <a:lumMod val="95000"/>
                  <a:alpha val="54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731144482216932"/>
          <c:y val="0.67748852756387323"/>
          <c:w val="0.73449153065943418"/>
          <c:h val="0.307308661552111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/>
              <a:t>26/07/2023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340AE20-2AA5-B9DE-5713-5CA18A8611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100"/>
            <a:ext cx="12191733" cy="6858149"/>
          </a:xfrm>
          <a:prstGeom prst="rect">
            <a:avLst/>
          </a:prstGeom>
        </p:spPr>
      </p:pic>
      <p:sp>
        <p:nvSpPr>
          <p:cNvPr id="7" name="Título 3">
            <a:extLst>
              <a:ext uri="{FF2B5EF4-FFF2-40B4-BE49-F238E27FC236}">
                <a16:creationId xmlns:a16="http://schemas.microsoft.com/office/drawing/2014/main" id="{3F1BF8D3-BB40-7DD9-6710-A634566F3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672" y="3165085"/>
            <a:ext cx="8560904" cy="746194"/>
          </a:xfrm>
        </p:spPr>
        <p:txBody>
          <a:bodyPr>
            <a:normAutofit fontScale="90000"/>
          </a:bodyPr>
          <a:lstStyle/>
          <a:p>
            <a:r>
              <a:rPr lang="es-CO" sz="4800" b="1" dirty="0">
                <a:solidFill>
                  <a:schemeClr val="bg1"/>
                </a:solidFill>
              </a:rPr>
              <a:t>Título de la presentación</a:t>
            </a:r>
          </a:p>
        </p:txBody>
      </p:sp>
    </p:spTree>
    <p:extLst>
      <p:ext uri="{BB962C8B-B14F-4D97-AF65-F5344CB8AC3E}">
        <p14:creationId xmlns:p14="http://schemas.microsoft.com/office/powerpoint/2010/main" val="7765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978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050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48FD7526-619F-BD7B-CB5E-0F5C9F4B94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5FED058-CA87-51C3-563D-4C1C89BB96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CF64806-D53C-CEC7-CF8B-FFC7DE2C62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2AB8FCF-1C09-6933-11DC-26062FFDF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0391"/>
            <a:ext cx="9144000" cy="1289571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34188-DC66-8F13-F86F-08A4D5255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12E6A4B-1AA0-EBE8-E112-EB35322DB5D6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206926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D93DC9D-CEC7-9517-514E-9AC235093C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CFAB73F-D75A-E436-17B0-9158B3188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2072"/>
            <a:ext cx="10515600" cy="653458"/>
          </a:xfrm>
        </p:spPr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6F39E0-6D88-76FC-3F49-A73FB1C1E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096"/>
            <a:ext cx="10515600" cy="398822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</p:spTree>
    <p:extLst>
      <p:ext uri="{BB962C8B-B14F-4D97-AF65-F5344CB8AC3E}">
        <p14:creationId xmlns:p14="http://schemas.microsoft.com/office/powerpoint/2010/main" val="37853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AC8D6192-4895-02D3-D482-F307A44DC3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091F64C-8614-9C03-7960-49828243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4588"/>
            <a:ext cx="10515600" cy="546100"/>
          </a:xfrm>
        </p:spPr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6FC37B-EA03-965C-1DDF-87067B296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FC4B25-C627-9154-6363-AB30DDF75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D13B649-DF9B-1A4B-B07E-E92176C127FA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224354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EDB86567-0CD8-AD4B-62B3-8B506A37E6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E755E02-6F4C-87FC-FD04-D32F5A6059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E58AEE1-0085-3FB9-CDF0-7A8E77B57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72384"/>
            <a:ext cx="10515600" cy="677862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D9723E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81FCB2-E48D-F859-CE8A-67AC3E5DA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4072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0D574F-AAAA-8D55-0D9E-6D557D4BE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64633"/>
            <a:ext cx="5157787" cy="30905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E31134A-40ED-2B2D-FEB2-178BF6737E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4072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3939D2A-3AA7-87FC-12FF-6160141F5F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64633"/>
            <a:ext cx="5183188" cy="30905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67BC87C-0162-75D2-235D-CF2366098D12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162018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12DD0389-8101-6A18-C21E-ADADB21E2D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58C8C2B-17C7-D859-13BA-2CDACF8E3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8800"/>
            <a:ext cx="3932237" cy="1600200"/>
          </a:xfrm>
        </p:spPr>
        <p:txBody>
          <a:bodyPr anchor="b">
            <a:noAutofit/>
          </a:bodyPr>
          <a:lstStyle>
            <a:lvl1pPr>
              <a:defRPr sz="3600" b="1">
                <a:solidFill>
                  <a:srgbClr val="D9723E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78ED47-721D-114A-F18A-F7600B0DD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54150"/>
            <a:ext cx="6172200" cy="487362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EA3E78-8405-5BC6-1CCC-C7BE144B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62362"/>
            <a:ext cx="3932237" cy="26654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22844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1AAFCFFE-DEE1-9494-25D5-31E05F4FA5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57F27ED-28FF-B290-30E9-9501BFAE2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200" b="1">
                <a:solidFill>
                  <a:srgbClr val="D9723E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0529914-98EF-CD25-40E1-62899C3FDE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4E32A7-2E1E-8214-BEF8-64B4E427E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189D87B-0AB1-239D-6D22-4E8C3BB49173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148828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3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6DE0BE-EE34-1D4B-7550-EE84ACE0A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4DD366-5420-01B7-0E18-E33FC997D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C2E37F-63AF-AD3A-F1E0-71360FCB75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43AF-D4A1-47A3-968D-B368D2E8E17A}" type="datetimeFigureOut">
              <a:rPr lang="es-CO" smtClean="0"/>
              <a:t>26/07/2023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F700EF-CA71-CCEB-0742-1C9457DA6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0C2C75-AEA8-A10E-8B68-484B7824D1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DB462-1DD8-499B-8F9E-4410C074ED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443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65" r:id="rId3"/>
    <p:sldLayoutId id="2147483666" r:id="rId4"/>
    <p:sldLayoutId id="2147483668" r:id="rId5"/>
    <p:sldLayoutId id="2147483669" r:id="rId6"/>
    <p:sldLayoutId id="2147483672" r:id="rId7"/>
    <p:sldLayoutId id="2147483673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ED4369D-6414-318E-76F7-57BE0461DE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sz="4800" b="1" dirty="0">
                <a:solidFill>
                  <a:schemeClr val="bg1"/>
                </a:solidFill>
              </a:rPr>
              <a:t>INFORME DEL CANAL DE DENUNCIAS </a:t>
            </a:r>
            <a:br>
              <a:rPr lang="es-CO" sz="4800" b="1" dirty="0">
                <a:solidFill>
                  <a:schemeClr val="bg1"/>
                </a:solidFill>
              </a:rPr>
            </a:br>
            <a:r>
              <a:rPr lang="es-CO" sz="4800" b="1" dirty="0">
                <a:solidFill>
                  <a:schemeClr val="bg1"/>
                </a:solidFill>
              </a:rPr>
              <a:t>Abril – Junio 2023</a:t>
            </a:r>
          </a:p>
        </p:txBody>
      </p:sp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CCD1B17-F348-C131-4C5A-0F17B1356240}"/>
              </a:ext>
            </a:extLst>
          </p:cNvPr>
          <p:cNvSpPr txBox="1"/>
          <p:nvPr/>
        </p:nvSpPr>
        <p:spPr>
          <a:xfrm>
            <a:off x="2330360" y="236389"/>
            <a:ext cx="5631186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3000" b="1" kern="12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Reportes recibidos y tramitados en el </a:t>
            </a:r>
            <a:r>
              <a:rPr lang="es-CO" sz="30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segundo</a:t>
            </a:r>
            <a:r>
              <a:rPr lang="es-CO" sz="3000" b="1" kern="12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 trimestre de 2023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CE17875-876F-D973-3A5B-CBED7213FF07}"/>
              </a:ext>
            </a:extLst>
          </p:cNvPr>
          <p:cNvSpPr txBox="1"/>
          <p:nvPr/>
        </p:nvSpPr>
        <p:spPr>
          <a:xfrm>
            <a:off x="5032258" y="1109473"/>
            <a:ext cx="1094937" cy="492443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2600" b="1" kern="0" spc="-150" dirty="0">
                <a:solidFill>
                  <a:srgbClr val="F78609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546</a:t>
            </a:r>
            <a:endParaRPr lang="es-CO" sz="2600" b="1" kern="0" spc="-150" dirty="0">
              <a:solidFill>
                <a:srgbClr val="F78609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839E0A9-1C36-5606-3437-E5165F4EC1BD}"/>
              </a:ext>
            </a:extLst>
          </p:cNvPr>
          <p:cNvSpPr txBox="1"/>
          <p:nvPr/>
        </p:nvSpPr>
        <p:spPr>
          <a:xfrm>
            <a:off x="166791" y="1714080"/>
            <a:ext cx="36702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2000" b="1" kern="1200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DE </a:t>
            </a:r>
            <a:r>
              <a:rPr lang="es-CO" sz="2000" b="1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REPORTES</a:t>
            </a:r>
            <a:r>
              <a:rPr lang="es-CO" sz="2000" b="1" kern="1200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RECIBIDOS</a:t>
            </a:r>
          </a:p>
        </p:txBody>
      </p:sp>
      <p:sp>
        <p:nvSpPr>
          <p:cNvPr id="7" name="Google Shape;584;p20">
            <a:extLst>
              <a:ext uri="{FF2B5EF4-FFF2-40B4-BE49-F238E27FC236}">
                <a16:creationId xmlns:a16="http://schemas.microsoft.com/office/drawing/2014/main" id="{15809AF0-7F14-712A-80E6-645E84DA3202}"/>
              </a:ext>
            </a:extLst>
          </p:cNvPr>
          <p:cNvSpPr/>
          <p:nvPr/>
        </p:nvSpPr>
        <p:spPr>
          <a:xfrm>
            <a:off x="356461" y="2723154"/>
            <a:ext cx="779463" cy="779505"/>
          </a:xfrm>
          <a:custGeom>
            <a:avLst/>
            <a:gdLst/>
            <a:ahLst/>
            <a:cxnLst/>
            <a:rect l="l" t="t" r="r" b="b"/>
            <a:pathLst>
              <a:path w="18439" h="18440" extrusionOk="0">
                <a:moveTo>
                  <a:pt x="9236" y="1"/>
                </a:moveTo>
                <a:cubicBezTo>
                  <a:pt x="4130" y="1"/>
                  <a:pt x="0" y="4131"/>
                  <a:pt x="0" y="9236"/>
                </a:cubicBezTo>
                <a:cubicBezTo>
                  <a:pt x="0" y="14309"/>
                  <a:pt x="4130" y="18439"/>
                  <a:pt x="9236" y="18439"/>
                </a:cubicBezTo>
                <a:cubicBezTo>
                  <a:pt x="14309" y="18439"/>
                  <a:pt x="18439" y="14309"/>
                  <a:pt x="18439" y="9236"/>
                </a:cubicBezTo>
                <a:cubicBezTo>
                  <a:pt x="18439" y="4131"/>
                  <a:pt x="14309" y="1"/>
                  <a:pt x="9236" y="1"/>
                </a:cubicBezTo>
                <a:close/>
              </a:path>
            </a:pathLst>
          </a:custGeom>
          <a:solidFill>
            <a:srgbClr val="F22D1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8" name="Google Shape;585;p20">
            <a:extLst>
              <a:ext uri="{FF2B5EF4-FFF2-40B4-BE49-F238E27FC236}">
                <a16:creationId xmlns:a16="http://schemas.microsoft.com/office/drawing/2014/main" id="{C550FB40-4AFC-DE50-3285-DC6489944AD3}"/>
              </a:ext>
            </a:extLst>
          </p:cNvPr>
          <p:cNvGrpSpPr/>
          <p:nvPr/>
        </p:nvGrpSpPr>
        <p:grpSpPr>
          <a:xfrm>
            <a:off x="1100100" y="2738195"/>
            <a:ext cx="2664079" cy="756004"/>
            <a:chOff x="1242275" y="1460975"/>
            <a:chExt cx="2664079" cy="756004"/>
          </a:xfrm>
        </p:grpSpPr>
        <p:sp>
          <p:nvSpPr>
            <p:cNvPr id="9" name="Google Shape;586;p20">
              <a:extLst>
                <a:ext uri="{FF2B5EF4-FFF2-40B4-BE49-F238E27FC236}">
                  <a16:creationId xmlns:a16="http://schemas.microsoft.com/office/drawing/2014/main" id="{74E4C5C2-9663-F849-2C2C-9C669DF80963}"/>
                </a:ext>
              </a:extLst>
            </p:cNvPr>
            <p:cNvSpPr txBox="1"/>
            <p:nvPr/>
          </p:nvSpPr>
          <p:spPr>
            <a:xfrm>
              <a:off x="1242275" y="1460975"/>
              <a:ext cx="2596200" cy="260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s-CO" b="1" kern="0" dirty="0">
                  <a:solidFill>
                    <a:srgbClr val="000000"/>
                  </a:solidFill>
                  <a:latin typeface="Arial" panose="020B0604020202020204" pitchFamily="34" charset="0"/>
                  <a:ea typeface="Fira Sans Extra Condensed Medium"/>
                  <a:cs typeface="Arial" panose="020B0604020202020204" pitchFamily="34" charset="0"/>
                  <a:sym typeface="Fira Sans Extra Condensed Medium"/>
                </a:rPr>
                <a:t>Denuncias</a:t>
              </a:r>
              <a:endParaRPr b="1" kern="0" dirty="0">
                <a:solidFill>
                  <a:srgbClr val="000000"/>
                </a:solidFill>
                <a:latin typeface="Arial" panose="020B0604020202020204" pitchFamily="34" charset="0"/>
                <a:ea typeface="Fira Sans Extra Condensed Medium"/>
                <a:cs typeface="Arial" panose="020B0604020202020204" pitchFamily="34" charset="0"/>
                <a:sym typeface="Fira Sans Extra Condensed Medium"/>
              </a:endParaRPr>
            </a:p>
          </p:txBody>
        </p:sp>
        <p:sp>
          <p:nvSpPr>
            <p:cNvPr id="10" name="Google Shape;587;p20">
              <a:extLst>
                <a:ext uri="{FF2B5EF4-FFF2-40B4-BE49-F238E27FC236}">
                  <a16:creationId xmlns:a16="http://schemas.microsoft.com/office/drawing/2014/main" id="{7EA26488-0A98-E62F-3CF0-0C968C64301B}"/>
                </a:ext>
              </a:extLst>
            </p:cNvPr>
            <p:cNvSpPr txBox="1"/>
            <p:nvPr/>
          </p:nvSpPr>
          <p:spPr>
            <a:xfrm>
              <a:off x="1310154" y="1544379"/>
              <a:ext cx="2596200" cy="67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" kern="0" dirty="0">
                  <a:solidFill>
                    <a:srgbClr val="000000"/>
                  </a:solidFill>
                  <a:latin typeface="Arial" panose="020B0604020202020204" pitchFamily="34" charset="0"/>
                  <a:ea typeface="Roboto"/>
                  <a:cs typeface="Arial" panose="020B0604020202020204" pitchFamily="34" charset="0"/>
                  <a:sym typeface="Roboto"/>
                </a:rPr>
                <a:t>502 denuncias </a:t>
              </a:r>
              <a:endParaRPr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endParaRPr>
            </a:p>
          </p:txBody>
        </p:sp>
      </p:grpSp>
      <p:sp>
        <p:nvSpPr>
          <p:cNvPr id="11" name="Google Shape;592;p20">
            <a:extLst>
              <a:ext uri="{FF2B5EF4-FFF2-40B4-BE49-F238E27FC236}">
                <a16:creationId xmlns:a16="http://schemas.microsoft.com/office/drawing/2014/main" id="{C3A027F2-7975-76A2-1A56-B388B3CD29D1}"/>
              </a:ext>
            </a:extLst>
          </p:cNvPr>
          <p:cNvSpPr/>
          <p:nvPr/>
        </p:nvSpPr>
        <p:spPr>
          <a:xfrm>
            <a:off x="356461" y="4008719"/>
            <a:ext cx="779463" cy="779505"/>
          </a:xfrm>
          <a:custGeom>
            <a:avLst/>
            <a:gdLst/>
            <a:ahLst/>
            <a:cxnLst/>
            <a:rect l="l" t="t" r="r" b="b"/>
            <a:pathLst>
              <a:path w="18439" h="18440" extrusionOk="0">
                <a:moveTo>
                  <a:pt x="9236" y="1"/>
                </a:moveTo>
                <a:cubicBezTo>
                  <a:pt x="4130" y="1"/>
                  <a:pt x="0" y="4131"/>
                  <a:pt x="0" y="9236"/>
                </a:cubicBezTo>
                <a:cubicBezTo>
                  <a:pt x="0" y="14309"/>
                  <a:pt x="4130" y="18439"/>
                  <a:pt x="9236" y="18439"/>
                </a:cubicBezTo>
                <a:cubicBezTo>
                  <a:pt x="14309" y="18439"/>
                  <a:pt x="18439" y="14309"/>
                  <a:pt x="18439" y="9236"/>
                </a:cubicBezTo>
                <a:cubicBezTo>
                  <a:pt x="18439" y="4131"/>
                  <a:pt x="14309" y="1"/>
                  <a:pt x="923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3600" kern="0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12" name="Google Shape;593;p20">
            <a:extLst>
              <a:ext uri="{FF2B5EF4-FFF2-40B4-BE49-F238E27FC236}">
                <a16:creationId xmlns:a16="http://schemas.microsoft.com/office/drawing/2014/main" id="{62AB9D8F-BFCC-8A0E-761F-01E5370EC620}"/>
              </a:ext>
            </a:extLst>
          </p:cNvPr>
          <p:cNvGrpSpPr/>
          <p:nvPr/>
        </p:nvGrpSpPr>
        <p:grpSpPr>
          <a:xfrm>
            <a:off x="1070975" y="4011014"/>
            <a:ext cx="2691523" cy="1202474"/>
            <a:chOff x="1242275" y="2614428"/>
            <a:chExt cx="2691523" cy="1202474"/>
          </a:xfrm>
        </p:grpSpPr>
        <p:sp>
          <p:nvSpPr>
            <p:cNvPr id="13" name="Google Shape;594;p20">
              <a:extLst>
                <a:ext uri="{FF2B5EF4-FFF2-40B4-BE49-F238E27FC236}">
                  <a16:creationId xmlns:a16="http://schemas.microsoft.com/office/drawing/2014/main" id="{40864C95-779C-ACBC-8583-F3409BE4E328}"/>
                </a:ext>
              </a:extLst>
            </p:cNvPr>
            <p:cNvSpPr txBox="1"/>
            <p:nvPr/>
          </p:nvSpPr>
          <p:spPr>
            <a:xfrm>
              <a:off x="1242275" y="2614428"/>
              <a:ext cx="2596200" cy="260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" b="1" kern="0" dirty="0">
                  <a:solidFill>
                    <a:srgbClr val="000000"/>
                  </a:solidFill>
                  <a:latin typeface="Arial" panose="020B0604020202020204" pitchFamily="34" charset="0"/>
                  <a:ea typeface="Fira Sans Extra Condensed Medium"/>
                  <a:cs typeface="Arial" panose="020B0604020202020204" pitchFamily="34" charset="0"/>
                  <a:sym typeface="Fira Sans Extra Condensed Medium"/>
                </a:rPr>
                <a:t>Otros</a:t>
              </a:r>
              <a:endParaRPr b="1" kern="0" dirty="0">
                <a:solidFill>
                  <a:srgbClr val="000000"/>
                </a:solidFill>
                <a:latin typeface="Arial" panose="020B0604020202020204" pitchFamily="34" charset="0"/>
                <a:ea typeface="Fira Sans Extra Condensed Medium"/>
                <a:cs typeface="Arial" panose="020B0604020202020204" pitchFamily="34" charset="0"/>
                <a:sym typeface="Fira Sans Extra Condensed Medium"/>
              </a:endParaRPr>
            </a:p>
          </p:txBody>
        </p:sp>
        <p:sp>
          <p:nvSpPr>
            <p:cNvPr id="14" name="Google Shape;595;p20">
              <a:extLst>
                <a:ext uri="{FF2B5EF4-FFF2-40B4-BE49-F238E27FC236}">
                  <a16:creationId xmlns:a16="http://schemas.microsoft.com/office/drawing/2014/main" id="{57C19F00-58FA-1866-3176-C4EA9979833D}"/>
                </a:ext>
              </a:extLst>
            </p:cNvPr>
            <p:cNvSpPr txBox="1"/>
            <p:nvPr/>
          </p:nvSpPr>
          <p:spPr>
            <a:xfrm>
              <a:off x="1337598" y="3144302"/>
              <a:ext cx="2596200" cy="67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just">
                <a:buClr>
                  <a:srgbClr val="000000"/>
                </a:buClr>
                <a:buFont typeface="Arial"/>
                <a:buNone/>
              </a:pPr>
              <a:r>
                <a:rPr lang="en" dirty="0">
                  <a:latin typeface="Arial" panose="020B0604020202020204" pitchFamily="34" charset="0"/>
                  <a:cs typeface="Arial" panose="020B0604020202020204" pitchFamily="34" charset="0"/>
                  <a:sym typeface="Anaheim"/>
                </a:rPr>
                <a:t>44 </a:t>
              </a:r>
              <a:r>
                <a:rPr lang="es-CO" dirty="0">
                  <a:latin typeface="Arial" panose="020B0604020202020204" pitchFamily="34" charset="0"/>
                  <a:cs typeface="Arial" panose="020B0604020202020204" pitchFamily="34" charset="0"/>
                  <a:sym typeface="Anaheim"/>
                </a:rPr>
                <a:t>corresponden a peticiones o reclamos y no a denuncias de corrupción.</a:t>
              </a:r>
              <a:endParaRPr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endParaRPr>
            </a:p>
          </p:txBody>
        </p:sp>
      </p:grpSp>
      <p:cxnSp>
        <p:nvCxnSpPr>
          <p:cNvPr id="15" name="Google Shape;862;p24">
            <a:extLst>
              <a:ext uri="{FF2B5EF4-FFF2-40B4-BE49-F238E27FC236}">
                <a16:creationId xmlns:a16="http://schemas.microsoft.com/office/drawing/2014/main" id="{0162DBF0-919F-657A-3724-FB6361D441C4}"/>
              </a:ext>
            </a:extLst>
          </p:cNvPr>
          <p:cNvCxnSpPr>
            <a:cxnSpLocks/>
          </p:cNvCxnSpPr>
          <p:nvPr/>
        </p:nvCxnSpPr>
        <p:spPr>
          <a:xfrm>
            <a:off x="4068048" y="2299417"/>
            <a:ext cx="0" cy="3838061"/>
          </a:xfrm>
          <a:prstGeom prst="straightConnector1">
            <a:avLst/>
          </a:prstGeom>
          <a:ln w="38100">
            <a:solidFill>
              <a:srgbClr val="EC732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Bocadillo: rectángulo con esquinas redondeadas 5">
            <a:extLst>
              <a:ext uri="{FF2B5EF4-FFF2-40B4-BE49-F238E27FC236}">
                <a16:creationId xmlns:a16="http://schemas.microsoft.com/office/drawing/2014/main" id="{F0BA60C7-8B73-AE35-3152-D5B80DF011BD}"/>
              </a:ext>
            </a:extLst>
          </p:cNvPr>
          <p:cNvSpPr/>
          <p:nvPr/>
        </p:nvSpPr>
        <p:spPr>
          <a:xfrm>
            <a:off x="5259687" y="2508298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92D050"/>
          </a:solidFill>
          <a:ln w="38100" cap="flat" cmpd="sng" algn="ctr">
            <a:solidFill>
              <a:srgbClr val="5F912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CO" sz="1400" b="0" i="0" u="none" strike="noStrike" kern="0" cap="none" spc="0" normalizeH="0" baseline="0" noProof="0">
              <a:ln>
                <a:noFill/>
              </a:ln>
              <a:solidFill>
                <a:srgbClr val="F78609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7" name="Google Shape;1472;p47">
            <a:extLst>
              <a:ext uri="{FF2B5EF4-FFF2-40B4-BE49-F238E27FC236}">
                <a16:creationId xmlns:a16="http://schemas.microsoft.com/office/drawing/2014/main" id="{D53DF845-180A-005B-3B7C-2F70C6439CB7}"/>
              </a:ext>
            </a:extLst>
          </p:cNvPr>
          <p:cNvSpPr txBox="1">
            <a:spLocks/>
          </p:cNvSpPr>
          <p:nvPr/>
        </p:nvSpPr>
        <p:spPr>
          <a:xfrm>
            <a:off x="6401059" y="2645569"/>
            <a:ext cx="15783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endParaRPr kumimoji="0" lang="es-CO" sz="2000" i="0" u="sng" strike="noStrike" kern="0" cap="none" spc="0" normalizeH="0" baseline="0" noProof="0" dirty="0">
              <a:ln>
                <a:noFill/>
              </a:ln>
              <a:solidFill>
                <a:srgbClr val="07376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sp>
        <p:nvSpPr>
          <p:cNvPr id="18" name="Google Shape;1473;p47">
            <a:extLst>
              <a:ext uri="{FF2B5EF4-FFF2-40B4-BE49-F238E27FC236}">
                <a16:creationId xmlns:a16="http://schemas.microsoft.com/office/drawing/2014/main" id="{20768E5C-BA6A-B532-02BE-4451E41DFA55}"/>
              </a:ext>
            </a:extLst>
          </p:cNvPr>
          <p:cNvSpPr txBox="1"/>
          <p:nvPr/>
        </p:nvSpPr>
        <p:spPr>
          <a:xfrm>
            <a:off x="5556019" y="2817250"/>
            <a:ext cx="1238618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3200" b="1" kern="0" dirty="0">
                <a:solidFill>
                  <a:srgbClr val="073763"/>
                </a:solidFill>
                <a:latin typeface="Arial" panose="020B0604020202020204" pitchFamily="34" charset="0"/>
                <a:ea typeface="Impact"/>
                <a:cs typeface="Arial" panose="020B0604020202020204" pitchFamily="34" charset="0"/>
                <a:sym typeface="Impact"/>
              </a:rPr>
              <a:t>100%</a:t>
            </a:r>
            <a:endParaRPr sz="3200" b="1" kern="0" dirty="0">
              <a:solidFill>
                <a:srgbClr val="073763"/>
              </a:solidFill>
              <a:latin typeface="Arial" panose="020B0604020202020204" pitchFamily="34" charset="0"/>
              <a:ea typeface="Impact"/>
              <a:cs typeface="Arial" panose="020B0604020202020204" pitchFamily="34" charset="0"/>
              <a:sym typeface="Impact"/>
            </a:endParaRPr>
          </a:p>
        </p:txBody>
      </p:sp>
      <p:sp>
        <p:nvSpPr>
          <p:cNvPr id="19" name="Google Shape;2288;p46">
            <a:extLst>
              <a:ext uri="{FF2B5EF4-FFF2-40B4-BE49-F238E27FC236}">
                <a16:creationId xmlns:a16="http://schemas.microsoft.com/office/drawing/2014/main" id="{18E4D50C-504F-05C3-D5F6-E3479646064E}"/>
              </a:ext>
            </a:extLst>
          </p:cNvPr>
          <p:cNvSpPr txBox="1">
            <a:spLocks/>
          </p:cNvSpPr>
          <p:nvPr/>
        </p:nvSpPr>
        <p:spPr>
          <a:xfrm>
            <a:off x="4381689" y="3778186"/>
            <a:ext cx="3386976" cy="978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Josefin Sans"/>
              </a:rPr>
              <a:t>Se agotó la debida diligencia para la atención de todos los reportes presentados, y se comunicaron a los quejosos las conclusiones de las mismas, así como el cierre del caso.</a:t>
            </a: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  <a:sym typeface="Josefin Sans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C23FA4E-D43C-4FC1-59AB-C06409E57790}"/>
              </a:ext>
            </a:extLst>
          </p:cNvPr>
          <p:cNvSpPr txBox="1"/>
          <p:nvPr/>
        </p:nvSpPr>
        <p:spPr>
          <a:xfrm>
            <a:off x="6747025" y="1691256"/>
            <a:ext cx="4403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2000" b="1" kern="1200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REPORTES TRAMITADOS</a:t>
            </a:r>
          </a:p>
        </p:txBody>
      </p:sp>
      <p:cxnSp>
        <p:nvCxnSpPr>
          <p:cNvPr id="21" name="Conector: angular 20">
            <a:extLst>
              <a:ext uri="{FF2B5EF4-FFF2-40B4-BE49-F238E27FC236}">
                <a16:creationId xmlns:a16="http://schemas.microsoft.com/office/drawing/2014/main" id="{602E2191-AFBD-2D17-70A6-54B7AC347A5E}"/>
              </a:ext>
            </a:extLst>
          </p:cNvPr>
          <p:cNvCxnSpPr>
            <a:cxnSpLocks/>
          </p:cNvCxnSpPr>
          <p:nvPr/>
        </p:nvCxnSpPr>
        <p:spPr>
          <a:xfrm>
            <a:off x="4574542" y="1181004"/>
            <a:ext cx="705134" cy="185448"/>
          </a:xfrm>
          <a:prstGeom prst="bentConnector3">
            <a:avLst>
              <a:gd name="adj1" fmla="val -323"/>
            </a:avLst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n 21" descr="Imagen que contiene plato, alimentos, dibujo&#10;&#10;Descripción generada automáticamente">
            <a:extLst>
              <a:ext uri="{FF2B5EF4-FFF2-40B4-BE49-F238E27FC236}">
                <a16:creationId xmlns:a16="http://schemas.microsoft.com/office/drawing/2014/main" id="{231BEBBE-5024-B014-AB84-2541A952F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650" y="4130651"/>
            <a:ext cx="559234" cy="559234"/>
          </a:xfrm>
          <a:prstGeom prst="rect">
            <a:avLst/>
          </a:prstGeom>
        </p:spPr>
      </p:pic>
      <p:pic>
        <p:nvPicPr>
          <p:cNvPr id="23" name="Imagen 22" descr="Icono&#10;&#10;Descripción generada automáticamente">
            <a:extLst>
              <a:ext uri="{FF2B5EF4-FFF2-40B4-BE49-F238E27FC236}">
                <a16:creationId xmlns:a16="http://schemas.microsoft.com/office/drawing/2014/main" id="{22D21C0E-E1F8-70CF-CFA5-6D37F767CE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11" y="2802172"/>
            <a:ext cx="596161" cy="596161"/>
          </a:xfrm>
          <a:prstGeom prst="rect">
            <a:avLst/>
          </a:prstGeom>
        </p:spPr>
      </p:pic>
      <p:pic>
        <p:nvPicPr>
          <p:cNvPr id="24" name="Imagen 23" descr="Imagen que contiene Texto&#10;&#10;Descripción generada automáticamente">
            <a:extLst>
              <a:ext uri="{FF2B5EF4-FFF2-40B4-BE49-F238E27FC236}">
                <a16:creationId xmlns:a16="http://schemas.microsoft.com/office/drawing/2014/main" id="{F96220FD-4B57-6C09-3451-9BB62CBD11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3858" y="2372951"/>
            <a:ext cx="3690989" cy="369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27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012D96F-1E96-31C4-EB88-F2BD5FDC22CA}"/>
              </a:ext>
            </a:extLst>
          </p:cNvPr>
          <p:cNvSpPr txBox="1"/>
          <p:nvPr/>
        </p:nvSpPr>
        <p:spPr>
          <a:xfrm>
            <a:off x="2212431" y="682546"/>
            <a:ext cx="5631186" cy="553998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3000" b="1" kern="12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Canal de recepción de reportes</a:t>
            </a:r>
          </a:p>
        </p:txBody>
      </p:sp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347D171E-9CA2-A829-F30D-93B491D38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135" y="4576146"/>
            <a:ext cx="703588" cy="703588"/>
          </a:xfrm>
          <a:prstGeom prst="rect">
            <a:avLst/>
          </a:prstGeom>
        </p:spPr>
      </p:pic>
      <p:pic>
        <p:nvPicPr>
          <p:cNvPr id="7" name="Imagen 6" descr="Forma, Icono&#10;&#10;Descripción generada automáticamente">
            <a:extLst>
              <a:ext uri="{FF2B5EF4-FFF2-40B4-BE49-F238E27FC236}">
                <a16:creationId xmlns:a16="http://schemas.microsoft.com/office/drawing/2014/main" id="{DE9A0406-36B9-438D-48C0-E68B3AF6B5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1135" y="3614193"/>
            <a:ext cx="613170" cy="61317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3F6B91A-42BA-93C4-8350-C320416150D7}"/>
              </a:ext>
            </a:extLst>
          </p:cNvPr>
          <p:cNvSpPr txBox="1"/>
          <p:nvPr/>
        </p:nvSpPr>
        <p:spPr>
          <a:xfrm>
            <a:off x="2212431" y="3620696"/>
            <a:ext cx="79687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000000"/>
              </a:buClr>
              <a:buFont typeface="Arial"/>
              <a:buNone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De los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546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 reportes presentados a la Agencia,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545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 se presentaron bajo la modalidad de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denuncia identificada 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y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1 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como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denuncia anónima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07F3B2D-BA1F-ABEE-1D2F-444314D32C87}"/>
              </a:ext>
            </a:extLst>
          </p:cNvPr>
          <p:cNvSpPr txBox="1"/>
          <p:nvPr/>
        </p:nvSpPr>
        <p:spPr>
          <a:xfrm>
            <a:off x="2212431" y="4521006"/>
            <a:ext cx="8350936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000000"/>
              </a:buClr>
              <a:buFont typeface="Arial"/>
              <a:buNone/>
            </a:pPr>
            <a:r>
              <a:rPr lang="es-MX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PARA EL SEGUNDO TRIMESTRE DE 2023:</a:t>
            </a:r>
          </a:p>
          <a:p>
            <a:pPr algn="just">
              <a:buClr>
                <a:srgbClr val="000000"/>
              </a:buClr>
              <a:buFont typeface="Arial"/>
              <a:buNone/>
            </a:pPr>
            <a:endParaRPr lang="es-MX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285750" indent="-285750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La Agencia </a:t>
            </a:r>
            <a:r>
              <a:rPr lang="es-MX" sz="1600" b="1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NO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 recibió reportes que impliquen a colaboradores de la entidad.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Como parte del respeto y la protección a los </a:t>
            </a:r>
            <a:r>
              <a:rPr lang="es-MX" sz="1600" kern="0" dirty="0" err="1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reportantes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, no se presentaron denuncias por represalias o tratos discriminatorios hacia estos.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No se materializaron riesgos de soborno.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No se hicieron traslados a entidades públicas ni a los entes de control. 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No se han presentado sanciones ni penalidades por temas de soborno-corrupción.</a:t>
            </a:r>
          </a:p>
        </p:txBody>
      </p:sp>
      <p:graphicFrame>
        <p:nvGraphicFramePr>
          <p:cNvPr id="10" name="Tabla 67">
            <a:extLst>
              <a:ext uri="{FF2B5EF4-FFF2-40B4-BE49-F238E27FC236}">
                <a16:creationId xmlns:a16="http://schemas.microsoft.com/office/drawing/2014/main" id="{A36F5596-E322-803D-98EC-BA83026020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77427"/>
              </p:ext>
            </p:extLst>
          </p:nvPr>
        </p:nvGraphicFramePr>
        <p:xfrm>
          <a:off x="993143" y="1585327"/>
          <a:ext cx="10205713" cy="161832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606730">
                  <a:extLst>
                    <a:ext uri="{9D8B030D-6E8A-4147-A177-3AD203B41FA5}">
                      <a16:colId xmlns:a16="http://schemas.microsoft.com/office/drawing/2014/main" val="3891703700"/>
                    </a:ext>
                  </a:extLst>
                </a:gridCol>
                <a:gridCol w="1324065">
                  <a:extLst>
                    <a:ext uri="{9D8B030D-6E8A-4147-A177-3AD203B41FA5}">
                      <a16:colId xmlns:a16="http://schemas.microsoft.com/office/drawing/2014/main" val="1773844772"/>
                    </a:ext>
                  </a:extLst>
                </a:gridCol>
                <a:gridCol w="1681116">
                  <a:extLst>
                    <a:ext uri="{9D8B030D-6E8A-4147-A177-3AD203B41FA5}">
                      <a16:colId xmlns:a16="http://schemas.microsoft.com/office/drawing/2014/main" val="4191566495"/>
                    </a:ext>
                  </a:extLst>
                </a:gridCol>
                <a:gridCol w="1142716">
                  <a:extLst>
                    <a:ext uri="{9D8B030D-6E8A-4147-A177-3AD203B41FA5}">
                      <a16:colId xmlns:a16="http://schemas.microsoft.com/office/drawing/2014/main" val="1467365789"/>
                    </a:ext>
                  </a:extLst>
                </a:gridCol>
                <a:gridCol w="1585518">
                  <a:extLst>
                    <a:ext uri="{9D8B030D-6E8A-4147-A177-3AD203B41FA5}">
                      <a16:colId xmlns:a16="http://schemas.microsoft.com/office/drawing/2014/main" val="1010542045"/>
                    </a:ext>
                  </a:extLst>
                </a:gridCol>
                <a:gridCol w="1469149">
                  <a:extLst>
                    <a:ext uri="{9D8B030D-6E8A-4147-A177-3AD203B41FA5}">
                      <a16:colId xmlns:a16="http://schemas.microsoft.com/office/drawing/2014/main" val="1899772511"/>
                    </a:ext>
                  </a:extLst>
                </a:gridCol>
                <a:gridCol w="1396419">
                  <a:extLst>
                    <a:ext uri="{9D8B030D-6E8A-4147-A177-3AD203B41FA5}">
                      <a16:colId xmlns:a16="http://schemas.microsoft.com/office/drawing/2014/main" val="3461630185"/>
                    </a:ext>
                  </a:extLst>
                </a:gridCol>
              </a:tblGrid>
              <a:tr h="10936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Correo institucional contáctenos</a:t>
                      </a: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Línea telefónica PBX</a:t>
                      </a: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Oswald Regular"/>
                        </a:rPr>
                        <a:t>Correo de denuncias corrupción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Línea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ética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Oswald Regular"/>
                      </a:endParaRP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Formulario denuncias en línea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Oswald Regular"/>
                      </a:endParaRP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Atención directa al público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Oswald Regular"/>
                      </a:endParaRP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Formulario Web de PQRS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54A7"/>
                      </a:solidFill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041833"/>
                  </a:ext>
                </a:extLst>
              </a:tr>
              <a:tr h="5246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256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231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54A7"/>
                      </a:solidFill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675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661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adroTexto 35">
            <a:extLst>
              <a:ext uri="{FF2B5EF4-FFF2-40B4-BE49-F238E27FC236}">
                <a16:creationId xmlns:a16="http://schemas.microsoft.com/office/drawing/2014/main" id="{D4A65B99-9468-1593-0272-6D985C9EAED1}"/>
              </a:ext>
            </a:extLst>
          </p:cNvPr>
          <p:cNvSpPr txBox="1"/>
          <p:nvPr/>
        </p:nvSpPr>
        <p:spPr>
          <a:xfrm>
            <a:off x="2089653" y="167854"/>
            <a:ext cx="5931832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/>
            <a:r>
              <a:rPr lang="es-CO" sz="30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Temas sobre los cuales recayeron los reportes</a:t>
            </a:r>
            <a:endParaRPr lang="es-CO" sz="3000" b="1" kern="1200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graphicFrame>
        <p:nvGraphicFramePr>
          <p:cNvPr id="37" name="Gráfico 36">
            <a:extLst>
              <a:ext uri="{FF2B5EF4-FFF2-40B4-BE49-F238E27FC236}">
                <a16:creationId xmlns:a16="http://schemas.microsoft.com/office/drawing/2014/main" id="{D9410158-C889-C50C-4DF2-A438C9E691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275583"/>
              </p:ext>
            </p:extLst>
          </p:nvPr>
        </p:nvGraphicFramePr>
        <p:xfrm>
          <a:off x="3686548" y="1183518"/>
          <a:ext cx="8052020" cy="5385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8" name="Google Shape;1791;p57">
            <a:extLst>
              <a:ext uri="{FF2B5EF4-FFF2-40B4-BE49-F238E27FC236}">
                <a16:creationId xmlns:a16="http://schemas.microsoft.com/office/drawing/2014/main" id="{12C886E4-092D-0D69-3778-FA7A46094DD0}"/>
              </a:ext>
            </a:extLst>
          </p:cNvPr>
          <p:cNvGrpSpPr/>
          <p:nvPr/>
        </p:nvGrpSpPr>
        <p:grpSpPr>
          <a:xfrm>
            <a:off x="453432" y="2388360"/>
            <a:ext cx="2498742" cy="4268012"/>
            <a:chOff x="3570840" y="1166608"/>
            <a:chExt cx="1733013" cy="3316169"/>
          </a:xfrm>
        </p:grpSpPr>
        <p:sp>
          <p:nvSpPr>
            <p:cNvPr id="39" name="Google Shape;1792;p57">
              <a:extLst>
                <a:ext uri="{FF2B5EF4-FFF2-40B4-BE49-F238E27FC236}">
                  <a16:creationId xmlns:a16="http://schemas.microsoft.com/office/drawing/2014/main" id="{7E61526E-404F-6A45-F6FC-6443DF93E27A}"/>
                </a:ext>
              </a:extLst>
            </p:cNvPr>
            <p:cNvSpPr/>
            <p:nvPr/>
          </p:nvSpPr>
          <p:spPr>
            <a:xfrm>
              <a:off x="3742097" y="4025522"/>
              <a:ext cx="323862" cy="454281"/>
            </a:xfrm>
            <a:custGeom>
              <a:avLst/>
              <a:gdLst/>
              <a:ahLst/>
              <a:cxnLst/>
              <a:rect l="l" t="t" r="r" b="b"/>
              <a:pathLst>
                <a:path w="2612" h="3664" extrusionOk="0">
                  <a:moveTo>
                    <a:pt x="1125" y="1"/>
                  </a:moveTo>
                  <a:lnTo>
                    <a:pt x="1" y="932"/>
                  </a:lnTo>
                  <a:lnTo>
                    <a:pt x="2237" y="3663"/>
                  </a:lnTo>
                  <a:lnTo>
                    <a:pt x="2346" y="3566"/>
                  </a:lnTo>
                  <a:cubicBezTo>
                    <a:pt x="2563" y="3349"/>
                    <a:pt x="2612" y="3010"/>
                    <a:pt x="2479" y="2745"/>
                  </a:cubicBezTo>
                  <a:lnTo>
                    <a:pt x="2152" y="2152"/>
                  </a:lnTo>
                  <a:lnTo>
                    <a:pt x="2056" y="1137"/>
                  </a:lnTo>
                  <a:lnTo>
                    <a:pt x="112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0" name="Google Shape;1793;p57">
              <a:extLst>
                <a:ext uri="{FF2B5EF4-FFF2-40B4-BE49-F238E27FC236}">
                  <a16:creationId xmlns:a16="http://schemas.microsoft.com/office/drawing/2014/main" id="{BCD1C2D6-8BAF-8F1B-FED8-A44F63B29A16}"/>
                </a:ext>
              </a:extLst>
            </p:cNvPr>
            <p:cNvSpPr/>
            <p:nvPr/>
          </p:nvSpPr>
          <p:spPr>
            <a:xfrm>
              <a:off x="3737633" y="4115534"/>
              <a:ext cx="311835" cy="367244"/>
            </a:xfrm>
            <a:custGeom>
              <a:avLst/>
              <a:gdLst/>
              <a:ahLst/>
              <a:cxnLst/>
              <a:rect l="l" t="t" r="r" b="b"/>
              <a:pathLst>
                <a:path w="2515" h="2962" extrusionOk="0">
                  <a:moveTo>
                    <a:pt x="255" y="0"/>
                  </a:moveTo>
                  <a:lnTo>
                    <a:pt x="1" y="206"/>
                  </a:lnTo>
                  <a:lnTo>
                    <a:pt x="2273" y="2961"/>
                  </a:lnTo>
                  <a:lnTo>
                    <a:pt x="2515" y="2768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Google Shape;1794;p57">
              <a:extLst>
                <a:ext uri="{FF2B5EF4-FFF2-40B4-BE49-F238E27FC236}">
                  <a16:creationId xmlns:a16="http://schemas.microsoft.com/office/drawing/2014/main" id="{3DB78628-8A7F-C5B9-2E4A-86EE7FDAD879}"/>
                </a:ext>
              </a:extLst>
            </p:cNvPr>
            <p:cNvSpPr/>
            <p:nvPr/>
          </p:nvSpPr>
          <p:spPr>
            <a:xfrm>
              <a:off x="4837650" y="4265307"/>
              <a:ext cx="464715" cy="213006"/>
            </a:xfrm>
            <a:custGeom>
              <a:avLst/>
              <a:gdLst/>
              <a:ahLst/>
              <a:cxnLst/>
              <a:rect l="l" t="t" r="r" b="b"/>
              <a:pathLst>
                <a:path w="3748" h="1718" extrusionOk="0">
                  <a:moveTo>
                    <a:pt x="1451" y="1"/>
                  </a:moveTo>
                  <a:lnTo>
                    <a:pt x="0" y="279"/>
                  </a:lnTo>
                  <a:lnTo>
                    <a:pt x="254" y="1717"/>
                  </a:lnTo>
                  <a:lnTo>
                    <a:pt x="3747" y="1064"/>
                  </a:lnTo>
                  <a:lnTo>
                    <a:pt x="3711" y="931"/>
                  </a:lnTo>
                  <a:cubicBezTo>
                    <a:pt x="3626" y="629"/>
                    <a:pt x="3361" y="424"/>
                    <a:pt x="3046" y="424"/>
                  </a:cubicBezTo>
                  <a:lnTo>
                    <a:pt x="2382" y="412"/>
                  </a:lnTo>
                  <a:lnTo>
                    <a:pt x="145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Google Shape;1795;p57">
              <a:extLst>
                <a:ext uri="{FF2B5EF4-FFF2-40B4-BE49-F238E27FC236}">
                  <a16:creationId xmlns:a16="http://schemas.microsoft.com/office/drawing/2014/main" id="{8363C007-02F2-CD40-A4B0-430BDF1C3AC0}"/>
                </a:ext>
              </a:extLst>
            </p:cNvPr>
            <p:cNvSpPr/>
            <p:nvPr/>
          </p:nvSpPr>
          <p:spPr>
            <a:xfrm>
              <a:off x="4861580" y="4361271"/>
              <a:ext cx="442272" cy="118530"/>
            </a:xfrm>
            <a:custGeom>
              <a:avLst/>
              <a:gdLst/>
              <a:ahLst/>
              <a:cxnLst/>
              <a:rect l="l" t="t" r="r" b="b"/>
              <a:pathLst>
                <a:path w="3567" h="956" extrusionOk="0">
                  <a:moveTo>
                    <a:pt x="3518" y="0"/>
                  </a:moveTo>
                  <a:lnTo>
                    <a:pt x="1" y="653"/>
                  </a:lnTo>
                  <a:lnTo>
                    <a:pt x="61" y="955"/>
                  </a:lnTo>
                  <a:lnTo>
                    <a:pt x="3566" y="315"/>
                  </a:lnTo>
                  <a:lnTo>
                    <a:pt x="35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Google Shape;1796;p57">
              <a:extLst>
                <a:ext uri="{FF2B5EF4-FFF2-40B4-BE49-F238E27FC236}">
                  <a16:creationId xmlns:a16="http://schemas.microsoft.com/office/drawing/2014/main" id="{6474E7A0-4A03-F317-8066-9AA8909FF346}"/>
                </a:ext>
              </a:extLst>
            </p:cNvPr>
            <p:cNvSpPr/>
            <p:nvPr/>
          </p:nvSpPr>
          <p:spPr>
            <a:xfrm>
              <a:off x="4797231" y="4072016"/>
              <a:ext cx="220330" cy="227884"/>
            </a:xfrm>
            <a:custGeom>
              <a:avLst/>
              <a:gdLst/>
              <a:ahLst/>
              <a:cxnLst/>
              <a:rect l="l" t="t" r="r" b="b"/>
              <a:pathLst>
                <a:path w="1777" h="1838" extrusionOk="0">
                  <a:moveTo>
                    <a:pt x="1390" y="1"/>
                  </a:moveTo>
                  <a:lnTo>
                    <a:pt x="0" y="266"/>
                  </a:lnTo>
                  <a:lnTo>
                    <a:pt x="326" y="1838"/>
                  </a:lnTo>
                  <a:lnTo>
                    <a:pt x="1777" y="1560"/>
                  </a:lnTo>
                  <a:lnTo>
                    <a:pt x="13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Google Shape;1797;p57">
              <a:extLst>
                <a:ext uri="{FF2B5EF4-FFF2-40B4-BE49-F238E27FC236}">
                  <a16:creationId xmlns:a16="http://schemas.microsoft.com/office/drawing/2014/main" id="{BBA5BF43-93D5-877C-6CA3-5CAAB3951B51}"/>
                </a:ext>
              </a:extLst>
            </p:cNvPr>
            <p:cNvSpPr/>
            <p:nvPr/>
          </p:nvSpPr>
          <p:spPr>
            <a:xfrm>
              <a:off x="3881583" y="3896702"/>
              <a:ext cx="262363" cy="269915"/>
            </a:xfrm>
            <a:custGeom>
              <a:avLst/>
              <a:gdLst/>
              <a:ahLst/>
              <a:cxnLst/>
              <a:rect l="l" t="t" r="r" b="b"/>
              <a:pathLst>
                <a:path w="2116" h="2177" extrusionOk="0">
                  <a:moveTo>
                    <a:pt x="1209" y="0"/>
                  </a:moveTo>
                  <a:lnTo>
                    <a:pt x="0" y="1040"/>
                  </a:lnTo>
                  <a:lnTo>
                    <a:pt x="931" y="2176"/>
                  </a:lnTo>
                  <a:lnTo>
                    <a:pt x="2115" y="1088"/>
                  </a:lnTo>
                  <a:lnTo>
                    <a:pt x="12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Google Shape;1798;p57">
              <a:extLst>
                <a:ext uri="{FF2B5EF4-FFF2-40B4-BE49-F238E27FC236}">
                  <a16:creationId xmlns:a16="http://schemas.microsoft.com/office/drawing/2014/main" id="{C2B73606-73D9-5560-55DD-8FD6CE80DF20}"/>
                </a:ext>
              </a:extLst>
            </p:cNvPr>
            <p:cNvSpPr/>
            <p:nvPr/>
          </p:nvSpPr>
          <p:spPr>
            <a:xfrm>
              <a:off x="3937005" y="2997569"/>
              <a:ext cx="707487" cy="1134587"/>
            </a:xfrm>
            <a:custGeom>
              <a:avLst/>
              <a:gdLst/>
              <a:ahLst/>
              <a:cxnLst/>
              <a:rect l="l" t="t" r="r" b="b"/>
              <a:pathLst>
                <a:path w="5706" h="9151" extrusionOk="0">
                  <a:moveTo>
                    <a:pt x="4001" y="0"/>
                  </a:moveTo>
                  <a:lnTo>
                    <a:pt x="3022" y="568"/>
                  </a:lnTo>
                  <a:lnTo>
                    <a:pt x="3445" y="4086"/>
                  </a:lnTo>
                  <a:lnTo>
                    <a:pt x="0" y="7530"/>
                  </a:lnTo>
                  <a:lnTo>
                    <a:pt x="1427" y="9150"/>
                  </a:lnTo>
                  <a:lnTo>
                    <a:pt x="5705" y="5464"/>
                  </a:lnTo>
                  <a:lnTo>
                    <a:pt x="4001" y="0"/>
                  </a:ln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Google Shape;1799;p57">
              <a:extLst>
                <a:ext uri="{FF2B5EF4-FFF2-40B4-BE49-F238E27FC236}">
                  <a16:creationId xmlns:a16="http://schemas.microsoft.com/office/drawing/2014/main" id="{FD97E0F7-DB96-52DF-FB95-F5CA79A91CC7}"/>
                </a:ext>
              </a:extLst>
            </p:cNvPr>
            <p:cNvSpPr/>
            <p:nvPr/>
          </p:nvSpPr>
          <p:spPr>
            <a:xfrm>
              <a:off x="4269664" y="2870113"/>
              <a:ext cx="785477" cy="1363835"/>
            </a:xfrm>
            <a:custGeom>
              <a:avLst/>
              <a:gdLst/>
              <a:ahLst/>
              <a:cxnLst/>
              <a:rect l="l" t="t" r="r" b="b"/>
              <a:pathLst>
                <a:path w="6335" h="11000" extrusionOk="0">
                  <a:moveTo>
                    <a:pt x="1" y="1"/>
                  </a:moveTo>
                  <a:cubicBezTo>
                    <a:pt x="182" y="1270"/>
                    <a:pt x="2212" y="4969"/>
                    <a:pt x="2212" y="4969"/>
                  </a:cubicBezTo>
                  <a:lnTo>
                    <a:pt x="3989" y="11000"/>
                  </a:lnTo>
                  <a:lnTo>
                    <a:pt x="6334" y="10553"/>
                  </a:lnTo>
                  <a:lnTo>
                    <a:pt x="3602" y="21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7" name="Google Shape;1800;p57">
              <a:extLst>
                <a:ext uri="{FF2B5EF4-FFF2-40B4-BE49-F238E27FC236}">
                  <a16:creationId xmlns:a16="http://schemas.microsoft.com/office/drawing/2014/main" id="{F7880097-8607-839F-77F6-1E38623F3CF8}"/>
                </a:ext>
              </a:extLst>
            </p:cNvPr>
            <p:cNvGrpSpPr/>
            <p:nvPr/>
          </p:nvGrpSpPr>
          <p:grpSpPr>
            <a:xfrm>
              <a:off x="3570840" y="1166608"/>
              <a:ext cx="1727695" cy="1968456"/>
              <a:chOff x="3552575" y="1381425"/>
              <a:chExt cx="1636850" cy="1864952"/>
            </a:xfrm>
          </p:grpSpPr>
          <p:sp>
            <p:nvSpPr>
              <p:cNvPr id="48" name="Google Shape;1801;p57">
                <a:extLst>
                  <a:ext uri="{FF2B5EF4-FFF2-40B4-BE49-F238E27FC236}">
                    <a16:creationId xmlns:a16="http://schemas.microsoft.com/office/drawing/2014/main" id="{E48E2573-DE90-82D2-44C1-1F2D2500472E}"/>
                  </a:ext>
                </a:extLst>
              </p:cNvPr>
              <p:cNvSpPr/>
              <p:nvPr/>
            </p:nvSpPr>
            <p:spPr>
              <a:xfrm>
                <a:off x="4927511" y="1866260"/>
                <a:ext cx="259561" cy="194702"/>
              </a:xfrm>
              <a:custGeom>
                <a:avLst/>
                <a:gdLst/>
                <a:ahLst/>
                <a:cxnLst/>
                <a:rect l="l" t="t" r="r" b="b"/>
                <a:pathLst>
                  <a:path w="2097" h="1573" extrusionOk="0">
                    <a:moveTo>
                      <a:pt x="1045" y="0"/>
                    </a:moveTo>
                    <a:cubicBezTo>
                      <a:pt x="852" y="0"/>
                      <a:pt x="659" y="73"/>
                      <a:pt x="508" y="218"/>
                    </a:cubicBezTo>
                    <a:cubicBezTo>
                      <a:pt x="0" y="702"/>
                      <a:pt x="327" y="1560"/>
                      <a:pt x="1028" y="1572"/>
                    </a:cubicBezTo>
                    <a:cubicBezTo>
                      <a:pt x="1038" y="1572"/>
                      <a:pt x="1048" y="1572"/>
                      <a:pt x="1057" y="1572"/>
                    </a:cubicBezTo>
                    <a:cubicBezTo>
                      <a:pt x="1739" y="1572"/>
                      <a:pt x="2097" y="755"/>
                      <a:pt x="1620" y="254"/>
                    </a:cubicBezTo>
                    <a:cubicBezTo>
                      <a:pt x="1463" y="85"/>
                      <a:pt x="1254" y="0"/>
                      <a:pt x="1045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9" name="Google Shape;1802;p57">
                <a:extLst>
                  <a:ext uri="{FF2B5EF4-FFF2-40B4-BE49-F238E27FC236}">
                    <a16:creationId xmlns:a16="http://schemas.microsoft.com/office/drawing/2014/main" id="{A98E5AC5-48E8-8740-83BF-CD46472160A1}"/>
                  </a:ext>
                </a:extLst>
              </p:cNvPr>
              <p:cNvSpPr/>
              <p:nvPr/>
            </p:nvSpPr>
            <p:spPr>
              <a:xfrm>
                <a:off x="4993361" y="1685174"/>
                <a:ext cx="196064" cy="288030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2327" extrusionOk="0">
                    <a:moveTo>
                      <a:pt x="1404" y="0"/>
                    </a:moveTo>
                    <a:cubicBezTo>
                      <a:pt x="1353" y="0"/>
                      <a:pt x="1305" y="27"/>
                      <a:pt x="1281" y="74"/>
                    </a:cubicBezTo>
                    <a:lnTo>
                      <a:pt x="49" y="2104"/>
                    </a:lnTo>
                    <a:cubicBezTo>
                      <a:pt x="0" y="2165"/>
                      <a:pt x="24" y="2261"/>
                      <a:pt x="97" y="2310"/>
                    </a:cubicBezTo>
                    <a:cubicBezTo>
                      <a:pt x="120" y="2321"/>
                      <a:pt x="145" y="2327"/>
                      <a:pt x="169" y="2327"/>
                    </a:cubicBezTo>
                    <a:cubicBezTo>
                      <a:pt x="220" y="2327"/>
                      <a:pt x="270" y="2302"/>
                      <a:pt x="302" y="2261"/>
                    </a:cubicBezTo>
                    <a:lnTo>
                      <a:pt x="1535" y="231"/>
                    </a:lnTo>
                    <a:cubicBezTo>
                      <a:pt x="1584" y="158"/>
                      <a:pt x="1559" y="61"/>
                      <a:pt x="1487" y="25"/>
                    </a:cubicBezTo>
                    <a:cubicBezTo>
                      <a:pt x="1461" y="8"/>
                      <a:pt x="1432" y="0"/>
                      <a:pt x="140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" name="Google Shape;1803;p57">
                <a:extLst>
                  <a:ext uri="{FF2B5EF4-FFF2-40B4-BE49-F238E27FC236}">
                    <a16:creationId xmlns:a16="http://schemas.microsoft.com/office/drawing/2014/main" id="{0CF1747C-01C3-B313-27FE-38B77906FBB5}"/>
                  </a:ext>
                </a:extLst>
              </p:cNvPr>
              <p:cNvSpPr/>
              <p:nvPr/>
            </p:nvSpPr>
            <p:spPr>
              <a:xfrm>
                <a:off x="4914019" y="2003901"/>
                <a:ext cx="191608" cy="240995"/>
              </a:xfrm>
              <a:custGeom>
                <a:avLst/>
                <a:gdLst/>
                <a:ahLst/>
                <a:cxnLst/>
                <a:rect l="l" t="t" r="r" b="b"/>
                <a:pathLst>
                  <a:path w="1548" h="1947" extrusionOk="0">
                    <a:moveTo>
                      <a:pt x="774" y="1"/>
                    </a:moveTo>
                    <a:lnTo>
                      <a:pt x="1" y="1560"/>
                    </a:lnTo>
                    <a:lnTo>
                      <a:pt x="907" y="1947"/>
                    </a:lnTo>
                    <a:lnTo>
                      <a:pt x="1548" y="363"/>
                    </a:lnTo>
                    <a:lnTo>
                      <a:pt x="774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1" name="Google Shape;1804;p57">
                <a:extLst>
                  <a:ext uri="{FF2B5EF4-FFF2-40B4-BE49-F238E27FC236}">
                    <a16:creationId xmlns:a16="http://schemas.microsoft.com/office/drawing/2014/main" id="{14361443-02A7-F281-CDF2-BA497201A80F}"/>
                  </a:ext>
                </a:extLst>
              </p:cNvPr>
              <p:cNvSpPr/>
              <p:nvPr/>
            </p:nvSpPr>
            <p:spPr>
              <a:xfrm>
                <a:off x="4505549" y="1972461"/>
                <a:ext cx="615050" cy="648347"/>
              </a:xfrm>
              <a:custGeom>
                <a:avLst/>
                <a:gdLst/>
                <a:ahLst/>
                <a:cxnLst/>
                <a:rect l="l" t="t" r="r" b="b"/>
                <a:pathLst>
                  <a:path w="4969" h="5238" extrusionOk="0">
                    <a:moveTo>
                      <a:pt x="1" y="1"/>
                    </a:moveTo>
                    <a:lnTo>
                      <a:pt x="1185" y="4328"/>
                    </a:lnTo>
                    <a:lnTo>
                      <a:pt x="1935" y="4981"/>
                    </a:lnTo>
                    <a:cubicBezTo>
                      <a:pt x="2128" y="5155"/>
                      <a:pt x="2365" y="5237"/>
                      <a:pt x="2599" y="5237"/>
                    </a:cubicBezTo>
                    <a:cubicBezTo>
                      <a:pt x="2981" y="5237"/>
                      <a:pt x="3358" y="5019"/>
                      <a:pt x="3530" y="4630"/>
                    </a:cubicBezTo>
                    <a:lnTo>
                      <a:pt x="4969" y="1415"/>
                    </a:lnTo>
                    <a:lnTo>
                      <a:pt x="3409" y="919"/>
                    </a:lnTo>
                    <a:lnTo>
                      <a:pt x="2479" y="3010"/>
                    </a:lnTo>
                    <a:lnTo>
                      <a:pt x="1778" y="1910"/>
                    </a:lnTo>
                    <a:cubicBezTo>
                      <a:pt x="775" y="2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226D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Google Shape;1805;p57">
                <a:extLst>
                  <a:ext uri="{FF2B5EF4-FFF2-40B4-BE49-F238E27FC236}">
                    <a16:creationId xmlns:a16="http://schemas.microsoft.com/office/drawing/2014/main" id="{CDCD0C5C-65FE-1DF6-0A7F-CC0312A28863}"/>
                  </a:ext>
                </a:extLst>
              </p:cNvPr>
              <p:cNvSpPr/>
              <p:nvPr/>
            </p:nvSpPr>
            <p:spPr>
              <a:xfrm>
                <a:off x="4444278" y="1955999"/>
                <a:ext cx="291867" cy="1210544"/>
              </a:xfrm>
              <a:custGeom>
                <a:avLst/>
                <a:gdLst/>
                <a:ahLst/>
                <a:cxnLst/>
                <a:rect l="l" t="t" r="r" b="b"/>
                <a:pathLst>
                  <a:path w="2358" h="9780" extrusionOk="0">
                    <a:moveTo>
                      <a:pt x="49" y="1"/>
                    </a:moveTo>
                    <a:lnTo>
                      <a:pt x="0" y="1161"/>
                    </a:lnTo>
                    <a:lnTo>
                      <a:pt x="907" y="9779"/>
                    </a:lnTo>
                    <a:lnTo>
                      <a:pt x="2357" y="9441"/>
                    </a:lnTo>
                    <a:cubicBezTo>
                      <a:pt x="2357" y="9441"/>
                      <a:pt x="1825" y="4533"/>
                      <a:pt x="1572" y="2261"/>
                    </a:cubicBezTo>
                    <a:cubicBezTo>
                      <a:pt x="1330" y="1"/>
                      <a:pt x="49" y="1"/>
                      <a:pt x="49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3" name="Google Shape;1806;p57">
                <a:extLst>
                  <a:ext uri="{FF2B5EF4-FFF2-40B4-BE49-F238E27FC236}">
                    <a16:creationId xmlns:a16="http://schemas.microsoft.com/office/drawing/2014/main" id="{43EEFA25-FC25-F30B-A804-86072FB5E6BA}"/>
                  </a:ext>
                </a:extLst>
              </p:cNvPr>
              <p:cNvSpPr/>
              <p:nvPr/>
            </p:nvSpPr>
            <p:spPr>
              <a:xfrm>
                <a:off x="4227300" y="1940525"/>
                <a:ext cx="369723" cy="1110403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8200" extrusionOk="0">
                    <a:moveTo>
                      <a:pt x="955" y="1"/>
                    </a:moveTo>
                    <a:cubicBezTo>
                      <a:pt x="367" y="1"/>
                      <a:pt x="37" y="162"/>
                      <a:pt x="37" y="162"/>
                    </a:cubicBezTo>
                    <a:lnTo>
                      <a:pt x="1" y="8188"/>
                    </a:lnTo>
                    <a:lnTo>
                      <a:pt x="2986" y="8200"/>
                    </a:lnTo>
                    <a:cubicBezTo>
                      <a:pt x="2986" y="8200"/>
                      <a:pt x="2757" y="2664"/>
                      <a:pt x="2696" y="1927"/>
                    </a:cubicBezTo>
                    <a:cubicBezTo>
                      <a:pt x="2636" y="1201"/>
                      <a:pt x="2261" y="138"/>
                      <a:pt x="1391" y="29"/>
                    </a:cubicBezTo>
                    <a:cubicBezTo>
                      <a:pt x="1233" y="9"/>
                      <a:pt x="1088" y="1"/>
                      <a:pt x="95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Google Shape;1807;p57">
                <a:extLst>
                  <a:ext uri="{FF2B5EF4-FFF2-40B4-BE49-F238E27FC236}">
                    <a16:creationId xmlns:a16="http://schemas.microsoft.com/office/drawing/2014/main" id="{2244CDF7-EDE7-70ED-E5AF-367542FC2584}"/>
                  </a:ext>
                </a:extLst>
              </p:cNvPr>
              <p:cNvSpPr/>
              <p:nvPr/>
            </p:nvSpPr>
            <p:spPr>
              <a:xfrm>
                <a:off x="4076160" y="1943993"/>
                <a:ext cx="390642" cy="1280107"/>
              </a:xfrm>
              <a:custGeom>
                <a:avLst/>
                <a:gdLst/>
                <a:ahLst/>
                <a:cxnLst/>
                <a:rect l="l" t="t" r="r" b="b"/>
                <a:pathLst>
                  <a:path w="3156" h="10342" extrusionOk="0">
                    <a:moveTo>
                      <a:pt x="1744" y="1"/>
                    </a:moveTo>
                    <a:cubicBezTo>
                      <a:pt x="1660" y="1"/>
                      <a:pt x="1033" y="32"/>
                      <a:pt x="146" y="920"/>
                    </a:cubicBezTo>
                    <a:cubicBezTo>
                      <a:pt x="86" y="992"/>
                      <a:pt x="49" y="1077"/>
                      <a:pt x="49" y="1173"/>
                    </a:cubicBezTo>
                    <a:lnTo>
                      <a:pt x="1" y="10323"/>
                    </a:lnTo>
                    <a:cubicBezTo>
                      <a:pt x="179" y="10335"/>
                      <a:pt x="358" y="10341"/>
                      <a:pt x="536" y="10341"/>
                    </a:cubicBezTo>
                    <a:cubicBezTo>
                      <a:pt x="1432" y="10341"/>
                      <a:pt x="2319" y="10189"/>
                      <a:pt x="3156" y="9876"/>
                    </a:cubicBezTo>
                    <a:lnTo>
                      <a:pt x="1754" y="1"/>
                    </a:lnTo>
                    <a:cubicBezTo>
                      <a:pt x="1754" y="1"/>
                      <a:pt x="1750" y="1"/>
                      <a:pt x="1744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5" name="Google Shape;1808;p57">
                <a:extLst>
                  <a:ext uri="{FF2B5EF4-FFF2-40B4-BE49-F238E27FC236}">
                    <a16:creationId xmlns:a16="http://schemas.microsoft.com/office/drawing/2014/main" id="{6CB7B601-7D3C-D718-E537-AF3467ACC4DB}"/>
                  </a:ext>
                </a:extLst>
              </p:cNvPr>
              <p:cNvSpPr/>
              <p:nvPr/>
            </p:nvSpPr>
            <p:spPr>
              <a:xfrm>
                <a:off x="3552575" y="3050932"/>
                <a:ext cx="257333" cy="195445"/>
              </a:xfrm>
              <a:custGeom>
                <a:avLst/>
                <a:gdLst/>
                <a:ahLst/>
                <a:cxnLst/>
                <a:rect l="l" t="t" r="r" b="b"/>
                <a:pathLst>
                  <a:path w="2079" h="1579" extrusionOk="0">
                    <a:moveTo>
                      <a:pt x="1038" y="0"/>
                    </a:moveTo>
                    <a:cubicBezTo>
                      <a:pt x="1019" y="0"/>
                      <a:pt x="999" y="1"/>
                      <a:pt x="980" y="2"/>
                    </a:cubicBezTo>
                    <a:cubicBezTo>
                      <a:pt x="291" y="63"/>
                      <a:pt x="1" y="933"/>
                      <a:pt x="532" y="1392"/>
                    </a:cubicBezTo>
                    <a:cubicBezTo>
                      <a:pt x="679" y="1517"/>
                      <a:pt x="860" y="1579"/>
                      <a:pt x="1042" y="1579"/>
                    </a:cubicBezTo>
                    <a:cubicBezTo>
                      <a:pt x="1263" y="1579"/>
                      <a:pt x="1485" y="1487"/>
                      <a:pt x="1644" y="1308"/>
                    </a:cubicBezTo>
                    <a:cubicBezTo>
                      <a:pt x="2079" y="791"/>
                      <a:pt x="1703" y="0"/>
                      <a:pt x="103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Google Shape;1809;p57">
                <a:extLst>
                  <a:ext uri="{FF2B5EF4-FFF2-40B4-BE49-F238E27FC236}">
                    <a16:creationId xmlns:a16="http://schemas.microsoft.com/office/drawing/2014/main" id="{E8B56DAD-C4A3-AA4B-5E02-0E584A434444}"/>
                  </a:ext>
                </a:extLst>
              </p:cNvPr>
              <p:cNvSpPr/>
              <p:nvPr/>
            </p:nvSpPr>
            <p:spPr>
              <a:xfrm>
                <a:off x="3625852" y="2867123"/>
                <a:ext cx="193217" cy="223047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1802" extrusionOk="0">
                    <a:moveTo>
                      <a:pt x="472" y="1"/>
                    </a:moveTo>
                    <a:lnTo>
                      <a:pt x="1" y="1632"/>
                    </a:lnTo>
                    <a:lnTo>
                      <a:pt x="847" y="1802"/>
                    </a:lnTo>
                    <a:lnTo>
                      <a:pt x="1560" y="134"/>
                    </a:lnTo>
                    <a:lnTo>
                      <a:pt x="472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Google Shape;1810;p57">
                <a:extLst>
                  <a:ext uri="{FF2B5EF4-FFF2-40B4-BE49-F238E27FC236}">
                    <a16:creationId xmlns:a16="http://schemas.microsoft.com/office/drawing/2014/main" id="{C4E350D3-C6AD-6346-57B1-5AA6EA4E572A}"/>
                  </a:ext>
                </a:extLst>
              </p:cNvPr>
              <p:cNvSpPr/>
              <p:nvPr/>
            </p:nvSpPr>
            <p:spPr>
              <a:xfrm>
                <a:off x="3591442" y="1978526"/>
                <a:ext cx="730287" cy="1044311"/>
              </a:xfrm>
              <a:custGeom>
                <a:avLst/>
                <a:gdLst/>
                <a:ahLst/>
                <a:cxnLst/>
                <a:rect l="l" t="t" r="r" b="b"/>
                <a:pathLst>
                  <a:path w="5900" h="8437" extrusionOk="0">
                    <a:moveTo>
                      <a:pt x="4872" y="0"/>
                    </a:moveTo>
                    <a:cubicBezTo>
                      <a:pt x="4872" y="0"/>
                      <a:pt x="1451" y="2006"/>
                      <a:pt x="1" y="8159"/>
                    </a:cubicBezTo>
                    <a:lnTo>
                      <a:pt x="2044" y="8437"/>
                    </a:lnTo>
                    <a:cubicBezTo>
                      <a:pt x="2044" y="8437"/>
                      <a:pt x="3107" y="4267"/>
                      <a:pt x="5174" y="2562"/>
                    </a:cubicBezTo>
                    <a:cubicBezTo>
                      <a:pt x="5174" y="2562"/>
                      <a:pt x="5899" y="1100"/>
                      <a:pt x="4872" y="0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Google Shape;1811;p57">
                <a:extLst>
                  <a:ext uri="{FF2B5EF4-FFF2-40B4-BE49-F238E27FC236}">
                    <a16:creationId xmlns:a16="http://schemas.microsoft.com/office/drawing/2014/main" id="{E96A8499-81D9-5561-9297-9B8EC85FC61F}"/>
                  </a:ext>
                </a:extLst>
              </p:cNvPr>
              <p:cNvSpPr/>
              <p:nvPr/>
            </p:nvSpPr>
            <p:spPr>
              <a:xfrm>
                <a:off x="4079254" y="2295644"/>
                <a:ext cx="152618" cy="178116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1439" fill="none" extrusionOk="0">
                    <a:moveTo>
                      <a:pt x="0" y="1439"/>
                    </a:moveTo>
                    <a:cubicBezTo>
                      <a:pt x="0" y="1439"/>
                      <a:pt x="665" y="327"/>
                      <a:pt x="1233" y="0"/>
                    </a:cubicBezTo>
                  </a:path>
                </a:pathLst>
              </a:custGeom>
              <a:noFill/>
              <a:ln w="2725" cap="flat" cmpd="sng">
                <a:solidFill>
                  <a:srgbClr val="4A24B6"/>
                </a:solidFill>
                <a:prstDash val="solid"/>
                <a:miter lim="12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9" name="Google Shape;1812;p57">
                <a:extLst>
                  <a:ext uri="{FF2B5EF4-FFF2-40B4-BE49-F238E27FC236}">
                    <a16:creationId xmlns:a16="http://schemas.microsoft.com/office/drawing/2014/main" id="{3EE48239-3EC3-53F9-EA28-5F8386FBA250}"/>
                  </a:ext>
                </a:extLst>
              </p:cNvPr>
              <p:cNvSpPr/>
              <p:nvPr/>
            </p:nvSpPr>
            <p:spPr>
              <a:xfrm>
                <a:off x="4302180" y="1722679"/>
                <a:ext cx="158683" cy="299294"/>
              </a:xfrm>
              <a:custGeom>
                <a:avLst/>
                <a:gdLst/>
                <a:ahLst/>
                <a:cxnLst/>
                <a:rect l="l" t="t" r="r" b="b"/>
                <a:pathLst>
                  <a:path w="1282" h="2418" extrusionOk="0">
                    <a:moveTo>
                      <a:pt x="0" y="0"/>
                    </a:moveTo>
                    <a:lnTo>
                      <a:pt x="0" y="1777"/>
                    </a:lnTo>
                    <a:cubicBezTo>
                      <a:pt x="0" y="2127"/>
                      <a:pt x="278" y="2418"/>
                      <a:pt x="629" y="2418"/>
                    </a:cubicBezTo>
                    <a:cubicBezTo>
                      <a:pt x="991" y="2418"/>
                      <a:pt x="1269" y="2140"/>
                      <a:pt x="1281" y="1777"/>
                    </a:cubicBezTo>
                    <a:lnTo>
                      <a:pt x="1281" y="0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Google Shape;1813;p57">
                <a:extLst>
                  <a:ext uri="{FF2B5EF4-FFF2-40B4-BE49-F238E27FC236}">
                    <a16:creationId xmlns:a16="http://schemas.microsoft.com/office/drawing/2014/main" id="{E54ACFAA-254F-C644-587A-ADA35F1BEBE9}"/>
                  </a:ext>
                </a:extLst>
              </p:cNvPr>
              <p:cNvSpPr/>
              <p:nvPr/>
            </p:nvSpPr>
            <p:spPr>
              <a:xfrm>
                <a:off x="4296115" y="1734561"/>
                <a:ext cx="163263" cy="205223"/>
              </a:xfrm>
              <a:custGeom>
                <a:avLst/>
                <a:gdLst/>
                <a:ahLst/>
                <a:cxnLst/>
                <a:rect l="l" t="t" r="r" b="b"/>
                <a:pathLst>
                  <a:path w="1319" h="1658" extrusionOk="0">
                    <a:moveTo>
                      <a:pt x="1" y="1"/>
                    </a:moveTo>
                    <a:cubicBezTo>
                      <a:pt x="1" y="1"/>
                      <a:pt x="144" y="1657"/>
                      <a:pt x="1293" y="1657"/>
                    </a:cubicBezTo>
                    <a:cubicBezTo>
                      <a:pt x="1302" y="1657"/>
                      <a:pt x="1310" y="1657"/>
                      <a:pt x="1318" y="1657"/>
                    </a:cubicBezTo>
                    <a:lnTo>
                      <a:pt x="1318" y="73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B1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1" name="Google Shape;1814;p57">
                <a:extLst>
                  <a:ext uri="{FF2B5EF4-FFF2-40B4-BE49-F238E27FC236}">
                    <a16:creationId xmlns:a16="http://schemas.microsoft.com/office/drawing/2014/main" id="{24409384-F0D0-4CBF-141A-A403A64D84E4}"/>
                  </a:ext>
                </a:extLst>
              </p:cNvPr>
              <p:cNvSpPr/>
              <p:nvPr/>
            </p:nvSpPr>
            <p:spPr>
              <a:xfrm>
                <a:off x="4546024" y="1489235"/>
                <a:ext cx="151132" cy="179725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1452" extrusionOk="0">
                    <a:moveTo>
                      <a:pt x="0" y="1"/>
                    </a:moveTo>
                    <a:lnTo>
                      <a:pt x="0" y="690"/>
                    </a:lnTo>
                    <a:lnTo>
                      <a:pt x="218" y="1451"/>
                    </a:lnTo>
                    <a:cubicBezTo>
                      <a:pt x="1221" y="206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Google Shape;1815;p57">
                <a:extLst>
                  <a:ext uri="{FF2B5EF4-FFF2-40B4-BE49-F238E27FC236}">
                    <a16:creationId xmlns:a16="http://schemas.microsoft.com/office/drawing/2014/main" id="{C9C27CD0-A49A-842E-269A-79806B821C7F}"/>
                  </a:ext>
                </a:extLst>
              </p:cNvPr>
              <p:cNvSpPr/>
              <p:nvPr/>
            </p:nvSpPr>
            <p:spPr>
              <a:xfrm>
                <a:off x="4278167" y="1516219"/>
                <a:ext cx="308330" cy="371085"/>
              </a:xfrm>
              <a:custGeom>
                <a:avLst/>
                <a:gdLst/>
                <a:ahLst/>
                <a:cxnLst/>
                <a:rect l="l" t="t" r="r" b="b"/>
                <a:pathLst>
                  <a:path w="2491" h="2998" extrusionOk="0">
                    <a:moveTo>
                      <a:pt x="545" y="0"/>
                    </a:moveTo>
                    <a:cubicBezTo>
                      <a:pt x="242" y="0"/>
                      <a:pt x="1" y="242"/>
                      <a:pt x="1" y="544"/>
                    </a:cubicBezTo>
                    <a:lnTo>
                      <a:pt x="1" y="1717"/>
                    </a:lnTo>
                    <a:cubicBezTo>
                      <a:pt x="1" y="2393"/>
                      <a:pt x="665" y="2998"/>
                      <a:pt x="1246" y="2998"/>
                    </a:cubicBezTo>
                    <a:cubicBezTo>
                      <a:pt x="1935" y="2998"/>
                      <a:pt x="2491" y="2587"/>
                      <a:pt x="2491" y="1910"/>
                    </a:cubicBezTo>
                    <a:lnTo>
                      <a:pt x="2491" y="544"/>
                    </a:lnTo>
                    <a:cubicBezTo>
                      <a:pt x="2491" y="242"/>
                      <a:pt x="2249" y="0"/>
                      <a:pt x="1947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3" name="Google Shape;1816;p57">
                <a:extLst>
                  <a:ext uri="{FF2B5EF4-FFF2-40B4-BE49-F238E27FC236}">
                    <a16:creationId xmlns:a16="http://schemas.microsoft.com/office/drawing/2014/main" id="{999A86DC-4190-8C8B-A5C5-B2F2CE96FEE5}"/>
                  </a:ext>
                </a:extLst>
              </p:cNvPr>
              <p:cNvSpPr/>
              <p:nvPr/>
            </p:nvSpPr>
            <p:spPr>
              <a:xfrm>
                <a:off x="4197463" y="1515476"/>
                <a:ext cx="179601" cy="154969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1252" extrusionOk="0">
                    <a:moveTo>
                      <a:pt x="432" y="1"/>
                    </a:moveTo>
                    <a:cubicBezTo>
                      <a:pt x="313" y="1"/>
                      <a:pt x="207" y="59"/>
                      <a:pt x="145" y="151"/>
                    </a:cubicBezTo>
                    <a:cubicBezTo>
                      <a:pt x="0" y="357"/>
                      <a:pt x="363" y="1251"/>
                      <a:pt x="363" y="1251"/>
                    </a:cubicBezTo>
                    <a:lnTo>
                      <a:pt x="858" y="1251"/>
                    </a:lnTo>
                    <a:cubicBezTo>
                      <a:pt x="1293" y="1009"/>
                      <a:pt x="1450" y="441"/>
                      <a:pt x="1197" y="6"/>
                    </a:cubicBezTo>
                    <a:lnTo>
                      <a:pt x="496" y="6"/>
                    </a:lnTo>
                    <a:cubicBezTo>
                      <a:pt x="474" y="3"/>
                      <a:pt x="453" y="1"/>
                      <a:pt x="432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4" name="Google Shape;1817;p57">
                <a:extLst>
                  <a:ext uri="{FF2B5EF4-FFF2-40B4-BE49-F238E27FC236}">
                    <a16:creationId xmlns:a16="http://schemas.microsoft.com/office/drawing/2014/main" id="{2DCC029A-5970-32E6-6F3D-14B165818047}"/>
                  </a:ext>
                </a:extLst>
              </p:cNvPr>
              <p:cNvSpPr/>
              <p:nvPr/>
            </p:nvSpPr>
            <p:spPr>
              <a:xfrm>
                <a:off x="4209346" y="1634426"/>
                <a:ext cx="110905" cy="110781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95" extrusionOk="0">
                    <a:moveTo>
                      <a:pt x="448" y="0"/>
                    </a:moveTo>
                    <a:cubicBezTo>
                      <a:pt x="206" y="0"/>
                      <a:pt x="1" y="206"/>
                      <a:pt x="1" y="447"/>
                    </a:cubicBezTo>
                    <a:cubicBezTo>
                      <a:pt x="1" y="689"/>
                      <a:pt x="206" y="895"/>
                      <a:pt x="448" y="895"/>
                    </a:cubicBezTo>
                    <a:cubicBezTo>
                      <a:pt x="702" y="895"/>
                      <a:pt x="895" y="689"/>
                      <a:pt x="895" y="447"/>
                    </a:cubicBezTo>
                    <a:cubicBezTo>
                      <a:pt x="895" y="206"/>
                      <a:pt x="702" y="0"/>
                      <a:pt x="44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5" name="Google Shape;1818;p57">
                <a:extLst>
                  <a:ext uri="{FF2B5EF4-FFF2-40B4-BE49-F238E27FC236}">
                    <a16:creationId xmlns:a16="http://schemas.microsoft.com/office/drawing/2014/main" id="{D0464B20-6FE4-F90A-446D-C3B0A79DEB56}"/>
                  </a:ext>
                </a:extLst>
              </p:cNvPr>
              <p:cNvSpPr/>
              <p:nvPr/>
            </p:nvSpPr>
            <p:spPr>
              <a:xfrm>
                <a:off x="4168994" y="1381425"/>
                <a:ext cx="458719" cy="190246"/>
              </a:xfrm>
              <a:custGeom>
                <a:avLst/>
                <a:gdLst/>
                <a:ahLst/>
                <a:cxnLst/>
                <a:rect l="l" t="t" r="r" b="b"/>
                <a:pathLst>
                  <a:path w="3706" h="1537" extrusionOk="0">
                    <a:moveTo>
                      <a:pt x="1257" y="1"/>
                    </a:moveTo>
                    <a:cubicBezTo>
                      <a:pt x="929" y="1"/>
                      <a:pt x="639" y="239"/>
                      <a:pt x="568" y="569"/>
                    </a:cubicBezTo>
                    <a:cubicBezTo>
                      <a:pt x="0" y="654"/>
                      <a:pt x="37" y="1488"/>
                      <a:pt x="617" y="1536"/>
                    </a:cubicBezTo>
                    <a:cubicBezTo>
                      <a:pt x="798" y="1524"/>
                      <a:pt x="955" y="1416"/>
                      <a:pt x="1028" y="1246"/>
                    </a:cubicBezTo>
                    <a:cubicBezTo>
                      <a:pt x="1112" y="1283"/>
                      <a:pt x="1197" y="1295"/>
                      <a:pt x="1282" y="1295"/>
                    </a:cubicBezTo>
                    <a:cubicBezTo>
                      <a:pt x="1366" y="1295"/>
                      <a:pt x="1463" y="1283"/>
                      <a:pt x="1547" y="1246"/>
                    </a:cubicBezTo>
                    <a:cubicBezTo>
                      <a:pt x="1720" y="1262"/>
                      <a:pt x="1993" y="1278"/>
                      <a:pt x="2286" y="1278"/>
                    </a:cubicBezTo>
                    <a:cubicBezTo>
                      <a:pt x="2916" y="1278"/>
                      <a:pt x="3642" y="1202"/>
                      <a:pt x="3675" y="872"/>
                    </a:cubicBezTo>
                    <a:cubicBezTo>
                      <a:pt x="3705" y="424"/>
                      <a:pt x="3342" y="71"/>
                      <a:pt x="2931" y="71"/>
                    </a:cubicBezTo>
                    <a:cubicBezTo>
                      <a:pt x="2853" y="71"/>
                      <a:pt x="2774" y="83"/>
                      <a:pt x="2696" y="110"/>
                    </a:cubicBezTo>
                    <a:cubicBezTo>
                      <a:pt x="2519" y="151"/>
                      <a:pt x="2339" y="171"/>
                      <a:pt x="2159" y="171"/>
                    </a:cubicBezTo>
                    <a:cubicBezTo>
                      <a:pt x="1859" y="171"/>
                      <a:pt x="1561" y="115"/>
                      <a:pt x="1282" y="1"/>
                    </a:cubicBezTo>
                    <a:cubicBezTo>
                      <a:pt x="1273" y="1"/>
                      <a:pt x="1265" y="1"/>
                      <a:pt x="1257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" name="Google Shape;1819;p57">
                <a:extLst>
                  <a:ext uri="{FF2B5EF4-FFF2-40B4-BE49-F238E27FC236}">
                    <a16:creationId xmlns:a16="http://schemas.microsoft.com/office/drawing/2014/main" id="{CEC5ED23-9121-490E-BF25-E1F16EE884D6}"/>
                  </a:ext>
                </a:extLst>
              </p:cNvPr>
              <p:cNvSpPr/>
              <p:nvPr/>
            </p:nvSpPr>
            <p:spPr>
              <a:xfrm>
                <a:off x="4258734" y="1516219"/>
                <a:ext cx="332219" cy="377150"/>
              </a:xfrm>
              <a:custGeom>
                <a:avLst/>
                <a:gdLst/>
                <a:ahLst/>
                <a:cxnLst/>
                <a:rect l="l" t="t" r="r" b="b"/>
                <a:pathLst>
                  <a:path w="2684" h="3047" extrusionOk="0">
                    <a:moveTo>
                      <a:pt x="1" y="0"/>
                    </a:moveTo>
                    <a:lnTo>
                      <a:pt x="115" y="139"/>
                    </a:lnTo>
                    <a:lnTo>
                      <a:pt x="115" y="139"/>
                    </a:lnTo>
                    <a:cubicBezTo>
                      <a:pt x="51" y="45"/>
                      <a:pt x="1" y="0"/>
                      <a:pt x="1" y="0"/>
                    </a:cubicBezTo>
                    <a:close/>
                    <a:moveTo>
                      <a:pt x="115" y="139"/>
                    </a:moveTo>
                    <a:cubicBezTo>
                      <a:pt x="266" y="359"/>
                      <a:pt x="495" y="848"/>
                      <a:pt x="351" y="1668"/>
                    </a:cubicBezTo>
                    <a:cubicBezTo>
                      <a:pt x="158" y="2841"/>
                      <a:pt x="895" y="3046"/>
                      <a:pt x="1632" y="3046"/>
                    </a:cubicBezTo>
                    <a:cubicBezTo>
                      <a:pt x="2575" y="3046"/>
                      <a:pt x="2684" y="2079"/>
                      <a:pt x="2684" y="2079"/>
                    </a:cubicBezTo>
                    <a:cubicBezTo>
                      <a:pt x="2684" y="2079"/>
                      <a:pt x="2606" y="1815"/>
                      <a:pt x="2052" y="1815"/>
                    </a:cubicBezTo>
                    <a:cubicBezTo>
                      <a:pt x="1991" y="1815"/>
                      <a:pt x="1924" y="1818"/>
                      <a:pt x="1850" y="1825"/>
                    </a:cubicBezTo>
                    <a:cubicBezTo>
                      <a:pt x="1344" y="1884"/>
                      <a:pt x="1091" y="2049"/>
                      <a:pt x="919" y="2049"/>
                    </a:cubicBezTo>
                    <a:cubicBezTo>
                      <a:pt x="844" y="2049"/>
                      <a:pt x="784" y="2018"/>
                      <a:pt x="726" y="1934"/>
                    </a:cubicBezTo>
                    <a:cubicBezTo>
                      <a:pt x="544" y="1668"/>
                      <a:pt x="629" y="762"/>
                      <a:pt x="629" y="762"/>
                    </a:cubicBezTo>
                    <a:lnTo>
                      <a:pt x="115" y="139"/>
                    </a:ln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87694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185240E8-2BA5-8C5B-88BC-864CD2A64613}"/>
              </a:ext>
            </a:extLst>
          </p:cNvPr>
          <p:cNvSpPr txBox="1"/>
          <p:nvPr/>
        </p:nvSpPr>
        <p:spPr>
          <a:xfrm>
            <a:off x="3130084" y="599601"/>
            <a:ext cx="5931832" cy="553998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/>
            <a:r>
              <a:rPr lang="es-CO" sz="30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Acciones adelantadas</a:t>
            </a:r>
            <a:endParaRPr lang="es-CO" sz="3000" b="1" kern="1200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0AC17CF-C244-8483-EC93-11E1E18DCDD9}"/>
              </a:ext>
            </a:extLst>
          </p:cNvPr>
          <p:cNvSpPr txBox="1"/>
          <p:nvPr/>
        </p:nvSpPr>
        <p:spPr>
          <a:xfrm>
            <a:off x="1039905" y="1481928"/>
            <a:ext cx="1051701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En el segundo trimestre de la vigencia 2023, sensibilizamos a </a:t>
            </a:r>
            <a:r>
              <a:rPr lang="es-MX" sz="1600" b="1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91</a:t>
            </a: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 servidores públicos y contratistas de la entidad sobre los canales de denuncias corrupción, en el marco de los espacios de inducción, reinducción y charlas en materia de petición, con fundamento en la Resolución 2138 de 2021.</a:t>
            </a: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endParaRPr lang="es-MX" sz="1600" kern="0" dirty="0">
              <a:solidFill>
                <a:srgbClr val="263238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Así mismo, en colaboración con la Oficina de Comunicaciones, se divulgó por los boletines internos, las pantallas de la entidad y la intranet de la Agencia, los canales de denuncias y la modalidad en la cual pueden ser presentadas.</a:t>
            </a: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endParaRPr lang="es-MX" sz="1600" kern="0" dirty="0">
              <a:solidFill>
                <a:srgbClr val="263238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Continuamos con la difusión de la campaña ‘ojo, no coma cuento’ a través de un ‘pop – up’ en la página web y redes sociales, a fin de alertar a los ciudadanos sobre falsas ofertas de empleo, hospedaje y alimentos.</a:t>
            </a: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endParaRPr lang="es-MX" sz="1600" kern="0" dirty="0">
              <a:solidFill>
                <a:srgbClr val="263238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  <a:p>
            <a:pPr algn="just">
              <a:buClr>
                <a:srgbClr val="FDA909"/>
              </a:buClr>
              <a:buSzPts val="3600"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Encuentro Transversal de Servicio al Ciudadano con Concesiones e Interventorías, realizado el 30 de junio, la Oficial de Cumplimiento de la entidad socializó a </a:t>
            </a:r>
            <a:r>
              <a:rPr lang="es-MX" sz="1600" b="1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 asistentes, </a:t>
            </a: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funcionamiento del Sistema de Gestión Antisoborno.</a:t>
            </a: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endParaRPr lang="es-MX" sz="1600" kern="0" dirty="0">
              <a:solidFill>
                <a:srgbClr val="2632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un espacio organizado por las Naciones Unidas contra la Droga y el Delito (UNODC) para la Región Andina y el Cono Sur, el miércoles 19 de julio, un equipo interdisciplinario de la ANI participó en la socialización de acciones de mitigación frente a riesgos de corrupción identificados en el sector de la construcción, en el cual, la ANI adquirió conocimientos para robustecer la gestión transparente de la Entidad y la mitigación de los riesgos de corrupción en la ejecución de proyectos concesionados.</a:t>
            </a:r>
            <a:endParaRPr lang="es-MX" sz="1600" kern="0" dirty="0">
              <a:solidFill>
                <a:srgbClr val="263238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sp>
        <p:nvSpPr>
          <p:cNvPr id="9" name="Diagrama de flujo: conector 8">
            <a:extLst>
              <a:ext uri="{FF2B5EF4-FFF2-40B4-BE49-F238E27FC236}">
                <a16:creationId xmlns:a16="http://schemas.microsoft.com/office/drawing/2014/main" id="{80581175-A484-DC50-D15A-F086B7AB1DB3}"/>
              </a:ext>
            </a:extLst>
          </p:cNvPr>
          <p:cNvSpPr/>
          <p:nvPr/>
        </p:nvSpPr>
        <p:spPr>
          <a:xfrm>
            <a:off x="635083" y="1553465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MX" sz="1600" b="1" i="0" u="none" strike="noStrike" kern="0" cap="none" spc="0" normalizeH="0" baseline="0" noProof="0" dirty="0">
                <a:ln>
                  <a:noFill/>
                </a:ln>
                <a:solidFill>
                  <a:srgbClr val="07376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1</a:t>
            </a:r>
            <a:endParaRPr kumimoji="0" lang="es-CO" sz="1600" b="1" i="0" u="none" strike="noStrike" kern="0" cap="none" spc="0" normalizeH="0" baseline="0" noProof="0" dirty="0">
              <a:ln>
                <a:noFill/>
              </a:ln>
              <a:solidFill>
                <a:srgbClr val="07376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10" name="Diagrama de flujo: conector 9">
            <a:extLst>
              <a:ext uri="{FF2B5EF4-FFF2-40B4-BE49-F238E27FC236}">
                <a16:creationId xmlns:a16="http://schemas.microsoft.com/office/drawing/2014/main" id="{1BB95CC7-307E-BE35-809D-193E0015DF09}"/>
              </a:ext>
            </a:extLst>
          </p:cNvPr>
          <p:cNvSpPr/>
          <p:nvPr/>
        </p:nvSpPr>
        <p:spPr>
          <a:xfrm>
            <a:off x="635083" y="3516357"/>
            <a:ext cx="416198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s-MX" sz="1600" b="1" kern="0" dirty="0">
                <a:solidFill>
                  <a:srgbClr val="073763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2</a:t>
            </a:r>
            <a:endParaRPr kumimoji="0" lang="es-CO" sz="1600" b="1" i="0" u="none" strike="noStrike" kern="0" cap="none" spc="0" normalizeH="0" baseline="0" noProof="0" dirty="0">
              <a:ln>
                <a:noFill/>
              </a:ln>
              <a:solidFill>
                <a:srgbClr val="07376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12" name="Diagrama de flujo: conector 11">
            <a:extLst>
              <a:ext uri="{FF2B5EF4-FFF2-40B4-BE49-F238E27FC236}">
                <a16:creationId xmlns:a16="http://schemas.microsoft.com/office/drawing/2014/main" id="{B7005E8F-52B6-3A4E-044E-2257A301C0BF}"/>
              </a:ext>
            </a:extLst>
          </p:cNvPr>
          <p:cNvSpPr/>
          <p:nvPr/>
        </p:nvSpPr>
        <p:spPr>
          <a:xfrm>
            <a:off x="635083" y="4213869"/>
            <a:ext cx="416198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s-CO" sz="1600" b="1" kern="0" dirty="0">
                <a:solidFill>
                  <a:srgbClr val="073763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3</a:t>
            </a:r>
            <a:endParaRPr kumimoji="0" lang="es-CO" sz="1600" b="1" i="0" u="none" strike="noStrike" kern="0" cap="none" spc="0" normalizeH="0" baseline="0" noProof="0" dirty="0">
              <a:ln>
                <a:noFill/>
              </a:ln>
              <a:solidFill>
                <a:srgbClr val="07376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14" name="Diagrama de flujo: conector 13">
            <a:extLst>
              <a:ext uri="{FF2B5EF4-FFF2-40B4-BE49-F238E27FC236}">
                <a16:creationId xmlns:a16="http://schemas.microsoft.com/office/drawing/2014/main" id="{CF43CCBD-312E-FA33-DC0D-10D231A8A513}"/>
              </a:ext>
            </a:extLst>
          </p:cNvPr>
          <p:cNvSpPr/>
          <p:nvPr/>
        </p:nvSpPr>
        <p:spPr>
          <a:xfrm>
            <a:off x="635083" y="5663564"/>
            <a:ext cx="416198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07376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95819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4021240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mt">
      <a:dk1>
        <a:srgbClr val="262626"/>
      </a:dk1>
      <a:lt1>
        <a:sysClr val="window" lastClr="FFFFFF"/>
      </a:lt1>
      <a:dk2>
        <a:srgbClr val="DC7240"/>
      </a:dk2>
      <a:lt2>
        <a:srgbClr val="E7E6E6"/>
      </a:lt2>
      <a:accent1>
        <a:srgbClr val="DC7240"/>
      </a:accent1>
      <a:accent2>
        <a:srgbClr val="262626"/>
      </a:accent2>
      <a:accent3>
        <a:srgbClr val="E38D67"/>
      </a:accent3>
      <a:accent4>
        <a:srgbClr val="595959"/>
      </a:accent4>
      <a:accent5>
        <a:srgbClr val="EFA725"/>
      </a:accent5>
      <a:accent6>
        <a:srgbClr val="0C0C0C"/>
      </a:accent6>
      <a:hlink>
        <a:srgbClr val="43B1A4"/>
      </a:hlink>
      <a:folHlink>
        <a:srgbClr val="DC724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509</Words>
  <Application>Microsoft Office PowerPoint</Application>
  <PresentationFormat>Panorámica</PresentationFormat>
  <Paragraphs>58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Fira Sans Extra Condensed</vt:lpstr>
      <vt:lpstr>Impact</vt:lpstr>
      <vt:lpstr>Josefin Sans</vt:lpstr>
      <vt:lpstr>Verdana</vt:lpstr>
      <vt:lpstr>Wingdings</vt:lpstr>
      <vt:lpstr>Diseño personalizado</vt:lpstr>
      <vt:lpstr>Presentación de PowerPoint</vt:lpstr>
      <vt:lpstr>INFORME DEL CANAL DE DENUNCIAS  Abril – Junio 2023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Valentina</cp:lastModifiedBy>
  <cp:revision>37</cp:revision>
  <dcterms:created xsi:type="dcterms:W3CDTF">2023-05-08T00:34:42Z</dcterms:created>
  <dcterms:modified xsi:type="dcterms:W3CDTF">2023-07-26T16:28:47Z</dcterms:modified>
</cp:coreProperties>
</file>