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9"/>
  </p:notesMasterIdLst>
  <p:handoutMasterIdLst>
    <p:handoutMasterId r:id="rId10"/>
  </p:handoutMasterIdLst>
  <p:sldIdLst>
    <p:sldId id="259" r:id="rId2"/>
    <p:sldId id="262" r:id="rId3"/>
    <p:sldId id="263" r:id="rId4"/>
    <p:sldId id="264" r:id="rId5"/>
    <p:sldId id="267" r:id="rId6"/>
    <p:sldId id="268" r:id="rId7"/>
    <p:sldId id="270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9169"/>
    <a:srgbClr val="FF6600"/>
    <a:srgbClr val="FF9933"/>
    <a:srgbClr val="C56D0D"/>
    <a:srgbClr val="DCEBFB"/>
    <a:srgbClr val="2D6DF4"/>
    <a:srgbClr val="0054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02"/>
    <p:restoredTop sz="96642"/>
  </p:normalViewPr>
  <p:slideViewPr>
    <p:cSldViewPr snapToGrid="0" snapToObjects="1">
      <p:cViewPr varScale="1">
        <p:scale>
          <a:sx n="100" d="100"/>
          <a:sy n="100" d="100"/>
        </p:scale>
        <p:origin x="84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322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2686D-009B-4755-BF3C-B1645D0A938E}" type="datetimeFigureOut">
              <a:rPr lang="es-ES" smtClean="0"/>
              <a:t>22/01/2020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AE71F-6302-4695-A732-5DA60A1BF9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6418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06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841708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495ef59f35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495ef59f35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9262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 1 1 1" preserve="1" userDrawn="1">
  <p:cSld name="1_Diapositiva de título 1 1 1">
    <p:bg>
      <p:bgPr>
        <a:solidFill>
          <a:srgbClr val="069169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/>
        </p:nvSpPr>
        <p:spPr>
          <a:xfrm>
            <a:off x="8336496" y="5464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1" name="Google Shape;31;p5"/>
          <p:cNvSpPr txBox="1"/>
          <p:nvPr userDrawn="1"/>
        </p:nvSpPr>
        <p:spPr>
          <a:xfrm>
            <a:off x="8336496" y="-2155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2" name="Google Shape;32;p5"/>
          <p:cNvSpPr/>
          <p:nvPr/>
        </p:nvSpPr>
        <p:spPr>
          <a:xfrm>
            <a:off x="3213694" y="0"/>
            <a:ext cx="5935223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5"/>
          <p:cNvSpPr txBox="1"/>
          <p:nvPr/>
        </p:nvSpPr>
        <p:spPr>
          <a:xfrm>
            <a:off x="1098468" y="4856142"/>
            <a:ext cx="4293000" cy="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s-CO" sz="600" b="0" i="0" u="none" strike="noStrike" cap="none"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rPr>
              <a:t>Esta presentación es propiedad intelectual controlada y producida por la Presidencia de la República.</a:t>
            </a:r>
            <a:endParaRPr sz="600" b="0" i="0" u="none" strike="noStrike" cap="none">
              <a:solidFill>
                <a:schemeClr val="lt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892" y="346605"/>
            <a:ext cx="2616953" cy="746654"/>
          </a:xfrm>
          <a:prstGeom prst="rect">
            <a:avLst/>
          </a:prstGeom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EBB03E-157E-1743-86F1-8874FFB41B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61004" y="1439863"/>
            <a:ext cx="5149596" cy="1349375"/>
          </a:xfrm>
        </p:spPr>
        <p:txBody>
          <a:bodyPr/>
          <a:lstStyle>
            <a:lvl1pPr marL="95250" indent="0" algn="r">
              <a:buNone/>
              <a:defRPr sz="3000">
                <a:solidFill>
                  <a:srgbClr val="0054BC"/>
                </a:solidFill>
              </a:defRPr>
            </a:lvl1pPr>
          </a:lstStyle>
          <a:p>
            <a:r>
              <a:rPr lang="es-ES" dirty="0"/>
              <a:t>Editar los estilos de texto del patrón</a:t>
            </a:r>
            <a:endParaRPr lang="es-CO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366" y="3771884"/>
            <a:ext cx="3904083" cy="73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114624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</p:sldLayoutIdLst>
  <p:transition spd="med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5AD32FBA-DEC6-4F12-81D6-D03AC2CD5CBA}"/>
              </a:ext>
            </a:extLst>
          </p:cNvPr>
          <p:cNvSpPr/>
          <p:nvPr/>
        </p:nvSpPr>
        <p:spPr>
          <a:xfrm>
            <a:off x="3524081" y="1403832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endParaRPr lang="es-CO" b="1" dirty="0">
              <a:solidFill>
                <a:schemeClr val="tx1"/>
              </a:solidFill>
            </a:endParaRPr>
          </a:p>
          <a:p>
            <a:pPr algn="r"/>
            <a:r>
              <a:rPr lang="es-CO" b="1" dirty="0">
                <a:solidFill>
                  <a:schemeClr val="tx1"/>
                </a:solidFill>
              </a:rPr>
              <a:t>INFORME DE GESTION </a:t>
            </a:r>
          </a:p>
          <a:p>
            <a:pPr algn="r"/>
            <a:r>
              <a:rPr lang="es-CO" sz="1200" b="1" dirty="0">
                <a:solidFill>
                  <a:schemeClr val="tx1"/>
                </a:solidFill>
              </a:rPr>
              <a:t>Control Interno Disciplinario 4º Trimestre</a:t>
            </a:r>
          </a:p>
          <a:p>
            <a:pPr algn="r"/>
            <a:r>
              <a:rPr lang="es-CO" sz="1200" b="1" dirty="0">
                <a:solidFill>
                  <a:schemeClr val="tx1"/>
                </a:solidFill>
              </a:rPr>
              <a:t>Ley 734 de 2002, modificada parcialmente </a:t>
            </a:r>
          </a:p>
          <a:p>
            <a:pPr algn="r"/>
            <a:r>
              <a:rPr lang="es-CO" sz="1200" b="1" dirty="0">
                <a:solidFill>
                  <a:schemeClr val="tx1"/>
                </a:solidFill>
              </a:rPr>
              <a:t>por la Ley 1474 de 2011</a:t>
            </a:r>
          </a:p>
          <a:p>
            <a:pPr algn="r"/>
            <a:endParaRPr lang="es-CO" sz="1200" b="1" dirty="0">
              <a:solidFill>
                <a:schemeClr val="tx1"/>
              </a:solidFill>
            </a:endParaRPr>
          </a:p>
          <a:p>
            <a:pPr algn="r"/>
            <a:r>
              <a:rPr lang="es-CO" sz="1200" b="1" dirty="0">
                <a:solidFill>
                  <a:schemeClr val="tx1"/>
                </a:solidFill>
              </a:rPr>
              <a:t>Vicepresidencia Administrativa y Financiera</a:t>
            </a:r>
          </a:p>
          <a:p>
            <a:pPr algn="r"/>
            <a:r>
              <a:rPr lang="es-CO" sz="1200" b="1" dirty="0">
                <a:solidFill>
                  <a:schemeClr val="tx1"/>
                </a:solidFill>
              </a:rPr>
              <a:t>Control Interno Disciplinario</a:t>
            </a:r>
          </a:p>
          <a:p>
            <a:pPr algn="r"/>
            <a:endParaRPr lang="es-CO" sz="1200" b="1" dirty="0">
              <a:solidFill>
                <a:schemeClr val="tx1"/>
              </a:solidFill>
            </a:endParaRPr>
          </a:p>
          <a:p>
            <a:pPr algn="r"/>
            <a:r>
              <a:rPr lang="es-CO" b="1" dirty="0">
                <a:solidFill>
                  <a:schemeClr val="tx1"/>
                </a:solidFill>
              </a:rPr>
              <a:t>Enero, 2020</a:t>
            </a:r>
            <a:endParaRPr lang="es-CO" b="1" dirty="0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97108655-4AED-4F9B-8F1C-8DD5214CB5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1944" y="1439863"/>
            <a:ext cx="8264831" cy="2432890"/>
          </a:xfrm>
        </p:spPr>
        <p:txBody>
          <a:bodyPr/>
          <a:lstStyle/>
          <a:p>
            <a:r>
              <a:rPr lang="es-CO" b="1" dirty="0"/>
              <a:t>OBJETIVO</a:t>
            </a:r>
          </a:p>
          <a:p>
            <a:r>
              <a:rPr lang="es-CO" dirty="0"/>
              <a:t>Presentar las actividades y providencias, resultado de la  gestión de los procesos administrativos disciplinarios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51032954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FA693507-54A7-44EE-B85D-E97CD6643C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2024" y="448235"/>
            <a:ext cx="8108576" cy="3442447"/>
          </a:xfrm>
        </p:spPr>
        <p:txBody>
          <a:bodyPr/>
          <a:lstStyle/>
          <a:p>
            <a:pPr algn="l"/>
            <a:r>
              <a:rPr lang="es-CO" b="1" dirty="0"/>
              <a:t>ALCANCE</a:t>
            </a:r>
          </a:p>
          <a:p>
            <a:pPr algn="ctr"/>
            <a:r>
              <a:rPr lang="es-CO" sz="2800" dirty="0"/>
              <a:t>Periodo comprendido entre: </a:t>
            </a:r>
          </a:p>
          <a:p>
            <a:pPr algn="ctr"/>
            <a:r>
              <a:rPr lang="es-CO" sz="2800" dirty="0"/>
              <a:t>01 de octubre de 2019 y 31 de diciembre 2019.</a:t>
            </a:r>
          </a:p>
          <a:p>
            <a:pPr algn="ctr"/>
            <a:r>
              <a:rPr lang="es-CO" sz="2800" dirty="0"/>
              <a:t>Actividades tendientes a fortalecer las políticas de prevención de conductas constitutivas de infracción al Código Disciplinario Único mediante la actividad disciplinaria.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1233838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14A22610-AFF8-49BD-A328-F0C6B4C4503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986119"/>
            <a:ext cx="8610600" cy="2850776"/>
          </a:xfrm>
        </p:spPr>
        <p:txBody>
          <a:bodyPr/>
          <a:lstStyle/>
          <a:p>
            <a:pPr algn="ctr"/>
            <a:r>
              <a:rPr lang="es-CO" sz="2400" b="1" dirty="0"/>
              <a:t>Procesos Disciplinarios en el Cuarto Trimestre del 2019</a:t>
            </a:r>
          </a:p>
          <a:p>
            <a:pPr algn="l"/>
            <a:r>
              <a:rPr lang="es-CO" sz="2400" dirty="0"/>
              <a:t>Procesos iniciales del trimestre				52</a:t>
            </a:r>
          </a:p>
          <a:p>
            <a:pPr algn="l"/>
            <a:r>
              <a:rPr lang="es-CO" sz="2400" dirty="0"/>
              <a:t>Procesos ingresados 						19</a:t>
            </a:r>
          </a:p>
          <a:p>
            <a:pPr algn="l"/>
            <a:r>
              <a:rPr lang="es-CO" sz="2400" dirty="0"/>
              <a:t>Procesos decididos con auto de terminación y archivo, </a:t>
            </a:r>
          </a:p>
          <a:p>
            <a:pPr algn="l"/>
            <a:r>
              <a:rPr lang="es-CO" sz="2400" dirty="0"/>
              <a:t>inhibitorio, y/o remisión a la Procuraduría 			7</a:t>
            </a:r>
          </a:p>
          <a:p>
            <a:pPr algn="l"/>
            <a:r>
              <a:rPr lang="es-CO" sz="2400" dirty="0"/>
              <a:t>Procesos activos al 31 de diciembre				64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82042861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14C07D90-20AE-4B5B-B347-B984BD4610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4715435"/>
          </a:xfrm>
          <a:prstGeom prst="rect">
            <a:avLst/>
          </a:prstGeom>
        </p:spPr>
      </p:pic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7170465F-103A-4FEB-A5A0-DEAD49DB31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1344706"/>
            <a:ext cx="8659906" cy="3370729"/>
          </a:xfrm>
        </p:spPr>
        <p:txBody>
          <a:bodyPr/>
          <a:lstStyle/>
          <a:p>
            <a:r>
              <a:rPr lang="es-C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380140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EB4C0AB6-13EE-467A-8860-3C07B0D2096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8945" y="218485"/>
            <a:ext cx="8351655" cy="3520035"/>
          </a:xfrm>
        </p:spPr>
        <p:txBody>
          <a:bodyPr/>
          <a:lstStyle/>
          <a:p>
            <a:r>
              <a:rPr lang="es-CO" dirty="0"/>
              <a:t>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BD12899-B9B6-4A7E-B84E-D59518DEFA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849" y="1084333"/>
            <a:ext cx="6455686" cy="2516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033014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B230BF93-BCA2-4EC8-A894-627792371FA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CO" dirty="0"/>
              <a:t>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249C246-7EEA-4B9A-9849-4D3AE433DB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350" y="1162050"/>
            <a:ext cx="7505699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9952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residencia de Colomba">
  <a:themeElements>
    <a:clrScheme name="Presidencia">
      <a:dk1>
        <a:srgbClr val="073763"/>
      </a:dk1>
      <a:lt1>
        <a:srgbClr val="FFFFFF"/>
      </a:lt1>
      <a:dk2>
        <a:srgbClr val="3C78D8"/>
      </a:dk2>
      <a:lt2>
        <a:srgbClr val="A4C2F4"/>
      </a:lt2>
      <a:accent1>
        <a:srgbClr val="E4EDFE"/>
      </a:accent1>
      <a:accent2>
        <a:srgbClr val="B7CFFF"/>
      </a:accent2>
      <a:accent3>
        <a:srgbClr val="88ACF8"/>
      </a:accent3>
      <a:accent4>
        <a:srgbClr val="5B8BFF"/>
      </a:accent4>
      <a:accent5>
        <a:srgbClr val="6D98FF"/>
      </a:accent5>
      <a:accent6>
        <a:srgbClr val="2A54A7"/>
      </a:accent6>
      <a:hlink>
        <a:srgbClr val="F45721"/>
      </a:hlink>
      <a:folHlink>
        <a:srgbClr val="FFA06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2116</TotalTime>
  <Words>147</Words>
  <Application>Microsoft Office PowerPoint</Application>
  <PresentationFormat>Presentación en pantalla (16:9)</PresentationFormat>
  <Paragraphs>25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Work Sans</vt:lpstr>
      <vt:lpstr>Presidencia de Colomba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Gloria Milena Orjuela Garcia</dc:creator>
  <cp:lastModifiedBy>Luz Angela Rodriguez Cepeda</cp:lastModifiedBy>
  <cp:revision>247</cp:revision>
  <dcterms:modified xsi:type="dcterms:W3CDTF">2020-01-22T13:01:22Z</dcterms:modified>
</cp:coreProperties>
</file>