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0"/>
  </p:notesMasterIdLst>
  <p:handoutMasterIdLst>
    <p:handoutMasterId r:id="rId11"/>
  </p:handoutMasterIdLst>
  <p:sldIdLst>
    <p:sldId id="259" r:id="rId2"/>
    <p:sldId id="276" r:id="rId3"/>
    <p:sldId id="275" r:id="rId4"/>
    <p:sldId id="279" r:id="rId5"/>
    <p:sldId id="273" r:id="rId6"/>
    <p:sldId id="271" r:id="rId7"/>
    <p:sldId id="277" r:id="rId8"/>
    <p:sldId id="281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96F0D"/>
    <a:srgbClr val="C56D0D"/>
    <a:srgbClr val="069169"/>
    <a:srgbClr val="FF9933"/>
    <a:srgbClr val="DCEBFB"/>
    <a:srgbClr val="2D6DF4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63"/>
    <p:restoredTop sz="96642"/>
  </p:normalViewPr>
  <p:slideViewPr>
    <p:cSldViewPr snapToGrid="0" snapToObjects="1">
      <p:cViewPr varScale="1">
        <p:scale>
          <a:sx n="117" d="100"/>
          <a:sy n="117" d="100"/>
        </p:scale>
        <p:origin x="192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45 PROVIDENCIAS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22-DD4A-83A1-3FCE2514B0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2-DD4A-83A1-3FCE2514B0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22-DD4A-83A1-3FCE2514B0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22-DD4A-83A1-3FCE2514B0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522-DD4A-83A1-3FCE2514B0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522-DD4A-83A1-3FCE2514B00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522-DD4A-83A1-3FCE2514B00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522-DD4A-83A1-3FCE2514B00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522-DD4A-83A1-3FCE2514B00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522-DD4A-83A1-3FCE2514B00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522-DD4A-83A1-3FCE2514B00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522-DD4A-83A1-3FCE2514B00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522-DD4A-83A1-3FCE2514B006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522-DD4A-83A1-3FCE2514B006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522-DD4A-83A1-3FCE2514B006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522-DD4A-83A1-3FCE2514B006}"/>
              </c:ext>
            </c:extLst>
          </c:dPt>
          <c:cat>
            <c:strRef>
              <c:f>Hoja1!$A$2:$A$11</c:f>
              <c:strCache>
                <c:ptCount val="10"/>
                <c:pt idx="0">
                  <c:v>11 INDAGACION PRELIMINAR </c:v>
                </c:pt>
                <c:pt idx="1">
                  <c:v>2 APERTURA INVESTIGACION</c:v>
                </c:pt>
                <c:pt idx="2">
                  <c:v>21 AUTO ARCHIVO</c:v>
                </c:pt>
                <c:pt idx="3">
                  <c:v>3 AUTO PRUEBAS </c:v>
                </c:pt>
                <c:pt idx="4">
                  <c:v>1 FALLO 1a INSTANCIA</c:v>
                </c:pt>
                <c:pt idx="5">
                  <c:v>1 AUTO ALEGAR DE CONCLUSION</c:v>
                </c:pt>
                <c:pt idx="6">
                  <c:v>1 AUTO QUE RESUELVE NULIDAD </c:v>
                </c:pt>
                <c:pt idx="7">
                  <c:v>1 AUTO QUE RESUELVE REPOSICION</c:v>
                </c:pt>
                <c:pt idx="8">
                  <c:v>2 AUTO TRASLADO POR COMPETENCIA</c:v>
                </c:pt>
                <c:pt idx="9">
                  <c:v>2 AUTO DECRETA CADUCIDAD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11</c:v>
                </c:pt>
                <c:pt idx="1">
                  <c:v>2</c:v>
                </c:pt>
                <c:pt idx="2">
                  <c:v>21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C-2944-B1AF-5758A7B25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data id="0">
      <cx:strDim type="cat">
        <cx:f>Hoja1!$A$2:$A$9</cx:f>
        <cx:lvl ptCount="4">
          <cx:pt idx="0">15 INVESTIGACION</cx:pt>
          <cx:pt idx="1">1 PARA FALLO 2A INSTANCIA</cx:pt>
          <cx:pt idx="2">36 INDAGACION</cx:pt>
          <cx:pt idx="3">1 FALLO 1A INSTANCIA</cx:pt>
        </cx:lvl>
      </cx:strDim>
      <cx:numDim type="size">
        <cx:f>Hoja1!$B$2:$B$9</cx:f>
        <cx:lvl ptCount="8" formatCode="General">
          <cx:pt idx="0">15</cx:pt>
          <cx:pt idx="1">1</cx:pt>
          <cx:pt idx="2">36</cx:pt>
          <cx:pt idx="3">1</cx:pt>
        </cx:lvl>
      </cx:numDim>
    </cx:data>
  </cx:chartData>
  <cx:chart>
    <cx:title pos="t" align="ctr" overlay="0">
      <cx:tx>
        <cx:txData>
          <cx:v>PROCESOS 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862" b="0" i="0" u="none" strike="noStrike" kern="1200" cap="none" spc="20" baseline="0">
              <a:solidFill>
                <a:srgbClr val="073763">
                  <a:lumMod val="50000"/>
                  <a:lumOff val="50000"/>
                </a:srgbClr>
              </a:solidFill>
              <a:latin typeface="+mn-lt"/>
              <a:ea typeface="+mn-ea"/>
              <a:cs typeface="+mn-cs"/>
            </a:defRPr>
          </a:pPr>
          <a:r>
            <a:rPr kumimoji="0" lang="en-US" sz="1862" b="0" i="0" u="none" strike="noStrike" kern="1200" cap="none" spc="20" normalizeH="0" baseline="0" noProof="0">
              <a:ln>
                <a:noFill/>
              </a:ln>
              <a:solidFill>
                <a:srgbClr val="073763">
                  <a:lumMod val="50000"/>
                  <a:lumOff val="50000"/>
                </a:srgbClr>
              </a:solidFill>
              <a:effectLst/>
              <a:uLnTx/>
              <a:uFillTx/>
              <a:latin typeface="Arial"/>
            </a:rPr>
            <a:t>PROCESOS </a:t>
          </a:r>
        </a:p>
      </cx:txPr>
    </cx:title>
    <cx:plotArea>
      <cx:plotAreaRegion>
        <cx:series layoutId="sunburst" uniqueId="{2BF6F308-2360-094F-9C04-700EAF5BC459}">
          <cx:tx>
            <cx:txData>
              <cx:f>Hoja1!$B$1</cx:f>
              <cx:v>PROCESOS </cx:v>
            </cx:txData>
          </cx:tx>
          <cx:dataLabels pos="ctr">
            <cx:visibility seriesName="0" categoryName="1" value="0"/>
          </cx:dataLabels>
          <cx:dataId val="0"/>
        </cx:series>
      </cx:plotAreaRegion>
    </cx:plotArea>
    <cx:legend pos="r" align="ctr" overlay="0"/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75000"/>
            <a:lumOff val="2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chemeClr val="bg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/>
  </cs:title>
  <cs:trendline>
    <cs:lnRef idx="0"/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y archivo, inhibitorio, y/o remisión a la Procuraduría 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31 de diciembre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C1C0D36E-C491-8B47-93EB-DB52FA14D405}">
      <dgm:prSet phldrT="[Texto]" custT="1"/>
      <dgm:spPr/>
      <dgm:t>
        <a:bodyPr/>
        <a:lstStyle/>
        <a:p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Sancionatorios</a:t>
          </a:r>
        </a:p>
      </dgm:t>
    </dgm:pt>
    <dgm:pt modelId="{F47EBB8A-9290-4E43-A6F7-4B31AB9056A2}" type="parTrans" cxnId="{40E9099E-79DD-DA4A-B99C-74306E11F830}">
      <dgm:prSet/>
      <dgm:spPr/>
      <dgm:t>
        <a:bodyPr/>
        <a:lstStyle/>
        <a:p>
          <a:endParaRPr lang="es-ES"/>
        </a:p>
      </dgm:t>
    </dgm:pt>
    <dgm:pt modelId="{21FC4016-215E-E442-A03B-4D7E12958447}" type="sibTrans" cxnId="{40E9099E-79DD-DA4A-B99C-74306E11F830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6148" custLinFactNeighborY="40370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66A1BEE-6E70-D246-8183-5E8BEF741BC9}" type="pres">
      <dgm:prSet presAssocID="{3AEF3710-3BFF-448F-8BAB-8CAFF786BDBA}" presName="spacer" presStyleCnt="0"/>
      <dgm:spPr/>
    </dgm:pt>
    <dgm:pt modelId="{BB149F88-9260-AE43-9C2B-8A3FE10D5694}" type="pres">
      <dgm:prSet presAssocID="{C1C0D36E-C491-8B47-93EB-DB52FA14D40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A6879A31-5931-9143-9F71-7CAECDD585D0}" type="presOf" srcId="{C1C0D36E-C491-8B47-93EB-DB52FA14D405}" destId="{BB149F88-9260-AE43-9C2B-8A3FE10D5694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40E9099E-79DD-DA4A-B99C-74306E11F830}" srcId="{8F50CBEA-CBEC-4C2F-A560-08B8DE017581}" destId="{C1C0D36E-C491-8B47-93EB-DB52FA14D405}" srcOrd="4" destOrd="0" parTransId="{F47EBB8A-9290-4E43-A6F7-4B31AB9056A2}" sibTransId="{21FC4016-215E-E442-A03B-4D7E12958447}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F4B934CB-CE4B-4B46-94B3-4085B722C2A2}" type="presParOf" srcId="{D98D3764-B839-40FE-A6E6-AAA78958F199}" destId="{B66A1BEE-6E70-D246-8183-5E8BEF741BC9}" srcOrd="7" destOrd="0" presId="urn:microsoft.com/office/officeart/2005/8/layout/vList2"/>
    <dgm:cxn modelId="{8461E0E8-E27A-2E4C-8B0F-BC7ECB5461E6}" type="presParOf" srcId="{D98D3764-B839-40FE-A6E6-AAA78958F199}" destId="{BB149F88-9260-AE43-9C2B-8A3FE10D569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pPr algn="ctr"/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64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14</a:t>
          </a: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25</a:t>
          </a: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27CDC6AC-D9D5-8941-B0C7-79545BCDDC0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</a:t>
          </a:r>
        </a:p>
      </dgm:t>
    </dgm:pt>
    <dgm:pt modelId="{C6A6181E-A96E-3949-8F54-87E7B9F7E3ED}" type="parTrans" cxnId="{F018DAEB-D4CF-AD46-A6EB-CACF1539B348}">
      <dgm:prSet/>
      <dgm:spPr/>
      <dgm:t>
        <a:bodyPr/>
        <a:lstStyle/>
        <a:p>
          <a:endParaRPr lang="es-ES"/>
        </a:p>
      </dgm:t>
    </dgm:pt>
    <dgm:pt modelId="{74CBB79B-9A09-084D-8D77-F6336AF05243}" type="sibTrans" cxnId="{F018DAEB-D4CF-AD46-A6EB-CACF1539B348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53</a:t>
          </a:r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 custLinFactNeighborY="-84806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1473" custLinFactNeighborY="20082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8FBEEA6-C755-304B-9276-87718DC26760}" type="pres">
      <dgm:prSet presAssocID="{3AEF3710-3BFF-448F-8BAB-8CAFF786BDBA}" presName="spacer" presStyleCnt="0"/>
      <dgm:spPr/>
    </dgm:pt>
    <dgm:pt modelId="{BA8AD90A-24A1-6D4F-845C-5ADC3A2B582F}" type="pres">
      <dgm:prSet presAssocID="{27CDC6AC-D9D5-8941-B0C7-79545BCDDC0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96D9914-46ED-A244-961F-B7F5BC43074F}" type="presOf" srcId="{27CDC6AC-D9D5-8941-B0C7-79545BCDDC0E}" destId="{BA8AD90A-24A1-6D4F-845C-5ADC3A2B582F}" srcOrd="0" destOrd="0" presId="urn:microsoft.com/office/officeart/2005/8/layout/vList2"/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F018DAEB-D4CF-AD46-A6EB-CACF1539B348}" srcId="{8F50CBEA-CBEC-4C2F-A560-08B8DE017581}" destId="{27CDC6AC-D9D5-8941-B0C7-79545BCDDC0E}" srcOrd="4" destOrd="0" parTransId="{C6A6181E-A96E-3949-8F54-87E7B9F7E3ED}" sibTransId="{74CBB79B-9A09-084D-8D77-F6336AF05243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5C1707F3-216A-3045-9BE4-815823303058}" type="presParOf" srcId="{D98D3764-B839-40FE-A6E6-AAA78958F199}" destId="{48FBEEA6-C755-304B-9276-87718DC26760}" srcOrd="7" destOrd="0" presId="urn:microsoft.com/office/officeart/2005/8/layout/vList2"/>
    <dgm:cxn modelId="{1B7D7689-85AC-A74C-8CC9-3EF90E1903C7}" type="presParOf" srcId="{D98D3764-B839-40FE-A6E6-AAA78958F199}" destId="{BA8AD90A-24A1-6D4F-845C-5ADC3A2B582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238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38724"/>
        <a:ext cx="5266228" cy="671815"/>
      </dsp:txXfrm>
    </dsp:sp>
    <dsp:sp modelId="{B71ABB57-F48F-4357-896F-7D0EBD279A53}">
      <dsp:nvSpPr>
        <dsp:cNvPr id="0" name=""/>
        <dsp:cNvSpPr/>
      </dsp:nvSpPr>
      <dsp:spPr>
        <a:xfrm>
          <a:off x="0" y="757065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793409"/>
        <a:ext cx="5266228" cy="671815"/>
      </dsp:txXfrm>
    </dsp:sp>
    <dsp:sp modelId="{D32C4C53-CF43-436D-9BEB-F28BF5278117}">
      <dsp:nvSpPr>
        <dsp:cNvPr id="0" name=""/>
        <dsp:cNvSpPr/>
      </dsp:nvSpPr>
      <dsp:spPr>
        <a:xfrm>
          <a:off x="0" y="151586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y archivo, inhibitorio, y/o remisión a la Procuraduría 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1552204"/>
        <a:ext cx="5266228" cy="671815"/>
      </dsp:txXfrm>
    </dsp:sp>
    <dsp:sp modelId="{6737E977-35D1-4FB4-AEA1-E6E8284599D1}">
      <dsp:nvSpPr>
        <dsp:cNvPr id="0" name=""/>
        <dsp:cNvSpPr/>
      </dsp:nvSpPr>
      <dsp:spPr>
        <a:xfrm>
          <a:off x="0" y="2266435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31 de diciembre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2302779"/>
        <a:ext cx="5266228" cy="671815"/>
      </dsp:txXfrm>
    </dsp:sp>
    <dsp:sp modelId="{BB149F88-9260-AE43-9C2B-8A3FE10D5694}">
      <dsp:nvSpPr>
        <dsp:cNvPr id="0" name=""/>
        <dsp:cNvSpPr/>
      </dsp:nvSpPr>
      <dsp:spPr>
        <a:xfrm>
          <a:off x="0" y="302112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Sancionatorios</a:t>
          </a:r>
        </a:p>
      </dsp:txBody>
      <dsp:txXfrm>
        <a:off x="36344" y="3057464"/>
        <a:ext cx="5266228" cy="671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0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64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1984" y="31984"/>
        <a:ext cx="1740252" cy="591232"/>
      </dsp:txXfrm>
    </dsp:sp>
    <dsp:sp modelId="{B71ABB57-F48F-4357-896F-7D0EBD279A53}">
      <dsp:nvSpPr>
        <dsp:cNvPr id="0" name=""/>
        <dsp:cNvSpPr/>
      </dsp:nvSpPr>
      <dsp:spPr>
        <a:xfrm>
          <a:off x="0" y="800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14</a:t>
          </a:r>
        </a:p>
      </dsp:txBody>
      <dsp:txXfrm>
        <a:off x="31984" y="832386"/>
        <a:ext cx="1740252" cy="591232"/>
      </dsp:txXfrm>
    </dsp:sp>
    <dsp:sp modelId="{D32C4C53-CF43-436D-9BEB-F28BF5278117}">
      <dsp:nvSpPr>
        <dsp:cNvPr id="0" name=""/>
        <dsp:cNvSpPr/>
      </dsp:nvSpPr>
      <dsp:spPr>
        <a:xfrm>
          <a:off x="0" y="1576645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25</a:t>
          </a:r>
        </a:p>
      </dsp:txBody>
      <dsp:txXfrm>
        <a:off x="31984" y="1608629"/>
        <a:ext cx="1740252" cy="591232"/>
      </dsp:txXfrm>
    </dsp:sp>
    <dsp:sp modelId="{6737E977-35D1-4FB4-AEA1-E6E8284599D1}">
      <dsp:nvSpPr>
        <dsp:cNvPr id="0" name=""/>
        <dsp:cNvSpPr/>
      </dsp:nvSpPr>
      <dsp:spPr>
        <a:xfrm>
          <a:off x="0" y="2312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53</a:t>
          </a:r>
        </a:p>
      </dsp:txBody>
      <dsp:txXfrm>
        <a:off x="31984" y="2344386"/>
        <a:ext cx="1740252" cy="591232"/>
      </dsp:txXfrm>
    </dsp:sp>
    <dsp:sp modelId="{BA8AD90A-24A1-6D4F-845C-5ADC3A2B582F}">
      <dsp:nvSpPr>
        <dsp:cNvPr id="0" name=""/>
        <dsp:cNvSpPr/>
      </dsp:nvSpPr>
      <dsp:spPr>
        <a:xfrm>
          <a:off x="0" y="3068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</a:t>
          </a:r>
        </a:p>
      </dsp:txBody>
      <dsp:txXfrm>
        <a:off x="31984" y="3100386"/>
        <a:ext cx="1740252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7/1/21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14/relationships/chartEx" Target="../charts/chartEx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5AD32FBA-DEC6-4F12-81D6-D03AC2CD5CBA}"/>
              </a:ext>
            </a:extLst>
          </p:cNvPr>
          <p:cNvSpPr/>
          <p:nvPr/>
        </p:nvSpPr>
        <p:spPr>
          <a:xfrm>
            <a:off x="3524081" y="1403832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CO" b="1" dirty="0">
              <a:solidFill>
                <a:schemeClr val="tx1"/>
              </a:solidFill>
            </a:endParaRPr>
          </a:p>
          <a:p>
            <a:pPr algn="r"/>
            <a:r>
              <a:rPr lang="es-CO" sz="18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INFORME DE GESTION </a:t>
            </a:r>
          </a:p>
          <a:p>
            <a:pPr algn="r"/>
            <a:r>
              <a:rPr lang="es-CO" sz="16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Control Interno Disciplinario</a:t>
            </a:r>
          </a:p>
          <a:p>
            <a:pPr algn="r"/>
            <a:r>
              <a:rPr lang="es-CO" sz="16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4o Trimestre 2020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Ley 734 de 2002, modificada parcialmente 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por la Ley 1474 de 2011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Vicepresidencia Administrativa y Financiera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Control Interno Disciplinario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b="1" dirty="0">
                <a:solidFill>
                  <a:schemeClr val="tx2">
                    <a:lumMod val="50000"/>
                  </a:schemeClr>
                </a:solidFill>
              </a:rPr>
              <a:t>Enero, 2021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OBJETIVO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238009" y="1150374"/>
            <a:ext cx="5768339" cy="32643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dirty="0">
                <a:solidFill>
                  <a:schemeClr val="accent6"/>
                </a:solidFill>
              </a:rPr>
              <a:t>Presentar las actividades y providencias, resultado de la  gestión de los procesos  disciplinarios</a:t>
            </a:r>
          </a:p>
        </p:txBody>
      </p:sp>
    </p:spTree>
    <p:extLst>
      <p:ext uri="{BB962C8B-B14F-4D97-AF65-F5344CB8AC3E}">
        <p14:creationId xmlns:p14="http://schemas.microsoft.com/office/powerpoint/2010/main" val="169444834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ALCANCE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19716" y="1021695"/>
            <a:ext cx="4493342" cy="1295490"/>
          </a:xfrm>
          <a:prstGeom prst="rightArrow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800" dirty="0">
                <a:solidFill>
                  <a:schemeClr val="accent6"/>
                </a:solidFill>
              </a:rPr>
              <a:t>Periodo comprendido entre: </a:t>
            </a:r>
          </a:p>
          <a:p>
            <a:r>
              <a:rPr lang="es-CO" sz="1800" dirty="0">
                <a:solidFill>
                  <a:schemeClr val="accent6"/>
                </a:solidFill>
              </a:rPr>
              <a:t>01 de octubre al 31 de diciembre 2020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952568" y="2467896"/>
            <a:ext cx="4660490" cy="25563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000" dirty="0">
                <a:solidFill>
                  <a:schemeClr val="accent6"/>
                </a:solidFill>
              </a:rPr>
              <a:t>Actividades tendientes a fortalecer las políticas de prevención de conductas constitutivas de infracción al Código Disciplinario Único mediante la actividad disciplinaria.</a:t>
            </a:r>
          </a:p>
        </p:txBody>
      </p:sp>
    </p:spTree>
    <p:extLst>
      <p:ext uri="{BB962C8B-B14F-4D97-AF65-F5344CB8AC3E}">
        <p14:creationId xmlns:p14="http://schemas.microsoft.com/office/powerpoint/2010/main" val="422787889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Cuarto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2020</a:t>
            </a:r>
            <a:endParaRPr lang="en-US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s-ES" sz="2000" dirty="0" err="1">
                <a:solidFill>
                  <a:schemeClr val="tx2">
                    <a:lumMod val="50000"/>
                  </a:schemeClr>
                </a:solidFill>
              </a:rPr>
              <a:t>or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</a:rPr>
              <a:t> motivos de salubridad pública y de fuerza mayor ante la propagación del virus COVID -19, los términos procesales en las actuaciones disciplinarias estuvieron suspendidos desde el 16 de marzo hasta las 00:00 horas del día 1 de julio de 2020, circunstancia que se comunicó a los investigados a través de la página web de entidad y la Intranet.</a:t>
            </a: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007406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631698307"/>
              </p:ext>
            </p:extLst>
          </p:nvPr>
        </p:nvGraphicFramePr>
        <p:xfrm>
          <a:off x="580103" y="1229032"/>
          <a:ext cx="5338916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280163700"/>
              </p:ext>
            </p:extLst>
          </p:nvPr>
        </p:nvGraphicFramePr>
        <p:xfrm>
          <a:off x="6376218" y="1273277"/>
          <a:ext cx="1804220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580104" y="393290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Procesos Disciplinarios </a:t>
            </a:r>
          </a:p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Cuarto Trimestre - 2020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396718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275771" y="220113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Providencias Cuarto Trimestre 2020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36C8ACB-689F-EE4E-81FE-7736C522FE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2363360"/>
              </p:ext>
            </p:extLst>
          </p:nvPr>
        </p:nvGraphicFramePr>
        <p:xfrm>
          <a:off x="275771" y="878874"/>
          <a:ext cx="8432800" cy="4044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212797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Cuarto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2020</a:t>
            </a:r>
            <a:endParaRPr lang="en-US" sz="2000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Gráfico 9">
                <a:extLst>
                  <a:ext uri="{FF2B5EF4-FFF2-40B4-BE49-F238E27FC236}">
                    <a16:creationId xmlns:a16="http://schemas.microsoft.com/office/drawing/2014/main" id="{47601C35-F7B9-B04F-8B87-1546DD6C7AB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027003936"/>
                  </p:ext>
                </p:extLst>
              </p:nvPr>
            </p:nvGraphicFramePr>
            <p:xfrm>
              <a:off x="3513896" y="1001486"/>
              <a:ext cx="5463491" cy="383233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0" name="Gráfico 9">
                <a:extLst>
                  <a:ext uri="{FF2B5EF4-FFF2-40B4-BE49-F238E27FC236}">
                    <a16:creationId xmlns:a16="http://schemas.microsoft.com/office/drawing/2014/main" id="{47601C35-F7B9-B04F-8B87-1546DD6C7A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13896" y="1001486"/>
                <a:ext cx="5463491" cy="383233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628771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accent2"/>
                </a:solidFill>
              </a:rPr>
              <a:t>INDICADOR DE RIESGO IMPUNIDAD </a:t>
            </a:r>
          </a:p>
          <a:p>
            <a:endParaRPr lang="es-CO" sz="2000" dirty="0"/>
          </a:p>
          <a:p>
            <a:pPr algn="r"/>
            <a:r>
              <a:rPr lang="es-CO" sz="2000" dirty="0"/>
              <a:t>Cuarto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2020</a:t>
            </a:r>
            <a:endParaRPr lang="en-US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800" dirty="0">
                <a:solidFill>
                  <a:schemeClr val="tx2">
                    <a:lumMod val="50000"/>
                  </a:schemeClr>
                </a:solidFill>
              </a:rPr>
              <a:t># PROCESOS CADUCADOS / # TOTAL DE </a:t>
            </a:r>
            <a:r>
              <a:rPr lang="es-CO" sz="1800">
                <a:solidFill>
                  <a:schemeClr val="tx2">
                    <a:lumMod val="50000"/>
                  </a:schemeClr>
                </a:solidFill>
              </a:rPr>
              <a:t>PROCESOS  DEL </a:t>
            </a:r>
            <a:r>
              <a:rPr lang="es-CO" sz="1800" dirty="0">
                <a:solidFill>
                  <a:schemeClr val="tx2">
                    <a:lumMod val="50000"/>
                  </a:schemeClr>
                </a:solidFill>
              </a:rPr>
              <a:t>PERIODO 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2 / 75 = 0,0266%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CO" dirty="0">
                <a:solidFill>
                  <a:schemeClr val="tx2">
                    <a:lumMod val="50000"/>
                  </a:schemeClr>
                </a:solidFill>
              </a:rPr>
              <a:t>LOS PROCESOS DECLARADOS CADUCADOS FUERON REMITIDOS POR LA PROCURADURIA GENERAL DE LA NACION EN ESA CONDICIÓN</a:t>
            </a:r>
          </a:p>
          <a:p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AEFFF5-7953-A24E-9E5E-78CBA70998FB}"/>
              </a:ext>
            </a:extLst>
          </p:cNvPr>
          <p:cNvSpPr txBox="1"/>
          <p:nvPr/>
        </p:nvSpPr>
        <p:spPr>
          <a:xfrm>
            <a:off x="0" y="0"/>
            <a:ext cx="3214614" cy="51435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D60A19FC-3EAA-B944-AA09-07A4225E4ECB}"/>
              </a:ext>
            </a:extLst>
          </p:cNvPr>
          <p:cNvSpPr/>
          <p:nvPr/>
        </p:nvSpPr>
        <p:spPr>
          <a:xfrm>
            <a:off x="555021" y="820339"/>
            <a:ext cx="2104572" cy="326571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ln w="0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INDICADOR  DE RIESGO:</a:t>
            </a:r>
          </a:p>
          <a:p>
            <a:pPr algn="ctr"/>
            <a:endParaRPr lang="es-CO" sz="2000" dirty="0">
              <a:ln w="0">
                <a:solidFill>
                  <a:schemeClr val="accent1">
                    <a:shade val="50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s-CO" sz="2000" dirty="0">
                <a:ln w="0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IMPUNIDAD</a:t>
            </a:r>
          </a:p>
        </p:txBody>
      </p:sp>
    </p:spTree>
    <p:extLst>
      <p:ext uri="{BB962C8B-B14F-4D97-AF65-F5344CB8AC3E}">
        <p14:creationId xmlns:p14="http://schemas.microsoft.com/office/powerpoint/2010/main" val="60558484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4282</TotalTime>
  <Words>261</Words>
  <Application>Microsoft Macintosh PowerPoint</Application>
  <PresentationFormat>Presentación en pantalla (16:9)</PresentationFormat>
  <Paragraphs>59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Work Sans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Luz Angela Rodriguez Cepeda</cp:lastModifiedBy>
  <cp:revision>307</cp:revision>
  <dcterms:modified xsi:type="dcterms:W3CDTF">2021-01-07T17:21:44Z</dcterms:modified>
</cp:coreProperties>
</file>