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3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4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3" r:id="rId10"/>
    <p:sldId id="267" r:id="rId11"/>
    <p:sldId id="266" r:id="rId12"/>
    <p:sldId id="262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Aptos Narrow" panose="020B0004020202020204" pitchFamily="34" charset="0"/>
      <p:regular r:id="rId22"/>
      <p:bold r:id="rId23"/>
      <p:italic r:id="rId24"/>
      <p:boldItalic r:id="rId25"/>
    </p:embeddedFon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Montserrat" panose="00000500000000000000" pitchFamily="2" charset="0"/>
      <p:regular r:id="rId30"/>
      <p:bold r:id="rId31"/>
      <p:italic r:id="rId32"/>
      <p:boldItalic r:id="rId33"/>
    </p:embeddedFont>
    <p:embeddedFont>
      <p:font typeface="Verdana" panose="020B0604030504040204" pitchFamily="34" charset="0"/>
      <p:regular r:id="rId34"/>
      <p:bold r:id="rId35"/>
      <p:italic r:id="rId36"/>
      <p:boldItalic r:id="rId37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AEE3E"/>
    <a:srgbClr val="E57848"/>
    <a:srgbClr val="F68E60"/>
    <a:srgbClr val="00FF99"/>
    <a:srgbClr val="00BCB8"/>
    <a:srgbClr val="009999"/>
    <a:srgbClr val="006699"/>
    <a:srgbClr val="003399"/>
    <a:srgbClr val="0000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75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garcia\Downloads\PROCESOS%20VIGENCIA%20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6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garcia\Downloads\Libro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2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4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CE0F-483E-BF1A-B46B1AC77F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Hoja1!$C$5:$C$11</c:f>
              <c:strCache>
                <c:ptCount val="7"/>
                <c:pt idx="0">
                  <c:v>TOTAL GENERAL</c:v>
                </c:pt>
                <c:pt idx="1">
                  <c:v>CONCURSO DE MERITOS</c:v>
                </c:pt>
                <c:pt idx="2">
                  <c:v>MINIMA CUANTIA</c:v>
                </c:pt>
                <c:pt idx="3">
                  <c:v>ASOCIACION PUBLICO PRIVADA</c:v>
                </c:pt>
                <c:pt idx="4">
                  <c:v>SELECCIÓN ABREVIADA SUBASTA INVERSA</c:v>
                </c:pt>
                <c:pt idx="5">
                  <c:v>SELECCIÓN ABREVIADA MENOR CUANTIA</c:v>
                </c:pt>
                <c:pt idx="6">
                  <c:v>LICITACION PUBLICA OBRA PUBLICA</c:v>
                </c:pt>
              </c:strCache>
            </c:strRef>
          </c:cat>
          <c:val>
            <c:numRef>
              <c:f>Hoja1!$D$5:$D$11</c:f>
              <c:numCache>
                <c:formatCode>General</c:formatCode>
                <c:ptCount val="7"/>
                <c:pt idx="0">
                  <c:v>38</c:v>
                </c:pt>
                <c:pt idx="1">
                  <c:v>15</c:v>
                </c:pt>
                <c:pt idx="2">
                  <c:v>16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53-4AD6-A39F-4CACC19F93B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08990735"/>
        <c:axId val="1508989295"/>
      </c:barChart>
      <c:catAx>
        <c:axId val="15089907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08989295"/>
        <c:crosses val="autoZero"/>
        <c:auto val="1"/>
        <c:lblAlgn val="ctr"/>
        <c:lblOffset val="100"/>
        <c:noMultiLvlLbl val="0"/>
      </c:catAx>
      <c:valAx>
        <c:axId val="15089892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5089907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Hoja1!$C$4:$C$9</c:f>
              <c:strCache>
                <c:ptCount val="6"/>
                <c:pt idx="0">
                  <c:v>CONCURSOS DE MERITOS</c:v>
                </c:pt>
                <c:pt idx="1">
                  <c:v>LICITACION PUBLICA  </c:v>
                </c:pt>
                <c:pt idx="2">
                  <c:v>MINIMA CUANTIA</c:v>
                </c:pt>
                <c:pt idx="3">
                  <c:v>SUBASTA INVERSA</c:v>
                </c:pt>
                <c:pt idx="4">
                  <c:v>SELECCIÓN ABREVIADA </c:v>
                </c:pt>
                <c:pt idx="5">
                  <c:v>ASOCIACION PUBLICO PRIVADA</c:v>
                </c:pt>
              </c:strCache>
            </c:strRef>
          </c:cat>
          <c:val>
            <c:numRef>
              <c:f>Hoja1!$D$4:$D$9</c:f>
              <c:numCache>
                <c:formatCode>General</c:formatCode>
                <c:ptCount val="6"/>
                <c:pt idx="0">
                  <c:v>15</c:v>
                </c:pt>
                <c:pt idx="1">
                  <c:v>4</c:v>
                </c:pt>
                <c:pt idx="2">
                  <c:v>7</c:v>
                </c:pt>
                <c:pt idx="3">
                  <c:v>1</c:v>
                </c:pt>
                <c:pt idx="4">
                  <c:v>4</c:v>
                </c:pt>
                <c:pt idx="5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1-44AE-BB35-9B7E5D9AD93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0819983"/>
        <c:axId val="1490803663"/>
      </c:barChart>
      <c:catAx>
        <c:axId val="149081998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0803663"/>
        <c:crosses val="autoZero"/>
        <c:auto val="1"/>
        <c:lblAlgn val="ctr"/>
        <c:lblOffset val="100"/>
        <c:noMultiLvlLbl val="0"/>
      </c:catAx>
      <c:valAx>
        <c:axId val="149080366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0819983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F9-41E6-BFF1-0C0C27A053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F9-41E6-BFF1-0C0C27A053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Hoja1!$D$16:$D$17</c:f>
              <c:strCache>
                <c:ptCount val="2"/>
                <c:pt idx="0">
                  <c:v>CONTRATACION DIRECTA</c:v>
                </c:pt>
                <c:pt idx="1">
                  <c:v>CONTRATOS / CONVENIOS INTERADMINISTRATIVOS</c:v>
                </c:pt>
              </c:strCache>
            </c:strRef>
          </c:cat>
          <c:val>
            <c:numRef>
              <c:f>Hoja1!$E$16:$E$17</c:f>
              <c:numCache>
                <c:formatCode>General</c:formatCode>
                <c:ptCount val="2"/>
                <c:pt idx="0">
                  <c:v>763</c:v>
                </c:pt>
                <c:pt idx="1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CF9-41E6-BFF1-0C0C27A0531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597134733158356"/>
          <c:y val="0.19486111111111112"/>
          <c:w val="0.56293832020997381"/>
          <c:h val="0.72125801983085447"/>
        </c:manualLayout>
      </c:layout>
      <c:barChart>
        <c:barDir val="bar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9"/>
        <c:overlap val="-20"/>
        <c:axId val="343173695"/>
        <c:axId val="343171775"/>
      </c:barChart>
      <c:catAx>
        <c:axId val="34317369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43171775"/>
        <c:crosses val="autoZero"/>
        <c:auto val="1"/>
        <c:lblAlgn val="ctr"/>
        <c:lblOffset val="100"/>
        <c:noMultiLvlLbl val="0"/>
      </c:catAx>
      <c:valAx>
        <c:axId val="343171775"/>
        <c:scaling>
          <c:orientation val="minMax"/>
        </c:scaling>
        <c:delete val="1"/>
        <c:axPos val="b"/>
        <c:numFmt formatCode="&quot;$&quot;\ #,##0" sourceLinked="1"/>
        <c:majorTickMark val="none"/>
        <c:minorTickMark val="none"/>
        <c:tickLblPos val="nextTo"/>
        <c:crossAx val="34317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638801399825023"/>
          <c:y val="0.19486111111111112"/>
          <c:w val="0.56293832020997381"/>
          <c:h val="0.5407024642752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Hoja1!$H$6</c:f>
              <c:strCache>
                <c:ptCount val="1"/>
                <c:pt idx="0">
                  <c:v>VALOR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tx1">
                  <a:lumMod val="25000"/>
                  <a:lumOff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FE2-4EF8-93B1-57DF14D5D7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Hoja1!$G$7:$G$9</c:f>
              <c:strCache>
                <c:ptCount val="3"/>
                <c:pt idx="0">
                  <c:v>CONTRATACION DIRECTA</c:v>
                </c:pt>
                <c:pt idx="1">
                  <c:v>CONTRATOS / CONVENIOS INTERADMINISTRATIVOS</c:v>
                </c:pt>
                <c:pt idx="2">
                  <c:v>TOTAL</c:v>
                </c:pt>
              </c:strCache>
            </c:strRef>
          </c:cat>
          <c:val>
            <c:numRef>
              <c:f>Hoja1!$H$7:$H$9</c:f>
              <c:numCache>
                <c:formatCode>"$"\ #,##0</c:formatCode>
                <c:ptCount val="3"/>
                <c:pt idx="0">
                  <c:v>72710649473</c:v>
                </c:pt>
                <c:pt idx="1">
                  <c:v>452802876016</c:v>
                </c:pt>
                <c:pt idx="2">
                  <c:v>525513525489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E2-4EF8-93B1-57DF14D5D75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68583087"/>
        <c:axId val="468585487"/>
      </c:barChart>
      <c:catAx>
        <c:axId val="4685830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68585487"/>
        <c:crosses val="autoZero"/>
        <c:auto val="1"/>
        <c:lblAlgn val="ctr"/>
        <c:lblOffset val="100"/>
        <c:noMultiLvlLbl val="0"/>
      </c:catAx>
      <c:valAx>
        <c:axId val="468585487"/>
        <c:scaling>
          <c:orientation val="minMax"/>
        </c:scaling>
        <c:delete val="1"/>
        <c:axPos val="b"/>
        <c:numFmt formatCode="&quot;$&quot;\ #,##0" sourceLinked="1"/>
        <c:majorTickMark val="none"/>
        <c:minorTickMark val="none"/>
        <c:tickLblPos val="nextTo"/>
        <c:crossAx val="468583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323541623779235"/>
          <c:y val="1.3133028791838908E-2"/>
          <c:w val="0.74301253193321481"/>
          <c:h val="0.92776834164488597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59595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946-4AB6-B8B0-4579CFA65A6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Hoja1!$A$2:$A$15</c:f>
              <c:strCache>
                <c:ptCount val="14"/>
                <c:pt idx="0">
                  <c:v>Conectividad III</c:v>
                </c:pt>
                <c:pt idx="1">
                  <c:v>IAD Software I - Microsoft</c:v>
                </c:pt>
                <c:pt idx="2">
                  <c:v>IAD Software I - ArcGIS</c:v>
                </c:pt>
                <c:pt idx="3">
                  <c:v>Materiales de construcción y ferretería</c:v>
                </c:pt>
                <c:pt idx="4">
                  <c:v>IAD Software</c:v>
                </c:pt>
                <c:pt idx="5">
                  <c:v>Aseo y Cafetería IV</c:v>
                </c:pt>
                <c:pt idx="6">
                  <c:v>IAD Software I - Microsoft</c:v>
                </c:pt>
                <c:pt idx="7">
                  <c:v>Aseo y Cafetería IV</c:v>
                </c:pt>
                <c:pt idx="8">
                  <c:v>Grandes Superficies</c:v>
                </c:pt>
                <c:pt idx="9">
                  <c:v>Combustible (Nacional) III</c:v>
                </c:pt>
                <c:pt idx="10">
                  <c:v>Conectividad III</c:v>
                </c:pt>
                <c:pt idx="11">
                  <c:v>Mantenimiento y Autopartes</c:v>
                </c:pt>
                <c:pt idx="12">
                  <c:v>Mantenimiento y Autopartes</c:v>
                </c:pt>
                <c:pt idx="13">
                  <c:v>total</c:v>
                </c:pt>
              </c:strCache>
            </c:strRef>
          </c:cat>
          <c:val>
            <c:numRef>
              <c:f>Hoja1!$B$2:$B$15</c:f>
              <c:numCache>
                <c:formatCode>[$$-240A]\ #,##0</c:formatCode>
                <c:ptCount val="14"/>
                <c:pt idx="0">
                  <c:v>23739369.5</c:v>
                </c:pt>
                <c:pt idx="1">
                  <c:v>1887211350.9000001</c:v>
                </c:pt>
                <c:pt idx="2">
                  <c:v>115988465</c:v>
                </c:pt>
                <c:pt idx="3">
                  <c:v>117281422</c:v>
                </c:pt>
                <c:pt idx="4">
                  <c:v>9649509</c:v>
                </c:pt>
                <c:pt idx="5">
                  <c:v>202704291.06999999</c:v>
                </c:pt>
                <c:pt idx="6">
                  <c:v>497005003.44999999</c:v>
                </c:pt>
                <c:pt idx="7">
                  <c:v>497767732.55000001</c:v>
                </c:pt>
                <c:pt idx="8">
                  <c:v>160702122</c:v>
                </c:pt>
                <c:pt idx="9">
                  <c:v>157109767</c:v>
                </c:pt>
                <c:pt idx="10">
                  <c:v>3927000</c:v>
                </c:pt>
                <c:pt idx="11">
                  <c:v>107531459</c:v>
                </c:pt>
                <c:pt idx="12">
                  <c:v>30723274</c:v>
                </c:pt>
                <c:pt idx="13">
                  <c:v>3811340765.4700003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6-4AB6-B8B0-4579CFA65A6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900064655"/>
        <c:axId val="1900044495"/>
      </c:barChart>
      <c:catAx>
        <c:axId val="1900064655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900044495"/>
        <c:crosses val="autoZero"/>
        <c:auto val="1"/>
        <c:lblAlgn val="ctr"/>
        <c:lblOffset val="100"/>
        <c:noMultiLvlLbl val="0"/>
      </c:catAx>
      <c:valAx>
        <c:axId val="1900044495"/>
        <c:scaling>
          <c:orientation val="minMax"/>
        </c:scaling>
        <c:delete val="1"/>
        <c:axPos val="b"/>
        <c:numFmt formatCode="[$$-240A]\ #,##0" sourceLinked="1"/>
        <c:majorTickMark val="out"/>
        <c:minorTickMark val="none"/>
        <c:tickLblPos val="nextTo"/>
        <c:crossAx val="1900064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Hoja1!$C$4:$C$8</c:f>
              <c:strCache>
                <c:ptCount val="5"/>
                <c:pt idx="0">
                  <c:v>CONCURSOS DE MERITOS</c:v>
                </c:pt>
                <c:pt idx="1">
                  <c:v>LICITACION PUBLICA  </c:v>
                </c:pt>
                <c:pt idx="2">
                  <c:v>MINIMA CUANTIA</c:v>
                </c:pt>
                <c:pt idx="3">
                  <c:v>SUBASTA INVERSA</c:v>
                </c:pt>
                <c:pt idx="4">
                  <c:v>SELECCIÓN ABREVIADA </c:v>
                </c:pt>
              </c:strCache>
            </c:strRef>
          </c:cat>
          <c:val>
            <c:numRef>
              <c:f>Hoja1!$E$4:$E$8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0-CC96-44F0-BA72-341BF2DFB6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90797903"/>
        <c:axId val="1490788303"/>
      </c:barChart>
      <c:catAx>
        <c:axId val="1490797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788303"/>
        <c:crosses val="autoZero"/>
        <c:auto val="1"/>
        <c:lblAlgn val="ctr"/>
        <c:lblOffset val="100"/>
        <c:noMultiLvlLbl val="0"/>
      </c:catAx>
      <c:valAx>
        <c:axId val="14907883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7979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E50-4143-BBC0-851893508CE6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E50-4143-BBC0-851893508CE6}"/>
              </c:ext>
            </c:extLst>
          </c:dPt>
          <c:dPt>
            <c:idx val="3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E50-4143-BBC0-851893508CE6}"/>
              </c:ext>
            </c:extLst>
          </c:dPt>
          <c:dPt>
            <c:idx val="4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E50-4143-BBC0-851893508C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Hoja1!$C$4:$C$8</c:f>
              <c:strCache>
                <c:ptCount val="5"/>
                <c:pt idx="0">
                  <c:v>CONCURSOS DE MERITOS</c:v>
                </c:pt>
                <c:pt idx="1">
                  <c:v>LICITACION PUBLICA  </c:v>
                </c:pt>
                <c:pt idx="2">
                  <c:v>MINIMA CUANTIA</c:v>
                </c:pt>
                <c:pt idx="3">
                  <c:v>SUBASTA INVERSA</c:v>
                </c:pt>
                <c:pt idx="4">
                  <c:v>SELECCIÓN ABREVIADA </c:v>
                </c:pt>
              </c:strCache>
            </c:strRef>
          </c:cat>
          <c:val>
            <c:numRef>
              <c:f>Hoja1!$D$4:$D$8</c:f>
              <c:numCache>
                <c:formatCode>General</c:formatCode>
                <c:ptCount val="5"/>
                <c:pt idx="0">
                  <c:v>18</c:v>
                </c:pt>
                <c:pt idx="1">
                  <c:v>22</c:v>
                </c:pt>
                <c:pt idx="2">
                  <c:v>14</c:v>
                </c:pt>
                <c:pt idx="3">
                  <c:v>10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50-4143-BBC0-851893508CE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0813263"/>
        <c:axId val="1490801743"/>
      </c:barChart>
      <c:catAx>
        <c:axId val="149081326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490801743"/>
        <c:crosses val="autoZero"/>
        <c:auto val="1"/>
        <c:lblAlgn val="ctr"/>
        <c:lblOffset val="100"/>
        <c:noMultiLvlLbl val="0"/>
      </c:catAx>
      <c:valAx>
        <c:axId val="149080174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490813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DC724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FA72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766-44BD-A76D-4A7F84C192BD}"/>
              </c:ext>
            </c:extLst>
          </c:dPt>
          <c:dPt>
            <c:idx val="1"/>
            <c:invertIfNegative val="0"/>
            <c:bubble3D val="0"/>
            <c:spPr>
              <a:solidFill>
                <a:srgbClr val="EAEE3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766-44BD-A76D-4A7F84C192BD}"/>
              </c:ext>
            </c:extLst>
          </c:dPt>
          <c:dPt>
            <c:idx val="2"/>
            <c:invertIfNegative val="0"/>
            <c:bubble3D val="0"/>
            <c:spPr>
              <a:solidFill>
                <a:srgbClr val="4472C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766-44BD-A76D-4A7F84C192BD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766-44BD-A76D-4A7F84C192BD}"/>
              </c:ext>
            </c:extLst>
          </c:dPt>
          <c:dPt>
            <c:idx val="4"/>
            <c:invertIfNegative val="0"/>
            <c:bubble3D val="0"/>
            <c:spPr>
              <a:solidFill>
                <a:srgbClr val="595959">
                  <a:lumMod val="40000"/>
                  <a:lumOff val="6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766-44BD-A76D-4A7F84C192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Hoja1!$C$4:$C$8</c:f>
              <c:strCache>
                <c:ptCount val="5"/>
                <c:pt idx="0">
                  <c:v>CONCURSOS DE MERITOS</c:v>
                </c:pt>
                <c:pt idx="1">
                  <c:v>LICITACION PUBLICA  </c:v>
                </c:pt>
                <c:pt idx="2">
                  <c:v>MINIMA CUANTIA</c:v>
                </c:pt>
                <c:pt idx="3">
                  <c:v>SUBASTA INVERSA</c:v>
                </c:pt>
                <c:pt idx="4">
                  <c:v>SELECCIÓN ABREVIADA </c:v>
                </c:pt>
              </c:strCache>
            </c:strRef>
          </c:cat>
          <c:val>
            <c:numRef>
              <c:f>Hoja1!$D$4:$D$8</c:f>
              <c:numCache>
                <c:formatCode>General</c:formatCode>
                <c:ptCount val="5"/>
                <c:pt idx="0">
                  <c:v>33</c:v>
                </c:pt>
                <c:pt idx="1">
                  <c:v>30</c:v>
                </c:pt>
                <c:pt idx="2">
                  <c:v>16</c:v>
                </c:pt>
                <c:pt idx="3">
                  <c:v>14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6-44BD-A76D-4A7F84C192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90800303"/>
        <c:axId val="1490822383"/>
      </c:barChart>
      <c:catAx>
        <c:axId val="1490800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822383"/>
        <c:crosses val="autoZero"/>
        <c:auto val="1"/>
        <c:lblAlgn val="ctr"/>
        <c:lblOffset val="100"/>
        <c:noMultiLvlLbl val="0"/>
      </c:catAx>
      <c:valAx>
        <c:axId val="1490822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80030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BF5D-4776-90F2-9A41C4410B4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BF5D-4776-90F2-9A41C4410B4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BF5D-4776-90F2-9A41C4410B4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BF5D-4776-90F2-9A41C4410B4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BF5D-4776-90F2-9A41C4410B4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Hoja1!$C$4:$C$8</c:f>
              <c:strCache>
                <c:ptCount val="5"/>
                <c:pt idx="0">
                  <c:v>CONCURSOS DE MERITOS</c:v>
                </c:pt>
                <c:pt idx="1">
                  <c:v>LICITACION PUBLICA  </c:v>
                </c:pt>
                <c:pt idx="2">
                  <c:v>MINIMA CUANTIA</c:v>
                </c:pt>
                <c:pt idx="3">
                  <c:v>SUBASTA INVERSA</c:v>
                </c:pt>
                <c:pt idx="4">
                  <c:v>SELECCIÓN ABREVIADA </c:v>
                </c:pt>
              </c:strCache>
            </c:strRef>
          </c:cat>
          <c:val>
            <c:numRef>
              <c:f>Hoja1!$D$4:$D$8</c:f>
              <c:numCache>
                <c:formatCode>General</c:formatCode>
                <c:ptCount val="5"/>
                <c:pt idx="0">
                  <c:v>561</c:v>
                </c:pt>
                <c:pt idx="1">
                  <c:v>30</c:v>
                </c:pt>
                <c:pt idx="2">
                  <c:v>104</c:v>
                </c:pt>
                <c:pt idx="3">
                  <c:v>1</c:v>
                </c:pt>
                <c:pt idx="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5D-4776-90F2-9A41C4410B42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>
                <a:latin typeface="Verdana" panose="020B0604030504040204" pitchFamily="34" charset="0"/>
              </a:rPr>
              <a:t>11/06/2025</a:t>
            </a:fld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>
              <a:latin typeface="Verdana" panose="020B0604030504040204" pitchFamily="34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>
                <a:latin typeface="Verdana" panose="020B0604030504040204" pitchFamily="34" charset="0"/>
              </a:rPr>
              <a:t>‹Nº›</a:t>
            </a:fld>
            <a:endParaRPr lang="es-CO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548FE027-FF15-4B35-A3A3-F388589304CA}" type="datetimeFigureOut">
              <a:rPr lang="es-CO" smtClean="0"/>
              <a:pPr/>
              <a:t>11/06/2025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Verdana" panose="020B0604030504040204" pitchFamily="34" charset="0"/>
              </a:defRPr>
            </a:lvl1pPr>
          </a:lstStyle>
          <a:p>
            <a:fld id="{996BEE05-6087-46F1-95A9-FFABE4696862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8213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60181D9-5A21-AE27-197A-E4399349395E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F581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C6DBEC1F-2BCA-C7EE-B4D1-AC93A96266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5522" y="1638979"/>
            <a:ext cx="1980957" cy="3580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11/06/2025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9AFD091-953C-4B8E-5508-A2D6A3D77D1D}"/>
              </a:ext>
            </a:extLst>
          </p:cNvPr>
          <p:cNvSpPr/>
          <p:nvPr userDrawn="1"/>
        </p:nvSpPr>
        <p:spPr>
          <a:xfrm>
            <a:off x="0" y="819253"/>
            <a:ext cx="12192000" cy="5219493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11/06/2025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663A175-52FA-6661-1F93-E14E5215D728}"/>
              </a:ext>
            </a:extLst>
          </p:cNvPr>
          <p:cNvSpPr/>
          <p:nvPr userDrawn="1"/>
        </p:nvSpPr>
        <p:spPr>
          <a:xfrm>
            <a:off x="0" y="6721474"/>
            <a:ext cx="12192000" cy="136525"/>
          </a:xfrm>
          <a:prstGeom prst="rect">
            <a:avLst/>
          </a:prstGeom>
          <a:solidFill>
            <a:srgbClr val="E5784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11/06/2025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61E59206-B501-7C42-4613-C8C535460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94872" y="259959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11/06/2025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82138A61-318F-3CEB-D851-D0A990470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52672" y="277544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523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11/06/2025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E5EDE441-E0C5-0182-57F3-D13C15C10D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9594" y="5811943"/>
            <a:ext cx="402256" cy="7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29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11/06/2025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1" r:id="rId4"/>
    <p:sldLayoutId id="2147483663" r:id="rId5"/>
    <p:sldLayoutId id="214748366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secop.gov.co/Public/Tendering/ContractNoticeManagement/Index?currentLanguage=es-CO&amp;Page=login&amp;Country=CO&amp;SkinName=CCE" TargetMode="External"/><Relationship Id="rId2" Type="http://schemas.openxmlformats.org/officeDocument/2006/relationships/hyperlink" Target="https://www.datos.gov.co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olombiacompra.gov.co/tienda-virtual-del-estado-colombiano/ordenes-compra" TargetMode="External"/><Relationship Id="rId4" Type="http://schemas.openxmlformats.org/officeDocument/2006/relationships/hyperlink" Target="https://www.contratos.gov.co/consultas/inicioConsulta.do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65DD5-ED73-5FA7-9565-C28A3CE1F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40C18E1-27D9-45A9-1AE0-86FDD426D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622"/>
            <a:ext cx="10515600" cy="555790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07.ORDENES DE COMPRA - ACUERDOS MARCO DE PRECIOS</a:t>
            </a:r>
            <a:endParaRPr lang="es-CO" sz="24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6D1340A-9AB8-8DA6-B321-1A6E024C7D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403590"/>
              </p:ext>
            </p:extLst>
          </p:nvPr>
        </p:nvGraphicFramePr>
        <p:xfrm>
          <a:off x="1460310" y="1351128"/>
          <a:ext cx="9389661" cy="4839574"/>
        </p:xfrm>
        <a:graphic>
          <a:graphicData uri="http://schemas.openxmlformats.org/drawingml/2006/table">
            <a:tbl>
              <a:tblPr/>
              <a:tblGrid>
                <a:gridCol w="895513">
                  <a:extLst>
                    <a:ext uri="{9D8B030D-6E8A-4147-A177-3AD203B41FA5}">
                      <a16:colId xmlns:a16="http://schemas.microsoft.com/office/drawing/2014/main" val="2756574421"/>
                    </a:ext>
                  </a:extLst>
                </a:gridCol>
                <a:gridCol w="4851640">
                  <a:extLst>
                    <a:ext uri="{9D8B030D-6E8A-4147-A177-3AD203B41FA5}">
                      <a16:colId xmlns:a16="http://schemas.microsoft.com/office/drawing/2014/main" val="3433085959"/>
                    </a:ext>
                  </a:extLst>
                </a:gridCol>
                <a:gridCol w="1239360">
                  <a:extLst>
                    <a:ext uri="{9D8B030D-6E8A-4147-A177-3AD203B41FA5}">
                      <a16:colId xmlns:a16="http://schemas.microsoft.com/office/drawing/2014/main" val="771703492"/>
                    </a:ext>
                  </a:extLst>
                </a:gridCol>
                <a:gridCol w="1163788">
                  <a:extLst>
                    <a:ext uri="{9D8B030D-6E8A-4147-A177-3AD203B41FA5}">
                      <a16:colId xmlns:a16="http://schemas.microsoft.com/office/drawing/2014/main" val="1129280599"/>
                    </a:ext>
                  </a:extLst>
                </a:gridCol>
                <a:gridCol w="1239360">
                  <a:extLst>
                    <a:ext uri="{9D8B030D-6E8A-4147-A177-3AD203B41FA5}">
                      <a16:colId xmlns:a16="http://schemas.microsoft.com/office/drawing/2014/main" val="3057481131"/>
                    </a:ext>
                  </a:extLst>
                </a:gridCol>
              </a:tblGrid>
              <a:tr h="2095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NÚMERO DE ORDEN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OBJETO DE LA ORDEN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PROVEEDOR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VALOR TOTAL DE LA ORDEN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AGREGACION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197559"/>
                  </a:ext>
                </a:extLst>
              </a:tr>
              <a:tr h="41164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104900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servicio del canal de internet dedicado, donde se incluye los equipos activos que se requieran, conexión, instalación, configuración, puesta en marcha y funcionamiento, de acuerdo con las especificaciones técnicas y demás características que requiera la Entidad.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IFX Networks Colombia SAS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$ 23.739.370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Conectividad III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8824862"/>
                  </a:ext>
                </a:extLst>
              </a:tr>
              <a:tr h="39402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105338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LA ADQUISICIÓN DE LAS LICENCIAS MICROSOFT 365 PARA LOS SERVICIOS DE NUBE DE PRODUCTIVIDAD Y SEGURIDAD AVANZADA PARA LA AGENCIA NACIONAL DE INFRAESTRUCTURA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CONTROLES EMPRESARIALES SAS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$ 1.887.211.351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IAD Software I - Microsoft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3914954"/>
                  </a:ext>
                </a:extLst>
              </a:tr>
              <a:tr h="2219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107114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soporte técnico y actualización de licencias para el sistema de información geográfica de la ANI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ESRI COLOMBIA SAS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$ 115.988.465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IAD Software I - ArcGIS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3596738"/>
                  </a:ext>
                </a:extLst>
              </a:tr>
              <a:tr h="332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108790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SUMINISTRO DE MATERIAL E INSUMOS DE FERRETERÍA PARA REALIZAR EL MANTENIMIENTO Y ADECUACIONES MENORES A LAS ÁREAS LOCATIVAS DE LA AGENCIA NACIONAL DE INFRAESTRUCTURA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DISERRA SAS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$ 117.281.422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Materiales de construcción y ferretería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7857960"/>
                  </a:ext>
                </a:extLst>
              </a:tr>
              <a:tr h="2219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109049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Renovar los servicios de soporte técnico para Oracle Database Standard Edition 2 – Processor Perpetual de la ANI. Propuesta No. 20369251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Oracle Colombia Ltda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$ 9.649.509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IAD Software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755247"/>
                  </a:ext>
                </a:extLst>
              </a:tr>
              <a:tr h="332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111379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la prestación del servicio de aseo y cafetería en las instalaciones de la Agencia Nacional de Infraestructura, con el suministro de equipos e insumos, de conformidad con lo dispuesto en el acuerdo marco de precios.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TEMPORAL OUTSOURCING GIAF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$ 202.704.291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Aseo y Cafetería IV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9533895"/>
                  </a:ext>
                </a:extLst>
              </a:tr>
              <a:tr h="332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113153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servicio de Soporte de Microsoft para la Agencia Nacional de Infraestructura - ANI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BRANCH OF MICROSOFT COLOMBIA INC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$ 497.005.003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IAD Software I - Microsoft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1182214"/>
                  </a:ext>
                </a:extLst>
              </a:tr>
              <a:tr h="2219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118132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la prestación del servicio de aseo y cafetería en las sedes de la Agencia Nacional de Infraestructura, con el suministro de equipos e insumos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UNIÓN TEMPORAL OUTSOURCING GIAF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$ 497.767.733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Aseo y Cafetería IV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4601683"/>
                  </a:ext>
                </a:extLst>
              </a:tr>
              <a:tr h="332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119031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SILLAS DE OFICINA PARA LA AGENCIA NACIONAL DE INFRAESTRUCTURA ANI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PANAMERICANA LIBRERÍA Y PAPELERÍA S.A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$ 160.702.122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Grandes Superficies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4450273"/>
                  </a:ext>
                </a:extLst>
              </a:tr>
              <a:tr h="33287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119817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suministro de combustible- gasolina y diesel, para los vehículos de propiedad de la agencia, con el fin de atender las solicitudes de servicios de transporte de las diferentes áreas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Distracom S.A.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$ 157.109.767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Combustible (Nacional) III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256168"/>
                  </a:ext>
                </a:extLst>
              </a:tr>
              <a:tr h="22191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120090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Renovar el derecho a uso del pool de direcciones IPV6 con el que cuenta la Agencia Nacional de Infraestructura. ANI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Internexa S.A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$ 3.927.000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Conectividad III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6465665"/>
                  </a:ext>
                </a:extLst>
              </a:tr>
              <a:tr h="55479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123458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mantenimiento preventivo y correctivo, incluidos el suministro de los repuestos nuevos originales y mano de obra, para los vehículos de propiedad y/o que tenga en uso la agencia nacional de infraestructura de conformidad con las especificaciones técnicas (que están contemplados en el Acuerdo Marco de Precios CCE-286-AMP-2020).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MORARCI GROUP SAS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$ 107.531.459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y Autopartes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7355556"/>
                  </a:ext>
                </a:extLst>
              </a:tr>
              <a:tr h="56219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123459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Contratar el mantenimiento preventivo y correctivo, incluidos el suministro de los repuestos nuevos originales y mano de obra, para los vehículos de propiedad y/o que tenga en uso la agencia nacional de infraestructura de conformidad con las especificaciones técnicas (que están contemplados en el Acuerdo Marco de Precios CCE-286-AMP-2020).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 INVERSIONES COLOMBIA SA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$ 30.723.274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Mantenimiento y Autopartes</a:t>
                      </a:r>
                    </a:p>
                  </a:txBody>
                  <a:tcPr marL="6693" marR="6693" marT="66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214986"/>
                  </a:ext>
                </a:extLst>
              </a:tr>
              <a:tr h="15534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$ 3.811.340.765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693" marR="6693" marT="669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0434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9034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49908-FCDD-38E4-9F6B-1C9F1CF1B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C51C53-1370-7E48-972B-CBE13590E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9805"/>
            <a:ext cx="10515600" cy="473904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08.VALOR POR ACUERDO MARCO DE PRECIOS</a:t>
            </a:r>
            <a:endParaRPr lang="es-CO" sz="24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5103E7BD-311B-44A7-07FD-5943A76529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558448"/>
              </p:ext>
            </p:extLst>
          </p:nvPr>
        </p:nvGraphicFramePr>
        <p:xfrm>
          <a:off x="1940256" y="1672880"/>
          <a:ext cx="8311487" cy="386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3428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A289E-4F9C-3684-2447-7E090A0AE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7F19139-1C9D-7F6B-7EF6-6D2B2562F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6156"/>
            <a:ext cx="10515600" cy="432961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09.COMPROMISOS DE CONFIDENCIALIDAD</a:t>
            </a:r>
            <a:endParaRPr lang="es-CO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8E5DC8B-06A6-8A41-4004-D7EAB139C995}"/>
              </a:ext>
            </a:extLst>
          </p:cNvPr>
          <p:cNvSpPr txBox="1"/>
          <p:nvPr/>
        </p:nvSpPr>
        <p:spPr>
          <a:xfrm>
            <a:off x="1951631" y="1524084"/>
            <a:ext cx="83933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800" kern="12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Para </a:t>
            </a:r>
            <a:r>
              <a:rPr lang="es-CO" sz="1800" kern="12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 el periodo comprendido entre el 1 de enero y el 31 de diciembre de 2023, </a:t>
            </a:r>
            <a:r>
              <a:rPr lang="es-CO" sz="1800" kern="1200" dirty="0">
                <a:solidFill>
                  <a:srgbClr val="EB5215"/>
                </a:solidFill>
                <a:latin typeface="Montserrat" pitchFamily="2" charset="77"/>
                <a:ea typeface="+mn-ea"/>
                <a:cs typeface="+mn-cs"/>
              </a:rPr>
              <a:t>se firmaron 181 compromisos de confidencialidad</a:t>
            </a:r>
            <a:r>
              <a:rPr lang="es-CO" sz="1800" kern="12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B7ABC7CC-2305-6779-0CEE-411F46D65C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3332238"/>
              </p:ext>
            </p:extLst>
          </p:nvPr>
        </p:nvGraphicFramePr>
        <p:xfrm>
          <a:off x="3810000" y="295815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2546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9E2DB-0B0D-B1D0-3A73-7947CF251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267" y="1273009"/>
            <a:ext cx="9409466" cy="637677"/>
          </a:xfrm>
        </p:spPr>
        <p:txBody>
          <a:bodyPr>
            <a:normAutofit fontScale="90000"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10.TIEMPO PARA PRESENTACIÓN DE OFERTAS (Promedio Días)</a:t>
            </a:r>
            <a:b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</a:br>
            <a:endParaRPr lang="es-CO" sz="2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4E7BB0E-1E8F-FE57-5FD9-F1760228D8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4141883"/>
              </p:ext>
            </p:extLst>
          </p:nvPr>
        </p:nvGraphicFramePr>
        <p:xfrm>
          <a:off x="2661313" y="2057399"/>
          <a:ext cx="6660108" cy="33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616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B5E68-17F1-3F92-1EC1-6F3B78FC4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521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11.TIEMPO ENTRE APERTURA Y ADJUDICACIÓN (Promedio Días)</a:t>
            </a:r>
            <a:endParaRPr lang="es-CO" sz="2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22E0CA0-26AE-8950-F477-8C231F641D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5212659"/>
              </p:ext>
            </p:extLst>
          </p:nvPr>
        </p:nvGraphicFramePr>
        <p:xfrm>
          <a:off x="3043451" y="2057400"/>
          <a:ext cx="5338549" cy="3306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856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7B54E-4552-1EB2-8CD4-85B1A0953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06A664-A49A-96DB-C122-F889A65E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521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12.PROPUESTAS PRESENTAS POR MODALIDAD DE SELECCIÓN</a:t>
            </a:r>
            <a:endParaRPr lang="es-CO" sz="2800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3C7AFBB-C124-331E-992C-A91B7A699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810768"/>
              </p:ext>
            </p:extLst>
          </p:nvPr>
        </p:nvGraphicFramePr>
        <p:xfrm>
          <a:off x="2770495" y="2057399"/>
          <a:ext cx="7014949" cy="3896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2132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BCAFB-756E-1476-F19E-9E3E60D51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30AEE-8EFC-FA50-11C0-942658395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4521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13.PROCESOS DESIERTOS POR MODALIDAD DE SELECCIÓN</a:t>
            </a:r>
            <a:endParaRPr lang="es-CO" sz="2800" dirty="0"/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8F1B097A-3FAC-E51C-5B0E-4D1BA9EDE5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0707219"/>
              </p:ext>
            </p:extLst>
          </p:nvPr>
        </p:nvGraphicFramePr>
        <p:xfrm>
          <a:off x="1815152" y="2884488"/>
          <a:ext cx="8243248" cy="15671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2657">
                  <a:extLst>
                    <a:ext uri="{9D8B030D-6E8A-4147-A177-3AD203B41FA5}">
                      <a16:colId xmlns:a16="http://schemas.microsoft.com/office/drawing/2014/main" val="2100777319"/>
                    </a:ext>
                  </a:extLst>
                </a:gridCol>
                <a:gridCol w="5290591">
                  <a:extLst>
                    <a:ext uri="{9D8B030D-6E8A-4147-A177-3AD203B41FA5}">
                      <a16:colId xmlns:a16="http://schemas.microsoft.com/office/drawing/2014/main" val="3829680791"/>
                    </a:ext>
                  </a:extLst>
                </a:gridCol>
              </a:tblGrid>
              <a:tr h="35236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CO" sz="2000" b="1" u="none" strike="noStrike" dirty="0">
                          <a:effectLst/>
                        </a:rPr>
                        <a:t>MINIMA CUANTIA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5536399"/>
                  </a:ext>
                </a:extLst>
              </a:tr>
              <a:tr h="6074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VJ-VGCOR-MC-008-2023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Resolución declaratoria de desierta 20234090008435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7779469"/>
                  </a:ext>
                </a:extLst>
              </a:tr>
              <a:tr h="607401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u="none" strike="noStrike" dirty="0">
                          <a:effectLst/>
                        </a:rPr>
                        <a:t>VJ-VGCOR-MC-017-2023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Resolución declaratoria de desierta 20237030013435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9172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2676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61F34-3CD3-6891-DECB-27DA0EC2F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D43C1-406D-2B00-A7C5-3C5043A34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9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14.ADENDAS PUBLICADAS</a:t>
            </a:r>
            <a:endParaRPr lang="es-CO" sz="2800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1098049-E51D-02F0-8C3D-C11C94A13D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0112734"/>
              </p:ext>
            </p:extLst>
          </p:nvPr>
        </p:nvGraphicFramePr>
        <p:xfrm>
          <a:off x="2866029" y="2033516"/>
          <a:ext cx="6318913" cy="380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90177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C7805A-1F41-0D58-8BC6-27B13187E0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4D5852-B3BE-ECCA-8F9F-D8F44F234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5339"/>
            <a:ext cx="10515600" cy="924280"/>
          </a:xfrm>
        </p:spPr>
        <p:txBody>
          <a:bodyPr>
            <a:normAutofit/>
          </a:bodyPr>
          <a:lstStyle/>
          <a:p>
            <a:pPr algn="ctr"/>
            <a:r>
              <a:rPr lang="es-CO" sz="2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  <a:sym typeface="Arial"/>
              </a:rPr>
              <a:t>15.DOCUMENTOS PUBLICADOS</a:t>
            </a:r>
            <a:endParaRPr lang="es-CO" sz="2800" dirty="0"/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FA5EE85-5054-1705-94E8-EE07D85530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386546"/>
              </p:ext>
            </p:extLst>
          </p:nvPr>
        </p:nvGraphicFramePr>
        <p:xfrm>
          <a:off x="2374710" y="2578610"/>
          <a:ext cx="7670041" cy="3238998"/>
        </p:xfrm>
        <a:graphic>
          <a:graphicData uri="http://schemas.openxmlformats.org/drawingml/2006/table">
            <a:tbl>
              <a:tblPr/>
              <a:tblGrid>
                <a:gridCol w="4268402">
                  <a:extLst>
                    <a:ext uri="{9D8B030D-6E8A-4147-A177-3AD203B41FA5}">
                      <a16:colId xmlns:a16="http://schemas.microsoft.com/office/drawing/2014/main" val="348110616"/>
                    </a:ext>
                  </a:extLst>
                </a:gridCol>
                <a:gridCol w="3401639">
                  <a:extLst>
                    <a:ext uri="{9D8B030D-6E8A-4147-A177-3AD203B41FA5}">
                      <a16:colId xmlns:a16="http://schemas.microsoft.com/office/drawing/2014/main" val="270094223"/>
                    </a:ext>
                  </a:extLst>
                </a:gridCol>
              </a:tblGrid>
              <a:tr h="3687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DOCUMENTOS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20208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AVISO DE CONVOCATORIA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726694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INVITACIÓN PUBLICA MC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3498541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ESTUDIOS PREVIOS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5117782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RESOLUCIONE DE APERTURA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5780271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DECLARACIÓN REVOCADO/DESIERTO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DESIERTO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013217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COMUNICACIÓN DE ACEPTACIÓN DE OFERTAS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1402189"/>
                  </a:ext>
                </a:extLst>
              </a:tr>
              <a:tr h="368756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ADENDAS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3928081"/>
                  </a:ext>
                </a:extLst>
              </a:tr>
              <a:tr h="2889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098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7313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8F7C533-5DE6-D0AA-B5E3-34DFA805EA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13"/>
          <a:stretch/>
        </p:blipFill>
        <p:spPr>
          <a:xfrm>
            <a:off x="4991310" y="6261739"/>
            <a:ext cx="2209380" cy="160233"/>
          </a:xfrm>
          <a:prstGeom prst="rect">
            <a:avLst/>
          </a:prstGeom>
        </p:spPr>
      </p:pic>
      <p:sp>
        <p:nvSpPr>
          <p:cNvPr id="3" name="Título 3">
            <a:extLst>
              <a:ext uri="{FF2B5EF4-FFF2-40B4-BE49-F238E27FC236}">
                <a16:creationId xmlns:a16="http://schemas.microsoft.com/office/drawing/2014/main" id="{7AD19802-F9D4-78C8-6D27-F15AB4FCBC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278" y="2817463"/>
            <a:ext cx="7271322" cy="746194"/>
          </a:xfrm>
        </p:spPr>
        <p:txBody>
          <a:bodyPr>
            <a:noAutofit/>
          </a:bodyPr>
          <a:lstStyle/>
          <a:p>
            <a:pPr algn="l"/>
            <a:r>
              <a:rPr lang="es-CO" sz="40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sym typeface="Work Sans Light"/>
              </a:rPr>
              <a:t>INFORME DE GESTIÓN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8C0689-0C16-5F50-A6EA-3CFA3497A139}"/>
              </a:ext>
            </a:extLst>
          </p:cNvPr>
          <p:cNvSpPr txBox="1"/>
          <p:nvPr/>
        </p:nvSpPr>
        <p:spPr>
          <a:xfrm>
            <a:off x="831278" y="3563657"/>
            <a:ext cx="39370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sym typeface="Work Sans Light"/>
              </a:rPr>
              <a:t>Contratación Pública -2023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6429A8F-1247-657D-581A-29777A50217D}"/>
              </a:ext>
            </a:extLst>
          </p:cNvPr>
          <p:cNvSpPr txBox="1"/>
          <p:nvPr/>
        </p:nvSpPr>
        <p:spPr>
          <a:xfrm>
            <a:off x="3053836" y="4972064"/>
            <a:ext cx="8840187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lvl="1" indent="-342900" algn="r">
              <a:defRPr/>
            </a:pPr>
            <a:r>
              <a:rPr lang="es-CO" sz="1200" dirty="0">
                <a:solidFill>
                  <a:schemeClr val="bg1"/>
                </a:solidFill>
                <a:ea typeface="+mj-ea"/>
                <a:cs typeface="+mj-cs"/>
              </a:rPr>
              <a:t>AGENCIA NACIONAL DE INFRAESTRUCTURA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C92BBCF-DBA0-F027-BE1C-B3AC11C594B3}"/>
              </a:ext>
            </a:extLst>
          </p:cNvPr>
          <p:cNvSpPr txBox="1"/>
          <p:nvPr/>
        </p:nvSpPr>
        <p:spPr>
          <a:xfrm>
            <a:off x="4930255" y="873035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sym typeface="Arial"/>
              </a:rPr>
              <a:t>CONTENIDO</a:t>
            </a:r>
            <a:endParaRPr lang="es-C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F12765A-555C-40FF-716E-DED8D1B3FF57}"/>
              </a:ext>
            </a:extLst>
          </p:cNvPr>
          <p:cNvSpPr txBox="1"/>
          <p:nvPr/>
        </p:nvSpPr>
        <p:spPr>
          <a:xfrm>
            <a:off x="904165" y="1473032"/>
            <a:ext cx="499166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01.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Fuentes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02.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Procesos adjudicados por modalidad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03.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Valor adjudicado por modalidad, excepto contratación directa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04.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Procesos de contratación directa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05.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Valor de los procesos de contratación directa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06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.Valor total por modalidades, incluyendo contratación directa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07.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Ordenes de compra por AMP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42A8BF0-995E-224A-C54A-6A831F0E8C81}"/>
              </a:ext>
            </a:extLst>
          </p:cNvPr>
          <p:cNvSpPr txBox="1"/>
          <p:nvPr/>
        </p:nvSpPr>
        <p:spPr>
          <a:xfrm>
            <a:off x="5994779" y="1573059"/>
            <a:ext cx="5293056" cy="31239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08.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Valor de ordenes de compra por AMP</a:t>
            </a:r>
          </a:p>
          <a:p>
            <a:pPr marL="104775" algn="just">
              <a:spcBef>
                <a:spcPts val="600"/>
              </a:spcBef>
              <a:buClr>
                <a:srgbClr val="FFFFFF"/>
              </a:buClr>
              <a:buSzPts val="1400"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09.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Compromisos de confidencialidad</a:t>
            </a:r>
            <a:endParaRPr lang="es-CO" sz="1800" b="1" dirty="0">
              <a:solidFill>
                <a:schemeClr val="bg1">
                  <a:lumMod val="50000"/>
                </a:schemeClr>
              </a:solidFill>
              <a:latin typeface="Montserrat" pitchFamily="2" charset="77"/>
            </a:endParaRP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10. 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Tiempo promedio para la presentación de ofertas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11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.Tiempo promedio de adjudicación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12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.Propuestas presentadas por modalidad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13.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Procesos desiertos 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14.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Adendas publicadas por modalidad</a:t>
            </a:r>
          </a:p>
          <a:p>
            <a:pPr marL="104775" indent="0" algn="just">
              <a:spcBef>
                <a:spcPts val="600"/>
              </a:spcBef>
              <a:buClr>
                <a:srgbClr val="FFFFFF"/>
              </a:buClr>
              <a:buSzPts val="1400"/>
              <a:buFont typeface="Arial" panose="020B0604020202020204" pitchFamily="34" charset="0"/>
              <a:buNone/>
            </a:pP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15.</a:t>
            </a:r>
            <a:r>
              <a:rPr lang="es-CO" sz="1800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Documentos publicados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31141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BD6474D-9AD6-2BCC-173A-ECBAC591CAEE}"/>
              </a:ext>
            </a:extLst>
          </p:cNvPr>
          <p:cNvSpPr txBox="1"/>
          <p:nvPr/>
        </p:nvSpPr>
        <p:spPr>
          <a:xfrm>
            <a:off x="873458" y="2274262"/>
            <a:ext cx="10327942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</a:rPr>
              <a:t>Datos Abiertos: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  <a:hlinkClick r:id="rId2"/>
              </a:rPr>
              <a:t>     https://www.datos.gov.co/</a:t>
            </a:r>
            <a:r>
              <a:rPr lang="es-CO" sz="1800" dirty="0">
                <a:latin typeface="Montserrat" pitchFamily="2" charset="77"/>
              </a:rPr>
              <a:t>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</a:rPr>
              <a:t>SECOP II: </a:t>
            </a:r>
            <a:r>
              <a:rPr lang="es-CO" sz="1800" dirty="0">
                <a:latin typeface="Montserrat" pitchFamily="2" charset="77"/>
                <a:hlinkClick r:id="rId3"/>
              </a:rPr>
              <a:t>https://community.secop.gov.co/Public/Tendering/ContractNoticeManagement/Index?currentLanguage=es-CO&amp;Page=login&amp;Country=CO&amp;SkinName=CCE</a:t>
            </a:r>
            <a:r>
              <a:rPr lang="es-CO" sz="1800" dirty="0">
                <a:latin typeface="Montserrat" pitchFamily="2" charset="77"/>
              </a:rPr>
              <a:t>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</a:rPr>
              <a:t>SECOP I: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  <a:hlinkClick r:id="rId4"/>
              </a:rPr>
              <a:t>     https://www.contratos.gov.co/consultas/inicioConsulta.do</a:t>
            </a:r>
            <a:endParaRPr lang="es-CO" sz="1800" dirty="0">
              <a:latin typeface="Montserrat" pitchFamily="2" charset="77"/>
            </a:endParaRP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</a:rPr>
              <a:t>TVEC:  </a:t>
            </a:r>
          </a:p>
          <a:p>
            <a:pPr marL="425450" indent="-285750">
              <a:spcBef>
                <a:spcPts val="800"/>
              </a:spcBef>
              <a:buClr>
                <a:srgbClr val="FFFFFF"/>
              </a:buClr>
              <a:buSzPts val="1400"/>
            </a:pPr>
            <a:r>
              <a:rPr lang="es-CO" sz="1800" dirty="0">
                <a:latin typeface="Montserrat" pitchFamily="2" charset="77"/>
                <a:hlinkClick r:id="rId5"/>
              </a:rPr>
              <a:t>     https://www.colombiacompra.gov.co/tienda-virtual-del-estado-colombiano/ordenes-compra</a:t>
            </a:r>
            <a:r>
              <a:rPr lang="es-CO" sz="1800" dirty="0">
                <a:latin typeface="Montserrat" pitchFamily="2" charset="77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918BE19-1AF5-781C-E894-532F2EE62D7B}"/>
              </a:ext>
            </a:extLst>
          </p:cNvPr>
          <p:cNvSpPr txBox="1"/>
          <p:nvPr/>
        </p:nvSpPr>
        <p:spPr>
          <a:xfrm>
            <a:off x="5107675" y="1473537"/>
            <a:ext cx="60937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01. FUENTES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079004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541A327-8DD5-B2E8-0B23-C253E8BB50C9}"/>
              </a:ext>
            </a:extLst>
          </p:cNvPr>
          <p:cNvSpPr txBox="1"/>
          <p:nvPr/>
        </p:nvSpPr>
        <p:spPr>
          <a:xfrm>
            <a:off x="1910687" y="734537"/>
            <a:ext cx="80794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02.PROCESOS </a:t>
            </a: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  <a:sym typeface="Arial"/>
              </a:rPr>
              <a:t>ADJUDICADOS</a:t>
            </a:r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 POR MODALIDAD DE SELECCIÓN</a:t>
            </a:r>
            <a:endParaRPr lang="es-CO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4497E15B-605C-880E-89C9-15DBD8C9D8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187081"/>
              </p:ext>
            </p:extLst>
          </p:nvPr>
        </p:nvGraphicFramePr>
        <p:xfrm>
          <a:off x="2279175" y="2057399"/>
          <a:ext cx="7014949" cy="392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9240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B84808F-99AE-3A64-97C1-07B81FE62A61}"/>
              </a:ext>
            </a:extLst>
          </p:cNvPr>
          <p:cNvSpPr txBox="1"/>
          <p:nvPr/>
        </p:nvSpPr>
        <p:spPr>
          <a:xfrm>
            <a:off x="1924334" y="555093"/>
            <a:ext cx="87345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03.VALOR ADJUDICADO POR MODALIDAD DE SELECCIÓN</a:t>
            </a:r>
          </a:p>
          <a:p>
            <a:pPr algn="ctr"/>
            <a:r>
              <a:rPr lang="es-CO" sz="18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excepto contratación directa</a:t>
            </a:r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66A0526-519B-3796-6416-8B0110AAC3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737011"/>
              </p:ext>
            </p:extLst>
          </p:nvPr>
        </p:nvGraphicFramePr>
        <p:xfrm>
          <a:off x="2620369" y="2033516"/>
          <a:ext cx="7356143" cy="2748828"/>
        </p:xfrm>
        <a:graphic>
          <a:graphicData uri="http://schemas.openxmlformats.org/drawingml/2006/table">
            <a:tbl>
              <a:tblPr/>
              <a:tblGrid>
                <a:gridCol w="4408422">
                  <a:extLst>
                    <a:ext uri="{9D8B030D-6E8A-4147-A177-3AD203B41FA5}">
                      <a16:colId xmlns:a16="http://schemas.microsoft.com/office/drawing/2014/main" val="2968280405"/>
                    </a:ext>
                  </a:extLst>
                </a:gridCol>
                <a:gridCol w="2947721">
                  <a:extLst>
                    <a:ext uri="{9D8B030D-6E8A-4147-A177-3AD203B41FA5}">
                      <a16:colId xmlns:a16="http://schemas.microsoft.com/office/drawing/2014/main" val="2273437476"/>
                    </a:ext>
                  </a:extLst>
                </a:gridCol>
              </a:tblGrid>
              <a:tr h="3519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689598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LICITACION PUBLICA OBRA PUBLICA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$ 86.461.283.004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537255"/>
                  </a:ext>
                </a:extLst>
              </a:tr>
              <a:tr h="33522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SELECCIÓN ABREVIADA MENOR CUANTIA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$ 927.538.059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261858"/>
                  </a:ext>
                </a:extLst>
              </a:tr>
              <a:tr h="33522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SELECCIÓN ABREVIADA SUBASTA INVERSA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$ 396.010.543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1648432"/>
                  </a:ext>
                </a:extLst>
              </a:tr>
              <a:tr h="33522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ASOCIACION PUBLICO PRIVADA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$ 922.567.757.810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5918044"/>
                  </a:ext>
                </a:extLst>
              </a:tr>
              <a:tr h="33522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MINIMA CUANTIA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$ 706.297.382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2520537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CONCURSO DE MERITOS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$ 131.136.450.429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949657"/>
                  </a:ext>
                </a:extLst>
              </a:tr>
              <a:tr h="351984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$ 1.142.195.337.227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9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745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6542C-1A78-170E-79CB-1227197E2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ED7FE7-5857-912E-96A7-210601F50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340" y="1020170"/>
            <a:ext cx="9267493" cy="347662"/>
          </a:xfrm>
        </p:spPr>
        <p:txBody>
          <a:bodyPr>
            <a:no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04.PROCESOS DE CONTRATACIÓN DIRECTA</a:t>
            </a:r>
            <a:endParaRPr lang="es-CO" sz="2400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F9C4431-28E5-5EDA-AD6C-1EAD2831407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108160"/>
              </p:ext>
            </p:extLst>
          </p:nvPr>
        </p:nvGraphicFramePr>
        <p:xfrm>
          <a:off x="2565780" y="2057400"/>
          <a:ext cx="6646460" cy="356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10748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5FAA3D-9D9B-A09D-B81E-559B03F2C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55F89AE-6737-40A0-37FD-1B7749F1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743" y="1122886"/>
            <a:ext cx="9081922" cy="460256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</a:rPr>
              <a:t>05.VALOR - CONTRATACIÓN DIRECTA </a:t>
            </a:r>
            <a:endParaRPr lang="es-CO" sz="2400" dirty="0"/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26B743D-6F9B-034B-61DE-9DC83AC414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888627"/>
              </p:ext>
            </p:extLst>
          </p:nvPr>
        </p:nvGraphicFramePr>
        <p:xfrm>
          <a:off x="2415654" y="2059781"/>
          <a:ext cx="7997588" cy="367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A6F695FF-6F31-D672-5FE9-99A35BC77F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543201"/>
              </p:ext>
            </p:extLst>
          </p:nvPr>
        </p:nvGraphicFramePr>
        <p:xfrm>
          <a:off x="2415654" y="2057399"/>
          <a:ext cx="7997588" cy="394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134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1865C-0B0D-0370-CA0C-E8547C4DED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DDF90D8-C757-2A48-7CBC-D8A1D2756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1127" y="1027351"/>
            <a:ext cx="10132799" cy="815098"/>
          </a:xfrm>
        </p:spPr>
        <p:txBody>
          <a:bodyPr>
            <a:normAutofit/>
          </a:bodyPr>
          <a:lstStyle/>
          <a:p>
            <a:pPr algn="ctr"/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06.VALOR TOTAL DE PROCESOS POR MODALIDAD</a:t>
            </a:r>
            <a:b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</a:br>
            <a:r>
              <a:rPr lang="es-CO" sz="2400" b="1" dirty="0">
                <a:solidFill>
                  <a:schemeClr val="bg1">
                    <a:lumMod val="50000"/>
                  </a:schemeClr>
                </a:solidFill>
                <a:latin typeface="Montserrat" pitchFamily="2" charset="77"/>
                <a:ea typeface="+mn-ea"/>
                <a:cs typeface="+mn-cs"/>
              </a:rPr>
              <a:t>incluyendo contratación directa</a:t>
            </a:r>
            <a:endParaRPr lang="es-CO" sz="2400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34DD3AF-795B-7CFD-2C7A-A4F152DFD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918557"/>
              </p:ext>
            </p:extLst>
          </p:nvPr>
        </p:nvGraphicFramePr>
        <p:xfrm>
          <a:off x="2486167" y="2402006"/>
          <a:ext cx="7219665" cy="2807610"/>
        </p:xfrm>
        <a:graphic>
          <a:graphicData uri="http://schemas.openxmlformats.org/drawingml/2006/table">
            <a:tbl>
              <a:tblPr/>
              <a:tblGrid>
                <a:gridCol w="4326633">
                  <a:extLst>
                    <a:ext uri="{9D8B030D-6E8A-4147-A177-3AD203B41FA5}">
                      <a16:colId xmlns:a16="http://schemas.microsoft.com/office/drawing/2014/main" val="395282504"/>
                    </a:ext>
                  </a:extLst>
                </a:gridCol>
                <a:gridCol w="2893032">
                  <a:extLst>
                    <a:ext uri="{9D8B030D-6E8A-4147-A177-3AD203B41FA5}">
                      <a16:colId xmlns:a16="http://schemas.microsoft.com/office/drawing/2014/main" val="4277438487"/>
                    </a:ext>
                  </a:extLst>
                </a:gridCol>
              </a:tblGrid>
              <a:tr h="2876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MODALIDAD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VALOR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497740"/>
                  </a:ext>
                </a:extLst>
              </a:tr>
              <a:tr h="28760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LICITACION PUBLICA OBRA PUBLICA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$ 86.461.283.004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974133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SELECCIÓN ABREVIADA MENOR CUANTIA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$ 927.538.059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3498220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SELECCIÓN ABREVIADA SUBASTA INVERSA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$ 396.010.543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6305945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ASOCIACION PUBLICO PRIVADA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$ 922.567.757.810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9152340"/>
                  </a:ext>
                </a:extLst>
              </a:tr>
              <a:tr h="28760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MINIMA CUANTIA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$ 706.297.382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6524065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CONTRATACION DIRECTA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$ 72.710.649.473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1954066"/>
                  </a:ext>
                </a:extLst>
              </a:tr>
              <a:tr h="273913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CONTRATOS / CONVENIOS INTERADMINISTRATIVOS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$ 452.802.876.016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04411488"/>
                  </a:ext>
                </a:extLst>
              </a:tr>
              <a:tr h="287609">
                <a:tc>
                  <a:txBody>
                    <a:bodyPr/>
                    <a:lstStyle/>
                    <a:p>
                      <a:pPr algn="l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CONCURSO DE MERITOS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$ 131.136.450.429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287413"/>
                  </a:ext>
                </a:extLst>
              </a:tr>
              <a:tr h="287609"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$ 1.667.708.862.716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1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557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47819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t">
      <a:dk1>
        <a:srgbClr val="262626"/>
      </a:dk1>
      <a:lt1>
        <a:sysClr val="window" lastClr="FFFFFF"/>
      </a:lt1>
      <a:dk2>
        <a:srgbClr val="DC7240"/>
      </a:dk2>
      <a:lt2>
        <a:srgbClr val="E7E6E6"/>
      </a:lt2>
      <a:accent1>
        <a:srgbClr val="DC7240"/>
      </a:accent1>
      <a:accent2>
        <a:srgbClr val="262626"/>
      </a:accent2>
      <a:accent3>
        <a:srgbClr val="E38D67"/>
      </a:accent3>
      <a:accent4>
        <a:srgbClr val="595959"/>
      </a:accent4>
      <a:accent5>
        <a:srgbClr val="EFA725"/>
      </a:accent5>
      <a:accent6>
        <a:srgbClr val="0C0C0C"/>
      </a:accent6>
      <a:hlink>
        <a:srgbClr val="43B1A4"/>
      </a:hlink>
      <a:folHlink>
        <a:srgbClr val="DC7240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 2013 - 202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 2013 - 2022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 2013 - 2022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3733</TotalTime>
  <Words>1018</Words>
  <Application>Microsoft Office PowerPoint</Application>
  <PresentationFormat>Panorámica</PresentationFormat>
  <Paragraphs>177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Montserrat</vt:lpstr>
      <vt:lpstr>Calibri</vt:lpstr>
      <vt:lpstr>Verdana</vt:lpstr>
      <vt:lpstr>Aptos Narrow</vt:lpstr>
      <vt:lpstr>Tema de Office</vt:lpstr>
      <vt:lpstr>Presentación de PowerPoint</vt:lpstr>
      <vt:lpstr>INFORME DE GESTIÓN</vt:lpstr>
      <vt:lpstr>Presentación de PowerPoint</vt:lpstr>
      <vt:lpstr>Presentación de PowerPoint</vt:lpstr>
      <vt:lpstr>Presentación de PowerPoint</vt:lpstr>
      <vt:lpstr>Presentación de PowerPoint</vt:lpstr>
      <vt:lpstr>04.PROCESOS DE CONTRATACIÓN DIRECTA</vt:lpstr>
      <vt:lpstr>05.VALOR - CONTRATACIÓN DIRECTA </vt:lpstr>
      <vt:lpstr>06.VALOR TOTAL DE PROCESOS POR MODALIDAD incluyendo contratación directa</vt:lpstr>
      <vt:lpstr>07.ORDENES DE COMPRA - ACUERDOS MARCO DE PRECIOS</vt:lpstr>
      <vt:lpstr>08.VALOR POR ACUERDO MARCO DE PRECIOS</vt:lpstr>
      <vt:lpstr>09.COMPROMISOS DE CONFIDENCIALIDAD</vt:lpstr>
      <vt:lpstr>10.TIEMPO PARA PRESENTACIÓN DE OFERTAS (Promedio Días) </vt:lpstr>
      <vt:lpstr>11.TIEMPO ENTRE APERTURA Y ADJUDICACIÓN (Promedio Días)</vt:lpstr>
      <vt:lpstr>12.PROPUESTAS PRESENTAS POR MODALIDAD DE SELECCIÓN</vt:lpstr>
      <vt:lpstr>13.PROCESOS DESIERTOS POR MODALIDAD DE SELECCIÓN</vt:lpstr>
      <vt:lpstr>14.ADENDAS PUBLICADAS</vt:lpstr>
      <vt:lpstr>15.DOCUMENTOS PUBLICADOS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Jefferson Alejandro Garcia Niño</cp:lastModifiedBy>
  <cp:revision>29</cp:revision>
  <dcterms:created xsi:type="dcterms:W3CDTF">2023-05-08T00:34:42Z</dcterms:created>
  <dcterms:modified xsi:type="dcterms:W3CDTF">2025-06-12T03:34:09Z</dcterms:modified>
</cp:coreProperties>
</file>