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6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5" r:id="rId9"/>
    <p:sldId id="263" r:id="rId10"/>
    <p:sldId id="267" r:id="rId11"/>
    <p:sldId id="266" r:id="rId12"/>
    <p:sldId id="262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Aptos Narrow" panose="020B0004020202020204" pitchFamily="34" charset="0"/>
      <p:regular r:id="rId22"/>
      <p:bold r:id="rId23"/>
      <p:italic r:id="rId24"/>
      <p:boldItalic r:id="rId25"/>
    </p:embeddedFon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AEE3E"/>
    <a:srgbClr val="E57848"/>
    <a:srgbClr val="F68E60"/>
    <a:srgbClr val="00FF99"/>
    <a:srgbClr val="00BCB8"/>
    <a:srgbClr val="009999"/>
    <a:srgbClr val="006699"/>
    <a:srgbClr val="003399"/>
    <a:srgbClr val="00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Libro2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garcia\Downloads\ADENDA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garcia\Downloads\Libro1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Libro2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Hoja10!$B$6:$B$9</c:f>
              <c:strCache>
                <c:ptCount val="4"/>
                <c:pt idx="0">
                  <c:v>SELECCIÓN ABREVIADA MENOR CUANTIA</c:v>
                </c:pt>
                <c:pt idx="1">
                  <c:v>SELECCIÓN ABREVIADA SUBASTA INVERSA</c:v>
                </c:pt>
                <c:pt idx="2">
                  <c:v>MINIMA CUANTIA</c:v>
                </c:pt>
                <c:pt idx="3">
                  <c:v>CONCURSO DE MERITOS</c:v>
                </c:pt>
              </c:strCache>
            </c:strRef>
          </c:cat>
          <c:val>
            <c:numRef>
              <c:f>Hoja10!$C$6:$C$9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16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01-46B6-BFC2-2FA7BE2952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81967839"/>
        <c:axId val="1381986559"/>
      </c:barChart>
      <c:catAx>
        <c:axId val="1381967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81986559"/>
        <c:crosses val="autoZero"/>
        <c:auto val="1"/>
        <c:lblAlgn val="ctr"/>
        <c:lblOffset val="100"/>
        <c:noMultiLvlLbl val="0"/>
      </c:catAx>
      <c:valAx>
        <c:axId val="13819865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81967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Hoja1!$C$5:$C$8</c:f>
              <c:strCache>
                <c:ptCount val="4"/>
                <c:pt idx="0">
                  <c:v>SELECCIÓN ABREVIADA MENOR CUANTIA</c:v>
                </c:pt>
                <c:pt idx="1">
                  <c:v>SELECCIÓN ABREVIADA SUBASTA INVERSA</c:v>
                </c:pt>
                <c:pt idx="2">
                  <c:v>MINIMA CUANTIA</c:v>
                </c:pt>
                <c:pt idx="3">
                  <c:v>CONCURSO DE MERITOS</c:v>
                </c:pt>
              </c:strCache>
            </c:strRef>
          </c:cat>
          <c:val>
            <c:numRef>
              <c:f>Hoja1!$D$5:$D$8</c:f>
              <c:numCache>
                <c:formatCode>General</c:formatCode>
                <c:ptCount val="4"/>
                <c:pt idx="0">
                  <c:v>16</c:v>
                </c:pt>
                <c:pt idx="1">
                  <c:v>14</c:v>
                </c:pt>
                <c:pt idx="2">
                  <c:v>18</c:v>
                </c:pt>
                <c:pt idx="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5-42C2-8E5C-05C0CAA8AB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86036511"/>
        <c:axId val="1288562991"/>
        <c:axId val="0"/>
      </c:bar3DChart>
      <c:catAx>
        <c:axId val="1286036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88562991"/>
        <c:crosses val="autoZero"/>
        <c:auto val="1"/>
        <c:lblAlgn val="ctr"/>
        <c:lblOffset val="100"/>
        <c:noMultiLvlLbl val="0"/>
      </c:catAx>
      <c:valAx>
        <c:axId val="1288562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860365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580927384076992E-2"/>
          <c:y val="7.407407407407407E-2"/>
          <c:w val="0.90297462817147855"/>
          <c:h val="0.740331729367162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Hoja1!$C$2:$C$5</c:f>
              <c:strCache>
                <c:ptCount val="4"/>
                <c:pt idx="0">
                  <c:v>SELECCIÓN ABREVIADA MENOR CUANTIA</c:v>
                </c:pt>
                <c:pt idx="1">
                  <c:v>SELECCIÓN ABREVIADA SUBASTA INVERSA</c:v>
                </c:pt>
                <c:pt idx="2">
                  <c:v>MINIMA UANTIA</c:v>
                </c:pt>
                <c:pt idx="3">
                  <c:v>CONCURSO DE MERITOS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30</c:v>
                </c:pt>
                <c:pt idx="1">
                  <c:v>9</c:v>
                </c:pt>
                <c:pt idx="2">
                  <c:v>16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74-48FA-B877-2E46CA0D18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0203727"/>
        <c:axId val="1080183567"/>
      </c:barChart>
      <c:catAx>
        <c:axId val="1080203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80183567"/>
        <c:crosses val="autoZero"/>
        <c:auto val="1"/>
        <c:lblAlgn val="ctr"/>
        <c:lblOffset val="100"/>
        <c:noMultiLvlLbl val="0"/>
      </c:catAx>
      <c:valAx>
        <c:axId val="1080183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802037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Hoja1!$C$3:$C$6</c:f>
              <c:strCache>
                <c:ptCount val="4"/>
                <c:pt idx="0">
                  <c:v>SELECCIÓN ABREVIADA MENOR CUANTIA</c:v>
                </c:pt>
                <c:pt idx="1">
                  <c:v>SELECCIÓN ABREVIADA SUBASTA INVERSA</c:v>
                </c:pt>
                <c:pt idx="2">
                  <c:v>MINIMA UANTIA</c:v>
                </c:pt>
                <c:pt idx="3">
                  <c:v>CONCURSO DE MERITOS</c:v>
                </c:pt>
              </c:strCache>
            </c:strRef>
          </c:cat>
          <c:val>
            <c:numRef>
              <c:f>Hoja1!$D$3:$D$6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116</c:v>
                </c:pt>
                <c:pt idx="3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B1-4AF6-9B3F-6A1867C232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3990367"/>
        <c:axId val="363989407"/>
      </c:barChart>
      <c:catAx>
        <c:axId val="36399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3989407"/>
        <c:crosses val="autoZero"/>
        <c:auto val="1"/>
        <c:lblAlgn val="ctr"/>
        <c:lblOffset val="100"/>
        <c:noMultiLvlLbl val="0"/>
      </c:catAx>
      <c:valAx>
        <c:axId val="3639894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63990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518372703412072E-2"/>
          <c:y val="7.407407407407407E-2"/>
          <c:w val="0.89603718285214351"/>
          <c:h val="0.688457276173811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Hoja1!$D$5:$D$9</c:f>
              <c:strCache>
                <c:ptCount val="5"/>
                <c:pt idx="0">
                  <c:v>SELECCIÓN ABREVIADA MENOR CUANTIA</c:v>
                </c:pt>
                <c:pt idx="1">
                  <c:v>SELECCIÓN ABREVIADA SUBASTA INVERSA</c:v>
                </c:pt>
                <c:pt idx="2">
                  <c:v>MINIMA CUANTIA</c:v>
                </c:pt>
                <c:pt idx="3">
                  <c:v>CONCURSO DE MERITOS</c:v>
                </c:pt>
                <c:pt idx="4">
                  <c:v>TOTAL</c:v>
                </c:pt>
              </c:strCache>
            </c:strRef>
          </c:cat>
          <c:val>
            <c:numRef>
              <c:f>Hoja1!$E$5:$E$9</c:f>
              <c:numCache>
                <c:formatCode>General</c:formatCode>
                <c:ptCount val="5"/>
                <c:pt idx="0">
                  <c:v>5</c:v>
                </c:pt>
                <c:pt idx="1">
                  <c:v>0</c:v>
                </c:pt>
                <c:pt idx="2">
                  <c:v>5</c:v>
                </c:pt>
                <c:pt idx="3">
                  <c:v>8</c:v>
                </c:pt>
                <c:pt idx="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11-450E-8FF6-C25C916985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7845663"/>
        <c:axId val="547845183"/>
      </c:barChart>
      <c:catAx>
        <c:axId val="547845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7845183"/>
        <c:crosses val="autoZero"/>
        <c:auto val="1"/>
        <c:lblAlgn val="ctr"/>
        <c:lblOffset val="100"/>
        <c:noMultiLvlLbl val="0"/>
      </c:catAx>
      <c:valAx>
        <c:axId val="5478451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47845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DF-4AFA-B285-209A15F25D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4-94DF-4AFA-B285-209A15F25D5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97134733158356"/>
          <c:y val="0.19486111111111112"/>
          <c:w val="0.56293832020997381"/>
          <c:h val="0.72125801983085447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343173695"/>
        <c:axId val="343171775"/>
      </c:barChart>
      <c:catAx>
        <c:axId val="34317369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3171775"/>
        <c:crosses val="autoZero"/>
        <c:auto val="1"/>
        <c:lblAlgn val="ctr"/>
        <c:lblOffset val="100"/>
        <c:noMultiLvlLbl val="0"/>
      </c:catAx>
      <c:valAx>
        <c:axId val="343171775"/>
        <c:scaling>
          <c:orientation val="minMax"/>
        </c:scaling>
        <c:delete val="1"/>
        <c:axPos val="b"/>
        <c:numFmt formatCode="&quot;$&quot;\ #,##0" sourceLinked="1"/>
        <c:majorTickMark val="none"/>
        <c:minorTickMark val="none"/>
        <c:tickLblPos val="nextTo"/>
        <c:crossAx val="34317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38801399825023"/>
          <c:y val="0.19486111111111112"/>
          <c:w val="0.56293832020997381"/>
          <c:h val="0.54070246427529889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8583087"/>
        <c:axId val="468585487"/>
      </c:barChart>
      <c:catAx>
        <c:axId val="468583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68585487"/>
        <c:crosses val="autoZero"/>
        <c:auto val="1"/>
        <c:lblAlgn val="ctr"/>
        <c:lblOffset val="100"/>
        <c:noMultiLvlLbl val="0"/>
      </c:catAx>
      <c:valAx>
        <c:axId val="468585487"/>
        <c:scaling>
          <c:orientation val="minMax"/>
        </c:scaling>
        <c:delete val="1"/>
        <c:axPos val="b"/>
        <c:numFmt formatCode="&quot;$&quot;\ #,##0" sourceLinked="1"/>
        <c:majorTickMark val="none"/>
        <c:minorTickMark val="none"/>
        <c:tickLblPos val="nextTo"/>
        <c:crossAx val="468583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Hoja1!$B$6:$B$8</c:f>
              <c:strCache>
                <c:ptCount val="3"/>
                <c:pt idx="0">
                  <c:v>CONTRATACION DIRECTA</c:v>
                </c:pt>
                <c:pt idx="1">
                  <c:v>CONVENIOS INTERADMINISTRATIVOS</c:v>
                </c:pt>
                <c:pt idx="2">
                  <c:v>TOTAL</c:v>
                </c:pt>
              </c:strCache>
            </c:strRef>
          </c:cat>
          <c:val>
            <c:numRef>
              <c:f>Hoja1!$C$6:$C$8</c:f>
              <c:numCache>
                <c:formatCode>"$"#,##0_);[Red]\("$"#,##0\)</c:formatCode>
                <c:ptCount val="3"/>
                <c:pt idx="0">
                  <c:v>78269028813</c:v>
                </c:pt>
                <c:pt idx="1">
                  <c:v>17190011050</c:v>
                </c:pt>
                <c:pt idx="2">
                  <c:v>95459039863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89-4024-9068-599B741BE4A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00544927"/>
        <c:axId val="2100535327"/>
      </c:barChart>
      <c:catAx>
        <c:axId val="2100544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100535327"/>
        <c:crosses val="autoZero"/>
        <c:auto val="1"/>
        <c:lblAlgn val="ctr"/>
        <c:lblOffset val="100"/>
        <c:noMultiLvlLbl val="0"/>
      </c:catAx>
      <c:valAx>
        <c:axId val="210053532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crossAx val="2100544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v>Total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88A-4412-A774-404574F2B7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6"/>
              <c:pt idx="0">
                <c:v>Aseo y Cafetería IV</c:v>
              </c:pt>
              <c:pt idx="1">
                <c:v>Grandes Superficies</c:v>
              </c:pt>
              <c:pt idx="2">
                <c:v>IAD Software I - Oracle</c:v>
              </c:pt>
              <c:pt idx="3">
                <c:v>IAD Software por Catalogo II</c:v>
              </c:pt>
              <c:pt idx="4">
                <c:v>Nube pública IV</c:v>
              </c:pt>
              <c:pt idx="5">
                <c:v>TOTAL</c:v>
              </c:pt>
            </c:strLit>
          </c:cat>
          <c:val>
            <c:numLit>
              <c:formatCode>General</c:formatCode>
              <c:ptCount val="6"/>
              <c:pt idx="0">
                <c:v>391783713</c:v>
              </c:pt>
              <c:pt idx="1">
                <c:v>262496705</c:v>
              </c:pt>
              <c:pt idx="2">
                <c:v>10421473</c:v>
              </c:pt>
              <c:pt idx="3">
                <c:v>4172075446</c:v>
              </c:pt>
              <c:pt idx="4">
                <c:v>1540506186</c:v>
              </c:pt>
              <c:pt idx="5">
                <c:v>6377283523</c:v>
              </c:pt>
            </c:numLit>
          </c:val>
          <c:extLst>
            <c:ext xmlns:c16="http://schemas.microsoft.com/office/drawing/2014/chart" uri="{C3380CC4-5D6E-409C-BE32-E72D297353CC}">
              <c16:uniqueId val="{00000000-488A-4412-A774-404574F2B72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381967839"/>
        <c:axId val="1381966879"/>
      </c:barChart>
      <c:catAx>
        <c:axId val="138196783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381966879"/>
        <c:crosses val="autoZero"/>
        <c:auto val="1"/>
        <c:lblAlgn val="ctr"/>
        <c:lblOffset val="100"/>
        <c:noMultiLvlLbl val="0"/>
      </c:catAx>
      <c:valAx>
        <c:axId val="138196687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381967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extLst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247594050743651E-2"/>
          <c:y val="6.9444444444444448E-2"/>
          <c:w val="0.89030796150481195"/>
          <c:h val="0.68947506561679794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Hoja1!$C$5:$C$9</c:f>
              <c:strCache>
                <c:ptCount val="5"/>
                <c:pt idx="0">
                  <c:v>SELECCIÓN ABREVIADA MENOR CUANTIA</c:v>
                </c:pt>
                <c:pt idx="1">
                  <c:v>SELECCIÓN ABREVIADA SUBASTA INVERSA</c:v>
                </c:pt>
                <c:pt idx="2">
                  <c:v>MINIMA CUANTIA</c:v>
                </c:pt>
                <c:pt idx="3">
                  <c:v>CONCURSO DE MERITOS</c:v>
                </c:pt>
                <c:pt idx="4">
                  <c:v>TOTAL</c:v>
                </c:pt>
              </c:strCache>
            </c:strRef>
          </c:cat>
          <c:val>
            <c:numRef>
              <c:f>Hoja1!$D$5:$D$9</c:f>
              <c:numCache>
                <c:formatCode>General</c:formatCode>
                <c:ptCount val="5"/>
                <c:pt idx="0">
                  <c:v>11</c:v>
                </c:pt>
                <c:pt idx="1">
                  <c:v>4</c:v>
                </c:pt>
                <c:pt idx="2">
                  <c:v>64</c:v>
                </c:pt>
                <c:pt idx="3">
                  <c:v>36</c:v>
                </c:pt>
                <c:pt idx="4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6-4FF6-BA25-EB6403FDCD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72487007"/>
        <c:axId val="572480767"/>
        <c:axId val="0"/>
      </c:bar3DChart>
      <c:catAx>
        <c:axId val="5724870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72480767"/>
        <c:crosses val="autoZero"/>
        <c:auto val="1"/>
        <c:lblAlgn val="ctr"/>
        <c:lblOffset val="100"/>
        <c:noMultiLvlLbl val="0"/>
      </c:catAx>
      <c:valAx>
        <c:axId val="57248076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724870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0813263"/>
        <c:axId val="1490801743"/>
      </c:barChart>
      <c:catAx>
        <c:axId val="14908132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0801743"/>
        <c:crosses val="autoZero"/>
        <c:auto val="1"/>
        <c:lblAlgn val="ctr"/>
        <c:lblOffset val="100"/>
        <c:noMultiLvlLbl val="0"/>
      </c:catAx>
      <c:valAx>
        <c:axId val="14908017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90813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>
              <a:latin typeface="Verdana" panose="020B060403050404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>
                <a:latin typeface="Verdana" panose="020B0604030504040204" pitchFamily="34" charset="0"/>
              </a:rPr>
              <a:t>22/08/2025</a:t>
            </a:fld>
            <a:endParaRPr lang="es-CO" dirty="0">
              <a:latin typeface="Verdana" panose="020B060403050404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>
              <a:latin typeface="Verdana" panose="020B060403050404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>
                <a:latin typeface="Verdana" panose="020B0604030504040204" pitchFamily="34" charset="0"/>
              </a:rPr>
              <a:t>‹Nº›</a:t>
            </a:fld>
            <a:endParaRPr lang="es-CO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548FE027-FF15-4B35-A3A3-F388589304CA}" type="datetimeFigureOut">
              <a:rPr lang="es-CO" smtClean="0"/>
              <a:pPr/>
              <a:t>22/08/2025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996BEE05-6087-46F1-95A9-FFABE4696862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821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60181D9-5A21-AE27-197A-E4399349395E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F58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6DBEC1F-2BCA-C7EE-B4D1-AC93A9626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5522" y="1638979"/>
            <a:ext cx="1980957" cy="35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22/08/2025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E57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22/08/2025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E57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22/08/2025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1E59206-B501-7C42-4613-C8C535460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4872" y="259959"/>
            <a:ext cx="402256" cy="7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22/08/2025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82138A61-318F-3CEB-D851-D0A990470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2672" y="277544"/>
            <a:ext cx="402256" cy="7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22/08/2025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5EDE441-E0C5-0182-57F3-D13C15C10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594" y="5811943"/>
            <a:ext cx="402256" cy="7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22/08/2025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3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ecop.gov.co/Public/Tendering/ContractNoticeManagement/Index?currentLanguage=es-CO&amp;Page=login&amp;Country=CO&amp;SkinName=CCE" TargetMode="External"/><Relationship Id="rId2" Type="http://schemas.openxmlformats.org/officeDocument/2006/relationships/hyperlink" Target="https://www.datos.gov.co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olombiacompra.gov.co/tienda-virtual-del-estado-colombiano/ordenes-compra" TargetMode="External"/><Relationship Id="rId4" Type="http://schemas.openxmlformats.org/officeDocument/2006/relationships/hyperlink" Target="https://www.contratos.gov.co/consultas/inicioConsulta.d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65DD5-ED73-5FA7-9565-C28A3CE1F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40C18E1-27D9-45A9-1AE0-86FDD426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622"/>
            <a:ext cx="10515600" cy="555790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07.ORDENES DE COMPRA - ACUERDOS MARCO DE PRECIOS</a:t>
            </a:r>
            <a:endParaRPr lang="es-CO" sz="2400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AFF5A6B-5146-1806-0494-6BFAC0A795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191859"/>
              </p:ext>
            </p:extLst>
          </p:nvPr>
        </p:nvGraphicFramePr>
        <p:xfrm>
          <a:off x="1501253" y="1310186"/>
          <a:ext cx="9198591" cy="4853287"/>
        </p:xfrm>
        <a:graphic>
          <a:graphicData uri="http://schemas.openxmlformats.org/drawingml/2006/table">
            <a:tbl>
              <a:tblPr/>
              <a:tblGrid>
                <a:gridCol w="952517">
                  <a:extLst>
                    <a:ext uri="{9D8B030D-6E8A-4147-A177-3AD203B41FA5}">
                      <a16:colId xmlns:a16="http://schemas.microsoft.com/office/drawing/2014/main" val="4002330928"/>
                    </a:ext>
                  </a:extLst>
                </a:gridCol>
                <a:gridCol w="3810067">
                  <a:extLst>
                    <a:ext uri="{9D8B030D-6E8A-4147-A177-3AD203B41FA5}">
                      <a16:colId xmlns:a16="http://schemas.microsoft.com/office/drawing/2014/main" val="3236340031"/>
                    </a:ext>
                  </a:extLst>
                </a:gridCol>
                <a:gridCol w="1592064">
                  <a:extLst>
                    <a:ext uri="{9D8B030D-6E8A-4147-A177-3AD203B41FA5}">
                      <a16:colId xmlns:a16="http://schemas.microsoft.com/office/drawing/2014/main" val="1775393381"/>
                    </a:ext>
                  </a:extLst>
                </a:gridCol>
                <a:gridCol w="1360738">
                  <a:extLst>
                    <a:ext uri="{9D8B030D-6E8A-4147-A177-3AD203B41FA5}">
                      <a16:colId xmlns:a16="http://schemas.microsoft.com/office/drawing/2014/main" val="1236342165"/>
                    </a:ext>
                  </a:extLst>
                </a:gridCol>
                <a:gridCol w="1483205">
                  <a:extLst>
                    <a:ext uri="{9D8B030D-6E8A-4147-A177-3AD203B41FA5}">
                      <a16:colId xmlns:a16="http://schemas.microsoft.com/office/drawing/2014/main" val="4241928166"/>
                    </a:ext>
                  </a:extLst>
                </a:gridCol>
              </a:tblGrid>
              <a:tr h="28863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NUMERO ORDEN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OBJETO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PROVEEDOR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VALOR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AGREGACION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746896"/>
                  </a:ext>
                </a:extLst>
              </a:tr>
              <a:tr h="3527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125938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Renovar los servicios de soporte técnico para Oracle Database Standard Edition 2 –Processor Perpetual de la ANI propuesta No. 20369251,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Oracle Colombia Ltda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10.421.473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IAD Software I - Oracle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100516"/>
                  </a:ext>
                </a:extLst>
              </a:tr>
              <a:tr h="3527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126914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ADQUISICIÓN DE SILLAS DE OFICINA PARA LA AGENCIA NACIONAL DE INFRAESTRUCTURA 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PANAMERICANA LIBRERÍA Y PAPELERÍA S.A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124.951.428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Grandes Superficies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661373"/>
                  </a:ext>
                </a:extLst>
              </a:tr>
              <a:tr h="3527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129879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Contratar el servicio de nube pública donde se operan los principales los que cuenta la Agencia Nacional de Infraestructura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CONTROLES EMPRESARIALES SAS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1.115.412.025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Nube pública 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87991"/>
                  </a:ext>
                </a:extLst>
              </a:tr>
              <a:tr h="3527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132228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Prestación del servicio de aseo y cafetería en las sedes de la Agencia Nacional de Infraestructura, con el suministro de equipos e insumos.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UNIÓN TEMPORAL ECOLIMPIEZA 4G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391.783.713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Aseo y Cafetería 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3400807"/>
                  </a:ext>
                </a:extLst>
              </a:tr>
              <a:tr h="5238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135757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Adquisición de elementos para el desarrollo de labores administrativas y para la implementación del sistema de Gestión Documental de la Agencia Nacional de Infraestructura.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PANAMERICANA LIBRERÍA Y PAPELERÍA S.A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63.265.737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Grandes Superficies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345427"/>
                  </a:ext>
                </a:extLst>
              </a:tr>
              <a:tr h="35277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136998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CONTRATAR LA ADQUISICIÓN DE UNA PANTALLA INTERACTIVA PARA SALA DE JUNTAS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PANAMERICANA LIBRERÍA Y PAPELERÍA S.A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18.123.224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Grandes Superficies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511629"/>
                  </a:ext>
                </a:extLst>
              </a:tr>
              <a:tr h="52381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139928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Adquirir una (1) licencia SOFTWARE Autodesk AutoCAD Licencia LT 2024, o la última versión liberada en el mercado para la Agencia Nacional de Infraestructura - ANI.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PANAMERICANA LIBRERÍA Y PAPELERÍA S.A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2.110.800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Grandes Superficies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970254"/>
                  </a:ext>
                </a:extLst>
              </a:tr>
              <a:tr h="6948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139929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Contratar el servicio de nube pública Oracle para el montaje, implementación y puesta en operación de la evolución del sistema de información y portal “Valoricemos” contratado por la ANI en el marco de la Contribución Nacional de Valorización.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BMIND S.A..S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425.094.161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Nube pública 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7961531"/>
                  </a:ext>
                </a:extLst>
              </a:tr>
              <a:tr h="69485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140153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CONTRATAR ADQUISICIÓN LICENCIAS MICROSOFT 365 PARA SERVICIOS DE NUBE DE PRODUCTIVIDAD Y SEGURIDAD AVANZADA PARA ANI CON EL FIN DE ATENDER NECESIDADES DE ENTIDAD Y LAS PRESENTADAS EN IMPLEMENTACIÓN CONTRIBUCIÓN NAL VALORIZACIÓN.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CONTROLES EMPRESARIALES SAS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4.172.075.446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IAD Software por Catalogo 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001089"/>
                  </a:ext>
                </a:extLst>
              </a:tr>
              <a:tr h="36346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140155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Contratar la adquisición de televisores y sus soportes para fortalecer las labores misionales y de apoyo de la ANI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PANAMERICANA LIBRERÍA Y PAPELERÍA S.A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54.045.516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O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Grandes Superficies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7199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03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49908-FCDD-38E4-9F6B-1C9F1CF1B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AC51C53-1370-7E48-972B-CBE13590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9805"/>
            <a:ext cx="10515600" cy="473904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08.VALOR POR ACUERDO MARCO DE PRECIOS</a:t>
            </a:r>
            <a:endParaRPr lang="es-CO" sz="24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F192F69-C702-8F66-D13B-7562C63CAA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5507669"/>
              </p:ext>
            </p:extLst>
          </p:nvPr>
        </p:nvGraphicFramePr>
        <p:xfrm>
          <a:off x="2210937" y="2057400"/>
          <a:ext cx="8120418" cy="389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342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A289E-4F9C-3684-2447-7E090A0AE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7F19139-1C9D-7F6B-7EF6-6D2B2562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156"/>
            <a:ext cx="10515600" cy="432961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09.COMPROMISOS DE CONFIDENCIALIDAD</a:t>
            </a:r>
            <a:endParaRPr lang="es-CO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E5DC8B-06A6-8A41-4004-D7EAB139C995}"/>
              </a:ext>
            </a:extLst>
          </p:cNvPr>
          <p:cNvSpPr txBox="1"/>
          <p:nvPr/>
        </p:nvSpPr>
        <p:spPr>
          <a:xfrm>
            <a:off x="1951631" y="1524084"/>
            <a:ext cx="8393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kern="12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Para </a:t>
            </a:r>
            <a:r>
              <a:rPr lang="es-CO" sz="1800" kern="12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 el periodo comprendido entre el 1 de enero y el 31 de diciembre de 2024, </a:t>
            </a:r>
            <a:r>
              <a:rPr lang="es-CO" sz="1800" kern="1200" dirty="0">
                <a:solidFill>
                  <a:srgbClr val="EB5215"/>
                </a:solidFill>
                <a:latin typeface="Montserrat" pitchFamily="2" charset="77"/>
                <a:ea typeface="+mn-ea"/>
                <a:cs typeface="+mn-cs"/>
              </a:rPr>
              <a:t>se firmaron 1</a:t>
            </a:r>
            <a:r>
              <a:rPr lang="es-CO" dirty="0">
                <a:solidFill>
                  <a:srgbClr val="EB5215"/>
                </a:solidFill>
                <a:latin typeface="Montserrat" pitchFamily="2" charset="77"/>
              </a:rPr>
              <a:t>15</a:t>
            </a:r>
            <a:r>
              <a:rPr lang="es-CO" sz="1800" kern="1200" dirty="0">
                <a:solidFill>
                  <a:srgbClr val="EB5215"/>
                </a:solidFill>
                <a:latin typeface="Montserrat" pitchFamily="2" charset="77"/>
                <a:ea typeface="+mn-ea"/>
                <a:cs typeface="+mn-cs"/>
              </a:rPr>
              <a:t> compromisos de confidencialidad</a:t>
            </a:r>
            <a:r>
              <a:rPr lang="es-CO" sz="1800" kern="12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7023DBC2-EE99-439B-3CFC-62EC8BF55E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072422"/>
              </p:ext>
            </p:extLst>
          </p:nvPr>
        </p:nvGraphicFramePr>
        <p:xfrm>
          <a:off x="3862317" y="29172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254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9E2DB-0B0D-B1D0-3A73-7947CF25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267" y="1273009"/>
            <a:ext cx="9409466" cy="637677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10.TIEMPO PARA PRESENTACIÓN DE OFERTAS (Promedio Días)</a:t>
            </a:r>
            <a:b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s-CO" sz="28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4E7BB0E-1E8F-FE57-5FD9-F1760228D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141883"/>
              </p:ext>
            </p:extLst>
          </p:nvPr>
        </p:nvGraphicFramePr>
        <p:xfrm>
          <a:off x="2661313" y="2057399"/>
          <a:ext cx="6660108" cy="33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A3505DB-3D1C-707E-5055-D96A32D68A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1818860"/>
              </p:ext>
            </p:extLst>
          </p:nvPr>
        </p:nvGraphicFramePr>
        <p:xfrm>
          <a:off x="2975211" y="2057399"/>
          <a:ext cx="6346209" cy="33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3616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B5E68-17F1-3F92-1EC1-6F3B78FC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521"/>
            <a:ext cx="10515600" cy="92428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11.TIEMPO ENTRE APERTURA Y ADJUDICACIÓN (Promedio Días)</a:t>
            </a:r>
            <a:endParaRPr lang="es-CO" sz="28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0DBBF67-B2C4-2BF6-C48E-36AAAC9DDD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296213"/>
              </p:ext>
            </p:extLst>
          </p:nvPr>
        </p:nvGraphicFramePr>
        <p:xfrm>
          <a:off x="3673522" y="246683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856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7B54E-4552-1EB2-8CD4-85B1A0953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6A664-A49A-96DB-C122-F889A65E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521"/>
            <a:ext cx="10515600" cy="92428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12.PROPUESTAS PRESENTAS POR MODALIDAD DE SELECCIÓN</a:t>
            </a:r>
            <a:endParaRPr lang="es-CO" sz="28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A89A898F-7B91-5925-815A-32FDC63481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6996387"/>
              </p:ext>
            </p:extLst>
          </p:nvPr>
        </p:nvGraphicFramePr>
        <p:xfrm>
          <a:off x="3589361" y="2634018"/>
          <a:ext cx="5622878" cy="3766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213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BCAFB-756E-1476-F19E-9E3E60D51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30AEE-8EFC-FA50-11C0-9426583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521"/>
            <a:ext cx="10515600" cy="92428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13.PROCESOS DESIERTOS POR MODALIDAD DE SELECCIÓN</a:t>
            </a:r>
            <a:endParaRPr lang="es-CO" sz="28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F1B097A-3FAC-E51C-5B0E-4D1BA9EDE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676230"/>
              </p:ext>
            </p:extLst>
          </p:nvPr>
        </p:nvGraphicFramePr>
        <p:xfrm>
          <a:off x="1815152" y="2884488"/>
          <a:ext cx="8243248" cy="959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657">
                  <a:extLst>
                    <a:ext uri="{9D8B030D-6E8A-4147-A177-3AD203B41FA5}">
                      <a16:colId xmlns:a16="http://schemas.microsoft.com/office/drawing/2014/main" val="2100777319"/>
                    </a:ext>
                  </a:extLst>
                </a:gridCol>
                <a:gridCol w="5290591">
                  <a:extLst>
                    <a:ext uri="{9D8B030D-6E8A-4147-A177-3AD203B41FA5}">
                      <a16:colId xmlns:a16="http://schemas.microsoft.com/office/drawing/2014/main" val="3829680791"/>
                    </a:ext>
                  </a:extLst>
                </a:gridCol>
              </a:tblGrid>
              <a:tr h="35236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CONCESION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36399"/>
                  </a:ext>
                </a:extLst>
              </a:tr>
              <a:tr h="6074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VJ-VE-APP-IPV-001-2024/VJ-VE-APP-IPV-SA-001-2024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RESOLUCION 20247030015445 DECLARATORIA DESIERTO PROCESO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7779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26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61F34-3CD3-6891-DECB-27DA0EC2F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D43C1-406D-2B00-A7C5-3C5043A3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39"/>
            <a:ext cx="10515600" cy="92428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14.ADENDAS PUBLICADAS</a:t>
            </a:r>
            <a:endParaRPr lang="es-CO" sz="28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DFD31D4-EB56-84F4-F619-2207521D70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3852950"/>
              </p:ext>
            </p:extLst>
          </p:nvPr>
        </p:nvGraphicFramePr>
        <p:xfrm>
          <a:off x="3810000" y="263060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017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7805A-1F41-0D58-8BC6-27B13187E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4D5852-B3BE-ECCA-8F9F-D8F44F23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39"/>
            <a:ext cx="10515600" cy="92428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  <a:sym typeface="Arial"/>
              </a:rPr>
              <a:t>15.DOCUMENTOS PUBLICADOS</a:t>
            </a:r>
            <a:endParaRPr lang="es-CO" sz="28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FA5EE85-5054-1705-94E8-EE07D8553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934835"/>
              </p:ext>
            </p:extLst>
          </p:nvPr>
        </p:nvGraphicFramePr>
        <p:xfrm>
          <a:off x="2374710" y="2578610"/>
          <a:ext cx="7670041" cy="3238998"/>
        </p:xfrm>
        <a:graphic>
          <a:graphicData uri="http://schemas.openxmlformats.org/drawingml/2006/table">
            <a:tbl>
              <a:tblPr/>
              <a:tblGrid>
                <a:gridCol w="4268402">
                  <a:extLst>
                    <a:ext uri="{9D8B030D-6E8A-4147-A177-3AD203B41FA5}">
                      <a16:colId xmlns:a16="http://schemas.microsoft.com/office/drawing/2014/main" val="348110616"/>
                    </a:ext>
                  </a:extLst>
                </a:gridCol>
                <a:gridCol w="3401639">
                  <a:extLst>
                    <a:ext uri="{9D8B030D-6E8A-4147-A177-3AD203B41FA5}">
                      <a16:colId xmlns:a16="http://schemas.microsoft.com/office/drawing/2014/main" val="270094223"/>
                    </a:ext>
                  </a:extLst>
                </a:gridCol>
              </a:tblGrid>
              <a:tr h="3687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DOCUMENTOS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20208"/>
                  </a:ext>
                </a:extLst>
              </a:tr>
              <a:tr h="368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AVISO DE CONVOCATORIA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726694"/>
                  </a:ext>
                </a:extLst>
              </a:tr>
              <a:tr h="368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INVITACIÓN PUBLICA MC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498541"/>
                  </a:ext>
                </a:extLst>
              </a:tr>
              <a:tr h="368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ESTUDIOS PREVIOS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117782"/>
                  </a:ext>
                </a:extLst>
              </a:tr>
              <a:tr h="368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RESOLUCIONE DE APERTURA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780271"/>
                  </a:ext>
                </a:extLst>
              </a:tr>
              <a:tr h="368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DECLARACIÓN REVOCADO/DESIERTO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DESIERTO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013217"/>
                  </a:ext>
                </a:extLst>
              </a:tr>
              <a:tr h="368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COMUNICACIÓN DE ACEPTACIÓN DE OFERTAS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402189"/>
                  </a:ext>
                </a:extLst>
              </a:tr>
              <a:tr h="368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ADENDAS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928081"/>
                  </a:ext>
                </a:extLst>
              </a:tr>
              <a:tr h="288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86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31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F7C533-5DE6-D0AA-B5E3-34DFA8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7AD19802-F9D4-78C8-6D27-F15AB4FCB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8" y="2817463"/>
            <a:ext cx="7271322" cy="746194"/>
          </a:xfrm>
        </p:spPr>
        <p:txBody>
          <a:bodyPr>
            <a:noAutofit/>
          </a:bodyPr>
          <a:lstStyle/>
          <a:p>
            <a:pPr algn="l"/>
            <a:r>
              <a:rPr lang="es-CO" sz="40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sym typeface="Work Sans Light"/>
              </a:rPr>
              <a:t>INFORME DE GESTIÓN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8C0689-0C16-5F50-A6EA-3CFA3497A139}"/>
              </a:ext>
            </a:extLst>
          </p:cNvPr>
          <p:cNvSpPr txBox="1"/>
          <p:nvPr/>
        </p:nvSpPr>
        <p:spPr>
          <a:xfrm>
            <a:off x="831278" y="3563657"/>
            <a:ext cx="3937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sym typeface="Work Sans Light"/>
              </a:rPr>
              <a:t>Contratación Pública -2024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429A8F-1247-657D-581A-29777A50217D}"/>
              </a:ext>
            </a:extLst>
          </p:cNvPr>
          <p:cNvSpPr txBox="1"/>
          <p:nvPr/>
        </p:nvSpPr>
        <p:spPr>
          <a:xfrm>
            <a:off x="3053836" y="4972064"/>
            <a:ext cx="884018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1" indent="-342900" algn="r">
              <a:defRPr/>
            </a:pPr>
            <a:r>
              <a:rPr lang="es-CO" sz="1200" dirty="0">
                <a:solidFill>
                  <a:schemeClr val="bg1"/>
                </a:solidFill>
                <a:ea typeface="+mj-ea"/>
                <a:cs typeface="+mj-cs"/>
              </a:rPr>
              <a:t>AGENCIA NACIONAL DE 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C92BBCF-DBA0-F027-BE1C-B3AC11C594B3}"/>
              </a:ext>
            </a:extLst>
          </p:cNvPr>
          <p:cNvSpPr txBox="1"/>
          <p:nvPr/>
        </p:nvSpPr>
        <p:spPr>
          <a:xfrm>
            <a:off x="4930255" y="873035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sym typeface="Arial"/>
              </a:rPr>
              <a:t>CONTENIDO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12765A-555C-40FF-716E-DED8D1B3FF57}"/>
              </a:ext>
            </a:extLst>
          </p:cNvPr>
          <p:cNvSpPr txBox="1"/>
          <p:nvPr/>
        </p:nvSpPr>
        <p:spPr>
          <a:xfrm>
            <a:off x="904165" y="1473032"/>
            <a:ext cx="499166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01.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Fuentes</a:t>
            </a:r>
          </a:p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02.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Procesos adjudicados por modalidad</a:t>
            </a:r>
          </a:p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03.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Valor adjudicado por modalidad, excepto contratación directa</a:t>
            </a:r>
          </a:p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04.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Procesos de contratación directa</a:t>
            </a:r>
          </a:p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05.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Valor de los procesos de contratación directa</a:t>
            </a:r>
          </a:p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06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.Valor total por modalidades, incluyendo contratación directa</a:t>
            </a:r>
          </a:p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07.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Ordenes de compra por AMP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2A8BF0-995E-224A-C54A-6A831F0E8C81}"/>
              </a:ext>
            </a:extLst>
          </p:cNvPr>
          <p:cNvSpPr txBox="1"/>
          <p:nvPr/>
        </p:nvSpPr>
        <p:spPr>
          <a:xfrm>
            <a:off x="5994779" y="1573059"/>
            <a:ext cx="5293056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08.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Valor de ordenes de compra por AMP</a:t>
            </a:r>
          </a:p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09.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Compromisos de confidencialidad</a:t>
            </a:r>
            <a:endParaRPr lang="es-CO" sz="1800" b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  <a:p>
            <a:pPr marL="104775" indent="0" algn="just">
              <a:spcBef>
                <a:spcPts val="600"/>
              </a:spcBef>
              <a:buClr>
                <a:srgbClr val="FFFFFF"/>
              </a:buClr>
              <a:buSzPts val="1400"/>
              <a:buFont typeface="Arial" panose="020B0604020202020204" pitchFamily="34" charset="0"/>
              <a:buNone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10. 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Tiempo promedio para la presentación de ofertas</a:t>
            </a:r>
          </a:p>
          <a:p>
            <a:pPr marL="104775" indent="0" algn="just">
              <a:spcBef>
                <a:spcPts val="600"/>
              </a:spcBef>
              <a:buClr>
                <a:srgbClr val="FFFFFF"/>
              </a:buClr>
              <a:buSzPts val="1400"/>
              <a:buFont typeface="Arial" panose="020B0604020202020204" pitchFamily="34" charset="0"/>
              <a:buNone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11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.Tiempo promedio de adjudicación</a:t>
            </a:r>
          </a:p>
          <a:p>
            <a:pPr marL="104775" indent="0" algn="just">
              <a:spcBef>
                <a:spcPts val="600"/>
              </a:spcBef>
              <a:buClr>
                <a:srgbClr val="FFFFFF"/>
              </a:buClr>
              <a:buSzPts val="1400"/>
              <a:buFont typeface="Arial" panose="020B0604020202020204" pitchFamily="34" charset="0"/>
              <a:buNone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12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.Propuestas presentadas por modalidad</a:t>
            </a:r>
          </a:p>
          <a:p>
            <a:pPr marL="104775" indent="0" algn="just">
              <a:spcBef>
                <a:spcPts val="600"/>
              </a:spcBef>
              <a:buClr>
                <a:srgbClr val="FFFFFF"/>
              </a:buClr>
              <a:buSzPts val="1400"/>
              <a:buFont typeface="Arial" panose="020B0604020202020204" pitchFamily="34" charset="0"/>
              <a:buNone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13.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Procesos desiertos </a:t>
            </a:r>
          </a:p>
          <a:p>
            <a:pPr marL="104775" indent="0" algn="just">
              <a:spcBef>
                <a:spcPts val="600"/>
              </a:spcBef>
              <a:buClr>
                <a:srgbClr val="FFFFFF"/>
              </a:buClr>
              <a:buSzPts val="1400"/>
              <a:buFont typeface="Arial" panose="020B0604020202020204" pitchFamily="34" charset="0"/>
              <a:buNone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14.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Adendas publicadas por modalidad</a:t>
            </a:r>
          </a:p>
          <a:p>
            <a:pPr marL="104775" indent="0" algn="just">
              <a:spcBef>
                <a:spcPts val="600"/>
              </a:spcBef>
              <a:buClr>
                <a:srgbClr val="FFFFFF"/>
              </a:buClr>
              <a:buSzPts val="1400"/>
              <a:buFont typeface="Arial" panose="020B0604020202020204" pitchFamily="34" charset="0"/>
              <a:buNone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15.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Documentos publicados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114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BD6474D-9AD6-2BCC-173A-ECBAC591CAEE}"/>
              </a:ext>
            </a:extLst>
          </p:cNvPr>
          <p:cNvSpPr txBox="1"/>
          <p:nvPr/>
        </p:nvSpPr>
        <p:spPr>
          <a:xfrm>
            <a:off x="873458" y="2274262"/>
            <a:ext cx="1032794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5450" indent="-285750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800" dirty="0">
                <a:latin typeface="Montserrat" pitchFamily="2" charset="77"/>
              </a:rPr>
              <a:t>Datos Abiertos: </a:t>
            </a:r>
          </a:p>
          <a:p>
            <a:pPr marL="425450" indent="-285750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800" dirty="0">
                <a:latin typeface="Montserrat" pitchFamily="2" charset="77"/>
                <a:hlinkClick r:id="rId2"/>
              </a:rPr>
              <a:t>     https://www.datos.gov.co/</a:t>
            </a:r>
            <a:r>
              <a:rPr lang="es-CO" sz="1800" dirty="0">
                <a:latin typeface="Montserrat" pitchFamily="2" charset="77"/>
              </a:rPr>
              <a:t> </a:t>
            </a:r>
          </a:p>
          <a:p>
            <a:pPr marL="425450" indent="-285750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800" dirty="0">
                <a:latin typeface="Montserrat" pitchFamily="2" charset="77"/>
              </a:rPr>
              <a:t>SECOP II: </a:t>
            </a:r>
            <a:r>
              <a:rPr lang="es-CO" sz="1800" dirty="0">
                <a:latin typeface="Montserrat" pitchFamily="2" charset="77"/>
                <a:hlinkClick r:id="rId3"/>
              </a:rPr>
              <a:t>https://community.secop.gov.co/Public/Tendering/ContractNoticeManagement/Index?currentLanguage=es-CO&amp;Page=login&amp;Country=CO&amp;SkinName=CCE</a:t>
            </a:r>
            <a:r>
              <a:rPr lang="es-CO" sz="1800" dirty="0">
                <a:latin typeface="Montserrat" pitchFamily="2" charset="77"/>
              </a:rPr>
              <a:t> </a:t>
            </a:r>
          </a:p>
          <a:p>
            <a:pPr marL="425450" indent="-285750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800" dirty="0">
                <a:latin typeface="Montserrat" pitchFamily="2" charset="77"/>
              </a:rPr>
              <a:t>SECOP I: </a:t>
            </a:r>
          </a:p>
          <a:p>
            <a:pPr marL="425450" indent="-285750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800" dirty="0">
                <a:latin typeface="Montserrat" pitchFamily="2" charset="77"/>
                <a:hlinkClick r:id="rId4"/>
              </a:rPr>
              <a:t>     https://www.contratos.gov.co/consultas/inicioConsulta.do</a:t>
            </a:r>
            <a:endParaRPr lang="es-CO" sz="1800" dirty="0">
              <a:latin typeface="Montserrat" pitchFamily="2" charset="77"/>
            </a:endParaRPr>
          </a:p>
          <a:p>
            <a:pPr marL="425450" indent="-285750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800" dirty="0">
                <a:latin typeface="Montserrat" pitchFamily="2" charset="77"/>
              </a:rPr>
              <a:t>TVEC:  </a:t>
            </a:r>
          </a:p>
          <a:p>
            <a:pPr marL="425450" indent="-285750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800" dirty="0">
                <a:latin typeface="Montserrat" pitchFamily="2" charset="77"/>
                <a:hlinkClick r:id="rId5"/>
              </a:rPr>
              <a:t>     https://www.colombiacompra.gov.co/tienda-virtual-del-estado-colombiano/ordenes-compra</a:t>
            </a:r>
            <a:r>
              <a:rPr lang="es-CO" sz="1800" dirty="0">
                <a:latin typeface="Montserrat" pitchFamily="2" charset="77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18BE19-1AF5-781C-E894-532F2EE62D7B}"/>
              </a:ext>
            </a:extLst>
          </p:cNvPr>
          <p:cNvSpPr txBox="1"/>
          <p:nvPr/>
        </p:nvSpPr>
        <p:spPr>
          <a:xfrm>
            <a:off x="5107675" y="1473537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01. FUENTES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900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541A327-8DD5-B2E8-0B23-C253E8BB50C9}"/>
              </a:ext>
            </a:extLst>
          </p:cNvPr>
          <p:cNvSpPr txBox="1"/>
          <p:nvPr/>
        </p:nvSpPr>
        <p:spPr>
          <a:xfrm>
            <a:off x="1910687" y="734537"/>
            <a:ext cx="8079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02.PROCESOS </a:t>
            </a: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  <a:sym typeface="Arial"/>
              </a:rPr>
              <a:t>ADJUDICADOS</a:t>
            </a: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 POR MODALIDAD DE SELECCIÓN</a:t>
            </a:r>
            <a:endParaRPr lang="es-CO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F037912-B918-7C5E-97D0-980383296A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52653"/>
              </p:ext>
            </p:extLst>
          </p:nvPr>
        </p:nvGraphicFramePr>
        <p:xfrm>
          <a:off x="2811439" y="2057399"/>
          <a:ext cx="6141492" cy="3360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924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B84808F-99AE-3A64-97C1-07B81FE62A61}"/>
              </a:ext>
            </a:extLst>
          </p:cNvPr>
          <p:cNvSpPr txBox="1"/>
          <p:nvPr/>
        </p:nvSpPr>
        <p:spPr>
          <a:xfrm>
            <a:off x="1924334" y="555093"/>
            <a:ext cx="8734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03.VALOR ADJUDICADO POR MODALIDAD DE SELECCIÓN</a:t>
            </a:r>
          </a:p>
          <a:p>
            <a:pPr algn="ctr"/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excepto contratación directa</a:t>
            </a:r>
            <a:endParaRPr lang="es-CO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66A0526-519B-3796-6416-8B0110AAC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751188"/>
              </p:ext>
            </p:extLst>
          </p:nvPr>
        </p:nvGraphicFramePr>
        <p:xfrm>
          <a:off x="2620369" y="2033516"/>
          <a:ext cx="7356143" cy="2061621"/>
        </p:xfrm>
        <a:graphic>
          <a:graphicData uri="http://schemas.openxmlformats.org/drawingml/2006/table">
            <a:tbl>
              <a:tblPr/>
              <a:tblGrid>
                <a:gridCol w="4408422">
                  <a:extLst>
                    <a:ext uri="{9D8B030D-6E8A-4147-A177-3AD203B41FA5}">
                      <a16:colId xmlns:a16="http://schemas.microsoft.com/office/drawing/2014/main" val="2968280405"/>
                    </a:ext>
                  </a:extLst>
                </a:gridCol>
                <a:gridCol w="2947721">
                  <a:extLst>
                    <a:ext uri="{9D8B030D-6E8A-4147-A177-3AD203B41FA5}">
                      <a16:colId xmlns:a16="http://schemas.microsoft.com/office/drawing/2014/main" val="2273437476"/>
                    </a:ext>
                  </a:extLst>
                </a:gridCol>
              </a:tblGrid>
              <a:tr h="3519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MODALIDAD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89598"/>
                  </a:ext>
                </a:extLst>
              </a:tr>
              <a:tr h="33522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SELECCIÓN ABREVIADA MENOR CUANTIA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$12,052,139,899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261858"/>
                  </a:ext>
                </a:extLst>
              </a:tr>
              <a:tr h="33522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SELECCIÓN ABREVIADA SUBASTA INVERSA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$1,201,979,492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648432"/>
                  </a:ext>
                </a:extLst>
              </a:tr>
              <a:tr h="33522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MINIMA CUANTIA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$ 553,896,298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520537"/>
                  </a:ext>
                </a:extLst>
              </a:tr>
              <a:tr h="351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CONCURSO DE MERITOS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$49.743.126.942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949657"/>
                  </a:ext>
                </a:extLst>
              </a:tr>
              <a:tr h="3519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$63.551.142.631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2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45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6542C-1A78-170E-79CB-1227197E2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DED7FE7-5857-912E-96A7-210601F5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340" y="1020170"/>
            <a:ext cx="9267493" cy="347662"/>
          </a:xfrm>
        </p:spPr>
        <p:txBody>
          <a:bodyPr>
            <a:noAutofit/>
          </a:bodyPr>
          <a:lstStyle/>
          <a:p>
            <a:pPr algn="ctr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04.PROCESOS DE CONTRATACIÓN DIRECTA</a:t>
            </a:r>
            <a:endParaRPr lang="es-CO" sz="24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F9C4431-28E5-5EDA-AD6C-1EAD283140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108160"/>
              </p:ext>
            </p:extLst>
          </p:nvPr>
        </p:nvGraphicFramePr>
        <p:xfrm>
          <a:off x="2565780" y="2057400"/>
          <a:ext cx="6646460" cy="356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7A40962-592E-6431-AA49-9B875A0C1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339648"/>
              </p:ext>
            </p:extLst>
          </p:nvPr>
        </p:nvGraphicFramePr>
        <p:xfrm>
          <a:off x="3365774" y="2188422"/>
          <a:ext cx="5046472" cy="330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074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FAA3D-9D9B-A09D-B81E-559B03F2C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55F89AE-6737-40A0-37FD-1B7749F1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743" y="1122886"/>
            <a:ext cx="9081922" cy="460256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05.VALOR - CONTRATACIÓN DIRECTA </a:t>
            </a:r>
            <a:endParaRPr lang="es-CO" sz="2400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26B743D-6F9B-034B-61DE-9DC83AC41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888627"/>
              </p:ext>
            </p:extLst>
          </p:nvPr>
        </p:nvGraphicFramePr>
        <p:xfrm>
          <a:off x="2415654" y="2059781"/>
          <a:ext cx="7997588" cy="367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6F695FF-6F31-D672-5FE9-99A35BC77F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371576"/>
              </p:ext>
            </p:extLst>
          </p:nvPr>
        </p:nvGraphicFramePr>
        <p:xfrm>
          <a:off x="2415653" y="2057399"/>
          <a:ext cx="8175009" cy="3961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7B7854B-BD2A-7AD4-0323-F190873A6B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8635117"/>
              </p:ext>
            </p:extLst>
          </p:nvPr>
        </p:nvGraphicFramePr>
        <p:xfrm>
          <a:off x="3809999" y="2057399"/>
          <a:ext cx="5170227" cy="316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213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1865C-0B0D-0370-CA0C-E8547C4DE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DDF90D8-C757-2A48-7CBC-D8A1D275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27" y="1027351"/>
            <a:ext cx="10132799" cy="815098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06.VALOR TOTAL DE PROCESOS POR MODALIDAD</a:t>
            </a:r>
            <a:br>
              <a:rPr lang="es-CO" sz="24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</a:b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incluyendo contratación directa</a:t>
            </a:r>
            <a:endParaRPr lang="es-CO" sz="24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34DD3AF-795B-7CFD-2C7A-A4F152DFD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7062182"/>
              </p:ext>
            </p:extLst>
          </p:nvPr>
        </p:nvGraphicFramePr>
        <p:xfrm>
          <a:off x="2807693" y="2497540"/>
          <a:ext cx="7219665" cy="2232392"/>
        </p:xfrm>
        <a:graphic>
          <a:graphicData uri="http://schemas.openxmlformats.org/drawingml/2006/table">
            <a:tbl>
              <a:tblPr/>
              <a:tblGrid>
                <a:gridCol w="4326633">
                  <a:extLst>
                    <a:ext uri="{9D8B030D-6E8A-4147-A177-3AD203B41FA5}">
                      <a16:colId xmlns:a16="http://schemas.microsoft.com/office/drawing/2014/main" val="395282504"/>
                    </a:ext>
                  </a:extLst>
                </a:gridCol>
                <a:gridCol w="2893032">
                  <a:extLst>
                    <a:ext uri="{9D8B030D-6E8A-4147-A177-3AD203B41FA5}">
                      <a16:colId xmlns:a16="http://schemas.microsoft.com/office/drawing/2014/main" val="4277438487"/>
                    </a:ext>
                  </a:extLst>
                </a:gridCol>
              </a:tblGrid>
              <a:tr h="2876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MODALIDAD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97740"/>
                  </a:ext>
                </a:extLst>
              </a:tr>
              <a:tr h="27391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SELECCIÓN ABREVIADA MENOR CUANTIA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$12,052,139,899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498220"/>
                  </a:ext>
                </a:extLst>
              </a:tr>
              <a:tr h="27391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SELECCIÓN ABREVIADA SUBASTA INVERSA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$1,201,979,492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305945"/>
                  </a:ext>
                </a:extLst>
              </a:tr>
              <a:tr h="28760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MINIMA UANTIA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$ 553,896,298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524065"/>
                  </a:ext>
                </a:extLst>
              </a:tr>
              <a:tr h="273913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CONCURSO DE MERITOS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$49.743.126.942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318560"/>
                  </a:ext>
                </a:extLst>
              </a:tr>
              <a:tr h="27391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CONTRATACION DIRECTA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$ 78.269.028.813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954066"/>
                  </a:ext>
                </a:extLst>
              </a:tr>
              <a:tr h="27391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CONVENIOS INTERADMINISTRATIVOS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$ 17.190.011.050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411488"/>
                  </a:ext>
                </a:extLst>
              </a:tr>
              <a:tr h="2876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$ 159.010.182.494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557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781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t">
      <a:dk1>
        <a:srgbClr val="262626"/>
      </a:dk1>
      <a:lt1>
        <a:sysClr val="window" lastClr="FFFFFF"/>
      </a:lt1>
      <a:dk2>
        <a:srgbClr val="DC7240"/>
      </a:dk2>
      <a:lt2>
        <a:srgbClr val="E7E6E6"/>
      </a:lt2>
      <a:accent1>
        <a:srgbClr val="DC7240"/>
      </a:accent1>
      <a:accent2>
        <a:srgbClr val="262626"/>
      </a:accent2>
      <a:accent3>
        <a:srgbClr val="E38D67"/>
      </a:accent3>
      <a:accent4>
        <a:srgbClr val="595959"/>
      </a:accent4>
      <a:accent5>
        <a:srgbClr val="EFA725"/>
      </a:accent5>
      <a:accent6>
        <a:srgbClr val="0C0C0C"/>
      </a:accent6>
      <a:hlink>
        <a:srgbClr val="43B1A4"/>
      </a:hlink>
      <a:folHlink>
        <a:srgbClr val="DC724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3958</TotalTime>
  <Words>789</Words>
  <Application>Microsoft Office PowerPoint</Application>
  <PresentationFormat>Panorámica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 Narrow</vt:lpstr>
      <vt:lpstr>Montserrat</vt:lpstr>
      <vt:lpstr>Aptos Narrow</vt:lpstr>
      <vt:lpstr>Verdana</vt:lpstr>
      <vt:lpstr>Arial</vt:lpstr>
      <vt:lpstr>Tema de Office</vt:lpstr>
      <vt:lpstr>Presentación de PowerPoint</vt:lpstr>
      <vt:lpstr>INFORME DE GESTIÓN</vt:lpstr>
      <vt:lpstr>Presentación de PowerPoint</vt:lpstr>
      <vt:lpstr>Presentación de PowerPoint</vt:lpstr>
      <vt:lpstr>Presentación de PowerPoint</vt:lpstr>
      <vt:lpstr>Presentación de PowerPoint</vt:lpstr>
      <vt:lpstr>04.PROCESOS DE CONTRATACIÓN DIRECTA</vt:lpstr>
      <vt:lpstr>05.VALOR - CONTRATACIÓN DIRECTA </vt:lpstr>
      <vt:lpstr>06.VALOR TOTAL DE PROCESOS POR MODALIDAD incluyendo contratación directa</vt:lpstr>
      <vt:lpstr>07.ORDENES DE COMPRA - ACUERDOS MARCO DE PRECIOS</vt:lpstr>
      <vt:lpstr>08.VALOR POR ACUERDO MARCO DE PRECIOS</vt:lpstr>
      <vt:lpstr>09.COMPROMISOS DE CONFIDENCIALIDAD</vt:lpstr>
      <vt:lpstr>10.TIEMPO PARA PRESENTACIÓN DE OFERTAS (Promedio Días) </vt:lpstr>
      <vt:lpstr>11.TIEMPO ENTRE APERTURA Y ADJUDICACIÓN (Promedio Días)</vt:lpstr>
      <vt:lpstr>12.PROPUESTAS PRESENTAS POR MODALIDAD DE SELECCIÓN</vt:lpstr>
      <vt:lpstr>13.PROCESOS DESIERTOS POR MODALIDAD DE SELECCIÓN</vt:lpstr>
      <vt:lpstr>14.ADENDAS PUBLICADAS</vt:lpstr>
      <vt:lpstr>15.DOCUMENTOS PUBLICADOS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Jefferson Alejandro Garcia Niño</cp:lastModifiedBy>
  <cp:revision>42</cp:revision>
  <dcterms:created xsi:type="dcterms:W3CDTF">2023-05-08T00:34:42Z</dcterms:created>
  <dcterms:modified xsi:type="dcterms:W3CDTF">2025-08-22T13:07:30Z</dcterms:modified>
</cp:coreProperties>
</file>