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heme/theme2.xml" ContentType="application/vnd.openxmlformats-officedocument.theme+xml"/>
  <Override PartName="/ppt/tags/tag39.xml" ContentType="application/vnd.openxmlformats-officedocument.presentationml.tags+xml"/>
  <Override PartName="/ppt/tags/tag40.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chart12.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8" r:id="rId2"/>
    <p:sldId id="267" r:id="rId3"/>
    <p:sldId id="263" r:id="rId4"/>
    <p:sldId id="297" r:id="rId5"/>
    <p:sldId id="294" r:id="rId6"/>
    <p:sldId id="295" r:id="rId7"/>
    <p:sldId id="298" r:id="rId8"/>
    <p:sldId id="268" r:id="rId9"/>
    <p:sldId id="269" r:id="rId10"/>
    <p:sldId id="270" r:id="rId11"/>
    <p:sldId id="271" r:id="rId12"/>
    <p:sldId id="272" r:id="rId13"/>
    <p:sldId id="273" r:id="rId14"/>
    <p:sldId id="274" r:id="rId15"/>
    <p:sldId id="275" r:id="rId16"/>
    <p:sldId id="276" r:id="rId17"/>
    <p:sldId id="277" r:id="rId18"/>
    <p:sldId id="281" r:id="rId19"/>
    <p:sldId id="292" r:id="rId20"/>
    <p:sldId id="284" r:id="rId21"/>
    <p:sldId id="285" r:id="rId22"/>
    <p:sldId id="291" r:id="rId23"/>
    <p:sldId id="290" r:id="rId24"/>
  </p:sldIdLst>
  <p:sldSz cx="9144000" cy="6858000" type="screen4x3"/>
  <p:notesSz cx="7010400" cy="9296400"/>
  <p:custDataLst>
    <p:tags r:id="rId26"/>
  </p:custDataLst>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29">
          <p15:clr>
            <a:srgbClr val="A4A3A4"/>
          </p15:clr>
        </p15:guide>
        <p15:guide id="2" orient="horz" pos="810">
          <p15:clr>
            <a:srgbClr val="A4A3A4"/>
          </p15:clr>
        </p15:guide>
        <p15:guide id="3" orient="horz" pos="1493">
          <p15:clr>
            <a:srgbClr val="A4A3A4"/>
          </p15:clr>
        </p15:guide>
        <p15:guide id="4" pos="470">
          <p15:clr>
            <a:srgbClr val="A4A3A4"/>
          </p15:clr>
        </p15:guide>
        <p15:guide id="5" pos="13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990000"/>
    <a:srgbClr val="E8EAEE"/>
    <a:srgbClr val="CED2DC"/>
    <a:srgbClr val="CED2D2"/>
    <a:srgbClr val="FEF6F0"/>
    <a:srgbClr val="FBD5B5"/>
    <a:srgbClr val="B8CCE4"/>
    <a:srgbClr val="68CCE4"/>
    <a:srgbClr val="B9C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Estilo temático 2 - Énfasis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temático 2 - Énfasis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Estilo temático 2 - Énfasis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Estilo temático 2 - Énfasis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39" autoAdjust="0"/>
  </p:normalViewPr>
  <p:slideViewPr>
    <p:cSldViewPr snapToGrid="0">
      <p:cViewPr varScale="1">
        <p:scale>
          <a:sx n="90" d="100"/>
          <a:sy n="90" d="100"/>
        </p:scale>
        <p:origin x="246" y="90"/>
      </p:cViewPr>
      <p:guideLst>
        <p:guide orient="horz" pos="2629"/>
        <p:guide orient="horz" pos="810"/>
        <p:guide orient="horz" pos="1493"/>
        <p:guide pos="470"/>
        <p:guide pos="132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lopez\Desktop\GIT%20CONTRATACION\2017\INDICADORES\INDICADORES%202017%20REVISADO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dlopez\Desktop\GIT%20CONTRATACION\2017\INDICADORES\INDICADORES%202017%20REVISADOS.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1" Type="http://schemas.openxmlformats.org/officeDocument/2006/relationships/oleObject" Target="file:///C:\Users\dlopez\Desktop\GIT%20CONTRATACION\2017\INDICADORES\INDICADORES%202017%20REVISADOS.xlsx" TargetMode="External"/></Relationships>
</file>

<file path=ppt/charts/_rels/chart12.xml.rels><?xml version="1.0" encoding="UTF-8" standalone="yes"?>
<Relationships xmlns="http://schemas.openxmlformats.org/package/2006/relationships"><Relationship Id="rId3" Type="http://schemas.openxmlformats.org/officeDocument/2006/relationships/oleObject" Target="file:///C:\Users\dlopez\Desktop\GIT%20CONTRATACION\2017\INDICADORES\INDICADORES%202017%20REVISADOS.xlsx" TargetMode="External"/><Relationship Id="rId2" Type="http://schemas.microsoft.com/office/2011/relationships/chartColorStyle" Target="colors10.xml"/><Relationship Id="rId1" Type="http://schemas.microsoft.com/office/2011/relationships/chartStyle" Target="style10.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dlopez\Desktop\GIT%20CONTRATACION\2017\INDICADORES\INDICADORES%202017%20REVISADOS.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lopez\Desktop\GIT%20CONTRATACION\2017\INDICADORES\FormatoUrnadeCristal_Diligenciado_Diciembr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lopez\Desktop\GIT%20CONTRATACION\2017\INDICADORES\INDICADORES%202017%20REVISADO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lopez\Desktop\GIT%20CONTRATACION\2017\INDICADORES\INDICADORES%202017%20REVISADO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dlopez\Desktop\GIT%20CONTRATACION\2017\INDICADORES\FormatoUrnadeCristal_Diligenciado_Diciembre.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dlopez\Desktop\GIT%20CONTRATACION\2017\INDICADORES\INDICADORES%202017%20REVISADO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dlopez\Desktop\GIT%20CONTRATACION\2017\INDICADORES\INDICADORES%202017%20REVISADO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dlopez\Desktop\GIT%20CONTRATACION\2017\INDICADORES\INDICADORES%202017%20REVISADO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1" Type="http://schemas.openxmlformats.org/officeDocument/2006/relationships/oleObject" Target="file:///C:\Users\dlopez\Desktop\GIT%20CONTRATACION\2017\INDICADORES\INDICADORES%202017%20REVISADO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FFFF66"/>
              </a:solidFill>
              <a:ln w="25400">
                <a:solidFill>
                  <a:schemeClr val="lt1"/>
                </a:solidFill>
              </a:ln>
              <a:effectLst/>
              <a:sp3d contourW="25400">
                <a:contourClr>
                  <a:schemeClr val="lt1"/>
                </a:contourClr>
              </a:sp3d>
            </c:spPr>
            <c:extLst>
              <c:ext xmlns:c16="http://schemas.microsoft.com/office/drawing/2014/chart" uri="{C3380CC4-5D6E-409C-BE32-E72D297353CC}">
                <c16:uniqueId val="{00000001-F51D-488E-93B9-A9DF270EAC75}"/>
              </c:ext>
            </c:extLst>
          </c:dPt>
          <c:dPt>
            <c:idx val="1"/>
            <c:bubble3D val="0"/>
            <c:spPr>
              <a:solidFill>
                <a:schemeClr val="accent3">
                  <a:lumMod val="7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3-F51D-488E-93B9-A9DF270EAC75}"/>
              </c:ext>
            </c:extLst>
          </c:dPt>
          <c:dPt>
            <c:idx val="2"/>
            <c:bubble3D val="0"/>
            <c:spPr>
              <a:solidFill>
                <a:srgbClr val="92D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5-F51D-488E-93B9-A9DF270EAC75}"/>
              </c:ext>
            </c:extLst>
          </c:dPt>
          <c:dPt>
            <c:idx val="3"/>
            <c:bubble3D val="0"/>
            <c:spPr>
              <a:solidFill>
                <a:srgbClr val="7030A0"/>
              </a:solidFill>
              <a:ln w="25400">
                <a:solidFill>
                  <a:schemeClr val="lt1"/>
                </a:solidFill>
              </a:ln>
              <a:effectLst/>
              <a:sp3d contourW="25400">
                <a:contourClr>
                  <a:schemeClr val="lt1"/>
                </a:contourClr>
              </a:sp3d>
            </c:spPr>
            <c:extLst>
              <c:ext xmlns:c16="http://schemas.microsoft.com/office/drawing/2014/chart" uri="{C3380CC4-5D6E-409C-BE32-E72D297353CC}">
                <c16:uniqueId val="{00000007-F51D-488E-93B9-A9DF270EAC75}"/>
              </c:ext>
            </c:extLst>
          </c:dPt>
          <c:dPt>
            <c:idx val="4"/>
            <c:bubble3D val="0"/>
            <c:spPr>
              <a:solidFill>
                <a:srgbClr val="C0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9-F51D-488E-93B9-A9DF270EAC75}"/>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F51D-488E-93B9-A9DF270EAC75}"/>
              </c:ext>
            </c:extLst>
          </c:dPt>
          <c:dPt>
            <c:idx val="6"/>
            <c:bubble3D val="0"/>
            <c:spPr>
              <a:solidFill>
                <a:schemeClr val="accent1">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D-F51D-488E-93B9-A9DF270EAC75}"/>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s-CO"/>
              </a:p>
            </c:txPr>
            <c:dLblPos val="ct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'PROCESOS '!$B$27:$B$32</c:f>
              <c:strCache>
                <c:ptCount val="6"/>
                <c:pt idx="0">
                  <c:v>Minima Cuantía</c:v>
                </c:pt>
                <c:pt idx="1">
                  <c:v>Selección Abreviada de Menor Cuantía </c:v>
                </c:pt>
                <c:pt idx="2">
                  <c:v>Liciatación Pública</c:v>
                </c:pt>
                <c:pt idx="3">
                  <c:v>Selección Abreviada por Subasta Inversa Presencial</c:v>
                </c:pt>
                <c:pt idx="4">
                  <c:v>Concurso de Meritos Abierto</c:v>
                </c:pt>
                <c:pt idx="5">
                  <c:v>APPs- Iniciativa Pública</c:v>
                </c:pt>
              </c:strCache>
            </c:strRef>
          </c:cat>
          <c:val>
            <c:numRef>
              <c:f>'PROCESOS '!$C$27:$C$32</c:f>
              <c:numCache>
                <c:formatCode>0</c:formatCode>
                <c:ptCount val="6"/>
                <c:pt idx="0">
                  <c:v>23</c:v>
                </c:pt>
                <c:pt idx="1">
                  <c:v>18</c:v>
                </c:pt>
                <c:pt idx="2">
                  <c:v>3</c:v>
                </c:pt>
                <c:pt idx="3">
                  <c:v>4</c:v>
                </c:pt>
                <c:pt idx="4">
                  <c:v>10</c:v>
                </c:pt>
                <c:pt idx="5">
                  <c:v>1</c:v>
                </c:pt>
              </c:numCache>
            </c:numRef>
          </c:val>
          <c:extLst>
            <c:ext xmlns:c16="http://schemas.microsoft.com/office/drawing/2014/chart" uri="{C3380CC4-5D6E-409C-BE32-E72D297353CC}">
              <c16:uniqueId val="{0000000E-F51D-488E-93B9-A9DF270EAC75}"/>
            </c:ext>
          </c:extLst>
        </c:ser>
        <c:dLbls>
          <c:dLblPos val="ctr"/>
          <c:showLegendKey val="0"/>
          <c:showVal val="0"/>
          <c:showCatName val="0"/>
          <c:showSerName val="0"/>
          <c:showPercent val="1"/>
          <c:showBubbleSize val="0"/>
          <c:showLeaderLines val="1"/>
        </c:dLbls>
      </c:pie3DChart>
      <c:spPr>
        <a:noFill/>
        <a:ln>
          <a:noFill/>
        </a:ln>
        <a:effectLst/>
      </c:spPr>
    </c:plotArea>
    <c:legend>
      <c:legendPos val="b"/>
      <c:legendEntry>
        <c:idx val="0"/>
        <c:txPr>
          <a:bodyPr rot="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s-CO"/>
          </a:p>
        </c:txPr>
      </c:legendEntry>
      <c:layout>
        <c:manualLayout>
          <c:xMode val="edge"/>
          <c:yMode val="edge"/>
          <c:x val="1.6105489235589604E-2"/>
          <c:y val="0.83165251602765056"/>
          <c:w val="0.94446935793478959"/>
          <c:h val="0.13758859249010319"/>
        </c:manualLayout>
      </c:layout>
      <c:overlay val="0"/>
      <c:spPr>
        <a:noFill/>
        <a:ln>
          <a:noFill/>
        </a:ln>
        <a:effectLst/>
      </c:spPr>
      <c:txPr>
        <a:bodyPr rot="0" spcFirstLastPara="1" vertOverflow="ellipsis" vert="horz" wrap="square" anchor="ctr" anchorCtr="1"/>
        <a:lstStyle/>
        <a:p>
          <a:pPr>
            <a:defRPr sz="1100" b="1" i="0" u="none" strike="noStrike" kern="1200" baseline="0">
              <a:solidFill>
                <a:sysClr val="windowText" lastClr="000000"/>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5"/>
              </a:solidFill>
              <a:ln>
                <a:noFill/>
              </a:ln>
              <a:effectLst/>
            </c:spPr>
            <c:extLst>
              <c:ext xmlns:c16="http://schemas.microsoft.com/office/drawing/2014/chart" uri="{C3380CC4-5D6E-409C-BE32-E72D297353CC}">
                <c16:uniqueId val="{00000001-A6C9-41C4-AF09-EF1B8DB90947}"/>
              </c:ext>
            </c:extLst>
          </c:dPt>
          <c:dPt>
            <c:idx val="7"/>
            <c:invertIfNegative val="0"/>
            <c:bubble3D val="0"/>
            <c:spPr>
              <a:solidFill>
                <a:srgbClr val="002060"/>
              </a:solidFill>
              <a:ln>
                <a:noFill/>
              </a:ln>
              <a:effectLst/>
            </c:spPr>
            <c:extLst>
              <c:ext xmlns:c16="http://schemas.microsoft.com/office/drawing/2014/chart" uri="{C3380CC4-5D6E-409C-BE32-E72D297353CC}">
                <c16:uniqueId val="{00000002-A6C9-41C4-AF09-EF1B8DB90947}"/>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'DESI- REVO'!$B$5:$B$12</c:f>
              <c:strCache>
                <c:ptCount val="8"/>
                <c:pt idx="0">
                  <c:v>Minima Cuantía</c:v>
                </c:pt>
                <c:pt idx="1">
                  <c:v>Selección Abreviada de Menor Cuantía </c:v>
                </c:pt>
                <c:pt idx="2">
                  <c:v>Selección Abreviada por Subasta Inversa Presencial</c:v>
                </c:pt>
                <c:pt idx="3">
                  <c:v>APPs- Iniciativa Pública</c:v>
                </c:pt>
                <c:pt idx="4">
                  <c:v>APPs- Iniciativa Privada</c:v>
                </c:pt>
                <c:pt idx="5">
                  <c:v>Liciatación Pública</c:v>
                </c:pt>
                <c:pt idx="6">
                  <c:v>Concurso de Meritos Abierto</c:v>
                </c:pt>
                <c:pt idx="7">
                  <c:v>TOTAL</c:v>
                </c:pt>
              </c:strCache>
            </c:strRef>
          </c:cat>
          <c:val>
            <c:numRef>
              <c:f>'DESI- REVO'!$C$5:$C$12</c:f>
              <c:numCache>
                <c:formatCode>0</c:formatCode>
                <c:ptCount val="8"/>
                <c:pt idx="0">
                  <c:v>4</c:v>
                </c:pt>
                <c:pt idx="1">
                  <c:v>3</c:v>
                </c:pt>
                <c:pt idx="2">
                  <c:v>0</c:v>
                </c:pt>
                <c:pt idx="3">
                  <c:v>0</c:v>
                </c:pt>
                <c:pt idx="4">
                  <c:v>0</c:v>
                </c:pt>
                <c:pt idx="5">
                  <c:v>0</c:v>
                </c:pt>
                <c:pt idx="6">
                  <c:v>0</c:v>
                </c:pt>
                <c:pt idx="7">
                  <c:v>7</c:v>
                </c:pt>
              </c:numCache>
            </c:numRef>
          </c:val>
          <c:extLst>
            <c:ext xmlns:c16="http://schemas.microsoft.com/office/drawing/2014/chart" uri="{C3380CC4-5D6E-409C-BE32-E72D297353CC}">
              <c16:uniqueId val="{00000000-A6C9-41C4-AF09-EF1B8DB90947}"/>
            </c:ext>
          </c:extLst>
        </c:ser>
        <c:dLbls>
          <c:dLblPos val="outEnd"/>
          <c:showLegendKey val="0"/>
          <c:showVal val="1"/>
          <c:showCatName val="0"/>
          <c:showSerName val="0"/>
          <c:showPercent val="0"/>
          <c:showBubbleSize val="0"/>
        </c:dLbls>
        <c:gapWidth val="199"/>
        <c:axId val="1021754399"/>
        <c:axId val="1051184751"/>
      </c:barChart>
      <c:catAx>
        <c:axId val="10217543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cap="none" spc="0" normalizeH="0" baseline="0">
                <a:solidFill>
                  <a:schemeClr val="accent1">
                    <a:lumMod val="10000"/>
                  </a:schemeClr>
                </a:solidFill>
                <a:latin typeface="+mn-lt"/>
                <a:ea typeface="+mn-ea"/>
                <a:cs typeface="+mn-cs"/>
              </a:defRPr>
            </a:pPr>
            <a:endParaRPr lang="es-CO"/>
          </a:p>
        </c:txPr>
        <c:crossAx val="1051184751"/>
        <c:crosses val="autoZero"/>
        <c:auto val="1"/>
        <c:lblAlgn val="ctr"/>
        <c:lblOffset val="100"/>
        <c:noMultiLvlLbl val="0"/>
      </c:catAx>
      <c:valAx>
        <c:axId val="1051184751"/>
        <c:scaling>
          <c:orientation val="minMax"/>
        </c:scaling>
        <c:delete val="1"/>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none"/>
        <c:minorTickMark val="none"/>
        <c:tickLblPos val="nextTo"/>
        <c:crossAx val="102175439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a:sp3d/>
          </c:spPr>
          <c:invertIfNegative val="0"/>
          <c:dPt>
            <c:idx val="0"/>
            <c:invertIfNegative val="0"/>
            <c:bubble3D val="0"/>
            <c:spPr>
              <a:solidFill>
                <a:schemeClr val="accent5"/>
              </a:solidFill>
              <a:ln>
                <a:noFill/>
              </a:ln>
              <a:effectLst/>
              <a:sp3d/>
            </c:spPr>
            <c:extLst>
              <c:ext xmlns:c16="http://schemas.microsoft.com/office/drawing/2014/chart" uri="{C3380CC4-5D6E-409C-BE32-E72D297353CC}">
                <c16:uniqueId val="{00000001-DC67-474E-ABE7-62C44630B78B}"/>
              </c:ext>
            </c:extLst>
          </c:dPt>
          <c:dPt>
            <c:idx val="7"/>
            <c:invertIfNegative val="0"/>
            <c:bubble3D val="0"/>
            <c:spPr>
              <a:solidFill>
                <a:srgbClr val="002060"/>
              </a:solidFill>
              <a:ln>
                <a:noFill/>
              </a:ln>
              <a:effectLst/>
              <a:sp3d/>
            </c:spPr>
            <c:extLst>
              <c:ext xmlns:c16="http://schemas.microsoft.com/office/drawing/2014/chart" uri="{C3380CC4-5D6E-409C-BE32-E72D297353CC}">
                <c16:uniqueId val="{00000002-DC67-474E-ABE7-62C44630B78B}"/>
              </c:ext>
            </c:extLst>
          </c:dPt>
          <c:dLbls>
            <c:spPr>
              <a:noFill/>
              <a:ln>
                <a:noFill/>
              </a:ln>
              <a:effectLst/>
            </c:spPr>
            <c:txPr>
              <a:bodyPr wrap="square" lIns="38100" tIns="19050" rIns="38100" bIns="19050" anchor="ctr">
                <a:spAutoFit/>
              </a:bodyPr>
              <a:lstStyle/>
              <a:p>
                <a:pPr>
                  <a:defRPr sz="1100" b="1" i="0" baseline="0">
                    <a:solidFill>
                      <a:schemeClr val="accent1">
                        <a:lumMod val="10000"/>
                      </a:schemeClr>
                    </a:solidFill>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'DESI- REVO'!$F$5:$F$12</c:f>
              <c:strCache>
                <c:ptCount val="8"/>
                <c:pt idx="0">
                  <c:v>Minima Cuantía</c:v>
                </c:pt>
                <c:pt idx="1">
                  <c:v>Selección Abreviada de Menor Cuantía </c:v>
                </c:pt>
                <c:pt idx="2">
                  <c:v>Selección Abreviada por Subasta Inversa Presencial</c:v>
                </c:pt>
                <c:pt idx="3">
                  <c:v>APPs- Iniciativa Pública</c:v>
                </c:pt>
                <c:pt idx="4">
                  <c:v>APPs- Iniciativa Privada</c:v>
                </c:pt>
                <c:pt idx="5">
                  <c:v>Liciatación Pública</c:v>
                </c:pt>
                <c:pt idx="6">
                  <c:v>Concurso de Meritos Abierto</c:v>
                </c:pt>
                <c:pt idx="7">
                  <c:v>TOTAL</c:v>
                </c:pt>
              </c:strCache>
            </c:strRef>
          </c:cat>
          <c:val>
            <c:numRef>
              <c:f>'DESI- REVO'!$G$5:$G$12</c:f>
              <c:numCache>
                <c:formatCode>General</c:formatCode>
                <c:ptCount val="8"/>
                <c:pt idx="0">
                  <c:v>2</c:v>
                </c:pt>
                <c:pt idx="1">
                  <c:v>1</c:v>
                </c:pt>
                <c:pt idx="2">
                  <c:v>0</c:v>
                </c:pt>
                <c:pt idx="3">
                  <c:v>0</c:v>
                </c:pt>
                <c:pt idx="4">
                  <c:v>0</c:v>
                </c:pt>
                <c:pt idx="5">
                  <c:v>0</c:v>
                </c:pt>
                <c:pt idx="6">
                  <c:v>0</c:v>
                </c:pt>
                <c:pt idx="7">
                  <c:v>3</c:v>
                </c:pt>
              </c:numCache>
            </c:numRef>
          </c:val>
          <c:extLst>
            <c:ext xmlns:c16="http://schemas.microsoft.com/office/drawing/2014/chart" uri="{C3380CC4-5D6E-409C-BE32-E72D297353CC}">
              <c16:uniqueId val="{00000000-DC67-474E-ABE7-62C44630B78B}"/>
            </c:ext>
          </c:extLst>
        </c:ser>
        <c:dLbls>
          <c:showLegendKey val="0"/>
          <c:showVal val="0"/>
          <c:showCatName val="0"/>
          <c:showSerName val="0"/>
          <c:showPercent val="0"/>
          <c:showBubbleSize val="0"/>
        </c:dLbls>
        <c:gapWidth val="150"/>
        <c:axId val="-762873408"/>
        <c:axId val="-762871232"/>
      </c:barChart>
      <c:catAx>
        <c:axId val="-76287340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accent1">
                    <a:lumMod val="10000"/>
                  </a:schemeClr>
                </a:solidFill>
                <a:latin typeface="+mn-lt"/>
                <a:ea typeface="+mn-ea"/>
                <a:cs typeface="+mn-cs"/>
              </a:defRPr>
            </a:pPr>
            <a:endParaRPr lang="es-CO"/>
          </a:p>
        </c:txPr>
        <c:crossAx val="-762871232"/>
        <c:crosses val="autoZero"/>
        <c:auto val="1"/>
        <c:lblAlgn val="ctr"/>
        <c:lblOffset val="100"/>
        <c:noMultiLvlLbl val="0"/>
      </c:catAx>
      <c:valAx>
        <c:axId val="-76287123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62873408"/>
        <c:crosses val="autoZero"/>
        <c:crossBetween val="between"/>
      </c:valAx>
      <c:spPr>
        <a:noFill/>
        <a:ln>
          <a:noFill/>
        </a:ln>
        <a:effectLst/>
        <a:sp3d/>
      </c:spPr>
    </c:plotArea>
    <c:plotVisOnly val="1"/>
    <c:dispBlanksAs val="gap"/>
    <c:showDLblsOverMax val="0"/>
  </c:chart>
  <c:spPr>
    <a:solidFill>
      <a:schemeClr val="bg1"/>
    </a:solidFill>
    <a:ln w="12700" cap="flat" cmpd="sng" algn="ctr">
      <a:solidFill>
        <a:schemeClr val="bg1"/>
      </a:solidFill>
      <a:round/>
    </a:ln>
    <a:effectLst/>
  </c:spPr>
  <c:txPr>
    <a:bodyPr/>
    <a:lstStyle/>
    <a:p>
      <a:pPr>
        <a:defRPr/>
      </a:pPr>
      <a:endParaRPr lang="es-CO"/>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 b="1" dirty="0"/>
              <a:t>ADENDAS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manualLayout>
          <c:layoutTarget val="inner"/>
          <c:xMode val="edge"/>
          <c:yMode val="edge"/>
          <c:x val="4.0025371828521436E-2"/>
          <c:y val="0.15782407407407409"/>
          <c:w val="0.9155301837270341"/>
          <c:h val="0.61498432487605714"/>
        </c:manualLayout>
      </c:layout>
      <c:barChart>
        <c:barDir val="col"/>
        <c:grouping val="clustered"/>
        <c:varyColors val="0"/>
        <c:ser>
          <c:idx val="0"/>
          <c:order val="0"/>
          <c:tx>
            <c:strRef>
              <c:f>ADENDAS!$C$5</c:f>
              <c:strCache>
                <c:ptCount val="1"/>
                <c:pt idx="0">
                  <c:v>PLAZO</c:v>
                </c:pt>
              </c:strCache>
            </c:strRef>
          </c:tx>
          <c:spPr>
            <a:solidFill>
              <a:srgbClr val="36F23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ADENDAS!$B$6:$B$11</c:f>
              <c:strCache>
                <c:ptCount val="6"/>
                <c:pt idx="0">
                  <c:v>Minima Cuantía</c:v>
                </c:pt>
                <c:pt idx="1">
                  <c:v>Concurso de Meritos Abierto</c:v>
                </c:pt>
                <c:pt idx="2">
                  <c:v>Selección Abreviada por Subasta Inversa Presencial</c:v>
                </c:pt>
                <c:pt idx="3">
                  <c:v>APPs- Iniciativa Pública</c:v>
                </c:pt>
                <c:pt idx="4">
                  <c:v>Liciatación Pública</c:v>
                </c:pt>
                <c:pt idx="5">
                  <c:v>Selección Abreviada de Menor Cuantía </c:v>
                </c:pt>
              </c:strCache>
            </c:strRef>
          </c:cat>
          <c:val>
            <c:numRef>
              <c:f>ADENDAS!$C$6:$C$11</c:f>
              <c:numCache>
                <c:formatCode>0</c:formatCode>
                <c:ptCount val="6"/>
                <c:pt idx="0">
                  <c:v>4</c:v>
                </c:pt>
                <c:pt idx="1">
                  <c:v>15</c:v>
                </c:pt>
                <c:pt idx="2">
                  <c:v>2</c:v>
                </c:pt>
                <c:pt idx="3">
                  <c:v>0</c:v>
                </c:pt>
                <c:pt idx="4">
                  <c:v>3</c:v>
                </c:pt>
                <c:pt idx="5">
                  <c:v>4</c:v>
                </c:pt>
              </c:numCache>
            </c:numRef>
          </c:val>
          <c:extLst>
            <c:ext xmlns:c16="http://schemas.microsoft.com/office/drawing/2014/chart" uri="{C3380CC4-5D6E-409C-BE32-E72D297353CC}">
              <c16:uniqueId val="{00000000-F3DD-4C66-9D5D-450DE67A8D02}"/>
            </c:ext>
          </c:extLst>
        </c:ser>
        <c:ser>
          <c:idx val="1"/>
          <c:order val="1"/>
          <c:tx>
            <c:strRef>
              <c:f>ADENDAS!$D$5</c:f>
              <c:strCache>
                <c:ptCount val="1"/>
                <c:pt idx="0">
                  <c:v>PLIEGO</c:v>
                </c:pt>
              </c:strCache>
            </c:strRef>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ADENDAS!$B$6:$B$11</c:f>
              <c:strCache>
                <c:ptCount val="6"/>
                <c:pt idx="0">
                  <c:v>Minima Cuantía</c:v>
                </c:pt>
                <c:pt idx="1">
                  <c:v>Concurso de Meritos Abierto</c:v>
                </c:pt>
                <c:pt idx="2">
                  <c:v>Selección Abreviada por Subasta Inversa Presencial</c:v>
                </c:pt>
                <c:pt idx="3">
                  <c:v>APPs- Iniciativa Pública</c:v>
                </c:pt>
                <c:pt idx="4">
                  <c:v>Liciatación Pública</c:v>
                </c:pt>
                <c:pt idx="5">
                  <c:v>Selección Abreviada de Menor Cuantía </c:v>
                </c:pt>
              </c:strCache>
            </c:strRef>
          </c:cat>
          <c:val>
            <c:numRef>
              <c:f>ADENDAS!$D$6:$D$11</c:f>
              <c:numCache>
                <c:formatCode>0</c:formatCode>
                <c:ptCount val="6"/>
                <c:pt idx="0">
                  <c:v>0</c:v>
                </c:pt>
                <c:pt idx="1">
                  <c:v>7</c:v>
                </c:pt>
                <c:pt idx="2">
                  <c:v>3</c:v>
                </c:pt>
                <c:pt idx="3">
                  <c:v>2</c:v>
                </c:pt>
                <c:pt idx="4">
                  <c:v>3</c:v>
                </c:pt>
                <c:pt idx="5">
                  <c:v>10</c:v>
                </c:pt>
              </c:numCache>
            </c:numRef>
          </c:val>
          <c:extLst>
            <c:ext xmlns:c16="http://schemas.microsoft.com/office/drawing/2014/chart" uri="{C3380CC4-5D6E-409C-BE32-E72D297353CC}">
              <c16:uniqueId val="{00000001-F3DD-4C66-9D5D-450DE67A8D02}"/>
            </c:ext>
          </c:extLst>
        </c:ser>
        <c:ser>
          <c:idx val="2"/>
          <c:order val="2"/>
          <c:tx>
            <c:strRef>
              <c:f>ADENDAS!$E$5</c:f>
              <c:strCache>
                <c:ptCount val="1"/>
                <c:pt idx="0">
                  <c:v>PLAZO /PLIEGO</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ADENDAS!$B$6:$B$11</c:f>
              <c:strCache>
                <c:ptCount val="6"/>
                <c:pt idx="0">
                  <c:v>Minima Cuantía</c:v>
                </c:pt>
                <c:pt idx="1">
                  <c:v>Concurso de Meritos Abierto</c:v>
                </c:pt>
                <c:pt idx="2">
                  <c:v>Selección Abreviada por Subasta Inversa Presencial</c:v>
                </c:pt>
                <c:pt idx="3">
                  <c:v>APPs- Iniciativa Pública</c:v>
                </c:pt>
                <c:pt idx="4">
                  <c:v>Liciatación Pública</c:v>
                </c:pt>
                <c:pt idx="5">
                  <c:v>Selección Abreviada de Menor Cuantía </c:v>
                </c:pt>
              </c:strCache>
            </c:strRef>
          </c:cat>
          <c:val>
            <c:numRef>
              <c:f>ADENDAS!$E$6:$E$11</c:f>
              <c:numCache>
                <c:formatCode>0</c:formatCode>
                <c:ptCount val="6"/>
                <c:pt idx="0">
                  <c:v>1</c:v>
                </c:pt>
                <c:pt idx="1">
                  <c:v>1</c:v>
                </c:pt>
                <c:pt idx="2">
                  <c:v>0</c:v>
                </c:pt>
                <c:pt idx="3">
                  <c:v>1</c:v>
                </c:pt>
                <c:pt idx="4">
                  <c:v>0</c:v>
                </c:pt>
                <c:pt idx="5">
                  <c:v>2</c:v>
                </c:pt>
              </c:numCache>
            </c:numRef>
          </c:val>
          <c:extLst>
            <c:ext xmlns:c16="http://schemas.microsoft.com/office/drawing/2014/chart" uri="{C3380CC4-5D6E-409C-BE32-E72D297353CC}">
              <c16:uniqueId val="{00000002-F3DD-4C66-9D5D-450DE67A8D02}"/>
            </c:ext>
          </c:extLst>
        </c:ser>
        <c:ser>
          <c:idx val="3"/>
          <c:order val="3"/>
          <c:tx>
            <c:strRef>
              <c:f>ADENDAS!$F$5</c:f>
              <c:strCache>
                <c:ptCount val="1"/>
                <c:pt idx="0">
                  <c:v>TOTAL</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ADENDAS!$B$6:$B$11</c:f>
              <c:strCache>
                <c:ptCount val="6"/>
                <c:pt idx="0">
                  <c:v>Minima Cuantía</c:v>
                </c:pt>
                <c:pt idx="1">
                  <c:v>Concurso de Meritos Abierto</c:v>
                </c:pt>
                <c:pt idx="2">
                  <c:v>Selección Abreviada por Subasta Inversa Presencial</c:v>
                </c:pt>
                <c:pt idx="3">
                  <c:v>APPs- Iniciativa Pública</c:v>
                </c:pt>
                <c:pt idx="4">
                  <c:v>Liciatación Pública</c:v>
                </c:pt>
                <c:pt idx="5">
                  <c:v>Selección Abreviada de Menor Cuantía </c:v>
                </c:pt>
              </c:strCache>
            </c:strRef>
          </c:cat>
          <c:val>
            <c:numRef>
              <c:f>ADENDAS!$F$6:$F$11</c:f>
              <c:numCache>
                <c:formatCode>0</c:formatCode>
                <c:ptCount val="6"/>
                <c:pt idx="0">
                  <c:v>5</c:v>
                </c:pt>
                <c:pt idx="1">
                  <c:v>23</c:v>
                </c:pt>
                <c:pt idx="2">
                  <c:v>5</c:v>
                </c:pt>
                <c:pt idx="3">
                  <c:v>3</c:v>
                </c:pt>
                <c:pt idx="4">
                  <c:v>6</c:v>
                </c:pt>
                <c:pt idx="5">
                  <c:v>16</c:v>
                </c:pt>
              </c:numCache>
            </c:numRef>
          </c:val>
          <c:extLst>
            <c:ext xmlns:c16="http://schemas.microsoft.com/office/drawing/2014/chart" uri="{C3380CC4-5D6E-409C-BE32-E72D297353CC}">
              <c16:uniqueId val="{00000003-F3DD-4C66-9D5D-450DE67A8D02}"/>
            </c:ext>
          </c:extLst>
        </c:ser>
        <c:dLbls>
          <c:dLblPos val="outEnd"/>
          <c:showLegendKey val="0"/>
          <c:showVal val="1"/>
          <c:showCatName val="0"/>
          <c:showSerName val="0"/>
          <c:showPercent val="0"/>
          <c:showBubbleSize val="0"/>
        </c:dLbls>
        <c:gapWidth val="219"/>
        <c:overlap val="-27"/>
        <c:axId val="-776066640"/>
        <c:axId val="-776059024"/>
      </c:barChart>
      <c:catAx>
        <c:axId val="-77606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accent1">
                    <a:lumMod val="10000"/>
                  </a:schemeClr>
                </a:solidFill>
                <a:latin typeface="+mn-lt"/>
                <a:ea typeface="+mn-ea"/>
                <a:cs typeface="+mn-cs"/>
              </a:defRPr>
            </a:pPr>
            <a:endParaRPr lang="es-CO"/>
          </a:p>
        </c:txPr>
        <c:crossAx val="-776059024"/>
        <c:crosses val="autoZero"/>
        <c:auto val="1"/>
        <c:lblAlgn val="ctr"/>
        <c:lblOffset val="100"/>
        <c:noMultiLvlLbl val="0"/>
      </c:catAx>
      <c:valAx>
        <c:axId val="-776059024"/>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76066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1" i="0" u="none" strike="noStrike" kern="1200" baseline="0">
              <a:solidFill>
                <a:schemeClr val="accent1">
                  <a:lumMod val="10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baseline="0">
                <a:solidFill>
                  <a:schemeClr val="lt1">
                    <a:lumMod val="85000"/>
                  </a:schemeClr>
                </a:solidFill>
                <a:latin typeface="+mn-lt"/>
                <a:ea typeface="+mn-ea"/>
                <a:cs typeface="+mn-cs"/>
              </a:defRPr>
            </a:pPr>
            <a:r>
              <a:rPr lang="es-CO"/>
              <a:t>CONTRATOS CON SUPERVISIÓN E INTERVENTORIA </a:t>
            </a:r>
          </a:p>
        </c:rich>
      </c:tx>
      <c:overlay val="0"/>
      <c:spPr>
        <a:noFill/>
        <a:ln>
          <a:noFill/>
        </a:ln>
        <a:effectLst/>
      </c:spPr>
      <c:txPr>
        <a:bodyPr rot="0" spcFirstLastPara="1" vertOverflow="ellipsis" vert="horz" wrap="square" anchor="ctr" anchorCtr="1"/>
        <a:lstStyle/>
        <a:p>
          <a:pPr>
            <a:defRPr sz="1400" b="1" i="0" u="none" strike="noStrike" kern="1200" cap="none" baseline="0">
              <a:solidFill>
                <a:schemeClr val="lt1">
                  <a:lumMod val="85000"/>
                </a:schemeClr>
              </a:solidFill>
              <a:latin typeface="+mn-lt"/>
              <a:ea typeface="+mn-ea"/>
              <a:cs typeface="+mn-cs"/>
            </a:defRPr>
          </a:pPr>
          <a:endParaRPr lang="es-CO"/>
        </a:p>
      </c:txPr>
    </c:title>
    <c:autoTitleDeleted val="0"/>
    <c:plotArea>
      <c:layout/>
      <c:barChart>
        <c:barDir val="col"/>
        <c:grouping val="clustered"/>
        <c:varyColors val="0"/>
        <c:ser>
          <c:idx val="0"/>
          <c:order val="0"/>
          <c:tx>
            <c:strRef>
              <c:f>'PROCESOS '!$B$40</c:f>
              <c:strCache>
                <c:ptCount val="1"/>
                <c:pt idx="0">
                  <c:v>CONCURSO DE MERITOS ABIERTO</c:v>
                </c:pt>
              </c:strCache>
            </c:strRef>
          </c:tx>
          <c:spPr>
            <a:solidFill>
              <a:srgbClr val="FFC000"/>
            </a:solidFill>
            <a:ln w="9525" cap="flat" cmpd="sng" algn="ctr">
              <a:solidFill>
                <a:schemeClr val="accent1"/>
              </a:solidFill>
              <a:miter lim="800000"/>
            </a:ln>
            <a:effectLst>
              <a:glow rad="63500">
                <a:schemeClr val="accent1">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4">
                        <a:lumMod val="50000"/>
                      </a:schemeClr>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'PROCESOS '!$C$39:$D$39</c:f>
              <c:strCache>
                <c:ptCount val="2"/>
                <c:pt idx="0">
                  <c:v># DE CONTRATOS</c:v>
                </c:pt>
                <c:pt idx="1">
                  <c:v>CON SUPERVISIÓN</c:v>
                </c:pt>
              </c:strCache>
            </c:strRef>
          </c:cat>
          <c:val>
            <c:numRef>
              <c:f>'PROCESOS '!$C$40:$D$40</c:f>
              <c:numCache>
                <c:formatCode>General</c:formatCode>
                <c:ptCount val="2"/>
                <c:pt idx="0">
                  <c:v>14</c:v>
                </c:pt>
                <c:pt idx="1">
                  <c:v>14</c:v>
                </c:pt>
              </c:numCache>
            </c:numRef>
          </c:val>
          <c:extLst>
            <c:ext xmlns:c16="http://schemas.microsoft.com/office/drawing/2014/chart" uri="{C3380CC4-5D6E-409C-BE32-E72D297353CC}">
              <c16:uniqueId val="{00000000-2A31-4AA5-9CF9-5837D18E92FB}"/>
            </c:ext>
          </c:extLst>
        </c:ser>
        <c:ser>
          <c:idx val="1"/>
          <c:order val="1"/>
          <c:tx>
            <c:strRef>
              <c:f>'PROCESOS '!$B$41</c:f>
              <c:strCache>
                <c:ptCount val="1"/>
                <c:pt idx="0">
                  <c:v>CONTRATACIÓN DIRECTA</c:v>
                </c:pt>
              </c:strCache>
            </c:strRef>
          </c:tx>
          <c:spPr>
            <a:solidFill>
              <a:srgbClr val="FF00FF"/>
            </a:solidFill>
            <a:ln w="9525" cap="flat" cmpd="sng" algn="ctr">
              <a:solidFill>
                <a:schemeClr val="accent2"/>
              </a:solidFill>
              <a:miter lim="800000"/>
            </a:ln>
            <a:effectLst>
              <a:glow rad="63500">
                <a:schemeClr val="accent2">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'PROCESOS '!$C$39:$D$39</c:f>
              <c:strCache>
                <c:ptCount val="2"/>
                <c:pt idx="0">
                  <c:v># DE CONTRATOS</c:v>
                </c:pt>
                <c:pt idx="1">
                  <c:v>CON SUPERVISIÓN</c:v>
                </c:pt>
              </c:strCache>
            </c:strRef>
          </c:cat>
          <c:val>
            <c:numRef>
              <c:f>'PROCESOS '!$C$41:$D$41</c:f>
              <c:numCache>
                <c:formatCode>General</c:formatCode>
                <c:ptCount val="2"/>
                <c:pt idx="0">
                  <c:v>589</c:v>
                </c:pt>
                <c:pt idx="1">
                  <c:v>589</c:v>
                </c:pt>
              </c:numCache>
            </c:numRef>
          </c:val>
          <c:extLst>
            <c:ext xmlns:c16="http://schemas.microsoft.com/office/drawing/2014/chart" uri="{C3380CC4-5D6E-409C-BE32-E72D297353CC}">
              <c16:uniqueId val="{00000001-2A31-4AA5-9CF9-5837D18E92FB}"/>
            </c:ext>
          </c:extLst>
        </c:ser>
        <c:ser>
          <c:idx val="2"/>
          <c:order val="2"/>
          <c:tx>
            <c:strRef>
              <c:f>'PROCESOS '!$B$42</c:f>
              <c:strCache>
                <c:ptCount val="1"/>
                <c:pt idx="0">
                  <c:v>MINIMA CUANTIA</c:v>
                </c:pt>
              </c:strCache>
            </c:strRef>
          </c:tx>
          <c:spPr>
            <a:noFill/>
            <a:ln w="9525" cap="flat" cmpd="sng" algn="ctr">
              <a:solidFill>
                <a:schemeClr val="accent3"/>
              </a:solidFill>
              <a:miter lim="800000"/>
            </a:ln>
            <a:effectLst>
              <a:glow rad="63500">
                <a:schemeClr val="accent3">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'PROCESOS '!$C$39:$D$39</c:f>
              <c:strCache>
                <c:ptCount val="2"/>
                <c:pt idx="0">
                  <c:v># DE CONTRATOS</c:v>
                </c:pt>
                <c:pt idx="1">
                  <c:v>CON SUPERVISIÓN</c:v>
                </c:pt>
              </c:strCache>
            </c:strRef>
          </c:cat>
          <c:val>
            <c:numRef>
              <c:f>'PROCESOS '!$C$42:$D$42</c:f>
              <c:numCache>
                <c:formatCode>General</c:formatCode>
                <c:ptCount val="2"/>
                <c:pt idx="0">
                  <c:v>15</c:v>
                </c:pt>
                <c:pt idx="1">
                  <c:v>15</c:v>
                </c:pt>
              </c:numCache>
            </c:numRef>
          </c:val>
          <c:extLst>
            <c:ext xmlns:c16="http://schemas.microsoft.com/office/drawing/2014/chart" uri="{C3380CC4-5D6E-409C-BE32-E72D297353CC}">
              <c16:uniqueId val="{00000002-2A31-4AA5-9CF9-5837D18E92FB}"/>
            </c:ext>
          </c:extLst>
        </c:ser>
        <c:ser>
          <c:idx val="3"/>
          <c:order val="3"/>
          <c:tx>
            <c:strRef>
              <c:f>'PROCESOS '!$B$43</c:f>
              <c:strCache>
                <c:ptCount val="1"/>
                <c:pt idx="0">
                  <c:v>SELECCIÓN ABREVIADA DE MENOR CUANTIA</c:v>
                </c:pt>
              </c:strCache>
            </c:strRef>
          </c:tx>
          <c:spPr>
            <a:noFill/>
            <a:ln w="9525" cap="flat" cmpd="sng" algn="ctr">
              <a:solidFill>
                <a:schemeClr val="accent4"/>
              </a:solidFill>
              <a:miter lim="800000"/>
            </a:ln>
            <a:effectLst>
              <a:glow rad="63500">
                <a:schemeClr val="accent4">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'PROCESOS '!$C$39:$D$39</c:f>
              <c:strCache>
                <c:ptCount val="2"/>
                <c:pt idx="0">
                  <c:v># DE CONTRATOS</c:v>
                </c:pt>
                <c:pt idx="1">
                  <c:v>CON SUPERVISIÓN</c:v>
                </c:pt>
              </c:strCache>
            </c:strRef>
          </c:cat>
          <c:val>
            <c:numRef>
              <c:f>'PROCESOS '!$C$43:$D$43</c:f>
              <c:numCache>
                <c:formatCode>General</c:formatCode>
                <c:ptCount val="2"/>
                <c:pt idx="0">
                  <c:v>14</c:v>
                </c:pt>
                <c:pt idx="1">
                  <c:v>14</c:v>
                </c:pt>
              </c:numCache>
            </c:numRef>
          </c:val>
          <c:extLst>
            <c:ext xmlns:c16="http://schemas.microsoft.com/office/drawing/2014/chart" uri="{C3380CC4-5D6E-409C-BE32-E72D297353CC}">
              <c16:uniqueId val="{00000003-2A31-4AA5-9CF9-5837D18E92FB}"/>
            </c:ext>
          </c:extLst>
        </c:ser>
        <c:ser>
          <c:idx val="4"/>
          <c:order val="4"/>
          <c:tx>
            <c:strRef>
              <c:f>'PROCESOS '!$B$44</c:f>
              <c:strCache>
                <c:ptCount val="1"/>
                <c:pt idx="0">
                  <c:v>LICITACIÓN PÚBLICA</c:v>
                </c:pt>
              </c:strCache>
            </c:strRef>
          </c:tx>
          <c:spPr>
            <a:noFill/>
            <a:ln w="9525" cap="flat" cmpd="sng" algn="ctr">
              <a:solidFill>
                <a:schemeClr val="accent5"/>
              </a:solidFill>
              <a:miter lim="800000"/>
            </a:ln>
            <a:effectLst>
              <a:glow rad="63500">
                <a:schemeClr val="accent5">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'PROCESOS '!$C$39:$D$39</c:f>
              <c:strCache>
                <c:ptCount val="2"/>
                <c:pt idx="0">
                  <c:v># DE CONTRATOS</c:v>
                </c:pt>
                <c:pt idx="1">
                  <c:v>CON SUPERVISIÓN</c:v>
                </c:pt>
              </c:strCache>
            </c:strRef>
          </c:cat>
          <c:val>
            <c:numRef>
              <c:f>'PROCESOS '!$C$44:$D$44</c:f>
              <c:numCache>
                <c:formatCode>General</c:formatCode>
                <c:ptCount val="2"/>
                <c:pt idx="0">
                  <c:v>3</c:v>
                </c:pt>
                <c:pt idx="1">
                  <c:v>3</c:v>
                </c:pt>
              </c:numCache>
            </c:numRef>
          </c:val>
          <c:extLst>
            <c:ext xmlns:c16="http://schemas.microsoft.com/office/drawing/2014/chart" uri="{C3380CC4-5D6E-409C-BE32-E72D297353CC}">
              <c16:uniqueId val="{00000004-2A31-4AA5-9CF9-5837D18E92FB}"/>
            </c:ext>
          </c:extLst>
        </c:ser>
        <c:ser>
          <c:idx val="5"/>
          <c:order val="5"/>
          <c:tx>
            <c:strRef>
              <c:f>'PROCESOS '!$B$45</c:f>
              <c:strCache>
                <c:ptCount val="1"/>
                <c:pt idx="0">
                  <c:v>APPs- INICIATIVA PÚBLICA</c:v>
                </c:pt>
              </c:strCache>
            </c:strRef>
          </c:tx>
          <c:spPr>
            <a:noFill/>
            <a:ln w="9525" cap="flat" cmpd="sng" algn="ctr">
              <a:solidFill>
                <a:schemeClr val="accent6"/>
              </a:solidFill>
              <a:miter lim="800000"/>
            </a:ln>
            <a:effectLst>
              <a:glow rad="63500">
                <a:schemeClr val="accent6">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'PROCESOS '!$C$39:$D$39</c:f>
              <c:strCache>
                <c:ptCount val="2"/>
                <c:pt idx="0">
                  <c:v># DE CONTRATOS</c:v>
                </c:pt>
                <c:pt idx="1">
                  <c:v>CON SUPERVISIÓN</c:v>
                </c:pt>
              </c:strCache>
            </c:strRef>
          </c:cat>
          <c:val>
            <c:numRef>
              <c:f>'PROCESOS '!$C$45:$D$45</c:f>
              <c:numCache>
                <c:formatCode>General</c:formatCode>
                <c:ptCount val="2"/>
                <c:pt idx="0">
                  <c:v>1</c:v>
                </c:pt>
                <c:pt idx="1">
                  <c:v>1</c:v>
                </c:pt>
              </c:numCache>
            </c:numRef>
          </c:val>
          <c:extLst>
            <c:ext xmlns:c16="http://schemas.microsoft.com/office/drawing/2014/chart" uri="{C3380CC4-5D6E-409C-BE32-E72D297353CC}">
              <c16:uniqueId val="{00000005-2A31-4AA5-9CF9-5837D18E92FB}"/>
            </c:ext>
          </c:extLst>
        </c:ser>
        <c:ser>
          <c:idx val="6"/>
          <c:order val="6"/>
          <c:tx>
            <c:strRef>
              <c:f>'PROCESOS '!$B$46</c:f>
              <c:strCache>
                <c:ptCount val="1"/>
                <c:pt idx="0">
                  <c:v>SELECCIÓN ABREVIADA POR SUBASTA INVERSA PRESENCIAL</c:v>
                </c:pt>
              </c:strCache>
            </c:strRef>
          </c:tx>
          <c:spPr>
            <a:noFill/>
            <a:ln w="9525" cap="flat" cmpd="sng" algn="ctr">
              <a:solidFill>
                <a:schemeClr val="accent1">
                  <a:lumMod val="60000"/>
                </a:schemeClr>
              </a:solidFill>
              <a:miter lim="800000"/>
            </a:ln>
            <a:effectLst>
              <a:glow rad="63500">
                <a:schemeClr val="accent1">
                  <a:lumMod val="60000"/>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'PROCESOS '!$C$39:$D$39</c:f>
              <c:strCache>
                <c:ptCount val="2"/>
                <c:pt idx="0">
                  <c:v># DE CONTRATOS</c:v>
                </c:pt>
                <c:pt idx="1">
                  <c:v>CON SUPERVISIÓN</c:v>
                </c:pt>
              </c:strCache>
            </c:strRef>
          </c:cat>
          <c:val>
            <c:numRef>
              <c:f>'PROCESOS '!$C$46:$D$46</c:f>
              <c:numCache>
                <c:formatCode>General</c:formatCode>
                <c:ptCount val="2"/>
                <c:pt idx="0">
                  <c:v>4</c:v>
                </c:pt>
                <c:pt idx="1">
                  <c:v>4</c:v>
                </c:pt>
              </c:numCache>
            </c:numRef>
          </c:val>
          <c:extLst>
            <c:ext xmlns:c16="http://schemas.microsoft.com/office/drawing/2014/chart" uri="{C3380CC4-5D6E-409C-BE32-E72D297353CC}">
              <c16:uniqueId val="{00000006-2A31-4AA5-9CF9-5837D18E92FB}"/>
            </c:ext>
          </c:extLst>
        </c:ser>
        <c:ser>
          <c:idx val="7"/>
          <c:order val="7"/>
          <c:tx>
            <c:strRef>
              <c:f>'PROCESOS '!$B$47</c:f>
              <c:strCache>
                <c:ptCount val="1"/>
                <c:pt idx="0">
                  <c:v>CONVENIOS </c:v>
                </c:pt>
              </c:strCache>
            </c:strRef>
          </c:tx>
          <c:spPr>
            <a:noFill/>
            <a:ln w="9525" cap="flat" cmpd="sng" algn="ctr">
              <a:solidFill>
                <a:schemeClr val="accent2">
                  <a:lumMod val="60000"/>
                </a:schemeClr>
              </a:solidFill>
              <a:miter lim="800000"/>
            </a:ln>
            <a:effectLst>
              <a:glow rad="63500">
                <a:schemeClr val="accent2">
                  <a:lumMod val="60000"/>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accent1">
                        <a:lumMod val="10000"/>
                      </a:schemeClr>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'PROCESOS '!$C$39:$D$39</c:f>
              <c:strCache>
                <c:ptCount val="2"/>
                <c:pt idx="0">
                  <c:v># DE CONTRATOS</c:v>
                </c:pt>
                <c:pt idx="1">
                  <c:v>CON SUPERVISIÓN</c:v>
                </c:pt>
              </c:strCache>
            </c:strRef>
          </c:cat>
          <c:val>
            <c:numRef>
              <c:f>'PROCESOS '!$C$47:$D$47</c:f>
              <c:numCache>
                <c:formatCode>General</c:formatCode>
                <c:ptCount val="2"/>
                <c:pt idx="0">
                  <c:v>27</c:v>
                </c:pt>
                <c:pt idx="1">
                  <c:v>27</c:v>
                </c:pt>
              </c:numCache>
            </c:numRef>
          </c:val>
          <c:extLst>
            <c:ext xmlns:c16="http://schemas.microsoft.com/office/drawing/2014/chart" uri="{C3380CC4-5D6E-409C-BE32-E72D297353CC}">
              <c16:uniqueId val="{00000007-2A31-4AA5-9CF9-5837D18E92FB}"/>
            </c:ext>
          </c:extLst>
        </c:ser>
        <c:dLbls>
          <c:dLblPos val="inEnd"/>
          <c:showLegendKey val="0"/>
          <c:showVal val="1"/>
          <c:showCatName val="0"/>
          <c:showSerName val="0"/>
          <c:showPercent val="0"/>
          <c:showBubbleSize val="0"/>
        </c:dLbls>
        <c:gapWidth val="315"/>
        <c:overlap val="-40"/>
        <c:axId val="1371486576"/>
        <c:axId val="1353291696"/>
      </c:barChart>
      <c:catAx>
        <c:axId val="1371486576"/>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s-CO"/>
          </a:p>
        </c:txPr>
        <c:crossAx val="1353291696"/>
        <c:crosses val="autoZero"/>
        <c:auto val="1"/>
        <c:lblAlgn val="ctr"/>
        <c:lblOffset val="100"/>
        <c:noMultiLvlLbl val="0"/>
      </c:catAx>
      <c:valAx>
        <c:axId val="1353291696"/>
        <c:scaling>
          <c:orientation val="minMax"/>
        </c:scaling>
        <c:delete val="1"/>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crossAx val="1371486576"/>
        <c:crosses val="autoZero"/>
        <c:crossBetween val="between"/>
      </c:valAx>
      <c:spPr>
        <a:noFill/>
        <a:ln>
          <a:noFill/>
        </a:ln>
        <a:effectLst/>
      </c:spPr>
    </c:plotArea>
    <c:legend>
      <c:legendPos val="t"/>
      <c:layout>
        <c:manualLayout>
          <c:xMode val="edge"/>
          <c:yMode val="edge"/>
          <c:x val="0.11986231211280357"/>
          <c:y val="0.12846576491897585"/>
          <c:w val="0.76027537577439286"/>
          <c:h val="0.28178136181920133"/>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accent1">
                  <a:lumMod val="10000"/>
                </a:schemeClr>
              </a:solidFill>
              <a:latin typeface="+mn-lt"/>
              <a:ea typeface="+mn-ea"/>
              <a:cs typeface="+mn-cs"/>
            </a:defRPr>
          </a:pPr>
          <a:endParaRPr lang="es-CO"/>
        </a:p>
      </c:txPr>
    </c:legend>
    <c:plotVisOnly val="1"/>
    <c:dispBlanksAs val="gap"/>
    <c:showDLblsOverMax val="0"/>
  </c:chart>
  <c:spPr>
    <a:solidFill>
      <a:schemeClr val="tx1">
        <a:lumMod val="20000"/>
        <a:lumOff val="80000"/>
      </a:schemeClr>
    </a:solidFill>
    <a:ln w="9525" cap="flat" cmpd="sng" algn="ctr">
      <a:solidFill>
        <a:schemeClr val="dk1">
          <a:lumMod val="15000"/>
          <a:lumOff val="85000"/>
        </a:schemeClr>
      </a:solidFill>
      <a:round/>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2060"/>
            </a:solid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Hoja1!$B$21:$B$28</c:f>
              <c:strCache>
                <c:ptCount val="8"/>
                <c:pt idx="0">
                  <c:v>Liciatación Pública</c:v>
                </c:pt>
                <c:pt idx="1">
                  <c:v>Concurso de Meritos Abierto</c:v>
                </c:pt>
                <c:pt idx="2">
                  <c:v>Selección Abreviada de Menor Cuantía </c:v>
                </c:pt>
                <c:pt idx="3">
                  <c:v>Minima Cuantía</c:v>
                </c:pt>
                <c:pt idx="4">
                  <c:v>Selección Abreviada por Subasta Inversa Presencial</c:v>
                </c:pt>
                <c:pt idx="5">
                  <c:v>APPs- Iniciativa Privada</c:v>
                </c:pt>
                <c:pt idx="6">
                  <c:v>APPs- Iniciativa Pública</c:v>
                </c:pt>
                <c:pt idx="7">
                  <c:v> TOTAL </c:v>
                </c:pt>
              </c:strCache>
            </c:strRef>
          </c:cat>
          <c:val>
            <c:numRef>
              <c:f>Hoja1!$C$21:$C$28</c:f>
              <c:numCache>
                <c:formatCode>_("$"* #,##0.00_);_("$"* \(#,##0.00\);_("$"* "-"??_);_(@_)</c:formatCode>
                <c:ptCount val="8"/>
                <c:pt idx="0">
                  <c:v>155520575288</c:v>
                </c:pt>
                <c:pt idx="1">
                  <c:v>109307174576</c:v>
                </c:pt>
                <c:pt idx="2">
                  <c:v>4783803176</c:v>
                </c:pt>
                <c:pt idx="3">
                  <c:v>434169449</c:v>
                </c:pt>
                <c:pt idx="4">
                  <c:v>1465868676</c:v>
                </c:pt>
                <c:pt idx="5">
                  <c:v>0</c:v>
                </c:pt>
                <c:pt idx="6">
                  <c:v>1394047924278</c:v>
                </c:pt>
                <c:pt idx="7">
                  <c:v>1665559515443</c:v>
                </c:pt>
              </c:numCache>
            </c:numRef>
          </c:val>
          <c:extLst>
            <c:ext xmlns:c16="http://schemas.microsoft.com/office/drawing/2014/chart" uri="{C3380CC4-5D6E-409C-BE32-E72D297353CC}">
              <c16:uniqueId val="{00000000-B46B-4EA9-8926-040893B847FA}"/>
            </c:ext>
          </c:extLst>
        </c:ser>
        <c:dLbls>
          <c:showLegendKey val="0"/>
          <c:showVal val="0"/>
          <c:showCatName val="0"/>
          <c:showSerName val="0"/>
          <c:showPercent val="0"/>
          <c:showBubbleSize val="0"/>
        </c:dLbls>
        <c:gapWidth val="227"/>
        <c:overlap val="-48"/>
        <c:axId val="1354488144"/>
        <c:axId val="1354642400"/>
      </c:barChart>
      <c:catAx>
        <c:axId val="1354488144"/>
        <c:scaling>
          <c:orientation val="minMax"/>
        </c:scaling>
        <c:delete val="0"/>
        <c:axPos val="l"/>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000" b="1" i="0" u="none" strike="noStrike" kern="1200" baseline="0">
                <a:solidFill>
                  <a:schemeClr val="accent1">
                    <a:lumMod val="10000"/>
                  </a:schemeClr>
                </a:solidFill>
                <a:latin typeface="+mn-lt"/>
                <a:ea typeface="+mn-ea"/>
                <a:cs typeface="+mn-cs"/>
              </a:defRPr>
            </a:pPr>
            <a:endParaRPr lang="es-CO"/>
          </a:p>
        </c:txPr>
        <c:crossAx val="1354642400"/>
        <c:crosses val="autoZero"/>
        <c:auto val="1"/>
        <c:lblAlgn val="ctr"/>
        <c:lblOffset val="100"/>
        <c:noMultiLvlLbl val="0"/>
      </c:catAx>
      <c:valAx>
        <c:axId val="1354642400"/>
        <c:scaling>
          <c:orientation val="minMax"/>
        </c:scaling>
        <c:delete val="0"/>
        <c:axPos val="b"/>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accent1">
                    <a:lumMod val="10000"/>
                  </a:schemeClr>
                </a:solidFill>
                <a:latin typeface="+mn-lt"/>
                <a:ea typeface="+mn-ea"/>
                <a:cs typeface="+mn-cs"/>
              </a:defRPr>
            </a:pPr>
            <a:endParaRPr lang="es-CO"/>
          </a:p>
        </c:txPr>
        <c:crossAx val="1354488144"/>
        <c:crosses val="autoZero"/>
        <c:crossBetween val="between"/>
      </c:valAx>
      <c:spPr>
        <a:noFill/>
        <a:ln>
          <a:noFill/>
        </a:ln>
        <a:effectLst/>
      </c:spPr>
    </c:plotArea>
    <c:plotVisOnly val="1"/>
    <c:dispBlanksAs val="gap"/>
    <c:showDLblsOverMax val="0"/>
  </c:chart>
  <c:spPr>
    <a:solidFill>
      <a:schemeClr val="tx1">
        <a:lumMod val="40000"/>
        <a:lumOff val="60000"/>
      </a:schemeClr>
    </a:solid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bg2">
                  <a:lumMod val="50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DE28-4C13-A097-435C1452F2B4}"/>
              </c:ext>
            </c:extLst>
          </c:dPt>
          <c:dPt>
            <c:idx val="1"/>
            <c:bubble3D val="0"/>
            <c:spPr>
              <a:solidFill>
                <a:srgbClr val="C00000"/>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DE28-4C13-A097-435C1452F2B4}"/>
              </c:ext>
            </c:extLst>
          </c:dPt>
          <c:dLbls>
            <c:spPr>
              <a:no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'PROCESOS '!$B$11:$B$12</c:f>
              <c:strCache>
                <c:ptCount val="2"/>
                <c:pt idx="0">
                  <c:v>PRESTACIÓN DE SERVICIOS</c:v>
                </c:pt>
                <c:pt idx="1">
                  <c:v>CONVENIOS</c:v>
                </c:pt>
              </c:strCache>
            </c:strRef>
          </c:cat>
          <c:val>
            <c:numRef>
              <c:f>'PROCESOS '!$C$11:$C$12</c:f>
              <c:numCache>
                <c:formatCode>General</c:formatCode>
                <c:ptCount val="2"/>
                <c:pt idx="0">
                  <c:v>589</c:v>
                </c:pt>
                <c:pt idx="1">
                  <c:v>27</c:v>
                </c:pt>
              </c:numCache>
            </c:numRef>
          </c:val>
          <c:extLst>
            <c:ext xmlns:c16="http://schemas.microsoft.com/office/drawing/2014/chart" uri="{C3380CC4-5D6E-409C-BE32-E72D297353CC}">
              <c16:uniqueId val="{00000004-DE28-4C13-A097-435C1452F2B4}"/>
            </c:ext>
          </c:extLst>
        </c:ser>
        <c:dLbls>
          <c:dLblPos val="ctr"/>
          <c:showLegendKey val="0"/>
          <c:showVal val="0"/>
          <c:showCatName val="0"/>
          <c:showSerName val="0"/>
          <c:showPercent val="1"/>
          <c:showBubbleSize val="0"/>
          <c:showLeaderLines val="1"/>
        </c:dLbls>
      </c:pie3DChart>
      <c:spPr>
        <a:solidFill>
          <a:schemeClr val="bg1">
            <a:lumMod val="95000"/>
          </a:schemeClr>
        </a:solid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00" b="1" i="0" u="none" strike="noStrike" kern="1200" baseline="0">
              <a:solidFill>
                <a:schemeClr val="accent1">
                  <a:lumMod val="10000"/>
                </a:schemeClr>
              </a:solidFill>
              <a:latin typeface="+mn-lt"/>
              <a:ea typeface="+mn-ea"/>
              <a:cs typeface="+mn-cs"/>
            </a:defRPr>
          </a:pPr>
          <a:endParaRPr lang="es-CO"/>
        </a:p>
      </c:txPr>
    </c:legend>
    <c:plotVisOnly val="1"/>
    <c:dispBlanksAs val="gap"/>
    <c:showDLblsOverMax val="0"/>
  </c:chart>
  <c:spPr>
    <a:noFill/>
    <a:ln w="9525" cap="flat" cmpd="sng" algn="ctr">
      <a:solidFill>
        <a:schemeClr val="dk1">
          <a:lumMod val="25000"/>
          <a:lumOff val="75000"/>
        </a:schemeClr>
      </a:solidFill>
      <a:round/>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359645669291338"/>
          <c:y val="0.19486111111111112"/>
          <c:w val="0.53650765529308841"/>
          <c:h val="0.72088764946048411"/>
        </c:manualLayout>
      </c:layout>
      <c:barChart>
        <c:barDir val="bar"/>
        <c:grouping val="clustered"/>
        <c:varyColors val="0"/>
        <c:ser>
          <c:idx val="0"/>
          <c:order val="0"/>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'PROCESOS '!$E$17:$E$19</c:f>
              <c:strCache>
                <c:ptCount val="3"/>
                <c:pt idx="0">
                  <c:v> PRESTACIÓN DE SERVICIOS </c:v>
                </c:pt>
                <c:pt idx="1">
                  <c:v> CONVENIOS </c:v>
                </c:pt>
                <c:pt idx="2">
                  <c:v> TOTAL </c:v>
                </c:pt>
              </c:strCache>
            </c:strRef>
          </c:cat>
          <c:val>
            <c:numRef>
              <c:f>'PROCESOS '!$F$17:$F$19</c:f>
              <c:numCache>
                <c:formatCode>_("$"* #,##0.00_);_("$"* \(#,##0.00\);_("$"* "-"??_);_(@_)</c:formatCode>
                <c:ptCount val="3"/>
                <c:pt idx="0">
                  <c:v>40204270421</c:v>
                </c:pt>
                <c:pt idx="1">
                  <c:v>21389051648</c:v>
                </c:pt>
                <c:pt idx="2">
                  <c:v>61593322069</c:v>
                </c:pt>
              </c:numCache>
            </c:numRef>
          </c:val>
          <c:extLst>
            <c:ext xmlns:c16="http://schemas.microsoft.com/office/drawing/2014/chart" uri="{C3380CC4-5D6E-409C-BE32-E72D297353CC}">
              <c16:uniqueId val="{00000000-9DAA-4A15-9870-CAE03C84398A}"/>
            </c:ext>
          </c:extLst>
        </c:ser>
        <c:dLbls>
          <c:showLegendKey val="0"/>
          <c:showVal val="0"/>
          <c:showCatName val="0"/>
          <c:showSerName val="0"/>
          <c:showPercent val="0"/>
          <c:showBubbleSize val="0"/>
        </c:dLbls>
        <c:gapWidth val="182"/>
        <c:axId val="1288706303"/>
        <c:axId val="1530092159"/>
      </c:barChart>
      <c:catAx>
        <c:axId val="128870630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accent4">
                    <a:lumMod val="50000"/>
                  </a:schemeClr>
                </a:solidFill>
                <a:latin typeface="+mn-lt"/>
                <a:ea typeface="+mn-ea"/>
                <a:cs typeface="+mn-cs"/>
              </a:defRPr>
            </a:pPr>
            <a:endParaRPr lang="es-CO"/>
          </a:p>
        </c:txPr>
        <c:crossAx val="1530092159"/>
        <c:crosses val="autoZero"/>
        <c:auto val="1"/>
        <c:lblAlgn val="ctr"/>
        <c:lblOffset val="100"/>
        <c:noMultiLvlLbl val="0"/>
      </c:catAx>
      <c:valAx>
        <c:axId val="1530092159"/>
        <c:scaling>
          <c:orientation val="minMax"/>
        </c:scaling>
        <c:delete val="1"/>
        <c:axPos val="b"/>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crossAx val="1288706303"/>
        <c:crosses val="autoZero"/>
        <c:crossBetween val="between"/>
      </c:valAx>
      <c:spPr>
        <a:noFill/>
        <a:ln>
          <a:noFill/>
        </a:ln>
        <a:effectLst/>
      </c:spPr>
    </c:plotArea>
    <c:plotVisOnly val="1"/>
    <c:dispBlanksAs val="gap"/>
    <c:showDLblsOverMax val="0"/>
  </c:chart>
  <c:spPr>
    <a:solidFill>
      <a:schemeClr val="tx1">
        <a:lumMod val="40000"/>
        <a:lumOff val="60000"/>
      </a:schemeClr>
    </a:solidFill>
    <a:ln>
      <a:noFill/>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989254962259359"/>
          <c:y val="2.936397668538086E-2"/>
          <c:w val="0.55872982893152023"/>
          <c:h val="0.90376182598953658"/>
        </c:manualLayout>
      </c:layout>
      <c:barChart>
        <c:barDir val="bar"/>
        <c:grouping val="clustered"/>
        <c:varyColors val="0"/>
        <c:ser>
          <c:idx val="0"/>
          <c:order val="0"/>
          <c:spPr>
            <a:solidFill>
              <a:srgbClr val="002060"/>
            </a:solidFill>
            <a:ln>
              <a:noFill/>
            </a:ln>
            <a:effectLst>
              <a:outerShdw blurRad="40000" dist="23000" dir="5400000" rotWithShape="0">
                <a:srgbClr val="000000">
                  <a:alpha val="35000"/>
                </a:srgbClr>
              </a:outerShdw>
            </a:effectLst>
          </c:spPr>
          <c:invertIfNegative val="0"/>
          <c:dLbls>
            <c:dLbl>
              <c:idx val="0"/>
              <c:layout>
                <c:manualLayout>
                  <c:x val="1.0757749111966265E-2"/>
                  <c:y val="2.669452425943714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733-424C-8A21-9EAC66CBCBC3}"/>
                </c:ext>
              </c:extLst>
            </c:dLbl>
            <c:dLbl>
              <c:idx val="1"/>
              <c:layout>
                <c:manualLayout>
                  <c:x val="8.1063881689951399E-4"/>
                  <c:y val="-2.669452425943812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733-424C-8A21-9EAC66CBCBC3}"/>
                </c:ext>
              </c:extLst>
            </c:dLbl>
            <c:dLbl>
              <c:idx val="6"/>
              <c:layout>
                <c:manualLayout>
                  <c:x val="-3.7129915646184294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733-424C-8A21-9EAC66CBCBC3}"/>
                </c:ext>
              </c:extLst>
            </c:dLbl>
            <c:dLbl>
              <c:idx val="7"/>
              <c:layout>
                <c:manualLayout>
                  <c:x val="-1.1050919557935376E-2"/>
                  <c:y val="5.338904851887428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733-424C-8A21-9EAC66CBCBC3}"/>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Hoja1!$B$6:$B$15</c:f>
              <c:strCache>
                <c:ptCount val="10"/>
                <c:pt idx="0">
                  <c:v>Liciatación Pública</c:v>
                </c:pt>
                <c:pt idx="1">
                  <c:v>Concurso de Meritos Abierto</c:v>
                </c:pt>
                <c:pt idx="2">
                  <c:v>Selección Abreviada de Menor Cuantía </c:v>
                </c:pt>
                <c:pt idx="3">
                  <c:v>Minima Cuantía</c:v>
                </c:pt>
                <c:pt idx="4">
                  <c:v>Selección Abreviada por Subasta Inversa Presencial</c:v>
                </c:pt>
                <c:pt idx="5">
                  <c:v>APPs- Iniciativa Privada</c:v>
                </c:pt>
                <c:pt idx="6">
                  <c:v>APPs- Iniciativa Pública</c:v>
                </c:pt>
                <c:pt idx="7">
                  <c:v> Prestación de Servicios </c:v>
                </c:pt>
                <c:pt idx="8">
                  <c:v> Convenios </c:v>
                </c:pt>
                <c:pt idx="9">
                  <c:v> TOTAL </c:v>
                </c:pt>
              </c:strCache>
            </c:strRef>
          </c:cat>
          <c:val>
            <c:numRef>
              <c:f>Hoja1!$C$6:$C$15</c:f>
              <c:numCache>
                <c:formatCode>_("$"* #,##0.00_);_("$"* \(#,##0.00\);_("$"* "-"??_);_(@_)</c:formatCode>
                <c:ptCount val="10"/>
                <c:pt idx="0">
                  <c:v>155520575288</c:v>
                </c:pt>
                <c:pt idx="1">
                  <c:v>109307174576</c:v>
                </c:pt>
                <c:pt idx="2">
                  <c:v>4783803176</c:v>
                </c:pt>
                <c:pt idx="3">
                  <c:v>434169449</c:v>
                </c:pt>
                <c:pt idx="4">
                  <c:v>1465868676</c:v>
                </c:pt>
                <c:pt idx="5">
                  <c:v>0</c:v>
                </c:pt>
                <c:pt idx="6">
                  <c:v>1394047924278</c:v>
                </c:pt>
                <c:pt idx="7">
                  <c:v>40204270421</c:v>
                </c:pt>
                <c:pt idx="8">
                  <c:v>21389051648</c:v>
                </c:pt>
                <c:pt idx="9">
                  <c:v>1727152837512</c:v>
                </c:pt>
              </c:numCache>
            </c:numRef>
          </c:val>
          <c:extLst>
            <c:ext xmlns:c16="http://schemas.microsoft.com/office/drawing/2014/chart" uri="{C3380CC4-5D6E-409C-BE32-E72D297353CC}">
              <c16:uniqueId val="{00000000-C733-424C-8A21-9EAC66CBCBC3}"/>
            </c:ext>
          </c:extLst>
        </c:ser>
        <c:dLbls>
          <c:dLblPos val="inEnd"/>
          <c:showLegendKey val="0"/>
          <c:showVal val="1"/>
          <c:showCatName val="0"/>
          <c:showSerName val="0"/>
          <c:showPercent val="0"/>
          <c:showBubbleSize val="0"/>
        </c:dLbls>
        <c:gapWidth val="100"/>
        <c:axId val="1354488144"/>
        <c:axId val="1354642400"/>
      </c:barChart>
      <c:catAx>
        <c:axId val="1354488144"/>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accent1">
                    <a:lumMod val="10000"/>
                  </a:schemeClr>
                </a:solidFill>
                <a:latin typeface="+mn-lt"/>
                <a:ea typeface="+mn-ea"/>
                <a:cs typeface="+mn-cs"/>
              </a:defRPr>
            </a:pPr>
            <a:endParaRPr lang="es-CO"/>
          </a:p>
        </c:txPr>
        <c:crossAx val="1354642400"/>
        <c:crosses val="autoZero"/>
        <c:auto val="1"/>
        <c:lblAlgn val="ctr"/>
        <c:lblOffset val="100"/>
        <c:noMultiLvlLbl val="0"/>
      </c:catAx>
      <c:valAx>
        <c:axId val="1354642400"/>
        <c:scaling>
          <c:orientation val="minMax"/>
        </c:scaling>
        <c:delete val="0"/>
        <c:axPos val="b"/>
        <c:majorGridlines>
          <c:spPr>
            <a:ln w="9525" cap="flat" cmpd="sng" algn="ctr">
              <a:solidFill>
                <a:schemeClr val="tx2">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accent4">
                    <a:lumMod val="50000"/>
                  </a:schemeClr>
                </a:solidFill>
                <a:latin typeface="+mn-lt"/>
                <a:ea typeface="+mn-ea"/>
                <a:cs typeface="+mn-cs"/>
              </a:defRPr>
            </a:pPr>
            <a:endParaRPr lang="es-CO"/>
          </a:p>
        </c:txPr>
        <c:crossAx val="1354488144"/>
        <c:crosses val="autoZero"/>
        <c:crossBetween val="between"/>
      </c:valAx>
      <c:spPr>
        <a:noFill/>
        <a:ln>
          <a:noFill/>
        </a:ln>
        <a:effectLst/>
      </c:spPr>
    </c:plotArea>
    <c:plotVisOnly val="1"/>
    <c:dispBlanksAs val="gap"/>
    <c:showDLblsOverMax val="0"/>
  </c:chart>
  <c:spPr>
    <a:solidFill>
      <a:schemeClr val="tx1">
        <a:lumMod val="40000"/>
        <a:lumOff val="60000"/>
      </a:schemeClr>
    </a:solidFill>
    <a:ln>
      <a:noFill/>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2060"/>
            </a:solidFill>
            <a:ln>
              <a:noFill/>
            </a:ln>
            <a:effectLst/>
          </c:spPr>
          <c:invertIfNegative val="0"/>
          <c:dLbls>
            <c:dLbl>
              <c:idx val="3"/>
              <c:tx>
                <c:rich>
                  <a:bodyPr/>
                  <a:lstStyle/>
                  <a:p>
                    <a:r>
                      <a:rPr lang="en-US" dirty="0"/>
                      <a:t>672</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692-4BBF-B1D2-BD2ADC03B516}"/>
                </c:ext>
              </c:extLst>
            </c:dLbl>
            <c:dLbl>
              <c:idx val="18"/>
              <c:tx>
                <c:rich>
                  <a:bodyPr/>
                  <a:lstStyle/>
                  <a:p>
                    <a:r>
                      <a:rPr lang="en-US" dirty="0"/>
                      <a:t>1225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692-4BBF-B1D2-BD2ADC03B516}"/>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DOCUMENTOS!$B$3:$B$21</c:f>
              <c:strCache>
                <c:ptCount val="19"/>
                <c:pt idx="0">
                  <c:v>AVISOS DE CONVOCATORIA LP-IPV-IPB-APP</c:v>
                </c:pt>
                <c:pt idx="1">
                  <c:v>AVISOS DE CONVOCATORIA SA-CM-SI</c:v>
                </c:pt>
                <c:pt idx="2">
                  <c:v>INVITACION PUBLICA MC</c:v>
                </c:pt>
                <c:pt idx="3">
                  <c:v>ESTUDIOS PREVIOS - GENERAL TODOS LOS PROCESOS</c:v>
                </c:pt>
                <c:pt idx="4">
                  <c:v>RESPUESTA A OBSERVACIONES PREPLIEGO TODOS LOS PROCESOS</c:v>
                </c:pt>
                <c:pt idx="5">
                  <c:v>ACTA DE CIERRE DE PRESENTACION OFERTAS</c:v>
                </c:pt>
                <c:pt idx="6">
                  <c:v>AUDIENCIAACLARACION DE RIESGOS O PLIEGOS- LP-CM-SI-APPS-SA</c:v>
                </c:pt>
                <c:pt idx="7">
                  <c:v>RESOLUCIONES DE APERTURA LP-CM-SI-APPS-SA</c:v>
                </c:pt>
                <c:pt idx="8">
                  <c:v>PLIEGO DE CONDICIONES LP-CM-SI-APPS-SA</c:v>
                </c:pt>
                <c:pt idx="9">
                  <c:v>RESPUESTA PREGUNTAS PLIEGO LP-CM-SI-APPS-SA</c:v>
                </c:pt>
                <c:pt idx="10">
                  <c:v>INFORME DE EVALUACION  TODOS INCLUIDO MINIMA</c:v>
                </c:pt>
                <c:pt idx="11">
                  <c:v>RESPUESTAS AL INFORME DE EVALUACION INICIAL</c:v>
                </c:pt>
                <c:pt idx="12">
                  <c:v>ACTO DECLARATORIA DE DESIERTO </c:v>
                </c:pt>
                <c:pt idx="13">
                  <c:v>TERMINADO ANORMALMENTE</c:v>
                </c:pt>
                <c:pt idx="14">
                  <c:v>ACTA AUDIENCIA ADJUDICACION  LP-CM-SI-APPS-SA</c:v>
                </c:pt>
                <c:pt idx="15">
                  <c:v>RESOLUCION DE ADJUDICACION  LP-CM-SI-APPS-SA</c:v>
                </c:pt>
                <c:pt idx="16">
                  <c:v>COMUNICACIÓN DE ACEPTACION DE OFERTA SOLO MINIMAS</c:v>
                </c:pt>
                <c:pt idx="17">
                  <c:v>ADENDAS</c:v>
                </c:pt>
                <c:pt idx="18">
                  <c:v>TOTAL DOCUMENTOS PUBLICADOS</c:v>
                </c:pt>
              </c:strCache>
            </c:strRef>
          </c:cat>
          <c:val>
            <c:numRef>
              <c:f>DOCUMENTOS!$C$3:$C$21</c:f>
              <c:numCache>
                <c:formatCode>0</c:formatCode>
                <c:ptCount val="19"/>
                <c:pt idx="0">
                  <c:v>3</c:v>
                </c:pt>
                <c:pt idx="1">
                  <c:v>30</c:v>
                </c:pt>
                <c:pt idx="2">
                  <c:v>23</c:v>
                </c:pt>
                <c:pt idx="3">
                  <c:v>671</c:v>
                </c:pt>
                <c:pt idx="4" formatCode="#,##0">
                  <c:v>43</c:v>
                </c:pt>
                <c:pt idx="5">
                  <c:v>53</c:v>
                </c:pt>
                <c:pt idx="6">
                  <c:v>32</c:v>
                </c:pt>
                <c:pt idx="7">
                  <c:v>32</c:v>
                </c:pt>
                <c:pt idx="8">
                  <c:v>32</c:v>
                </c:pt>
                <c:pt idx="9">
                  <c:v>70</c:v>
                </c:pt>
                <c:pt idx="10">
                  <c:v>48</c:v>
                </c:pt>
                <c:pt idx="11">
                  <c:v>42</c:v>
                </c:pt>
                <c:pt idx="12">
                  <c:v>7</c:v>
                </c:pt>
                <c:pt idx="13">
                  <c:v>3</c:v>
                </c:pt>
                <c:pt idx="14">
                  <c:v>30</c:v>
                </c:pt>
                <c:pt idx="15">
                  <c:v>31</c:v>
                </c:pt>
                <c:pt idx="16">
                  <c:v>16</c:v>
                </c:pt>
                <c:pt idx="17">
                  <c:v>58</c:v>
                </c:pt>
                <c:pt idx="18">
                  <c:v>1224</c:v>
                </c:pt>
              </c:numCache>
            </c:numRef>
          </c:val>
          <c:extLst>
            <c:ext xmlns:c16="http://schemas.microsoft.com/office/drawing/2014/chart" uri="{C3380CC4-5D6E-409C-BE32-E72D297353CC}">
              <c16:uniqueId val="{00000000-B637-4CBE-B745-2DAA0EB1D312}"/>
            </c:ext>
          </c:extLst>
        </c:ser>
        <c:dLbls>
          <c:showLegendKey val="0"/>
          <c:showVal val="0"/>
          <c:showCatName val="0"/>
          <c:showSerName val="0"/>
          <c:showPercent val="0"/>
          <c:showBubbleSize val="0"/>
        </c:dLbls>
        <c:gapWidth val="182"/>
        <c:axId val="902760479"/>
        <c:axId val="932825663"/>
      </c:barChart>
      <c:catAx>
        <c:axId val="9027604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1" i="0" u="none" strike="noStrike" kern="1200" baseline="0">
                <a:solidFill>
                  <a:schemeClr val="accent1">
                    <a:lumMod val="10000"/>
                  </a:schemeClr>
                </a:solidFill>
                <a:latin typeface="+mn-lt"/>
                <a:ea typeface="+mn-ea"/>
                <a:cs typeface="+mn-cs"/>
              </a:defRPr>
            </a:pPr>
            <a:endParaRPr lang="es-CO"/>
          </a:p>
        </c:txPr>
        <c:crossAx val="932825663"/>
        <c:crosses val="autoZero"/>
        <c:auto val="1"/>
        <c:lblAlgn val="ctr"/>
        <c:lblOffset val="100"/>
        <c:noMultiLvlLbl val="0"/>
      </c:catAx>
      <c:valAx>
        <c:axId val="932825663"/>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accent1">
                    <a:lumMod val="10000"/>
                  </a:schemeClr>
                </a:solidFill>
                <a:latin typeface="+mn-lt"/>
                <a:ea typeface="+mn-ea"/>
                <a:cs typeface="+mn-cs"/>
              </a:defRPr>
            </a:pPr>
            <a:endParaRPr lang="es-CO"/>
          </a:p>
        </c:txPr>
        <c:crossAx val="902760479"/>
        <c:crosses val="autoZero"/>
        <c:crossBetween val="between"/>
      </c:valAx>
      <c:spPr>
        <a:noFill/>
        <a:ln>
          <a:noFill/>
        </a:ln>
        <a:effectLst/>
      </c:spPr>
    </c:plotArea>
    <c:plotVisOnly val="1"/>
    <c:dispBlanksAs val="gap"/>
    <c:showDLblsOverMax val="0"/>
  </c:chart>
  <c:spPr>
    <a:solidFill>
      <a:schemeClr val="tx2">
        <a:lumMod val="40000"/>
        <a:lumOff val="60000"/>
      </a:schemeClr>
    </a:solidFill>
    <a:ln>
      <a:noFill/>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s-CO">
                <a:latin typeface="Candara" panose="020E0502030303020204" pitchFamily="34" charset="0"/>
              </a:rPr>
              <a:t>PRESENTACIÓN DE PROPUESTAS</a:t>
            </a:r>
          </a:p>
        </c:rich>
      </c:tx>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s-CO"/>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PROMEDIO!$C$6:$C$12</c:f>
              <c:strCache>
                <c:ptCount val="7"/>
                <c:pt idx="0">
                  <c:v>Mínima Cuantía</c:v>
                </c:pt>
                <c:pt idx="1">
                  <c:v>Selección Abreviada de Menor Cuantía </c:v>
                </c:pt>
                <c:pt idx="2">
                  <c:v>Selección Abreviada por Subasta Inversa Presencial</c:v>
                </c:pt>
                <c:pt idx="3">
                  <c:v>APPs- Iniciativa Privada</c:v>
                </c:pt>
                <c:pt idx="4">
                  <c:v>APPs- Iniciativa Pública</c:v>
                </c:pt>
                <c:pt idx="5">
                  <c:v>Liciatación Pública</c:v>
                </c:pt>
                <c:pt idx="6">
                  <c:v>Concurso de Meritos Abierto</c:v>
                </c:pt>
              </c:strCache>
            </c:strRef>
          </c:cat>
          <c:val>
            <c:numRef>
              <c:f>PROMEDIO!$D$6:$D$12</c:f>
            </c:numRef>
          </c:val>
          <c:extLst>
            <c:ext xmlns:c16="http://schemas.microsoft.com/office/drawing/2014/chart" uri="{C3380CC4-5D6E-409C-BE32-E72D297353CC}">
              <c16:uniqueId val="{00000000-6C5A-47A6-998D-5AA8CB7DE6AC}"/>
            </c:ext>
          </c:extLst>
        </c:ser>
        <c:ser>
          <c:idx val="1"/>
          <c:order val="1"/>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PROMEDIO!$C$6:$C$12</c:f>
              <c:strCache>
                <c:ptCount val="7"/>
                <c:pt idx="0">
                  <c:v>Mínima Cuantía</c:v>
                </c:pt>
                <c:pt idx="1">
                  <c:v>Selección Abreviada de Menor Cuantía </c:v>
                </c:pt>
                <c:pt idx="2">
                  <c:v>Selección Abreviada por Subasta Inversa Presencial</c:v>
                </c:pt>
                <c:pt idx="3">
                  <c:v>APPs- Iniciativa Privada</c:v>
                </c:pt>
                <c:pt idx="4">
                  <c:v>APPs- Iniciativa Pública</c:v>
                </c:pt>
                <c:pt idx="5">
                  <c:v>Liciatación Pública</c:v>
                </c:pt>
                <c:pt idx="6">
                  <c:v>Concurso de Meritos Abierto</c:v>
                </c:pt>
              </c:strCache>
            </c:strRef>
          </c:cat>
          <c:val>
            <c:numRef>
              <c:f>PROMEDIO!$E$6:$E$12</c:f>
            </c:numRef>
          </c:val>
          <c:extLst>
            <c:ext xmlns:c16="http://schemas.microsoft.com/office/drawing/2014/chart" uri="{C3380CC4-5D6E-409C-BE32-E72D297353CC}">
              <c16:uniqueId val="{00000001-6C5A-47A6-998D-5AA8CB7DE6AC}"/>
            </c:ext>
          </c:extLst>
        </c:ser>
        <c:ser>
          <c:idx val="2"/>
          <c:order val="2"/>
          <c:spPr>
            <a:solidFill>
              <a:schemeClr val="accent3"/>
            </a:solidFill>
            <a:ln>
              <a:noFill/>
            </a:ln>
            <a:effectLst/>
          </c:spPr>
          <c:invertIfNegative val="0"/>
          <c:dPt>
            <c:idx val="0"/>
            <c:invertIfNegative val="0"/>
            <c:bubble3D val="0"/>
            <c:spPr>
              <a:solidFill>
                <a:schemeClr val="bg1">
                  <a:lumMod val="50000"/>
                </a:schemeClr>
              </a:solidFill>
              <a:ln>
                <a:noFill/>
              </a:ln>
              <a:effectLst/>
            </c:spPr>
            <c:extLst>
              <c:ext xmlns:c16="http://schemas.microsoft.com/office/drawing/2014/chart" uri="{C3380CC4-5D6E-409C-BE32-E72D297353CC}">
                <c16:uniqueId val="{00000003-6C5A-47A6-998D-5AA8CB7DE6AC}"/>
              </c:ext>
            </c:extLst>
          </c:dPt>
          <c:dPt>
            <c:idx val="1"/>
            <c:invertIfNegative val="0"/>
            <c:bubble3D val="0"/>
            <c:spPr>
              <a:solidFill>
                <a:srgbClr val="92D050"/>
              </a:solidFill>
              <a:ln>
                <a:noFill/>
              </a:ln>
              <a:effectLst/>
            </c:spPr>
            <c:extLst>
              <c:ext xmlns:c16="http://schemas.microsoft.com/office/drawing/2014/chart" uri="{C3380CC4-5D6E-409C-BE32-E72D297353CC}">
                <c16:uniqueId val="{00000005-6C5A-47A6-998D-5AA8CB7DE6AC}"/>
              </c:ext>
            </c:extLst>
          </c:dPt>
          <c:dPt>
            <c:idx val="2"/>
            <c:invertIfNegative val="0"/>
            <c:bubble3D val="0"/>
            <c:spPr>
              <a:solidFill>
                <a:srgbClr val="FFFF66"/>
              </a:solidFill>
              <a:ln>
                <a:noFill/>
              </a:ln>
              <a:effectLst/>
            </c:spPr>
            <c:extLst>
              <c:ext xmlns:c16="http://schemas.microsoft.com/office/drawing/2014/chart" uri="{C3380CC4-5D6E-409C-BE32-E72D297353CC}">
                <c16:uniqueId val="{00000007-6C5A-47A6-998D-5AA8CB7DE6AC}"/>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9-6C5A-47A6-998D-5AA8CB7DE6AC}"/>
              </c:ext>
            </c:extLst>
          </c:dPt>
          <c:dPt>
            <c:idx val="4"/>
            <c:invertIfNegative val="0"/>
            <c:bubble3D val="0"/>
            <c:spPr>
              <a:solidFill>
                <a:schemeClr val="tx2">
                  <a:lumMod val="40000"/>
                  <a:lumOff val="60000"/>
                </a:schemeClr>
              </a:solidFill>
              <a:ln>
                <a:noFill/>
              </a:ln>
              <a:effectLst/>
            </c:spPr>
            <c:extLst>
              <c:ext xmlns:c16="http://schemas.microsoft.com/office/drawing/2014/chart" uri="{C3380CC4-5D6E-409C-BE32-E72D297353CC}">
                <c16:uniqueId val="{0000000B-6C5A-47A6-998D-5AA8CB7DE6AC}"/>
              </c:ext>
            </c:extLst>
          </c:dPt>
          <c:dPt>
            <c:idx val="5"/>
            <c:invertIfNegative val="0"/>
            <c:bubble3D val="0"/>
            <c:spPr>
              <a:solidFill>
                <a:srgbClr val="7030A0"/>
              </a:solidFill>
              <a:ln>
                <a:noFill/>
              </a:ln>
              <a:effectLst/>
            </c:spPr>
            <c:extLst>
              <c:ext xmlns:c16="http://schemas.microsoft.com/office/drawing/2014/chart" uri="{C3380CC4-5D6E-409C-BE32-E72D297353CC}">
                <c16:uniqueId val="{0000000D-6C5A-47A6-998D-5AA8CB7DE6AC}"/>
              </c:ext>
            </c:extLst>
          </c:dPt>
          <c:dPt>
            <c:idx val="6"/>
            <c:invertIfNegative val="0"/>
            <c:bubble3D val="0"/>
            <c:spPr>
              <a:solidFill>
                <a:srgbClr val="C00000"/>
              </a:solidFill>
              <a:ln>
                <a:noFill/>
              </a:ln>
              <a:effectLst/>
            </c:spPr>
            <c:extLst>
              <c:ext xmlns:c16="http://schemas.microsoft.com/office/drawing/2014/chart" uri="{C3380CC4-5D6E-409C-BE32-E72D297353CC}">
                <c16:uniqueId val="{0000000F-6C5A-47A6-998D-5AA8CB7DE6AC}"/>
              </c:ext>
            </c:extLst>
          </c:dPt>
          <c:dPt>
            <c:idx val="7"/>
            <c:invertIfNegative val="0"/>
            <c:bubble3D val="0"/>
            <c:spPr>
              <a:solidFill>
                <a:schemeClr val="accent3"/>
              </a:solidFill>
              <a:ln>
                <a:noFill/>
              </a:ln>
              <a:effectLst/>
            </c:spPr>
            <c:extLst>
              <c:ext xmlns:c16="http://schemas.microsoft.com/office/drawing/2014/chart" uri="{C3380CC4-5D6E-409C-BE32-E72D297353CC}">
                <c16:uniqueId val="{00000011-6C5A-47A6-998D-5AA8CB7DE6AC}"/>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ysClr val="windowText" lastClr="000000"/>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PROMEDIO!$C$6:$C$12</c:f>
              <c:strCache>
                <c:ptCount val="7"/>
                <c:pt idx="0">
                  <c:v>Mínima Cuantía</c:v>
                </c:pt>
                <c:pt idx="1">
                  <c:v>Selección Abreviada de Menor Cuantía </c:v>
                </c:pt>
                <c:pt idx="2">
                  <c:v>Selección Abreviada por Subasta Inversa Presencial</c:v>
                </c:pt>
                <c:pt idx="3">
                  <c:v>APPs- Iniciativa Privada</c:v>
                </c:pt>
                <c:pt idx="4">
                  <c:v>APPs- Iniciativa Pública</c:v>
                </c:pt>
                <c:pt idx="5">
                  <c:v>Liciatación Pública</c:v>
                </c:pt>
                <c:pt idx="6">
                  <c:v>Concurso de Meritos Abierto</c:v>
                </c:pt>
              </c:strCache>
            </c:strRef>
          </c:cat>
          <c:val>
            <c:numRef>
              <c:f>PROMEDIO!$F$6:$F$12</c:f>
              <c:numCache>
                <c:formatCode>0</c:formatCode>
                <c:ptCount val="7"/>
                <c:pt idx="0">
                  <c:v>5.4736842105263159</c:v>
                </c:pt>
                <c:pt idx="1">
                  <c:v>30</c:v>
                </c:pt>
                <c:pt idx="2">
                  <c:v>12.25</c:v>
                </c:pt>
                <c:pt idx="3">
                  <c:v>0</c:v>
                </c:pt>
                <c:pt idx="4">
                  <c:v>119</c:v>
                </c:pt>
                <c:pt idx="5">
                  <c:v>27.666666666666668</c:v>
                </c:pt>
                <c:pt idx="6">
                  <c:v>20.555555555555557</c:v>
                </c:pt>
              </c:numCache>
            </c:numRef>
          </c:val>
          <c:extLst>
            <c:ext xmlns:c16="http://schemas.microsoft.com/office/drawing/2014/chart" uri="{C3380CC4-5D6E-409C-BE32-E72D297353CC}">
              <c16:uniqueId val="{00000012-6C5A-47A6-998D-5AA8CB7DE6AC}"/>
            </c:ext>
          </c:extLst>
        </c:ser>
        <c:dLbls>
          <c:showLegendKey val="0"/>
          <c:showVal val="1"/>
          <c:showCatName val="0"/>
          <c:showSerName val="0"/>
          <c:showPercent val="0"/>
          <c:showBubbleSize val="0"/>
        </c:dLbls>
        <c:gapWidth val="267"/>
        <c:overlap val="-43"/>
        <c:axId val="-734199904"/>
        <c:axId val="-734199360"/>
      </c:barChart>
      <c:catAx>
        <c:axId val="-73419990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00" b="0" i="0" u="none" strike="noStrike" kern="1200" cap="none" spc="0" normalizeH="0" baseline="0">
                <a:solidFill>
                  <a:sysClr val="windowText" lastClr="000000"/>
                </a:solidFill>
                <a:latin typeface="+mn-lt"/>
                <a:ea typeface="+mn-ea"/>
                <a:cs typeface="+mn-cs"/>
              </a:defRPr>
            </a:pPr>
            <a:endParaRPr lang="es-CO"/>
          </a:p>
        </c:txPr>
        <c:crossAx val="-734199360"/>
        <c:crosses val="autoZero"/>
        <c:auto val="1"/>
        <c:lblAlgn val="ctr"/>
        <c:lblOffset val="100"/>
        <c:noMultiLvlLbl val="0"/>
      </c:catAx>
      <c:valAx>
        <c:axId val="-734199360"/>
        <c:scaling>
          <c:orientation val="minMax"/>
        </c:scaling>
        <c:delete val="1"/>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crossAx val="-734199904"/>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s-C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PROMEDIO!$C$17:$C$23</c:f>
              <c:strCache>
                <c:ptCount val="7"/>
                <c:pt idx="0">
                  <c:v>Mínima Cuantía</c:v>
                </c:pt>
                <c:pt idx="1">
                  <c:v>Selección Abreviada de Menor Cuantía </c:v>
                </c:pt>
                <c:pt idx="2">
                  <c:v>Selección Abreviada por Subasta Inversa Presencial</c:v>
                </c:pt>
                <c:pt idx="3">
                  <c:v>APPs- Iniciativa Privada</c:v>
                </c:pt>
                <c:pt idx="4">
                  <c:v>APPs- Iniciativa Pública</c:v>
                </c:pt>
                <c:pt idx="5">
                  <c:v>Liciatación Pública</c:v>
                </c:pt>
                <c:pt idx="6">
                  <c:v>Concurso de Meritos Abierto</c:v>
                </c:pt>
              </c:strCache>
            </c:strRef>
          </c:cat>
          <c:val>
            <c:numRef>
              <c:f>PROMEDIO!$D$17:$D$23</c:f>
            </c:numRef>
          </c:val>
          <c:extLst>
            <c:ext xmlns:c16="http://schemas.microsoft.com/office/drawing/2014/chart" uri="{C3380CC4-5D6E-409C-BE32-E72D297353CC}">
              <c16:uniqueId val="{00000000-3E75-4934-8E24-C60368736BD8}"/>
            </c:ext>
          </c:extLst>
        </c:ser>
        <c:ser>
          <c:idx val="1"/>
          <c:order val="1"/>
          <c:spPr>
            <a:solidFill>
              <a:schemeClr val="accent2"/>
            </a:solidFill>
            <a:ln>
              <a:noFill/>
            </a:ln>
            <a:effectLst/>
          </c:spPr>
          <c:invertIfNegative val="0"/>
          <c:cat>
            <c:strRef>
              <c:f>PROMEDIO!$C$17:$C$23</c:f>
              <c:strCache>
                <c:ptCount val="7"/>
                <c:pt idx="0">
                  <c:v>Mínima Cuantía</c:v>
                </c:pt>
                <c:pt idx="1">
                  <c:v>Selección Abreviada de Menor Cuantía </c:v>
                </c:pt>
                <c:pt idx="2">
                  <c:v>Selección Abreviada por Subasta Inversa Presencial</c:v>
                </c:pt>
                <c:pt idx="3">
                  <c:v>APPs- Iniciativa Privada</c:v>
                </c:pt>
                <c:pt idx="4">
                  <c:v>APPs- Iniciativa Pública</c:v>
                </c:pt>
                <c:pt idx="5">
                  <c:v>Liciatación Pública</c:v>
                </c:pt>
                <c:pt idx="6">
                  <c:v>Concurso de Meritos Abierto</c:v>
                </c:pt>
              </c:strCache>
            </c:strRef>
          </c:cat>
          <c:val>
            <c:numRef>
              <c:f>PROMEDIO!$E$17:$E$23</c:f>
            </c:numRef>
          </c:val>
          <c:extLst>
            <c:ext xmlns:c16="http://schemas.microsoft.com/office/drawing/2014/chart" uri="{C3380CC4-5D6E-409C-BE32-E72D297353CC}">
              <c16:uniqueId val="{00000001-3E75-4934-8E24-C60368736BD8}"/>
            </c:ext>
          </c:extLst>
        </c:ser>
        <c:ser>
          <c:idx val="2"/>
          <c:order val="2"/>
          <c:spPr>
            <a:solidFill>
              <a:schemeClr val="accent3"/>
            </a:solidFill>
            <a:ln>
              <a:noFill/>
            </a:ln>
            <a:effectLst/>
          </c:spPr>
          <c:invertIfNegative val="0"/>
          <c:dPt>
            <c:idx val="0"/>
            <c:invertIfNegative val="0"/>
            <c:bubble3D val="0"/>
            <c:spPr>
              <a:solidFill>
                <a:srgbClr val="FF66CC"/>
              </a:solidFill>
              <a:ln>
                <a:noFill/>
              </a:ln>
              <a:effectLst/>
            </c:spPr>
            <c:extLst>
              <c:ext xmlns:c16="http://schemas.microsoft.com/office/drawing/2014/chart" uri="{C3380CC4-5D6E-409C-BE32-E72D297353CC}">
                <c16:uniqueId val="{00000003-3E75-4934-8E24-C60368736BD8}"/>
              </c:ext>
            </c:extLst>
          </c:dPt>
          <c:dPt>
            <c:idx val="2"/>
            <c:invertIfNegative val="0"/>
            <c:bubble3D val="0"/>
            <c:spPr>
              <a:solidFill>
                <a:srgbClr val="00B0F0"/>
              </a:solidFill>
              <a:ln>
                <a:noFill/>
              </a:ln>
              <a:effectLst/>
            </c:spPr>
            <c:extLst>
              <c:ext xmlns:c16="http://schemas.microsoft.com/office/drawing/2014/chart" uri="{C3380CC4-5D6E-409C-BE32-E72D297353CC}">
                <c16:uniqueId val="{00000005-3E75-4934-8E24-C60368736BD8}"/>
              </c:ext>
            </c:extLst>
          </c:dPt>
          <c:dPt>
            <c:idx val="4"/>
            <c:invertIfNegative val="0"/>
            <c:bubble3D val="0"/>
            <c:spPr>
              <a:solidFill>
                <a:srgbClr val="FF0000"/>
              </a:solidFill>
              <a:ln>
                <a:noFill/>
              </a:ln>
              <a:effectLst/>
            </c:spPr>
            <c:extLst>
              <c:ext xmlns:c16="http://schemas.microsoft.com/office/drawing/2014/chart" uri="{C3380CC4-5D6E-409C-BE32-E72D297353CC}">
                <c16:uniqueId val="{00000007-3E75-4934-8E24-C60368736BD8}"/>
              </c:ext>
            </c:extLst>
          </c:dPt>
          <c:dPt>
            <c:idx val="5"/>
            <c:invertIfNegative val="0"/>
            <c:bubble3D val="0"/>
            <c:spPr>
              <a:solidFill>
                <a:schemeClr val="tx1">
                  <a:lumMod val="75000"/>
                  <a:lumOff val="25000"/>
                </a:schemeClr>
              </a:solidFill>
              <a:ln>
                <a:noFill/>
              </a:ln>
              <a:effectLst/>
            </c:spPr>
            <c:extLst>
              <c:ext xmlns:c16="http://schemas.microsoft.com/office/drawing/2014/chart" uri="{C3380CC4-5D6E-409C-BE32-E72D297353CC}">
                <c16:uniqueId val="{00000009-3E75-4934-8E24-C60368736BD8}"/>
              </c:ext>
            </c:extLst>
          </c:dPt>
          <c:dPt>
            <c:idx val="6"/>
            <c:invertIfNegative val="0"/>
            <c:bubble3D val="0"/>
            <c:spPr>
              <a:solidFill>
                <a:srgbClr val="FFC000"/>
              </a:solidFill>
              <a:ln>
                <a:noFill/>
              </a:ln>
              <a:effectLst/>
            </c:spPr>
            <c:extLst>
              <c:ext xmlns:c16="http://schemas.microsoft.com/office/drawing/2014/chart" uri="{C3380CC4-5D6E-409C-BE32-E72D297353CC}">
                <c16:uniqueId val="{0000000B-3E75-4934-8E24-C60368736BD8}"/>
              </c:ext>
            </c:extLst>
          </c:dPt>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lumMod val="10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PROMEDIO!$C$17:$C$23</c:f>
              <c:strCache>
                <c:ptCount val="7"/>
                <c:pt idx="0">
                  <c:v>Mínima Cuantía</c:v>
                </c:pt>
                <c:pt idx="1">
                  <c:v>Selección Abreviada de Menor Cuantía </c:v>
                </c:pt>
                <c:pt idx="2">
                  <c:v>Selección Abreviada por Subasta Inversa Presencial</c:v>
                </c:pt>
                <c:pt idx="3">
                  <c:v>APPs- Iniciativa Privada</c:v>
                </c:pt>
                <c:pt idx="4">
                  <c:v>APPs- Iniciativa Pública</c:v>
                </c:pt>
                <c:pt idx="5">
                  <c:v>Liciatación Pública</c:v>
                </c:pt>
                <c:pt idx="6">
                  <c:v>Concurso de Meritos Abierto</c:v>
                </c:pt>
              </c:strCache>
            </c:strRef>
          </c:cat>
          <c:val>
            <c:numRef>
              <c:f>PROMEDIO!$F$17:$F$23</c:f>
              <c:numCache>
                <c:formatCode>0</c:formatCode>
                <c:ptCount val="7"/>
                <c:pt idx="0">
                  <c:v>11.875</c:v>
                </c:pt>
                <c:pt idx="1">
                  <c:v>42.357142857142854</c:v>
                </c:pt>
                <c:pt idx="2">
                  <c:v>22</c:v>
                </c:pt>
                <c:pt idx="3">
                  <c:v>0</c:v>
                </c:pt>
                <c:pt idx="4">
                  <c:v>152</c:v>
                </c:pt>
                <c:pt idx="5">
                  <c:v>50.333333333333336</c:v>
                </c:pt>
                <c:pt idx="6">
                  <c:v>44.125</c:v>
                </c:pt>
              </c:numCache>
            </c:numRef>
          </c:val>
          <c:extLst>
            <c:ext xmlns:c16="http://schemas.microsoft.com/office/drawing/2014/chart" uri="{C3380CC4-5D6E-409C-BE32-E72D297353CC}">
              <c16:uniqueId val="{0000000C-3E75-4934-8E24-C60368736BD8}"/>
            </c:ext>
          </c:extLst>
        </c:ser>
        <c:dLbls>
          <c:showLegendKey val="0"/>
          <c:showVal val="0"/>
          <c:showCatName val="0"/>
          <c:showSerName val="0"/>
          <c:showPercent val="0"/>
          <c:showBubbleSize val="0"/>
        </c:dLbls>
        <c:gapWidth val="267"/>
        <c:overlap val="-43"/>
        <c:axId val="1531709247"/>
        <c:axId val="1530089567"/>
      </c:barChart>
      <c:catAx>
        <c:axId val="1531709247"/>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00" b="1" i="0" u="none" strike="noStrike" kern="1200" cap="none" spc="0" normalizeH="0" baseline="0">
                <a:solidFill>
                  <a:sysClr val="windowText" lastClr="000000"/>
                </a:solidFill>
                <a:latin typeface="+mn-lt"/>
                <a:ea typeface="+mn-ea"/>
                <a:cs typeface="+mn-cs"/>
              </a:defRPr>
            </a:pPr>
            <a:endParaRPr lang="es-CO"/>
          </a:p>
        </c:txPr>
        <c:crossAx val="1530089567"/>
        <c:crosses val="autoZero"/>
        <c:auto val="1"/>
        <c:lblAlgn val="ctr"/>
        <c:lblOffset val="100"/>
        <c:noMultiLvlLbl val="0"/>
      </c:catAx>
      <c:valAx>
        <c:axId val="1530089567"/>
        <c:scaling>
          <c:orientation val="minMax"/>
        </c:scaling>
        <c:delete val="1"/>
        <c:axPos val="l"/>
        <c:majorGridlines>
          <c:spPr>
            <a:ln w="9525" cap="flat" cmpd="sng" algn="ctr">
              <a:solidFill>
                <a:schemeClr val="dk1">
                  <a:lumMod val="15000"/>
                  <a:lumOff val="85000"/>
                </a:schemeClr>
              </a:solidFill>
              <a:round/>
            </a:ln>
            <a:effectLst/>
          </c:spPr>
        </c:majorGridlines>
        <c:numFmt formatCode="0" sourceLinked="1"/>
        <c:majorTickMark val="none"/>
        <c:minorTickMark val="none"/>
        <c:tickLblPos val="nextTo"/>
        <c:crossAx val="1531709247"/>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s-CO"/>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b="1" dirty="0"/>
              <a:t>PROPONENTES</a:t>
            </a:r>
          </a:p>
        </c:rich>
      </c:tx>
      <c:overlay val="0"/>
      <c:spPr>
        <a:noFill/>
        <a:ln>
          <a:noFill/>
        </a:ln>
        <a:effectLst/>
      </c:spPr>
    </c:title>
    <c:autoTitleDeleted val="0"/>
    <c:plotArea>
      <c:layout/>
      <c:lineChart>
        <c:grouping val="stacked"/>
        <c:varyColors val="0"/>
        <c:ser>
          <c:idx val="0"/>
          <c:order val="0"/>
          <c:spPr>
            <a:ln w="28575" cap="rnd">
              <a:solidFill>
                <a:schemeClr val="accent1"/>
              </a:solidFill>
              <a:round/>
            </a:ln>
            <a:effectLst/>
          </c:spPr>
          <c:marker>
            <c:symbol val="circle"/>
            <c:size val="5"/>
            <c:spPr>
              <a:solidFill>
                <a:schemeClr val="accent1">
                  <a:lumMod val="10000"/>
                </a:schemeClr>
              </a:solidFill>
              <a:ln w="9525">
                <a:solidFill>
                  <a:schemeClr val="accent1"/>
                </a:solidFill>
              </a:ln>
              <a:effectLst/>
            </c:spPr>
          </c:marker>
          <c:dLbls>
            <c:spPr>
              <a:noFill/>
              <a:ln>
                <a:noFill/>
              </a:ln>
              <a:effectLst/>
            </c:spPr>
            <c:txPr>
              <a:bodyPr wrap="square" lIns="38100" tIns="19050" rIns="38100" bIns="19050" anchor="ctr">
                <a:spAutoFit/>
              </a:bodyPr>
              <a:lstStyle/>
              <a:p>
                <a:pPr>
                  <a:defRPr sz="1100" b="1" i="0" baseline="0">
                    <a:solidFill>
                      <a:srgbClr val="FF0000"/>
                    </a:solidFill>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'P. PROPONENTES'!$B$5:$B$12</c:f>
              <c:strCache>
                <c:ptCount val="8"/>
                <c:pt idx="0">
                  <c:v>Minima Cuantía</c:v>
                </c:pt>
                <c:pt idx="1">
                  <c:v>Selección Abreviada de Menor Cuantía </c:v>
                </c:pt>
                <c:pt idx="2">
                  <c:v>APPs- Iniciativa Privada</c:v>
                </c:pt>
                <c:pt idx="3">
                  <c:v>APPs- Iniciativa Pública</c:v>
                </c:pt>
                <c:pt idx="4">
                  <c:v>Selección Abreviada por Subasta Inversa Presencial</c:v>
                </c:pt>
                <c:pt idx="5">
                  <c:v>Liciatación Pública</c:v>
                </c:pt>
                <c:pt idx="6">
                  <c:v>Concurso de Meritos Abierto</c:v>
                </c:pt>
                <c:pt idx="7">
                  <c:v>TOTAL </c:v>
                </c:pt>
              </c:strCache>
            </c:strRef>
          </c:cat>
          <c:val>
            <c:numRef>
              <c:f>'P. PROPONENTES'!$C$5:$C$12</c:f>
              <c:numCache>
                <c:formatCode>0</c:formatCode>
                <c:ptCount val="8"/>
                <c:pt idx="0">
                  <c:v>52</c:v>
                </c:pt>
                <c:pt idx="1">
                  <c:v>88</c:v>
                </c:pt>
                <c:pt idx="2">
                  <c:v>0</c:v>
                </c:pt>
                <c:pt idx="3">
                  <c:v>3</c:v>
                </c:pt>
                <c:pt idx="4">
                  <c:v>24</c:v>
                </c:pt>
                <c:pt idx="5">
                  <c:v>26</c:v>
                </c:pt>
                <c:pt idx="6">
                  <c:v>359</c:v>
                </c:pt>
                <c:pt idx="7">
                  <c:v>552</c:v>
                </c:pt>
              </c:numCache>
            </c:numRef>
          </c:val>
          <c:smooth val="0"/>
          <c:extLst>
            <c:ext xmlns:c16="http://schemas.microsoft.com/office/drawing/2014/chart" uri="{C3380CC4-5D6E-409C-BE32-E72D297353CC}">
              <c16:uniqueId val="{00000000-F0DC-4C5A-8B63-CB542688F39F}"/>
            </c:ext>
          </c:extLst>
        </c:ser>
        <c:dLbls>
          <c:showLegendKey val="0"/>
          <c:showVal val="0"/>
          <c:showCatName val="0"/>
          <c:showSerName val="0"/>
          <c:showPercent val="0"/>
          <c:showBubbleSize val="0"/>
        </c:dLbls>
        <c:marker val="1"/>
        <c:smooth val="0"/>
        <c:axId val="-762875040"/>
        <c:axId val="-762868512"/>
      </c:lineChart>
      <c:catAx>
        <c:axId val="-762875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accent1">
                    <a:lumMod val="10000"/>
                  </a:schemeClr>
                </a:solidFill>
                <a:latin typeface="+mn-lt"/>
                <a:ea typeface="+mn-ea"/>
                <a:cs typeface="+mn-cs"/>
              </a:defRPr>
            </a:pPr>
            <a:endParaRPr lang="es-CO"/>
          </a:p>
        </c:txPr>
        <c:crossAx val="-762868512"/>
        <c:crosses val="autoZero"/>
        <c:auto val="1"/>
        <c:lblAlgn val="ctr"/>
        <c:lblOffset val="100"/>
        <c:noMultiLvlLbl val="0"/>
      </c:catAx>
      <c:valAx>
        <c:axId val="-7628685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762875040"/>
        <c:crosses val="autoZero"/>
        <c:crossBetween val="between"/>
      </c:valAx>
      <c:spPr>
        <a:noFill/>
        <a:ln>
          <a:noFill/>
        </a:ln>
        <a:effectLst/>
      </c:spPr>
    </c:plotArea>
    <c:plotVisOnly val="1"/>
    <c:dispBlanksAs val="zero"/>
    <c:showDLblsOverMax val="0"/>
  </c:chart>
  <c:spPr>
    <a:solidFill>
      <a:schemeClr val="bg1"/>
    </a:solidFill>
    <a:ln w="50800" cap="flat" cmpd="sng" algn="ctr">
      <a:solidFill>
        <a:schemeClr val="tx1"/>
      </a:solidFill>
      <a:round/>
    </a:ln>
    <a:effectLst/>
  </c:spPr>
  <c:txPr>
    <a:bodyPr/>
    <a:lstStyle/>
    <a:p>
      <a:pPr>
        <a:defRPr/>
      </a:pPr>
      <a:endParaRPr lang="es-CO"/>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3">
  <cs:axisTitle>
    <cs:lnRef idx="0"/>
    <cs:fillRef idx="0"/>
    <cs:effectRef idx="0"/>
    <cs:fontRef idx="minor">
      <a:schemeClr val="lt1">
        <a:lumMod val="75000"/>
      </a:schemeClr>
    </cs:fontRef>
    <cs:defRPr sz="900" b="1"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900" kern="1200"/>
  </cs:chartArea>
  <cs:dataLabel>
    <cs:lnRef idx="0"/>
    <cs:fillRef idx="0"/>
    <cs:effectRef idx="0"/>
    <cs:fontRef idx="minor">
      <a:schemeClr val="lt1">
        <a:lumMod val="75000"/>
      </a:schemeClr>
    </cs:fontRef>
    <cs:defRPr sz="900"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400"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7">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8.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9.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Candara"/>
                <a:sym typeface="Candara"/>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Candara"/>
                <a:sym typeface="Candara"/>
              </a:defRPr>
            </a:lvl1pPr>
          </a:lstStyle>
          <a:p>
            <a:fld id="{C05DC3C3-82F0-4D9B-905B-D410E9D2B4EF}" type="datetimeFigureOut">
              <a:rPr lang="en-US" smtClean="0"/>
              <a:pPr/>
              <a:t>2/8/2018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Candara"/>
                <a:sym typeface="Candara"/>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Candara"/>
                <a:sym typeface="Candara"/>
              </a:defRPr>
            </a:lvl1pPr>
          </a:lstStyle>
          <a:p>
            <a:fld id="{922BCB6B-DDD0-410F-889F-FEC5002ABB12}" type="slidenum">
              <a:rPr lang="en-US" smtClean="0"/>
              <a:pPr/>
              <a:t>‹Nº›</a:t>
            </a:fld>
            <a:endParaRPr lang="en-US" dirty="0"/>
          </a:p>
        </p:txBody>
      </p:sp>
    </p:spTree>
    <p:extLst>
      <p:ext uri="{BB962C8B-B14F-4D97-AF65-F5344CB8AC3E}">
        <p14:creationId xmlns:p14="http://schemas.microsoft.com/office/powerpoint/2010/main" val="409108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ndara"/>
        <a:ea typeface="+mn-ea"/>
        <a:cs typeface="+mn-cs"/>
        <a:sym typeface="Candara"/>
      </a:defRPr>
    </a:lvl1pPr>
    <a:lvl2pPr marL="457200" algn="l" defTabSz="914400" rtl="0" eaLnBrk="1" latinLnBrk="0" hangingPunct="1">
      <a:defRPr sz="1200" kern="1200">
        <a:solidFill>
          <a:schemeClr val="tx1"/>
        </a:solidFill>
        <a:latin typeface="Candara"/>
        <a:ea typeface="+mn-ea"/>
        <a:cs typeface="+mn-cs"/>
        <a:sym typeface="Candara"/>
      </a:defRPr>
    </a:lvl2pPr>
    <a:lvl3pPr marL="914400" algn="l" defTabSz="914400" rtl="0" eaLnBrk="1" latinLnBrk="0" hangingPunct="1">
      <a:defRPr sz="1200" kern="1200">
        <a:solidFill>
          <a:schemeClr val="tx1"/>
        </a:solidFill>
        <a:latin typeface="Candara"/>
        <a:ea typeface="+mn-ea"/>
        <a:cs typeface="+mn-cs"/>
        <a:sym typeface="Candara"/>
      </a:defRPr>
    </a:lvl3pPr>
    <a:lvl4pPr marL="1371600" algn="l" defTabSz="914400" rtl="0" eaLnBrk="1" latinLnBrk="0" hangingPunct="1">
      <a:defRPr sz="1200" kern="1200">
        <a:solidFill>
          <a:schemeClr val="tx1"/>
        </a:solidFill>
        <a:latin typeface="Candara"/>
        <a:ea typeface="+mn-ea"/>
        <a:cs typeface="+mn-cs"/>
        <a:sym typeface="Candara"/>
      </a:defRPr>
    </a:lvl4pPr>
    <a:lvl5pPr marL="1828800" algn="l" defTabSz="914400" rtl="0" eaLnBrk="1" latinLnBrk="0" hangingPunct="1">
      <a:defRPr sz="1200" kern="1200">
        <a:solidFill>
          <a:schemeClr val="tx1"/>
        </a:solidFill>
        <a:latin typeface="Candara"/>
        <a:ea typeface="+mn-ea"/>
        <a:cs typeface="+mn-cs"/>
        <a:sym typeface="Candar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2BCB6B-DDD0-410F-889F-FEC5002ABB12}" type="slidenum">
              <a:rPr lang="en-US" smtClean="0"/>
              <a:t>1</a:t>
            </a:fld>
            <a:endParaRPr lang="en-US" dirty="0"/>
          </a:p>
        </p:txBody>
      </p:sp>
    </p:spTree>
    <p:extLst>
      <p:ext uri="{BB962C8B-B14F-4D97-AF65-F5344CB8AC3E}">
        <p14:creationId xmlns:p14="http://schemas.microsoft.com/office/powerpoint/2010/main" val="343463146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16.xml"/><Relationship Id="rId13" Type="http://schemas.openxmlformats.org/officeDocument/2006/relationships/slideMaster" Target="../slideMasters/slideMaster1.xml"/><Relationship Id="rId3" Type="http://schemas.openxmlformats.org/officeDocument/2006/relationships/tags" Target="../tags/tag11.xml"/><Relationship Id="rId7" Type="http://schemas.openxmlformats.org/officeDocument/2006/relationships/tags" Target="../tags/tag15.xml"/><Relationship Id="rId12" Type="http://schemas.openxmlformats.org/officeDocument/2006/relationships/tags" Target="../tags/tag20.xml"/><Relationship Id="rId17" Type="http://schemas.openxmlformats.org/officeDocument/2006/relationships/image" Target="../media/image5.png"/><Relationship Id="rId2" Type="http://schemas.openxmlformats.org/officeDocument/2006/relationships/tags" Target="../tags/tag10.xml"/><Relationship Id="rId16" Type="http://schemas.openxmlformats.org/officeDocument/2006/relationships/image" Target="../media/image4.jpeg"/><Relationship Id="rId1" Type="http://schemas.openxmlformats.org/officeDocument/2006/relationships/vmlDrawing" Target="../drawings/vmlDrawing2.vml"/><Relationship Id="rId6" Type="http://schemas.openxmlformats.org/officeDocument/2006/relationships/tags" Target="../tags/tag14.xml"/><Relationship Id="rId11" Type="http://schemas.openxmlformats.org/officeDocument/2006/relationships/tags" Target="../tags/tag19.xml"/><Relationship Id="rId5" Type="http://schemas.openxmlformats.org/officeDocument/2006/relationships/tags" Target="../tags/tag13.xml"/><Relationship Id="rId15" Type="http://schemas.openxmlformats.org/officeDocument/2006/relationships/image" Target="../media/image1.emf"/><Relationship Id="rId10" Type="http://schemas.openxmlformats.org/officeDocument/2006/relationships/tags" Target="../tags/tag18.xml"/><Relationship Id="rId4" Type="http://schemas.openxmlformats.org/officeDocument/2006/relationships/tags" Target="../tags/tag12.xml"/><Relationship Id="rId9" Type="http://schemas.openxmlformats.org/officeDocument/2006/relationships/tags" Target="../tags/tag17.xml"/><Relationship Id="rId1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image" Target="../media/image1.emf"/><Relationship Id="rId2" Type="http://schemas.openxmlformats.org/officeDocument/2006/relationships/tags" Target="../tags/tag21.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Master" Target="../slideMasters/slideMaster1.xml"/><Relationship Id="rId4" Type="http://schemas.openxmlformats.org/officeDocument/2006/relationships/tags" Target="../tags/tag23.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30.xml"/><Relationship Id="rId13" Type="http://schemas.openxmlformats.org/officeDocument/2006/relationships/image" Target="../media/image3.png"/><Relationship Id="rId3" Type="http://schemas.openxmlformats.org/officeDocument/2006/relationships/tags" Target="../tags/tag25.xml"/><Relationship Id="rId7" Type="http://schemas.openxmlformats.org/officeDocument/2006/relationships/tags" Target="../tags/tag29.xml"/><Relationship Id="rId12" Type="http://schemas.openxmlformats.org/officeDocument/2006/relationships/image" Target="../media/image2.jpeg"/><Relationship Id="rId2" Type="http://schemas.openxmlformats.org/officeDocument/2006/relationships/tags" Target="../tags/tag24.xml"/><Relationship Id="rId1" Type="http://schemas.openxmlformats.org/officeDocument/2006/relationships/vmlDrawing" Target="../drawings/vmlDrawing4.vml"/><Relationship Id="rId6" Type="http://schemas.openxmlformats.org/officeDocument/2006/relationships/tags" Target="../tags/tag28.xml"/><Relationship Id="rId11" Type="http://schemas.openxmlformats.org/officeDocument/2006/relationships/image" Target="../media/image1.emf"/><Relationship Id="rId5" Type="http://schemas.openxmlformats.org/officeDocument/2006/relationships/tags" Target="../tags/tag27.xml"/><Relationship Id="rId10" Type="http://schemas.openxmlformats.org/officeDocument/2006/relationships/oleObject" Target="../embeddings/oleObject4.bin"/><Relationship Id="rId4" Type="http://schemas.openxmlformats.org/officeDocument/2006/relationships/tags" Target="../tags/tag26.xml"/><Relationship Id="rId9"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34.xml"/><Relationship Id="rId7" Type="http://schemas.openxmlformats.org/officeDocument/2006/relationships/tags" Target="../tags/tag38.xml"/><Relationship Id="rId12" Type="http://schemas.openxmlformats.org/officeDocument/2006/relationships/image" Target="../media/image5.png"/><Relationship Id="rId2" Type="http://schemas.openxmlformats.org/officeDocument/2006/relationships/tags" Target="../tags/tag33.xml"/><Relationship Id="rId1" Type="http://schemas.openxmlformats.org/officeDocument/2006/relationships/vmlDrawing" Target="../drawings/vmlDrawing6.vml"/><Relationship Id="rId6" Type="http://schemas.openxmlformats.org/officeDocument/2006/relationships/tags" Target="../tags/tag37.xml"/><Relationship Id="rId11" Type="http://schemas.openxmlformats.org/officeDocument/2006/relationships/image" Target="../media/image4.jpeg"/><Relationship Id="rId5" Type="http://schemas.openxmlformats.org/officeDocument/2006/relationships/tags" Target="../tags/tag36.xml"/><Relationship Id="rId10" Type="http://schemas.openxmlformats.org/officeDocument/2006/relationships/image" Target="../media/image1.emf"/><Relationship Id="rId4" Type="http://schemas.openxmlformats.org/officeDocument/2006/relationships/tags" Target="../tags/tag35.xml"/><Relationship Id="rId9" Type="http://schemas.openxmlformats.org/officeDocument/2006/relationships/oleObject" Target="../embeddings/oleObject6.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ortada">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userDrawn="1">
            <p:custDataLst>
              <p:tags r:id="rId2"/>
            </p:custDataLst>
            <p:extLst>
              <p:ext uri="{D42A27DB-BD31-4B8C-83A1-F6EECF244321}">
                <p14:modId xmlns:p14="http://schemas.microsoft.com/office/powerpoint/2010/main" val="425643863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371" name="think-cell Slide" r:id="rId14" imgW="270" imgH="270" progId="TCLayout.ActiveDocument.1">
                  <p:embed/>
                </p:oleObj>
              </mc:Choice>
              <mc:Fallback>
                <p:oleObj name="think-cell Slide" r:id="rId14" imgW="270" imgH="270" progId="TCLayout.ActiveDocument.1">
                  <p:embed/>
                  <p:pic>
                    <p:nvPicPr>
                      <p:cNvPr id="0" name=""/>
                      <p:cNvPicPr/>
                      <p:nvPr/>
                    </p:nvPicPr>
                    <p:blipFill>
                      <a:blip r:embed="rId15"/>
                      <a:stretch>
                        <a:fillRect/>
                      </a:stretch>
                    </p:blipFill>
                    <p:spPr>
                      <a:xfrm>
                        <a:off x="1588" y="1588"/>
                        <a:ext cx="1587" cy="1587"/>
                      </a:xfrm>
                      <a:prstGeom prst="rect">
                        <a:avLst/>
                      </a:prstGeom>
                    </p:spPr>
                  </p:pic>
                </p:oleObj>
              </mc:Fallback>
            </mc:AlternateContent>
          </a:graphicData>
        </a:graphic>
      </p:graphicFrame>
      <p:sp>
        <p:nvSpPr>
          <p:cNvPr id="15" name="Rectangle 14"/>
          <p:cNvSpPr/>
          <p:nvPr userDrawn="1">
            <p:custDataLst>
              <p:tags r:id="rId3"/>
            </p:custDataLst>
          </p:nvPr>
        </p:nvSpPr>
        <p:spPr>
          <a:xfrm>
            <a:off x="1" y="-9524"/>
            <a:ext cx="9144000" cy="3433762"/>
          </a:xfrm>
          <a:prstGeom prst="rect">
            <a:avLst/>
          </a:prstGeom>
          <a:solidFill>
            <a:srgbClr val="E4E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custDataLst>
              <p:tags r:id="rId4"/>
            </p:custDataLst>
          </p:nvPr>
        </p:nvSpPr>
        <p:spPr>
          <a:xfrm>
            <a:off x="1838325" y="3383280"/>
            <a:ext cx="7305676" cy="47625"/>
          </a:xfrm>
          <a:prstGeom prst="rect">
            <a:avLst/>
          </a:prstGeom>
          <a:gradFill flip="none" rotWithShape="1">
            <a:gsLst>
              <a:gs pos="0">
                <a:schemeClr val="accent6"/>
              </a:gs>
              <a:gs pos="100000">
                <a:schemeClr val="bg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a:sym typeface="Candara"/>
            </a:endParaRPr>
          </a:p>
        </p:txBody>
      </p:sp>
      <p:sp>
        <p:nvSpPr>
          <p:cNvPr id="2" name="1 Título"/>
          <p:cNvSpPr>
            <a:spLocks noGrp="1"/>
          </p:cNvSpPr>
          <p:nvPr>
            <p:ph type="ctrTitle"/>
            <p:custDataLst>
              <p:tags r:id="rId5"/>
            </p:custDataLst>
          </p:nvPr>
        </p:nvSpPr>
        <p:spPr>
          <a:xfrm>
            <a:off x="2313084" y="1690686"/>
            <a:ext cx="5833110" cy="1470025"/>
          </a:xfrm>
        </p:spPr>
        <p:txBody>
          <a:bodyPr/>
          <a:lstStyle>
            <a:lvl1pPr algn="l">
              <a:defRPr sz="3600"/>
            </a:lvl1pPr>
          </a:lstStyle>
          <a:p>
            <a:r>
              <a:rPr lang="es-ES" dirty="0"/>
              <a:t>Haga clic para modificar el estilo de título del patrón</a:t>
            </a:r>
            <a:endParaRPr lang="es-CO" dirty="0"/>
          </a:p>
        </p:txBody>
      </p:sp>
      <p:sp>
        <p:nvSpPr>
          <p:cNvPr id="3" name="2 Subtítulo"/>
          <p:cNvSpPr>
            <a:spLocks noGrp="1"/>
          </p:cNvSpPr>
          <p:nvPr>
            <p:ph type="subTitle" idx="1"/>
            <p:custDataLst>
              <p:tags r:id="rId6"/>
            </p:custDataLst>
          </p:nvPr>
        </p:nvSpPr>
        <p:spPr>
          <a:xfrm>
            <a:off x="2313084" y="3467100"/>
            <a:ext cx="5852160" cy="619125"/>
          </a:xfrm>
        </p:spPr>
        <p:txBody>
          <a:bodyPr lIns="0" tIns="0" rIns="0" bIns="0"/>
          <a:lstStyle>
            <a:lvl1pPr marL="0" indent="0" algn="l">
              <a:buNone/>
              <a:defRPr sz="1800" b="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a:t>Haga clic para modificar el estilo de subtítulo del patrón</a:t>
            </a:r>
            <a:endParaRPr lang="es-CO" dirty="0"/>
          </a:p>
        </p:txBody>
      </p:sp>
      <p:sp>
        <p:nvSpPr>
          <p:cNvPr id="20" name="Text Placeholder 19"/>
          <p:cNvSpPr>
            <a:spLocks noGrp="1"/>
          </p:cNvSpPr>
          <p:nvPr>
            <p:ph type="body" sz="quarter" idx="10" hasCustomPrompt="1"/>
            <p:custDataLst>
              <p:tags r:id="rId7"/>
            </p:custDataLst>
          </p:nvPr>
        </p:nvSpPr>
        <p:spPr>
          <a:xfrm>
            <a:off x="2313084" y="4248150"/>
            <a:ext cx="3219450" cy="361950"/>
          </a:xfrm>
        </p:spPr>
        <p:txBody>
          <a:bodyPr lIns="0" tIns="0" rIns="0" bIns="0" anchor="ctr"/>
          <a:lstStyle>
            <a:lvl1pPr marL="0" indent="0" algn="l">
              <a:buNone/>
              <a:defRPr sz="1400" b="0">
                <a:solidFill>
                  <a:schemeClr val="accent3"/>
                </a:solidFill>
              </a:defRPr>
            </a:lvl1pPr>
            <a:lvl5pPr>
              <a:defRPr/>
            </a:lvl5pPr>
          </a:lstStyle>
          <a:p>
            <a:pPr lvl="0"/>
            <a:r>
              <a:rPr lang="en-US" dirty="0"/>
              <a:t>Date</a:t>
            </a:r>
          </a:p>
        </p:txBody>
      </p:sp>
      <p:sp>
        <p:nvSpPr>
          <p:cNvPr id="6" name="Pentagon 5"/>
          <p:cNvSpPr/>
          <p:nvPr userDrawn="1">
            <p:custDataLst>
              <p:tags r:id="rId8"/>
            </p:custDataLst>
          </p:nvPr>
        </p:nvSpPr>
        <p:spPr>
          <a:xfrm>
            <a:off x="0" y="0"/>
            <a:ext cx="1989056" cy="4619624"/>
          </a:xfrm>
          <a:custGeom>
            <a:avLst/>
            <a:gdLst>
              <a:gd name="connsiteX0" fmla="*/ 0 w 2095500"/>
              <a:gd name="connsiteY0" fmla="*/ 0 h 6867525"/>
              <a:gd name="connsiteX1" fmla="*/ 1410691 w 2095500"/>
              <a:gd name="connsiteY1" fmla="*/ 0 h 6867525"/>
              <a:gd name="connsiteX2" fmla="*/ 2095500 w 2095500"/>
              <a:gd name="connsiteY2" fmla="*/ 3433763 h 6867525"/>
              <a:gd name="connsiteX3" fmla="*/ 1410691 w 2095500"/>
              <a:gd name="connsiteY3" fmla="*/ 6867525 h 6867525"/>
              <a:gd name="connsiteX4" fmla="*/ 0 w 2095500"/>
              <a:gd name="connsiteY4" fmla="*/ 6867525 h 6867525"/>
              <a:gd name="connsiteX5" fmla="*/ 0 w 2095500"/>
              <a:gd name="connsiteY5" fmla="*/ 0 h 6867525"/>
              <a:gd name="connsiteX0" fmla="*/ 0 w 2095500"/>
              <a:gd name="connsiteY0" fmla="*/ 0 h 6867525"/>
              <a:gd name="connsiteX1" fmla="*/ 1410691 w 2095500"/>
              <a:gd name="connsiteY1" fmla="*/ 0 h 6867525"/>
              <a:gd name="connsiteX2" fmla="*/ 2095500 w 2095500"/>
              <a:gd name="connsiteY2" fmla="*/ 3433763 h 6867525"/>
              <a:gd name="connsiteX3" fmla="*/ 1036980 w 2095500"/>
              <a:gd name="connsiteY3" fmla="*/ 6867525 h 6867525"/>
              <a:gd name="connsiteX4" fmla="*/ 0 w 2095500"/>
              <a:gd name="connsiteY4" fmla="*/ 6867525 h 6867525"/>
              <a:gd name="connsiteX5" fmla="*/ 0 w 2095500"/>
              <a:gd name="connsiteY5" fmla="*/ 0 h 6867525"/>
              <a:gd name="connsiteX0" fmla="*/ 0 w 2095500"/>
              <a:gd name="connsiteY0" fmla="*/ 0 h 6867525"/>
              <a:gd name="connsiteX1" fmla="*/ 1410691 w 2095500"/>
              <a:gd name="connsiteY1" fmla="*/ 0 h 6867525"/>
              <a:gd name="connsiteX2" fmla="*/ 2095500 w 2095500"/>
              <a:gd name="connsiteY2" fmla="*/ 3433763 h 6867525"/>
              <a:gd name="connsiteX3" fmla="*/ 750733 w 2095500"/>
              <a:gd name="connsiteY3" fmla="*/ 6867525 h 6867525"/>
              <a:gd name="connsiteX4" fmla="*/ 0 w 2095500"/>
              <a:gd name="connsiteY4" fmla="*/ 6867525 h 6867525"/>
              <a:gd name="connsiteX5" fmla="*/ 0 w 2095500"/>
              <a:gd name="connsiteY5" fmla="*/ 0 h 6867525"/>
              <a:gd name="connsiteX0" fmla="*/ 0 w 2095500"/>
              <a:gd name="connsiteY0" fmla="*/ 0 h 6867525"/>
              <a:gd name="connsiteX1" fmla="*/ 1410691 w 2095500"/>
              <a:gd name="connsiteY1" fmla="*/ 0 h 6867525"/>
              <a:gd name="connsiteX2" fmla="*/ 2095500 w 2095500"/>
              <a:gd name="connsiteY2" fmla="*/ 3433763 h 6867525"/>
              <a:gd name="connsiteX3" fmla="*/ 1592248 w 2095500"/>
              <a:gd name="connsiteY3" fmla="*/ 4622800 h 6867525"/>
              <a:gd name="connsiteX4" fmla="*/ 750733 w 2095500"/>
              <a:gd name="connsiteY4" fmla="*/ 6867525 h 6867525"/>
              <a:gd name="connsiteX5" fmla="*/ 0 w 2095500"/>
              <a:gd name="connsiteY5" fmla="*/ 6867525 h 6867525"/>
              <a:gd name="connsiteX6" fmla="*/ 0 w 2095500"/>
              <a:gd name="connsiteY6" fmla="*/ 0 h 6867525"/>
              <a:gd name="connsiteX0" fmla="*/ 7952 w 2103452"/>
              <a:gd name="connsiteY0" fmla="*/ 0 h 6867525"/>
              <a:gd name="connsiteX1" fmla="*/ 1418643 w 2103452"/>
              <a:gd name="connsiteY1" fmla="*/ 0 h 6867525"/>
              <a:gd name="connsiteX2" fmla="*/ 2103452 w 2103452"/>
              <a:gd name="connsiteY2" fmla="*/ 3433763 h 6867525"/>
              <a:gd name="connsiteX3" fmla="*/ 1600200 w 2103452"/>
              <a:gd name="connsiteY3" fmla="*/ 4622800 h 6867525"/>
              <a:gd name="connsiteX4" fmla="*/ 758685 w 2103452"/>
              <a:gd name="connsiteY4" fmla="*/ 6867525 h 6867525"/>
              <a:gd name="connsiteX5" fmla="*/ 7952 w 2103452"/>
              <a:gd name="connsiteY5" fmla="*/ 6867525 h 6867525"/>
              <a:gd name="connsiteX6" fmla="*/ 0 w 2103452"/>
              <a:gd name="connsiteY6" fmla="*/ 4635500 h 6867525"/>
              <a:gd name="connsiteX7" fmla="*/ 7952 w 2103452"/>
              <a:gd name="connsiteY7" fmla="*/ 0 h 6867525"/>
              <a:gd name="connsiteX0" fmla="*/ 7952 w 2103452"/>
              <a:gd name="connsiteY0" fmla="*/ 0 h 6867525"/>
              <a:gd name="connsiteX1" fmla="*/ 1418643 w 2103452"/>
              <a:gd name="connsiteY1" fmla="*/ 0 h 6867525"/>
              <a:gd name="connsiteX2" fmla="*/ 2103452 w 2103452"/>
              <a:gd name="connsiteY2" fmla="*/ 3433763 h 6867525"/>
              <a:gd name="connsiteX3" fmla="*/ 1600200 w 2103452"/>
              <a:gd name="connsiteY3" fmla="*/ 4622800 h 6867525"/>
              <a:gd name="connsiteX4" fmla="*/ 7952 w 2103452"/>
              <a:gd name="connsiteY4" fmla="*/ 6867525 h 6867525"/>
              <a:gd name="connsiteX5" fmla="*/ 0 w 2103452"/>
              <a:gd name="connsiteY5" fmla="*/ 4635500 h 6867525"/>
              <a:gd name="connsiteX6" fmla="*/ 7952 w 2103452"/>
              <a:gd name="connsiteY6" fmla="*/ 0 h 6867525"/>
              <a:gd name="connsiteX0" fmla="*/ 7952 w 2103452"/>
              <a:gd name="connsiteY0" fmla="*/ 0 h 4635500"/>
              <a:gd name="connsiteX1" fmla="*/ 1418643 w 2103452"/>
              <a:gd name="connsiteY1" fmla="*/ 0 h 4635500"/>
              <a:gd name="connsiteX2" fmla="*/ 2103452 w 2103452"/>
              <a:gd name="connsiteY2" fmla="*/ 3433763 h 4635500"/>
              <a:gd name="connsiteX3" fmla="*/ 1600200 w 2103452"/>
              <a:gd name="connsiteY3" fmla="*/ 4622800 h 4635500"/>
              <a:gd name="connsiteX4" fmla="*/ 0 w 2103452"/>
              <a:gd name="connsiteY4" fmla="*/ 4635500 h 4635500"/>
              <a:gd name="connsiteX5" fmla="*/ 7952 w 2103452"/>
              <a:gd name="connsiteY5" fmla="*/ 0 h 463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03452" h="4635500">
                <a:moveTo>
                  <a:pt x="7952" y="0"/>
                </a:moveTo>
                <a:lnTo>
                  <a:pt x="1418643" y="0"/>
                </a:lnTo>
                <a:lnTo>
                  <a:pt x="2103452" y="3433763"/>
                </a:lnTo>
                <a:lnTo>
                  <a:pt x="1600200" y="4622800"/>
                </a:lnTo>
                <a:lnTo>
                  <a:pt x="0" y="4635500"/>
                </a:lnTo>
                <a:cubicBezTo>
                  <a:pt x="2651" y="3090333"/>
                  <a:pt x="5301" y="1545167"/>
                  <a:pt x="795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p:cNvGrpSpPr/>
          <p:nvPr userDrawn="1">
            <p:custDataLst>
              <p:tags r:id="rId9"/>
            </p:custDataLst>
          </p:nvPr>
        </p:nvGrpSpPr>
        <p:grpSpPr>
          <a:xfrm>
            <a:off x="-1057274" y="-484331"/>
            <a:ext cx="3046330" cy="4954730"/>
            <a:chOff x="-1250950" y="-268289"/>
            <a:chExt cx="3263900" cy="5308600"/>
          </a:xfrm>
          <a:solidFill>
            <a:schemeClr val="accent3">
              <a:lumMod val="20000"/>
              <a:lumOff val="80000"/>
            </a:schemeClr>
          </a:solidFill>
        </p:grpSpPr>
        <p:sp>
          <p:nvSpPr>
            <p:cNvPr id="18" name="Freeform 27"/>
            <p:cNvSpPr>
              <a:spLocks noEditPoints="1"/>
            </p:cNvSpPr>
            <p:nvPr userDrawn="1"/>
          </p:nvSpPr>
          <p:spPr bwMode="auto">
            <a:xfrm>
              <a:off x="-784225" y="-268289"/>
              <a:ext cx="2327275" cy="3987800"/>
            </a:xfrm>
            <a:custGeom>
              <a:avLst/>
              <a:gdLst>
                <a:gd name="T0" fmla="*/ 0 w 1466"/>
                <a:gd name="T1" fmla="*/ 2506 h 2512"/>
                <a:gd name="T2" fmla="*/ 48 w 1466"/>
                <a:gd name="T3" fmla="*/ 2254 h 2512"/>
                <a:gd name="T4" fmla="*/ 300 w 1466"/>
                <a:gd name="T5" fmla="*/ 916 h 2512"/>
                <a:gd name="T6" fmla="*/ 428 w 1466"/>
                <a:gd name="T7" fmla="*/ 240 h 2512"/>
                <a:gd name="T8" fmla="*/ 436 w 1466"/>
                <a:gd name="T9" fmla="*/ 208 h 2512"/>
                <a:gd name="T10" fmla="*/ 454 w 1466"/>
                <a:gd name="T11" fmla="*/ 150 h 2512"/>
                <a:gd name="T12" fmla="*/ 480 w 1466"/>
                <a:gd name="T13" fmla="*/ 104 h 2512"/>
                <a:gd name="T14" fmla="*/ 514 w 1466"/>
                <a:gd name="T15" fmla="*/ 66 h 2512"/>
                <a:gd name="T16" fmla="*/ 554 w 1466"/>
                <a:gd name="T17" fmla="*/ 38 h 2512"/>
                <a:gd name="T18" fmla="*/ 602 w 1466"/>
                <a:gd name="T19" fmla="*/ 18 h 2512"/>
                <a:gd name="T20" fmla="*/ 662 w 1466"/>
                <a:gd name="T21" fmla="*/ 6 h 2512"/>
                <a:gd name="T22" fmla="*/ 730 w 1466"/>
                <a:gd name="T23" fmla="*/ 0 h 2512"/>
                <a:gd name="T24" fmla="*/ 768 w 1466"/>
                <a:gd name="T25" fmla="*/ 2 h 2512"/>
                <a:gd name="T26" fmla="*/ 826 w 1466"/>
                <a:gd name="T27" fmla="*/ 6 h 2512"/>
                <a:gd name="T28" fmla="*/ 876 w 1466"/>
                <a:gd name="T29" fmla="*/ 20 h 2512"/>
                <a:gd name="T30" fmla="*/ 922 w 1466"/>
                <a:gd name="T31" fmla="*/ 40 h 2512"/>
                <a:gd name="T32" fmla="*/ 958 w 1466"/>
                <a:gd name="T33" fmla="*/ 70 h 2512"/>
                <a:gd name="T34" fmla="*/ 990 w 1466"/>
                <a:gd name="T35" fmla="*/ 104 h 2512"/>
                <a:gd name="T36" fmla="*/ 1014 w 1466"/>
                <a:gd name="T37" fmla="*/ 148 h 2512"/>
                <a:gd name="T38" fmla="*/ 1034 w 1466"/>
                <a:gd name="T39" fmla="*/ 198 h 2512"/>
                <a:gd name="T40" fmla="*/ 1048 w 1466"/>
                <a:gd name="T41" fmla="*/ 256 h 2512"/>
                <a:gd name="T42" fmla="*/ 1162 w 1466"/>
                <a:gd name="T43" fmla="*/ 866 h 2512"/>
                <a:gd name="T44" fmla="*/ 1278 w 1466"/>
                <a:gd name="T45" fmla="*/ 1478 h 2512"/>
                <a:gd name="T46" fmla="*/ 1464 w 1466"/>
                <a:gd name="T47" fmla="*/ 2464 h 2512"/>
                <a:gd name="T48" fmla="*/ 1466 w 1466"/>
                <a:gd name="T49" fmla="*/ 2478 h 2512"/>
                <a:gd name="T50" fmla="*/ 1464 w 1466"/>
                <a:gd name="T51" fmla="*/ 2496 h 2512"/>
                <a:gd name="T52" fmla="*/ 1454 w 1466"/>
                <a:gd name="T53" fmla="*/ 2508 h 2512"/>
                <a:gd name="T54" fmla="*/ 1436 w 1466"/>
                <a:gd name="T55" fmla="*/ 2512 h 2512"/>
                <a:gd name="T56" fmla="*/ 1424 w 1466"/>
                <a:gd name="T57" fmla="*/ 2512 h 2512"/>
                <a:gd name="T58" fmla="*/ 40 w 1466"/>
                <a:gd name="T59" fmla="*/ 2512 h 2512"/>
                <a:gd name="T60" fmla="*/ 0 w 1466"/>
                <a:gd name="T61" fmla="*/ 2506 h 2512"/>
                <a:gd name="T62" fmla="*/ 738 w 1466"/>
                <a:gd name="T63" fmla="*/ 886 h 2512"/>
                <a:gd name="T64" fmla="*/ 720 w 1466"/>
                <a:gd name="T65" fmla="*/ 888 h 2512"/>
                <a:gd name="T66" fmla="*/ 538 w 1466"/>
                <a:gd name="T67" fmla="*/ 2064 h 2512"/>
                <a:gd name="T68" fmla="*/ 918 w 1466"/>
                <a:gd name="T69" fmla="*/ 2064 h 2512"/>
                <a:gd name="T70" fmla="*/ 738 w 1466"/>
                <a:gd name="T71" fmla="*/ 886 h 2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66" h="2512">
                  <a:moveTo>
                    <a:pt x="0" y="2506"/>
                  </a:moveTo>
                  <a:lnTo>
                    <a:pt x="0" y="2506"/>
                  </a:lnTo>
                  <a:lnTo>
                    <a:pt x="48" y="2254"/>
                  </a:lnTo>
                  <a:lnTo>
                    <a:pt x="48" y="2254"/>
                  </a:lnTo>
                  <a:lnTo>
                    <a:pt x="300" y="916"/>
                  </a:lnTo>
                  <a:lnTo>
                    <a:pt x="300" y="916"/>
                  </a:lnTo>
                  <a:lnTo>
                    <a:pt x="364" y="578"/>
                  </a:lnTo>
                  <a:lnTo>
                    <a:pt x="428" y="240"/>
                  </a:lnTo>
                  <a:lnTo>
                    <a:pt x="428" y="240"/>
                  </a:lnTo>
                  <a:lnTo>
                    <a:pt x="436" y="208"/>
                  </a:lnTo>
                  <a:lnTo>
                    <a:pt x="444" y="178"/>
                  </a:lnTo>
                  <a:lnTo>
                    <a:pt x="454" y="150"/>
                  </a:lnTo>
                  <a:lnTo>
                    <a:pt x="466" y="126"/>
                  </a:lnTo>
                  <a:lnTo>
                    <a:pt x="480" y="104"/>
                  </a:lnTo>
                  <a:lnTo>
                    <a:pt x="496" y="84"/>
                  </a:lnTo>
                  <a:lnTo>
                    <a:pt x="514" y="66"/>
                  </a:lnTo>
                  <a:lnTo>
                    <a:pt x="532" y="50"/>
                  </a:lnTo>
                  <a:lnTo>
                    <a:pt x="554" y="38"/>
                  </a:lnTo>
                  <a:lnTo>
                    <a:pt x="578" y="26"/>
                  </a:lnTo>
                  <a:lnTo>
                    <a:pt x="602" y="18"/>
                  </a:lnTo>
                  <a:lnTo>
                    <a:pt x="630" y="10"/>
                  </a:lnTo>
                  <a:lnTo>
                    <a:pt x="662" y="6"/>
                  </a:lnTo>
                  <a:lnTo>
                    <a:pt x="694" y="2"/>
                  </a:lnTo>
                  <a:lnTo>
                    <a:pt x="730" y="0"/>
                  </a:lnTo>
                  <a:lnTo>
                    <a:pt x="768" y="2"/>
                  </a:lnTo>
                  <a:lnTo>
                    <a:pt x="768" y="2"/>
                  </a:lnTo>
                  <a:lnTo>
                    <a:pt x="798" y="4"/>
                  </a:lnTo>
                  <a:lnTo>
                    <a:pt x="826" y="6"/>
                  </a:lnTo>
                  <a:lnTo>
                    <a:pt x="852" y="12"/>
                  </a:lnTo>
                  <a:lnTo>
                    <a:pt x="876" y="20"/>
                  </a:lnTo>
                  <a:lnTo>
                    <a:pt x="900" y="30"/>
                  </a:lnTo>
                  <a:lnTo>
                    <a:pt x="922" y="40"/>
                  </a:lnTo>
                  <a:lnTo>
                    <a:pt x="940" y="54"/>
                  </a:lnTo>
                  <a:lnTo>
                    <a:pt x="958" y="70"/>
                  </a:lnTo>
                  <a:lnTo>
                    <a:pt x="974" y="86"/>
                  </a:lnTo>
                  <a:lnTo>
                    <a:pt x="990" y="104"/>
                  </a:lnTo>
                  <a:lnTo>
                    <a:pt x="1002" y="126"/>
                  </a:lnTo>
                  <a:lnTo>
                    <a:pt x="1014" y="148"/>
                  </a:lnTo>
                  <a:lnTo>
                    <a:pt x="1026" y="172"/>
                  </a:lnTo>
                  <a:lnTo>
                    <a:pt x="1034" y="198"/>
                  </a:lnTo>
                  <a:lnTo>
                    <a:pt x="1042" y="226"/>
                  </a:lnTo>
                  <a:lnTo>
                    <a:pt x="1048" y="256"/>
                  </a:lnTo>
                  <a:lnTo>
                    <a:pt x="1048" y="256"/>
                  </a:lnTo>
                  <a:lnTo>
                    <a:pt x="1162" y="866"/>
                  </a:lnTo>
                  <a:lnTo>
                    <a:pt x="1278" y="1478"/>
                  </a:lnTo>
                  <a:lnTo>
                    <a:pt x="1278" y="1478"/>
                  </a:lnTo>
                  <a:lnTo>
                    <a:pt x="1370" y="1970"/>
                  </a:lnTo>
                  <a:lnTo>
                    <a:pt x="1464" y="2464"/>
                  </a:lnTo>
                  <a:lnTo>
                    <a:pt x="1464" y="2464"/>
                  </a:lnTo>
                  <a:lnTo>
                    <a:pt x="1466" y="2478"/>
                  </a:lnTo>
                  <a:lnTo>
                    <a:pt x="1466" y="2488"/>
                  </a:lnTo>
                  <a:lnTo>
                    <a:pt x="1464" y="2496"/>
                  </a:lnTo>
                  <a:lnTo>
                    <a:pt x="1460" y="2502"/>
                  </a:lnTo>
                  <a:lnTo>
                    <a:pt x="1454" y="2508"/>
                  </a:lnTo>
                  <a:lnTo>
                    <a:pt x="1446" y="2510"/>
                  </a:lnTo>
                  <a:lnTo>
                    <a:pt x="1436" y="2512"/>
                  </a:lnTo>
                  <a:lnTo>
                    <a:pt x="1424" y="2512"/>
                  </a:lnTo>
                  <a:lnTo>
                    <a:pt x="1424" y="2512"/>
                  </a:lnTo>
                  <a:lnTo>
                    <a:pt x="40" y="2512"/>
                  </a:lnTo>
                  <a:lnTo>
                    <a:pt x="40" y="2512"/>
                  </a:lnTo>
                  <a:lnTo>
                    <a:pt x="22" y="2510"/>
                  </a:lnTo>
                  <a:lnTo>
                    <a:pt x="0" y="2506"/>
                  </a:lnTo>
                  <a:lnTo>
                    <a:pt x="0" y="2506"/>
                  </a:lnTo>
                  <a:close/>
                  <a:moveTo>
                    <a:pt x="738" y="886"/>
                  </a:moveTo>
                  <a:lnTo>
                    <a:pt x="738" y="886"/>
                  </a:lnTo>
                  <a:lnTo>
                    <a:pt x="720" y="888"/>
                  </a:lnTo>
                  <a:lnTo>
                    <a:pt x="720" y="888"/>
                  </a:lnTo>
                  <a:lnTo>
                    <a:pt x="538" y="2064"/>
                  </a:lnTo>
                  <a:lnTo>
                    <a:pt x="538" y="2064"/>
                  </a:lnTo>
                  <a:lnTo>
                    <a:pt x="918" y="2064"/>
                  </a:lnTo>
                  <a:lnTo>
                    <a:pt x="918" y="2064"/>
                  </a:lnTo>
                  <a:lnTo>
                    <a:pt x="738" y="886"/>
                  </a:lnTo>
                  <a:lnTo>
                    <a:pt x="738" y="886"/>
                  </a:lnTo>
                  <a:close/>
                </a:path>
              </a:pathLst>
            </a:custGeom>
            <a:solidFill>
              <a:srgbClr val="E4EBF4"/>
            </a:solid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sp>
          <p:nvSpPr>
            <p:cNvPr id="19" name="Freeform 28"/>
            <p:cNvSpPr>
              <a:spLocks/>
            </p:cNvSpPr>
            <p:nvPr userDrawn="1"/>
          </p:nvSpPr>
          <p:spPr bwMode="auto">
            <a:xfrm>
              <a:off x="-1250950" y="4198936"/>
              <a:ext cx="3263900" cy="841375"/>
            </a:xfrm>
            <a:custGeom>
              <a:avLst/>
              <a:gdLst>
                <a:gd name="T0" fmla="*/ 1028 w 2056"/>
                <a:gd name="T1" fmla="*/ 528 h 530"/>
                <a:gd name="T2" fmla="*/ 62 w 2056"/>
                <a:gd name="T3" fmla="*/ 530 h 530"/>
                <a:gd name="T4" fmla="*/ 46 w 2056"/>
                <a:gd name="T5" fmla="*/ 530 h 530"/>
                <a:gd name="T6" fmla="*/ 20 w 2056"/>
                <a:gd name="T7" fmla="*/ 524 h 530"/>
                <a:gd name="T8" fmla="*/ 6 w 2056"/>
                <a:gd name="T9" fmla="*/ 510 h 530"/>
                <a:gd name="T10" fmla="*/ 0 w 2056"/>
                <a:gd name="T11" fmla="*/ 484 h 530"/>
                <a:gd name="T12" fmla="*/ 0 w 2056"/>
                <a:gd name="T13" fmla="*/ 468 h 530"/>
                <a:gd name="T14" fmla="*/ 2 w 2056"/>
                <a:gd name="T15" fmla="*/ 408 h 530"/>
                <a:gd name="T16" fmla="*/ 10 w 2056"/>
                <a:gd name="T17" fmla="*/ 382 h 530"/>
                <a:gd name="T18" fmla="*/ 20 w 2056"/>
                <a:gd name="T19" fmla="*/ 372 h 530"/>
                <a:gd name="T20" fmla="*/ 44 w 2056"/>
                <a:gd name="T21" fmla="*/ 364 h 530"/>
                <a:gd name="T22" fmla="*/ 104 w 2056"/>
                <a:gd name="T23" fmla="*/ 362 h 530"/>
                <a:gd name="T24" fmla="*/ 116 w 2056"/>
                <a:gd name="T25" fmla="*/ 360 h 530"/>
                <a:gd name="T26" fmla="*/ 134 w 2056"/>
                <a:gd name="T27" fmla="*/ 354 h 530"/>
                <a:gd name="T28" fmla="*/ 146 w 2056"/>
                <a:gd name="T29" fmla="*/ 342 h 530"/>
                <a:gd name="T30" fmla="*/ 156 w 2056"/>
                <a:gd name="T31" fmla="*/ 314 h 530"/>
                <a:gd name="T32" fmla="*/ 180 w 2056"/>
                <a:gd name="T33" fmla="*/ 182 h 530"/>
                <a:gd name="T34" fmla="*/ 204 w 2056"/>
                <a:gd name="T35" fmla="*/ 52 h 530"/>
                <a:gd name="T36" fmla="*/ 212 w 2056"/>
                <a:gd name="T37" fmla="*/ 28 h 530"/>
                <a:gd name="T38" fmla="*/ 222 w 2056"/>
                <a:gd name="T39" fmla="*/ 12 h 530"/>
                <a:gd name="T40" fmla="*/ 240 w 2056"/>
                <a:gd name="T41" fmla="*/ 4 h 530"/>
                <a:gd name="T42" fmla="*/ 264 w 2056"/>
                <a:gd name="T43" fmla="*/ 0 h 530"/>
                <a:gd name="T44" fmla="*/ 1030 w 2056"/>
                <a:gd name="T45" fmla="*/ 2 h 530"/>
                <a:gd name="T46" fmla="*/ 1794 w 2056"/>
                <a:gd name="T47" fmla="*/ 2 h 530"/>
                <a:gd name="T48" fmla="*/ 1818 w 2056"/>
                <a:gd name="T49" fmla="*/ 4 h 530"/>
                <a:gd name="T50" fmla="*/ 1834 w 2056"/>
                <a:gd name="T51" fmla="*/ 12 h 530"/>
                <a:gd name="T52" fmla="*/ 1846 w 2056"/>
                <a:gd name="T53" fmla="*/ 26 h 530"/>
                <a:gd name="T54" fmla="*/ 1852 w 2056"/>
                <a:gd name="T55" fmla="*/ 48 h 530"/>
                <a:gd name="T56" fmla="*/ 1876 w 2056"/>
                <a:gd name="T57" fmla="*/ 180 h 530"/>
                <a:gd name="T58" fmla="*/ 1900 w 2056"/>
                <a:gd name="T59" fmla="*/ 310 h 530"/>
                <a:gd name="T60" fmla="*/ 1908 w 2056"/>
                <a:gd name="T61" fmla="*/ 334 h 530"/>
                <a:gd name="T62" fmla="*/ 1918 w 2056"/>
                <a:gd name="T63" fmla="*/ 350 h 530"/>
                <a:gd name="T64" fmla="*/ 1936 w 2056"/>
                <a:gd name="T65" fmla="*/ 358 h 530"/>
                <a:gd name="T66" fmla="*/ 1962 w 2056"/>
                <a:gd name="T67" fmla="*/ 362 h 530"/>
                <a:gd name="T68" fmla="*/ 1992 w 2056"/>
                <a:gd name="T69" fmla="*/ 362 h 530"/>
                <a:gd name="T70" fmla="*/ 2034 w 2056"/>
                <a:gd name="T71" fmla="*/ 366 h 530"/>
                <a:gd name="T72" fmla="*/ 2044 w 2056"/>
                <a:gd name="T73" fmla="*/ 374 h 530"/>
                <a:gd name="T74" fmla="*/ 2052 w 2056"/>
                <a:gd name="T75" fmla="*/ 384 h 530"/>
                <a:gd name="T76" fmla="*/ 2056 w 2056"/>
                <a:gd name="T77" fmla="*/ 426 h 530"/>
                <a:gd name="T78" fmla="*/ 2056 w 2056"/>
                <a:gd name="T79" fmla="*/ 456 h 530"/>
                <a:gd name="T80" fmla="*/ 2054 w 2056"/>
                <a:gd name="T81" fmla="*/ 498 h 530"/>
                <a:gd name="T82" fmla="*/ 2048 w 2056"/>
                <a:gd name="T83" fmla="*/ 520 h 530"/>
                <a:gd name="T84" fmla="*/ 2026 w 2056"/>
                <a:gd name="T85" fmla="*/ 528 h 530"/>
                <a:gd name="T86" fmla="*/ 1986 w 2056"/>
                <a:gd name="T87" fmla="*/ 528 h 530"/>
                <a:gd name="T88" fmla="*/ 1028 w 2056"/>
                <a:gd name="T89" fmla="*/ 528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56" h="530">
                  <a:moveTo>
                    <a:pt x="1028" y="528"/>
                  </a:moveTo>
                  <a:lnTo>
                    <a:pt x="1028" y="528"/>
                  </a:lnTo>
                  <a:lnTo>
                    <a:pt x="546" y="528"/>
                  </a:lnTo>
                  <a:lnTo>
                    <a:pt x="62" y="530"/>
                  </a:lnTo>
                  <a:lnTo>
                    <a:pt x="62" y="530"/>
                  </a:lnTo>
                  <a:lnTo>
                    <a:pt x="46" y="530"/>
                  </a:lnTo>
                  <a:lnTo>
                    <a:pt x="32" y="528"/>
                  </a:lnTo>
                  <a:lnTo>
                    <a:pt x="20" y="524"/>
                  </a:lnTo>
                  <a:lnTo>
                    <a:pt x="12" y="518"/>
                  </a:lnTo>
                  <a:lnTo>
                    <a:pt x="6" y="510"/>
                  </a:lnTo>
                  <a:lnTo>
                    <a:pt x="2" y="498"/>
                  </a:lnTo>
                  <a:lnTo>
                    <a:pt x="0" y="484"/>
                  </a:lnTo>
                  <a:lnTo>
                    <a:pt x="0" y="468"/>
                  </a:lnTo>
                  <a:lnTo>
                    <a:pt x="0" y="468"/>
                  </a:lnTo>
                  <a:lnTo>
                    <a:pt x="0" y="434"/>
                  </a:lnTo>
                  <a:lnTo>
                    <a:pt x="2" y="408"/>
                  </a:lnTo>
                  <a:lnTo>
                    <a:pt x="6" y="388"/>
                  </a:lnTo>
                  <a:lnTo>
                    <a:pt x="10" y="382"/>
                  </a:lnTo>
                  <a:lnTo>
                    <a:pt x="14" y="376"/>
                  </a:lnTo>
                  <a:lnTo>
                    <a:pt x="20" y="372"/>
                  </a:lnTo>
                  <a:lnTo>
                    <a:pt x="26" y="368"/>
                  </a:lnTo>
                  <a:lnTo>
                    <a:pt x="44" y="364"/>
                  </a:lnTo>
                  <a:lnTo>
                    <a:pt x="70" y="362"/>
                  </a:lnTo>
                  <a:lnTo>
                    <a:pt x="104" y="362"/>
                  </a:lnTo>
                  <a:lnTo>
                    <a:pt x="104" y="362"/>
                  </a:lnTo>
                  <a:lnTo>
                    <a:pt x="116" y="360"/>
                  </a:lnTo>
                  <a:lnTo>
                    <a:pt x="126" y="358"/>
                  </a:lnTo>
                  <a:lnTo>
                    <a:pt x="134" y="354"/>
                  </a:lnTo>
                  <a:lnTo>
                    <a:pt x="142" y="348"/>
                  </a:lnTo>
                  <a:lnTo>
                    <a:pt x="146" y="342"/>
                  </a:lnTo>
                  <a:lnTo>
                    <a:pt x="150" y="334"/>
                  </a:lnTo>
                  <a:lnTo>
                    <a:pt x="156" y="314"/>
                  </a:lnTo>
                  <a:lnTo>
                    <a:pt x="156" y="314"/>
                  </a:lnTo>
                  <a:lnTo>
                    <a:pt x="180" y="182"/>
                  </a:lnTo>
                  <a:lnTo>
                    <a:pt x="204" y="52"/>
                  </a:lnTo>
                  <a:lnTo>
                    <a:pt x="204" y="52"/>
                  </a:lnTo>
                  <a:lnTo>
                    <a:pt x="208" y="40"/>
                  </a:lnTo>
                  <a:lnTo>
                    <a:pt x="212" y="28"/>
                  </a:lnTo>
                  <a:lnTo>
                    <a:pt x="216" y="20"/>
                  </a:lnTo>
                  <a:lnTo>
                    <a:pt x="222" y="12"/>
                  </a:lnTo>
                  <a:lnTo>
                    <a:pt x="230" y="8"/>
                  </a:lnTo>
                  <a:lnTo>
                    <a:pt x="240" y="4"/>
                  </a:lnTo>
                  <a:lnTo>
                    <a:pt x="250" y="2"/>
                  </a:lnTo>
                  <a:lnTo>
                    <a:pt x="264" y="0"/>
                  </a:lnTo>
                  <a:lnTo>
                    <a:pt x="264" y="0"/>
                  </a:lnTo>
                  <a:lnTo>
                    <a:pt x="1030" y="2"/>
                  </a:lnTo>
                  <a:lnTo>
                    <a:pt x="1794" y="2"/>
                  </a:lnTo>
                  <a:lnTo>
                    <a:pt x="1794" y="2"/>
                  </a:lnTo>
                  <a:lnTo>
                    <a:pt x="1808" y="2"/>
                  </a:lnTo>
                  <a:lnTo>
                    <a:pt x="1818" y="4"/>
                  </a:lnTo>
                  <a:lnTo>
                    <a:pt x="1828" y="6"/>
                  </a:lnTo>
                  <a:lnTo>
                    <a:pt x="1834" y="12"/>
                  </a:lnTo>
                  <a:lnTo>
                    <a:pt x="1840" y="18"/>
                  </a:lnTo>
                  <a:lnTo>
                    <a:pt x="1846" y="26"/>
                  </a:lnTo>
                  <a:lnTo>
                    <a:pt x="1850" y="36"/>
                  </a:lnTo>
                  <a:lnTo>
                    <a:pt x="1852" y="48"/>
                  </a:lnTo>
                  <a:lnTo>
                    <a:pt x="1852" y="48"/>
                  </a:lnTo>
                  <a:lnTo>
                    <a:pt x="1876" y="180"/>
                  </a:lnTo>
                  <a:lnTo>
                    <a:pt x="1900" y="310"/>
                  </a:lnTo>
                  <a:lnTo>
                    <a:pt x="1900" y="310"/>
                  </a:lnTo>
                  <a:lnTo>
                    <a:pt x="1904" y="322"/>
                  </a:lnTo>
                  <a:lnTo>
                    <a:pt x="1908" y="334"/>
                  </a:lnTo>
                  <a:lnTo>
                    <a:pt x="1912" y="342"/>
                  </a:lnTo>
                  <a:lnTo>
                    <a:pt x="1918" y="350"/>
                  </a:lnTo>
                  <a:lnTo>
                    <a:pt x="1926" y="356"/>
                  </a:lnTo>
                  <a:lnTo>
                    <a:pt x="1936" y="358"/>
                  </a:lnTo>
                  <a:lnTo>
                    <a:pt x="1948" y="362"/>
                  </a:lnTo>
                  <a:lnTo>
                    <a:pt x="1962" y="362"/>
                  </a:lnTo>
                  <a:lnTo>
                    <a:pt x="1962" y="362"/>
                  </a:lnTo>
                  <a:lnTo>
                    <a:pt x="1992" y="362"/>
                  </a:lnTo>
                  <a:lnTo>
                    <a:pt x="2016" y="362"/>
                  </a:lnTo>
                  <a:lnTo>
                    <a:pt x="2034" y="366"/>
                  </a:lnTo>
                  <a:lnTo>
                    <a:pt x="2040" y="370"/>
                  </a:lnTo>
                  <a:lnTo>
                    <a:pt x="2044" y="374"/>
                  </a:lnTo>
                  <a:lnTo>
                    <a:pt x="2048" y="378"/>
                  </a:lnTo>
                  <a:lnTo>
                    <a:pt x="2052" y="384"/>
                  </a:lnTo>
                  <a:lnTo>
                    <a:pt x="2054" y="402"/>
                  </a:lnTo>
                  <a:lnTo>
                    <a:pt x="2056" y="426"/>
                  </a:lnTo>
                  <a:lnTo>
                    <a:pt x="2056" y="456"/>
                  </a:lnTo>
                  <a:lnTo>
                    <a:pt x="2056" y="456"/>
                  </a:lnTo>
                  <a:lnTo>
                    <a:pt x="2056" y="480"/>
                  </a:lnTo>
                  <a:lnTo>
                    <a:pt x="2054" y="498"/>
                  </a:lnTo>
                  <a:lnTo>
                    <a:pt x="2052" y="512"/>
                  </a:lnTo>
                  <a:lnTo>
                    <a:pt x="2048" y="520"/>
                  </a:lnTo>
                  <a:lnTo>
                    <a:pt x="2038" y="526"/>
                  </a:lnTo>
                  <a:lnTo>
                    <a:pt x="2026" y="528"/>
                  </a:lnTo>
                  <a:lnTo>
                    <a:pt x="2010" y="528"/>
                  </a:lnTo>
                  <a:lnTo>
                    <a:pt x="1986" y="528"/>
                  </a:lnTo>
                  <a:lnTo>
                    <a:pt x="1986" y="528"/>
                  </a:lnTo>
                  <a:lnTo>
                    <a:pt x="1028" y="528"/>
                  </a:lnTo>
                  <a:lnTo>
                    <a:pt x="1028" y="528"/>
                  </a:lnTo>
                  <a:close/>
                </a:path>
              </a:pathLst>
            </a:custGeom>
            <a:solidFill>
              <a:srgbClr val="E4EBF4"/>
            </a:solid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grpSp>
      <p:sp>
        <p:nvSpPr>
          <p:cNvPr id="16" name="Rectangle 15"/>
          <p:cNvSpPr/>
          <p:nvPr userDrawn="1">
            <p:custDataLst>
              <p:tags r:id="rId10"/>
            </p:custDataLst>
          </p:nvPr>
        </p:nvSpPr>
        <p:spPr>
          <a:xfrm>
            <a:off x="1" y="4619624"/>
            <a:ext cx="9144000" cy="224313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pic>
        <p:nvPicPr>
          <p:cNvPr id="8" name="E719C35A-4CD6-4178-B0D0-8DA208F1799A" descr="E719C35A-4CD6-4178-B0D0-8DA208F1799A"/>
          <p:cNvPicPr>
            <a:picLocks noChangeAspect="1" noChangeArrowheads="1"/>
          </p:cNvPicPr>
          <p:nvPr userDrawn="1">
            <p:custDataLst>
              <p:tags r:id="rId11"/>
            </p:custDataLst>
          </p:nvPr>
        </p:nvPicPr>
        <p:blipFill rotWithShape="1">
          <a:blip r:embed="rId16" cstate="print">
            <a:clrChange>
              <a:clrFrom>
                <a:srgbClr val="FFFFFE"/>
              </a:clrFrom>
              <a:clrTo>
                <a:srgbClr val="FFFFFE">
                  <a:alpha val="0"/>
                </a:srgbClr>
              </a:clrTo>
            </a:clrChange>
            <a:extLst>
              <a:ext uri="{28A0092B-C50C-407E-A947-70E740481C1C}">
                <a14:useLocalDpi xmlns:a14="http://schemas.microsoft.com/office/drawing/2010/main" val="0"/>
              </a:ext>
            </a:extLst>
          </a:blip>
          <a:srcRect l="16910" t="12070" r="20026" b="11812"/>
          <a:stretch/>
        </p:blipFill>
        <p:spPr bwMode="auto">
          <a:xfrm>
            <a:off x="5498248" y="5557688"/>
            <a:ext cx="1122645" cy="1046100"/>
          </a:xfrm>
          <a:prstGeom prst="rect">
            <a:avLst/>
          </a:prstGeom>
          <a:noFill/>
          <a:ln w="9525">
            <a:noFill/>
            <a:miter lim="800000"/>
            <a:headEnd/>
            <a:tailEnd/>
          </a:ln>
        </p:spPr>
      </p:pic>
      <p:pic>
        <p:nvPicPr>
          <p:cNvPr id="9" name="Picture 7" descr="http://www.mininterior.gov.co/sites/default/files/galeria-imagenes/2014-logo_web_eslogan.png"/>
          <p:cNvPicPr>
            <a:picLocks noChangeAspect="1" noChangeArrowheads="1"/>
          </p:cNvPicPr>
          <p:nvPr userDrawn="1">
            <p:custDataLst>
              <p:tags r:id="rId12"/>
            </p:custDataLst>
          </p:nvPr>
        </p:nvPicPr>
        <p:blipFill>
          <a:blip r:embed="rId17">
            <a:extLst>
              <a:ext uri="{28A0092B-C50C-407E-A947-70E740481C1C}">
                <a14:useLocalDpi xmlns:a14="http://schemas.microsoft.com/office/drawing/2010/main" val="0"/>
              </a:ext>
            </a:extLst>
          </a:blip>
          <a:srcRect/>
          <a:stretch>
            <a:fillRect/>
          </a:stretch>
        </p:blipFill>
        <p:spPr bwMode="auto">
          <a:xfrm>
            <a:off x="6887593" y="5666307"/>
            <a:ext cx="1733700" cy="828862"/>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p:cNvSpPr/>
          <p:nvPr userDrawn="1"/>
        </p:nvSpPr>
        <p:spPr>
          <a:xfrm>
            <a:off x="0" y="4617720"/>
            <a:ext cx="9144001" cy="47625"/>
          </a:xfrm>
          <a:prstGeom prst="rect">
            <a:avLst/>
          </a:prstGeom>
          <a:gradFill flip="none" rotWithShape="1">
            <a:gsLst>
              <a:gs pos="0">
                <a:schemeClr val="accent5"/>
              </a:gs>
              <a:gs pos="100000">
                <a:schemeClr val="accent5">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a:sym typeface="Candara"/>
            </a:endParaRPr>
          </a:p>
        </p:txBody>
      </p:sp>
    </p:spTree>
    <p:extLst>
      <p:ext uri="{BB962C8B-B14F-4D97-AF65-F5344CB8AC3E}">
        <p14:creationId xmlns:p14="http://schemas.microsoft.com/office/powerpoint/2010/main" val="2814675710"/>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168254186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337"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5" name="5 Marcador de número de diapositiva"/>
          <p:cNvSpPr>
            <a:spLocks noGrp="1"/>
          </p:cNvSpPr>
          <p:nvPr>
            <p:ph type="sldNum" sz="quarter" idx="12"/>
            <p:custDataLst>
              <p:tags r:id="rId3"/>
            </p:custDataLst>
          </p:nvPr>
        </p:nvSpPr>
        <p:spPr/>
        <p:txBody>
          <a:bodyPr/>
          <a:lstStyle>
            <a:lvl1pPr>
              <a:defRPr/>
            </a:lvl1pPr>
          </a:lstStyle>
          <a:p>
            <a:pPr>
              <a:defRPr/>
            </a:pPr>
            <a:fld id="{C2C0D9B7-3709-4AA7-BC15-71609CD14C4E}" type="slidenum">
              <a:rPr lang="es-CO" smtClean="0">
                <a:solidFill>
                  <a:srgbClr val="244061">
                    <a:tint val="75000"/>
                  </a:srgbClr>
                </a:solidFill>
              </a:rPr>
              <a:pPr>
                <a:defRPr/>
              </a:pPr>
              <a:t>‹Nº›</a:t>
            </a:fld>
            <a:endParaRPr lang="es-CO" dirty="0">
              <a:solidFill>
                <a:srgbClr val="244061">
                  <a:tint val="75000"/>
                </a:srgbClr>
              </a:solidFill>
            </a:endParaRPr>
          </a:p>
        </p:txBody>
      </p:sp>
      <p:sp>
        <p:nvSpPr>
          <p:cNvPr id="11" name="Title 10"/>
          <p:cNvSpPr>
            <a:spLocks noGrp="1"/>
          </p:cNvSpPr>
          <p:nvPr>
            <p:ph type="title"/>
            <p:custDataLst>
              <p:tags r:id="rId4"/>
            </p:custDataLst>
          </p:nvPr>
        </p:nvSpPr>
        <p:spPr/>
        <p:txBody>
          <a:bodyPr/>
          <a:lstStyle>
            <a:lvl1pPr>
              <a:defRPr>
                <a:solidFill>
                  <a:schemeClr val="tx2"/>
                </a:solidFill>
              </a:defRPr>
            </a:lvl1pPr>
          </a:lstStyle>
          <a:p>
            <a:r>
              <a:rPr lang="en-US" dirty="0"/>
              <a:t>Click to edit Master title style</a:t>
            </a:r>
          </a:p>
        </p:txBody>
      </p:sp>
    </p:spTree>
    <p:extLst>
      <p:ext uri="{BB962C8B-B14F-4D97-AF65-F5344CB8AC3E}">
        <p14:creationId xmlns:p14="http://schemas.microsoft.com/office/powerpoint/2010/main" val="2405881891"/>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ido, Agenda">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133309448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432" name="think-cell Slide" r:id="rId10" imgW="270" imgH="270" progId="TCLayout.ActiveDocument.1">
                  <p:embed/>
                </p:oleObj>
              </mc:Choice>
              <mc:Fallback>
                <p:oleObj name="think-cell Slide" r:id="rId10" imgW="270" imgH="270" progId="TCLayout.ActiveDocument.1">
                  <p:embed/>
                  <p:pic>
                    <p:nvPicPr>
                      <p:cNvPr id="0" name=""/>
                      <p:cNvPicPr/>
                      <p:nvPr/>
                    </p:nvPicPr>
                    <p:blipFill>
                      <a:blip r:embed="rId11"/>
                      <a:stretch>
                        <a:fillRect/>
                      </a:stretch>
                    </p:blipFill>
                    <p:spPr>
                      <a:xfrm>
                        <a:off x="1588" y="1588"/>
                        <a:ext cx="1587" cy="1587"/>
                      </a:xfrm>
                      <a:prstGeom prst="rect">
                        <a:avLst/>
                      </a:prstGeom>
                    </p:spPr>
                  </p:pic>
                </p:oleObj>
              </mc:Fallback>
            </mc:AlternateContent>
          </a:graphicData>
        </a:graphic>
      </p:graphicFrame>
      <p:sp>
        <p:nvSpPr>
          <p:cNvPr id="2" name="Rectangle 1"/>
          <p:cNvSpPr/>
          <p:nvPr userDrawn="1">
            <p:custDataLst>
              <p:tags r:id="rId3"/>
            </p:custDataLst>
          </p:nvPr>
        </p:nvSpPr>
        <p:spPr>
          <a:xfrm>
            <a:off x="477678" y="0"/>
            <a:ext cx="8666321" cy="1200149"/>
          </a:xfrm>
          <a:custGeom>
            <a:avLst/>
            <a:gdLst>
              <a:gd name="connsiteX0" fmla="*/ 0 w 8404860"/>
              <a:gd name="connsiteY0" fmla="*/ 0 h 1209674"/>
              <a:gd name="connsiteX1" fmla="*/ 8404860 w 8404860"/>
              <a:gd name="connsiteY1" fmla="*/ 0 h 1209674"/>
              <a:gd name="connsiteX2" fmla="*/ 8404860 w 8404860"/>
              <a:gd name="connsiteY2" fmla="*/ 1209674 h 1209674"/>
              <a:gd name="connsiteX3" fmla="*/ 0 w 8404860"/>
              <a:gd name="connsiteY3" fmla="*/ 1209674 h 1209674"/>
              <a:gd name="connsiteX4" fmla="*/ 0 w 8404860"/>
              <a:gd name="connsiteY4" fmla="*/ 0 h 1209674"/>
              <a:gd name="connsiteX0" fmla="*/ 0 w 8656320"/>
              <a:gd name="connsiteY0" fmla="*/ 0 h 1217294"/>
              <a:gd name="connsiteX1" fmla="*/ 8656320 w 8656320"/>
              <a:gd name="connsiteY1" fmla="*/ 7620 h 1217294"/>
              <a:gd name="connsiteX2" fmla="*/ 8656320 w 8656320"/>
              <a:gd name="connsiteY2" fmla="*/ 1217294 h 1217294"/>
              <a:gd name="connsiteX3" fmla="*/ 251460 w 8656320"/>
              <a:gd name="connsiteY3" fmla="*/ 1217294 h 1217294"/>
              <a:gd name="connsiteX4" fmla="*/ 0 w 8656320"/>
              <a:gd name="connsiteY4" fmla="*/ 0 h 1217294"/>
              <a:gd name="connsiteX0" fmla="*/ 0 w 8663940"/>
              <a:gd name="connsiteY0" fmla="*/ 15240 h 1209674"/>
              <a:gd name="connsiteX1" fmla="*/ 8663940 w 8663940"/>
              <a:gd name="connsiteY1" fmla="*/ 0 h 1209674"/>
              <a:gd name="connsiteX2" fmla="*/ 8663940 w 8663940"/>
              <a:gd name="connsiteY2" fmla="*/ 1209674 h 1209674"/>
              <a:gd name="connsiteX3" fmla="*/ 259080 w 8663940"/>
              <a:gd name="connsiteY3" fmla="*/ 1209674 h 1209674"/>
              <a:gd name="connsiteX4" fmla="*/ 0 w 8663940"/>
              <a:gd name="connsiteY4" fmla="*/ 15240 h 1209674"/>
              <a:gd name="connsiteX0" fmla="*/ 0 w 8656796"/>
              <a:gd name="connsiteY0" fmla="*/ 5715 h 1209674"/>
              <a:gd name="connsiteX1" fmla="*/ 8656796 w 8656796"/>
              <a:gd name="connsiteY1" fmla="*/ 0 h 1209674"/>
              <a:gd name="connsiteX2" fmla="*/ 8656796 w 8656796"/>
              <a:gd name="connsiteY2" fmla="*/ 1209674 h 1209674"/>
              <a:gd name="connsiteX3" fmla="*/ 251936 w 8656796"/>
              <a:gd name="connsiteY3" fmla="*/ 1209674 h 1209674"/>
              <a:gd name="connsiteX4" fmla="*/ 0 w 8656796"/>
              <a:gd name="connsiteY4" fmla="*/ 5715 h 1209674"/>
              <a:gd name="connsiteX0" fmla="*/ 0 w 8656796"/>
              <a:gd name="connsiteY0" fmla="*/ 8096 h 1209674"/>
              <a:gd name="connsiteX1" fmla="*/ 8656796 w 8656796"/>
              <a:gd name="connsiteY1" fmla="*/ 0 h 1209674"/>
              <a:gd name="connsiteX2" fmla="*/ 8656796 w 8656796"/>
              <a:gd name="connsiteY2" fmla="*/ 1209674 h 1209674"/>
              <a:gd name="connsiteX3" fmla="*/ 251936 w 8656796"/>
              <a:gd name="connsiteY3" fmla="*/ 1209674 h 1209674"/>
              <a:gd name="connsiteX4" fmla="*/ 0 w 8656796"/>
              <a:gd name="connsiteY4" fmla="*/ 8096 h 1209674"/>
              <a:gd name="connsiteX0" fmla="*/ 0 w 8666321"/>
              <a:gd name="connsiteY0" fmla="*/ 0 h 1211103"/>
              <a:gd name="connsiteX1" fmla="*/ 8666321 w 8666321"/>
              <a:gd name="connsiteY1" fmla="*/ 1429 h 1211103"/>
              <a:gd name="connsiteX2" fmla="*/ 8666321 w 8666321"/>
              <a:gd name="connsiteY2" fmla="*/ 1211103 h 1211103"/>
              <a:gd name="connsiteX3" fmla="*/ 261461 w 8666321"/>
              <a:gd name="connsiteY3" fmla="*/ 1211103 h 1211103"/>
              <a:gd name="connsiteX4" fmla="*/ 0 w 8666321"/>
              <a:gd name="connsiteY4" fmla="*/ 0 h 12111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6321" h="1211103">
                <a:moveTo>
                  <a:pt x="0" y="0"/>
                </a:moveTo>
                <a:lnTo>
                  <a:pt x="8666321" y="1429"/>
                </a:lnTo>
                <a:lnTo>
                  <a:pt x="8666321" y="1211103"/>
                </a:lnTo>
                <a:lnTo>
                  <a:pt x="261461" y="1211103"/>
                </a:lnTo>
                <a:lnTo>
                  <a:pt x="0" y="0"/>
                </a:lnTo>
                <a:close/>
              </a:path>
            </a:pathLst>
          </a:custGeom>
          <a:solidFill>
            <a:srgbClr val="E4E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0"/>
          <p:cNvSpPr>
            <a:spLocks noGrp="1"/>
          </p:cNvSpPr>
          <p:nvPr>
            <p:ph type="title" hasCustomPrompt="1"/>
            <p:custDataLst>
              <p:tags r:id="rId4"/>
            </p:custDataLst>
          </p:nvPr>
        </p:nvSpPr>
        <p:spPr>
          <a:xfrm>
            <a:off x="819150" y="433512"/>
            <a:ext cx="7738274" cy="748669"/>
          </a:xfrm>
        </p:spPr>
        <p:txBody>
          <a:bodyPr/>
          <a:lstStyle>
            <a:lvl1pPr>
              <a:defRPr sz="2400" b="1">
                <a:solidFill>
                  <a:schemeClr val="tx1"/>
                </a:solidFill>
              </a:defRPr>
            </a:lvl1pPr>
          </a:lstStyle>
          <a:p>
            <a:r>
              <a:rPr lang="en-US" dirty="0"/>
              <a:t>Click to edit master title style</a:t>
            </a:r>
          </a:p>
        </p:txBody>
      </p:sp>
      <p:grpSp>
        <p:nvGrpSpPr>
          <p:cNvPr id="22" name="Group 21"/>
          <p:cNvGrpSpPr/>
          <p:nvPr userDrawn="1">
            <p:custDataLst>
              <p:tags r:id="rId5"/>
            </p:custDataLst>
          </p:nvPr>
        </p:nvGrpSpPr>
        <p:grpSpPr>
          <a:xfrm>
            <a:off x="-352425" y="-398782"/>
            <a:ext cx="983076" cy="1598932"/>
            <a:chOff x="-1250950" y="-268289"/>
            <a:chExt cx="3263900" cy="5308600"/>
          </a:xfrm>
          <a:solidFill>
            <a:schemeClr val="accent3">
              <a:lumMod val="20000"/>
              <a:lumOff val="80000"/>
            </a:schemeClr>
          </a:solidFill>
        </p:grpSpPr>
        <p:sp>
          <p:nvSpPr>
            <p:cNvPr id="23" name="Freeform 27"/>
            <p:cNvSpPr>
              <a:spLocks noEditPoints="1"/>
            </p:cNvSpPr>
            <p:nvPr userDrawn="1"/>
          </p:nvSpPr>
          <p:spPr bwMode="auto">
            <a:xfrm>
              <a:off x="-784225" y="-268289"/>
              <a:ext cx="2327275" cy="3987800"/>
            </a:xfrm>
            <a:custGeom>
              <a:avLst/>
              <a:gdLst>
                <a:gd name="T0" fmla="*/ 0 w 1466"/>
                <a:gd name="T1" fmla="*/ 2506 h 2512"/>
                <a:gd name="T2" fmla="*/ 48 w 1466"/>
                <a:gd name="T3" fmla="*/ 2254 h 2512"/>
                <a:gd name="T4" fmla="*/ 300 w 1466"/>
                <a:gd name="T5" fmla="*/ 916 h 2512"/>
                <a:gd name="T6" fmla="*/ 428 w 1466"/>
                <a:gd name="T7" fmla="*/ 240 h 2512"/>
                <a:gd name="T8" fmla="*/ 436 w 1466"/>
                <a:gd name="T9" fmla="*/ 208 h 2512"/>
                <a:gd name="T10" fmla="*/ 454 w 1466"/>
                <a:gd name="T11" fmla="*/ 150 h 2512"/>
                <a:gd name="T12" fmla="*/ 480 w 1466"/>
                <a:gd name="T13" fmla="*/ 104 h 2512"/>
                <a:gd name="T14" fmla="*/ 514 w 1466"/>
                <a:gd name="T15" fmla="*/ 66 h 2512"/>
                <a:gd name="T16" fmla="*/ 554 w 1466"/>
                <a:gd name="T17" fmla="*/ 38 h 2512"/>
                <a:gd name="T18" fmla="*/ 602 w 1466"/>
                <a:gd name="T19" fmla="*/ 18 h 2512"/>
                <a:gd name="T20" fmla="*/ 662 w 1466"/>
                <a:gd name="T21" fmla="*/ 6 h 2512"/>
                <a:gd name="T22" fmla="*/ 730 w 1466"/>
                <a:gd name="T23" fmla="*/ 0 h 2512"/>
                <a:gd name="T24" fmla="*/ 768 w 1466"/>
                <a:gd name="T25" fmla="*/ 2 h 2512"/>
                <a:gd name="T26" fmla="*/ 826 w 1466"/>
                <a:gd name="T27" fmla="*/ 6 h 2512"/>
                <a:gd name="T28" fmla="*/ 876 w 1466"/>
                <a:gd name="T29" fmla="*/ 20 h 2512"/>
                <a:gd name="T30" fmla="*/ 922 w 1466"/>
                <a:gd name="T31" fmla="*/ 40 h 2512"/>
                <a:gd name="T32" fmla="*/ 958 w 1466"/>
                <a:gd name="T33" fmla="*/ 70 h 2512"/>
                <a:gd name="T34" fmla="*/ 990 w 1466"/>
                <a:gd name="T35" fmla="*/ 104 h 2512"/>
                <a:gd name="T36" fmla="*/ 1014 w 1466"/>
                <a:gd name="T37" fmla="*/ 148 h 2512"/>
                <a:gd name="T38" fmla="*/ 1034 w 1466"/>
                <a:gd name="T39" fmla="*/ 198 h 2512"/>
                <a:gd name="T40" fmla="*/ 1048 w 1466"/>
                <a:gd name="T41" fmla="*/ 256 h 2512"/>
                <a:gd name="T42" fmla="*/ 1162 w 1466"/>
                <a:gd name="T43" fmla="*/ 866 h 2512"/>
                <a:gd name="T44" fmla="*/ 1278 w 1466"/>
                <a:gd name="T45" fmla="*/ 1478 h 2512"/>
                <a:gd name="T46" fmla="*/ 1464 w 1466"/>
                <a:gd name="T47" fmla="*/ 2464 h 2512"/>
                <a:gd name="T48" fmla="*/ 1466 w 1466"/>
                <a:gd name="T49" fmla="*/ 2478 h 2512"/>
                <a:gd name="T50" fmla="*/ 1464 w 1466"/>
                <a:gd name="T51" fmla="*/ 2496 h 2512"/>
                <a:gd name="T52" fmla="*/ 1454 w 1466"/>
                <a:gd name="T53" fmla="*/ 2508 h 2512"/>
                <a:gd name="T54" fmla="*/ 1436 w 1466"/>
                <a:gd name="T55" fmla="*/ 2512 h 2512"/>
                <a:gd name="T56" fmla="*/ 1424 w 1466"/>
                <a:gd name="T57" fmla="*/ 2512 h 2512"/>
                <a:gd name="T58" fmla="*/ 40 w 1466"/>
                <a:gd name="T59" fmla="*/ 2512 h 2512"/>
                <a:gd name="T60" fmla="*/ 0 w 1466"/>
                <a:gd name="T61" fmla="*/ 2506 h 2512"/>
                <a:gd name="T62" fmla="*/ 738 w 1466"/>
                <a:gd name="T63" fmla="*/ 886 h 2512"/>
                <a:gd name="T64" fmla="*/ 720 w 1466"/>
                <a:gd name="T65" fmla="*/ 888 h 2512"/>
                <a:gd name="T66" fmla="*/ 538 w 1466"/>
                <a:gd name="T67" fmla="*/ 2064 h 2512"/>
                <a:gd name="T68" fmla="*/ 918 w 1466"/>
                <a:gd name="T69" fmla="*/ 2064 h 2512"/>
                <a:gd name="T70" fmla="*/ 738 w 1466"/>
                <a:gd name="T71" fmla="*/ 886 h 2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66" h="2512">
                  <a:moveTo>
                    <a:pt x="0" y="2506"/>
                  </a:moveTo>
                  <a:lnTo>
                    <a:pt x="0" y="2506"/>
                  </a:lnTo>
                  <a:lnTo>
                    <a:pt x="48" y="2254"/>
                  </a:lnTo>
                  <a:lnTo>
                    <a:pt x="48" y="2254"/>
                  </a:lnTo>
                  <a:lnTo>
                    <a:pt x="300" y="916"/>
                  </a:lnTo>
                  <a:lnTo>
                    <a:pt x="300" y="916"/>
                  </a:lnTo>
                  <a:lnTo>
                    <a:pt x="364" y="578"/>
                  </a:lnTo>
                  <a:lnTo>
                    <a:pt x="428" y="240"/>
                  </a:lnTo>
                  <a:lnTo>
                    <a:pt x="428" y="240"/>
                  </a:lnTo>
                  <a:lnTo>
                    <a:pt x="436" y="208"/>
                  </a:lnTo>
                  <a:lnTo>
                    <a:pt x="444" y="178"/>
                  </a:lnTo>
                  <a:lnTo>
                    <a:pt x="454" y="150"/>
                  </a:lnTo>
                  <a:lnTo>
                    <a:pt x="466" y="126"/>
                  </a:lnTo>
                  <a:lnTo>
                    <a:pt x="480" y="104"/>
                  </a:lnTo>
                  <a:lnTo>
                    <a:pt x="496" y="84"/>
                  </a:lnTo>
                  <a:lnTo>
                    <a:pt x="514" y="66"/>
                  </a:lnTo>
                  <a:lnTo>
                    <a:pt x="532" y="50"/>
                  </a:lnTo>
                  <a:lnTo>
                    <a:pt x="554" y="38"/>
                  </a:lnTo>
                  <a:lnTo>
                    <a:pt x="578" y="26"/>
                  </a:lnTo>
                  <a:lnTo>
                    <a:pt x="602" y="18"/>
                  </a:lnTo>
                  <a:lnTo>
                    <a:pt x="630" y="10"/>
                  </a:lnTo>
                  <a:lnTo>
                    <a:pt x="662" y="6"/>
                  </a:lnTo>
                  <a:lnTo>
                    <a:pt x="694" y="2"/>
                  </a:lnTo>
                  <a:lnTo>
                    <a:pt x="730" y="0"/>
                  </a:lnTo>
                  <a:lnTo>
                    <a:pt x="768" y="2"/>
                  </a:lnTo>
                  <a:lnTo>
                    <a:pt x="768" y="2"/>
                  </a:lnTo>
                  <a:lnTo>
                    <a:pt x="798" y="4"/>
                  </a:lnTo>
                  <a:lnTo>
                    <a:pt x="826" y="6"/>
                  </a:lnTo>
                  <a:lnTo>
                    <a:pt x="852" y="12"/>
                  </a:lnTo>
                  <a:lnTo>
                    <a:pt x="876" y="20"/>
                  </a:lnTo>
                  <a:lnTo>
                    <a:pt x="900" y="30"/>
                  </a:lnTo>
                  <a:lnTo>
                    <a:pt x="922" y="40"/>
                  </a:lnTo>
                  <a:lnTo>
                    <a:pt x="940" y="54"/>
                  </a:lnTo>
                  <a:lnTo>
                    <a:pt x="958" y="70"/>
                  </a:lnTo>
                  <a:lnTo>
                    <a:pt x="974" y="86"/>
                  </a:lnTo>
                  <a:lnTo>
                    <a:pt x="990" y="104"/>
                  </a:lnTo>
                  <a:lnTo>
                    <a:pt x="1002" y="126"/>
                  </a:lnTo>
                  <a:lnTo>
                    <a:pt x="1014" y="148"/>
                  </a:lnTo>
                  <a:lnTo>
                    <a:pt x="1026" y="172"/>
                  </a:lnTo>
                  <a:lnTo>
                    <a:pt x="1034" y="198"/>
                  </a:lnTo>
                  <a:lnTo>
                    <a:pt x="1042" y="226"/>
                  </a:lnTo>
                  <a:lnTo>
                    <a:pt x="1048" y="256"/>
                  </a:lnTo>
                  <a:lnTo>
                    <a:pt x="1048" y="256"/>
                  </a:lnTo>
                  <a:lnTo>
                    <a:pt x="1162" y="866"/>
                  </a:lnTo>
                  <a:lnTo>
                    <a:pt x="1278" y="1478"/>
                  </a:lnTo>
                  <a:lnTo>
                    <a:pt x="1278" y="1478"/>
                  </a:lnTo>
                  <a:lnTo>
                    <a:pt x="1370" y="1970"/>
                  </a:lnTo>
                  <a:lnTo>
                    <a:pt x="1464" y="2464"/>
                  </a:lnTo>
                  <a:lnTo>
                    <a:pt x="1464" y="2464"/>
                  </a:lnTo>
                  <a:lnTo>
                    <a:pt x="1466" y="2478"/>
                  </a:lnTo>
                  <a:lnTo>
                    <a:pt x="1466" y="2488"/>
                  </a:lnTo>
                  <a:lnTo>
                    <a:pt x="1464" y="2496"/>
                  </a:lnTo>
                  <a:lnTo>
                    <a:pt x="1460" y="2502"/>
                  </a:lnTo>
                  <a:lnTo>
                    <a:pt x="1454" y="2508"/>
                  </a:lnTo>
                  <a:lnTo>
                    <a:pt x="1446" y="2510"/>
                  </a:lnTo>
                  <a:lnTo>
                    <a:pt x="1436" y="2512"/>
                  </a:lnTo>
                  <a:lnTo>
                    <a:pt x="1424" y="2512"/>
                  </a:lnTo>
                  <a:lnTo>
                    <a:pt x="1424" y="2512"/>
                  </a:lnTo>
                  <a:lnTo>
                    <a:pt x="40" y="2512"/>
                  </a:lnTo>
                  <a:lnTo>
                    <a:pt x="40" y="2512"/>
                  </a:lnTo>
                  <a:lnTo>
                    <a:pt x="22" y="2510"/>
                  </a:lnTo>
                  <a:lnTo>
                    <a:pt x="0" y="2506"/>
                  </a:lnTo>
                  <a:lnTo>
                    <a:pt x="0" y="2506"/>
                  </a:lnTo>
                  <a:close/>
                  <a:moveTo>
                    <a:pt x="738" y="886"/>
                  </a:moveTo>
                  <a:lnTo>
                    <a:pt x="738" y="886"/>
                  </a:lnTo>
                  <a:lnTo>
                    <a:pt x="720" y="888"/>
                  </a:lnTo>
                  <a:lnTo>
                    <a:pt x="720" y="888"/>
                  </a:lnTo>
                  <a:lnTo>
                    <a:pt x="538" y="2064"/>
                  </a:lnTo>
                  <a:lnTo>
                    <a:pt x="538" y="2064"/>
                  </a:lnTo>
                  <a:lnTo>
                    <a:pt x="918" y="2064"/>
                  </a:lnTo>
                  <a:lnTo>
                    <a:pt x="918" y="2064"/>
                  </a:lnTo>
                  <a:lnTo>
                    <a:pt x="738" y="886"/>
                  </a:lnTo>
                  <a:lnTo>
                    <a:pt x="738" y="886"/>
                  </a:lnTo>
                  <a:close/>
                </a:path>
              </a:pathLst>
            </a:custGeom>
            <a:solidFill>
              <a:srgbClr val="E4EBF4"/>
            </a:solid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sp>
          <p:nvSpPr>
            <p:cNvPr id="24" name="Freeform 28"/>
            <p:cNvSpPr>
              <a:spLocks/>
            </p:cNvSpPr>
            <p:nvPr userDrawn="1"/>
          </p:nvSpPr>
          <p:spPr bwMode="auto">
            <a:xfrm>
              <a:off x="-1250950" y="4198936"/>
              <a:ext cx="3263900" cy="841375"/>
            </a:xfrm>
            <a:custGeom>
              <a:avLst/>
              <a:gdLst>
                <a:gd name="T0" fmla="*/ 1028 w 2056"/>
                <a:gd name="T1" fmla="*/ 528 h 530"/>
                <a:gd name="T2" fmla="*/ 62 w 2056"/>
                <a:gd name="T3" fmla="*/ 530 h 530"/>
                <a:gd name="T4" fmla="*/ 46 w 2056"/>
                <a:gd name="T5" fmla="*/ 530 h 530"/>
                <a:gd name="T6" fmla="*/ 20 w 2056"/>
                <a:gd name="T7" fmla="*/ 524 h 530"/>
                <a:gd name="T8" fmla="*/ 6 w 2056"/>
                <a:gd name="T9" fmla="*/ 510 h 530"/>
                <a:gd name="T10" fmla="*/ 0 w 2056"/>
                <a:gd name="T11" fmla="*/ 484 h 530"/>
                <a:gd name="T12" fmla="*/ 0 w 2056"/>
                <a:gd name="T13" fmla="*/ 468 h 530"/>
                <a:gd name="T14" fmla="*/ 2 w 2056"/>
                <a:gd name="T15" fmla="*/ 408 h 530"/>
                <a:gd name="T16" fmla="*/ 10 w 2056"/>
                <a:gd name="T17" fmla="*/ 382 h 530"/>
                <a:gd name="T18" fmla="*/ 20 w 2056"/>
                <a:gd name="T19" fmla="*/ 372 h 530"/>
                <a:gd name="T20" fmla="*/ 44 w 2056"/>
                <a:gd name="T21" fmla="*/ 364 h 530"/>
                <a:gd name="T22" fmla="*/ 104 w 2056"/>
                <a:gd name="T23" fmla="*/ 362 h 530"/>
                <a:gd name="T24" fmla="*/ 116 w 2056"/>
                <a:gd name="T25" fmla="*/ 360 h 530"/>
                <a:gd name="T26" fmla="*/ 134 w 2056"/>
                <a:gd name="T27" fmla="*/ 354 h 530"/>
                <a:gd name="T28" fmla="*/ 146 w 2056"/>
                <a:gd name="T29" fmla="*/ 342 h 530"/>
                <a:gd name="T30" fmla="*/ 156 w 2056"/>
                <a:gd name="T31" fmla="*/ 314 h 530"/>
                <a:gd name="T32" fmla="*/ 180 w 2056"/>
                <a:gd name="T33" fmla="*/ 182 h 530"/>
                <a:gd name="T34" fmla="*/ 204 w 2056"/>
                <a:gd name="T35" fmla="*/ 52 h 530"/>
                <a:gd name="T36" fmla="*/ 212 w 2056"/>
                <a:gd name="T37" fmla="*/ 28 h 530"/>
                <a:gd name="T38" fmla="*/ 222 w 2056"/>
                <a:gd name="T39" fmla="*/ 12 h 530"/>
                <a:gd name="T40" fmla="*/ 240 w 2056"/>
                <a:gd name="T41" fmla="*/ 4 h 530"/>
                <a:gd name="T42" fmla="*/ 264 w 2056"/>
                <a:gd name="T43" fmla="*/ 0 h 530"/>
                <a:gd name="T44" fmla="*/ 1030 w 2056"/>
                <a:gd name="T45" fmla="*/ 2 h 530"/>
                <a:gd name="T46" fmla="*/ 1794 w 2056"/>
                <a:gd name="T47" fmla="*/ 2 h 530"/>
                <a:gd name="T48" fmla="*/ 1818 w 2056"/>
                <a:gd name="T49" fmla="*/ 4 h 530"/>
                <a:gd name="T50" fmla="*/ 1834 w 2056"/>
                <a:gd name="T51" fmla="*/ 12 h 530"/>
                <a:gd name="T52" fmla="*/ 1846 w 2056"/>
                <a:gd name="T53" fmla="*/ 26 h 530"/>
                <a:gd name="T54" fmla="*/ 1852 w 2056"/>
                <a:gd name="T55" fmla="*/ 48 h 530"/>
                <a:gd name="T56" fmla="*/ 1876 w 2056"/>
                <a:gd name="T57" fmla="*/ 180 h 530"/>
                <a:gd name="T58" fmla="*/ 1900 w 2056"/>
                <a:gd name="T59" fmla="*/ 310 h 530"/>
                <a:gd name="T60" fmla="*/ 1908 w 2056"/>
                <a:gd name="T61" fmla="*/ 334 h 530"/>
                <a:gd name="T62" fmla="*/ 1918 w 2056"/>
                <a:gd name="T63" fmla="*/ 350 h 530"/>
                <a:gd name="T64" fmla="*/ 1936 w 2056"/>
                <a:gd name="T65" fmla="*/ 358 h 530"/>
                <a:gd name="T66" fmla="*/ 1962 w 2056"/>
                <a:gd name="T67" fmla="*/ 362 h 530"/>
                <a:gd name="T68" fmla="*/ 1992 w 2056"/>
                <a:gd name="T69" fmla="*/ 362 h 530"/>
                <a:gd name="T70" fmla="*/ 2034 w 2056"/>
                <a:gd name="T71" fmla="*/ 366 h 530"/>
                <a:gd name="T72" fmla="*/ 2044 w 2056"/>
                <a:gd name="T73" fmla="*/ 374 h 530"/>
                <a:gd name="T74" fmla="*/ 2052 w 2056"/>
                <a:gd name="T75" fmla="*/ 384 h 530"/>
                <a:gd name="T76" fmla="*/ 2056 w 2056"/>
                <a:gd name="T77" fmla="*/ 426 h 530"/>
                <a:gd name="T78" fmla="*/ 2056 w 2056"/>
                <a:gd name="T79" fmla="*/ 456 h 530"/>
                <a:gd name="T80" fmla="*/ 2054 w 2056"/>
                <a:gd name="T81" fmla="*/ 498 h 530"/>
                <a:gd name="T82" fmla="*/ 2048 w 2056"/>
                <a:gd name="T83" fmla="*/ 520 h 530"/>
                <a:gd name="T84" fmla="*/ 2026 w 2056"/>
                <a:gd name="T85" fmla="*/ 528 h 530"/>
                <a:gd name="T86" fmla="*/ 1986 w 2056"/>
                <a:gd name="T87" fmla="*/ 528 h 530"/>
                <a:gd name="T88" fmla="*/ 1028 w 2056"/>
                <a:gd name="T89" fmla="*/ 528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56" h="530">
                  <a:moveTo>
                    <a:pt x="1028" y="528"/>
                  </a:moveTo>
                  <a:lnTo>
                    <a:pt x="1028" y="528"/>
                  </a:lnTo>
                  <a:lnTo>
                    <a:pt x="546" y="528"/>
                  </a:lnTo>
                  <a:lnTo>
                    <a:pt x="62" y="530"/>
                  </a:lnTo>
                  <a:lnTo>
                    <a:pt x="62" y="530"/>
                  </a:lnTo>
                  <a:lnTo>
                    <a:pt x="46" y="530"/>
                  </a:lnTo>
                  <a:lnTo>
                    <a:pt x="32" y="528"/>
                  </a:lnTo>
                  <a:lnTo>
                    <a:pt x="20" y="524"/>
                  </a:lnTo>
                  <a:lnTo>
                    <a:pt x="12" y="518"/>
                  </a:lnTo>
                  <a:lnTo>
                    <a:pt x="6" y="510"/>
                  </a:lnTo>
                  <a:lnTo>
                    <a:pt x="2" y="498"/>
                  </a:lnTo>
                  <a:lnTo>
                    <a:pt x="0" y="484"/>
                  </a:lnTo>
                  <a:lnTo>
                    <a:pt x="0" y="468"/>
                  </a:lnTo>
                  <a:lnTo>
                    <a:pt x="0" y="468"/>
                  </a:lnTo>
                  <a:lnTo>
                    <a:pt x="0" y="434"/>
                  </a:lnTo>
                  <a:lnTo>
                    <a:pt x="2" y="408"/>
                  </a:lnTo>
                  <a:lnTo>
                    <a:pt x="6" y="388"/>
                  </a:lnTo>
                  <a:lnTo>
                    <a:pt x="10" y="382"/>
                  </a:lnTo>
                  <a:lnTo>
                    <a:pt x="14" y="376"/>
                  </a:lnTo>
                  <a:lnTo>
                    <a:pt x="20" y="372"/>
                  </a:lnTo>
                  <a:lnTo>
                    <a:pt x="26" y="368"/>
                  </a:lnTo>
                  <a:lnTo>
                    <a:pt x="44" y="364"/>
                  </a:lnTo>
                  <a:lnTo>
                    <a:pt x="70" y="362"/>
                  </a:lnTo>
                  <a:lnTo>
                    <a:pt x="104" y="362"/>
                  </a:lnTo>
                  <a:lnTo>
                    <a:pt x="104" y="362"/>
                  </a:lnTo>
                  <a:lnTo>
                    <a:pt x="116" y="360"/>
                  </a:lnTo>
                  <a:lnTo>
                    <a:pt x="126" y="358"/>
                  </a:lnTo>
                  <a:lnTo>
                    <a:pt x="134" y="354"/>
                  </a:lnTo>
                  <a:lnTo>
                    <a:pt x="142" y="348"/>
                  </a:lnTo>
                  <a:lnTo>
                    <a:pt x="146" y="342"/>
                  </a:lnTo>
                  <a:lnTo>
                    <a:pt x="150" y="334"/>
                  </a:lnTo>
                  <a:lnTo>
                    <a:pt x="156" y="314"/>
                  </a:lnTo>
                  <a:lnTo>
                    <a:pt x="156" y="314"/>
                  </a:lnTo>
                  <a:lnTo>
                    <a:pt x="180" y="182"/>
                  </a:lnTo>
                  <a:lnTo>
                    <a:pt x="204" y="52"/>
                  </a:lnTo>
                  <a:lnTo>
                    <a:pt x="204" y="52"/>
                  </a:lnTo>
                  <a:lnTo>
                    <a:pt x="208" y="40"/>
                  </a:lnTo>
                  <a:lnTo>
                    <a:pt x="212" y="28"/>
                  </a:lnTo>
                  <a:lnTo>
                    <a:pt x="216" y="20"/>
                  </a:lnTo>
                  <a:lnTo>
                    <a:pt x="222" y="12"/>
                  </a:lnTo>
                  <a:lnTo>
                    <a:pt x="230" y="8"/>
                  </a:lnTo>
                  <a:lnTo>
                    <a:pt x="240" y="4"/>
                  </a:lnTo>
                  <a:lnTo>
                    <a:pt x="250" y="2"/>
                  </a:lnTo>
                  <a:lnTo>
                    <a:pt x="264" y="0"/>
                  </a:lnTo>
                  <a:lnTo>
                    <a:pt x="264" y="0"/>
                  </a:lnTo>
                  <a:lnTo>
                    <a:pt x="1030" y="2"/>
                  </a:lnTo>
                  <a:lnTo>
                    <a:pt x="1794" y="2"/>
                  </a:lnTo>
                  <a:lnTo>
                    <a:pt x="1794" y="2"/>
                  </a:lnTo>
                  <a:lnTo>
                    <a:pt x="1808" y="2"/>
                  </a:lnTo>
                  <a:lnTo>
                    <a:pt x="1818" y="4"/>
                  </a:lnTo>
                  <a:lnTo>
                    <a:pt x="1828" y="6"/>
                  </a:lnTo>
                  <a:lnTo>
                    <a:pt x="1834" y="12"/>
                  </a:lnTo>
                  <a:lnTo>
                    <a:pt x="1840" y="18"/>
                  </a:lnTo>
                  <a:lnTo>
                    <a:pt x="1846" y="26"/>
                  </a:lnTo>
                  <a:lnTo>
                    <a:pt x="1850" y="36"/>
                  </a:lnTo>
                  <a:lnTo>
                    <a:pt x="1852" y="48"/>
                  </a:lnTo>
                  <a:lnTo>
                    <a:pt x="1852" y="48"/>
                  </a:lnTo>
                  <a:lnTo>
                    <a:pt x="1876" y="180"/>
                  </a:lnTo>
                  <a:lnTo>
                    <a:pt x="1900" y="310"/>
                  </a:lnTo>
                  <a:lnTo>
                    <a:pt x="1900" y="310"/>
                  </a:lnTo>
                  <a:lnTo>
                    <a:pt x="1904" y="322"/>
                  </a:lnTo>
                  <a:lnTo>
                    <a:pt x="1908" y="334"/>
                  </a:lnTo>
                  <a:lnTo>
                    <a:pt x="1912" y="342"/>
                  </a:lnTo>
                  <a:lnTo>
                    <a:pt x="1918" y="350"/>
                  </a:lnTo>
                  <a:lnTo>
                    <a:pt x="1926" y="356"/>
                  </a:lnTo>
                  <a:lnTo>
                    <a:pt x="1936" y="358"/>
                  </a:lnTo>
                  <a:lnTo>
                    <a:pt x="1948" y="362"/>
                  </a:lnTo>
                  <a:lnTo>
                    <a:pt x="1962" y="362"/>
                  </a:lnTo>
                  <a:lnTo>
                    <a:pt x="1962" y="362"/>
                  </a:lnTo>
                  <a:lnTo>
                    <a:pt x="1992" y="362"/>
                  </a:lnTo>
                  <a:lnTo>
                    <a:pt x="2016" y="362"/>
                  </a:lnTo>
                  <a:lnTo>
                    <a:pt x="2034" y="366"/>
                  </a:lnTo>
                  <a:lnTo>
                    <a:pt x="2040" y="370"/>
                  </a:lnTo>
                  <a:lnTo>
                    <a:pt x="2044" y="374"/>
                  </a:lnTo>
                  <a:lnTo>
                    <a:pt x="2048" y="378"/>
                  </a:lnTo>
                  <a:lnTo>
                    <a:pt x="2052" y="384"/>
                  </a:lnTo>
                  <a:lnTo>
                    <a:pt x="2054" y="402"/>
                  </a:lnTo>
                  <a:lnTo>
                    <a:pt x="2056" y="426"/>
                  </a:lnTo>
                  <a:lnTo>
                    <a:pt x="2056" y="456"/>
                  </a:lnTo>
                  <a:lnTo>
                    <a:pt x="2056" y="456"/>
                  </a:lnTo>
                  <a:lnTo>
                    <a:pt x="2056" y="480"/>
                  </a:lnTo>
                  <a:lnTo>
                    <a:pt x="2054" y="498"/>
                  </a:lnTo>
                  <a:lnTo>
                    <a:pt x="2052" y="512"/>
                  </a:lnTo>
                  <a:lnTo>
                    <a:pt x="2048" y="520"/>
                  </a:lnTo>
                  <a:lnTo>
                    <a:pt x="2038" y="526"/>
                  </a:lnTo>
                  <a:lnTo>
                    <a:pt x="2026" y="528"/>
                  </a:lnTo>
                  <a:lnTo>
                    <a:pt x="2010" y="528"/>
                  </a:lnTo>
                  <a:lnTo>
                    <a:pt x="1986" y="528"/>
                  </a:lnTo>
                  <a:lnTo>
                    <a:pt x="1986" y="528"/>
                  </a:lnTo>
                  <a:lnTo>
                    <a:pt x="1028" y="528"/>
                  </a:lnTo>
                  <a:lnTo>
                    <a:pt x="1028" y="528"/>
                  </a:lnTo>
                  <a:close/>
                </a:path>
              </a:pathLst>
            </a:custGeom>
            <a:solidFill>
              <a:srgbClr val="E4EBF4"/>
            </a:solid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grpSp>
      <p:sp>
        <p:nvSpPr>
          <p:cNvPr id="14" name="Rectangle 13"/>
          <p:cNvSpPr/>
          <p:nvPr userDrawn="1">
            <p:custDataLst>
              <p:tags r:id="rId6"/>
            </p:custDataLst>
          </p:nvPr>
        </p:nvSpPr>
        <p:spPr>
          <a:xfrm rot="10800000" flipH="1" flipV="1">
            <a:off x="-1" y="6724298"/>
            <a:ext cx="7038975" cy="141244"/>
          </a:xfrm>
          <a:prstGeom prst="rect">
            <a:avLst/>
          </a:prstGeom>
          <a:gradFill flip="none" rotWithShape="1">
            <a:gsLst>
              <a:gs pos="0">
                <a:schemeClr val="bg1"/>
              </a:gs>
              <a:gs pos="100000">
                <a:schemeClr val="accent5"/>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a:sym typeface="Candara"/>
            </a:endParaRPr>
          </a:p>
        </p:txBody>
      </p:sp>
      <p:grpSp>
        <p:nvGrpSpPr>
          <p:cNvPr id="15" name="Group 14"/>
          <p:cNvGrpSpPr/>
          <p:nvPr userDrawn="1"/>
        </p:nvGrpSpPr>
        <p:grpSpPr>
          <a:xfrm>
            <a:off x="6693696" y="6197601"/>
            <a:ext cx="1863728" cy="667386"/>
            <a:chOff x="6855280" y="6288821"/>
            <a:chExt cx="1703774" cy="576165"/>
          </a:xfrm>
        </p:grpSpPr>
        <p:pic>
          <p:nvPicPr>
            <p:cNvPr id="16" name="E719C35A-4CD6-4178-B0D0-8DA208F1799A" descr="E719C35A-4CD6-4178-B0D0-8DA208F1799A"/>
            <p:cNvPicPr>
              <a:picLocks noChangeAspect="1" noChangeArrowheads="1"/>
            </p:cNvPicPr>
            <p:nvPr>
              <p:custDataLst>
                <p:tags r:id="rId7"/>
              </p:custDataLst>
            </p:nvPr>
          </p:nvPicPr>
          <p:blipFill rotWithShape="1">
            <a:blip r:embed="rId12" cstate="print">
              <a:clrChange>
                <a:clrFrom>
                  <a:srgbClr val="FFFFFE"/>
                </a:clrFrom>
                <a:clrTo>
                  <a:srgbClr val="FFFFFE">
                    <a:alpha val="0"/>
                  </a:srgbClr>
                </a:clrTo>
              </a:clrChange>
              <a:extLst>
                <a:ext uri="{28A0092B-C50C-407E-A947-70E740481C1C}">
                  <a14:useLocalDpi xmlns:a14="http://schemas.microsoft.com/office/drawing/2010/main" val="0"/>
                </a:ext>
              </a:extLst>
            </a:blip>
            <a:srcRect l="16910" t="12070" r="20026" b="11812"/>
            <a:stretch/>
          </p:blipFill>
          <p:spPr bwMode="auto">
            <a:xfrm>
              <a:off x="6855280" y="6288821"/>
              <a:ext cx="618324" cy="576165"/>
            </a:xfrm>
            <a:prstGeom prst="rect">
              <a:avLst/>
            </a:prstGeom>
            <a:noFill/>
            <a:ln w="9525">
              <a:noFill/>
              <a:miter lim="800000"/>
              <a:headEnd/>
              <a:tailEnd/>
            </a:ln>
          </p:spPr>
        </p:pic>
        <p:pic>
          <p:nvPicPr>
            <p:cNvPr id="17" name="Picture 7" descr="http://www.mininterior.gov.co/sites/default/files/galeria-imagenes/2014-logo_web_eslogan.png"/>
            <p:cNvPicPr>
              <a:picLocks noChangeAspect="1" noChangeArrowheads="1"/>
            </p:cNvPicPr>
            <p:nvPr userDrawn="1">
              <p:custDataLst>
                <p:tags r:id="rId8"/>
              </p:custDataLst>
            </p:nvPr>
          </p:nvPicPr>
          <p:blipFill>
            <a:blip r:embed="rId13" cstate="screen">
              <a:extLst>
                <a:ext uri="{28A0092B-C50C-407E-A947-70E740481C1C}">
                  <a14:useLocalDpi xmlns:a14="http://schemas.microsoft.com/office/drawing/2010/main" val="0"/>
                </a:ext>
              </a:extLst>
            </a:blip>
            <a:srcRect/>
            <a:stretch>
              <a:fillRect/>
            </a:stretch>
          </p:blipFill>
          <p:spPr bwMode="auto">
            <a:xfrm>
              <a:off x="7585909" y="6363329"/>
              <a:ext cx="973145" cy="46524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980896240"/>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83204726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6100"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5 Marcador de número de diapositiva"/>
          <p:cNvSpPr>
            <a:spLocks noGrp="1"/>
          </p:cNvSpPr>
          <p:nvPr>
            <p:ph type="sldNum" sz="quarter" idx="12"/>
            <p:custDataLst>
              <p:tags r:id="rId3"/>
            </p:custDataLst>
          </p:nvPr>
        </p:nvSpPr>
        <p:spPr/>
        <p:txBody>
          <a:bodyPr/>
          <a:lstStyle>
            <a:lvl1pPr>
              <a:defRPr/>
            </a:lvl1pPr>
          </a:lstStyle>
          <a:p>
            <a:pPr>
              <a:defRPr/>
            </a:pPr>
            <a:fld id="{25E201F2-EFDD-4C4F-8749-0371D46E11D1}" type="slidenum">
              <a:rPr lang="es-CO" smtClean="0">
                <a:solidFill>
                  <a:srgbClr val="244061">
                    <a:tint val="75000"/>
                  </a:srgbClr>
                </a:solidFill>
              </a:rPr>
              <a:pPr>
                <a:defRPr/>
              </a:pPr>
              <a:t>‹Nº›</a:t>
            </a:fld>
            <a:endParaRPr lang="es-CO" dirty="0">
              <a:solidFill>
                <a:srgbClr val="244061">
                  <a:tint val="75000"/>
                </a:srgbClr>
              </a:solidFill>
            </a:endParaRPr>
          </a:p>
        </p:txBody>
      </p:sp>
    </p:spTree>
    <p:extLst>
      <p:ext uri="{BB962C8B-B14F-4D97-AF65-F5344CB8AC3E}">
        <p14:creationId xmlns:p14="http://schemas.microsoft.com/office/powerpoint/2010/main" val="1812996366"/>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ciones">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3472275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9148" name="think-cell Slide" r:id="rId9" imgW="270" imgH="270" progId="TCLayout.ActiveDocument.1">
                  <p:embed/>
                </p:oleObj>
              </mc:Choice>
              <mc:Fallback>
                <p:oleObj name="think-cell Slide" r:id="rId9" imgW="270" imgH="270" progId="TCLayout.ActiveDocument.1">
                  <p:embed/>
                  <p:pic>
                    <p:nvPicPr>
                      <p:cNvPr id="0" name=""/>
                      <p:cNvPicPr/>
                      <p:nvPr/>
                    </p:nvPicPr>
                    <p:blipFill>
                      <a:blip r:embed="rId10"/>
                      <a:stretch>
                        <a:fillRect/>
                      </a:stretch>
                    </p:blipFill>
                    <p:spPr>
                      <a:xfrm>
                        <a:off x="1588" y="1588"/>
                        <a:ext cx="1587" cy="1587"/>
                      </a:xfrm>
                      <a:prstGeom prst="rect">
                        <a:avLst/>
                      </a:prstGeom>
                    </p:spPr>
                  </p:pic>
                </p:oleObj>
              </mc:Fallback>
            </mc:AlternateContent>
          </a:graphicData>
        </a:graphic>
      </p:graphicFrame>
      <p:sp>
        <p:nvSpPr>
          <p:cNvPr id="9" name="Rectangle 8"/>
          <p:cNvSpPr/>
          <p:nvPr userDrawn="1">
            <p:custDataLst>
              <p:tags r:id="rId3"/>
            </p:custDataLst>
          </p:nvPr>
        </p:nvSpPr>
        <p:spPr>
          <a:xfrm>
            <a:off x="0" y="0"/>
            <a:ext cx="210661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1 Título"/>
          <p:cNvSpPr>
            <a:spLocks noGrp="1"/>
          </p:cNvSpPr>
          <p:nvPr>
            <p:ph type="title" hasCustomPrompt="1"/>
            <p:custDataLst>
              <p:tags r:id="rId4"/>
            </p:custDataLst>
          </p:nvPr>
        </p:nvSpPr>
        <p:spPr>
          <a:xfrm>
            <a:off x="2374900" y="3683000"/>
            <a:ext cx="5956300" cy="1016000"/>
          </a:xfrm>
        </p:spPr>
        <p:txBody>
          <a:bodyPr anchor="t"/>
          <a:lstStyle>
            <a:lvl1pPr algn="l">
              <a:defRPr sz="3200" b="1" cap="none" baseline="0">
                <a:solidFill>
                  <a:schemeClr val="tx2">
                    <a:lumMod val="75000"/>
                  </a:schemeClr>
                </a:solidFill>
              </a:defRPr>
            </a:lvl1pPr>
          </a:lstStyle>
          <a:p>
            <a:r>
              <a:rPr lang="es-ES" dirty="0"/>
              <a:t>Haga clic para modificar el estilo de título del patrón</a:t>
            </a:r>
            <a:endParaRPr lang="es-CO" dirty="0"/>
          </a:p>
        </p:txBody>
      </p:sp>
      <p:pic>
        <p:nvPicPr>
          <p:cNvPr id="11" name="E719C35A-4CD6-4178-B0D0-8DA208F1799A" descr="E719C35A-4CD6-4178-B0D0-8DA208F1799A"/>
          <p:cNvPicPr>
            <a:picLocks noChangeAspect="1" noChangeArrowheads="1"/>
          </p:cNvPicPr>
          <p:nvPr userDrawn="1">
            <p:custDataLst>
              <p:tags r:id="rId5"/>
            </p:custDataLst>
          </p:nvPr>
        </p:nvPicPr>
        <p:blipFill rotWithShape="1">
          <a:blip r:embed="rId11" cstate="print">
            <a:clrChange>
              <a:clrFrom>
                <a:srgbClr val="FFFFFE"/>
              </a:clrFrom>
              <a:clrTo>
                <a:srgbClr val="FFFFFE">
                  <a:alpha val="0"/>
                </a:srgbClr>
              </a:clrTo>
            </a:clrChange>
            <a:extLst>
              <a:ext uri="{28A0092B-C50C-407E-A947-70E740481C1C}">
                <a14:useLocalDpi xmlns:a14="http://schemas.microsoft.com/office/drawing/2010/main" val="0"/>
              </a:ext>
            </a:extLst>
          </a:blip>
          <a:srcRect l="16910" t="12070" r="20026" b="11812"/>
          <a:stretch/>
        </p:blipFill>
        <p:spPr bwMode="auto">
          <a:xfrm>
            <a:off x="5358548" y="5811900"/>
            <a:ext cx="1122645" cy="1046100"/>
          </a:xfrm>
          <a:prstGeom prst="rect">
            <a:avLst/>
          </a:prstGeom>
          <a:noFill/>
          <a:ln w="9525">
            <a:noFill/>
            <a:miter lim="800000"/>
            <a:headEnd/>
            <a:tailEnd/>
          </a:ln>
        </p:spPr>
      </p:pic>
      <p:pic>
        <p:nvPicPr>
          <p:cNvPr id="12" name="Picture 7" descr="http://www.mininterior.gov.co/sites/default/files/galeria-imagenes/2014-logo_web_eslogan.png"/>
          <p:cNvPicPr>
            <a:picLocks noChangeAspect="1" noChangeArrowheads="1"/>
          </p:cNvPicPr>
          <p:nvPr userDrawn="1">
            <p:custDataLst>
              <p:tags r:id="rId6"/>
            </p:custDataLst>
          </p:nvPr>
        </p:nvPicPr>
        <p:blipFill>
          <a:blip r:embed="rId12">
            <a:extLst>
              <a:ext uri="{28A0092B-C50C-407E-A947-70E740481C1C}">
                <a14:useLocalDpi xmlns:a14="http://schemas.microsoft.com/office/drawing/2010/main" val="0"/>
              </a:ext>
            </a:extLst>
          </a:blip>
          <a:srcRect/>
          <a:stretch>
            <a:fillRect/>
          </a:stretch>
        </p:blipFill>
        <p:spPr bwMode="auto">
          <a:xfrm>
            <a:off x="6747893" y="5920519"/>
            <a:ext cx="1733700" cy="828862"/>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userDrawn="1">
            <p:custDataLst>
              <p:tags r:id="rId7"/>
            </p:custDataLst>
          </p:nvPr>
        </p:nvGrpSpPr>
        <p:grpSpPr>
          <a:xfrm>
            <a:off x="391016" y="4632333"/>
            <a:ext cx="1368413" cy="2225667"/>
            <a:chOff x="-1250950" y="-268289"/>
            <a:chExt cx="3263900" cy="5308600"/>
          </a:xfrm>
          <a:solidFill>
            <a:schemeClr val="accent5">
              <a:lumMod val="60000"/>
              <a:lumOff val="40000"/>
              <a:alpha val="50000"/>
            </a:schemeClr>
          </a:solidFill>
        </p:grpSpPr>
        <p:sp>
          <p:nvSpPr>
            <p:cNvPr id="13" name="Freeform 27"/>
            <p:cNvSpPr>
              <a:spLocks noEditPoints="1"/>
            </p:cNvSpPr>
            <p:nvPr userDrawn="1"/>
          </p:nvSpPr>
          <p:spPr bwMode="auto">
            <a:xfrm>
              <a:off x="-784225" y="-268289"/>
              <a:ext cx="2327275" cy="3987800"/>
            </a:xfrm>
            <a:custGeom>
              <a:avLst/>
              <a:gdLst>
                <a:gd name="T0" fmla="*/ 0 w 1466"/>
                <a:gd name="T1" fmla="*/ 2506 h 2512"/>
                <a:gd name="T2" fmla="*/ 48 w 1466"/>
                <a:gd name="T3" fmla="*/ 2254 h 2512"/>
                <a:gd name="T4" fmla="*/ 300 w 1466"/>
                <a:gd name="T5" fmla="*/ 916 h 2512"/>
                <a:gd name="T6" fmla="*/ 428 w 1466"/>
                <a:gd name="T7" fmla="*/ 240 h 2512"/>
                <a:gd name="T8" fmla="*/ 436 w 1466"/>
                <a:gd name="T9" fmla="*/ 208 h 2512"/>
                <a:gd name="T10" fmla="*/ 454 w 1466"/>
                <a:gd name="T11" fmla="*/ 150 h 2512"/>
                <a:gd name="T12" fmla="*/ 480 w 1466"/>
                <a:gd name="T13" fmla="*/ 104 h 2512"/>
                <a:gd name="T14" fmla="*/ 514 w 1466"/>
                <a:gd name="T15" fmla="*/ 66 h 2512"/>
                <a:gd name="T16" fmla="*/ 554 w 1466"/>
                <a:gd name="T17" fmla="*/ 38 h 2512"/>
                <a:gd name="T18" fmla="*/ 602 w 1466"/>
                <a:gd name="T19" fmla="*/ 18 h 2512"/>
                <a:gd name="T20" fmla="*/ 662 w 1466"/>
                <a:gd name="T21" fmla="*/ 6 h 2512"/>
                <a:gd name="T22" fmla="*/ 730 w 1466"/>
                <a:gd name="T23" fmla="*/ 0 h 2512"/>
                <a:gd name="T24" fmla="*/ 768 w 1466"/>
                <a:gd name="T25" fmla="*/ 2 h 2512"/>
                <a:gd name="T26" fmla="*/ 826 w 1466"/>
                <a:gd name="T27" fmla="*/ 6 h 2512"/>
                <a:gd name="T28" fmla="*/ 876 w 1466"/>
                <a:gd name="T29" fmla="*/ 20 h 2512"/>
                <a:gd name="T30" fmla="*/ 922 w 1466"/>
                <a:gd name="T31" fmla="*/ 40 h 2512"/>
                <a:gd name="T32" fmla="*/ 958 w 1466"/>
                <a:gd name="T33" fmla="*/ 70 h 2512"/>
                <a:gd name="T34" fmla="*/ 990 w 1466"/>
                <a:gd name="T35" fmla="*/ 104 h 2512"/>
                <a:gd name="T36" fmla="*/ 1014 w 1466"/>
                <a:gd name="T37" fmla="*/ 148 h 2512"/>
                <a:gd name="T38" fmla="*/ 1034 w 1466"/>
                <a:gd name="T39" fmla="*/ 198 h 2512"/>
                <a:gd name="T40" fmla="*/ 1048 w 1466"/>
                <a:gd name="T41" fmla="*/ 256 h 2512"/>
                <a:gd name="T42" fmla="*/ 1162 w 1466"/>
                <a:gd name="T43" fmla="*/ 866 h 2512"/>
                <a:gd name="T44" fmla="*/ 1278 w 1466"/>
                <a:gd name="T45" fmla="*/ 1478 h 2512"/>
                <a:gd name="T46" fmla="*/ 1464 w 1466"/>
                <a:gd name="T47" fmla="*/ 2464 h 2512"/>
                <a:gd name="T48" fmla="*/ 1466 w 1466"/>
                <a:gd name="T49" fmla="*/ 2478 h 2512"/>
                <a:gd name="T50" fmla="*/ 1464 w 1466"/>
                <a:gd name="T51" fmla="*/ 2496 h 2512"/>
                <a:gd name="T52" fmla="*/ 1454 w 1466"/>
                <a:gd name="T53" fmla="*/ 2508 h 2512"/>
                <a:gd name="T54" fmla="*/ 1436 w 1466"/>
                <a:gd name="T55" fmla="*/ 2512 h 2512"/>
                <a:gd name="T56" fmla="*/ 1424 w 1466"/>
                <a:gd name="T57" fmla="*/ 2512 h 2512"/>
                <a:gd name="T58" fmla="*/ 40 w 1466"/>
                <a:gd name="T59" fmla="*/ 2512 h 2512"/>
                <a:gd name="T60" fmla="*/ 0 w 1466"/>
                <a:gd name="T61" fmla="*/ 2506 h 2512"/>
                <a:gd name="T62" fmla="*/ 738 w 1466"/>
                <a:gd name="T63" fmla="*/ 886 h 2512"/>
                <a:gd name="T64" fmla="*/ 720 w 1466"/>
                <a:gd name="T65" fmla="*/ 888 h 2512"/>
                <a:gd name="T66" fmla="*/ 538 w 1466"/>
                <a:gd name="T67" fmla="*/ 2064 h 2512"/>
                <a:gd name="T68" fmla="*/ 918 w 1466"/>
                <a:gd name="T69" fmla="*/ 2064 h 2512"/>
                <a:gd name="T70" fmla="*/ 738 w 1466"/>
                <a:gd name="T71" fmla="*/ 886 h 2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66" h="2512">
                  <a:moveTo>
                    <a:pt x="0" y="2506"/>
                  </a:moveTo>
                  <a:lnTo>
                    <a:pt x="0" y="2506"/>
                  </a:lnTo>
                  <a:lnTo>
                    <a:pt x="48" y="2254"/>
                  </a:lnTo>
                  <a:lnTo>
                    <a:pt x="48" y="2254"/>
                  </a:lnTo>
                  <a:lnTo>
                    <a:pt x="300" y="916"/>
                  </a:lnTo>
                  <a:lnTo>
                    <a:pt x="300" y="916"/>
                  </a:lnTo>
                  <a:lnTo>
                    <a:pt x="364" y="578"/>
                  </a:lnTo>
                  <a:lnTo>
                    <a:pt x="428" y="240"/>
                  </a:lnTo>
                  <a:lnTo>
                    <a:pt x="428" y="240"/>
                  </a:lnTo>
                  <a:lnTo>
                    <a:pt x="436" y="208"/>
                  </a:lnTo>
                  <a:lnTo>
                    <a:pt x="444" y="178"/>
                  </a:lnTo>
                  <a:lnTo>
                    <a:pt x="454" y="150"/>
                  </a:lnTo>
                  <a:lnTo>
                    <a:pt x="466" y="126"/>
                  </a:lnTo>
                  <a:lnTo>
                    <a:pt x="480" y="104"/>
                  </a:lnTo>
                  <a:lnTo>
                    <a:pt x="496" y="84"/>
                  </a:lnTo>
                  <a:lnTo>
                    <a:pt x="514" y="66"/>
                  </a:lnTo>
                  <a:lnTo>
                    <a:pt x="532" y="50"/>
                  </a:lnTo>
                  <a:lnTo>
                    <a:pt x="554" y="38"/>
                  </a:lnTo>
                  <a:lnTo>
                    <a:pt x="578" y="26"/>
                  </a:lnTo>
                  <a:lnTo>
                    <a:pt x="602" y="18"/>
                  </a:lnTo>
                  <a:lnTo>
                    <a:pt x="630" y="10"/>
                  </a:lnTo>
                  <a:lnTo>
                    <a:pt x="662" y="6"/>
                  </a:lnTo>
                  <a:lnTo>
                    <a:pt x="694" y="2"/>
                  </a:lnTo>
                  <a:lnTo>
                    <a:pt x="730" y="0"/>
                  </a:lnTo>
                  <a:lnTo>
                    <a:pt x="768" y="2"/>
                  </a:lnTo>
                  <a:lnTo>
                    <a:pt x="768" y="2"/>
                  </a:lnTo>
                  <a:lnTo>
                    <a:pt x="798" y="4"/>
                  </a:lnTo>
                  <a:lnTo>
                    <a:pt x="826" y="6"/>
                  </a:lnTo>
                  <a:lnTo>
                    <a:pt x="852" y="12"/>
                  </a:lnTo>
                  <a:lnTo>
                    <a:pt x="876" y="20"/>
                  </a:lnTo>
                  <a:lnTo>
                    <a:pt x="900" y="30"/>
                  </a:lnTo>
                  <a:lnTo>
                    <a:pt x="922" y="40"/>
                  </a:lnTo>
                  <a:lnTo>
                    <a:pt x="940" y="54"/>
                  </a:lnTo>
                  <a:lnTo>
                    <a:pt x="958" y="70"/>
                  </a:lnTo>
                  <a:lnTo>
                    <a:pt x="974" y="86"/>
                  </a:lnTo>
                  <a:lnTo>
                    <a:pt x="990" y="104"/>
                  </a:lnTo>
                  <a:lnTo>
                    <a:pt x="1002" y="126"/>
                  </a:lnTo>
                  <a:lnTo>
                    <a:pt x="1014" y="148"/>
                  </a:lnTo>
                  <a:lnTo>
                    <a:pt x="1026" y="172"/>
                  </a:lnTo>
                  <a:lnTo>
                    <a:pt x="1034" y="198"/>
                  </a:lnTo>
                  <a:lnTo>
                    <a:pt x="1042" y="226"/>
                  </a:lnTo>
                  <a:lnTo>
                    <a:pt x="1048" y="256"/>
                  </a:lnTo>
                  <a:lnTo>
                    <a:pt x="1048" y="256"/>
                  </a:lnTo>
                  <a:lnTo>
                    <a:pt x="1162" y="866"/>
                  </a:lnTo>
                  <a:lnTo>
                    <a:pt x="1278" y="1478"/>
                  </a:lnTo>
                  <a:lnTo>
                    <a:pt x="1278" y="1478"/>
                  </a:lnTo>
                  <a:lnTo>
                    <a:pt x="1370" y="1970"/>
                  </a:lnTo>
                  <a:lnTo>
                    <a:pt x="1464" y="2464"/>
                  </a:lnTo>
                  <a:lnTo>
                    <a:pt x="1464" y="2464"/>
                  </a:lnTo>
                  <a:lnTo>
                    <a:pt x="1466" y="2478"/>
                  </a:lnTo>
                  <a:lnTo>
                    <a:pt x="1466" y="2488"/>
                  </a:lnTo>
                  <a:lnTo>
                    <a:pt x="1464" y="2496"/>
                  </a:lnTo>
                  <a:lnTo>
                    <a:pt x="1460" y="2502"/>
                  </a:lnTo>
                  <a:lnTo>
                    <a:pt x="1454" y="2508"/>
                  </a:lnTo>
                  <a:lnTo>
                    <a:pt x="1446" y="2510"/>
                  </a:lnTo>
                  <a:lnTo>
                    <a:pt x="1436" y="2512"/>
                  </a:lnTo>
                  <a:lnTo>
                    <a:pt x="1424" y="2512"/>
                  </a:lnTo>
                  <a:lnTo>
                    <a:pt x="1424" y="2512"/>
                  </a:lnTo>
                  <a:lnTo>
                    <a:pt x="40" y="2512"/>
                  </a:lnTo>
                  <a:lnTo>
                    <a:pt x="40" y="2512"/>
                  </a:lnTo>
                  <a:lnTo>
                    <a:pt x="22" y="2510"/>
                  </a:lnTo>
                  <a:lnTo>
                    <a:pt x="0" y="2506"/>
                  </a:lnTo>
                  <a:lnTo>
                    <a:pt x="0" y="2506"/>
                  </a:lnTo>
                  <a:close/>
                  <a:moveTo>
                    <a:pt x="738" y="886"/>
                  </a:moveTo>
                  <a:lnTo>
                    <a:pt x="738" y="886"/>
                  </a:lnTo>
                  <a:lnTo>
                    <a:pt x="720" y="888"/>
                  </a:lnTo>
                  <a:lnTo>
                    <a:pt x="720" y="888"/>
                  </a:lnTo>
                  <a:lnTo>
                    <a:pt x="538" y="2064"/>
                  </a:lnTo>
                  <a:lnTo>
                    <a:pt x="538" y="2064"/>
                  </a:lnTo>
                  <a:lnTo>
                    <a:pt x="918" y="2064"/>
                  </a:lnTo>
                  <a:lnTo>
                    <a:pt x="918" y="2064"/>
                  </a:lnTo>
                  <a:lnTo>
                    <a:pt x="738" y="886"/>
                  </a:lnTo>
                  <a:lnTo>
                    <a:pt x="738" y="8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sp>
          <p:nvSpPr>
            <p:cNvPr id="14" name="Freeform 28"/>
            <p:cNvSpPr>
              <a:spLocks/>
            </p:cNvSpPr>
            <p:nvPr userDrawn="1"/>
          </p:nvSpPr>
          <p:spPr bwMode="auto">
            <a:xfrm>
              <a:off x="-1250950" y="4198936"/>
              <a:ext cx="3263900" cy="841375"/>
            </a:xfrm>
            <a:custGeom>
              <a:avLst/>
              <a:gdLst>
                <a:gd name="T0" fmla="*/ 1028 w 2056"/>
                <a:gd name="T1" fmla="*/ 528 h 530"/>
                <a:gd name="T2" fmla="*/ 62 w 2056"/>
                <a:gd name="T3" fmla="*/ 530 h 530"/>
                <a:gd name="T4" fmla="*/ 46 w 2056"/>
                <a:gd name="T5" fmla="*/ 530 h 530"/>
                <a:gd name="T6" fmla="*/ 20 w 2056"/>
                <a:gd name="T7" fmla="*/ 524 h 530"/>
                <a:gd name="T8" fmla="*/ 6 w 2056"/>
                <a:gd name="T9" fmla="*/ 510 h 530"/>
                <a:gd name="T10" fmla="*/ 0 w 2056"/>
                <a:gd name="T11" fmla="*/ 484 h 530"/>
                <a:gd name="T12" fmla="*/ 0 w 2056"/>
                <a:gd name="T13" fmla="*/ 468 h 530"/>
                <a:gd name="T14" fmla="*/ 2 w 2056"/>
                <a:gd name="T15" fmla="*/ 408 h 530"/>
                <a:gd name="T16" fmla="*/ 10 w 2056"/>
                <a:gd name="T17" fmla="*/ 382 h 530"/>
                <a:gd name="T18" fmla="*/ 20 w 2056"/>
                <a:gd name="T19" fmla="*/ 372 h 530"/>
                <a:gd name="T20" fmla="*/ 44 w 2056"/>
                <a:gd name="T21" fmla="*/ 364 h 530"/>
                <a:gd name="T22" fmla="*/ 104 w 2056"/>
                <a:gd name="T23" fmla="*/ 362 h 530"/>
                <a:gd name="T24" fmla="*/ 116 w 2056"/>
                <a:gd name="T25" fmla="*/ 360 h 530"/>
                <a:gd name="T26" fmla="*/ 134 w 2056"/>
                <a:gd name="T27" fmla="*/ 354 h 530"/>
                <a:gd name="T28" fmla="*/ 146 w 2056"/>
                <a:gd name="T29" fmla="*/ 342 h 530"/>
                <a:gd name="T30" fmla="*/ 156 w 2056"/>
                <a:gd name="T31" fmla="*/ 314 h 530"/>
                <a:gd name="T32" fmla="*/ 180 w 2056"/>
                <a:gd name="T33" fmla="*/ 182 h 530"/>
                <a:gd name="T34" fmla="*/ 204 w 2056"/>
                <a:gd name="T35" fmla="*/ 52 h 530"/>
                <a:gd name="T36" fmla="*/ 212 w 2056"/>
                <a:gd name="T37" fmla="*/ 28 h 530"/>
                <a:gd name="T38" fmla="*/ 222 w 2056"/>
                <a:gd name="T39" fmla="*/ 12 h 530"/>
                <a:gd name="T40" fmla="*/ 240 w 2056"/>
                <a:gd name="T41" fmla="*/ 4 h 530"/>
                <a:gd name="T42" fmla="*/ 264 w 2056"/>
                <a:gd name="T43" fmla="*/ 0 h 530"/>
                <a:gd name="T44" fmla="*/ 1030 w 2056"/>
                <a:gd name="T45" fmla="*/ 2 h 530"/>
                <a:gd name="T46" fmla="*/ 1794 w 2056"/>
                <a:gd name="T47" fmla="*/ 2 h 530"/>
                <a:gd name="T48" fmla="*/ 1818 w 2056"/>
                <a:gd name="T49" fmla="*/ 4 h 530"/>
                <a:gd name="T50" fmla="*/ 1834 w 2056"/>
                <a:gd name="T51" fmla="*/ 12 h 530"/>
                <a:gd name="T52" fmla="*/ 1846 w 2056"/>
                <a:gd name="T53" fmla="*/ 26 h 530"/>
                <a:gd name="T54" fmla="*/ 1852 w 2056"/>
                <a:gd name="T55" fmla="*/ 48 h 530"/>
                <a:gd name="T56" fmla="*/ 1876 w 2056"/>
                <a:gd name="T57" fmla="*/ 180 h 530"/>
                <a:gd name="T58" fmla="*/ 1900 w 2056"/>
                <a:gd name="T59" fmla="*/ 310 h 530"/>
                <a:gd name="T60" fmla="*/ 1908 w 2056"/>
                <a:gd name="T61" fmla="*/ 334 h 530"/>
                <a:gd name="T62" fmla="*/ 1918 w 2056"/>
                <a:gd name="T63" fmla="*/ 350 h 530"/>
                <a:gd name="T64" fmla="*/ 1936 w 2056"/>
                <a:gd name="T65" fmla="*/ 358 h 530"/>
                <a:gd name="T66" fmla="*/ 1962 w 2056"/>
                <a:gd name="T67" fmla="*/ 362 h 530"/>
                <a:gd name="T68" fmla="*/ 1992 w 2056"/>
                <a:gd name="T69" fmla="*/ 362 h 530"/>
                <a:gd name="T70" fmla="*/ 2034 w 2056"/>
                <a:gd name="T71" fmla="*/ 366 h 530"/>
                <a:gd name="T72" fmla="*/ 2044 w 2056"/>
                <a:gd name="T73" fmla="*/ 374 h 530"/>
                <a:gd name="T74" fmla="*/ 2052 w 2056"/>
                <a:gd name="T75" fmla="*/ 384 h 530"/>
                <a:gd name="T76" fmla="*/ 2056 w 2056"/>
                <a:gd name="T77" fmla="*/ 426 h 530"/>
                <a:gd name="T78" fmla="*/ 2056 w 2056"/>
                <a:gd name="T79" fmla="*/ 456 h 530"/>
                <a:gd name="T80" fmla="*/ 2054 w 2056"/>
                <a:gd name="T81" fmla="*/ 498 h 530"/>
                <a:gd name="T82" fmla="*/ 2048 w 2056"/>
                <a:gd name="T83" fmla="*/ 520 h 530"/>
                <a:gd name="T84" fmla="*/ 2026 w 2056"/>
                <a:gd name="T85" fmla="*/ 528 h 530"/>
                <a:gd name="T86" fmla="*/ 1986 w 2056"/>
                <a:gd name="T87" fmla="*/ 528 h 530"/>
                <a:gd name="T88" fmla="*/ 1028 w 2056"/>
                <a:gd name="T89" fmla="*/ 528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56" h="530">
                  <a:moveTo>
                    <a:pt x="1028" y="528"/>
                  </a:moveTo>
                  <a:lnTo>
                    <a:pt x="1028" y="528"/>
                  </a:lnTo>
                  <a:lnTo>
                    <a:pt x="546" y="528"/>
                  </a:lnTo>
                  <a:lnTo>
                    <a:pt x="62" y="530"/>
                  </a:lnTo>
                  <a:lnTo>
                    <a:pt x="62" y="530"/>
                  </a:lnTo>
                  <a:lnTo>
                    <a:pt x="46" y="530"/>
                  </a:lnTo>
                  <a:lnTo>
                    <a:pt x="32" y="528"/>
                  </a:lnTo>
                  <a:lnTo>
                    <a:pt x="20" y="524"/>
                  </a:lnTo>
                  <a:lnTo>
                    <a:pt x="12" y="518"/>
                  </a:lnTo>
                  <a:lnTo>
                    <a:pt x="6" y="510"/>
                  </a:lnTo>
                  <a:lnTo>
                    <a:pt x="2" y="498"/>
                  </a:lnTo>
                  <a:lnTo>
                    <a:pt x="0" y="484"/>
                  </a:lnTo>
                  <a:lnTo>
                    <a:pt x="0" y="468"/>
                  </a:lnTo>
                  <a:lnTo>
                    <a:pt x="0" y="468"/>
                  </a:lnTo>
                  <a:lnTo>
                    <a:pt x="0" y="434"/>
                  </a:lnTo>
                  <a:lnTo>
                    <a:pt x="2" y="408"/>
                  </a:lnTo>
                  <a:lnTo>
                    <a:pt x="6" y="388"/>
                  </a:lnTo>
                  <a:lnTo>
                    <a:pt x="10" y="382"/>
                  </a:lnTo>
                  <a:lnTo>
                    <a:pt x="14" y="376"/>
                  </a:lnTo>
                  <a:lnTo>
                    <a:pt x="20" y="372"/>
                  </a:lnTo>
                  <a:lnTo>
                    <a:pt x="26" y="368"/>
                  </a:lnTo>
                  <a:lnTo>
                    <a:pt x="44" y="364"/>
                  </a:lnTo>
                  <a:lnTo>
                    <a:pt x="70" y="362"/>
                  </a:lnTo>
                  <a:lnTo>
                    <a:pt x="104" y="362"/>
                  </a:lnTo>
                  <a:lnTo>
                    <a:pt x="104" y="362"/>
                  </a:lnTo>
                  <a:lnTo>
                    <a:pt x="116" y="360"/>
                  </a:lnTo>
                  <a:lnTo>
                    <a:pt x="126" y="358"/>
                  </a:lnTo>
                  <a:lnTo>
                    <a:pt x="134" y="354"/>
                  </a:lnTo>
                  <a:lnTo>
                    <a:pt x="142" y="348"/>
                  </a:lnTo>
                  <a:lnTo>
                    <a:pt x="146" y="342"/>
                  </a:lnTo>
                  <a:lnTo>
                    <a:pt x="150" y="334"/>
                  </a:lnTo>
                  <a:lnTo>
                    <a:pt x="156" y="314"/>
                  </a:lnTo>
                  <a:lnTo>
                    <a:pt x="156" y="314"/>
                  </a:lnTo>
                  <a:lnTo>
                    <a:pt x="180" y="182"/>
                  </a:lnTo>
                  <a:lnTo>
                    <a:pt x="204" y="52"/>
                  </a:lnTo>
                  <a:lnTo>
                    <a:pt x="204" y="52"/>
                  </a:lnTo>
                  <a:lnTo>
                    <a:pt x="208" y="40"/>
                  </a:lnTo>
                  <a:lnTo>
                    <a:pt x="212" y="28"/>
                  </a:lnTo>
                  <a:lnTo>
                    <a:pt x="216" y="20"/>
                  </a:lnTo>
                  <a:lnTo>
                    <a:pt x="222" y="12"/>
                  </a:lnTo>
                  <a:lnTo>
                    <a:pt x="230" y="8"/>
                  </a:lnTo>
                  <a:lnTo>
                    <a:pt x="240" y="4"/>
                  </a:lnTo>
                  <a:lnTo>
                    <a:pt x="250" y="2"/>
                  </a:lnTo>
                  <a:lnTo>
                    <a:pt x="264" y="0"/>
                  </a:lnTo>
                  <a:lnTo>
                    <a:pt x="264" y="0"/>
                  </a:lnTo>
                  <a:lnTo>
                    <a:pt x="1030" y="2"/>
                  </a:lnTo>
                  <a:lnTo>
                    <a:pt x="1794" y="2"/>
                  </a:lnTo>
                  <a:lnTo>
                    <a:pt x="1794" y="2"/>
                  </a:lnTo>
                  <a:lnTo>
                    <a:pt x="1808" y="2"/>
                  </a:lnTo>
                  <a:lnTo>
                    <a:pt x="1818" y="4"/>
                  </a:lnTo>
                  <a:lnTo>
                    <a:pt x="1828" y="6"/>
                  </a:lnTo>
                  <a:lnTo>
                    <a:pt x="1834" y="12"/>
                  </a:lnTo>
                  <a:lnTo>
                    <a:pt x="1840" y="18"/>
                  </a:lnTo>
                  <a:lnTo>
                    <a:pt x="1846" y="26"/>
                  </a:lnTo>
                  <a:lnTo>
                    <a:pt x="1850" y="36"/>
                  </a:lnTo>
                  <a:lnTo>
                    <a:pt x="1852" y="48"/>
                  </a:lnTo>
                  <a:lnTo>
                    <a:pt x="1852" y="48"/>
                  </a:lnTo>
                  <a:lnTo>
                    <a:pt x="1876" y="180"/>
                  </a:lnTo>
                  <a:lnTo>
                    <a:pt x="1900" y="310"/>
                  </a:lnTo>
                  <a:lnTo>
                    <a:pt x="1900" y="310"/>
                  </a:lnTo>
                  <a:lnTo>
                    <a:pt x="1904" y="322"/>
                  </a:lnTo>
                  <a:lnTo>
                    <a:pt x="1908" y="334"/>
                  </a:lnTo>
                  <a:lnTo>
                    <a:pt x="1912" y="342"/>
                  </a:lnTo>
                  <a:lnTo>
                    <a:pt x="1918" y="350"/>
                  </a:lnTo>
                  <a:lnTo>
                    <a:pt x="1926" y="356"/>
                  </a:lnTo>
                  <a:lnTo>
                    <a:pt x="1936" y="358"/>
                  </a:lnTo>
                  <a:lnTo>
                    <a:pt x="1948" y="362"/>
                  </a:lnTo>
                  <a:lnTo>
                    <a:pt x="1962" y="362"/>
                  </a:lnTo>
                  <a:lnTo>
                    <a:pt x="1962" y="362"/>
                  </a:lnTo>
                  <a:lnTo>
                    <a:pt x="1992" y="362"/>
                  </a:lnTo>
                  <a:lnTo>
                    <a:pt x="2016" y="362"/>
                  </a:lnTo>
                  <a:lnTo>
                    <a:pt x="2034" y="366"/>
                  </a:lnTo>
                  <a:lnTo>
                    <a:pt x="2040" y="370"/>
                  </a:lnTo>
                  <a:lnTo>
                    <a:pt x="2044" y="374"/>
                  </a:lnTo>
                  <a:lnTo>
                    <a:pt x="2048" y="378"/>
                  </a:lnTo>
                  <a:lnTo>
                    <a:pt x="2052" y="384"/>
                  </a:lnTo>
                  <a:lnTo>
                    <a:pt x="2054" y="402"/>
                  </a:lnTo>
                  <a:lnTo>
                    <a:pt x="2056" y="426"/>
                  </a:lnTo>
                  <a:lnTo>
                    <a:pt x="2056" y="456"/>
                  </a:lnTo>
                  <a:lnTo>
                    <a:pt x="2056" y="456"/>
                  </a:lnTo>
                  <a:lnTo>
                    <a:pt x="2056" y="480"/>
                  </a:lnTo>
                  <a:lnTo>
                    <a:pt x="2054" y="498"/>
                  </a:lnTo>
                  <a:lnTo>
                    <a:pt x="2052" y="512"/>
                  </a:lnTo>
                  <a:lnTo>
                    <a:pt x="2048" y="520"/>
                  </a:lnTo>
                  <a:lnTo>
                    <a:pt x="2038" y="526"/>
                  </a:lnTo>
                  <a:lnTo>
                    <a:pt x="2026" y="528"/>
                  </a:lnTo>
                  <a:lnTo>
                    <a:pt x="2010" y="528"/>
                  </a:lnTo>
                  <a:lnTo>
                    <a:pt x="1986" y="528"/>
                  </a:lnTo>
                  <a:lnTo>
                    <a:pt x="1986" y="528"/>
                  </a:lnTo>
                  <a:lnTo>
                    <a:pt x="1028" y="528"/>
                  </a:lnTo>
                  <a:lnTo>
                    <a:pt x="1028" y="5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grpSp>
    </p:spTree>
    <p:extLst>
      <p:ext uri="{BB962C8B-B14F-4D97-AF65-F5344CB8AC3E}">
        <p14:creationId xmlns:p14="http://schemas.microsoft.com/office/powerpoint/2010/main" val="4169959851"/>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13" Type="http://schemas.openxmlformats.org/officeDocument/2006/relationships/tags" Target="../tags/tag7.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vmlDrawing" Target="../drawings/vmlDrawing1.vml"/><Relationship Id="rId12" Type="http://schemas.openxmlformats.org/officeDocument/2006/relationships/tags" Target="../tags/tag6.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tags" Target="../tags/tag5.xml"/><Relationship Id="rId5" Type="http://schemas.openxmlformats.org/officeDocument/2006/relationships/slideLayout" Target="../slideLayouts/slideLayout5.xml"/><Relationship Id="rId15" Type="http://schemas.openxmlformats.org/officeDocument/2006/relationships/tags" Target="../tags/tag9.xml"/><Relationship Id="rId10" Type="http://schemas.openxmlformats.org/officeDocument/2006/relationships/tags" Target="../tags/tag4.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tags" Target="../tags/tag3.xml"/><Relationship Id="rId14" Type="http://schemas.openxmlformats.org/officeDocument/2006/relationships/tags" Target="../tags/tag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8"/>
            </p:custDataLst>
            <p:extLst>
              <p:ext uri="{D42A27DB-BD31-4B8C-83A1-F6EECF244321}">
                <p14:modId xmlns:p14="http://schemas.microsoft.com/office/powerpoint/2010/main" val="32261536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326" name="think-cell Slide" r:id="rId16" imgW="270" imgH="270" progId="TCLayout.ActiveDocument.1">
                  <p:embed/>
                </p:oleObj>
              </mc:Choice>
              <mc:Fallback>
                <p:oleObj name="think-cell Slide" r:id="rId16" imgW="270" imgH="270" progId="TCLayout.ActiveDocument.1">
                  <p:embed/>
                  <p:pic>
                    <p:nvPicPr>
                      <p:cNvPr id="0" name=""/>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1027" name="2 Marcador de texto"/>
          <p:cNvSpPr>
            <a:spLocks noGrp="1"/>
          </p:cNvSpPr>
          <p:nvPr>
            <p:ph type="body" idx="1"/>
            <p:custDataLst>
              <p:tags r:id="rId9"/>
            </p:custDataLst>
          </p:nvPr>
        </p:nvSpPr>
        <p:spPr bwMode="auto">
          <a:xfrm>
            <a:off x="286246" y="1250344"/>
            <a:ext cx="8579458" cy="496948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6" name="5 Marcador de número de diapositiva"/>
          <p:cNvSpPr>
            <a:spLocks noGrp="1"/>
          </p:cNvSpPr>
          <p:nvPr>
            <p:ph type="sldNum" sz="quarter" idx="4"/>
            <p:custDataLst>
              <p:tags r:id="rId10"/>
            </p:custDataLst>
          </p:nvPr>
        </p:nvSpPr>
        <p:spPr>
          <a:xfrm>
            <a:off x="8674100" y="6451341"/>
            <a:ext cx="432598" cy="365125"/>
          </a:xfrm>
          <a:prstGeom prst="rect">
            <a:avLst/>
          </a:prstGeom>
        </p:spPr>
        <p:txBody>
          <a:bodyPr vert="horz" lIns="91440" tIns="45720" rIns="91440" bIns="45720" rtlCol="0" anchor="ctr"/>
          <a:lstStyle>
            <a:lvl1pPr algn="ctr" fontAlgn="auto">
              <a:spcBef>
                <a:spcPts val="0"/>
              </a:spcBef>
              <a:spcAft>
                <a:spcPts val="0"/>
              </a:spcAft>
              <a:defRPr sz="1100" smtClean="0">
                <a:solidFill>
                  <a:schemeClr val="tx1">
                    <a:tint val="75000"/>
                  </a:schemeClr>
                </a:solidFill>
                <a:latin typeface="+mj-lt"/>
                <a:cs typeface="+mn-cs"/>
                <a:sym typeface="Candara"/>
              </a:defRPr>
            </a:lvl1pPr>
          </a:lstStyle>
          <a:p>
            <a:pPr>
              <a:defRPr/>
            </a:pPr>
            <a:fld id="{CC308BA6-CE2B-4543-82B0-7E6DCE132E0F}" type="slidenum">
              <a:rPr lang="es-CO" smtClean="0">
                <a:solidFill>
                  <a:srgbClr val="244061">
                    <a:tint val="75000"/>
                  </a:srgbClr>
                </a:solidFill>
              </a:rPr>
              <a:pPr>
                <a:defRPr/>
              </a:pPr>
              <a:t>‹Nº›</a:t>
            </a:fld>
            <a:endParaRPr lang="es-CO" dirty="0">
              <a:solidFill>
                <a:srgbClr val="244061">
                  <a:tint val="75000"/>
                </a:srgbClr>
              </a:solidFill>
            </a:endParaRPr>
          </a:p>
        </p:txBody>
      </p:sp>
      <p:grpSp>
        <p:nvGrpSpPr>
          <p:cNvPr id="2" name="Group 1"/>
          <p:cNvGrpSpPr/>
          <p:nvPr userDrawn="1"/>
        </p:nvGrpSpPr>
        <p:grpSpPr>
          <a:xfrm>
            <a:off x="6693696" y="6197601"/>
            <a:ext cx="1863728" cy="667386"/>
            <a:chOff x="6855280" y="6288821"/>
            <a:chExt cx="1703774" cy="576165"/>
          </a:xfrm>
        </p:grpSpPr>
        <p:pic>
          <p:nvPicPr>
            <p:cNvPr id="1031" name="E719C35A-4CD6-4178-B0D0-8DA208F1799A" descr="E719C35A-4CD6-4178-B0D0-8DA208F1799A"/>
            <p:cNvPicPr>
              <a:picLocks noChangeAspect="1" noChangeArrowheads="1"/>
            </p:cNvPicPr>
            <p:nvPr>
              <p:custDataLst>
                <p:tags r:id="rId14"/>
              </p:custDataLst>
            </p:nvPr>
          </p:nvPicPr>
          <p:blipFill rotWithShape="1">
            <a:blip r:embed="rId18" cstate="print">
              <a:clrChange>
                <a:clrFrom>
                  <a:srgbClr val="FFFFFE"/>
                </a:clrFrom>
                <a:clrTo>
                  <a:srgbClr val="FFFFFE">
                    <a:alpha val="0"/>
                  </a:srgbClr>
                </a:clrTo>
              </a:clrChange>
              <a:extLst>
                <a:ext uri="{28A0092B-C50C-407E-A947-70E740481C1C}">
                  <a14:useLocalDpi xmlns:a14="http://schemas.microsoft.com/office/drawing/2010/main" val="0"/>
                </a:ext>
              </a:extLst>
            </a:blip>
            <a:srcRect l="16910" t="12070" r="20026" b="11812"/>
            <a:stretch/>
          </p:blipFill>
          <p:spPr bwMode="auto">
            <a:xfrm>
              <a:off x="6855280" y="6288821"/>
              <a:ext cx="618324" cy="576165"/>
            </a:xfrm>
            <a:prstGeom prst="rect">
              <a:avLst/>
            </a:prstGeom>
            <a:noFill/>
            <a:ln w="9525">
              <a:noFill/>
              <a:miter lim="800000"/>
              <a:headEnd/>
              <a:tailEnd/>
            </a:ln>
          </p:spPr>
        </p:pic>
        <p:pic>
          <p:nvPicPr>
            <p:cNvPr id="10" name="Picture 7" descr="http://www.mininterior.gov.co/sites/default/files/galeria-imagenes/2014-logo_web_eslogan.png"/>
            <p:cNvPicPr>
              <a:picLocks noChangeAspect="1" noChangeArrowheads="1"/>
            </p:cNvPicPr>
            <p:nvPr userDrawn="1">
              <p:custDataLst>
                <p:tags r:id="rId15"/>
              </p:custDataLst>
            </p:nvPr>
          </p:nvPicPr>
          <p:blipFill>
            <a:blip r:embed="rId19" cstate="screen">
              <a:extLst>
                <a:ext uri="{28A0092B-C50C-407E-A947-70E740481C1C}">
                  <a14:useLocalDpi xmlns:a14="http://schemas.microsoft.com/office/drawing/2010/main" val="0"/>
                </a:ext>
              </a:extLst>
            </a:blip>
            <a:srcRect/>
            <a:stretch>
              <a:fillRect/>
            </a:stretch>
          </p:blipFill>
          <p:spPr bwMode="auto">
            <a:xfrm>
              <a:off x="7585909" y="6363329"/>
              <a:ext cx="973145" cy="465248"/>
            </a:xfrm>
            <a:prstGeom prst="rect">
              <a:avLst/>
            </a:prstGeom>
            <a:noFill/>
            <a:extLst>
              <a:ext uri="{909E8E84-426E-40DD-AFC4-6F175D3DCCD1}">
                <a14:hiddenFill xmlns:a14="http://schemas.microsoft.com/office/drawing/2010/main">
                  <a:solidFill>
                    <a:srgbClr val="FFFFFF"/>
                  </a:solidFill>
                </a14:hiddenFill>
              </a:ext>
            </a:extLst>
          </p:spPr>
        </p:pic>
      </p:grpSp>
      <p:sp>
        <p:nvSpPr>
          <p:cNvPr id="1026" name="1 Marcador de título"/>
          <p:cNvSpPr>
            <a:spLocks noGrp="1"/>
          </p:cNvSpPr>
          <p:nvPr>
            <p:ph type="title"/>
            <p:custDataLst>
              <p:tags r:id="rId11"/>
            </p:custDataLst>
          </p:nvPr>
        </p:nvSpPr>
        <p:spPr bwMode="auto">
          <a:xfrm>
            <a:off x="286246" y="262340"/>
            <a:ext cx="8595361" cy="748669"/>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s-ES" dirty="0"/>
              <a:t>Haga clic para modificar el estilo de título del patrón</a:t>
            </a:r>
            <a:endParaRPr lang="es-CO" dirty="0"/>
          </a:p>
        </p:txBody>
      </p:sp>
      <p:sp>
        <p:nvSpPr>
          <p:cNvPr id="19" name="Rectangle 18"/>
          <p:cNvSpPr/>
          <p:nvPr userDrawn="1">
            <p:custDataLst>
              <p:tags r:id="rId12"/>
            </p:custDataLst>
          </p:nvPr>
        </p:nvSpPr>
        <p:spPr>
          <a:xfrm rot="10800000" flipH="1" flipV="1">
            <a:off x="285252" y="1059059"/>
            <a:ext cx="8589667" cy="45721"/>
          </a:xfrm>
          <a:prstGeom prst="rect">
            <a:avLst/>
          </a:prstGeom>
          <a:gradFill flip="none" rotWithShape="1">
            <a:gsLst>
              <a:gs pos="0">
                <a:schemeClr val="bg2">
                  <a:lumMod val="90000"/>
                  <a:alpha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a:sym typeface="Candara"/>
            </a:endParaRPr>
          </a:p>
        </p:txBody>
      </p:sp>
      <p:sp>
        <p:nvSpPr>
          <p:cNvPr id="12" name="Rectangle 11"/>
          <p:cNvSpPr/>
          <p:nvPr userDrawn="1">
            <p:custDataLst>
              <p:tags r:id="rId13"/>
            </p:custDataLst>
          </p:nvPr>
        </p:nvSpPr>
        <p:spPr>
          <a:xfrm rot="10800000" flipH="1" flipV="1">
            <a:off x="0" y="6716678"/>
            <a:ext cx="6577014" cy="141244"/>
          </a:xfrm>
          <a:prstGeom prst="rect">
            <a:avLst/>
          </a:prstGeom>
          <a:gradFill flip="none" rotWithShape="1">
            <a:gsLst>
              <a:gs pos="0">
                <a:schemeClr val="bg1"/>
              </a:gs>
              <a:gs pos="100000">
                <a:schemeClr val="accent5"/>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a:sym typeface="Candara"/>
            </a:endParaRPr>
          </a:p>
        </p:txBody>
      </p:sp>
    </p:spTree>
    <p:extLst>
      <p:ext uri="{BB962C8B-B14F-4D97-AF65-F5344CB8AC3E}">
        <p14:creationId xmlns:p14="http://schemas.microsoft.com/office/powerpoint/2010/main" val="781156812"/>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73" r:id="rId3"/>
    <p:sldLayoutId id="2147483667" r:id="rId4"/>
    <p:sldLayoutId id="2147483674" r:id="rId5"/>
  </p:sldLayoutIdLst>
  <mc:AlternateContent xmlns:mc="http://schemas.openxmlformats.org/markup-compatibility/2006" xmlns:p14="http://schemas.microsoft.com/office/powerpoint/2010/main">
    <mc:Choice Requires="p14">
      <p:transition p14:dur="250" advClick="0"/>
    </mc:Choice>
    <mc:Fallback xmlns="">
      <p:transition advClick="0"/>
    </mc:Fallback>
  </mc:AlternateContent>
  <p:hf hdr="0" ftr="0" dt="0"/>
  <p:txStyles>
    <p:titleStyle>
      <a:lvl1pPr algn="l" rtl="0" eaLnBrk="1" fontAlgn="base" hangingPunct="1">
        <a:spcBef>
          <a:spcPct val="0"/>
        </a:spcBef>
        <a:spcAft>
          <a:spcPct val="0"/>
        </a:spcAft>
        <a:defRPr sz="2400" b="1" kern="1200">
          <a:solidFill>
            <a:schemeClr val="accent4"/>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177800" indent="-177800" algn="just" rtl="0" eaLnBrk="1" fontAlgn="base" hangingPunct="1">
        <a:spcBef>
          <a:spcPct val="20000"/>
        </a:spcBef>
        <a:spcAft>
          <a:spcPct val="0"/>
        </a:spcAft>
        <a:buClr>
          <a:schemeClr val="accent3"/>
        </a:buClr>
        <a:buFont typeface="Arial" charset="0"/>
        <a:buChar char="•"/>
        <a:defRPr sz="1600" b="0" kern="1200">
          <a:solidFill>
            <a:schemeClr val="tx1"/>
          </a:solidFill>
          <a:latin typeface="+mj-lt"/>
          <a:ea typeface="+mn-ea"/>
          <a:cs typeface="+mn-cs"/>
        </a:defRPr>
      </a:lvl1pPr>
      <a:lvl2pPr marL="342900" indent="-168275" algn="just" rtl="0" eaLnBrk="1" fontAlgn="base" hangingPunct="1">
        <a:spcBef>
          <a:spcPct val="20000"/>
        </a:spcBef>
        <a:spcAft>
          <a:spcPct val="0"/>
        </a:spcAft>
        <a:buClr>
          <a:schemeClr val="accent3"/>
        </a:buClr>
        <a:buFont typeface="Arial" charset="0"/>
        <a:buChar char="–"/>
        <a:defRPr sz="1600" kern="1200">
          <a:solidFill>
            <a:schemeClr val="tx1"/>
          </a:solidFill>
          <a:latin typeface="+mj-lt"/>
          <a:ea typeface="+mn-ea"/>
          <a:cs typeface="+mn-cs"/>
        </a:defRPr>
      </a:lvl2pPr>
      <a:lvl3pPr marL="517525" indent="-174625" algn="just" rtl="0" eaLnBrk="1" fontAlgn="base" hangingPunct="1">
        <a:spcBef>
          <a:spcPct val="20000"/>
        </a:spcBef>
        <a:spcAft>
          <a:spcPct val="0"/>
        </a:spcAft>
        <a:buClr>
          <a:schemeClr val="accent3"/>
        </a:buClr>
        <a:buSzPct val="80000"/>
        <a:buFont typeface="Arial" charset="0"/>
        <a:buChar char="•"/>
        <a:defRPr sz="1600" kern="1200">
          <a:solidFill>
            <a:schemeClr val="tx1"/>
          </a:solidFill>
          <a:latin typeface="+mj-lt"/>
          <a:ea typeface="+mn-ea"/>
          <a:cs typeface="+mn-cs"/>
        </a:defRPr>
      </a:lvl3pPr>
      <a:lvl4pPr marL="685800" indent="-168275" algn="just" rtl="0" eaLnBrk="1" fontAlgn="base" hangingPunct="1">
        <a:spcBef>
          <a:spcPct val="20000"/>
        </a:spcBef>
        <a:spcAft>
          <a:spcPct val="0"/>
        </a:spcAft>
        <a:buClr>
          <a:schemeClr val="accent3"/>
        </a:buClr>
        <a:buFont typeface="Arial" charset="0"/>
        <a:buChar char="–"/>
        <a:tabLst/>
        <a:defRPr sz="1600" kern="1200">
          <a:solidFill>
            <a:schemeClr val="tx1"/>
          </a:solidFill>
          <a:latin typeface="+mj-lt"/>
          <a:ea typeface="+mn-ea"/>
          <a:cs typeface="+mn-cs"/>
        </a:defRPr>
      </a:lvl4pPr>
      <a:lvl5pPr marL="860425" indent="-174625" algn="just" rtl="0" eaLnBrk="1" fontAlgn="base" hangingPunct="1">
        <a:spcBef>
          <a:spcPct val="20000"/>
        </a:spcBef>
        <a:spcAft>
          <a:spcPct val="0"/>
        </a:spcAft>
        <a:buClr>
          <a:schemeClr val="accent3"/>
        </a:buClr>
        <a:buFont typeface="Arial" charset="0"/>
        <a:buChar char="»"/>
        <a:defRPr sz="16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0.xml"/><Relationship Id="rId7" Type="http://schemas.openxmlformats.org/officeDocument/2006/relationships/image" Target="../media/image1.emf"/><Relationship Id="rId2" Type="http://schemas.openxmlformats.org/officeDocument/2006/relationships/tags" Target="../tags/tag39.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ontratos.gov.co/consultas/inicioConsulta.do" TargetMode="Externa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8" name="Object 127" hidden="1"/>
          <p:cNvGraphicFramePr>
            <a:graphicFrameLocks noChangeAspect="1"/>
          </p:cNvGraphicFramePr>
          <p:nvPr>
            <p:custDataLst>
              <p:tags r:id="rId2"/>
            </p:custDataLst>
            <p:extLst>
              <p:ext uri="{D42A27DB-BD31-4B8C-83A1-F6EECF244321}">
                <p14:modId xmlns:p14="http://schemas.microsoft.com/office/powerpoint/2010/main" val="31692862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414"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39" name="Title 38"/>
          <p:cNvSpPr>
            <a:spLocks noGrp="1"/>
          </p:cNvSpPr>
          <p:nvPr>
            <p:ph type="ctrTitle"/>
          </p:nvPr>
        </p:nvSpPr>
        <p:spPr>
          <a:xfrm>
            <a:off x="2313084" y="1173018"/>
            <a:ext cx="5833110" cy="1987693"/>
          </a:xfrm>
        </p:spPr>
        <p:txBody>
          <a:bodyPr/>
          <a:lstStyle/>
          <a:p>
            <a:r>
              <a:rPr lang="en-US" dirty="0">
                <a:solidFill>
                  <a:schemeClr val="tx2"/>
                </a:solidFill>
              </a:rPr>
              <a:t>ESTADÍSTICAS GESTIÓN DE LA CONTRATACIÓN PÚBLICA DE LA ANI.</a:t>
            </a:r>
          </a:p>
        </p:txBody>
      </p:sp>
      <p:sp>
        <p:nvSpPr>
          <p:cNvPr id="132" name="Text Placeholder 131"/>
          <p:cNvSpPr>
            <a:spLocks noGrp="1"/>
          </p:cNvSpPr>
          <p:nvPr>
            <p:ph type="body" sz="quarter" idx="10"/>
            <p:custDataLst>
              <p:tags r:id="rId3"/>
            </p:custDataLst>
          </p:nvPr>
        </p:nvSpPr>
        <p:spPr>
          <a:xfrm>
            <a:off x="2313084" y="4248150"/>
            <a:ext cx="3219450" cy="361950"/>
          </a:xfrm>
        </p:spPr>
        <p:txBody>
          <a:bodyPr/>
          <a:lstStyle/>
          <a:p>
            <a:r>
              <a:rPr lang="es-ES" b="1" dirty="0">
                <a:solidFill>
                  <a:schemeClr val="accent4"/>
                </a:solidFill>
              </a:rPr>
              <a:t>Diciembre 31 de  2017</a:t>
            </a:r>
            <a:endParaRPr lang="en-US" b="1" dirty="0">
              <a:solidFill>
                <a:schemeClr val="accent4"/>
              </a:solidFill>
            </a:endParaRPr>
          </a:p>
        </p:txBody>
      </p:sp>
    </p:spTree>
    <p:extLst>
      <p:ext uri="{BB962C8B-B14F-4D97-AF65-F5344CB8AC3E}">
        <p14:creationId xmlns:p14="http://schemas.microsoft.com/office/powerpoint/2010/main" val="3982850470"/>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70545" y="2371437"/>
            <a:ext cx="6474691" cy="1016000"/>
          </a:xfrm>
        </p:spPr>
        <p:txBody>
          <a:bodyPr/>
          <a:lstStyle/>
          <a:p>
            <a:r>
              <a:rPr lang="es-MX" dirty="0"/>
              <a:t> </a:t>
            </a:r>
            <a:r>
              <a:rPr lang="es-CO" dirty="0"/>
              <a:t>2.Tiempo para la preparación de las propuestas</a:t>
            </a:r>
            <a:br>
              <a:rPr lang="es-MX" dirty="0"/>
            </a:br>
            <a:br>
              <a:rPr lang="es-MX" dirty="0"/>
            </a:br>
            <a:r>
              <a:rPr lang="es-CO" sz="1200" dirty="0"/>
              <a:t>Es el término concedido a los proponentes para presentar ofertas competitivas.</a:t>
            </a:r>
            <a:br>
              <a:rPr lang="es-CO" sz="1200" dirty="0"/>
            </a:br>
            <a:br>
              <a:rPr lang="es-MX" sz="1200" dirty="0"/>
            </a:br>
            <a:endParaRPr lang="es-MX" sz="1200" dirty="0"/>
          </a:p>
        </p:txBody>
      </p:sp>
    </p:spTree>
    <p:extLst>
      <p:ext uri="{BB962C8B-B14F-4D97-AF65-F5344CB8AC3E}">
        <p14:creationId xmlns:p14="http://schemas.microsoft.com/office/powerpoint/2010/main" val="2262926438"/>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11</a:t>
            </a:fld>
            <a:endParaRPr lang="es-CO" dirty="0">
              <a:solidFill>
                <a:srgbClr val="244061">
                  <a:tint val="75000"/>
                </a:srgbClr>
              </a:solidFill>
            </a:endParaRPr>
          </a:p>
        </p:txBody>
      </p:sp>
      <p:sp>
        <p:nvSpPr>
          <p:cNvPr id="3" name="Título 2"/>
          <p:cNvSpPr>
            <a:spLocks noGrp="1"/>
          </p:cNvSpPr>
          <p:nvPr>
            <p:ph type="title"/>
          </p:nvPr>
        </p:nvSpPr>
        <p:spPr>
          <a:xfrm>
            <a:off x="295038" y="897924"/>
            <a:ext cx="8595361" cy="518984"/>
          </a:xfrm>
        </p:spPr>
        <p:txBody>
          <a:bodyPr/>
          <a:lstStyle/>
          <a:p>
            <a:r>
              <a:rPr lang="es-ES" dirty="0">
                <a:sym typeface="Candara"/>
              </a:rPr>
              <a:t>Días entre la apertura del proceso y cierre (Por modalidad)</a:t>
            </a:r>
            <a:br>
              <a:rPr lang="es-ES" dirty="0">
                <a:sym typeface="Candara"/>
              </a:rPr>
            </a:br>
            <a:endParaRPr lang="es-CO" dirty="0"/>
          </a:p>
        </p:txBody>
      </p:sp>
      <p:graphicFrame>
        <p:nvGraphicFramePr>
          <p:cNvPr id="7" name="Gráfico 6">
            <a:extLst>
              <a:ext uri="{FF2B5EF4-FFF2-40B4-BE49-F238E27FC236}">
                <a16:creationId xmlns:a16="http://schemas.microsoft.com/office/drawing/2014/main" id="{00000000-0008-0000-0C00-000003000000}"/>
              </a:ext>
            </a:extLst>
          </p:cNvPr>
          <p:cNvGraphicFramePr>
            <a:graphicFrameLocks/>
          </p:cNvGraphicFramePr>
          <p:nvPr>
            <p:extLst>
              <p:ext uri="{D42A27DB-BD31-4B8C-83A1-F6EECF244321}">
                <p14:modId xmlns:p14="http://schemas.microsoft.com/office/powerpoint/2010/main" val="702268187"/>
              </p:ext>
            </p:extLst>
          </p:nvPr>
        </p:nvGraphicFramePr>
        <p:xfrm>
          <a:off x="477078" y="1236929"/>
          <a:ext cx="8044069" cy="47530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9150753"/>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02609" y="2473036"/>
            <a:ext cx="5956300" cy="1016000"/>
          </a:xfrm>
        </p:spPr>
        <p:txBody>
          <a:bodyPr/>
          <a:lstStyle/>
          <a:p>
            <a:pPr algn="ctr"/>
            <a:r>
              <a:rPr lang="es-CO" dirty="0"/>
              <a:t>3.	Tiempo de duración de los procesos de selección</a:t>
            </a:r>
            <a:br>
              <a:rPr lang="es-MX" dirty="0"/>
            </a:br>
            <a:br>
              <a:rPr lang="es-MX" dirty="0"/>
            </a:br>
            <a:r>
              <a:rPr lang="es-CO" sz="1200" dirty="0"/>
              <a:t>Para el período comprendido el promedio del número de días entre la apertura del proceso y la adjudicación fue acorde con cada modalidad.</a:t>
            </a:r>
            <a:endParaRPr lang="es-MX" sz="1200" dirty="0"/>
          </a:p>
        </p:txBody>
      </p:sp>
    </p:spTree>
    <p:extLst>
      <p:ext uri="{BB962C8B-B14F-4D97-AF65-F5344CB8AC3E}">
        <p14:creationId xmlns:p14="http://schemas.microsoft.com/office/powerpoint/2010/main" val="861361798"/>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13</a:t>
            </a:fld>
            <a:endParaRPr lang="es-CO" dirty="0">
              <a:solidFill>
                <a:srgbClr val="244061">
                  <a:tint val="75000"/>
                </a:srgbClr>
              </a:solidFill>
            </a:endParaRPr>
          </a:p>
        </p:txBody>
      </p:sp>
      <p:sp>
        <p:nvSpPr>
          <p:cNvPr id="3" name="Título 2"/>
          <p:cNvSpPr>
            <a:spLocks noGrp="1"/>
          </p:cNvSpPr>
          <p:nvPr>
            <p:ph type="title"/>
          </p:nvPr>
        </p:nvSpPr>
        <p:spPr>
          <a:xfrm>
            <a:off x="295038" y="897924"/>
            <a:ext cx="8595361" cy="518984"/>
          </a:xfrm>
        </p:spPr>
        <p:txBody>
          <a:bodyPr/>
          <a:lstStyle/>
          <a:p>
            <a:r>
              <a:rPr lang="es-ES" dirty="0">
                <a:sym typeface="Candara"/>
              </a:rPr>
              <a:t>Días promedio entre la apertura y la adjudicación</a:t>
            </a:r>
            <a:br>
              <a:rPr lang="es-ES" dirty="0">
                <a:sym typeface="Candara"/>
              </a:rPr>
            </a:br>
            <a:endParaRPr lang="es-CO" dirty="0"/>
          </a:p>
        </p:txBody>
      </p:sp>
      <p:sp>
        <p:nvSpPr>
          <p:cNvPr id="10" name="Título 2"/>
          <p:cNvSpPr txBox="1">
            <a:spLocks/>
          </p:cNvSpPr>
          <p:nvPr/>
        </p:nvSpPr>
        <p:spPr bwMode="auto">
          <a:xfrm>
            <a:off x="450900" y="5537503"/>
            <a:ext cx="8595361" cy="51898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2400" b="1" kern="1200">
                <a:solidFill>
                  <a:schemeClr val="tx2"/>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br>
              <a:rPr lang="es-ES" sz="1200" dirty="0">
                <a:sym typeface="Candara"/>
              </a:rPr>
            </a:br>
            <a:endParaRPr lang="es-CO" sz="1200" dirty="0"/>
          </a:p>
        </p:txBody>
      </p:sp>
      <p:graphicFrame>
        <p:nvGraphicFramePr>
          <p:cNvPr id="7" name="Gráfico 6">
            <a:extLst>
              <a:ext uri="{FF2B5EF4-FFF2-40B4-BE49-F238E27FC236}">
                <a16:creationId xmlns:a16="http://schemas.microsoft.com/office/drawing/2014/main" id="{6D879303-B978-4112-99E2-B78CEE68440A}"/>
              </a:ext>
            </a:extLst>
          </p:cNvPr>
          <p:cNvGraphicFramePr>
            <a:graphicFrameLocks/>
          </p:cNvGraphicFramePr>
          <p:nvPr>
            <p:extLst>
              <p:ext uri="{D42A27DB-BD31-4B8C-83A1-F6EECF244321}">
                <p14:modId xmlns:p14="http://schemas.microsoft.com/office/powerpoint/2010/main" val="308201168"/>
              </p:ext>
            </p:extLst>
          </p:nvPr>
        </p:nvGraphicFramePr>
        <p:xfrm>
          <a:off x="450899" y="1416907"/>
          <a:ext cx="8123257" cy="46395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0198621"/>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04209" y="1918855"/>
            <a:ext cx="5956300" cy="1016000"/>
          </a:xfrm>
        </p:spPr>
        <p:txBody>
          <a:bodyPr/>
          <a:lstStyle/>
          <a:p>
            <a:pPr algn="ctr"/>
            <a:r>
              <a:rPr lang="es-CO" dirty="0"/>
              <a:t>4. Participación de Proponentes</a:t>
            </a:r>
            <a:br>
              <a:rPr lang="es-MX" dirty="0"/>
            </a:br>
            <a:br>
              <a:rPr lang="es-MX" dirty="0"/>
            </a:br>
            <a:r>
              <a:rPr lang="es-CO" sz="1200" dirty="0"/>
              <a:t>Del total de procesos de selección adelantados ( 48 procesos)  se recibieron 552 propuestas, así:</a:t>
            </a:r>
            <a:br>
              <a:rPr lang="es-CO" sz="1200" dirty="0"/>
            </a:br>
            <a:r>
              <a:rPr lang="es-CO" sz="1200" dirty="0"/>
              <a:t>-La modalidad de selección que más proponentes atrae por el valor, correspondió durante este periodo a los  concursos de méritos (interventorías) con 359 propuestas en 9 procesos con un promedio de 40 propuestas por proceso de selección.</a:t>
            </a:r>
            <a:br>
              <a:rPr lang="es-CO" sz="1200" dirty="0"/>
            </a:br>
            <a:r>
              <a:rPr lang="es-CO" sz="1200" dirty="0"/>
              <a:t>-En el Proceso de Licitación Pública allegaron 26 propuestas en 3 procesos con un promedio 8,6 propuestas por proceso.</a:t>
            </a:r>
            <a:br>
              <a:rPr lang="es-CO" sz="1200" dirty="0"/>
            </a:br>
            <a:r>
              <a:rPr lang="es-CO" sz="1200" dirty="0"/>
              <a:t>-La Selección Abreviada por Subasta Inversa Presencial conto con 24 propuestas en 4 procesos con un promedio de 6 propuestas por proceso.</a:t>
            </a:r>
            <a:br>
              <a:rPr lang="es-CO" sz="1200" dirty="0"/>
            </a:br>
            <a:r>
              <a:rPr lang="es-CO" sz="1200" dirty="0"/>
              <a:t>- -Para los procesos adelantados mediante la modalidad de Selección Abreviada de Menor Cuantía, se presentaron  88 propuestas en  14 procesos con un promedio de 6 propuestas por proceso.</a:t>
            </a:r>
            <a:br>
              <a:rPr lang="es-CO" sz="1200" dirty="0"/>
            </a:br>
            <a:r>
              <a:rPr lang="es-CO" sz="1200" dirty="0"/>
              <a:t>-En los procesos de Mínima cuantía se recibieron un total de 52 propuestas en 17 procesos,  con un promedio de 3 propuestas por proceso.</a:t>
            </a:r>
            <a:br>
              <a:rPr lang="es-CO" sz="1200" dirty="0"/>
            </a:br>
            <a:r>
              <a:rPr lang="es-CO" sz="1200" dirty="0"/>
              <a:t>Y por ultimo, en la </a:t>
            </a:r>
            <a:r>
              <a:rPr lang="es-CO" sz="1200" dirty="0" err="1"/>
              <a:t>APPs</a:t>
            </a:r>
            <a:r>
              <a:rPr lang="es-CO" sz="1200" dirty="0"/>
              <a:t>- Iniciativa Pública se presentaron 3 propuestas en  1  proceso que se adelanto.</a:t>
            </a:r>
            <a:endParaRPr lang="es-MX" sz="1200" dirty="0"/>
          </a:p>
        </p:txBody>
      </p:sp>
    </p:spTree>
    <p:extLst>
      <p:ext uri="{BB962C8B-B14F-4D97-AF65-F5344CB8AC3E}">
        <p14:creationId xmlns:p14="http://schemas.microsoft.com/office/powerpoint/2010/main" val="2178321323"/>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15</a:t>
            </a:fld>
            <a:endParaRPr lang="es-CO" dirty="0">
              <a:solidFill>
                <a:srgbClr val="244061">
                  <a:tint val="75000"/>
                </a:srgbClr>
              </a:solidFill>
            </a:endParaRPr>
          </a:p>
        </p:txBody>
      </p:sp>
      <p:sp>
        <p:nvSpPr>
          <p:cNvPr id="3" name="Título 2"/>
          <p:cNvSpPr>
            <a:spLocks noGrp="1"/>
          </p:cNvSpPr>
          <p:nvPr>
            <p:ph type="title"/>
          </p:nvPr>
        </p:nvSpPr>
        <p:spPr>
          <a:xfrm>
            <a:off x="295038" y="897924"/>
            <a:ext cx="8595361" cy="518984"/>
          </a:xfrm>
        </p:spPr>
        <p:txBody>
          <a:bodyPr/>
          <a:lstStyle/>
          <a:p>
            <a:r>
              <a:rPr lang="es-ES" dirty="0">
                <a:sym typeface="Candara"/>
              </a:rPr>
              <a:t>Participación en procesos de selección</a:t>
            </a:r>
            <a:br>
              <a:rPr lang="es-ES" dirty="0">
                <a:sym typeface="Candara"/>
              </a:rPr>
            </a:br>
            <a:endParaRPr lang="es-CO" dirty="0"/>
          </a:p>
        </p:txBody>
      </p:sp>
      <p:sp>
        <p:nvSpPr>
          <p:cNvPr id="10" name="Título 2"/>
          <p:cNvSpPr txBox="1">
            <a:spLocks/>
          </p:cNvSpPr>
          <p:nvPr/>
        </p:nvSpPr>
        <p:spPr bwMode="auto">
          <a:xfrm>
            <a:off x="388555" y="5475157"/>
            <a:ext cx="7747527" cy="51898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2400" b="1" kern="1200">
                <a:solidFill>
                  <a:schemeClr val="tx2"/>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br>
              <a:rPr lang="es-ES" sz="1200" dirty="0">
                <a:sym typeface="Candara"/>
              </a:rPr>
            </a:br>
            <a:endParaRPr lang="es-CO" sz="1200" dirty="0"/>
          </a:p>
        </p:txBody>
      </p:sp>
      <p:graphicFrame>
        <p:nvGraphicFramePr>
          <p:cNvPr id="7" name="Gráfico 6">
            <a:extLst>
              <a:ext uri="{FF2B5EF4-FFF2-40B4-BE49-F238E27FC236}">
                <a16:creationId xmlns:a16="http://schemas.microsoft.com/office/drawing/2014/main" id="{00000000-0008-0000-0D00-000008000000}"/>
              </a:ext>
            </a:extLst>
          </p:cNvPr>
          <p:cNvGraphicFramePr>
            <a:graphicFrameLocks/>
          </p:cNvGraphicFramePr>
          <p:nvPr>
            <p:extLst>
              <p:ext uri="{D42A27DB-BD31-4B8C-83A1-F6EECF244321}">
                <p14:modId xmlns:p14="http://schemas.microsoft.com/office/powerpoint/2010/main" val="2325093976"/>
              </p:ext>
            </p:extLst>
          </p:nvPr>
        </p:nvGraphicFramePr>
        <p:xfrm>
          <a:off x="516835" y="1416908"/>
          <a:ext cx="8373563" cy="44007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7540247"/>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54827" y="1558636"/>
            <a:ext cx="5956300" cy="1016000"/>
          </a:xfrm>
        </p:spPr>
        <p:txBody>
          <a:bodyPr/>
          <a:lstStyle/>
          <a:p>
            <a:r>
              <a:rPr lang="es-CO" dirty="0"/>
              <a:t>4.          Procesos Desiertos</a:t>
            </a:r>
            <a:br>
              <a:rPr lang="es-MX" dirty="0"/>
            </a:br>
            <a:br>
              <a:rPr lang="es-CO" dirty="0"/>
            </a:br>
            <a:br>
              <a:rPr lang="es-CO" dirty="0"/>
            </a:br>
            <a:r>
              <a:rPr lang="es-CO" sz="1200" dirty="0"/>
              <a:t>Hace referencia a aquellos procesos cuya vocación de ser adjudicados, se vio truncada  por ausencia de proponentes o por que habiendo existido proponentes, los mismos no cumplieron con los requisitos establecidos en el pliego de condiciones.</a:t>
            </a:r>
            <a:br>
              <a:rPr lang="es-CO" sz="1200" dirty="0"/>
            </a:br>
            <a:br>
              <a:rPr lang="es-CO" sz="1200" dirty="0"/>
            </a:br>
            <a:r>
              <a:rPr lang="es-CO" sz="1600" dirty="0"/>
              <a:t>Total procesos desiertos</a:t>
            </a:r>
            <a:r>
              <a:rPr lang="es-CO" sz="1200" dirty="0"/>
              <a:t>: siete (7) procesos.</a:t>
            </a:r>
            <a:br>
              <a:rPr lang="es-CO" sz="1200" dirty="0"/>
            </a:br>
            <a:r>
              <a:rPr lang="es-CO" sz="1200" dirty="0"/>
              <a:t>- Tres (3) procesos  en la modalidad de Selección Abreviada de Menor Cuantía y,</a:t>
            </a:r>
            <a:br>
              <a:rPr lang="es-CO" sz="1200" dirty="0"/>
            </a:br>
            <a:r>
              <a:rPr lang="es-CO" sz="1200" dirty="0"/>
              <a:t> - Cuatro (4)  procesos en la modalidad de Mínima cuantía.</a:t>
            </a:r>
            <a:br>
              <a:rPr lang="es-CO" sz="1200" dirty="0"/>
            </a:br>
            <a:br>
              <a:rPr lang="es-CO" sz="1200" dirty="0"/>
            </a:br>
            <a:r>
              <a:rPr lang="es-CO" sz="1600" dirty="0"/>
              <a:t>Causas:</a:t>
            </a:r>
            <a:br>
              <a:rPr lang="es-CO" sz="1600" dirty="0"/>
            </a:br>
            <a:br>
              <a:rPr lang="es-CO" sz="1200" dirty="0"/>
            </a:br>
            <a:r>
              <a:rPr lang="es-CO" sz="1200" dirty="0"/>
              <a:t>- Por  Implementación de la plataforma SECOP II, los posibles proponentes no se inscribieron como proveedores en la misma. </a:t>
            </a:r>
            <a:br>
              <a:rPr lang="es-CO" sz="1200" dirty="0"/>
            </a:br>
            <a:br>
              <a:rPr lang="es-CO" sz="1200" dirty="0"/>
            </a:br>
            <a:br>
              <a:rPr lang="es-CO" sz="1200" dirty="0"/>
            </a:br>
            <a:br>
              <a:rPr lang="es-CO" sz="1200" dirty="0"/>
            </a:br>
            <a:endParaRPr lang="es-MX" sz="1200" dirty="0"/>
          </a:p>
        </p:txBody>
      </p:sp>
    </p:spTree>
    <p:extLst>
      <p:ext uri="{BB962C8B-B14F-4D97-AF65-F5344CB8AC3E}">
        <p14:creationId xmlns:p14="http://schemas.microsoft.com/office/powerpoint/2010/main" val="271080120"/>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17</a:t>
            </a:fld>
            <a:endParaRPr lang="es-CO" dirty="0">
              <a:solidFill>
                <a:srgbClr val="244061">
                  <a:tint val="75000"/>
                </a:srgbClr>
              </a:solidFill>
            </a:endParaRPr>
          </a:p>
        </p:txBody>
      </p:sp>
      <p:sp>
        <p:nvSpPr>
          <p:cNvPr id="3" name="Título 2"/>
          <p:cNvSpPr>
            <a:spLocks noGrp="1"/>
          </p:cNvSpPr>
          <p:nvPr>
            <p:ph type="title"/>
          </p:nvPr>
        </p:nvSpPr>
        <p:spPr>
          <a:xfrm>
            <a:off x="295038" y="540327"/>
            <a:ext cx="8595361" cy="789709"/>
          </a:xfrm>
        </p:spPr>
        <p:txBody>
          <a:bodyPr/>
          <a:lstStyle/>
          <a:p>
            <a:r>
              <a:rPr lang="es-ES" dirty="0">
                <a:sym typeface="Candara"/>
              </a:rPr>
              <a:t>Desiertos por modalidad de selección</a:t>
            </a:r>
            <a:br>
              <a:rPr lang="es-ES" dirty="0">
                <a:sym typeface="Candara"/>
              </a:rPr>
            </a:br>
            <a:endParaRPr lang="es-CO" dirty="0"/>
          </a:p>
        </p:txBody>
      </p:sp>
      <p:graphicFrame>
        <p:nvGraphicFramePr>
          <p:cNvPr id="6" name="Gráfico 5">
            <a:extLst>
              <a:ext uri="{FF2B5EF4-FFF2-40B4-BE49-F238E27FC236}">
                <a16:creationId xmlns:a16="http://schemas.microsoft.com/office/drawing/2014/main" id="{5A6B30CD-7B49-4BA6-8A11-58C87C4EA2FD}"/>
              </a:ext>
            </a:extLst>
          </p:cNvPr>
          <p:cNvGraphicFramePr>
            <a:graphicFrameLocks/>
          </p:cNvGraphicFramePr>
          <p:nvPr>
            <p:extLst>
              <p:ext uri="{D42A27DB-BD31-4B8C-83A1-F6EECF244321}">
                <p14:modId xmlns:p14="http://schemas.microsoft.com/office/powerpoint/2010/main" val="3178941220"/>
              </p:ext>
            </p:extLst>
          </p:nvPr>
        </p:nvGraphicFramePr>
        <p:xfrm>
          <a:off x="295038" y="1330036"/>
          <a:ext cx="7802040" cy="47527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5168143"/>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54827" y="1558636"/>
            <a:ext cx="5956300" cy="1016000"/>
          </a:xfrm>
        </p:spPr>
        <p:txBody>
          <a:bodyPr/>
          <a:lstStyle/>
          <a:p>
            <a:pPr algn="ctr"/>
            <a:r>
              <a:rPr lang="es-CO" dirty="0"/>
              <a:t>5. Procesos cancelados</a:t>
            </a:r>
            <a:br>
              <a:rPr lang="es-MX" dirty="0"/>
            </a:br>
            <a:br>
              <a:rPr lang="es-MX" dirty="0"/>
            </a:br>
            <a:br>
              <a:rPr lang="es-MX" dirty="0"/>
            </a:br>
            <a:r>
              <a:rPr lang="es-CO" sz="1200" dirty="0"/>
              <a:t>Hace referencia a aquellos procesos que fueron terminados anormalmente, por acto unilateral de la administración.</a:t>
            </a:r>
            <a:br>
              <a:rPr lang="es-CO" sz="1200" dirty="0"/>
            </a:br>
            <a:br>
              <a:rPr lang="es-CO" sz="1200" dirty="0"/>
            </a:br>
            <a:r>
              <a:rPr lang="es-CO" sz="1200" dirty="0"/>
              <a:t>Para el período reportado, los procesos cancelados fueron  de  3 procesos de selección relacionados  con 2  Mínimas cuantías y 1 proceso de Selección Abreviada de Menor Cuantía.</a:t>
            </a:r>
            <a:br>
              <a:rPr lang="es-CO" sz="1200" dirty="0"/>
            </a:br>
            <a:br>
              <a:rPr lang="es-CO" sz="1200" dirty="0"/>
            </a:br>
            <a:endParaRPr lang="es-MX" sz="1200" dirty="0"/>
          </a:p>
        </p:txBody>
      </p:sp>
    </p:spTree>
    <p:extLst>
      <p:ext uri="{BB962C8B-B14F-4D97-AF65-F5344CB8AC3E}">
        <p14:creationId xmlns:p14="http://schemas.microsoft.com/office/powerpoint/2010/main" val="1339457224"/>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19</a:t>
            </a:fld>
            <a:endParaRPr lang="es-CO" dirty="0">
              <a:solidFill>
                <a:srgbClr val="244061">
                  <a:tint val="75000"/>
                </a:srgbClr>
              </a:solidFill>
            </a:endParaRPr>
          </a:p>
        </p:txBody>
      </p:sp>
      <p:sp>
        <p:nvSpPr>
          <p:cNvPr id="3" name="Título 2"/>
          <p:cNvSpPr>
            <a:spLocks noGrp="1"/>
          </p:cNvSpPr>
          <p:nvPr>
            <p:ph type="title"/>
          </p:nvPr>
        </p:nvSpPr>
        <p:spPr>
          <a:xfrm>
            <a:off x="295038" y="540327"/>
            <a:ext cx="8595361" cy="789709"/>
          </a:xfrm>
        </p:spPr>
        <p:txBody>
          <a:bodyPr/>
          <a:lstStyle/>
          <a:p>
            <a:r>
              <a:rPr lang="es-ES" dirty="0">
                <a:sym typeface="Candara"/>
              </a:rPr>
              <a:t>Cancelados por modalidad de selección</a:t>
            </a:r>
            <a:br>
              <a:rPr lang="es-ES" dirty="0">
                <a:sym typeface="Candara"/>
              </a:rPr>
            </a:br>
            <a:endParaRPr lang="es-CO" dirty="0"/>
          </a:p>
        </p:txBody>
      </p:sp>
      <p:graphicFrame>
        <p:nvGraphicFramePr>
          <p:cNvPr id="5" name="Gráfico 4">
            <a:extLst>
              <a:ext uri="{FF2B5EF4-FFF2-40B4-BE49-F238E27FC236}">
                <a16:creationId xmlns:a16="http://schemas.microsoft.com/office/drawing/2014/main" id="{00000000-0008-0000-0E00-000006000000}"/>
              </a:ext>
            </a:extLst>
          </p:cNvPr>
          <p:cNvGraphicFramePr>
            <a:graphicFrameLocks/>
          </p:cNvGraphicFramePr>
          <p:nvPr>
            <p:extLst>
              <p:ext uri="{D42A27DB-BD31-4B8C-83A1-F6EECF244321}">
                <p14:modId xmlns:p14="http://schemas.microsoft.com/office/powerpoint/2010/main" val="4175131091"/>
              </p:ext>
            </p:extLst>
          </p:nvPr>
        </p:nvGraphicFramePr>
        <p:xfrm>
          <a:off x="463826" y="1330035"/>
          <a:ext cx="8210274" cy="47262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33998194"/>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sym typeface="Candara"/>
              </a:rPr>
              <a:t>PROCESOS 2017.</a:t>
            </a:r>
            <a:br>
              <a:rPr lang="es-ES" dirty="0">
                <a:sym typeface="Candara"/>
              </a:rPr>
            </a:br>
            <a:r>
              <a:rPr lang="es-ES" sz="1200" dirty="0">
                <a:sym typeface="Candara"/>
              </a:rPr>
              <a:t>Fuente: </a:t>
            </a:r>
            <a:r>
              <a:rPr lang="es-ES" sz="1200" dirty="0">
                <a:sym typeface="Candara"/>
                <a:hlinkClick r:id="rId2"/>
              </a:rPr>
              <a:t>https://www.contratos.gov.co/consultas/inicioConsulta.do</a:t>
            </a:r>
            <a:br>
              <a:rPr lang="es-ES" sz="1200" dirty="0">
                <a:sym typeface="Candara"/>
              </a:rPr>
            </a:br>
            <a:endParaRPr lang="es-CO" dirty="0"/>
          </a:p>
        </p:txBody>
      </p:sp>
    </p:spTree>
    <p:extLst>
      <p:ext uri="{BB962C8B-B14F-4D97-AF65-F5344CB8AC3E}">
        <p14:creationId xmlns:p14="http://schemas.microsoft.com/office/powerpoint/2010/main" val="1042874324"/>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54827" y="1558636"/>
            <a:ext cx="5956300" cy="1016000"/>
          </a:xfrm>
        </p:spPr>
        <p:txBody>
          <a:bodyPr/>
          <a:lstStyle/>
          <a:p>
            <a:r>
              <a:rPr lang="es-CO" dirty="0"/>
              <a:t>6.Adendas</a:t>
            </a:r>
            <a:br>
              <a:rPr lang="es-MX" dirty="0"/>
            </a:br>
            <a:br>
              <a:rPr lang="es-MX" dirty="0"/>
            </a:br>
            <a:br>
              <a:rPr lang="es-MX" dirty="0"/>
            </a:br>
            <a:r>
              <a:rPr lang="es-CO" sz="1200" dirty="0"/>
              <a:t>Hace referencia a las modificaciones realizadas a los pliegos de condiciones y a los avisos modificatorios realizados para cada uno de los procesos competitivos adelantados por la Entidad. </a:t>
            </a:r>
            <a:br>
              <a:rPr lang="es-CO" sz="1200" dirty="0"/>
            </a:br>
            <a:br>
              <a:rPr lang="es-CO" sz="1200" dirty="0"/>
            </a:br>
            <a:r>
              <a:rPr lang="es-CO" sz="1200" dirty="0"/>
              <a:t>TOTAL   cincuenta y ocho (58) distribuidas de la siguiente manera:</a:t>
            </a:r>
            <a:br>
              <a:rPr lang="es-CO" sz="1200" dirty="0"/>
            </a:br>
            <a:br>
              <a:rPr lang="es-CO" sz="1200" dirty="0"/>
            </a:br>
            <a:r>
              <a:rPr lang="es-CO" sz="1200" dirty="0"/>
              <a:t>- Modificación del plazo del proceso: veinticuatro (24)</a:t>
            </a:r>
            <a:br>
              <a:rPr lang="es-CO" sz="1200" dirty="0"/>
            </a:br>
            <a:br>
              <a:rPr lang="es-CO" sz="1200" dirty="0"/>
            </a:br>
            <a:r>
              <a:rPr lang="es-CO" sz="1200" dirty="0"/>
              <a:t>- Modificación del pliego de condiciones: Veinticinco (25)</a:t>
            </a:r>
            <a:br>
              <a:rPr lang="es-CO" sz="1200" dirty="0"/>
            </a:br>
            <a:br>
              <a:rPr lang="es-CO" sz="1200" dirty="0"/>
            </a:br>
            <a:r>
              <a:rPr lang="es-CO" sz="1200" dirty="0"/>
              <a:t>-Adendas mixtas (Plazo del proceso - modificación del pliego de condiciones: Cinco (5) </a:t>
            </a:r>
            <a:br>
              <a:rPr lang="es-CO" sz="1200" dirty="0"/>
            </a:br>
            <a:r>
              <a:rPr lang="es-CO" sz="1200" dirty="0"/>
              <a:t> </a:t>
            </a:r>
            <a:br>
              <a:rPr lang="es-CO" sz="1200" dirty="0"/>
            </a:br>
            <a:r>
              <a:rPr lang="es-CO" sz="1200" dirty="0"/>
              <a:t>En la siguiente gráfica presentamos  las adendas  por  procesos de selección</a:t>
            </a:r>
            <a:br>
              <a:rPr lang="es-CO" sz="1200" dirty="0"/>
            </a:br>
            <a:endParaRPr lang="es-MX" sz="1200" dirty="0"/>
          </a:p>
        </p:txBody>
      </p:sp>
    </p:spTree>
    <p:extLst>
      <p:ext uri="{BB962C8B-B14F-4D97-AF65-F5344CB8AC3E}">
        <p14:creationId xmlns:p14="http://schemas.microsoft.com/office/powerpoint/2010/main" val="587237405"/>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25E201F2-EFDD-4C4F-8749-0371D46E11D1}" type="slidenum">
              <a:rPr lang="es-CO" smtClean="0">
                <a:solidFill>
                  <a:srgbClr val="244061">
                    <a:tint val="75000"/>
                  </a:srgbClr>
                </a:solidFill>
              </a:rPr>
              <a:pPr>
                <a:defRPr/>
              </a:pPr>
              <a:t>21</a:t>
            </a:fld>
            <a:endParaRPr lang="es-CO" dirty="0">
              <a:solidFill>
                <a:srgbClr val="244061">
                  <a:tint val="75000"/>
                </a:srgbClr>
              </a:solidFill>
            </a:endParaRPr>
          </a:p>
        </p:txBody>
      </p:sp>
      <p:sp>
        <p:nvSpPr>
          <p:cNvPr id="5" name="Título 2"/>
          <p:cNvSpPr txBox="1">
            <a:spLocks/>
          </p:cNvSpPr>
          <p:nvPr/>
        </p:nvSpPr>
        <p:spPr>
          <a:xfrm>
            <a:off x="295038" y="540327"/>
            <a:ext cx="8595361" cy="789709"/>
          </a:xfrm>
          <a:prstGeom prst="rect">
            <a:avLst/>
          </a:prstGeom>
        </p:spPr>
        <p:txBody>
          <a:bodyPr/>
          <a:lstStyle>
            <a:lvl1pPr algn="l" rtl="0" eaLnBrk="1" fontAlgn="base" hangingPunct="1">
              <a:spcBef>
                <a:spcPct val="0"/>
              </a:spcBef>
              <a:spcAft>
                <a:spcPct val="0"/>
              </a:spcAft>
              <a:defRPr sz="2400" b="1" kern="1200">
                <a:solidFill>
                  <a:schemeClr val="accent4"/>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s-ES" dirty="0">
                <a:sym typeface="Candara"/>
              </a:rPr>
              <a:t>Adendas por modalidad de selección</a:t>
            </a:r>
            <a:br>
              <a:rPr lang="es-ES" dirty="0">
                <a:sym typeface="Candara"/>
              </a:rPr>
            </a:br>
            <a:endParaRPr lang="es-CO" dirty="0"/>
          </a:p>
        </p:txBody>
      </p:sp>
      <p:graphicFrame>
        <p:nvGraphicFramePr>
          <p:cNvPr id="7" name="Gráfico 6">
            <a:extLst>
              <a:ext uri="{FF2B5EF4-FFF2-40B4-BE49-F238E27FC236}">
                <a16:creationId xmlns:a16="http://schemas.microsoft.com/office/drawing/2014/main" id="{00000000-0008-0000-0F00-000002000000}"/>
              </a:ext>
            </a:extLst>
          </p:cNvPr>
          <p:cNvGraphicFramePr>
            <a:graphicFrameLocks/>
          </p:cNvGraphicFramePr>
          <p:nvPr>
            <p:extLst>
              <p:ext uri="{D42A27DB-BD31-4B8C-83A1-F6EECF244321}">
                <p14:modId xmlns:p14="http://schemas.microsoft.com/office/powerpoint/2010/main" val="150730648"/>
              </p:ext>
            </p:extLst>
          </p:nvPr>
        </p:nvGraphicFramePr>
        <p:xfrm>
          <a:off x="516835" y="1197514"/>
          <a:ext cx="8373564" cy="50177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647616"/>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25E201F2-EFDD-4C4F-8749-0371D46E11D1}" type="slidenum">
              <a:rPr lang="es-CO" smtClean="0">
                <a:solidFill>
                  <a:srgbClr val="244061">
                    <a:tint val="75000"/>
                  </a:srgbClr>
                </a:solidFill>
              </a:rPr>
              <a:pPr>
                <a:defRPr/>
              </a:pPr>
              <a:t>22</a:t>
            </a:fld>
            <a:endParaRPr lang="es-CO" dirty="0">
              <a:solidFill>
                <a:srgbClr val="244061">
                  <a:tint val="75000"/>
                </a:srgbClr>
              </a:solidFill>
            </a:endParaRPr>
          </a:p>
        </p:txBody>
      </p:sp>
      <p:sp>
        <p:nvSpPr>
          <p:cNvPr id="5" name="Título 2"/>
          <p:cNvSpPr txBox="1">
            <a:spLocks/>
          </p:cNvSpPr>
          <p:nvPr/>
        </p:nvSpPr>
        <p:spPr>
          <a:xfrm>
            <a:off x="295038" y="540327"/>
            <a:ext cx="8595361" cy="789709"/>
          </a:xfrm>
          <a:prstGeom prst="rect">
            <a:avLst/>
          </a:prstGeom>
        </p:spPr>
        <p:txBody>
          <a:bodyPr/>
          <a:lstStyle>
            <a:lvl1pPr algn="l" rtl="0" eaLnBrk="1" fontAlgn="base" hangingPunct="1">
              <a:spcBef>
                <a:spcPct val="0"/>
              </a:spcBef>
              <a:spcAft>
                <a:spcPct val="0"/>
              </a:spcAft>
              <a:defRPr sz="2400" b="1" kern="1200">
                <a:solidFill>
                  <a:schemeClr val="accent4"/>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s-ES" dirty="0">
                <a:sym typeface="Candara"/>
              </a:rPr>
              <a:t>Contratos con Supervisión e Interventoría </a:t>
            </a:r>
            <a:r>
              <a:rPr lang="es-ES" sz="1000" dirty="0">
                <a:sym typeface="Candara"/>
              </a:rPr>
              <a:t>(No Incluye contratos de concesión portuaria)</a:t>
            </a:r>
          </a:p>
          <a:p>
            <a:br>
              <a:rPr lang="es-ES" dirty="0">
                <a:sym typeface="Candara"/>
              </a:rPr>
            </a:br>
            <a:endParaRPr lang="es-CO" dirty="0"/>
          </a:p>
        </p:txBody>
      </p:sp>
      <p:graphicFrame>
        <p:nvGraphicFramePr>
          <p:cNvPr id="6" name="Tabla 5">
            <a:extLst>
              <a:ext uri="{FF2B5EF4-FFF2-40B4-BE49-F238E27FC236}">
                <a16:creationId xmlns:a16="http://schemas.microsoft.com/office/drawing/2014/main" id="{7DE1184D-1D53-4C13-9116-17B9D07E3C1E}"/>
              </a:ext>
            </a:extLst>
          </p:cNvPr>
          <p:cNvGraphicFramePr>
            <a:graphicFrameLocks noGrp="1"/>
          </p:cNvGraphicFramePr>
          <p:nvPr>
            <p:extLst>
              <p:ext uri="{D42A27DB-BD31-4B8C-83A1-F6EECF244321}">
                <p14:modId xmlns:p14="http://schemas.microsoft.com/office/powerpoint/2010/main" val="4263736507"/>
              </p:ext>
            </p:extLst>
          </p:nvPr>
        </p:nvGraphicFramePr>
        <p:xfrm>
          <a:off x="941468" y="1175302"/>
          <a:ext cx="7302500" cy="2095500"/>
        </p:xfrm>
        <a:graphic>
          <a:graphicData uri="http://schemas.openxmlformats.org/drawingml/2006/table">
            <a:tbl>
              <a:tblPr>
                <a:tableStyleId>{BDBED569-4797-4DF1-A0F4-6AAB3CD982D8}</a:tableStyleId>
              </a:tblPr>
              <a:tblGrid>
                <a:gridCol w="2694404">
                  <a:extLst>
                    <a:ext uri="{9D8B030D-6E8A-4147-A177-3AD203B41FA5}">
                      <a16:colId xmlns:a16="http://schemas.microsoft.com/office/drawing/2014/main" val="1986805817"/>
                    </a:ext>
                  </a:extLst>
                </a:gridCol>
                <a:gridCol w="1459865">
                  <a:extLst>
                    <a:ext uri="{9D8B030D-6E8A-4147-A177-3AD203B41FA5}">
                      <a16:colId xmlns:a16="http://schemas.microsoft.com/office/drawing/2014/main" val="3023504681"/>
                    </a:ext>
                  </a:extLst>
                </a:gridCol>
                <a:gridCol w="1269448">
                  <a:extLst>
                    <a:ext uri="{9D8B030D-6E8A-4147-A177-3AD203B41FA5}">
                      <a16:colId xmlns:a16="http://schemas.microsoft.com/office/drawing/2014/main" val="559311128"/>
                    </a:ext>
                  </a:extLst>
                </a:gridCol>
                <a:gridCol w="1878783">
                  <a:extLst>
                    <a:ext uri="{9D8B030D-6E8A-4147-A177-3AD203B41FA5}">
                      <a16:colId xmlns:a16="http://schemas.microsoft.com/office/drawing/2014/main" val="1131858867"/>
                    </a:ext>
                  </a:extLst>
                </a:gridCol>
              </a:tblGrid>
              <a:tr h="381000">
                <a:tc>
                  <a:txBody>
                    <a:bodyPr/>
                    <a:lstStyle/>
                    <a:p>
                      <a:pPr algn="ctr" rtl="0" fontAlgn="ctr"/>
                      <a:r>
                        <a:rPr lang="es-CO" sz="1100" b="1" u="none" strike="noStrike" dirty="0">
                          <a:solidFill>
                            <a:schemeClr val="accent1">
                              <a:lumMod val="10000"/>
                            </a:schemeClr>
                          </a:solidFill>
                          <a:effectLst/>
                        </a:rPr>
                        <a:t>MODALIDAD DE SELECCIÓN</a:t>
                      </a:r>
                      <a:endParaRPr lang="es-CO" sz="1100" b="1" i="0" u="none" strike="noStrike" dirty="0">
                        <a:solidFill>
                          <a:schemeClr val="accent1">
                            <a:lumMod val="10000"/>
                          </a:schemeClr>
                        </a:solidFill>
                        <a:effectLst/>
                        <a:latin typeface="Calibri" panose="020F0502020204030204" pitchFamily="34" charset="0"/>
                      </a:endParaRPr>
                    </a:p>
                  </a:txBody>
                  <a:tcPr marL="9525" marR="9525" marT="9525" marB="0" anchor="ctr"/>
                </a:tc>
                <a:tc>
                  <a:txBody>
                    <a:bodyPr/>
                    <a:lstStyle/>
                    <a:p>
                      <a:pPr algn="ctr" rtl="0" fontAlgn="ctr"/>
                      <a:r>
                        <a:rPr lang="es-CO" sz="1100" b="1" u="none" strike="noStrike" dirty="0">
                          <a:solidFill>
                            <a:schemeClr val="accent1">
                              <a:lumMod val="10000"/>
                            </a:schemeClr>
                          </a:solidFill>
                          <a:effectLst/>
                        </a:rPr>
                        <a:t>No.  DE CONTRATOS</a:t>
                      </a:r>
                      <a:endParaRPr lang="es-CO" sz="1100" b="1" i="0" u="none" strike="noStrike" dirty="0">
                        <a:solidFill>
                          <a:schemeClr val="accent1">
                            <a:lumMod val="10000"/>
                          </a:schemeClr>
                        </a:solidFill>
                        <a:effectLst/>
                        <a:latin typeface="Calibri" panose="020F0502020204030204" pitchFamily="34" charset="0"/>
                      </a:endParaRPr>
                    </a:p>
                  </a:txBody>
                  <a:tcPr marL="9525" marR="9525" marT="9525" marB="0" anchor="ctr"/>
                </a:tc>
                <a:tc>
                  <a:txBody>
                    <a:bodyPr/>
                    <a:lstStyle/>
                    <a:p>
                      <a:pPr algn="ctr" rtl="0" fontAlgn="ctr"/>
                      <a:r>
                        <a:rPr lang="es-CO" sz="1100" b="1" u="none" strike="noStrike" dirty="0">
                          <a:solidFill>
                            <a:schemeClr val="accent1">
                              <a:lumMod val="10000"/>
                            </a:schemeClr>
                          </a:solidFill>
                          <a:effectLst/>
                        </a:rPr>
                        <a:t>CON SUPERVISIÓN</a:t>
                      </a:r>
                      <a:endParaRPr lang="es-CO" sz="1100" b="1" i="0" u="none" strike="noStrike" dirty="0">
                        <a:solidFill>
                          <a:schemeClr val="accent1">
                            <a:lumMod val="10000"/>
                          </a:schemeClr>
                        </a:solidFill>
                        <a:effectLst/>
                        <a:latin typeface="Calibri" panose="020F0502020204030204" pitchFamily="34" charset="0"/>
                      </a:endParaRPr>
                    </a:p>
                  </a:txBody>
                  <a:tcPr marL="9525" marR="9525" marT="9525" marB="0" anchor="ctr"/>
                </a:tc>
                <a:tc>
                  <a:txBody>
                    <a:bodyPr/>
                    <a:lstStyle/>
                    <a:p>
                      <a:pPr algn="ctr" rtl="0" fontAlgn="ctr"/>
                      <a:r>
                        <a:rPr lang="es-CO" sz="1100" b="1" u="none" strike="noStrike" dirty="0">
                          <a:solidFill>
                            <a:schemeClr val="accent1">
                              <a:lumMod val="10000"/>
                            </a:schemeClr>
                          </a:solidFill>
                          <a:effectLst/>
                        </a:rPr>
                        <a:t>CON INTERVENTORIA</a:t>
                      </a:r>
                      <a:endParaRPr lang="es-CO" sz="1100" b="1" i="0" u="none" strike="noStrike" dirty="0">
                        <a:solidFill>
                          <a:schemeClr val="accent1">
                            <a:lumMod val="10000"/>
                          </a:schemeClr>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0592468"/>
                  </a:ext>
                </a:extLst>
              </a:tr>
              <a:tr h="190500">
                <a:tc>
                  <a:txBody>
                    <a:bodyPr/>
                    <a:lstStyle/>
                    <a:p>
                      <a:pPr algn="ctr" rtl="0" fontAlgn="b"/>
                      <a:r>
                        <a:rPr lang="es-CO" sz="1100" u="none" strike="noStrike" dirty="0">
                          <a:solidFill>
                            <a:schemeClr val="accent1">
                              <a:lumMod val="10000"/>
                            </a:schemeClr>
                          </a:solidFill>
                          <a:effectLst/>
                        </a:rPr>
                        <a:t>CONCURSO DE MERITOS ABIERTO</a:t>
                      </a:r>
                      <a:endParaRPr lang="es-CO" sz="1100" b="0" i="0" u="none" strike="noStrike" dirty="0">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14</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14</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N.A.</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93067579"/>
                  </a:ext>
                </a:extLst>
              </a:tr>
              <a:tr h="190500">
                <a:tc>
                  <a:txBody>
                    <a:bodyPr/>
                    <a:lstStyle/>
                    <a:p>
                      <a:pPr algn="ctr" rtl="0" fontAlgn="b"/>
                      <a:r>
                        <a:rPr lang="es-CO" sz="1100" u="none" strike="noStrike" dirty="0">
                          <a:solidFill>
                            <a:schemeClr val="accent1">
                              <a:lumMod val="10000"/>
                            </a:schemeClr>
                          </a:solidFill>
                          <a:effectLst/>
                        </a:rPr>
                        <a:t>CONTRATACIÓN DIRECTA</a:t>
                      </a:r>
                      <a:endParaRPr lang="es-CO" sz="1100" b="0" i="0" u="none" strike="noStrike" dirty="0">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589</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589</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N.A.</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97254027"/>
                  </a:ext>
                </a:extLst>
              </a:tr>
              <a:tr h="190500">
                <a:tc>
                  <a:txBody>
                    <a:bodyPr/>
                    <a:lstStyle/>
                    <a:p>
                      <a:pPr algn="ctr" rtl="0" fontAlgn="b"/>
                      <a:r>
                        <a:rPr lang="es-CO" sz="1100" u="none" strike="noStrike">
                          <a:solidFill>
                            <a:schemeClr val="accent1">
                              <a:lumMod val="10000"/>
                            </a:schemeClr>
                          </a:solidFill>
                          <a:effectLst/>
                        </a:rPr>
                        <a:t>MINIMA CUANTIA</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dirty="0">
                          <a:solidFill>
                            <a:schemeClr val="accent1">
                              <a:lumMod val="10000"/>
                            </a:schemeClr>
                          </a:solidFill>
                          <a:effectLst/>
                        </a:rPr>
                        <a:t>15</a:t>
                      </a:r>
                      <a:endParaRPr lang="es-CO" sz="1100" b="0" i="0" u="none" strike="noStrike" dirty="0">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15</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N.A.</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06033090"/>
                  </a:ext>
                </a:extLst>
              </a:tr>
              <a:tr h="190500">
                <a:tc>
                  <a:txBody>
                    <a:bodyPr/>
                    <a:lstStyle/>
                    <a:p>
                      <a:pPr algn="ctr" rtl="0" fontAlgn="b"/>
                      <a:r>
                        <a:rPr lang="es-CO" sz="1100" u="none" strike="noStrike">
                          <a:solidFill>
                            <a:schemeClr val="accent1">
                              <a:lumMod val="10000"/>
                            </a:schemeClr>
                          </a:solidFill>
                          <a:effectLst/>
                        </a:rPr>
                        <a:t>SELECCIÓN ABREVIADA DE MENOR CUANTIA</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14</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dirty="0">
                          <a:solidFill>
                            <a:schemeClr val="accent1">
                              <a:lumMod val="10000"/>
                            </a:schemeClr>
                          </a:solidFill>
                          <a:effectLst/>
                        </a:rPr>
                        <a:t>14</a:t>
                      </a:r>
                      <a:endParaRPr lang="es-CO" sz="1100" b="0" i="0" u="none" strike="noStrike" dirty="0">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N.A.</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69456852"/>
                  </a:ext>
                </a:extLst>
              </a:tr>
              <a:tr h="190500">
                <a:tc>
                  <a:txBody>
                    <a:bodyPr/>
                    <a:lstStyle/>
                    <a:p>
                      <a:pPr algn="ctr" rtl="0" fontAlgn="b"/>
                      <a:r>
                        <a:rPr lang="es-CO" sz="1100" u="none" strike="noStrike">
                          <a:solidFill>
                            <a:schemeClr val="accent1">
                              <a:lumMod val="10000"/>
                            </a:schemeClr>
                          </a:solidFill>
                          <a:effectLst/>
                        </a:rPr>
                        <a:t>LICITACIÓN PÚBLICA</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3</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dirty="0">
                          <a:solidFill>
                            <a:schemeClr val="accent1">
                              <a:lumMod val="10000"/>
                            </a:schemeClr>
                          </a:solidFill>
                          <a:effectLst/>
                        </a:rPr>
                        <a:t>3</a:t>
                      </a:r>
                      <a:endParaRPr lang="es-CO" sz="1100" b="0" i="0" u="none" strike="noStrike" dirty="0">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3</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62482284"/>
                  </a:ext>
                </a:extLst>
              </a:tr>
              <a:tr h="190500">
                <a:tc>
                  <a:txBody>
                    <a:bodyPr/>
                    <a:lstStyle/>
                    <a:p>
                      <a:pPr algn="ctr" rtl="0" fontAlgn="b"/>
                      <a:r>
                        <a:rPr lang="es-CO" sz="1100" u="none" strike="noStrike">
                          <a:solidFill>
                            <a:schemeClr val="accent1">
                              <a:lumMod val="10000"/>
                            </a:schemeClr>
                          </a:solidFill>
                          <a:effectLst/>
                        </a:rPr>
                        <a:t>APPs- INICIATIVA PÚBLICA</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1</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dirty="0">
                          <a:solidFill>
                            <a:schemeClr val="accent1">
                              <a:lumMod val="10000"/>
                            </a:schemeClr>
                          </a:solidFill>
                          <a:effectLst/>
                        </a:rPr>
                        <a:t>1</a:t>
                      </a:r>
                      <a:endParaRPr lang="es-CO" sz="1100" b="0" i="0" u="none" strike="noStrike" dirty="0">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1</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8825246"/>
                  </a:ext>
                </a:extLst>
              </a:tr>
              <a:tr h="381000">
                <a:tc>
                  <a:txBody>
                    <a:bodyPr/>
                    <a:lstStyle/>
                    <a:p>
                      <a:pPr algn="ctr" rtl="0" fontAlgn="b"/>
                      <a:r>
                        <a:rPr lang="es-CO" sz="1100" u="none" strike="noStrike">
                          <a:solidFill>
                            <a:schemeClr val="accent1">
                              <a:lumMod val="10000"/>
                            </a:schemeClr>
                          </a:solidFill>
                          <a:effectLst/>
                        </a:rPr>
                        <a:t>SELECCIÓN ABREVIADA POR SUBASTA INVERSA PRESENCIAL</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4</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dirty="0">
                          <a:solidFill>
                            <a:schemeClr val="accent1">
                              <a:lumMod val="10000"/>
                            </a:schemeClr>
                          </a:solidFill>
                          <a:effectLst/>
                        </a:rPr>
                        <a:t>4</a:t>
                      </a:r>
                      <a:endParaRPr lang="es-CO" sz="1100" b="0" i="0" u="none" strike="noStrike" dirty="0">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dirty="0">
                          <a:solidFill>
                            <a:schemeClr val="accent1">
                              <a:lumMod val="10000"/>
                            </a:schemeClr>
                          </a:solidFill>
                          <a:effectLst/>
                        </a:rPr>
                        <a:t>N.A.</a:t>
                      </a:r>
                      <a:endParaRPr lang="es-CO" sz="1100" b="0" i="0" u="none" strike="noStrike" dirty="0">
                        <a:solidFill>
                          <a:schemeClr val="accent1">
                            <a:lumMod val="1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56312000"/>
                  </a:ext>
                </a:extLst>
              </a:tr>
              <a:tr h="190500">
                <a:tc>
                  <a:txBody>
                    <a:bodyPr/>
                    <a:lstStyle/>
                    <a:p>
                      <a:pPr algn="ctr" rtl="0" fontAlgn="b"/>
                      <a:r>
                        <a:rPr lang="es-CO" sz="1100" u="none" strike="noStrike">
                          <a:solidFill>
                            <a:schemeClr val="accent1">
                              <a:lumMod val="10000"/>
                            </a:schemeClr>
                          </a:solidFill>
                          <a:effectLst/>
                        </a:rPr>
                        <a:t>CONVENIOS </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27</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a:solidFill>
                            <a:schemeClr val="accent1">
                              <a:lumMod val="10000"/>
                            </a:schemeClr>
                          </a:solidFill>
                          <a:effectLst/>
                        </a:rPr>
                        <a:t>27</a:t>
                      </a:r>
                      <a:endParaRPr lang="es-CO" sz="1100" b="0" i="0" u="none" strike="noStrike">
                        <a:solidFill>
                          <a:schemeClr val="accent1">
                            <a:lumMod val="10000"/>
                          </a:schemeClr>
                        </a:solidFill>
                        <a:effectLst/>
                        <a:latin typeface="Calibri" panose="020F0502020204030204" pitchFamily="34" charset="0"/>
                      </a:endParaRPr>
                    </a:p>
                  </a:txBody>
                  <a:tcPr marL="9525" marR="9525" marT="9525" marB="0" anchor="b"/>
                </a:tc>
                <a:tc>
                  <a:txBody>
                    <a:bodyPr/>
                    <a:lstStyle/>
                    <a:p>
                      <a:pPr algn="ctr" rtl="0" fontAlgn="b"/>
                      <a:r>
                        <a:rPr lang="es-CO" sz="1100" u="none" strike="noStrike" dirty="0">
                          <a:solidFill>
                            <a:schemeClr val="accent1">
                              <a:lumMod val="10000"/>
                            </a:schemeClr>
                          </a:solidFill>
                          <a:effectLst/>
                        </a:rPr>
                        <a:t>N.A.</a:t>
                      </a:r>
                      <a:endParaRPr lang="es-CO" sz="1100" b="0" i="0" u="none" strike="noStrike" dirty="0">
                        <a:solidFill>
                          <a:schemeClr val="accent1">
                            <a:lumMod val="10000"/>
                          </a:schemeClr>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21760966"/>
                  </a:ext>
                </a:extLst>
              </a:tr>
            </a:tbl>
          </a:graphicData>
        </a:graphic>
      </p:graphicFrame>
      <p:graphicFrame>
        <p:nvGraphicFramePr>
          <p:cNvPr id="9" name="Gráfico 8">
            <a:extLst>
              <a:ext uri="{FF2B5EF4-FFF2-40B4-BE49-F238E27FC236}">
                <a16:creationId xmlns:a16="http://schemas.microsoft.com/office/drawing/2014/main" id="{A5EA4849-0F86-4BAF-BB86-7E5E7D0EFA43}"/>
              </a:ext>
            </a:extLst>
          </p:cNvPr>
          <p:cNvGraphicFramePr>
            <a:graphicFrameLocks/>
          </p:cNvGraphicFramePr>
          <p:nvPr>
            <p:extLst>
              <p:ext uri="{D42A27DB-BD31-4B8C-83A1-F6EECF244321}">
                <p14:modId xmlns:p14="http://schemas.microsoft.com/office/powerpoint/2010/main" val="2476598692"/>
              </p:ext>
            </p:extLst>
          </p:nvPr>
        </p:nvGraphicFramePr>
        <p:xfrm>
          <a:off x="609600" y="3375366"/>
          <a:ext cx="7634368" cy="31844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6824141"/>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25E201F2-EFDD-4C4F-8749-0371D46E11D1}" type="slidenum">
              <a:rPr lang="es-CO" smtClean="0">
                <a:solidFill>
                  <a:srgbClr val="244061">
                    <a:tint val="75000"/>
                  </a:srgbClr>
                </a:solidFill>
              </a:rPr>
              <a:pPr>
                <a:defRPr/>
              </a:pPr>
              <a:t>23</a:t>
            </a:fld>
            <a:endParaRPr lang="es-CO" dirty="0">
              <a:solidFill>
                <a:srgbClr val="244061">
                  <a:tint val="75000"/>
                </a:srgbClr>
              </a:solidFill>
            </a:endParaRPr>
          </a:p>
        </p:txBody>
      </p:sp>
      <p:sp>
        <p:nvSpPr>
          <p:cNvPr id="3" name="CuadroTexto 2"/>
          <p:cNvSpPr txBox="1"/>
          <p:nvPr/>
        </p:nvSpPr>
        <p:spPr>
          <a:xfrm>
            <a:off x="602673" y="1600200"/>
            <a:ext cx="7523018" cy="1384995"/>
          </a:xfrm>
          <a:prstGeom prst="rect">
            <a:avLst/>
          </a:prstGeom>
          <a:noFill/>
        </p:spPr>
        <p:txBody>
          <a:bodyPr wrap="square" lIns="0" tIns="0" rIns="0" bIns="0" rtlCol="0">
            <a:spAutoFit/>
          </a:bodyPr>
          <a:lstStyle/>
          <a:p>
            <a:pPr algn="just">
              <a:spcBef>
                <a:spcPts val="600"/>
              </a:spcBef>
              <a:spcAft>
                <a:spcPts val="600"/>
              </a:spcAft>
              <a:buClr>
                <a:schemeClr val="accent2"/>
              </a:buClr>
              <a:buSzPct val="120000"/>
            </a:pPr>
            <a:r>
              <a:rPr lang="es-CO" dirty="0">
                <a:solidFill>
                  <a:schemeClr val="accent4">
                    <a:lumMod val="50000"/>
                  </a:schemeClr>
                </a:solidFill>
                <a:latin typeface="Candara" panose="020E0502030303020204" pitchFamily="34" charset="0"/>
              </a:rPr>
              <a:t>Los indicadores utilizados en esta presentación, han sido tomados de la Evaluación de Adquisición País, realizada en Colombia en el año 2008, liderada por Planeación Nacional, de conformidad con la metodología OCDE y para atender los requerimientos de información del ITN – Índice de Transparencia Nacional según la metodología 2013 - 2014. </a:t>
            </a:r>
          </a:p>
        </p:txBody>
      </p:sp>
    </p:spTree>
    <p:extLst>
      <p:ext uri="{BB962C8B-B14F-4D97-AF65-F5344CB8AC3E}">
        <p14:creationId xmlns:p14="http://schemas.microsoft.com/office/powerpoint/2010/main" val="1688218736"/>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3</a:t>
            </a:fld>
            <a:endParaRPr lang="es-CO" dirty="0">
              <a:solidFill>
                <a:srgbClr val="244061">
                  <a:tint val="75000"/>
                </a:srgbClr>
              </a:solidFill>
            </a:endParaRPr>
          </a:p>
        </p:txBody>
      </p:sp>
      <p:sp>
        <p:nvSpPr>
          <p:cNvPr id="3" name="Título 2"/>
          <p:cNvSpPr>
            <a:spLocks noGrp="1"/>
          </p:cNvSpPr>
          <p:nvPr>
            <p:ph type="title"/>
          </p:nvPr>
        </p:nvSpPr>
        <p:spPr>
          <a:xfrm>
            <a:off x="295038" y="888688"/>
            <a:ext cx="8595361" cy="518984"/>
          </a:xfrm>
        </p:spPr>
        <p:txBody>
          <a:bodyPr/>
          <a:lstStyle/>
          <a:p>
            <a:r>
              <a:rPr lang="es-ES" dirty="0">
                <a:sym typeface="Candara"/>
              </a:rPr>
              <a:t>Procesos 2017 por Modalidad de Selección</a:t>
            </a:r>
            <a:br>
              <a:rPr lang="es-ES" dirty="0">
                <a:sym typeface="Candara"/>
              </a:rPr>
            </a:br>
            <a:endParaRPr lang="es-CO" dirty="0"/>
          </a:p>
        </p:txBody>
      </p:sp>
      <p:sp>
        <p:nvSpPr>
          <p:cNvPr id="10" name="Título 2"/>
          <p:cNvSpPr txBox="1">
            <a:spLocks/>
          </p:cNvSpPr>
          <p:nvPr/>
        </p:nvSpPr>
        <p:spPr bwMode="auto">
          <a:xfrm>
            <a:off x="627546" y="6339016"/>
            <a:ext cx="8595361" cy="51898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2400" b="1" kern="1200">
                <a:solidFill>
                  <a:schemeClr val="tx2"/>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s-ES" sz="1200" dirty="0">
                <a:sym typeface="Candara"/>
              </a:rPr>
              <a:t>*No incluye  contratación Directa</a:t>
            </a:r>
            <a:br>
              <a:rPr lang="es-ES" sz="1200" dirty="0">
                <a:sym typeface="Candara"/>
              </a:rPr>
            </a:br>
            <a:endParaRPr lang="es-CO" sz="1200" dirty="0"/>
          </a:p>
        </p:txBody>
      </p:sp>
      <p:graphicFrame>
        <p:nvGraphicFramePr>
          <p:cNvPr id="6" name="Gráfico 5">
            <a:extLst>
              <a:ext uri="{FF2B5EF4-FFF2-40B4-BE49-F238E27FC236}">
                <a16:creationId xmlns:a16="http://schemas.microsoft.com/office/drawing/2014/main" id="{0D3D66ED-BFF7-4FE5-9A03-4B2506367434}"/>
              </a:ext>
            </a:extLst>
          </p:cNvPr>
          <p:cNvGraphicFramePr>
            <a:graphicFrameLocks/>
          </p:cNvGraphicFramePr>
          <p:nvPr>
            <p:extLst>
              <p:ext uri="{D42A27DB-BD31-4B8C-83A1-F6EECF244321}">
                <p14:modId xmlns:p14="http://schemas.microsoft.com/office/powerpoint/2010/main" val="2304773832"/>
              </p:ext>
            </p:extLst>
          </p:nvPr>
        </p:nvGraphicFramePr>
        <p:xfrm>
          <a:off x="627547" y="1245704"/>
          <a:ext cx="7853844" cy="53671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71172210"/>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4</a:t>
            </a:fld>
            <a:endParaRPr lang="es-CO" dirty="0">
              <a:solidFill>
                <a:srgbClr val="244061">
                  <a:tint val="75000"/>
                </a:srgbClr>
              </a:solidFill>
            </a:endParaRPr>
          </a:p>
        </p:txBody>
      </p:sp>
      <p:sp>
        <p:nvSpPr>
          <p:cNvPr id="3" name="Título 2"/>
          <p:cNvSpPr>
            <a:spLocks noGrp="1"/>
          </p:cNvSpPr>
          <p:nvPr>
            <p:ph type="title"/>
          </p:nvPr>
        </p:nvSpPr>
        <p:spPr>
          <a:xfrm>
            <a:off x="280555" y="545255"/>
            <a:ext cx="8609844" cy="493272"/>
          </a:xfrm>
        </p:spPr>
        <p:txBody>
          <a:bodyPr/>
          <a:lstStyle/>
          <a:p>
            <a:r>
              <a:rPr lang="es-ES" dirty="0">
                <a:sym typeface="Candara"/>
              </a:rPr>
              <a:t>Procesos 2017 Valor total procesos VS. valor por modalidad</a:t>
            </a:r>
            <a:endParaRPr lang="es-CO" dirty="0"/>
          </a:p>
        </p:txBody>
      </p:sp>
      <p:sp>
        <p:nvSpPr>
          <p:cNvPr id="10" name="Título 2"/>
          <p:cNvSpPr txBox="1">
            <a:spLocks/>
          </p:cNvSpPr>
          <p:nvPr/>
        </p:nvSpPr>
        <p:spPr bwMode="auto">
          <a:xfrm>
            <a:off x="280555" y="5927943"/>
            <a:ext cx="8826143" cy="51898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2400" b="1" kern="1200">
                <a:solidFill>
                  <a:schemeClr val="tx2"/>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s-ES" sz="1200" dirty="0">
                <a:sym typeface="Candara"/>
              </a:rPr>
              <a:t>Se muestran los </a:t>
            </a:r>
            <a:r>
              <a:rPr lang="es-CO" sz="1200" dirty="0"/>
              <a:t>procesos competitivos adelantados por la Agencia y los valores por los cuales fueron</a:t>
            </a:r>
            <a:r>
              <a:rPr lang="es-ES" sz="1200" dirty="0">
                <a:sym typeface="Candara"/>
              </a:rPr>
              <a:t> adjudicados.</a:t>
            </a:r>
            <a:br>
              <a:rPr lang="es-ES" sz="1200" dirty="0">
                <a:sym typeface="Candara"/>
              </a:rPr>
            </a:br>
            <a:endParaRPr lang="es-CO" sz="1200" dirty="0"/>
          </a:p>
        </p:txBody>
      </p:sp>
      <p:graphicFrame>
        <p:nvGraphicFramePr>
          <p:cNvPr id="6" name="Gráfico 5">
            <a:extLst>
              <a:ext uri="{FF2B5EF4-FFF2-40B4-BE49-F238E27FC236}">
                <a16:creationId xmlns:a16="http://schemas.microsoft.com/office/drawing/2014/main" id="{6DEB113C-F6C5-4AC8-9DAE-7292D3C52C60}"/>
              </a:ext>
            </a:extLst>
          </p:cNvPr>
          <p:cNvGraphicFramePr>
            <a:graphicFrameLocks/>
          </p:cNvGraphicFramePr>
          <p:nvPr>
            <p:extLst>
              <p:ext uri="{D42A27DB-BD31-4B8C-83A1-F6EECF244321}">
                <p14:modId xmlns:p14="http://schemas.microsoft.com/office/powerpoint/2010/main" val="1071881897"/>
              </p:ext>
            </p:extLst>
          </p:nvPr>
        </p:nvGraphicFramePr>
        <p:xfrm>
          <a:off x="280556" y="1232452"/>
          <a:ext cx="8393544" cy="46910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8059516"/>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B6071BAF-4510-4917-BCBA-EFE97856FCA8}"/>
              </a:ext>
            </a:extLst>
          </p:cNvPr>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5</a:t>
            </a:fld>
            <a:endParaRPr lang="es-CO" dirty="0">
              <a:solidFill>
                <a:srgbClr val="244061">
                  <a:tint val="75000"/>
                </a:srgbClr>
              </a:solidFill>
            </a:endParaRPr>
          </a:p>
        </p:txBody>
      </p:sp>
      <p:sp>
        <p:nvSpPr>
          <p:cNvPr id="3" name="Título 2">
            <a:extLst>
              <a:ext uri="{FF2B5EF4-FFF2-40B4-BE49-F238E27FC236}">
                <a16:creationId xmlns:a16="http://schemas.microsoft.com/office/drawing/2014/main" id="{7500B9C5-6B22-471A-B988-B059B7C47F4F}"/>
              </a:ext>
            </a:extLst>
          </p:cNvPr>
          <p:cNvSpPr>
            <a:spLocks noGrp="1"/>
          </p:cNvSpPr>
          <p:nvPr>
            <p:ph type="title"/>
          </p:nvPr>
        </p:nvSpPr>
        <p:spPr/>
        <p:txBody>
          <a:bodyPr/>
          <a:lstStyle/>
          <a:p>
            <a:r>
              <a:rPr lang="es-CO" dirty="0"/>
              <a:t>Procesos 2017- Contratación Directa</a:t>
            </a:r>
          </a:p>
        </p:txBody>
      </p:sp>
      <p:graphicFrame>
        <p:nvGraphicFramePr>
          <p:cNvPr id="5" name="Gráfico 4">
            <a:extLst>
              <a:ext uri="{FF2B5EF4-FFF2-40B4-BE49-F238E27FC236}">
                <a16:creationId xmlns:a16="http://schemas.microsoft.com/office/drawing/2014/main" id="{F17A8A19-3EED-4506-B5A2-C6780587FD2B}"/>
              </a:ext>
            </a:extLst>
          </p:cNvPr>
          <p:cNvGraphicFramePr>
            <a:graphicFrameLocks/>
          </p:cNvGraphicFramePr>
          <p:nvPr>
            <p:extLst>
              <p:ext uri="{D42A27DB-BD31-4B8C-83A1-F6EECF244321}">
                <p14:modId xmlns:p14="http://schemas.microsoft.com/office/powerpoint/2010/main" val="592365848"/>
              </p:ext>
            </p:extLst>
          </p:nvPr>
        </p:nvGraphicFramePr>
        <p:xfrm>
          <a:off x="437320" y="1288773"/>
          <a:ext cx="7911549" cy="47144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01592651"/>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A181D19D-53B1-4926-9088-D4D77D79374A}"/>
              </a:ext>
            </a:extLst>
          </p:cNvPr>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6</a:t>
            </a:fld>
            <a:endParaRPr lang="es-CO" dirty="0">
              <a:solidFill>
                <a:srgbClr val="244061">
                  <a:tint val="75000"/>
                </a:srgbClr>
              </a:solidFill>
            </a:endParaRPr>
          </a:p>
        </p:txBody>
      </p:sp>
      <p:sp>
        <p:nvSpPr>
          <p:cNvPr id="3" name="Título 2">
            <a:extLst>
              <a:ext uri="{FF2B5EF4-FFF2-40B4-BE49-F238E27FC236}">
                <a16:creationId xmlns:a16="http://schemas.microsoft.com/office/drawing/2014/main" id="{5E1C6733-D7EE-4F8C-BD8F-AF03858316A9}"/>
              </a:ext>
            </a:extLst>
          </p:cNvPr>
          <p:cNvSpPr>
            <a:spLocks noGrp="1"/>
          </p:cNvSpPr>
          <p:nvPr>
            <p:ph type="title"/>
          </p:nvPr>
        </p:nvSpPr>
        <p:spPr/>
        <p:txBody>
          <a:bodyPr/>
          <a:lstStyle/>
          <a:p>
            <a:r>
              <a:rPr lang="es-ES" dirty="0">
                <a:sym typeface="Candara"/>
              </a:rPr>
              <a:t>Procesos 2017 -Valor Contratación Directa</a:t>
            </a:r>
            <a:endParaRPr lang="es-CO" dirty="0"/>
          </a:p>
        </p:txBody>
      </p:sp>
      <p:graphicFrame>
        <p:nvGraphicFramePr>
          <p:cNvPr id="4" name="Gráfico 3">
            <a:extLst>
              <a:ext uri="{FF2B5EF4-FFF2-40B4-BE49-F238E27FC236}">
                <a16:creationId xmlns:a16="http://schemas.microsoft.com/office/drawing/2014/main" id="{1311C008-DB3E-4498-9976-4F824F0F8AB4}"/>
              </a:ext>
            </a:extLst>
          </p:cNvPr>
          <p:cNvGraphicFramePr>
            <a:graphicFrameLocks/>
          </p:cNvGraphicFramePr>
          <p:nvPr>
            <p:extLst>
              <p:ext uri="{D42A27DB-BD31-4B8C-83A1-F6EECF244321}">
                <p14:modId xmlns:p14="http://schemas.microsoft.com/office/powerpoint/2010/main" val="3494986629"/>
              </p:ext>
            </p:extLst>
          </p:nvPr>
        </p:nvGraphicFramePr>
        <p:xfrm>
          <a:off x="405515" y="1186573"/>
          <a:ext cx="8136835" cy="427820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ángulo 4">
            <a:extLst>
              <a:ext uri="{FF2B5EF4-FFF2-40B4-BE49-F238E27FC236}">
                <a16:creationId xmlns:a16="http://schemas.microsoft.com/office/drawing/2014/main" id="{51A36266-3F7F-4868-AF3F-FC8FD0EDA086}"/>
              </a:ext>
            </a:extLst>
          </p:cNvPr>
          <p:cNvSpPr/>
          <p:nvPr/>
        </p:nvSpPr>
        <p:spPr>
          <a:xfrm>
            <a:off x="286246" y="5912324"/>
            <a:ext cx="8711979" cy="276999"/>
          </a:xfrm>
          <a:prstGeom prst="rect">
            <a:avLst/>
          </a:prstGeom>
        </p:spPr>
        <p:txBody>
          <a:bodyPr wrap="square">
            <a:spAutoFit/>
          </a:bodyPr>
          <a:lstStyle/>
          <a:p>
            <a:r>
              <a:rPr lang="es-ES" sz="1200" b="1" dirty="0">
                <a:latin typeface="Candara" panose="020E0502030303020204" pitchFamily="34" charset="0"/>
                <a:sym typeface="Candara"/>
              </a:rPr>
              <a:t>Se muestran los valores totales de los contratos de prestación de servicios.</a:t>
            </a:r>
            <a:endParaRPr lang="es-CO" sz="1200" b="1" dirty="0">
              <a:latin typeface="Candara" panose="020E0502030303020204" pitchFamily="34" charset="0"/>
            </a:endParaRPr>
          </a:p>
        </p:txBody>
      </p:sp>
    </p:spTree>
    <p:extLst>
      <p:ext uri="{BB962C8B-B14F-4D97-AF65-F5344CB8AC3E}">
        <p14:creationId xmlns:p14="http://schemas.microsoft.com/office/powerpoint/2010/main" val="4060013973"/>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7</a:t>
            </a:fld>
            <a:endParaRPr lang="es-CO" dirty="0">
              <a:solidFill>
                <a:srgbClr val="244061">
                  <a:tint val="75000"/>
                </a:srgbClr>
              </a:solidFill>
            </a:endParaRPr>
          </a:p>
        </p:txBody>
      </p:sp>
      <p:sp>
        <p:nvSpPr>
          <p:cNvPr id="3" name="Título 2"/>
          <p:cNvSpPr>
            <a:spLocks noGrp="1"/>
          </p:cNvSpPr>
          <p:nvPr>
            <p:ph type="title"/>
          </p:nvPr>
        </p:nvSpPr>
        <p:spPr>
          <a:xfrm>
            <a:off x="280555" y="545255"/>
            <a:ext cx="8609844" cy="493272"/>
          </a:xfrm>
        </p:spPr>
        <p:txBody>
          <a:bodyPr/>
          <a:lstStyle/>
          <a:p>
            <a:r>
              <a:rPr lang="es-ES" dirty="0">
                <a:sym typeface="Candara"/>
              </a:rPr>
              <a:t>Procesos 2017 Valor total procesos VS. valor por modalidad</a:t>
            </a:r>
            <a:endParaRPr lang="es-CO" dirty="0"/>
          </a:p>
        </p:txBody>
      </p:sp>
      <p:graphicFrame>
        <p:nvGraphicFramePr>
          <p:cNvPr id="7" name="Gráfico 6">
            <a:extLst>
              <a:ext uri="{FF2B5EF4-FFF2-40B4-BE49-F238E27FC236}">
                <a16:creationId xmlns:a16="http://schemas.microsoft.com/office/drawing/2014/main" id="{B57116AB-42A6-41E8-A0C4-2A0DB2BE50E4}"/>
              </a:ext>
            </a:extLst>
          </p:cNvPr>
          <p:cNvGraphicFramePr>
            <a:graphicFrameLocks/>
          </p:cNvGraphicFramePr>
          <p:nvPr/>
        </p:nvGraphicFramePr>
        <p:xfrm>
          <a:off x="132521" y="1258957"/>
          <a:ext cx="8757878" cy="4757530"/>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ángulo 3">
            <a:extLst>
              <a:ext uri="{FF2B5EF4-FFF2-40B4-BE49-F238E27FC236}">
                <a16:creationId xmlns:a16="http://schemas.microsoft.com/office/drawing/2014/main" id="{741BC20B-7243-4BFC-B88A-1A24741845CA}"/>
              </a:ext>
            </a:extLst>
          </p:cNvPr>
          <p:cNvSpPr/>
          <p:nvPr/>
        </p:nvSpPr>
        <p:spPr>
          <a:xfrm>
            <a:off x="132520" y="6105977"/>
            <a:ext cx="8541579" cy="430887"/>
          </a:xfrm>
          <a:prstGeom prst="rect">
            <a:avLst/>
          </a:prstGeom>
        </p:spPr>
        <p:txBody>
          <a:bodyPr wrap="square">
            <a:spAutoFit/>
          </a:bodyPr>
          <a:lstStyle/>
          <a:p>
            <a:r>
              <a:rPr lang="es-ES" sz="1100" dirty="0">
                <a:sym typeface="Candara"/>
              </a:rPr>
              <a:t>La contratación directa ( Prestación de servicios y convenios es equivalente </a:t>
            </a:r>
          </a:p>
          <a:p>
            <a:r>
              <a:rPr lang="es-ES" sz="1100" dirty="0">
                <a:sym typeface="Candara"/>
              </a:rPr>
              <a:t>al 3,57% del valor total de procesos)</a:t>
            </a:r>
          </a:p>
        </p:txBody>
      </p:sp>
    </p:spTree>
    <p:extLst>
      <p:ext uri="{BB962C8B-B14F-4D97-AF65-F5344CB8AC3E}">
        <p14:creationId xmlns:p14="http://schemas.microsoft.com/office/powerpoint/2010/main" val="2875399057"/>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74899" y="3683000"/>
            <a:ext cx="5974773" cy="1590964"/>
          </a:xfrm>
        </p:spPr>
        <p:txBody>
          <a:bodyPr/>
          <a:lstStyle/>
          <a:p>
            <a:pPr algn="just"/>
            <a:r>
              <a:rPr lang="es-CO" dirty="0"/>
              <a:t>1</a:t>
            </a:r>
            <a:r>
              <a:rPr lang="es-CO" sz="1200" dirty="0"/>
              <a:t>. </a:t>
            </a:r>
            <a:r>
              <a:rPr lang="es-CO" dirty="0"/>
              <a:t>Publicación de documentos</a:t>
            </a:r>
            <a:br>
              <a:rPr lang="es-CO" dirty="0"/>
            </a:br>
            <a:br>
              <a:rPr lang="es-MX" sz="1200" dirty="0"/>
            </a:br>
            <a:r>
              <a:rPr lang="es-MX" sz="1200" dirty="0"/>
              <a:t>Para </a:t>
            </a:r>
            <a:r>
              <a:rPr lang="es-CO" sz="1200" dirty="0"/>
              <a:t> el periodo comprendido entre el 1 de enero y el 31 de diciembre de 2017, 1225 documentos para todas las modalidades de selección discriminados así:</a:t>
            </a:r>
            <a:endParaRPr lang="es-MX" sz="1200" dirty="0"/>
          </a:p>
        </p:txBody>
      </p:sp>
    </p:spTree>
    <p:extLst>
      <p:ext uri="{BB962C8B-B14F-4D97-AF65-F5344CB8AC3E}">
        <p14:creationId xmlns:p14="http://schemas.microsoft.com/office/powerpoint/2010/main" val="3780745171"/>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9</a:t>
            </a:fld>
            <a:endParaRPr lang="es-CO" dirty="0">
              <a:solidFill>
                <a:srgbClr val="244061">
                  <a:tint val="75000"/>
                </a:srgbClr>
              </a:solidFill>
            </a:endParaRPr>
          </a:p>
        </p:txBody>
      </p:sp>
      <p:sp>
        <p:nvSpPr>
          <p:cNvPr id="3" name="Título 2"/>
          <p:cNvSpPr>
            <a:spLocks noGrp="1"/>
          </p:cNvSpPr>
          <p:nvPr>
            <p:ph type="title"/>
          </p:nvPr>
        </p:nvSpPr>
        <p:spPr>
          <a:xfrm>
            <a:off x="295038" y="897924"/>
            <a:ext cx="8595361" cy="518984"/>
          </a:xfrm>
        </p:spPr>
        <p:txBody>
          <a:bodyPr/>
          <a:lstStyle/>
          <a:p>
            <a:r>
              <a:rPr lang="es-ES" dirty="0">
                <a:sym typeface="Candara"/>
              </a:rPr>
              <a:t>Documentos Publicados en SECOP y Página WEB</a:t>
            </a:r>
            <a:br>
              <a:rPr lang="es-ES" dirty="0">
                <a:sym typeface="Candara"/>
              </a:rPr>
            </a:br>
            <a:endParaRPr lang="es-CO" dirty="0"/>
          </a:p>
        </p:txBody>
      </p:sp>
      <p:graphicFrame>
        <p:nvGraphicFramePr>
          <p:cNvPr id="5" name="Gráfico 4">
            <a:extLst>
              <a:ext uri="{FF2B5EF4-FFF2-40B4-BE49-F238E27FC236}">
                <a16:creationId xmlns:a16="http://schemas.microsoft.com/office/drawing/2014/main" id="{DC08C025-3BCD-4FC7-8E6F-B5DEBBE2259F}"/>
              </a:ext>
            </a:extLst>
          </p:cNvPr>
          <p:cNvGraphicFramePr>
            <a:graphicFrameLocks/>
          </p:cNvGraphicFramePr>
          <p:nvPr>
            <p:extLst>
              <p:ext uri="{D42A27DB-BD31-4B8C-83A1-F6EECF244321}">
                <p14:modId xmlns:p14="http://schemas.microsoft.com/office/powerpoint/2010/main" val="2120723500"/>
              </p:ext>
            </p:extLst>
          </p:nvPr>
        </p:nvGraphicFramePr>
        <p:xfrm>
          <a:off x="543339" y="1272209"/>
          <a:ext cx="7924799" cy="50490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6133064"/>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7839&quot;&gt;&lt;version val=&quot;2118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2.69891059609000020000E+000&quot;&gt;&lt;m_ppcolschidx val=&quot;0&quot;/&gt;&lt;m_rgb r=&quot;95&quot; g=&quot;b3&quot; b=&quot;d7&quot;/&gt;&lt;/elem&gt;&lt;elem m_fUsage=&quot;2.27611758283289990000E+000&quot;&gt;&lt;m_ppcolschidx val=&quot;0&quot;/&gt;&lt;m_rgb r=&quot;7f&quot; g=&quot;7f&quot; b=&quot;7f&quot;/&gt;&lt;/elem&gt;&lt;elem m_fUsage=&quot;1.94753203454961050000E+000&quot;&gt;&lt;m_ppcolschidx val=&quot;0&quot;/&gt;&lt;m_rgb r=&quot;bf&quot; g=&quot;bf&quot; b=&quot;bf&quot;/&gt;&lt;/elem&gt;&lt;elem m_fUsage=&quot;1.21361826373501590000E+000&quot;&gt;&lt;m_ppcolschidx val=&quot;0&quot;/&gt;&lt;m_rgb r=&quot;36&quot; g=&quot;60&quot; b=&quot;92&quot;/&gt;&lt;/elem&gt;&lt;elem m_fUsage=&quot;1.02635124360039480000E+000&quot;&gt;&lt;m_ppcolschidx val=&quot;0&quot;/&gt;&lt;m_rgb r=&quot;d9&quot; g=&quot;d9&quot; b=&quot;d9&quot;/&gt;&lt;/elem&gt;&lt;elem m_fUsage=&quot;2.88210765068180720000E-001&quot;&gt;&lt;m_ppcolschidx val=&quot;0&quot;/&gt;&lt;m_rgb r=&quot;24&quot; g=&quot;40&quot; b=&quot;61&quot;/&gt;&lt;/elem&gt;&lt;elem m_fUsage=&quot;2.05891132094649100000E-001&quot;&gt;&lt;m_ppcolschidx val=&quot;0&quot;/&gt;&lt;m_rgb r=&quot;a6&quot; g=&quot;a6&quot; b=&quot;a6&quot;/&gt;&lt;/elem&gt;&lt;/m_vecMRU&gt;&lt;/m_mruColor&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CDefaultPrec&gt;&lt;/root&gt;"/>
  <p:tag name="THINKCELLUNDODONOTDELETE" val="19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fof1lz785029W5QenBo_G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DIUfAvxx5U6KroDGBWqzm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NOB37tIvZEGT8CuoODbv2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6w1R.JuqvUKq1ooSY0XBD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90IG4Op1KUyZVFRdStyc2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iauloeukbkC27FQiS1qUE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cNN5AWZ92ky9MEV0q8zww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FYbwo9AthUuE.91gUlFBk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SJSnmfNNVEqJPNl7AW2hV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VYwZ1M7eG0.jNdzCVSD8O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RAAAsFFX1kuGGmmOOH7Og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J9O9Fm9zFUmjHR0rPyEQo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04EyAmG.vU.tyllajF_Oe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vJNeayY3Gk.49_resxvDAg"/>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cNN5AWZ92ky9MEV0q8zwwg"/>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hQxFVzBCeky9IUK7A2vvj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F9BheZNjg022f.xW_Zqxv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SRVFNPLT8Ua98uLBCIL4c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aFfuEWCH0E29iZh5ToItr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FvHQrVme_EeqJHHqOdgxD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Sa9EjtYRLEq.Sa1_uMAwu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2.8X9YeG6k.xnXVSAiJHV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SJSnmfNNVEqJPNl7AW2hV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VYwZ1M7eG0.jNdzCVSD8OQ"/>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cNN5AWZ92ky9MEV0q8zww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sxtJt2Wj10eKpMgU4_al4w"/>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B16YG7AWgUWRMd25FpTcU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knjxhAqMzkC79VmyB5OJP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zdaBqouLVE.2phnNOznu8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hQxFVzBCeky9IUK7A2vvj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F9BheZNjg022f.xW_Zqxv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aFfuEWCH0E29iZh5ToItrA"/>
</p:tagLst>
</file>

<file path=ppt/theme/theme1.xml><?xml version="1.0" encoding="utf-8"?>
<a:theme xmlns:a="http://schemas.openxmlformats.org/drawingml/2006/main" name="plantilla ANI">
  <a:themeElements>
    <a:clrScheme name="ANI2">
      <a:dk1>
        <a:srgbClr val="386295"/>
      </a:dk1>
      <a:lt1>
        <a:sysClr val="window" lastClr="FFFFFF"/>
      </a:lt1>
      <a:dk2>
        <a:srgbClr val="244061"/>
      </a:dk2>
      <a:lt2>
        <a:srgbClr val="B8CCE4"/>
      </a:lt2>
      <a:accent1>
        <a:srgbClr val="D9D9D9"/>
      </a:accent1>
      <a:accent2>
        <a:srgbClr val="A6A6A6"/>
      </a:accent2>
      <a:accent3>
        <a:srgbClr val="7F7F7F"/>
      </a:accent3>
      <a:accent4>
        <a:srgbClr val="424242"/>
      </a:accent4>
      <a:accent5>
        <a:srgbClr val="E36C09"/>
      </a:accent5>
      <a:accent6>
        <a:srgbClr val="366092"/>
      </a:accent6>
      <a:hlink>
        <a:srgbClr val="244061"/>
      </a:hlink>
      <a:folHlink>
        <a:srgbClr val="1C31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spcBef>
            <a:spcPts val="600"/>
          </a:spcBef>
          <a:spcAft>
            <a:spcPts val="600"/>
          </a:spcAft>
          <a:buClr>
            <a:schemeClr val="accent2"/>
          </a:buClr>
          <a:buSzPct val="120000"/>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22065</TotalTime>
  <Words>368</Words>
  <Application>Microsoft Office PowerPoint</Application>
  <PresentationFormat>Presentación en pantalla (4:3)</PresentationFormat>
  <Paragraphs>93</Paragraphs>
  <Slides>23</Slides>
  <Notes>1</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23</vt:i4>
      </vt:variant>
    </vt:vector>
  </HeadingPairs>
  <TitlesOfParts>
    <vt:vector size="28" baseType="lpstr">
      <vt:lpstr>Arial</vt:lpstr>
      <vt:lpstr>Calibri</vt:lpstr>
      <vt:lpstr>Candara</vt:lpstr>
      <vt:lpstr>plantilla ANI</vt:lpstr>
      <vt:lpstr>think-cell Slide</vt:lpstr>
      <vt:lpstr>ESTADÍSTICAS GESTIÓN DE LA CONTRATACIÓN PÚBLICA DE LA ANI.</vt:lpstr>
      <vt:lpstr>PROCESOS 2017. Fuente: https://www.contratos.gov.co/consultas/inicioConsulta.do </vt:lpstr>
      <vt:lpstr>Procesos 2017 por Modalidad de Selección </vt:lpstr>
      <vt:lpstr>Procesos 2017 Valor total procesos VS. valor por modalidad</vt:lpstr>
      <vt:lpstr>Procesos 2017- Contratación Directa</vt:lpstr>
      <vt:lpstr>Procesos 2017 -Valor Contratación Directa</vt:lpstr>
      <vt:lpstr>Procesos 2017 Valor total procesos VS. valor por modalidad</vt:lpstr>
      <vt:lpstr>1. Publicación de documentos  Para  el periodo comprendido entre el 1 de enero y el 31 de diciembre de 2017, 1225 documentos para todas las modalidades de selección discriminados así:</vt:lpstr>
      <vt:lpstr>Documentos Publicados en SECOP y Página WEB </vt:lpstr>
      <vt:lpstr> 2.Tiempo para la preparación de las propuestas  Es el término concedido a los proponentes para presentar ofertas competitivas.  </vt:lpstr>
      <vt:lpstr>Días entre la apertura del proceso y cierre (Por modalidad) </vt:lpstr>
      <vt:lpstr>3. Tiempo de duración de los procesos de selección  Para el período comprendido el promedio del número de días entre la apertura del proceso y la adjudicación fue acorde con cada modalidad.</vt:lpstr>
      <vt:lpstr>Días promedio entre la apertura y la adjudicación </vt:lpstr>
      <vt:lpstr>4. Participación de Proponentes  Del total de procesos de selección adelantados ( 48 procesos)  se recibieron 552 propuestas, así: -La modalidad de selección que más proponentes atrae por el valor, correspondió durante este periodo a los  concursos de méritos (interventorías) con 359 propuestas en 9 procesos con un promedio de 40 propuestas por proceso de selección. -En el Proceso de Licitación Pública allegaron 26 propuestas en 3 procesos con un promedio 8,6 propuestas por proceso. -La Selección Abreviada por Subasta Inversa Presencial conto con 24 propuestas en 4 procesos con un promedio de 6 propuestas por proceso. - -Para los procesos adelantados mediante la modalidad de Selección Abreviada de Menor Cuantía, se presentaron  88 propuestas en  14 procesos con un promedio de 6 propuestas por proceso. -En los procesos de Mínima cuantía se recibieron un total de 52 propuestas en 17 procesos,  con un promedio de 3 propuestas por proceso. Y por ultimo, en la APPs- Iniciativa Pública se presentaron 3 propuestas en  1  proceso que se adelanto.</vt:lpstr>
      <vt:lpstr>Participación en procesos de selección </vt:lpstr>
      <vt:lpstr>4.          Procesos Desiertos   Hace referencia a aquellos procesos cuya vocación de ser adjudicados, se vio truncada  por ausencia de proponentes o por que habiendo existido proponentes, los mismos no cumplieron con los requisitos establecidos en el pliego de condiciones.  Total procesos desiertos: siete (7) procesos. - Tres (3) procesos  en la modalidad de Selección Abreviada de Menor Cuantía y,  - Cuatro (4)  procesos en la modalidad de Mínima cuantía.  Causas:  - Por  Implementación de la plataforma SECOP II, los posibles proponentes no se inscribieron como proveedores en la misma.     </vt:lpstr>
      <vt:lpstr>Desiertos por modalidad de selección </vt:lpstr>
      <vt:lpstr>5. Procesos cancelados   Hace referencia a aquellos procesos que fueron terminados anormalmente, por acto unilateral de la administración.  Para el período reportado, los procesos cancelados fueron  de  3 procesos de selección relacionados  con 2  Mínimas cuantías y 1 proceso de Selección Abreviada de Menor Cuantía.  </vt:lpstr>
      <vt:lpstr>Cancelados por modalidad de selección </vt:lpstr>
      <vt:lpstr>6.Adendas   Hace referencia a las modificaciones realizadas a los pliegos de condiciones y a los avisos modificatorios realizados para cada uno de los procesos competitivos adelantados por la Entidad.   TOTAL   cincuenta y ocho (58) distribuidas de la siguiente manera:  - Modificación del plazo del proceso: veinticuatro (24)  - Modificación del pliego de condiciones: Veinticinco (25)  -Adendas mixtas (Plazo del proceso - modificación del pliego de condiciones: Cinco (5)    En la siguiente gráfica presentamos  las adendas  por  procesos de selección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Margarita</dc:creator>
  <cp:lastModifiedBy>Alexandra Navarro Erazo</cp:lastModifiedBy>
  <cp:revision>298</cp:revision>
  <cp:lastPrinted>2015-09-30T21:09:15Z</cp:lastPrinted>
  <dcterms:created xsi:type="dcterms:W3CDTF">2015-03-20T20:44:41Z</dcterms:created>
  <dcterms:modified xsi:type="dcterms:W3CDTF">2018-02-08T23:52:02Z</dcterms:modified>
</cp:coreProperties>
</file>