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heme/theme2.xml" ContentType="application/vnd.openxmlformats-officedocument.theme+xml"/>
  <Override PartName="/ppt/tags/tag39.xml" ContentType="application/vnd.openxmlformats-officedocument.presentationml.tags+xml"/>
  <Override PartName="/ppt/tags/tag40.xml" ContentType="application/vnd.openxmlformats-officedocument.presentationml.tags+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chart10.xml" ContentType="application/vnd.openxmlformats-officedocument.drawingml.chart+xml"/>
  <Override PartName="/ppt/charts/style9.xml" ContentType="application/vnd.ms-office.chartstyle+xml"/>
  <Override PartName="/ppt/charts/colors9.xml" ContentType="application/vnd.ms-office.chartcolorstyle+xml"/>
  <Override PartName="/ppt/charts/chart11.xml" ContentType="application/vnd.openxmlformats-officedocument.drawingml.chart+xml"/>
  <Override PartName="/ppt/charts/chart12.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3.xml" ContentType="application/vnd.openxmlformats-officedocument.drawingml.chart+xml"/>
  <Override PartName="/ppt/charts/style11.xml" ContentType="application/vnd.ms-office.chartstyle+xml"/>
  <Override PartName="/ppt/charts/colors1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8" r:id="rId2"/>
    <p:sldId id="267" r:id="rId3"/>
    <p:sldId id="263" r:id="rId4"/>
    <p:sldId id="297" r:id="rId5"/>
    <p:sldId id="294" r:id="rId6"/>
    <p:sldId id="295" r:id="rId7"/>
    <p:sldId id="298" r:id="rId8"/>
    <p:sldId id="268" r:id="rId9"/>
    <p:sldId id="269" r:id="rId10"/>
    <p:sldId id="270" r:id="rId11"/>
    <p:sldId id="271" r:id="rId12"/>
    <p:sldId id="272" r:id="rId13"/>
    <p:sldId id="273" r:id="rId14"/>
    <p:sldId id="274" r:id="rId15"/>
    <p:sldId id="275" r:id="rId16"/>
    <p:sldId id="276" r:id="rId17"/>
    <p:sldId id="277" r:id="rId18"/>
    <p:sldId id="281" r:id="rId19"/>
    <p:sldId id="292" r:id="rId20"/>
    <p:sldId id="284" r:id="rId21"/>
    <p:sldId id="285" r:id="rId22"/>
    <p:sldId id="291" r:id="rId23"/>
    <p:sldId id="290" r:id="rId24"/>
  </p:sldIdLst>
  <p:sldSz cx="9144000" cy="6858000" type="screen4x3"/>
  <p:notesSz cx="7010400" cy="9296400"/>
  <p:custDataLst>
    <p:tags r:id="rId26"/>
  </p:custDataLst>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629">
          <p15:clr>
            <a:srgbClr val="A4A3A4"/>
          </p15:clr>
        </p15:guide>
        <p15:guide id="2" orient="horz" pos="810">
          <p15:clr>
            <a:srgbClr val="A4A3A4"/>
          </p15:clr>
        </p15:guide>
        <p15:guide id="3" orient="horz" pos="1493">
          <p15:clr>
            <a:srgbClr val="A4A3A4"/>
          </p15:clr>
        </p15:guide>
        <p15:guide id="4" pos="470">
          <p15:clr>
            <a:srgbClr val="A4A3A4"/>
          </p15:clr>
        </p15:guide>
        <p15:guide id="5" pos="132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990000"/>
    <a:srgbClr val="E8EAEE"/>
    <a:srgbClr val="CED2DC"/>
    <a:srgbClr val="CED2D2"/>
    <a:srgbClr val="FEF6F0"/>
    <a:srgbClr val="FBD5B5"/>
    <a:srgbClr val="B8CCE4"/>
    <a:srgbClr val="68CCE4"/>
    <a:srgbClr val="B9CD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269D01E-BC32-4049-B463-5C60D7B0CCD2}" styleName="Estilo temático 2 - Énfasis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Estilo temático 2 - Énfasis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Estilo temático 2 - Énfasis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Estilo temático 2 - Énfasis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Estilo temático 2 - Énfasis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Estilo temático 1 - Énfasis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Estilo temático 1 - Énfasis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Estilo temático 1 - Énfasis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Estilo temático 1 - Énfasis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BDBED569-4797-4DF1-A0F4-6AAB3CD982D8}" styleName="Estilo claro 3 - Acento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39" autoAdjust="0"/>
  </p:normalViewPr>
  <p:slideViewPr>
    <p:cSldViewPr snapToGrid="0">
      <p:cViewPr varScale="1">
        <p:scale>
          <a:sx n="90" d="100"/>
          <a:sy n="90" d="100"/>
        </p:scale>
        <p:origin x="246" y="90"/>
      </p:cViewPr>
      <p:guideLst>
        <p:guide orient="horz" pos="2629"/>
        <p:guide orient="horz" pos="810"/>
        <p:guide orient="horz" pos="1493"/>
        <p:guide pos="470"/>
        <p:guide pos="1327"/>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45720" cy="4572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dlopez\Desktop\GIT%20CONTRATACION\2017\INDICADORES\INDICADORES%202017%20REVISADOS.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dlopez\Desktop\GIT%20CONTRATACION\2017\INDICADORES\INDICADORES%202017%20REVISADOS.xlsx" TargetMode="External"/><Relationship Id="rId2" Type="http://schemas.microsoft.com/office/2011/relationships/chartColorStyle" Target="colors9.xml"/><Relationship Id="rId1" Type="http://schemas.microsoft.com/office/2011/relationships/chartStyle" Target="style9.xml"/></Relationships>
</file>

<file path=ppt/charts/_rels/chart11.xml.rels><?xml version="1.0" encoding="UTF-8" standalone="yes"?>
<Relationships xmlns="http://schemas.openxmlformats.org/package/2006/relationships"><Relationship Id="rId1" Type="http://schemas.openxmlformats.org/officeDocument/2006/relationships/oleObject" Target="file:///C:\Users\dlopez\Desktop\GIT%20CONTRATACION\2017\INDICADORES\INDICADORES%202017%20REVISADOS.xlsx" TargetMode="External"/></Relationships>
</file>

<file path=ppt/charts/_rels/chart12.xml.rels><?xml version="1.0" encoding="UTF-8" standalone="yes"?>
<Relationships xmlns="http://schemas.openxmlformats.org/package/2006/relationships"><Relationship Id="rId3" Type="http://schemas.openxmlformats.org/officeDocument/2006/relationships/oleObject" Target="file:///C:\Users\dlopez\Desktop\GIT%20CONTRATACION\2017\INDICADORES\INDICADORES%202017%20REVISADOS.xlsx" TargetMode="External"/><Relationship Id="rId2" Type="http://schemas.microsoft.com/office/2011/relationships/chartColorStyle" Target="colors10.xml"/><Relationship Id="rId1" Type="http://schemas.microsoft.com/office/2011/relationships/chartStyle" Target="style10.xml"/></Relationships>
</file>

<file path=ppt/charts/_rels/chart13.xml.rels><?xml version="1.0" encoding="UTF-8" standalone="yes"?>
<Relationships xmlns="http://schemas.openxmlformats.org/package/2006/relationships"><Relationship Id="rId3" Type="http://schemas.openxmlformats.org/officeDocument/2006/relationships/oleObject" Target="file:///C:\Users\dlopez\Desktop\GIT%20CONTRATACION\2017\INDICADORES\INDICADORES%202017%20REVISADOS.xlsx" TargetMode="External"/><Relationship Id="rId2" Type="http://schemas.microsoft.com/office/2011/relationships/chartColorStyle" Target="colors11.xml"/><Relationship Id="rId1" Type="http://schemas.microsoft.com/office/2011/relationships/chartStyle" Target="style1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dlopez\Desktop\GIT%20CONTRATACION\2017\INDICADORES\FormatoUrnadeCristal_Diligenciado_Diciembre.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dlopez\Desktop\GIT%20CONTRATACION\2017\INDICADORES\INDICADORES%202017%20REVISADOS.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dlopez\Desktop\GIT%20CONTRATACION\2017\INDICADORES\INDICADORES%202017%20REVISADOS.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dlopez\Desktop\GIT%20CONTRATACION\2017\INDICADORES\FormatoUrnadeCristal_Diligenciado_Diciembre.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dlopez\Desktop\GIT%20CONTRATACION\2017\INDICADORES\INDICADORES%202017%20REVISADOS.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dlopez\Desktop\GIT%20CONTRATACION\2017\INDICADORES\INDICADORES%202017%20REVISADOS.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dlopez\Desktop\GIT%20CONTRATACION\2017\INDICADORES\INDICADORES%202017%20REVISADOS.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1" Type="http://schemas.openxmlformats.org/officeDocument/2006/relationships/oleObject" Target="file:///C:\Users\dlopez\Desktop\GIT%20CONTRATACION\2017\INDICADORES\INDICADORES%202017%20REVISADO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rgbClr val="FFFF66"/>
              </a:solidFill>
              <a:ln w="25400">
                <a:solidFill>
                  <a:schemeClr val="lt1"/>
                </a:solidFill>
              </a:ln>
              <a:effectLst/>
              <a:sp3d contourW="25400">
                <a:contourClr>
                  <a:schemeClr val="lt1"/>
                </a:contourClr>
              </a:sp3d>
            </c:spPr>
            <c:extLst>
              <c:ext xmlns:c16="http://schemas.microsoft.com/office/drawing/2014/chart" uri="{C3380CC4-5D6E-409C-BE32-E72D297353CC}">
                <c16:uniqueId val="{00000001-F51D-488E-93B9-A9DF270EAC75}"/>
              </c:ext>
            </c:extLst>
          </c:dPt>
          <c:dPt>
            <c:idx val="1"/>
            <c:bubble3D val="0"/>
            <c:spPr>
              <a:solidFill>
                <a:schemeClr val="accent3">
                  <a:lumMod val="75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3-F51D-488E-93B9-A9DF270EAC75}"/>
              </c:ext>
            </c:extLst>
          </c:dPt>
          <c:dPt>
            <c:idx val="2"/>
            <c:bubble3D val="0"/>
            <c:spPr>
              <a:solidFill>
                <a:srgbClr val="92D050"/>
              </a:solidFill>
              <a:ln w="25400">
                <a:solidFill>
                  <a:schemeClr val="lt1"/>
                </a:solidFill>
              </a:ln>
              <a:effectLst/>
              <a:sp3d contourW="25400">
                <a:contourClr>
                  <a:schemeClr val="lt1"/>
                </a:contourClr>
              </a:sp3d>
            </c:spPr>
            <c:extLst>
              <c:ext xmlns:c16="http://schemas.microsoft.com/office/drawing/2014/chart" uri="{C3380CC4-5D6E-409C-BE32-E72D297353CC}">
                <c16:uniqueId val="{00000005-F51D-488E-93B9-A9DF270EAC75}"/>
              </c:ext>
            </c:extLst>
          </c:dPt>
          <c:dPt>
            <c:idx val="3"/>
            <c:bubble3D val="0"/>
            <c:spPr>
              <a:solidFill>
                <a:srgbClr val="7030A0"/>
              </a:solidFill>
              <a:ln w="25400">
                <a:solidFill>
                  <a:schemeClr val="lt1"/>
                </a:solidFill>
              </a:ln>
              <a:effectLst/>
              <a:sp3d contourW="25400">
                <a:contourClr>
                  <a:schemeClr val="lt1"/>
                </a:contourClr>
              </a:sp3d>
            </c:spPr>
            <c:extLst>
              <c:ext xmlns:c16="http://schemas.microsoft.com/office/drawing/2014/chart" uri="{C3380CC4-5D6E-409C-BE32-E72D297353CC}">
                <c16:uniqueId val="{00000007-F51D-488E-93B9-A9DF270EAC75}"/>
              </c:ext>
            </c:extLst>
          </c:dPt>
          <c:dPt>
            <c:idx val="4"/>
            <c:bubble3D val="0"/>
            <c:spPr>
              <a:solidFill>
                <a:srgbClr val="C00000"/>
              </a:solidFill>
              <a:ln w="25400">
                <a:solidFill>
                  <a:schemeClr val="lt1"/>
                </a:solidFill>
              </a:ln>
              <a:effectLst/>
              <a:sp3d contourW="25400">
                <a:contourClr>
                  <a:schemeClr val="lt1"/>
                </a:contourClr>
              </a:sp3d>
            </c:spPr>
            <c:extLst>
              <c:ext xmlns:c16="http://schemas.microsoft.com/office/drawing/2014/chart" uri="{C3380CC4-5D6E-409C-BE32-E72D297353CC}">
                <c16:uniqueId val="{00000009-F51D-488E-93B9-A9DF270EAC75}"/>
              </c:ext>
            </c:extLst>
          </c:dPt>
          <c:dPt>
            <c:idx val="5"/>
            <c:bubble3D val="0"/>
            <c:spPr>
              <a:solidFill>
                <a:schemeClr val="accent6"/>
              </a:solidFill>
              <a:ln w="25400">
                <a:solidFill>
                  <a:schemeClr val="lt1"/>
                </a:solidFill>
              </a:ln>
              <a:effectLst/>
              <a:sp3d contourW="25400">
                <a:contourClr>
                  <a:schemeClr val="lt1"/>
                </a:contourClr>
              </a:sp3d>
            </c:spPr>
            <c:extLst>
              <c:ext xmlns:c16="http://schemas.microsoft.com/office/drawing/2014/chart" uri="{C3380CC4-5D6E-409C-BE32-E72D297353CC}">
                <c16:uniqueId val="{0000000B-F51D-488E-93B9-A9DF270EAC75}"/>
              </c:ext>
            </c:extLst>
          </c:dPt>
          <c:dPt>
            <c:idx val="6"/>
            <c:bubble3D val="0"/>
            <c:spPr>
              <a:solidFill>
                <a:schemeClr val="accent1">
                  <a:lumMod val="6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D-F51D-488E-93B9-A9DF270EAC75}"/>
              </c:ext>
            </c:extLst>
          </c:dPt>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s-CO"/>
              </a:p>
            </c:txPr>
            <c:dLblPos val="ctr"/>
            <c:showLegendKey val="0"/>
            <c:showVal val="1"/>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'PROCESOS '!$B$27:$B$32</c:f>
              <c:strCache>
                <c:ptCount val="6"/>
                <c:pt idx="0">
                  <c:v>Minima Cuantía</c:v>
                </c:pt>
                <c:pt idx="1">
                  <c:v>Selección Abreviada de Menor Cuantía </c:v>
                </c:pt>
                <c:pt idx="2">
                  <c:v>Liciatación Pública</c:v>
                </c:pt>
                <c:pt idx="3">
                  <c:v>Selección Abreviada por Subasta Inversa Presencial</c:v>
                </c:pt>
                <c:pt idx="4">
                  <c:v>Concurso de Meritos Abierto</c:v>
                </c:pt>
                <c:pt idx="5">
                  <c:v>APPs- Iniciativa Pública</c:v>
                </c:pt>
              </c:strCache>
            </c:strRef>
          </c:cat>
          <c:val>
            <c:numRef>
              <c:f>'PROCESOS '!$C$27:$C$32</c:f>
              <c:numCache>
                <c:formatCode>0</c:formatCode>
                <c:ptCount val="6"/>
                <c:pt idx="0">
                  <c:v>23</c:v>
                </c:pt>
                <c:pt idx="1">
                  <c:v>18</c:v>
                </c:pt>
                <c:pt idx="2">
                  <c:v>3</c:v>
                </c:pt>
                <c:pt idx="3">
                  <c:v>4</c:v>
                </c:pt>
                <c:pt idx="4">
                  <c:v>10</c:v>
                </c:pt>
                <c:pt idx="5">
                  <c:v>1</c:v>
                </c:pt>
              </c:numCache>
            </c:numRef>
          </c:val>
          <c:extLst>
            <c:ext xmlns:c16="http://schemas.microsoft.com/office/drawing/2014/chart" uri="{C3380CC4-5D6E-409C-BE32-E72D297353CC}">
              <c16:uniqueId val="{0000000E-F51D-488E-93B9-A9DF270EAC75}"/>
            </c:ext>
          </c:extLst>
        </c:ser>
        <c:dLbls>
          <c:dLblPos val="ctr"/>
          <c:showLegendKey val="0"/>
          <c:showVal val="0"/>
          <c:showCatName val="0"/>
          <c:showSerName val="0"/>
          <c:showPercent val="1"/>
          <c:showBubbleSize val="0"/>
          <c:showLeaderLines val="1"/>
        </c:dLbls>
      </c:pie3DChart>
      <c:spPr>
        <a:noFill/>
        <a:ln>
          <a:noFill/>
        </a:ln>
        <a:effectLst/>
      </c:spPr>
    </c:plotArea>
    <c:legend>
      <c:legendPos val="b"/>
      <c:legendEntry>
        <c:idx val="0"/>
        <c:txPr>
          <a:bodyPr rot="0" spcFirstLastPara="1" vertOverflow="ellipsis" vert="horz" wrap="square" anchor="ctr" anchorCtr="1"/>
          <a:lstStyle/>
          <a:p>
            <a:pPr>
              <a:defRPr sz="1100" b="1" i="0" u="none" strike="noStrike" kern="1200" baseline="0">
                <a:solidFill>
                  <a:sysClr val="windowText" lastClr="000000"/>
                </a:solidFill>
                <a:latin typeface="+mn-lt"/>
                <a:ea typeface="+mn-ea"/>
                <a:cs typeface="+mn-cs"/>
              </a:defRPr>
            </a:pPr>
            <a:endParaRPr lang="es-CO"/>
          </a:p>
        </c:txPr>
      </c:legendEntry>
      <c:layout>
        <c:manualLayout>
          <c:xMode val="edge"/>
          <c:yMode val="edge"/>
          <c:x val="1.6105489235589604E-2"/>
          <c:y val="0.83165251602765056"/>
          <c:w val="0.94446935793478959"/>
          <c:h val="0.13758859249010319"/>
        </c:manualLayout>
      </c:layout>
      <c:overlay val="0"/>
      <c:spPr>
        <a:noFill/>
        <a:ln>
          <a:noFill/>
        </a:ln>
        <a:effectLst/>
      </c:spPr>
      <c:txPr>
        <a:bodyPr rot="0" spcFirstLastPara="1" vertOverflow="ellipsis" vert="horz" wrap="square" anchor="ctr" anchorCtr="1"/>
        <a:lstStyle/>
        <a:p>
          <a:pPr>
            <a:defRPr sz="1100" b="1" i="0" u="none" strike="noStrike" kern="1200" baseline="0">
              <a:solidFill>
                <a:sysClr val="windowText" lastClr="000000"/>
              </a:solidFill>
              <a:latin typeface="+mn-lt"/>
              <a:ea typeface="+mn-ea"/>
              <a:cs typeface="+mn-cs"/>
            </a:defRPr>
          </a:pPr>
          <a:endParaRPr lang="es-CO"/>
        </a:p>
      </c:txPr>
    </c:legend>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Pt>
            <c:idx val="0"/>
            <c:invertIfNegative val="0"/>
            <c:bubble3D val="0"/>
            <c:spPr>
              <a:solidFill>
                <a:schemeClr val="accent5"/>
              </a:solidFill>
              <a:ln>
                <a:noFill/>
              </a:ln>
              <a:effectLst/>
            </c:spPr>
            <c:extLst>
              <c:ext xmlns:c16="http://schemas.microsoft.com/office/drawing/2014/chart" uri="{C3380CC4-5D6E-409C-BE32-E72D297353CC}">
                <c16:uniqueId val="{00000001-A6C9-41C4-AF09-EF1B8DB90947}"/>
              </c:ext>
            </c:extLst>
          </c:dPt>
          <c:dPt>
            <c:idx val="7"/>
            <c:invertIfNegative val="0"/>
            <c:bubble3D val="0"/>
            <c:spPr>
              <a:solidFill>
                <a:srgbClr val="002060"/>
              </a:solidFill>
              <a:ln>
                <a:noFill/>
              </a:ln>
              <a:effectLst/>
            </c:spPr>
            <c:extLst>
              <c:ext xmlns:c16="http://schemas.microsoft.com/office/drawing/2014/chart" uri="{C3380CC4-5D6E-409C-BE32-E72D297353CC}">
                <c16:uniqueId val="{00000002-A6C9-41C4-AF09-EF1B8DB90947}"/>
              </c:ext>
            </c:extLst>
          </c:dPt>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accent1">
                        <a:lumMod val="10000"/>
                      </a:schemeClr>
                    </a:solidFill>
                    <a:latin typeface="+mn-lt"/>
                    <a:ea typeface="+mn-ea"/>
                    <a:cs typeface="+mn-cs"/>
                  </a:defRPr>
                </a:pPr>
                <a:endParaRPr lang="es-C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'DESI- REVO'!$B$5:$B$12</c:f>
              <c:strCache>
                <c:ptCount val="8"/>
                <c:pt idx="0">
                  <c:v>Minima Cuantía</c:v>
                </c:pt>
                <c:pt idx="1">
                  <c:v>Selección Abreviada de Menor Cuantía </c:v>
                </c:pt>
                <c:pt idx="2">
                  <c:v>Selección Abreviada por Subasta Inversa Presencial</c:v>
                </c:pt>
                <c:pt idx="3">
                  <c:v>APPs- Iniciativa Pública</c:v>
                </c:pt>
                <c:pt idx="4">
                  <c:v>APPs- Iniciativa Privada</c:v>
                </c:pt>
                <c:pt idx="5">
                  <c:v>Liciatación Pública</c:v>
                </c:pt>
                <c:pt idx="6">
                  <c:v>Concurso de Meritos Abierto</c:v>
                </c:pt>
                <c:pt idx="7">
                  <c:v>TOTAL</c:v>
                </c:pt>
              </c:strCache>
            </c:strRef>
          </c:cat>
          <c:val>
            <c:numRef>
              <c:f>'DESI- REVO'!$C$5:$C$12</c:f>
              <c:numCache>
                <c:formatCode>0</c:formatCode>
                <c:ptCount val="8"/>
                <c:pt idx="0">
                  <c:v>4</c:v>
                </c:pt>
                <c:pt idx="1">
                  <c:v>3</c:v>
                </c:pt>
                <c:pt idx="2">
                  <c:v>0</c:v>
                </c:pt>
                <c:pt idx="3">
                  <c:v>0</c:v>
                </c:pt>
                <c:pt idx="4">
                  <c:v>0</c:v>
                </c:pt>
                <c:pt idx="5">
                  <c:v>0</c:v>
                </c:pt>
                <c:pt idx="6">
                  <c:v>0</c:v>
                </c:pt>
                <c:pt idx="7">
                  <c:v>7</c:v>
                </c:pt>
              </c:numCache>
            </c:numRef>
          </c:val>
          <c:extLst>
            <c:ext xmlns:c16="http://schemas.microsoft.com/office/drawing/2014/chart" uri="{C3380CC4-5D6E-409C-BE32-E72D297353CC}">
              <c16:uniqueId val="{00000000-A6C9-41C4-AF09-EF1B8DB90947}"/>
            </c:ext>
          </c:extLst>
        </c:ser>
        <c:dLbls>
          <c:dLblPos val="outEnd"/>
          <c:showLegendKey val="0"/>
          <c:showVal val="1"/>
          <c:showCatName val="0"/>
          <c:showSerName val="0"/>
          <c:showPercent val="0"/>
          <c:showBubbleSize val="0"/>
        </c:dLbls>
        <c:gapWidth val="199"/>
        <c:axId val="1021754399"/>
        <c:axId val="1051184751"/>
      </c:barChart>
      <c:catAx>
        <c:axId val="102175439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cap="none" spc="0" normalizeH="0" baseline="0">
                <a:solidFill>
                  <a:schemeClr val="accent1">
                    <a:lumMod val="10000"/>
                  </a:schemeClr>
                </a:solidFill>
                <a:latin typeface="+mn-lt"/>
                <a:ea typeface="+mn-ea"/>
                <a:cs typeface="+mn-cs"/>
              </a:defRPr>
            </a:pPr>
            <a:endParaRPr lang="es-CO"/>
          </a:p>
        </c:txPr>
        <c:crossAx val="1051184751"/>
        <c:crosses val="autoZero"/>
        <c:auto val="1"/>
        <c:lblAlgn val="ctr"/>
        <c:lblOffset val="100"/>
        <c:noMultiLvlLbl val="0"/>
      </c:catAx>
      <c:valAx>
        <c:axId val="1051184751"/>
        <c:scaling>
          <c:orientation val="minMax"/>
        </c:scaling>
        <c:delete val="1"/>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0" sourceLinked="1"/>
        <c:majorTickMark val="none"/>
        <c:minorTickMark val="none"/>
        <c:tickLblPos val="nextTo"/>
        <c:crossAx val="1021754399"/>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a:sp3d/>
          </c:spPr>
          <c:invertIfNegative val="0"/>
          <c:dPt>
            <c:idx val="0"/>
            <c:invertIfNegative val="0"/>
            <c:bubble3D val="0"/>
            <c:spPr>
              <a:solidFill>
                <a:schemeClr val="accent5"/>
              </a:solidFill>
              <a:ln>
                <a:noFill/>
              </a:ln>
              <a:effectLst/>
              <a:sp3d/>
            </c:spPr>
            <c:extLst>
              <c:ext xmlns:c16="http://schemas.microsoft.com/office/drawing/2014/chart" uri="{C3380CC4-5D6E-409C-BE32-E72D297353CC}">
                <c16:uniqueId val="{00000001-DC67-474E-ABE7-62C44630B78B}"/>
              </c:ext>
            </c:extLst>
          </c:dPt>
          <c:dPt>
            <c:idx val="7"/>
            <c:invertIfNegative val="0"/>
            <c:bubble3D val="0"/>
            <c:spPr>
              <a:solidFill>
                <a:srgbClr val="002060"/>
              </a:solidFill>
              <a:ln>
                <a:noFill/>
              </a:ln>
              <a:effectLst/>
              <a:sp3d/>
            </c:spPr>
            <c:extLst>
              <c:ext xmlns:c16="http://schemas.microsoft.com/office/drawing/2014/chart" uri="{C3380CC4-5D6E-409C-BE32-E72D297353CC}">
                <c16:uniqueId val="{00000002-DC67-474E-ABE7-62C44630B78B}"/>
              </c:ext>
            </c:extLst>
          </c:dPt>
          <c:dLbls>
            <c:spPr>
              <a:noFill/>
              <a:ln>
                <a:noFill/>
              </a:ln>
              <a:effectLst/>
            </c:spPr>
            <c:txPr>
              <a:bodyPr wrap="square" lIns="38100" tIns="19050" rIns="38100" bIns="19050" anchor="ctr">
                <a:spAutoFit/>
              </a:bodyPr>
              <a:lstStyle/>
              <a:p>
                <a:pPr>
                  <a:defRPr sz="1100" b="1" i="0" baseline="0">
                    <a:solidFill>
                      <a:schemeClr val="accent1">
                        <a:lumMod val="10000"/>
                      </a:schemeClr>
                    </a:solidFill>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'DESI- REVO'!$F$5:$F$12</c:f>
              <c:strCache>
                <c:ptCount val="8"/>
                <c:pt idx="0">
                  <c:v>Minima Cuantía</c:v>
                </c:pt>
                <c:pt idx="1">
                  <c:v>Selección Abreviada de Menor Cuantía </c:v>
                </c:pt>
                <c:pt idx="2">
                  <c:v>Selección Abreviada por Subasta Inversa Presencial</c:v>
                </c:pt>
                <c:pt idx="3">
                  <c:v>APPs- Iniciativa Pública</c:v>
                </c:pt>
                <c:pt idx="4">
                  <c:v>APPs- Iniciativa Privada</c:v>
                </c:pt>
                <c:pt idx="5">
                  <c:v>Liciatación Pública</c:v>
                </c:pt>
                <c:pt idx="6">
                  <c:v>Concurso de Meritos Abierto</c:v>
                </c:pt>
                <c:pt idx="7">
                  <c:v>TOTAL</c:v>
                </c:pt>
              </c:strCache>
            </c:strRef>
          </c:cat>
          <c:val>
            <c:numRef>
              <c:f>'DESI- REVO'!$G$5:$G$12</c:f>
              <c:numCache>
                <c:formatCode>General</c:formatCode>
                <c:ptCount val="8"/>
                <c:pt idx="0">
                  <c:v>2</c:v>
                </c:pt>
                <c:pt idx="1">
                  <c:v>1</c:v>
                </c:pt>
                <c:pt idx="2">
                  <c:v>0</c:v>
                </c:pt>
                <c:pt idx="3">
                  <c:v>0</c:v>
                </c:pt>
                <c:pt idx="4">
                  <c:v>0</c:v>
                </c:pt>
                <c:pt idx="5">
                  <c:v>0</c:v>
                </c:pt>
                <c:pt idx="6">
                  <c:v>0</c:v>
                </c:pt>
                <c:pt idx="7">
                  <c:v>3</c:v>
                </c:pt>
              </c:numCache>
            </c:numRef>
          </c:val>
          <c:extLst>
            <c:ext xmlns:c16="http://schemas.microsoft.com/office/drawing/2014/chart" uri="{C3380CC4-5D6E-409C-BE32-E72D297353CC}">
              <c16:uniqueId val="{00000000-DC67-474E-ABE7-62C44630B78B}"/>
            </c:ext>
          </c:extLst>
        </c:ser>
        <c:dLbls>
          <c:showLegendKey val="0"/>
          <c:showVal val="0"/>
          <c:showCatName val="0"/>
          <c:showSerName val="0"/>
          <c:showPercent val="0"/>
          <c:showBubbleSize val="0"/>
        </c:dLbls>
        <c:gapWidth val="150"/>
        <c:axId val="-762873408"/>
        <c:axId val="-762871232"/>
      </c:barChart>
      <c:catAx>
        <c:axId val="-76287340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1" i="0" u="none" strike="noStrike" kern="1200" baseline="0">
                <a:solidFill>
                  <a:schemeClr val="accent1">
                    <a:lumMod val="10000"/>
                  </a:schemeClr>
                </a:solidFill>
                <a:latin typeface="+mn-lt"/>
                <a:ea typeface="+mn-ea"/>
                <a:cs typeface="+mn-cs"/>
              </a:defRPr>
            </a:pPr>
            <a:endParaRPr lang="es-CO"/>
          </a:p>
        </c:txPr>
        <c:crossAx val="-762871232"/>
        <c:crosses val="autoZero"/>
        <c:auto val="1"/>
        <c:lblAlgn val="ctr"/>
        <c:lblOffset val="100"/>
        <c:noMultiLvlLbl val="0"/>
      </c:catAx>
      <c:valAx>
        <c:axId val="-762871232"/>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762873408"/>
        <c:crosses val="autoZero"/>
        <c:crossBetween val="between"/>
      </c:valAx>
      <c:spPr>
        <a:noFill/>
        <a:ln>
          <a:noFill/>
        </a:ln>
        <a:effectLst/>
        <a:sp3d/>
      </c:spPr>
    </c:plotArea>
    <c:plotVisOnly val="1"/>
    <c:dispBlanksAs val="gap"/>
    <c:showDLblsOverMax val="0"/>
  </c:chart>
  <c:spPr>
    <a:solidFill>
      <a:schemeClr val="bg1"/>
    </a:solidFill>
    <a:ln w="12700" cap="flat" cmpd="sng" algn="ctr">
      <a:solidFill>
        <a:schemeClr val="bg1"/>
      </a:solidFill>
      <a:round/>
    </a:ln>
    <a:effectLst/>
  </c:spPr>
  <c:txPr>
    <a:bodyPr/>
    <a:lstStyle/>
    <a:p>
      <a:pPr>
        <a:defRPr/>
      </a:pPr>
      <a:endParaRPr lang="es-CO"/>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ES" b="1" dirty="0"/>
              <a:t>ADENDAS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CO"/>
        </a:p>
      </c:txPr>
    </c:title>
    <c:autoTitleDeleted val="0"/>
    <c:plotArea>
      <c:layout>
        <c:manualLayout>
          <c:layoutTarget val="inner"/>
          <c:xMode val="edge"/>
          <c:yMode val="edge"/>
          <c:x val="4.0025371828521436E-2"/>
          <c:y val="0.15782407407407409"/>
          <c:w val="0.9155301837270341"/>
          <c:h val="0.61498432487605714"/>
        </c:manualLayout>
      </c:layout>
      <c:barChart>
        <c:barDir val="col"/>
        <c:grouping val="clustered"/>
        <c:varyColors val="0"/>
        <c:ser>
          <c:idx val="0"/>
          <c:order val="0"/>
          <c:tx>
            <c:strRef>
              <c:f>ADENDAS!$C$5</c:f>
              <c:strCache>
                <c:ptCount val="1"/>
                <c:pt idx="0">
                  <c:v>PLAZO</c:v>
                </c:pt>
              </c:strCache>
            </c:strRef>
          </c:tx>
          <c:spPr>
            <a:solidFill>
              <a:srgbClr val="36F23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accent1">
                        <a:lumMod val="10000"/>
                      </a:schemeClr>
                    </a:solidFill>
                    <a:latin typeface="+mn-lt"/>
                    <a:ea typeface="+mn-ea"/>
                    <a:cs typeface="+mn-cs"/>
                  </a:defRPr>
                </a:pPr>
                <a:endParaRPr lang="es-C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ADENDAS!$B$6:$B$11</c:f>
              <c:strCache>
                <c:ptCount val="6"/>
                <c:pt idx="0">
                  <c:v>Minima Cuantía</c:v>
                </c:pt>
                <c:pt idx="1">
                  <c:v>Concurso de Meritos Abierto</c:v>
                </c:pt>
                <c:pt idx="2">
                  <c:v>Selección Abreviada por Subasta Inversa Presencial</c:v>
                </c:pt>
                <c:pt idx="3">
                  <c:v>APPs- Iniciativa Pública</c:v>
                </c:pt>
                <c:pt idx="4">
                  <c:v>Liciatación Pública</c:v>
                </c:pt>
                <c:pt idx="5">
                  <c:v>Selección Abreviada de Menor Cuantía </c:v>
                </c:pt>
              </c:strCache>
            </c:strRef>
          </c:cat>
          <c:val>
            <c:numRef>
              <c:f>ADENDAS!$C$6:$C$11</c:f>
              <c:numCache>
                <c:formatCode>0</c:formatCode>
                <c:ptCount val="6"/>
                <c:pt idx="0">
                  <c:v>4</c:v>
                </c:pt>
                <c:pt idx="1">
                  <c:v>15</c:v>
                </c:pt>
                <c:pt idx="2">
                  <c:v>2</c:v>
                </c:pt>
                <c:pt idx="3">
                  <c:v>0</c:v>
                </c:pt>
                <c:pt idx="4">
                  <c:v>3</c:v>
                </c:pt>
                <c:pt idx="5">
                  <c:v>4</c:v>
                </c:pt>
              </c:numCache>
            </c:numRef>
          </c:val>
          <c:extLst>
            <c:ext xmlns:c16="http://schemas.microsoft.com/office/drawing/2014/chart" uri="{C3380CC4-5D6E-409C-BE32-E72D297353CC}">
              <c16:uniqueId val="{00000000-F3DD-4C66-9D5D-450DE67A8D02}"/>
            </c:ext>
          </c:extLst>
        </c:ser>
        <c:ser>
          <c:idx val="1"/>
          <c:order val="1"/>
          <c:tx>
            <c:strRef>
              <c:f>ADENDAS!$D$5</c:f>
              <c:strCache>
                <c:ptCount val="1"/>
                <c:pt idx="0">
                  <c:v>PLIEGO</c:v>
                </c:pt>
              </c:strCache>
            </c:strRef>
          </c:tx>
          <c:spPr>
            <a:solidFill>
              <a:srgbClr val="0070C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accent1">
                        <a:lumMod val="10000"/>
                      </a:schemeClr>
                    </a:solidFill>
                    <a:latin typeface="+mn-lt"/>
                    <a:ea typeface="+mn-ea"/>
                    <a:cs typeface="+mn-cs"/>
                  </a:defRPr>
                </a:pPr>
                <a:endParaRPr lang="es-C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ADENDAS!$B$6:$B$11</c:f>
              <c:strCache>
                <c:ptCount val="6"/>
                <c:pt idx="0">
                  <c:v>Minima Cuantía</c:v>
                </c:pt>
                <c:pt idx="1">
                  <c:v>Concurso de Meritos Abierto</c:v>
                </c:pt>
                <c:pt idx="2">
                  <c:v>Selección Abreviada por Subasta Inversa Presencial</c:v>
                </c:pt>
                <c:pt idx="3">
                  <c:v>APPs- Iniciativa Pública</c:v>
                </c:pt>
                <c:pt idx="4">
                  <c:v>Liciatación Pública</c:v>
                </c:pt>
                <c:pt idx="5">
                  <c:v>Selección Abreviada de Menor Cuantía </c:v>
                </c:pt>
              </c:strCache>
            </c:strRef>
          </c:cat>
          <c:val>
            <c:numRef>
              <c:f>ADENDAS!$D$6:$D$11</c:f>
              <c:numCache>
                <c:formatCode>0</c:formatCode>
                <c:ptCount val="6"/>
                <c:pt idx="0">
                  <c:v>0</c:v>
                </c:pt>
                <c:pt idx="1">
                  <c:v>7</c:v>
                </c:pt>
                <c:pt idx="2">
                  <c:v>3</c:v>
                </c:pt>
                <c:pt idx="3">
                  <c:v>2</c:v>
                </c:pt>
                <c:pt idx="4">
                  <c:v>3</c:v>
                </c:pt>
                <c:pt idx="5">
                  <c:v>10</c:v>
                </c:pt>
              </c:numCache>
            </c:numRef>
          </c:val>
          <c:extLst>
            <c:ext xmlns:c16="http://schemas.microsoft.com/office/drawing/2014/chart" uri="{C3380CC4-5D6E-409C-BE32-E72D297353CC}">
              <c16:uniqueId val="{00000001-F3DD-4C66-9D5D-450DE67A8D02}"/>
            </c:ext>
          </c:extLst>
        </c:ser>
        <c:ser>
          <c:idx val="2"/>
          <c:order val="2"/>
          <c:tx>
            <c:strRef>
              <c:f>ADENDAS!$E$5</c:f>
              <c:strCache>
                <c:ptCount val="1"/>
                <c:pt idx="0">
                  <c:v>PLAZO /PLIEGO</c:v>
                </c:pt>
              </c:strCache>
            </c:strRef>
          </c:tx>
          <c:spPr>
            <a:solidFill>
              <a:srgbClr val="FF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accent1">
                        <a:lumMod val="10000"/>
                      </a:schemeClr>
                    </a:solidFill>
                    <a:latin typeface="+mn-lt"/>
                    <a:ea typeface="+mn-ea"/>
                    <a:cs typeface="+mn-cs"/>
                  </a:defRPr>
                </a:pPr>
                <a:endParaRPr lang="es-C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ADENDAS!$B$6:$B$11</c:f>
              <c:strCache>
                <c:ptCount val="6"/>
                <c:pt idx="0">
                  <c:v>Minima Cuantía</c:v>
                </c:pt>
                <c:pt idx="1">
                  <c:v>Concurso de Meritos Abierto</c:v>
                </c:pt>
                <c:pt idx="2">
                  <c:v>Selección Abreviada por Subasta Inversa Presencial</c:v>
                </c:pt>
                <c:pt idx="3">
                  <c:v>APPs- Iniciativa Pública</c:v>
                </c:pt>
                <c:pt idx="4">
                  <c:v>Liciatación Pública</c:v>
                </c:pt>
                <c:pt idx="5">
                  <c:v>Selección Abreviada de Menor Cuantía </c:v>
                </c:pt>
              </c:strCache>
            </c:strRef>
          </c:cat>
          <c:val>
            <c:numRef>
              <c:f>ADENDAS!$E$6:$E$11</c:f>
              <c:numCache>
                <c:formatCode>0</c:formatCode>
                <c:ptCount val="6"/>
                <c:pt idx="0">
                  <c:v>1</c:v>
                </c:pt>
                <c:pt idx="1">
                  <c:v>1</c:v>
                </c:pt>
                <c:pt idx="2">
                  <c:v>0</c:v>
                </c:pt>
                <c:pt idx="3">
                  <c:v>1</c:v>
                </c:pt>
                <c:pt idx="4">
                  <c:v>0</c:v>
                </c:pt>
                <c:pt idx="5">
                  <c:v>2</c:v>
                </c:pt>
              </c:numCache>
            </c:numRef>
          </c:val>
          <c:extLst>
            <c:ext xmlns:c16="http://schemas.microsoft.com/office/drawing/2014/chart" uri="{C3380CC4-5D6E-409C-BE32-E72D297353CC}">
              <c16:uniqueId val="{00000002-F3DD-4C66-9D5D-450DE67A8D02}"/>
            </c:ext>
          </c:extLst>
        </c:ser>
        <c:ser>
          <c:idx val="3"/>
          <c:order val="3"/>
          <c:tx>
            <c:strRef>
              <c:f>ADENDAS!$F$5</c:f>
              <c:strCache>
                <c:ptCount val="1"/>
                <c:pt idx="0">
                  <c:v>TOTAL</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accent1">
                        <a:lumMod val="10000"/>
                      </a:schemeClr>
                    </a:solidFill>
                    <a:latin typeface="+mn-lt"/>
                    <a:ea typeface="+mn-ea"/>
                    <a:cs typeface="+mn-cs"/>
                  </a:defRPr>
                </a:pPr>
                <a:endParaRPr lang="es-C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ADENDAS!$B$6:$B$11</c:f>
              <c:strCache>
                <c:ptCount val="6"/>
                <c:pt idx="0">
                  <c:v>Minima Cuantía</c:v>
                </c:pt>
                <c:pt idx="1">
                  <c:v>Concurso de Meritos Abierto</c:v>
                </c:pt>
                <c:pt idx="2">
                  <c:v>Selección Abreviada por Subasta Inversa Presencial</c:v>
                </c:pt>
                <c:pt idx="3">
                  <c:v>APPs- Iniciativa Pública</c:v>
                </c:pt>
                <c:pt idx="4">
                  <c:v>Liciatación Pública</c:v>
                </c:pt>
                <c:pt idx="5">
                  <c:v>Selección Abreviada de Menor Cuantía </c:v>
                </c:pt>
              </c:strCache>
            </c:strRef>
          </c:cat>
          <c:val>
            <c:numRef>
              <c:f>ADENDAS!$F$6:$F$11</c:f>
              <c:numCache>
                <c:formatCode>0</c:formatCode>
                <c:ptCount val="6"/>
                <c:pt idx="0">
                  <c:v>5</c:v>
                </c:pt>
                <c:pt idx="1">
                  <c:v>23</c:v>
                </c:pt>
                <c:pt idx="2">
                  <c:v>5</c:v>
                </c:pt>
                <c:pt idx="3">
                  <c:v>3</c:v>
                </c:pt>
                <c:pt idx="4">
                  <c:v>6</c:v>
                </c:pt>
                <c:pt idx="5">
                  <c:v>16</c:v>
                </c:pt>
              </c:numCache>
            </c:numRef>
          </c:val>
          <c:extLst>
            <c:ext xmlns:c16="http://schemas.microsoft.com/office/drawing/2014/chart" uri="{C3380CC4-5D6E-409C-BE32-E72D297353CC}">
              <c16:uniqueId val="{00000003-F3DD-4C66-9D5D-450DE67A8D02}"/>
            </c:ext>
          </c:extLst>
        </c:ser>
        <c:dLbls>
          <c:dLblPos val="outEnd"/>
          <c:showLegendKey val="0"/>
          <c:showVal val="1"/>
          <c:showCatName val="0"/>
          <c:showSerName val="0"/>
          <c:showPercent val="0"/>
          <c:showBubbleSize val="0"/>
        </c:dLbls>
        <c:gapWidth val="219"/>
        <c:overlap val="-27"/>
        <c:axId val="-776066640"/>
        <c:axId val="-776059024"/>
      </c:barChart>
      <c:catAx>
        <c:axId val="-7760666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accent1">
                    <a:lumMod val="10000"/>
                  </a:schemeClr>
                </a:solidFill>
                <a:latin typeface="+mn-lt"/>
                <a:ea typeface="+mn-ea"/>
                <a:cs typeface="+mn-cs"/>
              </a:defRPr>
            </a:pPr>
            <a:endParaRPr lang="es-CO"/>
          </a:p>
        </c:txPr>
        <c:crossAx val="-776059024"/>
        <c:crosses val="autoZero"/>
        <c:auto val="1"/>
        <c:lblAlgn val="ctr"/>
        <c:lblOffset val="100"/>
        <c:noMultiLvlLbl val="0"/>
      </c:catAx>
      <c:valAx>
        <c:axId val="-776059024"/>
        <c:scaling>
          <c:orientation val="minMax"/>
        </c:scaling>
        <c:delete val="1"/>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7760666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1" i="0" u="none" strike="noStrike" kern="1200" baseline="0">
              <a:solidFill>
                <a:schemeClr val="accent1">
                  <a:lumMod val="10000"/>
                </a:schemeClr>
              </a:solidFill>
              <a:latin typeface="+mn-lt"/>
              <a:ea typeface="+mn-ea"/>
              <a:cs typeface="+mn-cs"/>
            </a:defRPr>
          </a:pPr>
          <a:endParaRPr lang="es-CO"/>
        </a:p>
      </c:txPr>
    </c:legend>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cap="none" baseline="0">
                <a:solidFill>
                  <a:schemeClr val="lt1">
                    <a:lumMod val="85000"/>
                  </a:schemeClr>
                </a:solidFill>
                <a:latin typeface="+mn-lt"/>
                <a:ea typeface="+mn-ea"/>
                <a:cs typeface="+mn-cs"/>
              </a:defRPr>
            </a:pPr>
            <a:r>
              <a:rPr lang="es-CO"/>
              <a:t>CONTRATOS CON SUPERVISIÓN E INTERVENTORIA </a:t>
            </a:r>
          </a:p>
        </c:rich>
      </c:tx>
      <c:overlay val="0"/>
      <c:spPr>
        <a:noFill/>
        <a:ln>
          <a:noFill/>
        </a:ln>
        <a:effectLst/>
      </c:spPr>
      <c:txPr>
        <a:bodyPr rot="0" spcFirstLastPara="1" vertOverflow="ellipsis" vert="horz" wrap="square" anchor="ctr" anchorCtr="1"/>
        <a:lstStyle/>
        <a:p>
          <a:pPr>
            <a:defRPr sz="1400" b="1" i="0" u="none" strike="noStrike" kern="1200" cap="none" baseline="0">
              <a:solidFill>
                <a:schemeClr val="lt1">
                  <a:lumMod val="85000"/>
                </a:schemeClr>
              </a:solidFill>
              <a:latin typeface="+mn-lt"/>
              <a:ea typeface="+mn-ea"/>
              <a:cs typeface="+mn-cs"/>
            </a:defRPr>
          </a:pPr>
          <a:endParaRPr lang="es-CO"/>
        </a:p>
      </c:txPr>
    </c:title>
    <c:autoTitleDeleted val="0"/>
    <c:plotArea>
      <c:layout/>
      <c:barChart>
        <c:barDir val="col"/>
        <c:grouping val="clustered"/>
        <c:varyColors val="0"/>
        <c:ser>
          <c:idx val="0"/>
          <c:order val="0"/>
          <c:tx>
            <c:strRef>
              <c:f>'PROCESOS '!$B$40</c:f>
              <c:strCache>
                <c:ptCount val="1"/>
                <c:pt idx="0">
                  <c:v>CONCURSO DE MERITOS ABIERTO</c:v>
                </c:pt>
              </c:strCache>
            </c:strRef>
          </c:tx>
          <c:spPr>
            <a:solidFill>
              <a:srgbClr val="FFC000"/>
            </a:solidFill>
            <a:ln w="9525" cap="flat" cmpd="sng" algn="ctr">
              <a:solidFill>
                <a:schemeClr val="accent1"/>
              </a:solidFill>
              <a:miter lim="800000"/>
            </a:ln>
            <a:effectLst>
              <a:glow rad="63500">
                <a:schemeClr val="accent1">
                  <a:satMod val="175000"/>
                  <a:alpha val="25000"/>
                </a:schemeClr>
              </a:glo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accent4">
                        <a:lumMod val="50000"/>
                      </a:schemeClr>
                    </a:solidFill>
                    <a:latin typeface="+mn-lt"/>
                    <a:ea typeface="+mn-ea"/>
                    <a:cs typeface="+mn-cs"/>
                  </a:defRPr>
                </a:pPr>
                <a:endParaRPr lang="es-CO"/>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50000"/>
                        </a:schemeClr>
                      </a:solidFill>
                      <a:round/>
                    </a:ln>
                    <a:effectLst/>
                  </c:spPr>
                </c15:leaderLines>
              </c:ext>
            </c:extLst>
          </c:dLbls>
          <c:cat>
            <c:strRef>
              <c:f>'PROCESOS '!$C$39:$D$39</c:f>
              <c:strCache>
                <c:ptCount val="2"/>
                <c:pt idx="0">
                  <c:v># DE CONTRATOS</c:v>
                </c:pt>
                <c:pt idx="1">
                  <c:v>CON SUPERVISIÓN</c:v>
                </c:pt>
              </c:strCache>
            </c:strRef>
          </c:cat>
          <c:val>
            <c:numRef>
              <c:f>'PROCESOS '!$C$40:$D$40</c:f>
              <c:numCache>
                <c:formatCode>General</c:formatCode>
                <c:ptCount val="2"/>
                <c:pt idx="0">
                  <c:v>14</c:v>
                </c:pt>
                <c:pt idx="1">
                  <c:v>14</c:v>
                </c:pt>
              </c:numCache>
            </c:numRef>
          </c:val>
          <c:extLst>
            <c:ext xmlns:c16="http://schemas.microsoft.com/office/drawing/2014/chart" uri="{C3380CC4-5D6E-409C-BE32-E72D297353CC}">
              <c16:uniqueId val="{00000000-2A31-4AA5-9CF9-5837D18E92FB}"/>
            </c:ext>
          </c:extLst>
        </c:ser>
        <c:ser>
          <c:idx val="1"/>
          <c:order val="1"/>
          <c:tx>
            <c:strRef>
              <c:f>'PROCESOS '!$B$41</c:f>
              <c:strCache>
                <c:ptCount val="1"/>
                <c:pt idx="0">
                  <c:v>CONTRATACIÓN DIRECTA</c:v>
                </c:pt>
              </c:strCache>
            </c:strRef>
          </c:tx>
          <c:spPr>
            <a:solidFill>
              <a:srgbClr val="FF00FF"/>
            </a:solidFill>
            <a:ln w="9525" cap="flat" cmpd="sng" algn="ctr">
              <a:solidFill>
                <a:schemeClr val="accent2"/>
              </a:solidFill>
              <a:miter lim="800000"/>
            </a:ln>
            <a:effectLst>
              <a:glow rad="63500">
                <a:schemeClr val="accent2">
                  <a:satMod val="175000"/>
                  <a:alpha val="25000"/>
                </a:schemeClr>
              </a:glo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accent1">
                        <a:lumMod val="10000"/>
                      </a:schemeClr>
                    </a:solidFill>
                    <a:latin typeface="+mn-lt"/>
                    <a:ea typeface="+mn-ea"/>
                    <a:cs typeface="+mn-cs"/>
                  </a:defRPr>
                </a:pPr>
                <a:endParaRPr lang="es-CO"/>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50000"/>
                        </a:schemeClr>
                      </a:solidFill>
                      <a:round/>
                    </a:ln>
                    <a:effectLst/>
                  </c:spPr>
                </c15:leaderLines>
              </c:ext>
            </c:extLst>
          </c:dLbls>
          <c:cat>
            <c:strRef>
              <c:f>'PROCESOS '!$C$39:$D$39</c:f>
              <c:strCache>
                <c:ptCount val="2"/>
                <c:pt idx="0">
                  <c:v># DE CONTRATOS</c:v>
                </c:pt>
                <c:pt idx="1">
                  <c:v>CON SUPERVISIÓN</c:v>
                </c:pt>
              </c:strCache>
            </c:strRef>
          </c:cat>
          <c:val>
            <c:numRef>
              <c:f>'PROCESOS '!$C$41:$D$41</c:f>
              <c:numCache>
                <c:formatCode>General</c:formatCode>
                <c:ptCount val="2"/>
                <c:pt idx="0">
                  <c:v>589</c:v>
                </c:pt>
                <c:pt idx="1">
                  <c:v>589</c:v>
                </c:pt>
              </c:numCache>
            </c:numRef>
          </c:val>
          <c:extLst>
            <c:ext xmlns:c16="http://schemas.microsoft.com/office/drawing/2014/chart" uri="{C3380CC4-5D6E-409C-BE32-E72D297353CC}">
              <c16:uniqueId val="{00000001-2A31-4AA5-9CF9-5837D18E92FB}"/>
            </c:ext>
          </c:extLst>
        </c:ser>
        <c:ser>
          <c:idx val="2"/>
          <c:order val="2"/>
          <c:tx>
            <c:strRef>
              <c:f>'PROCESOS '!$B$42</c:f>
              <c:strCache>
                <c:ptCount val="1"/>
                <c:pt idx="0">
                  <c:v>MINIMA CUANTIA</c:v>
                </c:pt>
              </c:strCache>
            </c:strRef>
          </c:tx>
          <c:spPr>
            <a:noFill/>
            <a:ln w="9525" cap="flat" cmpd="sng" algn="ctr">
              <a:solidFill>
                <a:schemeClr val="accent3"/>
              </a:solidFill>
              <a:miter lim="800000"/>
            </a:ln>
            <a:effectLst>
              <a:glow rad="63500">
                <a:schemeClr val="accent3">
                  <a:satMod val="175000"/>
                  <a:alpha val="25000"/>
                </a:schemeClr>
              </a:glo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accent1">
                        <a:lumMod val="10000"/>
                      </a:schemeClr>
                    </a:solidFill>
                    <a:latin typeface="+mn-lt"/>
                    <a:ea typeface="+mn-ea"/>
                    <a:cs typeface="+mn-cs"/>
                  </a:defRPr>
                </a:pPr>
                <a:endParaRPr lang="es-CO"/>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50000"/>
                        </a:schemeClr>
                      </a:solidFill>
                      <a:round/>
                    </a:ln>
                    <a:effectLst/>
                  </c:spPr>
                </c15:leaderLines>
              </c:ext>
            </c:extLst>
          </c:dLbls>
          <c:cat>
            <c:strRef>
              <c:f>'PROCESOS '!$C$39:$D$39</c:f>
              <c:strCache>
                <c:ptCount val="2"/>
                <c:pt idx="0">
                  <c:v># DE CONTRATOS</c:v>
                </c:pt>
                <c:pt idx="1">
                  <c:v>CON SUPERVISIÓN</c:v>
                </c:pt>
              </c:strCache>
            </c:strRef>
          </c:cat>
          <c:val>
            <c:numRef>
              <c:f>'PROCESOS '!$C$42:$D$42</c:f>
              <c:numCache>
                <c:formatCode>General</c:formatCode>
                <c:ptCount val="2"/>
                <c:pt idx="0">
                  <c:v>15</c:v>
                </c:pt>
                <c:pt idx="1">
                  <c:v>15</c:v>
                </c:pt>
              </c:numCache>
            </c:numRef>
          </c:val>
          <c:extLst>
            <c:ext xmlns:c16="http://schemas.microsoft.com/office/drawing/2014/chart" uri="{C3380CC4-5D6E-409C-BE32-E72D297353CC}">
              <c16:uniqueId val="{00000002-2A31-4AA5-9CF9-5837D18E92FB}"/>
            </c:ext>
          </c:extLst>
        </c:ser>
        <c:ser>
          <c:idx val="3"/>
          <c:order val="3"/>
          <c:tx>
            <c:strRef>
              <c:f>'PROCESOS '!$B$43</c:f>
              <c:strCache>
                <c:ptCount val="1"/>
                <c:pt idx="0">
                  <c:v>SELECCIÓN ABREVIADA DE MENOR CUANTIA</c:v>
                </c:pt>
              </c:strCache>
            </c:strRef>
          </c:tx>
          <c:spPr>
            <a:noFill/>
            <a:ln w="9525" cap="flat" cmpd="sng" algn="ctr">
              <a:solidFill>
                <a:schemeClr val="accent4"/>
              </a:solidFill>
              <a:miter lim="800000"/>
            </a:ln>
            <a:effectLst>
              <a:glow rad="63500">
                <a:schemeClr val="accent4">
                  <a:satMod val="175000"/>
                  <a:alpha val="25000"/>
                </a:schemeClr>
              </a:glo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accent1">
                        <a:lumMod val="10000"/>
                      </a:schemeClr>
                    </a:solidFill>
                    <a:latin typeface="+mn-lt"/>
                    <a:ea typeface="+mn-ea"/>
                    <a:cs typeface="+mn-cs"/>
                  </a:defRPr>
                </a:pPr>
                <a:endParaRPr lang="es-CO"/>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50000"/>
                        </a:schemeClr>
                      </a:solidFill>
                      <a:round/>
                    </a:ln>
                    <a:effectLst/>
                  </c:spPr>
                </c15:leaderLines>
              </c:ext>
            </c:extLst>
          </c:dLbls>
          <c:cat>
            <c:strRef>
              <c:f>'PROCESOS '!$C$39:$D$39</c:f>
              <c:strCache>
                <c:ptCount val="2"/>
                <c:pt idx="0">
                  <c:v># DE CONTRATOS</c:v>
                </c:pt>
                <c:pt idx="1">
                  <c:v>CON SUPERVISIÓN</c:v>
                </c:pt>
              </c:strCache>
            </c:strRef>
          </c:cat>
          <c:val>
            <c:numRef>
              <c:f>'PROCESOS '!$C$43:$D$43</c:f>
              <c:numCache>
                <c:formatCode>General</c:formatCode>
                <c:ptCount val="2"/>
                <c:pt idx="0">
                  <c:v>14</c:v>
                </c:pt>
                <c:pt idx="1">
                  <c:v>14</c:v>
                </c:pt>
              </c:numCache>
            </c:numRef>
          </c:val>
          <c:extLst>
            <c:ext xmlns:c16="http://schemas.microsoft.com/office/drawing/2014/chart" uri="{C3380CC4-5D6E-409C-BE32-E72D297353CC}">
              <c16:uniqueId val="{00000003-2A31-4AA5-9CF9-5837D18E92FB}"/>
            </c:ext>
          </c:extLst>
        </c:ser>
        <c:ser>
          <c:idx val="4"/>
          <c:order val="4"/>
          <c:tx>
            <c:strRef>
              <c:f>'PROCESOS '!$B$44</c:f>
              <c:strCache>
                <c:ptCount val="1"/>
                <c:pt idx="0">
                  <c:v>LICITACIÓN PÚBLICA</c:v>
                </c:pt>
              </c:strCache>
            </c:strRef>
          </c:tx>
          <c:spPr>
            <a:noFill/>
            <a:ln w="9525" cap="flat" cmpd="sng" algn="ctr">
              <a:solidFill>
                <a:schemeClr val="accent5"/>
              </a:solidFill>
              <a:miter lim="800000"/>
            </a:ln>
            <a:effectLst>
              <a:glow rad="63500">
                <a:schemeClr val="accent5">
                  <a:satMod val="175000"/>
                  <a:alpha val="25000"/>
                </a:schemeClr>
              </a:glo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accent1">
                        <a:lumMod val="10000"/>
                      </a:schemeClr>
                    </a:solidFill>
                    <a:latin typeface="+mn-lt"/>
                    <a:ea typeface="+mn-ea"/>
                    <a:cs typeface="+mn-cs"/>
                  </a:defRPr>
                </a:pPr>
                <a:endParaRPr lang="es-CO"/>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50000"/>
                        </a:schemeClr>
                      </a:solidFill>
                      <a:round/>
                    </a:ln>
                    <a:effectLst/>
                  </c:spPr>
                </c15:leaderLines>
              </c:ext>
            </c:extLst>
          </c:dLbls>
          <c:cat>
            <c:strRef>
              <c:f>'PROCESOS '!$C$39:$D$39</c:f>
              <c:strCache>
                <c:ptCount val="2"/>
                <c:pt idx="0">
                  <c:v># DE CONTRATOS</c:v>
                </c:pt>
                <c:pt idx="1">
                  <c:v>CON SUPERVISIÓN</c:v>
                </c:pt>
              </c:strCache>
            </c:strRef>
          </c:cat>
          <c:val>
            <c:numRef>
              <c:f>'PROCESOS '!$C$44:$D$44</c:f>
              <c:numCache>
                <c:formatCode>General</c:formatCode>
                <c:ptCount val="2"/>
                <c:pt idx="0">
                  <c:v>3</c:v>
                </c:pt>
                <c:pt idx="1">
                  <c:v>3</c:v>
                </c:pt>
              </c:numCache>
            </c:numRef>
          </c:val>
          <c:extLst>
            <c:ext xmlns:c16="http://schemas.microsoft.com/office/drawing/2014/chart" uri="{C3380CC4-5D6E-409C-BE32-E72D297353CC}">
              <c16:uniqueId val="{00000004-2A31-4AA5-9CF9-5837D18E92FB}"/>
            </c:ext>
          </c:extLst>
        </c:ser>
        <c:ser>
          <c:idx val="5"/>
          <c:order val="5"/>
          <c:tx>
            <c:strRef>
              <c:f>'PROCESOS '!$B$45</c:f>
              <c:strCache>
                <c:ptCount val="1"/>
                <c:pt idx="0">
                  <c:v>APPs- INICIATIVA PÚBLICA</c:v>
                </c:pt>
              </c:strCache>
            </c:strRef>
          </c:tx>
          <c:spPr>
            <a:noFill/>
            <a:ln w="9525" cap="flat" cmpd="sng" algn="ctr">
              <a:solidFill>
                <a:schemeClr val="accent6"/>
              </a:solidFill>
              <a:miter lim="800000"/>
            </a:ln>
            <a:effectLst>
              <a:glow rad="63500">
                <a:schemeClr val="accent6">
                  <a:satMod val="175000"/>
                  <a:alpha val="25000"/>
                </a:schemeClr>
              </a:glo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accent1">
                        <a:lumMod val="10000"/>
                      </a:schemeClr>
                    </a:solidFill>
                    <a:latin typeface="+mn-lt"/>
                    <a:ea typeface="+mn-ea"/>
                    <a:cs typeface="+mn-cs"/>
                  </a:defRPr>
                </a:pPr>
                <a:endParaRPr lang="es-CO"/>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50000"/>
                        </a:schemeClr>
                      </a:solidFill>
                      <a:round/>
                    </a:ln>
                    <a:effectLst/>
                  </c:spPr>
                </c15:leaderLines>
              </c:ext>
            </c:extLst>
          </c:dLbls>
          <c:cat>
            <c:strRef>
              <c:f>'PROCESOS '!$C$39:$D$39</c:f>
              <c:strCache>
                <c:ptCount val="2"/>
                <c:pt idx="0">
                  <c:v># DE CONTRATOS</c:v>
                </c:pt>
                <c:pt idx="1">
                  <c:v>CON SUPERVISIÓN</c:v>
                </c:pt>
              </c:strCache>
            </c:strRef>
          </c:cat>
          <c:val>
            <c:numRef>
              <c:f>'PROCESOS '!$C$45:$D$45</c:f>
              <c:numCache>
                <c:formatCode>General</c:formatCode>
                <c:ptCount val="2"/>
                <c:pt idx="0">
                  <c:v>1</c:v>
                </c:pt>
                <c:pt idx="1">
                  <c:v>1</c:v>
                </c:pt>
              </c:numCache>
            </c:numRef>
          </c:val>
          <c:extLst>
            <c:ext xmlns:c16="http://schemas.microsoft.com/office/drawing/2014/chart" uri="{C3380CC4-5D6E-409C-BE32-E72D297353CC}">
              <c16:uniqueId val="{00000005-2A31-4AA5-9CF9-5837D18E92FB}"/>
            </c:ext>
          </c:extLst>
        </c:ser>
        <c:ser>
          <c:idx val="6"/>
          <c:order val="6"/>
          <c:tx>
            <c:strRef>
              <c:f>'PROCESOS '!$B$46</c:f>
              <c:strCache>
                <c:ptCount val="1"/>
                <c:pt idx="0">
                  <c:v>SELECCIÓN ABREVIADA POR SUBASTA INVERSA PRESENCIAL</c:v>
                </c:pt>
              </c:strCache>
            </c:strRef>
          </c:tx>
          <c:spPr>
            <a:noFill/>
            <a:ln w="9525" cap="flat" cmpd="sng" algn="ctr">
              <a:solidFill>
                <a:schemeClr val="accent1">
                  <a:lumMod val="60000"/>
                </a:schemeClr>
              </a:solidFill>
              <a:miter lim="800000"/>
            </a:ln>
            <a:effectLst>
              <a:glow rad="63500">
                <a:schemeClr val="accent1">
                  <a:lumMod val="60000"/>
                  <a:satMod val="175000"/>
                  <a:alpha val="25000"/>
                </a:schemeClr>
              </a:glo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accent1">
                        <a:lumMod val="10000"/>
                      </a:schemeClr>
                    </a:solidFill>
                    <a:latin typeface="+mn-lt"/>
                    <a:ea typeface="+mn-ea"/>
                    <a:cs typeface="+mn-cs"/>
                  </a:defRPr>
                </a:pPr>
                <a:endParaRPr lang="es-CO"/>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50000"/>
                        </a:schemeClr>
                      </a:solidFill>
                      <a:round/>
                    </a:ln>
                    <a:effectLst/>
                  </c:spPr>
                </c15:leaderLines>
              </c:ext>
            </c:extLst>
          </c:dLbls>
          <c:cat>
            <c:strRef>
              <c:f>'PROCESOS '!$C$39:$D$39</c:f>
              <c:strCache>
                <c:ptCount val="2"/>
                <c:pt idx="0">
                  <c:v># DE CONTRATOS</c:v>
                </c:pt>
                <c:pt idx="1">
                  <c:v>CON SUPERVISIÓN</c:v>
                </c:pt>
              </c:strCache>
            </c:strRef>
          </c:cat>
          <c:val>
            <c:numRef>
              <c:f>'PROCESOS '!$C$46:$D$46</c:f>
              <c:numCache>
                <c:formatCode>General</c:formatCode>
                <c:ptCount val="2"/>
                <c:pt idx="0">
                  <c:v>4</c:v>
                </c:pt>
                <c:pt idx="1">
                  <c:v>4</c:v>
                </c:pt>
              </c:numCache>
            </c:numRef>
          </c:val>
          <c:extLst>
            <c:ext xmlns:c16="http://schemas.microsoft.com/office/drawing/2014/chart" uri="{C3380CC4-5D6E-409C-BE32-E72D297353CC}">
              <c16:uniqueId val="{00000006-2A31-4AA5-9CF9-5837D18E92FB}"/>
            </c:ext>
          </c:extLst>
        </c:ser>
        <c:ser>
          <c:idx val="7"/>
          <c:order val="7"/>
          <c:tx>
            <c:strRef>
              <c:f>'PROCESOS '!$B$47</c:f>
              <c:strCache>
                <c:ptCount val="1"/>
                <c:pt idx="0">
                  <c:v>CONVENIOS </c:v>
                </c:pt>
              </c:strCache>
            </c:strRef>
          </c:tx>
          <c:spPr>
            <a:noFill/>
            <a:ln w="9525" cap="flat" cmpd="sng" algn="ctr">
              <a:solidFill>
                <a:schemeClr val="accent2">
                  <a:lumMod val="60000"/>
                </a:schemeClr>
              </a:solidFill>
              <a:miter lim="800000"/>
            </a:ln>
            <a:effectLst>
              <a:glow rad="63500">
                <a:schemeClr val="accent2">
                  <a:lumMod val="60000"/>
                  <a:satMod val="175000"/>
                  <a:alpha val="25000"/>
                </a:schemeClr>
              </a:glo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accent1">
                        <a:lumMod val="10000"/>
                      </a:schemeClr>
                    </a:solidFill>
                    <a:latin typeface="+mn-lt"/>
                    <a:ea typeface="+mn-ea"/>
                    <a:cs typeface="+mn-cs"/>
                  </a:defRPr>
                </a:pPr>
                <a:endParaRPr lang="es-CO"/>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50000"/>
                        </a:schemeClr>
                      </a:solidFill>
                      <a:round/>
                    </a:ln>
                    <a:effectLst/>
                  </c:spPr>
                </c15:leaderLines>
              </c:ext>
            </c:extLst>
          </c:dLbls>
          <c:cat>
            <c:strRef>
              <c:f>'PROCESOS '!$C$39:$D$39</c:f>
              <c:strCache>
                <c:ptCount val="2"/>
                <c:pt idx="0">
                  <c:v># DE CONTRATOS</c:v>
                </c:pt>
                <c:pt idx="1">
                  <c:v>CON SUPERVISIÓN</c:v>
                </c:pt>
              </c:strCache>
            </c:strRef>
          </c:cat>
          <c:val>
            <c:numRef>
              <c:f>'PROCESOS '!$C$47:$D$47</c:f>
              <c:numCache>
                <c:formatCode>General</c:formatCode>
                <c:ptCount val="2"/>
                <c:pt idx="0">
                  <c:v>27</c:v>
                </c:pt>
                <c:pt idx="1">
                  <c:v>27</c:v>
                </c:pt>
              </c:numCache>
            </c:numRef>
          </c:val>
          <c:extLst>
            <c:ext xmlns:c16="http://schemas.microsoft.com/office/drawing/2014/chart" uri="{C3380CC4-5D6E-409C-BE32-E72D297353CC}">
              <c16:uniqueId val="{00000007-2A31-4AA5-9CF9-5837D18E92FB}"/>
            </c:ext>
          </c:extLst>
        </c:ser>
        <c:dLbls>
          <c:dLblPos val="inEnd"/>
          <c:showLegendKey val="0"/>
          <c:showVal val="1"/>
          <c:showCatName val="0"/>
          <c:showSerName val="0"/>
          <c:showPercent val="0"/>
          <c:showBubbleSize val="0"/>
        </c:dLbls>
        <c:gapWidth val="315"/>
        <c:overlap val="-40"/>
        <c:axId val="1371486576"/>
        <c:axId val="1353291696"/>
      </c:barChart>
      <c:catAx>
        <c:axId val="1371486576"/>
        <c:scaling>
          <c:orientation val="minMax"/>
        </c:scaling>
        <c:delete val="0"/>
        <c:axPos val="b"/>
        <c:majorGridlines>
          <c:spPr>
            <a:ln w="9525" cap="flat" cmpd="sng" algn="ctr">
              <a:gradFill>
                <a:gsLst>
                  <a:gs pos="100000">
                    <a:schemeClr val="dk1">
                      <a:lumMod val="75000"/>
                      <a:lumOff val="25000"/>
                    </a:schemeClr>
                  </a:gs>
                  <a:gs pos="0">
                    <a:schemeClr val="dk1">
                      <a:lumMod val="65000"/>
                      <a:lumOff val="35000"/>
                    </a:schemeClr>
                  </a:gs>
                </a:gsLst>
                <a:lin ang="5400000" scaled="0"/>
              </a:gra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75000"/>
                  </a:schemeClr>
                </a:solidFill>
                <a:latin typeface="+mn-lt"/>
                <a:ea typeface="+mn-ea"/>
                <a:cs typeface="+mn-cs"/>
              </a:defRPr>
            </a:pPr>
            <a:endParaRPr lang="es-CO"/>
          </a:p>
        </c:txPr>
        <c:crossAx val="1353291696"/>
        <c:crosses val="autoZero"/>
        <c:auto val="1"/>
        <c:lblAlgn val="ctr"/>
        <c:lblOffset val="100"/>
        <c:noMultiLvlLbl val="0"/>
      </c:catAx>
      <c:valAx>
        <c:axId val="1353291696"/>
        <c:scaling>
          <c:orientation val="minMax"/>
        </c:scaling>
        <c:delete val="1"/>
        <c:axPos val="l"/>
        <c:majorGridlines>
          <c:spPr>
            <a:ln w="9525" cap="flat" cmpd="sng" algn="ctr">
              <a:gradFill>
                <a:gsLst>
                  <a:gs pos="100000">
                    <a:schemeClr val="dk1">
                      <a:lumMod val="75000"/>
                      <a:lumOff val="25000"/>
                    </a:schemeClr>
                  </a:gs>
                  <a:gs pos="0">
                    <a:schemeClr val="dk1">
                      <a:lumMod val="65000"/>
                      <a:lumOff val="35000"/>
                    </a:schemeClr>
                  </a:gs>
                </a:gsLst>
                <a:lin ang="5400000" scaled="0"/>
              </a:gradFill>
              <a:round/>
            </a:ln>
            <a:effectLst/>
          </c:spPr>
        </c:majorGridlines>
        <c:numFmt formatCode="General" sourceLinked="1"/>
        <c:majorTickMark val="none"/>
        <c:minorTickMark val="none"/>
        <c:tickLblPos val="nextTo"/>
        <c:crossAx val="1371486576"/>
        <c:crosses val="autoZero"/>
        <c:crossBetween val="between"/>
      </c:valAx>
      <c:spPr>
        <a:noFill/>
        <a:ln>
          <a:noFill/>
        </a:ln>
        <a:effectLst/>
      </c:spPr>
    </c:plotArea>
    <c:legend>
      <c:legendPos val="t"/>
      <c:layout>
        <c:manualLayout>
          <c:xMode val="edge"/>
          <c:yMode val="edge"/>
          <c:x val="0.11986231211280357"/>
          <c:y val="0.12846576491897585"/>
          <c:w val="0.76027537577439286"/>
          <c:h val="0.28178136181920133"/>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accent1">
                  <a:lumMod val="10000"/>
                </a:schemeClr>
              </a:solidFill>
              <a:latin typeface="+mn-lt"/>
              <a:ea typeface="+mn-ea"/>
              <a:cs typeface="+mn-cs"/>
            </a:defRPr>
          </a:pPr>
          <a:endParaRPr lang="es-CO"/>
        </a:p>
      </c:txPr>
    </c:legend>
    <c:plotVisOnly val="1"/>
    <c:dispBlanksAs val="gap"/>
    <c:showDLblsOverMax val="0"/>
  </c:chart>
  <c:spPr>
    <a:solidFill>
      <a:schemeClr val="tx1">
        <a:lumMod val="20000"/>
        <a:lumOff val="80000"/>
      </a:schemeClr>
    </a:solidFill>
    <a:ln w="9525" cap="flat" cmpd="sng" algn="ctr">
      <a:solidFill>
        <a:schemeClr val="dk1">
          <a:lumMod val="15000"/>
          <a:lumOff val="85000"/>
        </a:schemeClr>
      </a:solidFill>
      <a:round/>
    </a:ln>
    <a:effectLst/>
  </c:spPr>
  <c:txPr>
    <a:bodyPr/>
    <a:lstStyle/>
    <a:p>
      <a:pPr>
        <a:defRPr/>
      </a:pPr>
      <a:endParaRPr lang="es-CO"/>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002060"/>
            </a:solidFill>
            <a:ln>
              <a:noFill/>
            </a:ln>
            <a:effectLst>
              <a:innerShdw blurRad="114300">
                <a:schemeClr val="accent1"/>
              </a:inn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1"/>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Hoja1!$B$21:$B$28</c:f>
              <c:strCache>
                <c:ptCount val="8"/>
                <c:pt idx="0">
                  <c:v>Liciatación Pública</c:v>
                </c:pt>
                <c:pt idx="1">
                  <c:v>Concurso de Meritos Abierto</c:v>
                </c:pt>
                <c:pt idx="2">
                  <c:v>Selección Abreviada de Menor Cuantía </c:v>
                </c:pt>
                <c:pt idx="3">
                  <c:v>Minima Cuantía</c:v>
                </c:pt>
                <c:pt idx="4">
                  <c:v>Selección Abreviada por Subasta Inversa Presencial</c:v>
                </c:pt>
                <c:pt idx="5">
                  <c:v>APPs- Iniciativa Privada</c:v>
                </c:pt>
                <c:pt idx="6">
                  <c:v>APPs- Iniciativa Pública</c:v>
                </c:pt>
                <c:pt idx="7">
                  <c:v> TOTAL </c:v>
                </c:pt>
              </c:strCache>
            </c:strRef>
          </c:cat>
          <c:val>
            <c:numRef>
              <c:f>Hoja1!$C$21:$C$28</c:f>
              <c:numCache>
                <c:formatCode>_("$"* #,##0.00_);_("$"* \(#,##0.00\);_("$"* "-"??_);_(@_)</c:formatCode>
                <c:ptCount val="8"/>
                <c:pt idx="0">
                  <c:v>155520575288</c:v>
                </c:pt>
                <c:pt idx="1">
                  <c:v>109307174576</c:v>
                </c:pt>
                <c:pt idx="2">
                  <c:v>4783803176</c:v>
                </c:pt>
                <c:pt idx="3">
                  <c:v>434169449</c:v>
                </c:pt>
                <c:pt idx="4">
                  <c:v>1465868676</c:v>
                </c:pt>
                <c:pt idx="5">
                  <c:v>0</c:v>
                </c:pt>
                <c:pt idx="6">
                  <c:v>1394047924278</c:v>
                </c:pt>
                <c:pt idx="7">
                  <c:v>1665559515443</c:v>
                </c:pt>
              </c:numCache>
            </c:numRef>
          </c:val>
          <c:extLst>
            <c:ext xmlns:c16="http://schemas.microsoft.com/office/drawing/2014/chart" uri="{C3380CC4-5D6E-409C-BE32-E72D297353CC}">
              <c16:uniqueId val="{00000000-B46B-4EA9-8926-040893B847FA}"/>
            </c:ext>
          </c:extLst>
        </c:ser>
        <c:dLbls>
          <c:showLegendKey val="0"/>
          <c:showVal val="0"/>
          <c:showCatName val="0"/>
          <c:showSerName val="0"/>
          <c:showPercent val="0"/>
          <c:showBubbleSize val="0"/>
        </c:dLbls>
        <c:gapWidth val="227"/>
        <c:overlap val="-48"/>
        <c:axId val="1354488144"/>
        <c:axId val="1354642400"/>
      </c:barChart>
      <c:catAx>
        <c:axId val="1354488144"/>
        <c:scaling>
          <c:orientation val="minMax"/>
        </c:scaling>
        <c:delete val="0"/>
        <c:axPos val="l"/>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60000000" spcFirstLastPara="1" vertOverflow="ellipsis" vert="horz" wrap="square" anchor="ctr" anchorCtr="1"/>
          <a:lstStyle/>
          <a:p>
            <a:pPr>
              <a:defRPr sz="1000" b="1" i="0" u="none" strike="noStrike" kern="1200" baseline="0">
                <a:solidFill>
                  <a:schemeClr val="accent1">
                    <a:lumMod val="10000"/>
                  </a:schemeClr>
                </a:solidFill>
                <a:latin typeface="+mn-lt"/>
                <a:ea typeface="+mn-ea"/>
                <a:cs typeface="+mn-cs"/>
              </a:defRPr>
            </a:pPr>
            <a:endParaRPr lang="es-CO"/>
          </a:p>
        </c:txPr>
        <c:crossAx val="1354642400"/>
        <c:crosses val="autoZero"/>
        <c:auto val="1"/>
        <c:lblAlgn val="ctr"/>
        <c:lblOffset val="100"/>
        <c:noMultiLvlLbl val="0"/>
      </c:catAx>
      <c:valAx>
        <c:axId val="1354642400"/>
        <c:scaling>
          <c:orientation val="minMax"/>
        </c:scaling>
        <c:delete val="0"/>
        <c:axPos val="b"/>
        <c:numFmt formatCode="_(&quot;$&quot;* #,##0.00_);_(&quot;$&quot;* \(#,##0.0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1000" b="1" i="0" u="none" strike="noStrike" kern="1200" baseline="0">
                <a:solidFill>
                  <a:schemeClr val="accent1">
                    <a:lumMod val="10000"/>
                  </a:schemeClr>
                </a:solidFill>
                <a:latin typeface="+mn-lt"/>
                <a:ea typeface="+mn-ea"/>
                <a:cs typeface="+mn-cs"/>
              </a:defRPr>
            </a:pPr>
            <a:endParaRPr lang="es-CO"/>
          </a:p>
        </c:txPr>
        <c:crossAx val="1354488144"/>
        <c:crosses val="autoZero"/>
        <c:crossBetween val="between"/>
      </c:valAx>
      <c:spPr>
        <a:noFill/>
        <a:ln>
          <a:noFill/>
        </a:ln>
        <a:effectLst/>
      </c:spPr>
    </c:plotArea>
    <c:plotVisOnly val="1"/>
    <c:dispBlanksAs val="gap"/>
    <c:showDLblsOverMax val="0"/>
  </c:chart>
  <c:spPr>
    <a:solidFill>
      <a:schemeClr val="tx1">
        <a:lumMod val="40000"/>
        <a:lumOff val="60000"/>
      </a:schemeClr>
    </a:solidFill>
    <a:ln>
      <a:noFill/>
    </a:ln>
    <a:effectLst/>
  </c:spPr>
  <c:txPr>
    <a:bodyPr/>
    <a:lstStyle/>
    <a:p>
      <a:pPr>
        <a:defRPr/>
      </a:pPr>
      <a:endParaRPr lang="es-CO"/>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bg2">
                  <a:lumMod val="50000"/>
                </a:schemeClr>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DE28-4C13-A097-435C1452F2B4}"/>
              </c:ext>
            </c:extLst>
          </c:dPt>
          <c:dPt>
            <c:idx val="1"/>
            <c:bubble3D val="0"/>
            <c:spPr>
              <a:solidFill>
                <a:srgbClr val="C00000"/>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DE28-4C13-A097-435C1452F2B4}"/>
              </c:ext>
            </c:extLst>
          </c:dPt>
          <c:dLbls>
            <c:spPr>
              <a:no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accent1">
                        <a:lumMod val="10000"/>
                      </a:schemeClr>
                    </a:solidFill>
                    <a:latin typeface="+mn-lt"/>
                    <a:ea typeface="+mn-ea"/>
                    <a:cs typeface="+mn-cs"/>
                  </a:defRPr>
                </a:pPr>
                <a:endParaRPr lang="es-CO"/>
              </a:p>
            </c:txPr>
            <c:dLblPos val="ctr"/>
            <c:showLegendKey val="0"/>
            <c:showVal val="1"/>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'PROCESOS '!$B$11:$B$12</c:f>
              <c:strCache>
                <c:ptCount val="2"/>
                <c:pt idx="0">
                  <c:v>PRESTACIÓN DE SERVICIOS</c:v>
                </c:pt>
                <c:pt idx="1">
                  <c:v>CONVENIOS</c:v>
                </c:pt>
              </c:strCache>
            </c:strRef>
          </c:cat>
          <c:val>
            <c:numRef>
              <c:f>'PROCESOS '!$C$11:$C$12</c:f>
              <c:numCache>
                <c:formatCode>General</c:formatCode>
                <c:ptCount val="2"/>
                <c:pt idx="0">
                  <c:v>589</c:v>
                </c:pt>
                <c:pt idx="1">
                  <c:v>27</c:v>
                </c:pt>
              </c:numCache>
            </c:numRef>
          </c:val>
          <c:extLst>
            <c:ext xmlns:c16="http://schemas.microsoft.com/office/drawing/2014/chart" uri="{C3380CC4-5D6E-409C-BE32-E72D297353CC}">
              <c16:uniqueId val="{00000004-DE28-4C13-A097-435C1452F2B4}"/>
            </c:ext>
          </c:extLst>
        </c:ser>
        <c:dLbls>
          <c:dLblPos val="ctr"/>
          <c:showLegendKey val="0"/>
          <c:showVal val="0"/>
          <c:showCatName val="0"/>
          <c:showSerName val="0"/>
          <c:showPercent val="1"/>
          <c:showBubbleSize val="0"/>
          <c:showLeaderLines val="1"/>
        </c:dLbls>
      </c:pie3DChart>
      <c:spPr>
        <a:solidFill>
          <a:schemeClr val="bg1">
            <a:lumMod val="95000"/>
          </a:schemeClr>
        </a:solid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100" b="1" i="0" u="none" strike="noStrike" kern="1200" baseline="0">
              <a:solidFill>
                <a:schemeClr val="accent1">
                  <a:lumMod val="10000"/>
                </a:schemeClr>
              </a:solidFill>
              <a:latin typeface="+mn-lt"/>
              <a:ea typeface="+mn-ea"/>
              <a:cs typeface="+mn-cs"/>
            </a:defRPr>
          </a:pPr>
          <a:endParaRPr lang="es-CO"/>
        </a:p>
      </c:txPr>
    </c:legend>
    <c:plotVisOnly val="1"/>
    <c:dispBlanksAs val="gap"/>
    <c:showDLblsOverMax val="0"/>
  </c:chart>
  <c:spPr>
    <a:noFill/>
    <a:ln w="9525" cap="flat" cmpd="sng" algn="ctr">
      <a:solidFill>
        <a:schemeClr val="dk1">
          <a:lumMod val="25000"/>
          <a:lumOff val="75000"/>
        </a:schemeClr>
      </a:solidFill>
      <a:round/>
    </a:ln>
    <a:effectLst/>
  </c:spPr>
  <c:txPr>
    <a:bodyPr/>
    <a:lstStyle/>
    <a:p>
      <a:pPr>
        <a:defRPr/>
      </a:pPr>
      <a:endParaRPr lang="es-CO"/>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3359645669291338"/>
          <c:y val="0.19486111111111112"/>
          <c:w val="0.53650765529308841"/>
          <c:h val="0.72088764946048411"/>
        </c:manualLayout>
      </c:layout>
      <c:barChart>
        <c:barDir val="bar"/>
        <c:grouping val="clustered"/>
        <c:varyColors val="0"/>
        <c:ser>
          <c:idx val="0"/>
          <c:order val="0"/>
          <c:spPr>
            <a:solidFill>
              <a:srgbClr val="00206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'PROCESOS '!$E$17:$E$19</c:f>
              <c:strCache>
                <c:ptCount val="3"/>
                <c:pt idx="0">
                  <c:v> PRESTACIÓN DE SERVICIOS </c:v>
                </c:pt>
                <c:pt idx="1">
                  <c:v> CONVENIOS </c:v>
                </c:pt>
                <c:pt idx="2">
                  <c:v> TOTAL </c:v>
                </c:pt>
              </c:strCache>
            </c:strRef>
          </c:cat>
          <c:val>
            <c:numRef>
              <c:f>'PROCESOS '!$F$17:$F$19</c:f>
              <c:numCache>
                <c:formatCode>_("$"* #,##0.00_);_("$"* \(#,##0.00\);_("$"* "-"??_);_(@_)</c:formatCode>
                <c:ptCount val="3"/>
                <c:pt idx="0">
                  <c:v>40204270421</c:v>
                </c:pt>
                <c:pt idx="1">
                  <c:v>21389051648</c:v>
                </c:pt>
                <c:pt idx="2">
                  <c:v>61593322069</c:v>
                </c:pt>
              </c:numCache>
            </c:numRef>
          </c:val>
          <c:extLst>
            <c:ext xmlns:c16="http://schemas.microsoft.com/office/drawing/2014/chart" uri="{C3380CC4-5D6E-409C-BE32-E72D297353CC}">
              <c16:uniqueId val="{00000000-9DAA-4A15-9870-CAE03C84398A}"/>
            </c:ext>
          </c:extLst>
        </c:ser>
        <c:dLbls>
          <c:showLegendKey val="0"/>
          <c:showVal val="0"/>
          <c:showCatName val="0"/>
          <c:showSerName val="0"/>
          <c:showPercent val="0"/>
          <c:showBubbleSize val="0"/>
        </c:dLbls>
        <c:gapWidth val="182"/>
        <c:axId val="1288706303"/>
        <c:axId val="1530092159"/>
      </c:barChart>
      <c:catAx>
        <c:axId val="1288706303"/>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accent4">
                    <a:lumMod val="50000"/>
                  </a:schemeClr>
                </a:solidFill>
                <a:latin typeface="+mn-lt"/>
                <a:ea typeface="+mn-ea"/>
                <a:cs typeface="+mn-cs"/>
              </a:defRPr>
            </a:pPr>
            <a:endParaRPr lang="es-CO"/>
          </a:p>
        </c:txPr>
        <c:crossAx val="1530092159"/>
        <c:crosses val="autoZero"/>
        <c:auto val="1"/>
        <c:lblAlgn val="ctr"/>
        <c:lblOffset val="100"/>
        <c:noMultiLvlLbl val="0"/>
      </c:catAx>
      <c:valAx>
        <c:axId val="1530092159"/>
        <c:scaling>
          <c:orientation val="minMax"/>
        </c:scaling>
        <c:delete val="1"/>
        <c:axPos val="b"/>
        <c:majorGridlines>
          <c:spPr>
            <a:ln w="9525" cap="flat" cmpd="sng" algn="ctr">
              <a:solidFill>
                <a:schemeClr val="tx1">
                  <a:lumMod val="15000"/>
                  <a:lumOff val="85000"/>
                </a:schemeClr>
              </a:solidFill>
              <a:round/>
            </a:ln>
            <a:effectLst/>
          </c:spPr>
        </c:majorGridlines>
        <c:numFmt formatCode="_(&quot;$&quot;* #,##0.00_);_(&quot;$&quot;* \(#,##0.00\);_(&quot;$&quot;* &quot;-&quot;??_);_(@_)" sourceLinked="1"/>
        <c:majorTickMark val="none"/>
        <c:minorTickMark val="none"/>
        <c:tickLblPos val="nextTo"/>
        <c:crossAx val="1288706303"/>
        <c:crosses val="autoZero"/>
        <c:crossBetween val="between"/>
      </c:valAx>
      <c:spPr>
        <a:noFill/>
        <a:ln>
          <a:noFill/>
        </a:ln>
        <a:effectLst/>
      </c:spPr>
    </c:plotArea>
    <c:plotVisOnly val="1"/>
    <c:dispBlanksAs val="gap"/>
    <c:showDLblsOverMax val="0"/>
  </c:chart>
  <c:spPr>
    <a:solidFill>
      <a:schemeClr val="tx1">
        <a:lumMod val="40000"/>
        <a:lumOff val="60000"/>
      </a:schemeClr>
    </a:solidFill>
    <a:ln>
      <a:noFill/>
    </a:ln>
    <a:effectLst/>
  </c:spPr>
  <c:txPr>
    <a:bodyPr/>
    <a:lstStyle/>
    <a:p>
      <a:pPr>
        <a:defRPr/>
      </a:pPr>
      <a:endParaRPr lang="es-CO"/>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5989254962259359"/>
          <c:y val="2.936397668538086E-2"/>
          <c:w val="0.55872982893152023"/>
          <c:h val="0.90376182598953658"/>
        </c:manualLayout>
      </c:layout>
      <c:barChart>
        <c:barDir val="bar"/>
        <c:grouping val="clustered"/>
        <c:varyColors val="0"/>
        <c:ser>
          <c:idx val="0"/>
          <c:order val="0"/>
          <c:spPr>
            <a:solidFill>
              <a:srgbClr val="002060"/>
            </a:solidFill>
            <a:ln>
              <a:noFill/>
            </a:ln>
            <a:effectLst>
              <a:outerShdw blurRad="40000" dist="23000" dir="5400000" rotWithShape="0">
                <a:srgbClr val="000000">
                  <a:alpha val="35000"/>
                </a:srgbClr>
              </a:outerShdw>
            </a:effectLst>
          </c:spPr>
          <c:invertIfNegative val="0"/>
          <c:dLbls>
            <c:dLbl>
              <c:idx val="0"/>
              <c:layout>
                <c:manualLayout>
                  <c:x val="1.0757749111966265E-2"/>
                  <c:y val="2.6694524259437144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C733-424C-8A21-9EAC66CBCBC3}"/>
                </c:ext>
              </c:extLst>
            </c:dLbl>
            <c:dLbl>
              <c:idx val="1"/>
              <c:layout>
                <c:manualLayout>
                  <c:x val="8.1063881689951399E-4"/>
                  <c:y val="-2.6694524259438124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C733-424C-8A21-9EAC66CBCBC3}"/>
                </c:ext>
              </c:extLst>
            </c:dLbl>
            <c:dLbl>
              <c:idx val="6"/>
              <c:layout>
                <c:manualLayout>
                  <c:x val="-3.7129915646184294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C733-424C-8A21-9EAC66CBCBC3}"/>
                </c:ext>
              </c:extLst>
            </c:dLbl>
            <c:dLbl>
              <c:idx val="7"/>
              <c:layout>
                <c:manualLayout>
                  <c:x val="-1.1050919557935376E-2"/>
                  <c:y val="5.3389048518874289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733-424C-8A21-9EAC66CBCBC3}"/>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1"/>
                    </a:solidFill>
                    <a:latin typeface="+mn-lt"/>
                    <a:ea typeface="+mn-ea"/>
                    <a:cs typeface="+mn-cs"/>
                  </a:defRPr>
                </a:pPr>
                <a:endParaRPr lang="es-CO"/>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Hoja1!$B$6:$B$15</c:f>
              <c:strCache>
                <c:ptCount val="10"/>
                <c:pt idx="0">
                  <c:v>Liciatación Pública</c:v>
                </c:pt>
                <c:pt idx="1">
                  <c:v>Concurso de Meritos Abierto</c:v>
                </c:pt>
                <c:pt idx="2">
                  <c:v>Selección Abreviada de Menor Cuantía </c:v>
                </c:pt>
                <c:pt idx="3">
                  <c:v>Minima Cuantía</c:v>
                </c:pt>
                <c:pt idx="4">
                  <c:v>Selección Abreviada por Subasta Inversa Presencial</c:v>
                </c:pt>
                <c:pt idx="5">
                  <c:v>APPs- Iniciativa Privada</c:v>
                </c:pt>
                <c:pt idx="6">
                  <c:v>APPs- Iniciativa Pública</c:v>
                </c:pt>
                <c:pt idx="7">
                  <c:v> Prestación de Servicios </c:v>
                </c:pt>
                <c:pt idx="8">
                  <c:v> Convenios </c:v>
                </c:pt>
                <c:pt idx="9">
                  <c:v> TOTAL </c:v>
                </c:pt>
              </c:strCache>
            </c:strRef>
          </c:cat>
          <c:val>
            <c:numRef>
              <c:f>Hoja1!$C$6:$C$15</c:f>
              <c:numCache>
                <c:formatCode>_("$"* #,##0.00_);_("$"* \(#,##0.00\);_("$"* "-"??_);_(@_)</c:formatCode>
                <c:ptCount val="10"/>
                <c:pt idx="0">
                  <c:v>155520575288</c:v>
                </c:pt>
                <c:pt idx="1">
                  <c:v>109307174576</c:v>
                </c:pt>
                <c:pt idx="2">
                  <c:v>4783803176</c:v>
                </c:pt>
                <c:pt idx="3">
                  <c:v>434169449</c:v>
                </c:pt>
                <c:pt idx="4">
                  <c:v>1465868676</c:v>
                </c:pt>
                <c:pt idx="5">
                  <c:v>0</c:v>
                </c:pt>
                <c:pt idx="6">
                  <c:v>1394047924278</c:v>
                </c:pt>
                <c:pt idx="7">
                  <c:v>40204270421</c:v>
                </c:pt>
                <c:pt idx="8">
                  <c:v>21389051648</c:v>
                </c:pt>
                <c:pt idx="9">
                  <c:v>1727152837512</c:v>
                </c:pt>
              </c:numCache>
            </c:numRef>
          </c:val>
          <c:extLst>
            <c:ext xmlns:c16="http://schemas.microsoft.com/office/drawing/2014/chart" uri="{C3380CC4-5D6E-409C-BE32-E72D297353CC}">
              <c16:uniqueId val="{00000000-C733-424C-8A21-9EAC66CBCBC3}"/>
            </c:ext>
          </c:extLst>
        </c:ser>
        <c:dLbls>
          <c:dLblPos val="inEnd"/>
          <c:showLegendKey val="0"/>
          <c:showVal val="1"/>
          <c:showCatName val="0"/>
          <c:showSerName val="0"/>
          <c:showPercent val="0"/>
          <c:showBubbleSize val="0"/>
        </c:dLbls>
        <c:gapWidth val="100"/>
        <c:axId val="1354488144"/>
        <c:axId val="1354642400"/>
      </c:barChart>
      <c:catAx>
        <c:axId val="1354488144"/>
        <c:scaling>
          <c:orientation val="minMax"/>
        </c:scaling>
        <c:delete val="0"/>
        <c:axPos val="l"/>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accent1">
                    <a:lumMod val="10000"/>
                  </a:schemeClr>
                </a:solidFill>
                <a:latin typeface="+mn-lt"/>
                <a:ea typeface="+mn-ea"/>
                <a:cs typeface="+mn-cs"/>
              </a:defRPr>
            </a:pPr>
            <a:endParaRPr lang="es-CO"/>
          </a:p>
        </c:txPr>
        <c:crossAx val="1354642400"/>
        <c:crosses val="autoZero"/>
        <c:auto val="1"/>
        <c:lblAlgn val="ctr"/>
        <c:lblOffset val="100"/>
        <c:noMultiLvlLbl val="0"/>
      </c:catAx>
      <c:valAx>
        <c:axId val="1354642400"/>
        <c:scaling>
          <c:orientation val="minMax"/>
        </c:scaling>
        <c:delete val="0"/>
        <c:axPos val="b"/>
        <c:majorGridlines>
          <c:spPr>
            <a:ln w="9525" cap="flat" cmpd="sng" algn="ctr">
              <a:solidFill>
                <a:schemeClr val="tx2">
                  <a:lumMod val="15000"/>
                  <a:lumOff val="85000"/>
                </a:schemeClr>
              </a:solidFill>
              <a:round/>
            </a:ln>
            <a:effectLst/>
          </c:spPr>
        </c:majorGridlines>
        <c:numFmt formatCode="_(&quot;$&quot;* #,##0.00_);_(&quot;$&quot;* \(#,##0.0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1000" b="1" i="0" u="none" strike="noStrike" kern="1200" baseline="0">
                <a:solidFill>
                  <a:schemeClr val="accent4">
                    <a:lumMod val="50000"/>
                  </a:schemeClr>
                </a:solidFill>
                <a:latin typeface="+mn-lt"/>
                <a:ea typeface="+mn-ea"/>
                <a:cs typeface="+mn-cs"/>
              </a:defRPr>
            </a:pPr>
            <a:endParaRPr lang="es-CO"/>
          </a:p>
        </c:txPr>
        <c:crossAx val="1354488144"/>
        <c:crosses val="autoZero"/>
        <c:crossBetween val="between"/>
      </c:valAx>
      <c:spPr>
        <a:noFill/>
        <a:ln>
          <a:noFill/>
        </a:ln>
        <a:effectLst/>
      </c:spPr>
    </c:plotArea>
    <c:plotVisOnly val="1"/>
    <c:dispBlanksAs val="gap"/>
    <c:showDLblsOverMax val="0"/>
  </c:chart>
  <c:spPr>
    <a:solidFill>
      <a:schemeClr val="tx1">
        <a:lumMod val="40000"/>
        <a:lumOff val="60000"/>
      </a:schemeClr>
    </a:solidFill>
    <a:ln>
      <a:noFill/>
    </a:ln>
    <a:effectLst/>
  </c:spPr>
  <c:txPr>
    <a:bodyPr/>
    <a:lstStyle/>
    <a:p>
      <a:pPr>
        <a:defRPr/>
      </a:pPr>
      <a:endParaRPr lang="es-CO"/>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002060"/>
            </a:solidFill>
            <a:ln>
              <a:noFill/>
            </a:ln>
            <a:effectLst/>
          </c:spPr>
          <c:invertIfNegative val="0"/>
          <c:dLbls>
            <c:dLbl>
              <c:idx val="3"/>
              <c:tx>
                <c:rich>
                  <a:bodyPr/>
                  <a:lstStyle/>
                  <a:p>
                    <a:r>
                      <a:rPr lang="en-US" dirty="0"/>
                      <a:t>672</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692-4BBF-B1D2-BD2ADC03B516}"/>
                </c:ext>
              </c:extLst>
            </c:dLbl>
            <c:dLbl>
              <c:idx val="18"/>
              <c:tx>
                <c:rich>
                  <a:bodyPr/>
                  <a:lstStyle/>
                  <a:p>
                    <a:r>
                      <a:rPr lang="en-US" dirty="0"/>
                      <a:t>1225</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692-4BBF-B1D2-BD2ADC03B516}"/>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bg1"/>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DOCUMENTOS!$B$3:$B$21</c:f>
              <c:strCache>
                <c:ptCount val="19"/>
                <c:pt idx="0">
                  <c:v>AVISOS DE CONVOCATORIA LP-IPV-IPB-APP</c:v>
                </c:pt>
                <c:pt idx="1">
                  <c:v>AVISOS DE CONVOCATORIA SA-CM-SI</c:v>
                </c:pt>
                <c:pt idx="2">
                  <c:v>INVITACION PUBLICA MC</c:v>
                </c:pt>
                <c:pt idx="3">
                  <c:v>ESTUDIOS PREVIOS - GENERAL TODOS LOS PROCESOS</c:v>
                </c:pt>
                <c:pt idx="4">
                  <c:v>RESPUESTA A OBSERVACIONES PREPLIEGO TODOS LOS PROCESOS</c:v>
                </c:pt>
                <c:pt idx="5">
                  <c:v>ACTA DE CIERRE DE PRESENTACION OFERTAS</c:v>
                </c:pt>
                <c:pt idx="6">
                  <c:v>AUDIENCIAACLARACION DE RIESGOS O PLIEGOS- LP-CM-SI-APPS-SA</c:v>
                </c:pt>
                <c:pt idx="7">
                  <c:v>RESOLUCIONES DE APERTURA LP-CM-SI-APPS-SA</c:v>
                </c:pt>
                <c:pt idx="8">
                  <c:v>PLIEGO DE CONDICIONES LP-CM-SI-APPS-SA</c:v>
                </c:pt>
                <c:pt idx="9">
                  <c:v>RESPUESTA PREGUNTAS PLIEGO LP-CM-SI-APPS-SA</c:v>
                </c:pt>
                <c:pt idx="10">
                  <c:v>INFORME DE EVALUACION  TODOS INCLUIDO MINIMA</c:v>
                </c:pt>
                <c:pt idx="11">
                  <c:v>RESPUESTAS AL INFORME DE EVALUACION INICIAL</c:v>
                </c:pt>
                <c:pt idx="12">
                  <c:v>ACTO DECLARATORIA DE DESIERTO </c:v>
                </c:pt>
                <c:pt idx="13">
                  <c:v>TERMINADO ANORMALMENTE</c:v>
                </c:pt>
                <c:pt idx="14">
                  <c:v>ACTA AUDIENCIA ADJUDICACION  LP-CM-SI-APPS-SA</c:v>
                </c:pt>
                <c:pt idx="15">
                  <c:v>RESOLUCION DE ADJUDICACION  LP-CM-SI-APPS-SA</c:v>
                </c:pt>
                <c:pt idx="16">
                  <c:v>COMUNICACIÓN DE ACEPTACION DE OFERTA SOLO MINIMAS</c:v>
                </c:pt>
                <c:pt idx="17">
                  <c:v>ADENDAS</c:v>
                </c:pt>
                <c:pt idx="18">
                  <c:v>TOTAL DOCUMENTOS PUBLICADOS</c:v>
                </c:pt>
              </c:strCache>
            </c:strRef>
          </c:cat>
          <c:val>
            <c:numRef>
              <c:f>DOCUMENTOS!$C$3:$C$21</c:f>
              <c:numCache>
                <c:formatCode>0</c:formatCode>
                <c:ptCount val="19"/>
                <c:pt idx="0">
                  <c:v>3</c:v>
                </c:pt>
                <c:pt idx="1">
                  <c:v>30</c:v>
                </c:pt>
                <c:pt idx="2">
                  <c:v>23</c:v>
                </c:pt>
                <c:pt idx="3">
                  <c:v>671</c:v>
                </c:pt>
                <c:pt idx="4" formatCode="#,##0">
                  <c:v>43</c:v>
                </c:pt>
                <c:pt idx="5">
                  <c:v>53</c:v>
                </c:pt>
                <c:pt idx="6">
                  <c:v>32</c:v>
                </c:pt>
                <c:pt idx="7">
                  <c:v>32</c:v>
                </c:pt>
                <c:pt idx="8">
                  <c:v>32</c:v>
                </c:pt>
                <c:pt idx="9">
                  <c:v>70</c:v>
                </c:pt>
                <c:pt idx="10">
                  <c:v>48</c:v>
                </c:pt>
                <c:pt idx="11">
                  <c:v>42</c:v>
                </c:pt>
                <c:pt idx="12">
                  <c:v>7</c:v>
                </c:pt>
                <c:pt idx="13">
                  <c:v>3</c:v>
                </c:pt>
                <c:pt idx="14">
                  <c:v>30</c:v>
                </c:pt>
                <c:pt idx="15">
                  <c:v>31</c:v>
                </c:pt>
                <c:pt idx="16">
                  <c:v>16</c:v>
                </c:pt>
                <c:pt idx="17">
                  <c:v>58</c:v>
                </c:pt>
                <c:pt idx="18">
                  <c:v>1224</c:v>
                </c:pt>
              </c:numCache>
            </c:numRef>
          </c:val>
          <c:extLst>
            <c:ext xmlns:c16="http://schemas.microsoft.com/office/drawing/2014/chart" uri="{C3380CC4-5D6E-409C-BE32-E72D297353CC}">
              <c16:uniqueId val="{00000000-B637-4CBE-B745-2DAA0EB1D312}"/>
            </c:ext>
          </c:extLst>
        </c:ser>
        <c:dLbls>
          <c:showLegendKey val="0"/>
          <c:showVal val="0"/>
          <c:showCatName val="0"/>
          <c:showSerName val="0"/>
          <c:showPercent val="0"/>
          <c:showBubbleSize val="0"/>
        </c:dLbls>
        <c:gapWidth val="182"/>
        <c:axId val="902760479"/>
        <c:axId val="932825663"/>
      </c:barChart>
      <c:catAx>
        <c:axId val="90276047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1" i="0" u="none" strike="noStrike" kern="1200" baseline="0">
                <a:solidFill>
                  <a:schemeClr val="accent1">
                    <a:lumMod val="10000"/>
                  </a:schemeClr>
                </a:solidFill>
                <a:latin typeface="+mn-lt"/>
                <a:ea typeface="+mn-ea"/>
                <a:cs typeface="+mn-cs"/>
              </a:defRPr>
            </a:pPr>
            <a:endParaRPr lang="es-CO"/>
          </a:p>
        </c:txPr>
        <c:crossAx val="932825663"/>
        <c:crosses val="autoZero"/>
        <c:auto val="1"/>
        <c:lblAlgn val="ctr"/>
        <c:lblOffset val="100"/>
        <c:noMultiLvlLbl val="0"/>
      </c:catAx>
      <c:valAx>
        <c:axId val="932825663"/>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1" i="0" u="none" strike="noStrike" kern="1200" baseline="0">
                <a:solidFill>
                  <a:schemeClr val="accent1">
                    <a:lumMod val="10000"/>
                  </a:schemeClr>
                </a:solidFill>
                <a:latin typeface="+mn-lt"/>
                <a:ea typeface="+mn-ea"/>
                <a:cs typeface="+mn-cs"/>
              </a:defRPr>
            </a:pPr>
            <a:endParaRPr lang="es-CO"/>
          </a:p>
        </c:txPr>
        <c:crossAx val="902760479"/>
        <c:crosses val="autoZero"/>
        <c:crossBetween val="between"/>
      </c:valAx>
      <c:spPr>
        <a:noFill/>
        <a:ln>
          <a:noFill/>
        </a:ln>
        <a:effectLst/>
      </c:spPr>
    </c:plotArea>
    <c:plotVisOnly val="1"/>
    <c:dispBlanksAs val="gap"/>
    <c:showDLblsOverMax val="0"/>
  </c:chart>
  <c:spPr>
    <a:solidFill>
      <a:schemeClr val="tx2">
        <a:lumMod val="40000"/>
        <a:lumOff val="60000"/>
      </a:schemeClr>
    </a:solidFill>
    <a:ln>
      <a:noFill/>
    </a:ln>
    <a:effectLst/>
  </c:spPr>
  <c:txPr>
    <a:bodyPr/>
    <a:lstStyle/>
    <a:p>
      <a:pPr>
        <a:defRPr/>
      </a:pPr>
      <a:endParaRPr lang="es-CO"/>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none" spc="0" normalizeH="0" baseline="0">
                <a:solidFill>
                  <a:schemeClr val="dk1">
                    <a:lumMod val="50000"/>
                    <a:lumOff val="50000"/>
                  </a:schemeClr>
                </a:solidFill>
                <a:latin typeface="+mj-lt"/>
                <a:ea typeface="+mj-ea"/>
                <a:cs typeface="+mj-cs"/>
              </a:defRPr>
            </a:pPr>
            <a:r>
              <a:rPr lang="es-CO">
                <a:latin typeface="Candara" panose="020E0502030303020204" pitchFamily="34" charset="0"/>
              </a:rPr>
              <a:t>PRESENTACIÓN DE PROPUESTAS</a:t>
            </a:r>
          </a:p>
        </c:rich>
      </c:tx>
      <c:overlay val="0"/>
      <c:spPr>
        <a:noFill/>
        <a:ln>
          <a:noFill/>
        </a:ln>
        <a:effectLst/>
      </c:spPr>
      <c:txPr>
        <a:bodyPr rot="0" spcFirstLastPara="1" vertOverflow="ellipsis" vert="horz" wrap="square" anchor="ctr" anchorCtr="1"/>
        <a:lstStyle/>
        <a:p>
          <a:pPr>
            <a:defRPr sz="1600" b="1" i="0" u="none" strike="noStrike" kern="1200" cap="none" spc="0" normalizeH="0" baseline="0">
              <a:solidFill>
                <a:schemeClr val="dk1">
                  <a:lumMod val="50000"/>
                  <a:lumOff val="50000"/>
                </a:schemeClr>
              </a:solidFill>
              <a:latin typeface="+mj-lt"/>
              <a:ea typeface="+mj-ea"/>
              <a:cs typeface="+mj-cs"/>
            </a:defRPr>
          </a:pPr>
          <a:endParaRPr lang="es-CO"/>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dk1">
                        <a:lumMod val="75000"/>
                        <a:lumOff val="25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PROMEDIO!$C$6:$C$12</c:f>
              <c:strCache>
                <c:ptCount val="7"/>
                <c:pt idx="0">
                  <c:v>Mínima Cuantía</c:v>
                </c:pt>
                <c:pt idx="1">
                  <c:v>Selección Abreviada de Menor Cuantía </c:v>
                </c:pt>
                <c:pt idx="2">
                  <c:v>Selección Abreviada por Subasta Inversa Presencial</c:v>
                </c:pt>
                <c:pt idx="3">
                  <c:v>APPs- Iniciativa Privada</c:v>
                </c:pt>
                <c:pt idx="4">
                  <c:v>APPs- Iniciativa Pública</c:v>
                </c:pt>
                <c:pt idx="5">
                  <c:v>Liciatación Pública</c:v>
                </c:pt>
                <c:pt idx="6">
                  <c:v>Concurso de Meritos Abierto</c:v>
                </c:pt>
              </c:strCache>
            </c:strRef>
          </c:cat>
          <c:val>
            <c:numRef>
              <c:f>PROMEDIO!$D$6:$D$12</c:f>
            </c:numRef>
          </c:val>
          <c:extLst>
            <c:ext xmlns:c16="http://schemas.microsoft.com/office/drawing/2014/chart" uri="{C3380CC4-5D6E-409C-BE32-E72D297353CC}">
              <c16:uniqueId val="{00000000-6C5A-47A6-998D-5AA8CB7DE6AC}"/>
            </c:ext>
          </c:extLst>
        </c:ser>
        <c:ser>
          <c:idx val="1"/>
          <c:order val="1"/>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dk1">
                        <a:lumMod val="75000"/>
                        <a:lumOff val="25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PROMEDIO!$C$6:$C$12</c:f>
              <c:strCache>
                <c:ptCount val="7"/>
                <c:pt idx="0">
                  <c:v>Mínima Cuantía</c:v>
                </c:pt>
                <c:pt idx="1">
                  <c:v>Selección Abreviada de Menor Cuantía </c:v>
                </c:pt>
                <c:pt idx="2">
                  <c:v>Selección Abreviada por Subasta Inversa Presencial</c:v>
                </c:pt>
                <c:pt idx="3">
                  <c:v>APPs- Iniciativa Privada</c:v>
                </c:pt>
                <c:pt idx="4">
                  <c:v>APPs- Iniciativa Pública</c:v>
                </c:pt>
                <c:pt idx="5">
                  <c:v>Liciatación Pública</c:v>
                </c:pt>
                <c:pt idx="6">
                  <c:v>Concurso de Meritos Abierto</c:v>
                </c:pt>
              </c:strCache>
            </c:strRef>
          </c:cat>
          <c:val>
            <c:numRef>
              <c:f>PROMEDIO!$E$6:$E$12</c:f>
            </c:numRef>
          </c:val>
          <c:extLst>
            <c:ext xmlns:c16="http://schemas.microsoft.com/office/drawing/2014/chart" uri="{C3380CC4-5D6E-409C-BE32-E72D297353CC}">
              <c16:uniqueId val="{00000001-6C5A-47A6-998D-5AA8CB7DE6AC}"/>
            </c:ext>
          </c:extLst>
        </c:ser>
        <c:ser>
          <c:idx val="2"/>
          <c:order val="2"/>
          <c:spPr>
            <a:solidFill>
              <a:schemeClr val="accent3"/>
            </a:solidFill>
            <a:ln>
              <a:noFill/>
            </a:ln>
            <a:effectLst/>
          </c:spPr>
          <c:invertIfNegative val="0"/>
          <c:dPt>
            <c:idx val="0"/>
            <c:invertIfNegative val="0"/>
            <c:bubble3D val="0"/>
            <c:spPr>
              <a:solidFill>
                <a:schemeClr val="bg1">
                  <a:lumMod val="50000"/>
                </a:schemeClr>
              </a:solidFill>
              <a:ln>
                <a:noFill/>
              </a:ln>
              <a:effectLst/>
            </c:spPr>
            <c:extLst>
              <c:ext xmlns:c16="http://schemas.microsoft.com/office/drawing/2014/chart" uri="{C3380CC4-5D6E-409C-BE32-E72D297353CC}">
                <c16:uniqueId val="{00000003-6C5A-47A6-998D-5AA8CB7DE6AC}"/>
              </c:ext>
            </c:extLst>
          </c:dPt>
          <c:dPt>
            <c:idx val="1"/>
            <c:invertIfNegative val="0"/>
            <c:bubble3D val="0"/>
            <c:spPr>
              <a:solidFill>
                <a:srgbClr val="92D050"/>
              </a:solidFill>
              <a:ln>
                <a:noFill/>
              </a:ln>
              <a:effectLst/>
            </c:spPr>
            <c:extLst>
              <c:ext xmlns:c16="http://schemas.microsoft.com/office/drawing/2014/chart" uri="{C3380CC4-5D6E-409C-BE32-E72D297353CC}">
                <c16:uniqueId val="{00000005-6C5A-47A6-998D-5AA8CB7DE6AC}"/>
              </c:ext>
            </c:extLst>
          </c:dPt>
          <c:dPt>
            <c:idx val="2"/>
            <c:invertIfNegative val="0"/>
            <c:bubble3D val="0"/>
            <c:spPr>
              <a:solidFill>
                <a:srgbClr val="FFFF66"/>
              </a:solidFill>
              <a:ln>
                <a:noFill/>
              </a:ln>
              <a:effectLst/>
            </c:spPr>
            <c:extLst>
              <c:ext xmlns:c16="http://schemas.microsoft.com/office/drawing/2014/chart" uri="{C3380CC4-5D6E-409C-BE32-E72D297353CC}">
                <c16:uniqueId val="{00000007-6C5A-47A6-998D-5AA8CB7DE6AC}"/>
              </c:ext>
            </c:extLst>
          </c:dPt>
          <c:dPt>
            <c:idx val="3"/>
            <c:invertIfNegative val="0"/>
            <c:bubble3D val="0"/>
            <c:spPr>
              <a:solidFill>
                <a:schemeClr val="accent3"/>
              </a:solidFill>
              <a:ln>
                <a:noFill/>
              </a:ln>
              <a:effectLst/>
            </c:spPr>
            <c:extLst>
              <c:ext xmlns:c16="http://schemas.microsoft.com/office/drawing/2014/chart" uri="{C3380CC4-5D6E-409C-BE32-E72D297353CC}">
                <c16:uniqueId val="{00000009-6C5A-47A6-998D-5AA8CB7DE6AC}"/>
              </c:ext>
            </c:extLst>
          </c:dPt>
          <c:dPt>
            <c:idx val="4"/>
            <c:invertIfNegative val="0"/>
            <c:bubble3D val="0"/>
            <c:spPr>
              <a:solidFill>
                <a:schemeClr val="tx2">
                  <a:lumMod val="40000"/>
                  <a:lumOff val="60000"/>
                </a:schemeClr>
              </a:solidFill>
              <a:ln>
                <a:noFill/>
              </a:ln>
              <a:effectLst/>
            </c:spPr>
            <c:extLst>
              <c:ext xmlns:c16="http://schemas.microsoft.com/office/drawing/2014/chart" uri="{C3380CC4-5D6E-409C-BE32-E72D297353CC}">
                <c16:uniqueId val="{0000000B-6C5A-47A6-998D-5AA8CB7DE6AC}"/>
              </c:ext>
            </c:extLst>
          </c:dPt>
          <c:dPt>
            <c:idx val="5"/>
            <c:invertIfNegative val="0"/>
            <c:bubble3D val="0"/>
            <c:spPr>
              <a:solidFill>
                <a:srgbClr val="7030A0"/>
              </a:solidFill>
              <a:ln>
                <a:noFill/>
              </a:ln>
              <a:effectLst/>
            </c:spPr>
            <c:extLst>
              <c:ext xmlns:c16="http://schemas.microsoft.com/office/drawing/2014/chart" uri="{C3380CC4-5D6E-409C-BE32-E72D297353CC}">
                <c16:uniqueId val="{0000000D-6C5A-47A6-998D-5AA8CB7DE6AC}"/>
              </c:ext>
            </c:extLst>
          </c:dPt>
          <c:dPt>
            <c:idx val="6"/>
            <c:invertIfNegative val="0"/>
            <c:bubble3D val="0"/>
            <c:spPr>
              <a:solidFill>
                <a:srgbClr val="C00000"/>
              </a:solidFill>
              <a:ln>
                <a:noFill/>
              </a:ln>
              <a:effectLst/>
            </c:spPr>
            <c:extLst>
              <c:ext xmlns:c16="http://schemas.microsoft.com/office/drawing/2014/chart" uri="{C3380CC4-5D6E-409C-BE32-E72D297353CC}">
                <c16:uniqueId val="{0000000F-6C5A-47A6-998D-5AA8CB7DE6AC}"/>
              </c:ext>
            </c:extLst>
          </c:dPt>
          <c:dPt>
            <c:idx val="7"/>
            <c:invertIfNegative val="0"/>
            <c:bubble3D val="0"/>
            <c:spPr>
              <a:solidFill>
                <a:schemeClr val="accent3"/>
              </a:solidFill>
              <a:ln>
                <a:noFill/>
              </a:ln>
              <a:effectLst/>
            </c:spPr>
            <c:extLst>
              <c:ext xmlns:c16="http://schemas.microsoft.com/office/drawing/2014/chart" uri="{C3380CC4-5D6E-409C-BE32-E72D297353CC}">
                <c16:uniqueId val="{00000011-6C5A-47A6-998D-5AA8CB7DE6AC}"/>
              </c:ext>
            </c:extLst>
          </c:dPt>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ysClr val="windowText" lastClr="000000"/>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PROMEDIO!$C$6:$C$12</c:f>
              <c:strCache>
                <c:ptCount val="7"/>
                <c:pt idx="0">
                  <c:v>Mínima Cuantía</c:v>
                </c:pt>
                <c:pt idx="1">
                  <c:v>Selección Abreviada de Menor Cuantía </c:v>
                </c:pt>
                <c:pt idx="2">
                  <c:v>Selección Abreviada por Subasta Inversa Presencial</c:v>
                </c:pt>
                <c:pt idx="3">
                  <c:v>APPs- Iniciativa Privada</c:v>
                </c:pt>
                <c:pt idx="4">
                  <c:v>APPs- Iniciativa Pública</c:v>
                </c:pt>
                <c:pt idx="5">
                  <c:v>Liciatación Pública</c:v>
                </c:pt>
                <c:pt idx="6">
                  <c:v>Concurso de Meritos Abierto</c:v>
                </c:pt>
              </c:strCache>
            </c:strRef>
          </c:cat>
          <c:val>
            <c:numRef>
              <c:f>PROMEDIO!$F$6:$F$12</c:f>
              <c:numCache>
                <c:formatCode>0</c:formatCode>
                <c:ptCount val="7"/>
                <c:pt idx="0">
                  <c:v>5.4736842105263159</c:v>
                </c:pt>
                <c:pt idx="1">
                  <c:v>30</c:v>
                </c:pt>
                <c:pt idx="2">
                  <c:v>12.25</c:v>
                </c:pt>
                <c:pt idx="3">
                  <c:v>0</c:v>
                </c:pt>
                <c:pt idx="4">
                  <c:v>119</c:v>
                </c:pt>
                <c:pt idx="5">
                  <c:v>27.666666666666668</c:v>
                </c:pt>
                <c:pt idx="6">
                  <c:v>20.555555555555557</c:v>
                </c:pt>
              </c:numCache>
            </c:numRef>
          </c:val>
          <c:extLst>
            <c:ext xmlns:c16="http://schemas.microsoft.com/office/drawing/2014/chart" uri="{C3380CC4-5D6E-409C-BE32-E72D297353CC}">
              <c16:uniqueId val="{00000012-6C5A-47A6-998D-5AA8CB7DE6AC}"/>
            </c:ext>
          </c:extLst>
        </c:ser>
        <c:dLbls>
          <c:showLegendKey val="0"/>
          <c:showVal val="1"/>
          <c:showCatName val="0"/>
          <c:showSerName val="0"/>
          <c:showPercent val="0"/>
          <c:showBubbleSize val="0"/>
        </c:dLbls>
        <c:gapWidth val="267"/>
        <c:overlap val="-43"/>
        <c:axId val="-734199904"/>
        <c:axId val="-734199360"/>
      </c:barChart>
      <c:catAx>
        <c:axId val="-734199904"/>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00" b="0" i="0" u="none" strike="noStrike" kern="1200" cap="none" spc="0" normalizeH="0" baseline="0">
                <a:solidFill>
                  <a:sysClr val="windowText" lastClr="000000"/>
                </a:solidFill>
                <a:latin typeface="+mn-lt"/>
                <a:ea typeface="+mn-ea"/>
                <a:cs typeface="+mn-cs"/>
              </a:defRPr>
            </a:pPr>
            <a:endParaRPr lang="es-CO"/>
          </a:p>
        </c:txPr>
        <c:crossAx val="-734199360"/>
        <c:crosses val="autoZero"/>
        <c:auto val="1"/>
        <c:lblAlgn val="ctr"/>
        <c:lblOffset val="100"/>
        <c:noMultiLvlLbl val="0"/>
      </c:catAx>
      <c:valAx>
        <c:axId val="-734199360"/>
        <c:scaling>
          <c:orientation val="minMax"/>
        </c:scaling>
        <c:delete val="1"/>
        <c:axPos val="l"/>
        <c:majorGridlines>
          <c:spPr>
            <a:ln w="9525" cap="flat" cmpd="sng" algn="ctr">
              <a:solidFill>
                <a:schemeClr val="dk1">
                  <a:lumMod val="15000"/>
                  <a:lumOff val="85000"/>
                </a:schemeClr>
              </a:solidFill>
              <a:round/>
            </a:ln>
            <a:effectLst/>
          </c:spPr>
        </c:majorGridlines>
        <c:numFmt formatCode="0" sourceLinked="1"/>
        <c:majorTickMark val="none"/>
        <c:minorTickMark val="none"/>
        <c:tickLblPos val="nextTo"/>
        <c:crossAx val="-734199904"/>
        <c:crosses val="autoZero"/>
        <c:crossBetween val="between"/>
      </c:valAx>
      <c:spPr>
        <a:pattFill prst="ltDnDiag">
          <a:fgClr>
            <a:schemeClr val="dk1">
              <a:lumMod val="15000"/>
              <a:lumOff val="85000"/>
            </a:schemeClr>
          </a:fgClr>
          <a:bgClr>
            <a:schemeClr val="lt1"/>
          </a:bgClr>
        </a:pattFill>
        <a:ln>
          <a:noFill/>
        </a:ln>
        <a:effectLst/>
      </c:spPr>
    </c:plotArea>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es-CO"/>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cat>
            <c:strRef>
              <c:f>PROMEDIO!$C$17:$C$23</c:f>
              <c:strCache>
                <c:ptCount val="7"/>
                <c:pt idx="0">
                  <c:v>Mínima Cuantía</c:v>
                </c:pt>
                <c:pt idx="1">
                  <c:v>Selección Abreviada de Menor Cuantía </c:v>
                </c:pt>
                <c:pt idx="2">
                  <c:v>Selección Abreviada por Subasta Inversa Presencial</c:v>
                </c:pt>
                <c:pt idx="3">
                  <c:v>APPs- Iniciativa Privada</c:v>
                </c:pt>
                <c:pt idx="4">
                  <c:v>APPs- Iniciativa Pública</c:v>
                </c:pt>
                <c:pt idx="5">
                  <c:v>Liciatación Pública</c:v>
                </c:pt>
                <c:pt idx="6">
                  <c:v>Concurso de Meritos Abierto</c:v>
                </c:pt>
              </c:strCache>
            </c:strRef>
          </c:cat>
          <c:val>
            <c:numRef>
              <c:f>PROMEDIO!$D$17:$D$23</c:f>
            </c:numRef>
          </c:val>
          <c:extLst>
            <c:ext xmlns:c16="http://schemas.microsoft.com/office/drawing/2014/chart" uri="{C3380CC4-5D6E-409C-BE32-E72D297353CC}">
              <c16:uniqueId val="{00000000-3E75-4934-8E24-C60368736BD8}"/>
            </c:ext>
          </c:extLst>
        </c:ser>
        <c:ser>
          <c:idx val="1"/>
          <c:order val="1"/>
          <c:spPr>
            <a:solidFill>
              <a:schemeClr val="accent2"/>
            </a:solidFill>
            <a:ln>
              <a:noFill/>
            </a:ln>
            <a:effectLst/>
          </c:spPr>
          <c:invertIfNegative val="0"/>
          <c:cat>
            <c:strRef>
              <c:f>PROMEDIO!$C$17:$C$23</c:f>
              <c:strCache>
                <c:ptCount val="7"/>
                <c:pt idx="0">
                  <c:v>Mínima Cuantía</c:v>
                </c:pt>
                <c:pt idx="1">
                  <c:v>Selección Abreviada de Menor Cuantía </c:v>
                </c:pt>
                <c:pt idx="2">
                  <c:v>Selección Abreviada por Subasta Inversa Presencial</c:v>
                </c:pt>
                <c:pt idx="3">
                  <c:v>APPs- Iniciativa Privada</c:v>
                </c:pt>
                <c:pt idx="4">
                  <c:v>APPs- Iniciativa Pública</c:v>
                </c:pt>
                <c:pt idx="5">
                  <c:v>Liciatación Pública</c:v>
                </c:pt>
                <c:pt idx="6">
                  <c:v>Concurso de Meritos Abierto</c:v>
                </c:pt>
              </c:strCache>
            </c:strRef>
          </c:cat>
          <c:val>
            <c:numRef>
              <c:f>PROMEDIO!$E$17:$E$23</c:f>
            </c:numRef>
          </c:val>
          <c:extLst>
            <c:ext xmlns:c16="http://schemas.microsoft.com/office/drawing/2014/chart" uri="{C3380CC4-5D6E-409C-BE32-E72D297353CC}">
              <c16:uniqueId val="{00000001-3E75-4934-8E24-C60368736BD8}"/>
            </c:ext>
          </c:extLst>
        </c:ser>
        <c:ser>
          <c:idx val="2"/>
          <c:order val="2"/>
          <c:spPr>
            <a:solidFill>
              <a:schemeClr val="accent3"/>
            </a:solidFill>
            <a:ln>
              <a:noFill/>
            </a:ln>
            <a:effectLst/>
          </c:spPr>
          <c:invertIfNegative val="0"/>
          <c:dPt>
            <c:idx val="0"/>
            <c:invertIfNegative val="0"/>
            <c:bubble3D val="0"/>
            <c:spPr>
              <a:solidFill>
                <a:srgbClr val="FF66CC"/>
              </a:solidFill>
              <a:ln>
                <a:noFill/>
              </a:ln>
              <a:effectLst/>
            </c:spPr>
            <c:extLst>
              <c:ext xmlns:c16="http://schemas.microsoft.com/office/drawing/2014/chart" uri="{C3380CC4-5D6E-409C-BE32-E72D297353CC}">
                <c16:uniqueId val="{00000003-3E75-4934-8E24-C60368736BD8}"/>
              </c:ext>
            </c:extLst>
          </c:dPt>
          <c:dPt>
            <c:idx val="2"/>
            <c:invertIfNegative val="0"/>
            <c:bubble3D val="0"/>
            <c:spPr>
              <a:solidFill>
                <a:srgbClr val="00B0F0"/>
              </a:solidFill>
              <a:ln>
                <a:noFill/>
              </a:ln>
              <a:effectLst/>
            </c:spPr>
            <c:extLst>
              <c:ext xmlns:c16="http://schemas.microsoft.com/office/drawing/2014/chart" uri="{C3380CC4-5D6E-409C-BE32-E72D297353CC}">
                <c16:uniqueId val="{00000005-3E75-4934-8E24-C60368736BD8}"/>
              </c:ext>
            </c:extLst>
          </c:dPt>
          <c:dPt>
            <c:idx val="4"/>
            <c:invertIfNegative val="0"/>
            <c:bubble3D val="0"/>
            <c:spPr>
              <a:solidFill>
                <a:srgbClr val="FF0000"/>
              </a:solidFill>
              <a:ln>
                <a:noFill/>
              </a:ln>
              <a:effectLst/>
            </c:spPr>
            <c:extLst>
              <c:ext xmlns:c16="http://schemas.microsoft.com/office/drawing/2014/chart" uri="{C3380CC4-5D6E-409C-BE32-E72D297353CC}">
                <c16:uniqueId val="{00000007-3E75-4934-8E24-C60368736BD8}"/>
              </c:ext>
            </c:extLst>
          </c:dPt>
          <c:dPt>
            <c:idx val="5"/>
            <c:invertIfNegative val="0"/>
            <c:bubble3D val="0"/>
            <c:spPr>
              <a:solidFill>
                <a:schemeClr val="tx1">
                  <a:lumMod val="75000"/>
                  <a:lumOff val="25000"/>
                </a:schemeClr>
              </a:solidFill>
              <a:ln>
                <a:noFill/>
              </a:ln>
              <a:effectLst/>
            </c:spPr>
            <c:extLst>
              <c:ext xmlns:c16="http://schemas.microsoft.com/office/drawing/2014/chart" uri="{C3380CC4-5D6E-409C-BE32-E72D297353CC}">
                <c16:uniqueId val="{00000009-3E75-4934-8E24-C60368736BD8}"/>
              </c:ext>
            </c:extLst>
          </c:dPt>
          <c:dPt>
            <c:idx val="6"/>
            <c:invertIfNegative val="0"/>
            <c:bubble3D val="0"/>
            <c:spPr>
              <a:solidFill>
                <a:srgbClr val="FFC000"/>
              </a:solidFill>
              <a:ln>
                <a:noFill/>
              </a:ln>
              <a:effectLst/>
            </c:spPr>
            <c:extLst>
              <c:ext xmlns:c16="http://schemas.microsoft.com/office/drawing/2014/chart" uri="{C3380CC4-5D6E-409C-BE32-E72D297353CC}">
                <c16:uniqueId val="{0000000B-3E75-4934-8E24-C60368736BD8}"/>
              </c:ext>
            </c:extLst>
          </c:dPt>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accent1">
                        <a:lumMod val="10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PROMEDIO!$C$17:$C$23</c:f>
              <c:strCache>
                <c:ptCount val="7"/>
                <c:pt idx="0">
                  <c:v>Mínima Cuantía</c:v>
                </c:pt>
                <c:pt idx="1">
                  <c:v>Selección Abreviada de Menor Cuantía </c:v>
                </c:pt>
                <c:pt idx="2">
                  <c:v>Selección Abreviada por Subasta Inversa Presencial</c:v>
                </c:pt>
                <c:pt idx="3">
                  <c:v>APPs- Iniciativa Privada</c:v>
                </c:pt>
                <c:pt idx="4">
                  <c:v>APPs- Iniciativa Pública</c:v>
                </c:pt>
                <c:pt idx="5">
                  <c:v>Liciatación Pública</c:v>
                </c:pt>
                <c:pt idx="6">
                  <c:v>Concurso de Meritos Abierto</c:v>
                </c:pt>
              </c:strCache>
            </c:strRef>
          </c:cat>
          <c:val>
            <c:numRef>
              <c:f>PROMEDIO!$F$17:$F$23</c:f>
              <c:numCache>
                <c:formatCode>0</c:formatCode>
                <c:ptCount val="7"/>
                <c:pt idx="0">
                  <c:v>11.875</c:v>
                </c:pt>
                <c:pt idx="1">
                  <c:v>42.357142857142854</c:v>
                </c:pt>
                <c:pt idx="2">
                  <c:v>22</c:v>
                </c:pt>
                <c:pt idx="3">
                  <c:v>0</c:v>
                </c:pt>
                <c:pt idx="4">
                  <c:v>152</c:v>
                </c:pt>
                <c:pt idx="5">
                  <c:v>50.333333333333336</c:v>
                </c:pt>
                <c:pt idx="6">
                  <c:v>44.125</c:v>
                </c:pt>
              </c:numCache>
            </c:numRef>
          </c:val>
          <c:extLst>
            <c:ext xmlns:c16="http://schemas.microsoft.com/office/drawing/2014/chart" uri="{C3380CC4-5D6E-409C-BE32-E72D297353CC}">
              <c16:uniqueId val="{0000000C-3E75-4934-8E24-C60368736BD8}"/>
            </c:ext>
          </c:extLst>
        </c:ser>
        <c:dLbls>
          <c:showLegendKey val="0"/>
          <c:showVal val="0"/>
          <c:showCatName val="0"/>
          <c:showSerName val="0"/>
          <c:showPercent val="0"/>
          <c:showBubbleSize val="0"/>
        </c:dLbls>
        <c:gapWidth val="267"/>
        <c:overlap val="-43"/>
        <c:axId val="1531709247"/>
        <c:axId val="1530089567"/>
      </c:barChart>
      <c:catAx>
        <c:axId val="1531709247"/>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00" b="1" i="0" u="none" strike="noStrike" kern="1200" cap="none" spc="0" normalizeH="0" baseline="0">
                <a:solidFill>
                  <a:sysClr val="windowText" lastClr="000000"/>
                </a:solidFill>
                <a:latin typeface="+mn-lt"/>
                <a:ea typeface="+mn-ea"/>
                <a:cs typeface="+mn-cs"/>
              </a:defRPr>
            </a:pPr>
            <a:endParaRPr lang="es-CO"/>
          </a:p>
        </c:txPr>
        <c:crossAx val="1530089567"/>
        <c:crosses val="autoZero"/>
        <c:auto val="1"/>
        <c:lblAlgn val="ctr"/>
        <c:lblOffset val="100"/>
        <c:noMultiLvlLbl val="0"/>
      </c:catAx>
      <c:valAx>
        <c:axId val="1530089567"/>
        <c:scaling>
          <c:orientation val="minMax"/>
        </c:scaling>
        <c:delete val="1"/>
        <c:axPos val="l"/>
        <c:majorGridlines>
          <c:spPr>
            <a:ln w="9525" cap="flat" cmpd="sng" algn="ctr">
              <a:solidFill>
                <a:schemeClr val="dk1">
                  <a:lumMod val="15000"/>
                  <a:lumOff val="85000"/>
                </a:schemeClr>
              </a:solidFill>
              <a:round/>
            </a:ln>
            <a:effectLst/>
          </c:spPr>
        </c:majorGridlines>
        <c:numFmt formatCode="0" sourceLinked="1"/>
        <c:majorTickMark val="none"/>
        <c:minorTickMark val="none"/>
        <c:tickLblPos val="nextTo"/>
        <c:crossAx val="1531709247"/>
        <c:crosses val="autoZero"/>
        <c:crossBetween val="between"/>
      </c:valAx>
      <c:spPr>
        <a:pattFill prst="ltDnDiag">
          <a:fgClr>
            <a:schemeClr val="dk1">
              <a:lumMod val="15000"/>
              <a:lumOff val="85000"/>
            </a:schemeClr>
          </a:fgClr>
          <a:bgClr>
            <a:schemeClr val="lt1"/>
          </a:bgClr>
        </a:pattFill>
        <a:ln>
          <a:noFill/>
        </a:ln>
        <a:effectLst/>
      </c:spPr>
    </c:plotArea>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es-CO"/>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CO" b="1" dirty="0"/>
              <a:t>PROPONENTES</a:t>
            </a:r>
          </a:p>
        </c:rich>
      </c:tx>
      <c:overlay val="0"/>
      <c:spPr>
        <a:noFill/>
        <a:ln>
          <a:noFill/>
        </a:ln>
        <a:effectLst/>
      </c:spPr>
    </c:title>
    <c:autoTitleDeleted val="0"/>
    <c:plotArea>
      <c:layout/>
      <c:lineChart>
        <c:grouping val="stacked"/>
        <c:varyColors val="0"/>
        <c:ser>
          <c:idx val="0"/>
          <c:order val="0"/>
          <c:spPr>
            <a:ln w="28575" cap="rnd">
              <a:solidFill>
                <a:schemeClr val="accent1"/>
              </a:solidFill>
              <a:round/>
            </a:ln>
            <a:effectLst/>
          </c:spPr>
          <c:marker>
            <c:symbol val="circle"/>
            <c:size val="5"/>
            <c:spPr>
              <a:solidFill>
                <a:schemeClr val="accent1">
                  <a:lumMod val="10000"/>
                </a:schemeClr>
              </a:solidFill>
              <a:ln w="9525">
                <a:solidFill>
                  <a:schemeClr val="accent1"/>
                </a:solidFill>
              </a:ln>
              <a:effectLst/>
            </c:spPr>
          </c:marker>
          <c:dLbls>
            <c:spPr>
              <a:noFill/>
              <a:ln>
                <a:noFill/>
              </a:ln>
              <a:effectLst/>
            </c:spPr>
            <c:txPr>
              <a:bodyPr wrap="square" lIns="38100" tIns="19050" rIns="38100" bIns="19050" anchor="ctr">
                <a:spAutoFit/>
              </a:bodyPr>
              <a:lstStyle/>
              <a:p>
                <a:pPr>
                  <a:defRPr sz="1100" b="1" i="0" baseline="0">
                    <a:solidFill>
                      <a:srgbClr val="FF0000"/>
                    </a:solidFill>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'P. PROPONENTES'!$B$5:$B$12</c:f>
              <c:strCache>
                <c:ptCount val="8"/>
                <c:pt idx="0">
                  <c:v>Minima Cuantía</c:v>
                </c:pt>
                <c:pt idx="1">
                  <c:v>Selección Abreviada de Menor Cuantía </c:v>
                </c:pt>
                <c:pt idx="2">
                  <c:v>APPs- Iniciativa Privada</c:v>
                </c:pt>
                <c:pt idx="3">
                  <c:v>APPs- Iniciativa Pública</c:v>
                </c:pt>
                <c:pt idx="4">
                  <c:v>Selección Abreviada por Subasta Inversa Presencial</c:v>
                </c:pt>
                <c:pt idx="5">
                  <c:v>Liciatación Pública</c:v>
                </c:pt>
                <c:pt idx="6">
                  <c:v>Concurso de Meritos Abierto</c:v>
                </c:pt>
                <c:pt idx="7">
                  <c:v>TOTAL </c:v>
                </c:pt>
              </c:strCache>
            </c:strRef>
          </c:cat>
          <c:val>
            <c:numRef>
              <c:f>'P. PROPONENTES'!$C$5:$C$12</c:f>
              <c:numCache>
                <c:formatCode>0</c:formatCode>
                <c:ptCount val="8"/>
                <c:pt idx="0">
                  <c:v>52</c:v>
                </c:pt>
                <c:pt idx="1">
                  <c:v>88</c:v>
                </c:pt>
                <c:pt idx="2">
                  <c:v>0</c:v>
                </c:pt>
                <c:pt idx="3">
                  <c:v>3</c:v>
                </c:pt>
                <c:pt idx="4">
                  <c:v>24</c:v>
                </c:pt>
                <c:pt idx="5">
                  <c:v>26</c:v>
                </c:pt>
                <c:pt idx="6">
                  <c:v>359</c:v>
                </c:pt>
                <c:pt idx="7">
                  <c:v>552</c:v>
                </c:pt>
              </c:numCache>
            </c:numRef>
          </c:val>
          <c:smooth val="0"/>
          <c:extLst>
            <c:ext xmlns:c16="http://schemas.microsoft.com/office/drawing/2014/chart" uri="{C3380CC4-5D6E-409C-BE32-E72D297353CC}">
              <c16:uniqueId val="{00000000-F0DC-4C5A-8B63-CB542688F39F}"/>
            </c:ext>
          </c:extLst>
        </c:ser>
        <c:dLbls>
          <c:showLegendKey val="0"/>
          <c:showVal val="0"/>
          <c:showCatName val="0"/>
          <c:showSerName val="0"/>
          <c:showPercent val="0"/>
          <c:showBubbleSize val="0"/>
        </c:dLbls>
        <c:marker val="1"/>
        <c:smooth val="0"/>
        <c:axId val="-762875040"/>
        <c:axId val="-762868512"/>
      </c:lineChart>
      <c:catAx>
        <c:axId val="-7628750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accent1">
                    <a:lumMod val="10000"/>
                  </a:schemeClr>
                </a:solidFill>
                <a:latin typeface="+mn-lt"/>
                <a:ea typeface="+mn-ea"/>
                <a:cs typeface="+mn-cs"/>
              </a:defRPr>
            </a:pPr>
            <a:endParaRPr lang="es-CO"/>
          </a:p>
        </c:txPr>
        <c:crossAx val="-762868512"/>
        <c:crosses val="autoZero"/>
        <c:auto val="1"/>
        <c:lblAlgn val="ctr"/>
        <c:lblOffset val="100"/>
        <c:noMultiLvlLbl val="0"/>
      </c:catAx>
      <c:valAx>
        <c:axId val="-76286851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762875040"/>
        <c:crosses val="autoZero"/>
        <c:crossBetween val="between"/>
      </c:valAx>
      <c:spPr>
        <a:noFill/>
        <a:ln>
          <a:noFill/>
        </a:ln>
        <a:effectLst/>
      </c:spPr>
    </c:plotArea>
    <c:plotVisOnly val="1"/>
    <c:dispBlanksAs val="zero"/>
    <c:showDLblsOverMax val="0"/>
  </c:chart>
  <c:spPr>
    <a:solidFill>
      <a:schemeClr val="bg1"/>
    </a:solidFill>
    <a:ln w="50800" cap="flat" cmpd="sng" algn="ctr">
      <a:solidFill>
        <a:schemeClr val="tx1"/>
      </a:solidFill>
      <a:round/>
    </a:ln>
    <a:effectLst/>
  </c:spPr>
  <c:txPr>
    <a:bodyPr/>
    <a:lstStyle/>
    <a:p>
      <a:pPr>
        <a:defRPr/>
      </a:pPr>
      <a:endParaRPr lang="es-CO"/>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3">
  <cs:axisTitle>
    <cs:lnRef idx="0"/>
    <cs:fillRef idx="0"/>
    <cs:effectRef idx="0"/>
    <cs:fontRef idx="minor">
      <a:schemeClr val="lt1">
        <a:lumMod val="75000"/>
      </a:schemeClr>
    </cs:fontRef>
    <cs:defRPr sz="900" b="1" kern="1200"/>
  </cs:axisTitle>
  <cs:categoryAxis>
    <cs:lnRef idx="0"/>
    <cs:fillRef idx="0"/>
    <cs:effectRef idx="0"/>
    <cs:fontRef idx="minor">
      <a:schemeClr val="lt1">
        <a:lumMod val="75000"/>
      </a:schemeClr>
    </cs:fontRef>
    <cs:defRPr sz="900" kern="1200"/>
  </cs:categoryAxis>
  <cs:chartArea>
    <cs:lnRef idx="0"/>
    <cs:fillRef idx="0"/>
    <cs:effectRef idx="0"/>
    <cs:fontRef idx="minor">
      <a:schemeClr val="dk1"/>
    </cs:fontRef>
    <cs:spPr>
      <a:solidFill>
        <a:schemeClr val="dk1">
          <a:lumMod val="75000"/>
          <a:lumOff val="25000"/>
        </a:schemeClr>
      </a:solidFill>
      <a:ln w="9525" cap="flat" cmpd="sng" algn="ctr">
        <a:solidFill>
          <a:schemeClr val="dk1">
            <a:lumMod val="15000"/>
            <a:lumOff val="85000"/>
          </a:schemeClr>
        </a:solidFill>
        <a:round/>
      </a:ln>
    </cs:spPr>
    <cs:defRPr sz="900" kern="1200"/>
  </cs:chartArea>
  <cs:dataLabel>
    <cs:lnRef idx="0"/>
    <cs:fillRef idx="0"/>
    <cs:effectRef idx="0"/>
    <cs:fontRef idx="minor">
      <a:schemeClr val="lt1">
        <a:lumMod val="75000"/>
      </a:schemeClr>
    </cs:fontRef>
    <cs:defRPr sz="900" kern="1200"/>
  </cs:dataLabel>
  <cs:dataLabelCallout>
    <cs:lnRef idx="0"/>
    <cs:fillRef idx="0"/>
    <cs:effectRef idx="0"/>
    <cs:fontRef idx="minor">
      <a:schemeClr val="lt1">
        <a:lumMod val="15000"/>
        <a:lumOff val="85000"/>
      </a:schemeClr>
    </cs:fontRef>
    <cs:spPr>
      <a:solidFill>
        <a:schemeClr val="dk1">
          <a:lumMod val="65000"/>
          <a:lumOff val="35000"/>
        </a:schemeClr>
      </a:solidFill>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0"/>
    <cs:effectRef idx="0">
      <cs:styleClr val="auto"/>
    </cs:effectRef>
    <cs:fontRef idx="minor">
      <a:schemeClr val="dk1"/>
    </cs:fontRef>
    <cs:spPr>
      <a:ln w="9525" cap="flat" cmpd="sng" algn="ctr">
        <a:solidFill>
          <a:schemeClr val="phClr"/>
        </a:solidFill>
        <a:miter lim="800000"/>
      </a:ln>
      <a:effectLst>
        <a:glow rad="63500">
          <a:schemeClr val="phClr">
            <a:satMod val="175000"/>
            <a:alpha val="25000"/>
          </a:schemeClr>
        </a:glow>
      </a:effectLst>
    </cs:spPr>
  </cs:dataPoint>
  <cs:dataPoint3D>
    <cs:lnRef idx="0">
      <cs:styleClr val="auto"/>
    </cs:lnRef>
    <cs:fillRef idx="0">
      <cs:styleClr val="auto"/>
    </cs:fillRef>
    <cs:effectRef idx="0">
      <cs:styleClr val="auto"/>
    </cs:effectRef>
    <cs:fontRef idx="minor">
      <a:schemeClr val="dk1"/>
    </cs:fontRef>
    <cs:spPr>
      <a:ln w="9525" cap="flat" cmpd="sng" algn="ctr">
        <a:solidFill>
          <a:schemeClr val="phClr"/>
        </a:solidFill>
        <a:miter lim="800000"/>
      </a:ln>
      <a:effectLst>
        <a:glow rad="63500">
          <a:schemeClr val="phClr">
            <a:satMod val="175000"/>
            <a:alpha val="25000"/>
          </a:schemeClr>
        </a:glow>
      </a:effectLst>
    </cs:spPr>
  </cs:dataPoint3D>
  <cs:dataPointLine>
    <cs:lnRef idx="0">
      <cs:styleClr val="auto"/>
    </cs:lnRef>
    <cs:fillRef idx="0">
      <cs:styleClr val="auto"/>
    </cs:fillRef>
    <cs:effectRef idx="0">
      <cs:styleClr val="auto"/>
    </cs:effectRef>
    <cs:fontRef idx="minor">
      <a:schemeClr val="dk1"/>
    </cs:fontRef>
    <cs:spPr>
      <a:ln w="22225" cap="rnd">
        <a:solidFill>
          <a:schemeClr val="phClr"/>
        </a:solidFill>
      </a:ln>
      <a:effectLst>
        <a:glow rad="139700">
          <a:schemeClr val="phClr">
            <a:satMod val="175000"/>
            <a:alpha val="14000"/>
          </a:schemeClr>
        </a:glow>
      </a:effectLst>
    </cs:spPr>
  </cs:dataPointLine>
  <cs:dataPointMarker>
    <cs:lnRef idx="0">
      <cs:styleClr val="auto"/>
    </cs:lnRef>
    <cs:fillRef idx="0">
      <cs:styleClr val="auto"/>
    </cs:fillRef>
    <cs:effectRef idx="0">
      <cs:styleClr val="auto"/>
    </cs:effectRef>
    <cs:fontRef idx="minor">
      <a:schemeClr val="dk1"/>
    </cs:fontRef>
    <cs:spPr>
      <a:solidFill>
        <a:schemeClr val="phClr">
          <a:lumMod val="60000"/>
          <a:lumOff val="40000"/>
        </a:schemeClr>
      </a:solidFill>
      <a:effectLst>
        <a:glow rad="63500">
          <a:schemeClr val="phClr">
            <a:satMod val="175000"/>
            <a:alpha val="25000"/>
          </a:schemeClr>
        </a:glow>
      </a:effectLst>
    </cs:spPr>
  </cs:dataPointMarker>
  <cs:dataPointMarkerLayout symbol="circle" size="4"/>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lt1">
        <a:lumMod val="75000"/>
      </a:schemeClr>
    </cs:fontRef>
    <cs:spPr>
      <a:ln w="9525">
        <a:solidFill>
          <a:schemeClr val="dk1">
            <a:lumMod val="50000"/>
            <a:lumOff val="50000"/>
          </a:schemeClr>
        </a:solidFill>
      </a:ln>
    </cs:spPr>
    <cs:defRPr sz="900" kern="1200"/>
  </cs:dataTable>
  <cs:downBar>
    <cs:lnRef idx="0"/>
    <cs:fillRef idx="0"/>
    <cs:effectRef idx="0"/>
    <cs:fontRef idx="minor">
      <a:schemeClr val="lt1"/>
    </cs:fontRef>
    <cs:spPr>
      <a:solidFill>
        <a:schemeClr val="dk1">
          <a:lumMod val="50000"/>
          <a:lumOff val="50000"/>
        </a:schemeClr>
      </a:solidFill>
      <a:ln w="9525">
        <a:solidFill>
          <a:schemeClr val="dk1">
            <a:lumMod val="75000"/>
          </a:schemeClr>
        </a:solidFill>
        <a:round/>
      </a:ln>
    </cs:spPr>
  </cs:downBar>
  <cs:dropLine>
    <cs:lnRef idx="0"/>
    <cs:fillRef idx="0"/>
    <cs:effectRef idx="0"/>
    <cs:fontRef idx="minor">
      <a:schemeClr val="dk1"/>
    </cs:fontRef>
    <cs:spPr>
      <a:ln w="9525">
        <a:solidFill>
          <a:schemeClr val="lt1">
            <a:lumMod val="50000"/>
          </a:schemeClr>
        </a:solidFill>
        <a:round/>
      </a:ln>
    </cs:spPr>
  </cs:dropLine>
  <cs:errorBar>
    <cs:lnRef idx="0"/>
    <cs:fillRef idx="0"/>
    <cs:effectRef idx="0"/>
    <cs:fontRef idx="minor">
      <a:schemeClr val="dk1"/>
    </cs:fontRef>
    <cs:spPr>
      <a:ln w="9525">
        <a:solidFill>
          <a:schemeClr val="lt1">
            <a:lumMod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75000"/>
                <a:lumOff val="25000"/>
              </a:schemeClr>
            </a:gs>
            <a:gs pos="0">
              <a:schemeClr val="dk1">
                <a:lumMod val="65000"/>
                <a:lumOff val="35000"/>
              </a:schemeClr>
            </a:gs>
          </a:gsLst>
          <a:lin ang="5400000" scaled="0"/>
        </a:gradFill>
        <a:round/>
      </a:ln>
    </cs:spPr>
  </cs:gridlineMajor>
  <cs:gridlineMinor>
    <cs:lnRef idx="0"/>
    <cs:fillRef idx="0"/>
    <cs:effectRef idx="0"/>
    <cs:fontRef idx="minor">
      <a:schemeClr val="dk1"/>
    </cs:fontRef>
    <cs:spPr>
      <a:ln w="9525" cap="flat" cmpd="sng" algn="ctr">
        <a:gradFill>
          <a:gsLst>
            <a:gs pos="100000">
              <a:schemeClr val="dk1">
                <a:lumMod val="75000"/>
                <a:lumOff val="25000"/>
                <a:alpha val="25000"/>
              </a:schemeClr>
            </a:gs>
            <a:gs pos="0">
              <a:schemeClr val="dk1">
                <a:lumMod val="65000"/>
                <a:lumOff val="35000"/>
                <a:alpha val="25000"/>
              </a:schemeClr>
            </a:gs>
          </a:gsLst>
          <a:lin ang="5400000" scaled="0"/>
        </a:gradFill>
        <a:round/>
      </a:ln>
    </cs:spPr>
  </cs:gridlineMinor>
  <cs:hiLoLine>
    <cs:lnRef idx="0"/>
    <cs:fillRef idx="0"/>
    <cs:effectRef idx="0"/>
    <cs:fontRef idx="minor">
      <a:schemeClr val="dk1"/>
    </cs:fontRef>
    <cs:spPr>
      <a:ln w="9525">
        <a:solidFill>
          <a:schemeClr val="lt1">
            <a:lumMod val="50000"/>
          </a:schemeClr>
        </a:solidFill>
        <a:round/>
      </a:ln>
    </cs:spPr>
  </cs:hiLoLine>
  <cs:leaderLine>
    <cs:lnRef idx="0"/>
    <cs:fillRef idx="0"/>
    <cs:effectRef idx="0"/>
    <cs:fontRef idx="minor">
      <a:schemeClr val="dk1"/>
    </cs:fontRef>
    <cs:spPr>
      <a:ln w="9525">
        <a:solidFill>
          <a:schemeClr val="lt1">
            <a:lumMod val="50000"/>
          </a:schemeClr>
        </a:solidFill>
        <a:round/>
      </a:ln>
    </cs:spPr>
  </cs:leaderLine>
  <cs:legend>
    <cs:lnRef idx="0"/>
    <cs:fillRef idx="0"/>
    <cs:effectRef idx="0"/>
    <cs:fontRef idx="minor">
      <a:schemeClr val="lt1">
        <a:lumMod val="75000"/>
      </a:schemeClr>
    </cs:fontRef>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lt1">
        <a:lumMod val="75000"/>
      </a:schemeClr>
    </cs:fontRef>
    <cs:defRPr sz="900" kern="1200"/>
  </cs:seriesAxis>
  <cs:seriesLine>
    <cs:lnRef idx="0"/>
    <cs:fillRef idx="0"/>
    <cs:effectRef idx="0"/>
    <cs:fontRef idx="minor">
      <a:schemeClr val="dk1"/>
    </cs:fontRef>
    <cs:spPr>
      <a:ln w="9525">
        <a:solidFill>
          <a:schemeClr val="lt1">
            <a:lumMod val="50000"/>
          </a:schemeClr>
        </a:solidFill>
        <a:round/>
      </a:ln>
    </cs:spPr>
  </cs:seriesLine>
  <cs:title>
    <cs:lnRef idx="0"/>
    <cs:fillRef idx="0"/>
    <cs:effectRef idx="0"/>
    <cs:fontRef idx="minor">
      <a:schemeClr val="lt1">
        <a:lumMod val="85000"/>
      </a:schemeClr>
    </cs:fontRef>
    <cs:defRPr sz="1400" b="1" kern="1200" cap="none" baseline="0"/>
  </cs:title>
  <cs:trendline>
    <cs:lnRef idx="0">
      <cs:styleClr val="auto"/>
    </cs:lnRef>
    <cs:fillRef idx="0"/>
    <cs:effectRef idx="0"/>
    <cs:fontRef idx="minor">
      <a:schemeClr val="lt1"/>
    </cs:fontRef>
    <cs:spPr>
      <a:ln w="25400" cap="rnd">
        <a:solidFill>
          <a:schemeClr val="phClr">
            <a:alpha val="50000"/>
          </a:schemeClr>
        </a:solidFill>
      </a:ln>
    </cs:spPr>
  </cs:trendline>
  <cs:trendlineLabel>
    <cs:lnRef idx="0"/>
    <cs:fillRef idx="0"/>
    <cs:effectRef idx="0"/>
    <cs:fontRef idx="minor">
      <a:schemeClr val="lt1">
        <a:lumMod val="75000"/>
      </a:schemeClr>
    </cs:fontRef>
    <cs:defRPr sz="900" kern="1200"/>
  </cs:trendlineLabel>
  <cs:upBar>
    <cs:lnRef idx="0"/>
    <cs:fillRef idx="0"/>
    <cs:effectRef idx="0"/>
    <cs:fontRef idx="minor">
      <a:schemeClr val="dk1"/>
    </cs:fontRef>
    <cs:spPr>
      <a:solidFill>
        <a:schemeClr val="lt1">
          <a:lumMod val="85000"/>
        </a:schemeClr>
      </a:solidFill>
      <a:ln w="9525">
        <a:solidFill>
          <a:schemeClr val="dk1">
            <a:lumMod val="50000"/>
          </a:schemeClr>
        </a:solidFill>
        <a:round/>
      </a:ln>
    </cs:spPr>
  </cs:upBar>
  <cs:valueAxis>
    <cs:lnRef idx="0"/>
    <cs:fillRef idx="0"/>
    <cs:effectRef idx="0"/>
    <cs:fontRef idx="minor">
      <a:schemeClr val="lt1">
        <a:lumMod val="75000"/>
      </a:schemeClr>
    </cs:fontRef>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17">
  <cs:axisTitle>
    <cs:lnRef idx="0"/>
    <cs:fillRef idx="0"/>
    <cs:effectRef idx="0"/>
    <cs:fontRef idx="minor">
      <a:schemeClr val="tx1">
        <a:lumMod val="65000"/>
        <a:lumOff val="35000"/>
      </a:schemeClr>
    </cs:fontRef>
    <cs:defRPr sz="900"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Vert">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Vert">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18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0">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8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1600"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8.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8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1600"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9.xml><?xml version="1.0" encoding="utf-8"?>
<cs:chartStyle xmlns:cs="http://schemas.microsoft.com/office/drawing/2012/chartStyle" xmlns:a="http://schemas.openxmlformats.org/drawingml/2006/main" id="212">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0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atin typeface="Candara"/>
                <a:sym typeface="Candara"/>
              </a:defRPr>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atin typeface="Candara"/>
                <a:sym typeface="Candara"/>
              </a:defRPr>
            </a:lvl1pPr>
          </a:lstStyle>
          <a:p>
            <a:fld id="{C05DC3C3-82F0-4D9B-905B-D410E9D2B4EF}" type="datetimeFigureOut">
              <a:rPr lang="en-US" smtClean="0"/>
              <a:pPr/>
              <a:t>2/8/2018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atin typeface="Candara"/>
                <a:sym typeface="Candara"/>
              </a:defRPr>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atin typeface="Candara"/>
                <a:sym typeface="Candara"/>
              </a:defRPr>
            </a:lvl1pPr>
          </a:lstStyle>
          <a:p>
            <a:fld id="{922BCB6B-DDD0-410F-889F-FEC5002ABB12}" type="slidenum">
              <a:rPr lang="en-US" smtClean="0"/>
              <a:pPr/>
              <a:t>‹Nº›</a:t>
            </a:fld>
            <a:endParaRPr lang="en-US" dirty="0"/>
          </a:p>
        </p:txBody>
      </p:sp>
    </p:spTree>
    <p:extLst>
      <p:ext uri="{BB962C8B-B14F-4D97-AF65-F5344CB8AC3E}">
        <p14:creationId xmlns:p14="http://schemas.microsoft.com/office/powerpoint/2010/main" val="4091089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Candara"/>
        <a:ea typeface="+mn-ea"/>
        <a:cs typeface="+mn-cs"/>
        <a:sym typeface="Candara"/>
      </a:defRPr>
    </a:lvl1pPr>
    <a:lvl2pPr marL="457200" algn="l" defTabSz="914400" rtl="0" eaLnBrk="1" latinLnBrk="0" hangingPunct="1">
      <a:defRPr sz="1200" kern="1200">
        <a:solidFill>
          <a:schemeClr val="tx1"/>
        </a:solidFill>
        <a:latin typeface="Candara"/>
        <a:ea typeface="+mn-ea"/>
        <a:cs typeface="+mn-cs"/>
        <a:sym typeface="Candara"/>
      </a:defRPr>
    </a:lvl2pPr>
    <a:lvl3pPr marL="914400" algn="l" defTabSz="914400" rtl="0" eaLnBrk="1" latinLnBrk="0" hangingPunct="1">
      <a:defRPr sz="1200" kern="1200">
        <a:solidFill>
          <a:schemeClr val="tx1"/>
        </a:solidFill>
        <a:latin typeface="Candara"/>
        <a:ea typeface="+mn-ea"/>
        <a:cs typeface="+mn-cs"/>
        <a:sym typeface="Candara"/>
      </a:defRPr>
    </a:lvl3pPr>
    <a:lvl4pPr marL="1371600" algn="l" defTabSz="914400" rtl="0" eaLnBrk="1" latinLnBrk="0" hangingPunct="1">
      <a:defRPr sz="1200" kern="1200">
        <a:solidFill>
          <a:schemeClr val="tx1"/>
        </a:solidFill>
        <a:latin typeface="Candara"/>
        <a:ea typeface="+mn-ea"/>
        <a:cs typeface="+mn-cs"/>
        <a:sym typeface="Candara"/>
      </a:defRPr>
    </a:lvl4pPr>
    <a:lvl5pPr marL="1828800" algn="l" defTabSz="914400" rtl="0" eaLnBrk="1" latinLnBrk="0" hangingPunct="1">
      <a:defRPr sz="1200" kern="1200">
        <a:solidFill>
          <a:schemeClr val="tx1"/>
        </a:solidFill>
        <a:latin typeface="Candara"/>
        <a:ea typeface="+mn-ea"/>
        <a:cs typeface="+mn-cs"/>
        <a:sym typeface="Candara"/>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2BCB6B-DDD0-410F-889F-FEC5002ABB12}" type="slidenum">
              <a:rPr lang="en-US" smtClean="0"/>
              <a:t>1</a:t>
            </a:fld>
            <a:endParaRPr lang="en-US" dirty="0"/>
          </a:p>
        </p:txBody>
      </p:sp>
    </p:spTree>
    <p:extLst>
      <p:ext uri="{BB962C8B-B14F-4D97-AF65-F5344CB8AC3E}">
        <p14:creationId xmlns:p14="http://schemas.microsoft.com/office/powerpoint/2010/main" val="3434631468"/>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tags" Target="../tags/tag16.xml"/><Relationship Id="rId13" Type="http://schemas.openxmlformats.org/officeDocument/2006/relationships/slideMaster" Target="../slideMasters/slideMaster1.xml"/><Relationship Id="rId3" Type="http://schemas.openxmlformats.org/officeDocument/2006/relationships/tags" Target="../tags/tag11.xml"/><Relationship Id="rId7" Type="http://schemas.openxmlformats.org/officeDocument/2006/relationships/tags" Target="../tags/tag15.xml"/><Relationship Id="rId12" Type="http://schemas.openxmlformats.org/officeDocument/2006/relationships/tags" Target="../tags/tag20.xml"/><Relationship Id="rId17" Type="http://schemas.openxmlformats.org/officeDocument/2006/relationships/image" Target="../media/image5.png"/><Relationship Id="rId2" Type="http://schemas.openxmlformats.org/officeDocument/2006/relationships/tags" Target="../tags/tag10.xml"/><Relationship Id="rId16" Type="http://schemas.openxmlformats.org/officeDocument/2006/relationships/image" Target="../media/image4.jpeg"/><Relationship Id="rId1" Type="http://schemas.openxmlformats.org/officeDocument/2006/relationships/vmlDrawing" Target="../drawings/vmlDrawing2.vml"/><Relationship Id="rId6" Type="http://schemas.openxmlformats.org/officeDocument/2006/relationships/tags" Target="../tags/tag14.xml"/><Relationship Id="rId11" Type="http://schemas.openxmlformats.org/officeDocument/2006/relationships/tags" Target="../tags/tag19.xml"/><Relationship Id="rId5" Type="http://schemas.openxmlformats.org/officeDocument/2006/relationships/tags" Target="../tags/tag13.xml"/><Relationship Id="rId15" Type="http://schemas.openxmlformats.org/officeDocument/2006/relationships/image" Target="../media/image1.emf"/><Relationship Id="rId10" Type="http://schemas.openxmlformats.org/officeDocument/2006/relationships/tags" Target="../tags/tag18.xml"/><Relationship Id="rId4" Type="http://schemas.openxmlformats.org/officeDocument/2006/relationships/tags" Target="../tags/tag12.xml"/><Relationship Id="rId9" Type="http://schemas.openxmlformats.org/officeDocument/2006/relationships/tags" Target="../tags/tag17.xml"/><Relationship Id="rId14" Type="http://schemas.openxmlformats.org/officeDocument/2006/relationships/oleObject" Target="../embeddings/oleObject2.bin"/></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22.xml"/><Relationship Id="rId7" Type="http://schemas.openxmlformats.org/officeDocument/2006/relationships/image" Target="../media/image1.emf"/><Relationship Id="rId2" Type="http://schemas.openxmlformats.org/officeDocument/2006/relationships/tags" Target="../tags/tag21.xml"/><Relationship Id="rId1" Type="http://schemas.openxmlformats.org/officeDocument/2006/relationships/vmlDrawing" Target="../drawings/vmlDrawing3.vml"/><Relationship Id="rId6" Type="http://schemas.openxmlformats.org/officeDocument/2006/relationships/oleObject" Target="../embeddings/oleObject3.bin"/><Relationship Id="rId5" Type="http://schemas.openxmlformats.org/officeDocument/2006/relationships/slideMaster" Target="../slideMasters/slideMaster1.xml"/><Relationship Id="rId4" Type="http://schemas.openxmlformats.org/officeDocument/2006/relationships/tags" Target="../tags/tag23.xml"/></Relationships>
</file>

<file path=ppt/slideLayouts/_rels/slideLayout3.xml.rels><?xml version="1.0" encoding="UTF-8" standalone="yes"?>
<Relationships xmlns="http://schemas.openxmlformats.org/package/2006/relationships"><Relationship Id="rId8" Type="http://schemas.openxmlformats.org/officeDocument/2006/relationships/tags" Target="../tags/tag30.xml"/><Relationship Id="rId13" Type="http://schemas.openxmlformats.org/officeDocument/2006/relationships/image" Target="../media/image3.png"/><Relationship Id="rId3" Type="http://schemas.openxmlformats.org/officeDocument/2006/relationships/tags" Target="../tags/tag25.xml"/><Relationship Id="rId7" Type="http://schemas.openxmlformats.org/officeDocument/2006/relationships/tags" Target="../tags/tag29.xml"/><Relationship Id="rId12" Type="http://schemas.openxmlformats.org/officeDocument/2006/relationships/image" Target="../media/image2.jpeg"/><Relationship Id="rId2" Type="http://schemas.openxmlformats.org/officeDocument/2006/relationships/tags" Target="../tags/tag24.xml"/><Relationship Id="rId1" Type="http://schemas.openxmlformats.org/officeDocument/2006/relationships/vmlDrawing" Target="../drawings/vmlDrawing4.vml"/><Relationship Id="rId6" Type="http://schemas.openxmlformats.org/officeDocument/2006/relationships/tags" Target="../tags/tag28.xml"/><Relationship Id="rId11" Type="http://schemas.openxmlformats.org/officeDocument/2006/relationships/image" Target="../media/image1.emf"/><Relationship Id="rId5" Type="http://schemas.openxmlformats.org/officeDocument/2006/relationships/tags" Target="../tags/tag27.xml"/><Relationship Id="rId10" Type="http://schemas.openxmlformats.org/officeDocument/2006/relationships/oleObject" Target="../embeddings/oleObject4.bin"/><Relationship Id="rId4" Type="http://schemas.openxmlformats.org/officeDocument/2006/relationships/tags" Target="../tags/tag26.xml"/><Relationship Id="rId9"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32.xml"/><Relationship Id="rId2" Type="http://schemas.openxmlformats.org/officeDocument/2006/relationships/tags" Target="../tags/tag31.xml"/><Relationship Id="rId1" Type="http://schemas.openxmlformats.org/officeDocument/2006/relationships/vmlDrawing" Target="../drawings/vmlDrawing5.vml"/><Relationship Id="rId6" Type="http://schemas.openxmlformats.org/officeDocument/2006/relationships/image" Target="../media/image1.emf"/><Relationship Id="rId5" Type="http://schemas.openxmlformats.org/officeDocument/2006/relationships/oleObject" Target="../embeddings/oleObject5.bin"/><Relationship Id="rId4"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8" Type="http://schemas.openxmlformats.org/officeDocument/2006/relationships/slideMaster" Target="../slideMasters/slideMaster1.xml"/><Relationship Id="rId3" Type="http://schemas.openxmlformats.org/officeDocument/2006/relationships/tags" Target="../tags/tag34.xml"/><Relationship Id="rId7" Type="http://schemas.openxmlformats.org/officeDocument/2006/relationships/tags" Target="../tags/tag38.xml"/><Relationship Id="rId12" Type="http://schemas.openxmlformats.org/officeDocument/2006/relationships/image" Target="../media/image5.png"/><Relationship Id="rId2" Type="http://schemas.openxmlformats.org/officeDocument/2006/relationships/tags" Target="../tags/tag33.xml"/><Relationship Id="rId1" Type="http://schemas.openxmlformats.org/officeDocument/2006/relationships/vmlDrawing" Target="../drawings/vmlDrawing6.vml"/><Relationship Id="rId6" Type="http://schemas.openxmlformats.org/officeDocument/2006/relationships/tags" Target="../tags/tag37.xml"/><Relationship Id="rId11" Type="http://schemas.openxmlformats.org/officeDocument/2006/relationships/image" Target="../media/image4.jpeg"/><Relationship Id="rId5" Type="http://schemas.openxmlformats.org/officeDocument/2006/relationships/tags" Target="../tags/tag36.xml"/><Relationship Id="rId10" Type="http://schemas.openxmlformats.org/officeDocument/2006/relationships/image" Target="../media/image1.emf"/><Relationship Id="rId4" Type="http://schemas.openxmlformats.org/officeDocument/2006/relationships/tags" Target="../tags/tag35.xml"/><Relationship Id="rId9" Type="http://schemas.openxmlformats.org/officeDocument/2006/relationships/oleObject" Target="../embeddings/oleObject6.bin"/></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Portada">
    <p:spTree>
      <p:nvGrpSpPr>
        <p:cNvPr id="1" name=""/>
        <p:cNvGrpSpPr/>
        <p:nvPr/>
      </p:nvGrpSpPr>
      <p:grpSpPr>
        <a:xfrm>
          <a:off x="0" y="0"/>
          <a:ext cx="0" cy="0"/>
          <a:chOff x="0" y="0"/>
          <a:chExt cx="0" cy="0"/>
        </a:xfrm>
      </p:grpSpPr>
      <p:graphicFrame>
        <p:nvGraphicFramePr>
          <p:cNvPr id="11" name="Object 10" hidden="1"/>
          <p:cNvGraphicFramePr>
            <a:graphicFrameLocks noChangeAspect="1"/>
          </p:cNvGraphicFramePr>
          <p:nvPr userDrawn="1">
            <p:custDataLst>
              <p:tags r:id="rId2"/>
            </p:custDataLst>
            <p:extLst>
              <p:ext uri="{D42A27DB-BD31-4B8C-83A1-F6EECF244321}">
                <p14:modId xmlns:p14="http://schemas.microsoft.com/office/powerpoint/2010/main" val="4256438639"/>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4371" name="think-cell Slide" r:id="rId14" imgW="270" imgH="270" progId="TCLayout.ActiveDocument.1">
                  <p:embed/>
                </p:oleObj>
              </mc:Choice>
              <mc:Fallback>
                <p:oleObj name="think-cell Slide" r:id="rId14" imgW="270" imgH="270" progId="TCLayout.ActiveDocument.1">
                  <p:embed/>
                  <p:pic>
                    <p:nvPicPr>
                      <p:cNvPr id="0" name=""/>
                      <p:cNvPicPr/>
                      <p:nvPr/>
                    </p:nvPicPr>
                    <p:blipFill>
                      <a:blip r:embed="rId15"/>
                      <a:stretch>
                        <a:fillRect/>
                      </a:stretch>
                    </p:blipFill>
                    <p:spPr>
                      <a:xfrm>
                        <a:off x="1588" y="1588"/>
                        <a:ext cx="1587" cy="1587"/>
                      </a:xfrm>
                      <a:prstGeom prst="rect">
                        <a:avLst/>
                      </a:prstGeom>
                    </p:spPr>
                  </p:pic>
                </p:oleObj>
              </mc:Fallback>
            </mc:AlternateContent>
          </a:graphicData>
        </a:graphic>
      </p:graphicFrame>
      <p:sp>
        <p:nvSpPr>
          <p:cNvPr id="15" name="Rectangle 14"/>
          <p:cNvSpPr/>
          <p:nvPr userDrawn="1">
            <p:custDataLst>
              <p:tags r:id="rId3"/>
            </p:custDataLst>
          </p:nvPr>
        </p:nvSpPr>
        <p:spPr>
          <a:xfrm>
            <a:off x="1" y="-9524"/>
            <a:ext cx="9144000" cy="3433762"/>
          </a:xfrm>
          <a:prstGeom prst="rect">
            <a:avLst/>
          </a:prstGeom>
          <a:solidFill>
            <a:srgbClr val="E4EB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userDrawn="1">
            <p:custDataLst>
              <p:tags r:id="rId4"/>
            </p:custDataLst>
          </p:nvPr>
        </p:nvSpPr>
        <p:spPr>
          <a:xfrm>
            <a:off x="1838325" y="3383280"/>
            <a:ext cx="7305676" cy="47625"/>
          </a:xfrm>
          <a:prstGeom prst="rect">
            <a:avLst/>
          </a:prstGeom>
          <a:gradFill flip="none" rotWithShape="1">
            <a:gsLst>
              <a:gs pos="0">
                <a:schemeClr val="accent6"/>
              </a:gs>
              <a:gs pos="100000">
                <a:schemeClr val="bg2"/>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ndara"/>
              <a:sym typeface="Candara"/>
            </a:endParaRPr>
          </a:p>
        </p:txBody>
      </p:sp>
      <p:sp>
        <p:nvSpPr>
          <p:cNvPr id="2" name="1 Título"/>
          <p:cNvSpPr>
            <a:spLocks noGrp="1"/>
          </p:cNvSpPr>
          <p:nvPr>
            <p:ph type="ctrTitle"/>
            <p:custDataLst>
              <p:tags r:id="rId5"/>
            </p:custDataLst>
          </p:nvPr>
        </p:nvSpPr>
        <p:spPr>
          <a:xfrm>
            <a:off x="2313084" y="1690686"/>
            <a:ext cx="5833110" cy="1470025"/>
          </a:xfrm>
        </p:spPr>
        <p:txBody>
          <a:bodyPr/>
          <a:lstStyle>
            <a:lvl1pPr algn="l">
              <a:defRPr sz="3600"/>
            </a:lvl1pPr>
          </a:lstStyle>
          <a:p>
            <a:r>
              <a:rPr lang="es-ES" dirty="0"/>
              <a:t>Haga clic para modificar el estilo de título del patrón</a:t>
            </a:r>
            <a:endParaRPr lang="es-CO" dirty="0"/>
          </a:p>
        </p:txBody>
      </p:sp>
      <p:sp>
        <p:nvSpPr>
          <p:cNvPr id="3" name="2 Subtítulo"/>
          <p:cNvSpPr>
            <a:spLocks noGrp="1"/>
          </p:cNvSpPr>
          <p:nvPr>
            <p:ph type="subTitle" idx="1"/>
            <p:custDataLst>
              <p:tags r:id="rId6"/>
            </p:custDataLst>
          </p:nvPr>
        </p:nvSpPr>
        <p:spPr>
          <a:xfrm>
            <a:off x="2313084" y="3467100"/>
            <a:ext cx="5852160" cy="619125"/>
          </a:xfrm>
        </p:spPr>
        <p:txBody>
          <a:bodyPr lIns="0" tIns="0" rIns="0" bIns="0"/>
          <a:lstStyle>
            <a:lvl1pPr marL="0" indent="0" algn="l">
              <a:buNone/>
              <a:defRPr sz="1800" b="0">
                <a:solidFill>
                  <a:schemeClr val="accent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dirty="0"/>
              <a:t>Haga clic para modificar el estilo de subtítulo del patrón</a:t>
            </a:r>
            <a:endParaRPr lang="es-CO" dirty="0"/>
          </a:p>
        </p:txBody>
      </p:sp>
      <p:sp>
        <p:nvSpPr>
          <p:cNvPr id="20" name="Text Placeholder 19"/>
          <p:cNvSpPr>
            <a:spLocks noGrp="1"/>
          </p:cNvSpPr>
          <p:nvPr>
            <p:ph type="body" sz="quarter" idx="10" hasCustomPrompt="1"/>
            <p:custDataLst>
              <p:tags r:id="rId7"/>
            </p:custDataLst>
          </p:nvPr>
        </p:nvSpPr>
        <p:spPr>
          <a:xfrm>
            <a:off x="2313084" y="4248150"/>
            <a:ext cx="3219450" cy="361950"/>
          </a:xfrm>
        </p:spPr>
        <p:txBody>
          <a:bodyPr lIns="0" tIns="0" rIns="0" bIns="0" anchor="ctr"/>
          <a:lstStyle>
            <a:lvl1pPr marL="0" indent="0" algn="l">
              <a:buNone/>
              <a:defRPr sz="1400" b="0">
                <a:solidFill>
                  <a:schemeClr val="accent3"/>
                </a:solidFill>
              </a:defRPr>
            </a:lvl1pPr>
            <a:lvl5pPr>
              <a:defRPr/>
            </a:lvl5pPr>
          </a:lstStyle>
          <a:p>
            <a:pPr lvl="0"/>
            <a:r>
              <a:rPr lang="en-US" dirty="0"/>
              <a:t>Date</a:t>
            </a:r>
          </a:p>
        </p:txBody>
      </p:sp>
      <p:sp>
        <p:nvSpPr>
          <p:cNvPr id="6" name="Pentagon 5"/>
          <p:cNvSpPr/>
          <p:nvPr userDrawn="1">
            <p:custDataLst>
              <p:tags r:id="rId8"/>
            </p:custDataLst>
          </p:nvPr>
        </p:nvSpPr>
        <p:spPr>
          <a:xfrm>
            <a:off x="0" y="0"/>
            <a:ext cx="1989056" cy="4619624"/>
          </a:xfrm>
          <a:custGeom>
            <a:avLst/>
            <a:gdLst>
              <a:gd name="connsiteX0" fmla="*/ 0 w 2095500"/>
              <a:gd name="connsiteY0" fmla="*/ 0 h 6867525"/>
              <a:gd name="connsiteX1" fmla="*/ 1410691 w 2095500"/>
              <a:gd name="connsiteY1" fmla="*/ 0 h 6867525"/>
              <a:gd name="connsiteX2" fmla="*/ 2095500 w 2095500"/>
              <a:gd name="connsiteY2" fmla="*/ 3433763 h 6867525"/>
              <a:gd name="connsiteX3" fmla="*/ 1410691 w 2095500"/>
              <a:gd name="connsiteY3" fmla="*/ 6867525 h 6867525"/>
              <a:gd name="connsiteX4" fmla="*/ 0 w 2095500"/>
              <a:gd name="connsiteY4" fmla="*/ 6867525 h 6867525"/>
              <a:gd name="connsiteX5" fmla="*/ 0 w 2095500"/>
              <a:gd name="connsiteY5" fmla="*/ 0 h 6867525"/>
              <a:gd name="connsiteX0" fmla="*/ 0 w 2095500"/>
              <a:gd name="connsiteY0" fmla="*/ 0 h 6867525"/>
              <a:gd name="connsiteX1" fmla="*/ 1410691 w 2095500"/>
              <a:gd name="connsiteY1" fmla="*/ 0 h 6867525"/>
              <a:gd name="connsiteX2" fmla="*/ 2095500 w 2095500"/>
              <a:gd name="connsiteY2" fmla="*/ 3433763 h 6867525"/>
              <a:gd name="connsiteX3" fmla="*/ 1036980 w 2095500"/>
              <a:gd name="connsiteY3" fmla="*/ 6867525 h 6867525"/>
              <a:gd name="connsiteX4" fmla="*/ 0 w 2095500"/>
              <a:gd name="connsiteY4" fmla="*/ 6867525 h 6867525"/>
              <a:gd name="connsiteX5" fmla="*/ 0 w 2095500"/>
              <a:gd name="connsiteY5" fmla="*/ 0 h 6867525"/>
              <a:gd name="connsiteX0" fmla="*/ 0 w 2095500"/>
              <a:gd name="connsiteY0" fmla="*/ 0 h 6867525"/>
              <a:gd name="connsiteX1" fmla="*/ 1410691 w 2095500"/>
              <a:gd name="connsiteY1" fmla="*/ 0 h 6867525"/>
              <a:gd name="connsiteX2" fmla="*/ 2095500 w 2095500"/>
              <a:gd name="connsiteY2" fmla="*/ 3433763 h 6867525"/>
              <a:gd name="connsiteX3" fmla="*/ 750733 w 2095500"/>
              <a:gd name="connsiteY3" fmla="*/ 6867525 h 6867525"/>
              <a:gd name="connsiteX4" fmla="*/ 0 w 2095500"/>
              <a:gd name="connsiteY4" fmla="*/ 6867525 h 6867525"/>
              <a:gd name="connsiteX5" fmla="*/ 0 w 2095500"/>
              <a:gd name="connsiteY5" fmla="*/ 0 h 6867525"/>
              <a:gd name="connsiteX0" fmla="*/ 0 w 2095500"/>
              <a:gd name="connsiteY0" fmla="*/ 0 h 6867525"/>
              <a:gd name="connsiteX1" fmla="*/ 1410691 w 2095500"/>
              <a:gd name="connsiteY1" fmla="*/ 0 h 6867525"/>
              <a:gd name="connsiteX2" fmla="*/ 2095500 w 2095500"/>
              <a:gd name="connsiteY2" fmla="*/ 3433763 h 6867525"/>
              <a:gd name="connsiteX3" fmla="*/ 1592248 w 2095500"/>
              <a:gd name="connsiteY3" fmla="*/ 4622800 h 6867525"/>
              <a:gd name="connsiteX4" fmla="*/ 750733 w 2095500"/>
              <a:gd name="connsiteY4" fmla="*/ 6867525 h 6867525"/>
              <a:gd name="connsiteX5" fmla="*/ 0 w 2095500"/>
              <a:gd name="connsiteY5" fmla="*/ 6867525 h 6867525"/>
              <a:gd name="connsiteX6" fmla="*/ 0 w 2095500"/>
              <a:gd name="connsiteY6" fmla="*/ 0 h 6867525"/>
              <a:gd name="connsiteX0" fmla="*/ 7952 w 2103452"/>
              <a:gd name="connsiteY0" fmla="*/ 0 h 6867525"/>
              <a:gd name="connsiteX1" fmla="*/ 1418643 w 2103452"/>
              <a:gd name="connsiteY1" fmla="*/ 0 h 6867525"/>
              <a:gd name="connsiteX2" fmla="*/ 2103452 w 2103452"/>
              <a:gd name="connsiteY2" fmla="*/ 3433763 h 6867525"/>
              <a:gd name="connsiteX3" fmla="*/ 1600200 w 2103452"/>
              <a:gd name="connsiteY3" fmla="*/ 4622800 h 6867525"/>
              <a:gd name="connsiteX4" fmla="*/ 758685 w 2103452"/>
              <a:gd name="connsiteY4" fmla="*/ 6867525 h 6867525"/>
              <a:gd name="connsiteX5" fmla="*/ 7952 w 2103452"/>
              <a:gd name="connsiteY5" fmla="*/ 6867525 h 6867525"/>
              <a:gd name="connsiteX6" fmla="*/ 0 w 2103452"/>
              <a:gd name="connsiteY6" fmla="*/ 4635500 h 6867525"/>
              <a:gd name="connsiteX7" fmla="*/ 7952 w 2103452"/>
              <a:gd name="connsiteY7" fmla="*/ 0 h 6867525"/>
              <a:gd name="connsiteX0" fmla="*/ 7952 w 2103452"/>
              <a:gd name="connsiteY0" fmla="*/ 0 h 6867525"/>
              <a:gd name="connsiteX1" fmla="*/ 1418643 w 2103452"/>
              <a:gd name="connsiteY1" fmla="*/ 0 h 6867525"/>
              <a:gd name="connsiteX2" fmla="*/ 2103452 w 2103452"/>
              <a:gd name="connsiteY2" fmla="*/ 3433763 h 6867525"/>
              <a:gd name="connsiteX3" fmla="*/ 1600200 w 2103452"/>
              <a:gd name="connsiteY3" fmla="*/ 4622800 h 6867525"/>
              <a:gd name="connsiteX4" fmla="*/ 7952 w 2103452"/>
              <a:gd name="connsiteY4" fmla="*/ 6867525 h 6867525"/>
              <a:gd name="connsiteX5" fmla="*/ 0 w 2103452"/>
              <a:gd name="connsiteY5" fmla="*/ 4635500 h 6867525"/>
              <a:gd name="connsiteX6" fmla="*/ 7952 w 2103452"/>
              <a:gd name="connsiteY6" fmla="*/ 0 h 6867525"/>
              <a:gd name="connsiteX0" fmla="*/ 7952 w 2103452"/>
              <a:gd name="connsiteY0" fmla="*/ 0 h 4635500"/>
              <a:gd name="connsiteX1" fmla="*/ 1418643 w 2103452"/>
              <a:gd name="connsiteY1" fmla="*/ 0 h 4635500"/>
              <a:gd name="connsiteX2" fmla="*/ 2103452 w 2103452"/>
              <a:gd name="connsiteY2" fmla="*/ 3433763 h 4635500"/>
              <a:gd name="connsiteX3" fmla="*/ 1600200 w 2103452"/>
              <a:gd name="connsiteY3" fmla="*/ 4622800 h 4635500"/>
              <a:gd name="connsiteX4" fmla="*/ 0 w 2103452"/>
              <a:gd name="connsiteY4" fmla="*/ 4635500 h 4635500"/>
              <a:gd name="connsiteX5" fmla="*/ 7952 w 2103452"/>
              <a:gd name="connsiteY5" fmla="*/ 0 h 4635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03452" h="4635500">
                <a:moveTo>
                  <a:pt x="7952" y="0"/>
                </a:moveTo>
                <a:lnTo>
                  <a:pt x="1418643" y="0"/>
                </a:lnTo>
                <a:lnTo>
                  <a:pt x="2103452" y="3433763"/>
                </a:lnTo>
                <a:lnTo>
                  <a:pt x="1600200" y="4622800"/>
                </a:lnTo>
                <a:lnTo>
                  <a:pt x="0" y="4635500"/>
                </a:lnTo>
                <a:cubicBezTo>
                  <a:pt x="2651" y="3090333"/>
                  <a:pt x="5301" y="1545167"/>
                  <a:pt x="795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2" name="Group 21"/>
          <p:cNvGrpSpPr/>
          <p:nvPr userDrawn="1">
            <p:custDataLst>
              <p:tags r:id="rId9"/>
            </p:custDataLst>
          </p:nvPr>
        </p:nvGrpSpPr>
        <p:grpSpPr>
          <a:xfrm>
            <a:off x="-1057274" y="-484331"/>
            <a:ext cx="3046330" cy="4954730"/>
            <a:chOff x="-1250950" y="-268289"/>
            <a:chExt cx="3263900" cy="5308600"/>
          </a:xfrm>
          <a:solidFill>
            <a:schemeClr val="accent3">
              <a:lumMod val="20000"/>
              <a:lumOff val="80000"/>
            </a:schemeClr>
          </a:solidFill>
        </p:grpSpPr>
        <p:sp>
          <p:nvSpPr>
            <p:cNvPr id="18" name="Freeform 27"/>
            <p:cNvSpPr>
              <a:spLocks noEditPoints="1"/>
            </p:cNvSpPr>
            <p:nvPr userDrawn="1"/>
          </p:nvSpPr>
          <p:spPr bwMode="auto">
            <a:xfrm>
              <a:off x="-784225" y="-268289"/>
              <a:ext cx="2327275" cy="3987800"/>
            </a:xfrm>
            <a:custGeom>
              <a:avLst/>
              <a:gdLst>
                <a:gd name="T0" fmla="*/ 0 w 1466"/>
                <a:gd name="T1" fmla="*/ 2506 h 2512"/>
                <a:gd name="T2" fmla="*/ 48 w 1466"/>
                <a:gd name="T3" fmla="*/ 2254 h 2512"/>
                <a:gd name="T4" fmla="*/ 300 w 1466"/>
                <a:gd name="T5" fmla="*/ 916 h 2512"/>
                <a:gd name="T6" fmla="*/ 428 w 1466"/>
                <a:gd name="T7" fmla="*/ 240 h 2512"/>
                <a:gd name="T8" fmla="*/ 436 w 1466"/>
                <a:gd name="T9" fmla="*/ 208 h 2512"/>
                <a:gd name="T10" fmla="*/ 454 w 1466"/>
                <a:gd name="T11" fmla="*/ 150 h 2512"/>
                <a:gd name="T12" fmla="*/ 480 w 1466"/>
                <a:gd name="T13" fmla="*/ 104 h 2512"/>
                <a:gd name="T14" fmla="*/ 514 w 1466"/>
                <a:gd name="T15" fmla="*/ 66 h 2512"/>
                <a:gd name="T16" fmla="*/ 554 w 1466"/>
                <a:gd name="T17" fmla="*/ 38 h 2512"/>
                <a:gd name="T18" fmla="*/ 602 w 1466"/>
                <a:gd name="T19" fmla="*/ 18 h 2512"/>
                <a:gd name="T20" fmla="*/ 662 w 1466"/>
                <a:gd name="T21" fmla="*/ 6 h 2512"/>
                <a:gd name="T22" fmla="*/ 730 w 1466"/>
                <a:gd name="T23" fmla="*/ 0 h 2512"/>
                <a:gd name="T24" fmla="*/ 768 w 1466"/>
                <a:gd name="T25" fmla="*/ 2 h 2512"/>
                <a:gd name="T26" fmla="*/ 826 w 1466"/>
                <a:gd name="T27" fmla="*/ 6 h 2512"/>
                <a:gd name="T28" fmla="*/ 876 w 1466"/>
                <a:gd name="T29" fmla="*/ 20 h 2512"/>
                <a:gd name="T30" fmla="*/ 922 w 1466"/>
                <a:gd name="T31" fmla="*/ 40 h 2512"/>
                <a:gd name="T32" fmla="*/ 958 w 1466"/>
                <a:gd name="T33" fmla="*/ 70 h 2512"/>
                <a:gd name="T34" fmla="*/ 990 w 1466"/>
                <a:gd name="T35" fmla="*/ 104 h 2512"/>
                <a:gd name="T36" fmla="*/ 1014 w 1466"/>
                <a:gd name="T37" fmla="*/ 148 h 2512"/>
                <a:gd name="T38" fmla="*/ 1034 w 1466"/>
                <a:gd name="T39" fmla="*/ 198 h 2512"/>
                <a:gd name="T40" fmla="*/ 1048 w 1466"/>
                <a:gd name="T41" fmla="*/ 256 h 2512"/>
                <a:gd name="T42" fmla="*/ 1162 w 1466"/>
                <a:gd name="T43" fmla="*/ 866 h 2512"/>
                <a:gd name="T44" fmla="*/ 1278 w 1466"/>
                <a:gd name="T45" fmla="*/ 1478 h 2512"/>
                <a:gd name="T46" fmla="*/ 1464 w 1466"/>
                <a:gd name="T47" fmla="*/ 2464 h 2512"/>
                <a:gd name="T48" fmla="*/ 1466 w 1466"/>
                <a:gd name="T49" fmla="*/ 2478 h 2512"/>
                <a:gd name="T50" fmla="*/ 1464 w 1466"/>
                <a:gd name="T51" fmla="*/ 2496 h 2512"/>
                <a:gd name="T52" fmla="*/ 1454 w 1466"/>
                <a:gd name="T53" fmla="*/ 2508 h 2512"/>
                <a:gd name="T54" fmla="*/ 1436 w 1466"/>
                <a:gd name="T55" fmla="*/ 2512 h 2512"/>
                <a:gd name="T56" fmla="*/ 1424 w 1466"/>
                <a:gd name="T57" fmla="*/ 2512 h 2512"/>
                <a:gd name="T58" fmla="*/ 40 w 1466"/>
                <a:gd name="T59" fmla="*/ 2512 h 2512"/>
                <a:gd name="T60" fmla="*/ 0 w 1466"/>
                <a:gd name="T61" fmla="*/ 2506 h 2512"/>
                <a:gd name="T62" fmla="*/ 738 w 1466"/>
                <a:gd name="T63" fmla="*/ 886 h 2512"/>
                <a:gd name="T64" fmla="*/ 720 w 1466"/>
                <a:gd name="T65" fmla="*/ 888 h 2512"/>
                <a:gd name="T66" fmla="*/ 538 w 1466"/>
                <a:gd name="T67" fmla="*/ 2064 h 2512"/>
                <a:gd name="T68" fmla="*/ 918 w 1466"/>
                <a:gd name="T69" fmla="*/ 2064 h 2512"/>
                <a:gd name="T70" fmla="*/ 738 w 1466"/>
                <a:gd name="T71" fmla="*/ 886 h 2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466" h="2512">
                  <a:moveTo>
                    <a:pt x="0" y="2506"/>
                  </a:moveTo>
                  <a:lnTo>
                    <a:pt x="0" y="2506"/>
                  </a:lnTo>
                  <a:lnTo>
                    <a:pt x="48" y="2254"/>
                  </a:lnTo>
                  <a:lnTo>
                    <a:pt x="48" y="2254"/>
                  </a:lnTo>
                  <a:lnTo>
                    <a:pt x="300" y="916"/>
                  </a:lnTo>
                  <a:lnTo>
                    <a:pt x="300" y="916"/>
                  </a:lnTo>
                  <a:lnTo>
                    <a:pt x="364" y="578"/>
                  </a:lnTo>
                  <a:lnTo>
                    <a:pt x="428" y="240"/>
                  </a:lnTo>
                  <a:lnTo>
                    <a:pt x="428" y="240"/>
                  </a:lnTo>
                  <a:lnTo>
                    <a:pt x="436" y="208"/>
                  </a:lnTo>
                  <a:lnTo>
                    <a:pt x="444" y="178"/>
                  </a:lnTo>
                  <a:lnTo>
                    <a:pt x="454" y="150"/>
                  </a:lnTo>
                  <a:lnTo>
                    <a:pt x="466" y="126"/>
                  </a:lnTo>
                  <a:lnTo>
                    <a:pt x="480" y="104"/>
                  </a:lnTo>
                  <a:lnTo>
                    <a:pt x="496" y="84"/>
                  </a:lnTo>
                  <a:lnTo>
                    <a:pt x="514" y="66"/>
                  </a:lnTo>
                  <a:lnTo>
                    <a:pt x="532" y="50"/>
                  </a:lnTo>
                  <a:lnTo>
                    <a:pt x="554" y="38"/>
                  </a:lnTo>
                  <a:lnTo>
                    <a:pt x="578" y="26"/>
                  </a:lnTo>
                  <a:lnTo>
                    <a:pt x="602" y="18"/>
                  </a:lnTo>
                  <a:lnTo>
                    <a:pt x="630" y="10"/>
                  </a:lnTo>
                  <a:lnTo>
                    <a:pt x="662" y="6"/>
                  </a:lnTo>
                  <a:lnTo>
                    <a:pt x="694" y="2"/>
                  </a:lnTo>
                  <a:lnTo>
                    <a:pt x="730" y="0"/>
                  </a:lnTo>
                  <a:lnTo>
                    <a:pt x="768" y="2"/>
                  </a:lnTo>
                  <a:lnTo>
                    <a:pt x="768" y="2"/>
                  </a:lnTo>
                  <a:lnTo>
                    <a:pt x="798" y="4"/>
                  </a:lnTo>
                  <a:lnTo>
                    <a:pt x="826" y="6"/>
                  </a:lnTo>
                  <a:lnTo>
                    <a:pt x="852" y="12"/>
                  </a:lnTo>
                  <a:lnTo>
                    <a:pt x="876" y="20"/>
                  </a:lnTo>
                  <a:lnTo>
                    <a:pt x="900" y="30"/>
                  </a:lnTo>
                  <a:lnTo>
                    <a:pt x="922" y="40"/>
                  </a:lnTo>
                  <a:lnTo>
                    <a:pt x="940" y="54"/>
                  </a:lnTo>
                  <a:lnTo>
                    <a:pt x="958" y="70"/>
                  </a:lnTo>
                  <a:lnTo>
                    <a:pt x="974" y="86"/>
                  </a:lnTo>
                  <a:lnTo>
                    <a:pt x="990" y="104"/>
                  </a:lnTo>
                  <a:lnTo>
                    <a:pt x="1002" y="126"/>
                  </a:lnTo>
                  <a:lnTo>
                    <a:pt x="1014" y="148"/>
                  </a:lnTo>
                  <a:lnTo>
                    <a:pt x="1026" y="172"/>
                  </a:lnTo>
                  <a:lnTo>
                    <a:pt x="1034" y="198"/>
                  </a:lnTo>
                  <a:lnTo>
                    <a:pt x="1042" y="226"/>
                  </a:lnTo>
                  <a:lnTo>
                    <a:pt x="1048" y="256"/>
                  </a:lnTo>
                  <a:lnTo>
                    <a:pt x="1048" y="256"/>
                  </a:lnTo>
                  <a:lnTo>
                    <a:pt x="1162" y="866"/>
                  </a:lnTo>
                  <a:lnTo>
                    <a:pt x="1278" y="1478"/>
                  </a:lnTo>
                  <a:lnTo>
                    <a:pt x="1278" y="1478"/>
                  </a:lnTo>
                  <a:lnTo>
                    <a:pt x="1370" y="1970"/>
                  </a:lnTo>
                  <a:lnTo>
                    <a:pt x="1464" y="2464"/>
                  </a:lnTo>
                  <a:lnTo>
                    <a:pt x="1464" y="2464"/>
                  </a:lnTo>
                  <a:lnTo>
                    <a:pt x="1466" y="2478"/>
                  </a:lnTo>
                  <a:lnTo>
                    <a:pt x="1466" y="2488"/>
                  </a:lnTo>
                  <a:lnTo>
                    <a:pt x="1464" y="2496"/>
                  </a:lnTo>
                  <a:lnTo>
                    <a:pt x="1460" y="2502"/>
                  </a:lnTo>
                  <a:lnTo>
                    <a:pt x="1454" y="2508"/>
                  </a:lnTo>
                  <a:lnTo>
                    <a:pt x="1446" y="2510"/>
                  </a:lnTo>
                  <a:lnTo>
                    <a:pt x="1436" y="2512"/>
                  </a:lnTo>
                  <a:lnTo>
                    <a:pt x="1424" y="2512"/>
                  </a:lnTo>
                  <a:lnTo>
                    <a:pt x="1424" y="2512"/>
                  </a:lnTo>
                  <a:lnTo>
                    <a:pt x="40" y="2512"/>
                  </a:lnTo>
                  <a:lnTo>
                    <a:pt x="40" y="2512"/>
                  </a:lnTo>
                  <a:lnTo>
                    <a:pt x="22" y="2510"/>
                  </a:lnTo>
                  <a:lnTo>
                    <a:pt x="0" y="2506"/>
                  </a:lnTo>
                  <a:lnTo>
                    <a:pt x="0" y="2506"/>
                  </a:lnTo>
                  <a:close/>
                  <a:moveTo>
                    <a:pt x="738" y="886"/>
                  </a:moveTo>
                  <a:lnTo>
                    <a:pt x="738" y="886"/>
                  </a:lnTo>
                  <a:lnTo>
                    <a:pt x="720" y="888"/>
                  </a:lnTo>
                  <a:lnTo>
                    <a:pt x="720" y="888"/>
                  </a:lnTo>
                  <a:lnTo>
                    <a:pt x="538" y="2064"/>
                  </a:lnTo>
                  <a:lnTo>
                    <a:pt x="538" y="2064"/>
                  </a:lnTo>
                  <a:lnTo>
                    <a:pt x="918" y="2064"/>
                  </a:lnTo>
                  <a:lnTo>
                    <a:pt x="918" y="2064"/>
                  </a:lnTo>
                  <a:lnTo>
                    <a:pt x="738" y="886"/>
                  </a:lnTo>
                  <a:lnTo>
                    <a:pt x="738" y="886"/>
                  </a:lnTo>
                  <a:close/>
                </a:path>
              </a:pathLst>
            </a:custGeom>
            <a:solidFill>
              <a:srgbClr val="E4EBF4"/>
            </a:solidFill>
            <a:ln>
              <a:noFill/>
            </a:ln>
            <a:extLst>
              <a:ext uri="{91240B29-F687-4F45-9708-019B960494DF}">
                <a14:hiddenLine xmlns:a14="http://schemas.microsoft.com/office/drawing/2010/main" w="9525">
                  <a:solidFill>
                    <a:srgbClr val="000000"/>
                  </a:solidFill>
                  <a:round/>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solidFill>
                  <a:schemeClr val="lt1"/>
                </a:solidFill>
              </a:endParaRPr>
            </a:p>
          </p:txBody>
        </p:sp>
        <p:sp>
          <p:nvSpPr>
            <p:cNvPr id="19" name="Freeform 28"/>
            <p:cNvSpPr>
              <a:spLocks/>
            </p:cNvSpPr>
            <p:nvPr userDrawn="1"/>
          </p:nvSpPr>
          <p:spPr bwMode="auto">
            <a:xfrm>
              <a:off x="-1250950" y="4198936"/>
              <a:ext cx="3263900" cy="841375"/>
            </a:xfrm>
            <a:custGeom>
              <a:avLst/>
              <a:gdLst>
                <a:gd name="T0" fmla="*/ 1028 w 2056"/>
                <a:gd name="T1" fmla="*/ 528 h 530"/>
                <a:gd name="T2" fmla="*/ 62 w 2056"/>
                <a:gd name="T3" fmla="*/ 530 h 530"/>
                <a:gd name="T4" fmla="*/ 46 w 2056"/>
                <a:gd name="T5" fmla="*/ 530 h 530"/>
                <a:gd name="T6" fmla="*/ 20 w 2056"/>
                <a:gd name="T7" fmla="*/ 524 h 530"/>
                <a:gd name="T8" fmla="*/ 6 w 2056"/>
                <a:gd name="T9" fmla="*/ 510 h 530"/>
                <a:gd name="T10" fmla="*/ 0 w 2056"/>
                <a:gd name="T11" fmla="*/ 484 h 530"/>
                <a:gd name="T12" fmla="*/ 0 w 2056"/>
                <a:gd name="T13" fmla="*/ 468 h 530"/>
                <a:gd name="T14" fmla="*/ 2 w 2056"/>
                <a:gd name="T15" fmla="*/ 408 h 530"/>
                <a:gd name="T16" fmla="*/ 10 w 2056"/>
                <a:gd name="T17" fmla="*/ 382 h 530"/>
                <a:gd name="T18" fmla="*/ 20 w 2056"/>
                <a:gd name="T19" fmla="*/ 372 h 530"/>
                <a:gd name="T20" fmla="*/ 44 w 2056"/>
                <a:gd name="T21" fmla="*/ 364 h 530"/>
                <a:gd name="T22" fmla="*/ 104 w 2056"/>
                <a:gd name="T23" fmla="*/ 362 h 530"/>
                <a:gd name="T24" fmla="*/ 116 w 2056"/>
                <a:gd name="T25" fmla="*/ 360 h 530"/>
                <a:gd name="T26" fmla="*/ 134 w 2056"/>
                <a:gd name="T27" fmla="*/ 354 h 530"/>
                <a:gd name="T28" fmla="*/ 146 w 2056"/>
                <a:gd name="T29" fmla="*/ 342 h 530"/>
                <a:gd name="T30" fmla="*/ 156 w 2056"/>
                <a:gd name="T31" fmla="*/ 314 h 530"/>
                <a:gd name="T32" fmla="*/ 180 w 2056"/>
                <a:gd name="T33" fmla="*/ 182 h 530"/>
                <a:gd name="T34" fmla="*/ 204 w 2056"/>
                <a:gd name="T35" fmla="*/ 52 h 530"/>
                <a:gd name="T36" fmla="*/ 212 w 2056"/>
                <a:gd name="T37" fmla="*/ 28 h 530"/>
                <a:gd name="T38" fmla="*/ 222 w 2056"/>
                <a:gd name="T39" fmla="*/ 12 h 530"/>
                <a:gd name="T40" fmla="*/ 240 w 2056"/>
                <a:gd name="T41" fmla="*/ 4 h 530"/>
                <a:gd name="T42" fmla="*/ 264 w 2056"/>
                <a:gd name="T43" fmla="*/ 0 h 530"/>
                <a:gd name="T44" fmla="*/ 1030 w 2056"/>
                <a:gd name="T45" fmla="*/ 2 h 530"/>
                <a:gd name="T46" fmla="*/ 1794 w 2056"/>
                <a:gd name="T47" fmla="*/ 2 h 530"/>
                <a:gd name="T48" fmla="*/ 1818 w 2056"/>
                <a:gd name="T49" fmla="*/ 4 h 530"/>
                <a:gd name="T50" fmla="*/ 1834 w 2056"/>
                <a:gd name="T51" fmla="*/ 12 h 530"/>
                <a:gd name="T52" fmla="*/ 1846 w 2056"/>
                <a:gd name="T53" fmla="*/ 26 h 530"/>
                <a:gd name="T54" fmla="*/ 1852 w 2056"/>
                <a:gd name="T55" fmla="*/ 48 h 530"/>
                <a:gd name="T56" fmla="*/ 1876 w 2056"/>
                <a:gd name="T57" fmla="*/ 180 h 530"/>
                <a:gd name="T58" fmla="*/ 1900 w 2056"/>
                <a:gd name="T59" fmla="*/ 310 h 530"/>
                <a:gd name="T60" fmla="*/ 1908 w 2056"/>
                <a:gd name="T61" fmla="*/ 334 h 530"/>
                <a:gd name="T62" fmla="*/ 1918 w 2056"/>
                <a:gd name="T63" fmla="*/ 350 h 530"/>
                <a:gd name="T64" fmla="*/ 1936 w 2056"/>
                <a:gd name="T65" fmla="*/ 358 h 530"/>
                <a:gd name="T66" fmla="*/ 1962 w 2056"/>
                <a:gd name="T67" fmla="*/ 362 h 530"/>
                <a:gd name="T68" fmla="*/ 1992 w 2056"/>
                <a:gd name="T69" fmla="*/ 362 h 530"/>
                <a:gd name="T70" fmla="*/ 2034 w 2056"/>
                <a:gd name="T71" fmla="*/ 366 h 530"/>
                <a:gd name="T72" fmla="*/ 2044 w 2056"/>
                <a:gd name="T73" fmla="*/ 374 h 530"/>
                <a:gd name="T74" fmla="*/ 2052 w 2056"/>
                <a:gd name="T75" fmla="*/ 384 h 530"/>
                <a:gd name="T76" fmla="*/ 2056 w 2056"/>
                <a:gd name="T77" fmla="*/ 426 h 530"/>
                <a:gd name="T78" fmla="*/ 2056 w 2056"/>
                <a:gd name="T79" fmla="*/ 456 h 530"/>
                <a:gd name="T80" fmla="*/ 2054 w 2056"/>
                <a:gd name="T81" fmla="*/ 498 h 530"/>
                <a:gd name="T82" fmla="*/ 2048 w 2056"/>
                <a:gd name="T83" fmla="*/ 520 h 530"/>
                <a:gd name="T84" fmla="*/ 2026 w 2056"/>
                <a:gd name="T85" fmla="*/ 528 h 530"/>
                <a:gd name="T86" fmla="*/ 1986 w 2056"/>
                <a:gd name="T87" fmla="*/ 528 h 530"/>
                <a:gd name="T88" fmla="*/ 1028 w 2056"/>
                <a:gd name="T89" fmla="*/ 528 h 5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056" h="530">
                  <a:moveTo>
                    <a:pt x="1028" y="528"/>
                  </a:moveTo>
                  <a:lnTo>
                    <a:pt x="1028" y="528"/>
                  </a:lnTo>
                  <a:lnTo>
                    <a:pt x="546" y="528"/>
                  </a:lnTo>
                  <a:lnTo>
                    <a:pt x="62" y="530"/>
                  </a:lnTo>
                  <a:lnTo>
                    <a:pt x="62" y="530"/>
                  </a:lnTo>
                  <a:lnTo>
                    <a:pt x="46" y="530"/>
                  </a:lnTo>
                  <a:lnTo>
                    <a:pt x="32" y="528"/>
                  </a:lnTo>
                  <a:lnTo>
                    <a:pt x="20" y="524"/>
                  </a:lnTo>
                  <a:lnTo>
                    <a:pt x="12" y="518"/>
                  </a:lnTo>
                  <a:lnTo>
                    <a:pt x="6" y="510"/>
                  </a:lnTo>
                  <a:lnTo>
                    <a:pt x="2" y="498"/>
                  </a:lnTo>
                  <a:lnTo>
                    <a:pt x="0" y="484"/>
                  </a:lnTo>
                  <a:lnTo>
                    <a:pt x="0" y="468"/>
                  </a:lnTo>
                  <a:lnTo>
                    <a:pt x="0" y="468"/>
                  </a:lnTo>
                  <a:lnTo>
                    <a:pt x="0" y="434"/>
                  </a:lnTo>
                  <a:lnTo>
                    <a:pt x="2" y="408"/>
                  </a:lnTo>
                  <a:lnTo>
                    <a:pt x="6" y="388"/>
                  </a:lnTo>
                  <a:lnTo>
                    <a:pt x="10" y="382"/>
                  </a:lnTo>
                  <a:lnTo>
                    <a:pt x="14" y="376"/>
                  </a:lnTo>
                  <a:lnTo>
                    <a:pt x="20" y="372"/>
                  </a:lnTo>
                  <a:lnTo>
                    <a:pt x="26" y="368"/>
                  </a:lnTo>
                  <a:lnTo>
                    <a:pt x="44" y="364"/>
                  </a:lnTo>
                  <a:lnTo>
                    <a:pt x="70" y="362"/>
                  </a:lnTo>
                  <a:lnTo>
                    <a:pt x="104" y="362"/>
                  </a:lnTo>
                  <a:lnTo>
                    <a:pt x="104" y="362"/>
                  </a:lnTo>
                  <a:lnTo>
                    <a:pt x="116" y="360"/>
                  </a:lnTo>
                  <a:lnTo>
                    <a:pt x="126" y="358"/>
                  </a:lnTo>
                  <a:lnTo>
                    <a:pt x="134" y="354"/>
                  </a:lnTo>
                  <a:lnTo>
                    <a:pt x="142" y="348"/>
                  </a:lnTo>
                  <a:lnTo>
                    <a:pt x="146" y="342"/>
                  </a:lnTo>
                  <a:lnTo>
                    <a:pt x="150" y="334"/>
                  </a:lnTo>
                  <a:lnTo>
                    <a:pt x="156" y="314"/>
                  </a:lnTo>
                  <a:lnTo>
                    <a:pt x="156" y="314"/>
                  </a:lnTo>
                  <a:lnTo>
                    <a:pt x="180" y="182"/>
                  </a:lnTo>
                  <a:lnTo>
                    <a:pt x="204" y="52"/>
                  </a:lnTo>
                  <a:lnTo>
                    <a:pt x="204" y="52"/>
                  </a:lnTo>
                  <a:lnTo>
                    <a:pt x="208" y="40"/>
                  </a:lnTo>
                  <a:lnTo>
                    <a:pt x="212" y="28"/>
                  </a:lnTo>
                  <a:lnTo>
                    <a:pt x="216" y="20"/>
                  </a:lnTo>
                  <a:lnTo>
                    <a:pt x="222" y="12"/>
                  </a:lnTo>
                  <a:lnTo>
                    <a:pt x="230" y="8"/>
                  </a:lnTo>
                  <a:lnTo>
                    <a:pt x="240" y="4"/>
                  </a:lnTo>
                  <a:lnTo>
                    <a:pt x="250" y="2"/>
                  </a:lnTo>
                  <a:lnTo>
                    <a:pt x="264" y="0"/>
                  </a:lnTo>
                  <a:lnTo>
                    <a:pt x="264" y="0"/>
                  </a:lnTo>
                  <a:lnTo>
                    <a:pt x="1030" y="2"/>
                  </a:lnTo>
                  <a:lnTo>
                    <a:pt x="1794" y="2"/>
                  </a:lnTo>
                  <a:lnTo>
                    <a:pt x="1794" y="2"/>
                  </a:lnTo>
                  <a:lnTo>
                    <a:pt x="1808" y="2"/>
                  </a:lnTo>
                  <a:lnTo>
                    <a:pt x="1818" y="4"/>
                  </a:lnTo>
                  <a:lnTo>
                    <a:pt x="1828" y="6"/>
                  </a:lnTo>
                  <a:lnTo>
                    <a:pt x="1834" y="12"/>
                  </a:lnTo>
                  <a:lnTo>
                    <a:pt x="1840" y="18"/>
                  </a:lnTo>
                  <a:lnTo>
                    <a:pt x="1846" y="26"/>
                  </a:lnTo>
                  <a:lnTo>
                    <a:pt x="1850" y="36"/>
                  </a:lnTo>
                  <a:lnTo>
                    <a:pt x="1852" y="48"/>
                  </a:lnTo>
                  <a:lnTo>
                    <a:pt x="1852" y="48"/>
                  </a:lnTo>
                  <a:lnTo>
                    <a:pt x="1876" y="180"/>
                  </a:lnTo>
                  <a:lnTo>
                    <a:pt x="1900" y="310"/>
                  </a:lnTo>
                  <a:lnTo>
                    <a:pt x="1900" y="310"/>
                  </a:lnTo>
                  <a:lnTo>
                    <a:pt x="1904" y="322"/>
                  </a:lnTo>
                  <a:lnTo>
                    <a:pt x="1908" y="334"/>
                  </a:lnTo>
                  <a:lnTo>
                    <a:pt x="1912" y="342"/>
                  </a:lnTo>
                  <a:lnTo>
                    <a:pt x="1918" y="350"/>
                  </a:lnTo>
                  <a:lnTo>
                    <a:pt x="1926" y="356"/>
                  </a:lnTo>
                  <a:lnTo>
                    <a:pt x="1936" y="358"/>
                  </a:lnTo>
                  <a:lnTo>
                    <a:pt x="1948" y="362"/>
                  </a:lnTo>
                  <a:lnTo>
                    <a:pt x="1962" y="362"/>
                  </a:lnTo>
                  <a:lnTo>
                    <a:pt x="1962" y="362"/>
                  </a:lnTo>
                  <a:lnTo>
                    <a:pt x="1992" y="362"/>
                  </a:lnTo>
                  <a:lnTo>
                    <a:pt x="2016" y="362"/>
                  </a:lnTo>
                  <a:lnTo>
                    <a:pt x="2034" y="366"/>
                  </a:lnTo>
                  <a:lnTo>
                    <a:pt x="2040" y="370"/>
                  </a:lnTo>
                  <a:lnTo>
                    <a:pt x="2044" y="374"/>
                  </a:lnTo>
                  <a:lnTo>
                    <a:pt x="2048" y="378"/>
                  </a:lnTo>
                  <a:lnTo>
                    <a:pt x="2052" y="384"/>
                  </a:lnTo>
                  <a:lnTo>
                    <a:pt x="2054" y="402"/>
                  </a:lnTo>
                  <a:lnTo>
                    <a:pt x="2056" y="426"/>
                  </a:lnTo>
                  <a:lnTo>
                    <a:pt x="2056" y="456"/>
                  </a:lnTo>
                  <a:lnTo>
                    <a:pt x="2056" y="456"/>
                  </a:lnTo>
                  <a:lnTo>
                    <a:pt x="2056" y="480"/>
                  </a:lnTo>
                  <a:lnTo>
                    <a:pt x="2054" y="498"/>
                  </a:lnTo>
                  <a:lnTo>
                    <a:pt x="2052" y="512"/>
                  </a:lnTo>
                  <a:lnTo>
                    <a:pt x="2048" y="520"/>
                  </a:lnTo>
                  <a:lnTo>
                    <a:pt x="2038" y="526"/>
                  </a:lnTo>
                  <a:lnTo>
                    <a:pt x="2026" y="528"/>
                  </a:lnTo>
                  <a:lnTo>
                    <a:pt x="2010" y="528"/>
                  </a:lnTo>
                  <a:lnTo>
                    <a:pt x="1986" y="528"/>
                  </a:lnTo>
                  <a:lnTo>
                    <a:pt x="1986" y="528"/>
                  </a:lnTo>
                  <a:lnTo>
                    <a:pt x="1028" y="528"/>
                  </a:lnTo>
                  <a:lnTo>
                    <a:pt x="1028" y="528"/>
                  </a:lnTo>
                  <a:close/>
                </a:path>
              </a:pathLst>
            </a:custGeom>
            <a:solidFill>
              <a:srgbClr val="E4EBF4"/>
            </a:solidFill>
            <a:ln>
              <a:noFill/>
            </a:ln>
            <a:extLst>
              <a:ext uri="{91240B29-F687-4F45-9708-019B960494DF}">
                <a14:hiddenLine xmlns:a14="http://schemas.microsoft.com/office/drawing/2010/main" w="9525">
                  <a:solidFill>
                    <a:srgbClr val="000000"/>
                  </a:solidFill>
                  <a:round/>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solidFill>
                  <a:schemeClr val="lt1"/>
                </a:solidFill>
              </a:endParaRPr>
            </a:p>
          </p:txBody>
        </p:sp>
      </p:grpSp>
      <p:sp>
        <p:nvSpPr>
          <p:cNvPr id="16" name="Rectangle 15"/>
          <p:cNvSpPr/>
          <p:nvPr userDrawn="1">
            <p:custDataLst>
              <p:tags r:id="rId10"/>
            </p:custDataLst>
          </p:nvPr>
        </p:nvSpPr>
        <p:spPr>
          <a:xfrm>
            <a:off x="1" y="4619624"/>
            <a:ext cx="9144000" cy="2243137"/>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pic>
        <p:nvPicPr>
          <p:cNvPr id="8" name="E719C35A-4CD6-4178-B0D0-8DA208F1799A" descr="E719C35A-4CD6-4178-B0D0-8DA208F1799A"/>
          <p:cNvPicPr>
            <a:picLocks noChangeAspect="1" noChangeArrowheads="1"/>
          </p:cNvPicPr>
          <p:nvPr userDrawn="1">
            <p:custDataLst>
              <p:tags r:id="rId11"/>
            </p:custDataLst>
          </p:nvPr>
        </p:nvPicPr>
        <p:blipFill rotWithShape="1">
          <a:blip r:embed="rId16" cstate="print">
            <a:clrChange>
              <a:clrFrom>
                <a:srgbClr val="FFFFFE"/>
              </a:clrFrom>
              <a:clrTo>
                <a:srgbClr val="FFFFFE">
                  <a:alpha val="0"/>
                </a:srgbClr>
              </a:clrTo>
            </a:clrChange>
            <a:extLst>
              <a:ext uri="{28A0092B-C50C-407E-A947-70E740481C1C}">
                <a14:useLocalDpi xmlns:a14="http://schemas.microsoft.com/office/drawing/2010/main" val="0"/>
              </a:ext>
            </a:extLst>
          </a:blip>
          <a:srcRect l="16910" t="12070" r="20026" b="11812"/>
          <a:stretch/>
        </p:blipFill>
        <p:spPr bwMode="auto">
          <a:xfrm>
            <a:off x="5498248" y="5557688"/>
            <a:ext cx="1122645" cy="1046100"/>
          </a:xfrm>
          <a:prstGeom prst="rect">
            <a:avLst/>
          </a:prstGeom>
          <a:noFill/>
          <a:ln w="9525">
            <a:noFill/>
            <a:miter lim="800000"/>
            <a:headEnd/>
            <a:tailEnd/>
          </a:ln>
        </p:spPr>
      </p:pic>
      <p:pic>
        <p:nvPicPr>
          <p:cNvPr id="9" name="Picture 7" descr="http://www.mininterior.gov.co/sites/default/files/galeria-imagenes/2014-logo_web_eslogan.png"/>
          <p:cNvPicPr>
            <a:picLocks noChangeAspect="1" noChangeArrowheads="1"/>
          </p:cNvPicPr>
          <p:nvPr userDrawn="1">
            <p:custDataLst>
              <p:tags r:id="rId12"/>
            </p:custDataLst>
          </p:nvPr>
        </p:nvPicPr>
        <p:blipFill>
          <a:blip r:embed="rId17">
            <a:extLst>
              <a:ext uri="{28A0092B-C50C-407E-A947-70E740481C1C}">
                <a14:useLocalDpi xmlns:a14="http://schemas.microsoft.com/office/drawing/2010/main" val="0"/>
              </a:ext>
            </a:extLst>
          </a:blip>
          <a:srcRect/>
          <a:stretch>
            <a:fillRect/>
          </a:stretch>
        </p:blipFill>
        <p:spPr bwMode="auto">
          <a:xfrm>
            <a:off x="6887593" y="5666307"/>
            <a:ext cx="1733700" cy="828862"/>
          </a:xfrm>
          <a:prstGeom prst="rect">
            <a:avLst/>
          </a:prstGeom>
          <a:noFill/>
          <a:extLst>
            <a:ext uri="{909E8E84-426E-40DD-AFC4-6F175D3DCCD1}">
              <a14:hiddenFill xmlns:a14="http://schemas.microsoft.com/office/drawing/2010/main">
                <a:solidFill>
                  <a:srgbClr val="FFFFFF"/>
                </a:solidFill>
              </a14:hiddenFill>
            </a:ext>
          </a:extLst>
        </p:spPr>
      </p:pic>
      <p:sp>
        <p:nvSpPr>
          <p:cNvPr id="25" name="Rectangle 24"/>
          <p:cNvSpPr/>
          <p:nvPr userDrawn="1"/>
        </p:nvSpPr>
        <p:spPr>
          <a:xfrm>
            <a:off x="0" y="4617720"/>
            <a:ext cx="9144001" cy="47625"/>
          </a:xfrm>
          <a:prstGeom prst="rect">
            <a:avLst/>
          </a:prstGeom>
          <a:gradFill flip="none" rotWithShape="1">
            <a:gsLst>
              <a:gs pos="0">
                <a:schemeClr val="accent5"/>
              </a:gs>
              <a:gs pos="100000">
                <a:schemeClr val="accent5">
                  <a:lumMod val="20000"/>
                  <a:lumOff val="8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ndara"/>
              <a:sym typeface="Candara"/>
            </a:endParaRPr>
          </a:p>
        </p:txBody>
      </p:sp>
    </p:spTree>
    <p:extLst>
      <p:ext uri="{BB962C8B-B14F-4D97-AF65-F5344CB8AC3E}">
        <p14:creationId xmlns:p14="http://schemas.microsoft.com/office/powerpoint/2010/main" val="2814675710"/>
      </p:ext>
    </p:extLst>
  </p:cSld>
  <p:clrMapOvr>
    <a:masterClrMapping/>
  </p:clrMapOvr>
  <mc:AlternateContent xmlns:mc="http://schemas.openxmlformats.org/markup-compatibility/2006" xmlns:p14="http://schemas.microsoft.com/office/powerpoint/2010/main">
    <mc:Choice Requires="p14">
      <p:transition p14:dur="250" advClick="0"/>
    </mc:Choice>
    <mc:Fallback xmlns="">
      <p:transition advClick="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ólo el título">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userDrawn="1">
            <p:custDataLst>
              <p:tags r:id="rId2"/>
            </p:custDataLst>
            <p:extLst>
              <p:ext uri="{D42A27DB-BD31-4B8C-83A1-F6EECF244321}">
                <p14:modId xmlns:p14="http://schemas.microsoft.com/office/powerpoint/2010/main" val="1682541861"/>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337" name="think-cell Slide" r:id="rId6" imgW="270" imgH="270" progId="TCLayout.ActiveDocument.1">
                  <p:embed/>
                </p:oleObj>
              </mc:Choice>
              <mc:Fallback>
                <p:oleObj name="think-cell Slide" r:id="rId6" imgW="270" imgH="270" progId="TCLayout.ActiveDocument.1">
                  <p:embed/>
                  <p:pic>
                    <p:nvPicPr>
                      <p:cNvPr id="0" name=""/>
                      <p:cNvPicPr/>
                      <p:nvPr/>
                    </p:nvPicPr>
                    <p:blipFill>
                      <a:blip r:embed="rId7"/>
                      <a:stretch>
                        <a:fillRect/>
                      </a:stretch>
                    </p:blipFill>
                    <p:spPr>
                      <a:xfrm>
                        <a:off x="1588" y="1588"/>
                        <a:ext cx="1587" cy="1587"/>
                      </a:xfrm>
                      <a:prstGeom prst="rect">
                        <a:avLst/>
                      </a:prstGeom>
                    </p:spPr>
                  </p:pic>
                </p:oleObj>
              </mc:Fallback>
            </mc:AlternateContent>
          </a:graphicData>
        </a:graphic>
      </p:graphicFrame>
      <p:sp>
        <p:nvSpPr>
          <p:cNvPr id="5" name="5 Marcador de número de diapositiva"/>
          <p:cNvSpPr>
            <a:spLocks noGrp="1"/>
          </p:cNvSpPr>
          <p:nvPr>
            <p:ph type="sldNum" sz="quarter" idx="12"/>
            <p:custDataLst>
              <p:tags r:id="rId3"/>
            </p:custDataLst>
          </p:nvPr>
        </p:nvSpPr>
        <p:spPr/>
        <p:txBody>
          <a:bodyPr/>
          <a:lstStyle>
            <a:lvl1pPr>
              <a:defRPr/>
            </a:lvl1pPr>
          </a:lstStyle>
          <a:p>
            <a:pPr>
              <a:defRPr/>
            </a:pPr>
            <a:fld id="{C2C0D9B7-3709-4AA7-BC15-71609CD14C4E}" type="slidenum">
              <a:rPr lang="es-CO" smtClean="0">
                <a:solidFill>
                  <a:srgbClr val="244061">
                    <a:tint val="75000"/>
                  </a:srgbClr>
                </a:solidFill>
              </a:rPr>
              <a:pPr>
                <a:defRPr/>
              </a:pPr>
              <a:t>‹Nº›</a:t>
            </a:fld>
            <a:endParaRPr lang="es-CO" dirty="0">
              <a:solidFill>
                <a:srgbClr val="244061">
                  <a:tint val="75000"/>
                </a:srgbClr>
              </a:solidFill>
            </a:endParaRPr>
          </a:p>
        </p:txBody>
      </p:sp>
      <p:sp>
        <p:nvSpPr>
          <p:cNvPr id="11" name="Title 10"/>
          <p:cNvSpPr>
            <a:spLocks noGrp="1"/>
          </p:cNvSpPr>
          <p:nvPr>
            <p:ph type="title"/>
            <p:custDataLst>
              <p:tags r:id="rId4"/>
            </p:custDataLst>
          </p:nvPr>
        </p:nvSpPr>
        <p:spPr/>
        <p:txBody>
          <a:bodyPr/>
          <a:lstStyle>
            <a:lvl1pPr>
              <a:defRPr>
                <a:solidFill>
                  <a:schemeClr val="tx2"/>
                </a:solidFill>
              </a:defRPr>
            </a:lvl1pPr>
          </a:lstStyle>
          <a:p>
            <a:r>
              <a:rPr lang="en-US" dirty="0"/>
              <a:t>Click to edit Master title style</a:t>
            </a:r>
          </a:p>
        </p:txBody>
      </p:sp>
    </p:spTree>
    <p:extLst>
      <p:ext uri="{BB962C8B-B14F-4D97-AF65-F5344CB8AC3E}">
        <p14:creationId xmlns:p14="http://schemas.microsoft.com/office/powerpoint/2010/main" val="2405881891"/>
      </p:ext>
    </p:extLst>
  </p:cSld>
  <p:clrMapOvr>
    <a:masterClrMapping/>
  </p:clrMapOvr>
  <mc:AlternateContent xmlns:mc="http://schemas.openxmlformats.org/markup-compatibility/2006" xmlns:p14="http://schemas.microsoft.com/office/powerpoint/2010/main">
    <mc:Choice Requires="p14">
      <p:transition p14:dur="250" advClick="0"/>
    </mc:Choice>
    <mc:Fallback xmlns="">
      <p:transition advClick="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ontenido, Agenda">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userDrawn="1">
            <p:custDataLst>
              <p:tags r:id="rId2"/>
            </p:custDataLst>
            <p:extLst>
              <p:ext uri="{D42A27DB-BD31-4B8C-83A1-F6EECF244321}">
                <p14:modId xmlns:p14="http://schemas.microsoft.com/office/powerpoint/2010/main" val="1333094486"/>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7432" name="think-cell Slide" r:id="rId10" imgW="270" imgH="270" progId="TCLayout.ActiveDocument.1">
                  <p:embed/>
                </p:oleObj>
              </mc:Choice>
              <mc:Fallback>
                <p:oleObj name="think-cell Slide" r:id="rId10" imgW="270" imgH="270" progId="TCLayout.ActiveDocument.1">
                  <p:embed/>
                  <p:pic>
                    <p:nvPicPr>
                      <p:cNvPr id="0" name=""/>
                      <p:cNvPicPr/>
                      <p:nvPr/>
                    </p:nvPicPr>
                    <p:blipFill>
                      <a:blip r:embed="rId11"/>
                      <a:stretch>
                        <a:fillRect/>
                      </a:stretch>
                    </p:blipFill>
                    <p:spPr>
                      <a:xfrm>
                        <a:off x="1588" y="1588"/>
                        <a:ext cx="1587" cy="1587"/>
                      </a:xfrm>
                      <a:prstGeom prst="rect">
                        <a:avLst/>
                      </a:prstGeom>
                    </p:spPr>
                  </p:pic>
                </p:oleObj>
              </mc:Fallback>
            </mc:AlternateContent>
          </a:graphicData>
        </a:graphic>
      </p:graphicFrame>
      <p:sp>
        <p:nvSpPr>
          <p:cNvPr id="2" name="Rectangle 1"/>
          <p:cNvSpPr/>
          <p:nvPr userDrawn="1">
            <p:custDataLst>
              <p:tags r:id="rId3"/>
            </p:custDataLst>
          </p:nvPr>
        </p:nvSpPr>
        <p:spPr>
          <a:xfrm>
            <a:off x="477678" y="0"/>
            <a:ext cx="8666321" cy="1200149"/>
          </a:xfrm>
          <a:custGeom>
            <a:avLst/>
            <a:gdLst>
              <a:gd name="connsiteX0" fmla="*/ 0 w 8404860"/>
              <a:gd name="connsiteY0" fmla="*/ 0 h 1209674"/>
              <a:gd name="connsiteX1" fmla="*/ 8404860 w 8404860"/>
              <a:gd name="connsiteY1" fmla="*/ 0 h 1209674"/>
              <a:gd name="connsiteX2" fmla="*/ 8404860 w 8404860"/>
              <a:gd name="connsiteY2" fmla="*/ 1209674 h 1209674"/>
              <a:gd name="connsiteX3" fmla="*/ 0 w 8404860"/>
              <a:gd name="connsiteY3" fmla="*/ 1209674 h 1209674"/>
              <a:gd name="connsiteX4" fmla="*/ 0 w 8404860"/>
              <a:gd name="connsiteY4" fmla="*/ 0 h 1209674"/>
              <a:gd name="connsiteX0" fmla="*/ 0 w 8656320"/>
              <a:gd name="connsiteY0" fmla="*/ 0 h 1217294"/>
              <a:gd name="connsiteX1" fmla="*/ 8656320 w 8656320"/>
              <a:gd name="connsiteY1" fmla="*/ 7620 h 1217294"/>
              <a:gd name="connsiteX2" fmla="*/ 8656320 w 8656320"/>
              <a:gd name="connsiteY2" fmla="*/ 1217294 h 1217294"/>
              <a:gd name="connsiteX3" fmla="*/ 251460 w 8656320"/>
              <a:gd name="connsiteY3" fmla="*/ 1217294 h 1217294"/>
              <a:gd name="connsiteX4" fmla="*/ 0 w 8656320"/>
              <a:gd name="connsiteY4" fmla="*/ 0 h 1217294"/>
              <a:gd name="connsiteX0" fmla="*/ 0 w 8663940"/>
              <a:gd name="connsiteY0" fmla="*/ 15240 h 1209674"/>
              <a:gd name="connsiteX1" fmla="*/ 8663940 w 8663940"/>
              <a:gd name="connsiteY1" fmla="*/ 0 h 1209674"/>
              <a:gd name="connsiteX2" fmla="*/ 8663940 w 8663940"/>
              <a:gd name="connsiteY2" fmla="*/ 1209674 h 1209674"/>
              <a:gd name="connsiteX3" fmla="*/ 259080 w 8663940"/>
              <a:gd name="connsiteY3" fmla="*/ 1209674 h 1209674"/>
              <a:gd name="connsiteX4" fmla="*/ 0 w 8663940"/>
              <a:gd name="connsiteY4" fmla="*/ 15240 h 1209674"/>
              <a:gd name="connsiteX0" fmla="*/ 0 w 8656796"/>
              <a:gd name="connsiteY0" fmla="*/ 5715 h 1209674"/>
              <a:gd name="connsiteX1" fmla="*/ 8656796 w 8656796"/>
              <a:gd name="connsiteY1" fmla="*/ 0 h 1209674"/>
              <a:gd name="connsiteX2" fmla="*/ 8656796 w 8656796"/>
              <a:gd name="connsiteY2" fmla="*/ 1209674 h 1209674"/>
              <a:gd name="connsiteX3" fmla="*/ 251936 w 8656796"/>
              <a:gd name="connsiteY3" fmla="*/ 1209674 h 1209674"/>
              <a:gd name="connsiteX4" fmla="*/ 0 w 8656796"/>
              <a:gd name="connsiteY4" fmla="*/ 5715 h 1209674"/>
              <a:gd name="connsiteX0" fmla="*/ 0 w 8656796"/>
              <a:gd name="connsiteY0" fmla="*/ 8096 h 1209674"/>
              <a:gd name="connsiteX1" fmla="*/ 8656796 w 8656796"/>
              <a:gd name="connsiteY1" fmla="*/ 0 h 1209674"/>
              <a:gd name="connsiteX2" fmla="*/ 8656796 w 8656796"/>
              <a:gd name="connsiteY2" fmla="*/ 1209674 h 1209674"/>
              <a:gd name="connsiteX3" fmla="*/ 251936 w 8656796"/>
              <a:gd name="connsiteY3" fmla="*/ 1209674 h 1209674"/>
              <a:gd name="connsiteX4" fmla="*/ 0 w 8656796"/>
              <a:gd name="connsiteY4" fmla="*/ 8096 h 1209674"/>
              <a:gd name="connsiteX0" fmla="*/ 0 w 8666321"/>
              <a:gd name="connsiteY0" fmla="*/ 0 h 1211103"/>
              <a:gd name="connsiteX1" fmla="*/ 8666321 w 8666321"/>
              <a:gd name="connsiteY1" fmla="*/ 1429 h 1211103"/>
              <a:gd name="connsiteX2" fmla="*/ 8666321 w 8666321"/>
              <a:gd name="connsiteY2" fmla="*/ 1211103 h 1211103"/>
              <a:gd name="connsiteX3" fmla="*/ 261461 w 8666321"/>
              <a:gd name="connsiteY3" fmla="*/ 1211103 h 1211103"/>
              <a:gd name="connsiteX4" fmla="*/ 0 w 8666321"/>
              <a:gd name="connsiteY4" fmla="*/ 0 h 12111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66321" h="1211103">
                <a:moveTo>
                  <a:pt x="0" y="0"/>
                </a:moveTo>
                <a:lnTo>
                  <a:pt x="8666321" y="1429"/>
                </a:lnTo>
                <a:lnTo>
                  <a:pt x="8666321" y="1211103"/>
                </a:lnTo>
                <a:lnTo>
                  <a:pt x="261461" y="1211103"/>
                </a:lnTo>
                <a:lnTo>
                  <a:pt x="0" y="0"/>
                </a:lnTo>
                <a:close/>
              </a:path>
            </a:pathLst>
          </a:custGeom>
          <a:solidFill>
            <a:srgbClr val="E4EB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itle 10"/>
          <p:cNvSpPr>
            <a:spLocks noGrp="1"/>
          </p:cNvSpPr>
          <p:nvPr>
            <p:ph type="title" hasCustomPrompt="1"/>
            <p:custDataLst>
              <p:tags r:id="rId4"/>
            </p:custDataLst>
          </p:nvPr>
        </p:nvSpPr>
        <p:spPr>
          <a:xfrm>
            <a:off x="819150" y="433512"/>
            <a:ext cx="7738274" cy="748669"/>
          </a:xfrm>
        </p:spPr>
        <p:txBody>
          <a:bodyPr/>
          <a:lstStyle>
            <a:lvl1pPr>
              <a:defRPr sz="2400" b="1">
                <a:solidFill>
                  <a:schemeClr val="tx1"/>
                </a:solidFill>
              </a:defRPr>
            </a:lvl1pPr>
          </a:lstStyle>
          <a:p>
            <a:r>
              <a:rPr lang="en-US" dirty="0"/>
              <a:t>Click to edit master title style</a:t>
            </a:r>
          </a:p>
        </p:txBody>
      </p:sp>
      <p:grpSp>
        <p:nvGrpSpPr>
          <p:cNvPr id="22" name="Group 21"/>
          <p:cNvGrpSpPr/>
          <p:nvPr userDrawn="1">
            <p:custDataLst>
              <p:tags r:id="rId5"/>
            </p:custDataLst>
          </p:nvPr>
        </p:nvGrpSpPr>
        <p:grpSpPr>
          <a:xfrm>
            <a:off x="-352425" y="-398782"/>
            <a:ext cx="983076" cy="1598932"/>
            <a:chOff x="-1250950" y="-268289"/>
            <a:chExt cx="3263900" cy="5308600"/>
          </a:xfrm>
          <a:solidFill>
            <a:schemeClr val="accent3">
              <a:lumMod val="20000"/>
              <a:lumOff val="80000"/>
            </a:schemeClr>
          </a:solidFill>
        </p:grpSpPr>
        <p:sp>
          <p:nvSpPr>
            <p:cNvPr id="23" name="Freeform 27"/>
            <p:cNvSpPr>
              <a:spLocks noEditPoints="1"/>
            </p:cNvSpPr>
            <p:nvPr userDrawn="1"/>
          </p:nvSpPr>
          <p:spPr bwMode="auto">
            <a:xfrm>
              <a:off x="-784225" y="-268289"/>
              <a:ext cx="2327275" cy="3987800"/>
            </a:xfrm>
            <a:custGeom>
              <a:avLst/>
              <a:gdLst>
                <a:gd name="T0" fmla="*/ 0 w 1466"/>
                <a:gd name="T1" fmla="*/ 2506 h 2512"/>
                <a:gd name="T2" fmla="*/ 48 w 1466"/>
                <a:gd name="T3" fmla="*/ 2254 h 2512"/>
                <a:gd name="T4" fmla="*/ 300 w 1466"/>
                <a:gd name="T5" fmla="*/ 916 h 2512"/>
                <a:gd name="T6" fmla="*/ 428 w 1466"/>
                <a:gd name="T7" fmla="*/ 240 h 2512"/>
                <a:gd name="T8" fmla="*/ 436 w 1466"/>
                <a:gd name="T9" fmla="*/ 208 h 2512"/>
                <a:gd name="T10" fmla="*/ 454 w 1466"/>
                <a:gd name="T11" fmla="*/ 150 h 2512"/>
                <a:gd name="T12" fmla="*/ 480 w 1466"/>
                <a:gd name="T13" fmla="*/ 104 h 2512"/>
                <a:gd name="T14" fmla="*/ 514 w 1466"/>
                <a:gd name="T15" fmla="*/ 66 h 2512"/>
                <a:gd name="T16" fmla="*/ 554 w 1466"/>
                <a:gd name="T17" fmla="*/ 38 h 2512"/>
                <a:gd name="T18" fmla="*/ 602 w 1466"/>
                <a:gd name="T19" fmla="*/ 18 h 2512"/>
                <a:gd name="T20" fmla="*/ 662 w 1466"/>
                <a:gd name="T21" fmla="*/ 6 h 2512"/>
                <a:gd name="T22" fmla="*/ 730 w 1466"/>
                <a:gd name="T23" fmla="*/ 0 h 2512"/>
                <a:gd name="T24" fmla="*/ 768 w 1466"/>
                <a:gd name="T25" fmla="*/ 2 h 2512"/>
                <a:gd name="T26" fmla="*/ 826 w 1466"/>
                <a:gd name="T27" fmla="*/ 6 h 2512"/>
                <a:gd name="T28" fmla="*/ 876 w 1466"/>
                <a:gd name="T29" fmla="*/ 20 h 2512"/>
                <a:gd name="T30" fmla="*/ 922 w 1466"/>
                <a:gd name="T31" fmla="*/ 40 h 2512"/>
                <a:gd name="T32" fmla="*/ 958 w 1466"/>
                <a:gd name="T33" fmla="*/ 70 h 2512"/>
                <a:gd name="T34" fmla="*/ 990 w 1466"/>
                <a:gd name="T35" fmla="*/ 104 h 2512"/>
                <a:gd name="T36" fmla="*/ 1014 w 1466"/>
                <a:gd name="T37" fmla="*/ 148 h 2512"/>
                <a:gd name="T38" fmla="*/ 1034 w 1466"/>
                <a:gd name="T39" fmla="*/ 198 h 2512"/>
                <a:gd name="T40" fmla="*/ 1048 w 1466"/>
                <a:gd name="T41" fmla="*/ 256 h 2512"/>
                <a:gd name="T42" fmla="*/ 1162 w 1466"/>
                <a:gd name="T43" fmla="*/ 866 h 2512"/>
                <a:gd name="T44" fmla="*/ 1278 w 1466"/>
                <a:gd name="T45" fmla="*/ 1478 h 2512"/>
                <a:gd name="T46" fmla="*/ 1464 w 1466"/>
                <a:gd name="T47" fmla="*/ 2464 h 2512"/>
                <a:gd name="T48" fmla="*/ 1466 w 1466"/>
                <a:gd name="T49" fmla="*/ 2478 h 2512"/>
                <a:gd name="T50" fmla="*/ 1464 w 1466"/>
                <a:gd name="T51" fmla="*/ 2496 h 2512"/>
                <a:gd name="T52" fmla="*/ 1454 w 1466"/>
                <a:gd name="T53" fmla="*/ 2508 h 2512"/>
                <a:gd name="T54" fmla="*/ 1436 w 1466"/>
                <a:gd name="T55" fmla="*/ 2512 h 2512"/>
                <a:gd name="T56" fmla="*/ 1424 w 1466"/>
                <a:gd name="T57" fmla="*/ 2512 h 2512"/>
                <a:gd name="T58" fmla="*/ 40 w 1466"/>
                <a:gd name="T59" fmla="*/ 2512 h 2512"/>
                <a:gd name="T60" fmla="*/ 0 w 1466"/>
                <a:gd name="T61" fmla="*/ 2506 h 2512"/>
                <a:gd name="T62" fmla="*/ 738 w 1466"/>
                <a:gd name="T63" fmla="*/ 886 h 2512"/>
                <a:gd name="T64" fmla="*/ 720 w 1466"/>
                <a:gd name="T65" fmla="*/ 888 h 2512"/>
                <a:gd name="T66" fmla="*/ 538 w 1466"/>
                <a:gd name="T67" fmla="*/ 2064 h 2512"/>
                <a:gd name="T68" fmla="*/ 918 w 1466"/>
                <a:gd name="T69" fmla="*/ 2064 h 2512"/>
                <a:gd name="T70" fmla="*/ 738 w 1466"/>
                <a:gd name="T71" fmla="*/ 886 h 2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466" h="2512">
                  <a:moveTo>
                    <a:pt x="0" y="2506"/>
                  </a:moveTo>
                  <a:lnTo>
                    <a:pt x="0" y="2506"/>
                  </a:lnTo>
                  <a:lnTo>
                    <a:pt x="48" y="2254"/>
                  </a:lnTo>
                  <a:lnTo>
                    <a:pt x="48" y="2254"/>
                  </a:lnTo>
                  <a:lnTo>
                    <a:pt x="300" y="916"/>
                  </a:lnTo>
                  <a:lnTo>
                    <a:pt x="300" y="916"/>
                  </a:lnTo>
                  <a:lnTo>
                    <a:pt x="364" y="578"/>
                  </a:lnTo>
                  <a:lnTo>
                    <a:pt x="428" y="240"/>
                  </a:lnTo>
                  <a:lnTo>
                    <a:pt x="428" y="240"/>
                  </a:lnTo>
                  <a:lnTo>
                    <a:pt x="436" y="208"/>
                  </a:lnTo>
                  <a:lnTo>
                    <a:pt x="444" y="178"/>
                  </a:lnTo>
                  <a:lnTo>
                    <a:pt x="454" y="150"/>
                  </a:lnTo>
                  <a:lnTo>
                    <a:pt x="466" y="126"/>
                  </a:lnTo>
                  <a:lnTo>
                    <a:pt x="480" y="104"/>
                  </a:lnTo>
                  <a:lnTo>
                    <a:pt x="496" y="84"/>
                  </a:lnTo>
                  <a:lnTo>
                    <a:pt x="514" y="66"/>
                  </a:lnTo>
                  <a:lnTo>
                    <a:pt x="532" y="50"/>
                  </a:lnTo>
                  <a:lnTo>
                    <a:pt x="554" y="38"/>
                  </a:lnTo>
                  <a:lnTo>
                    <a:pt x="578" y="26"/>
                  </a:lnTo>
                  <a:lnTo>
                    <a:pt x="602" y="18"/>
                  </a:lnTo>
                  <a:lnTo>
                    <a:pt x="630" y="10"/>
                  </a:lnTo>
                  <a:lnTo>
                    <a:pt x="662" y="6"/>
                  </a:lnTo>
                  <a:lnTo>
                    <a:pt x="694" y="2"/>
                  </a:lnTo>
                  <a:lnTo>
                    <a:pt x="730" y="0"/>
                  </a:lnTo>
                  <a:lnTo>
                    <a:pt x="768" y="2"/>
                  </a:lnTo>
                  <a:lnTo>
                    <a:pt x="768" y="2"/>
                  </a:lnTo>
                  <a:lnTo>
                    <a:pt x="798" y="4"/>
                  </a:lnTo>
                  <a:lnTo>
                    <a:pt x="826" y="6"/>
                  </a:lnTo>
                  <a:lnTo>
                    <a:pt x="852" y="12"/>
                  </a:lnTo>
                  <a:lnTo>
                    <a:pt x="876" y="20"/>
                  </a:lnTo>
                  <a:lnTo>
                    <a:pt x="900" y="30"/>
                  </a:lnTo>
                  <a:lnTo>
                    <a:pt x="922" y="40"/>
                  </a:lnTo>
                  <a:lnTo>
                    <a:pt x="940" y="54"/>
                  </a:lnTo>
                  <a:lnTo>
                    <a:pt x="958" y="70"/>
                  </a:lnTo>
                  <a:lnTo>
                    <a:pt x="974" y="86"/>
                  </a:lnTo>
                  <a:lnTo>
                    <a:pt x="990" y="104"/>
                  </a:lnTo>
                  <a:lnTo>
                    <a:pt x="1002" y="126"/>
                  </a:lnTo>
                  <a:lnTo>
                    <a:pt x="1014" y="148"/>
                  </a:lnTo>
                  <a:lnTo>
                    <a:pt x="1026" y="172"/>
                  </a:lnTo>
                  <a:lnTo>
                    <a:pt x="1034" y="198"/>
                  </a:lnTo>
                  <a:lnTo>
                    <a:pt x="1042" y="226"/>
                  </a:lnTo>
                  <a:lnTo>
                    <a:pt x="1048" y="256"/>
                  </a:lnTo>
                  <a:lnTo>
                    <a:pt x="1048" y="256"/>
                  </a:lnTo>
                  <a:lnTo>
                    <a:pt x="1162" y="866"/>
                  </a:lnTo>
                  <a:lnTo>
                    <a:pt x="1278" y="1478"/>
                  </a:lnTo>
                  <a:lnTo>
                    <a:pt x="1278" y="1478"/>
                  </a:lnTo>
                  <a:lnTo>
                    <a:pt x="1370" y="1970"/>
                  </a:lnTo>
                  <a:lnTo>
                    <a:pt x="1464" y="2464"/>
                  </a:lnTo>
                  <a:lnTo>
                    <a:pt x="1464" y="2464"/>
                  </a:lnTo>
                  <a:lnTo>
                    <a:pt x="1466" y="2478"/>
                  </a:lnTo>
                  <a:lnTo>
                    <a:pt x="1466" y="2488"/>
                  </a:lnTo>
                  <a:lnTo>
                    <a:pt x="1464" y="2496"/>
                  </a:lnTo>
                  <a:lnTo>
                    <a:pt x="1460" y="2502"/>
                  </a:lnTo>
                  <a:lnTo>
                    <a:pt x="1454" y="2508"/>
                  </a:lnTo>
                  <a:lnTo>
                    <a:pt x="1446" y="2510"/>
                  </a:lnTo>
                  <a:lnTo>
                    <a:pt x="1436" y="2512"/>
                  </a:lnTo>
                  <a:lnTo>
                    <a:pt x="1424" y="2512"/>
                  </a:lnTo>
                  <a:lnTo>
                    <a:pt x="1424" y="2512"/>
                  </a:lnTo>
                  <a:lnTo>
                    <a:pt x="40" y="2512"/>
                  </a:lnTo>
                  <a:lnTo>
                    <a:pt x="40" y="2512"/>
                  </a:lnTo>
                  <a:lnTo>
                    <a:pt x="22" y="2510"/>
                  </a:lnTo>
                  <a:lnTo>
                    <a:pt x="0" y="2506"/>
                  </a:lnTo>
                  <a:lnTo>
                    <a:pt x="0" y="2506"/>
                  </a:lnTo>
                  <a:close/>
                  <a:moveTo>
                    <a:pt x="738" y="886"/>
                  </a:moveTo>
                  <a:lnTo>
                    <a:pt x="738" y="886"/>
                  </a:lnTo>
                  <a:lnTo>
                    <a:pt x="720" y="888"/>
                  </a:lnTo>
                  <a:lnTo>
                    <a:pt x="720" y="888"/>
                  </a:lnTo>
                  <a:lnTo>
                    <a:pt x="538" y="2064"/>
                  </a:lnTo>
                  <a:lnTo>
                    <a:pt x="538" y="2064"/>
                  </a:lnTo>
                  <a:lnTo>
                    <a:pt x="918" y="2064"/>
                  </a:lnTo>
                  <a:lnTo>
                    <a:pt x="918" y="2064"/>
                  </a:lnTo>
                  <a:lnTo>
                    <a:pt x="738" y="886"/>
                  </a:lnTo>
                  <a:lnTo>
                    <a:pt x="738" y="886"/>
                  </a:lnTo>
                  <a:close/>
                </a:path>
              </a:pathLst>
            </a:custGeom>
            <a:solidFill>
              <a:srgbClr val="E4EBF4"/>
            </a:solidFill>
            <a:ln>
              <a:noFill/>
            </a:ln>
            <a:extLst>
              <a:ext uri="{91240B29-F687-4F45-9708-019B960494DF}">
                <a14:hiddenLine xmlns:a14="http://schemas.microsoft.com/office/drawing/2010/main" w="9525">
                  <a:solidFill>
                    <a:srgbClr val="000000"/>
                  </a:solidFill>
                  <a:round/>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solidFill>
                  <a:schemeClr val="lt1"/>
                </a:solidFill>
              </a:endParaRPr>
            </a:p>
          </p:txBody>
        </p:sp>
        <p:sp>
          <p:nvSpPr>
            <p:cNvPr id="24" name="Freeform 28"/>
            <p:cNvSpPr>
              <a:spLocks/>
            </p:cNvSpPr>
            <p:nvPr userDrawn="1"/>
          </p:nvSpPr>
          <p:spPr bwMode="auto">
            <a:xfrm>
              <a:off x="-1250950" y="4198936"/>
              <a:ext cx="3263900" cy="841375"/>
            </a:xfrm>
            <a:custGeom>
              <a:avLst/>
              <a:gdLst>
                <a:gd name="T0" fmla="*/ 1028 w 2056"/>
                <a:gd name="T1" fmla="*/ 528 h 530"/>
                <a:gd name="T2" fmla="*/ 62 w 2056"/>
                <a:gd name="T3" fmla="*/ 530 h 530"/>
                <a:gd name="T4" fmla="*/ 46 w 2056"/>
                <a:gd name="T5" fmla="*/ 530 h 530"/>
                <a:gd name="T6" fmla="*/ 20 w 2056"/>
                <a:gd name="T7" fmla="*/ 524 h 530"/>
                <a:gd name="T8" fmla="*/ 6 w 2056"/>
                <a:gd name="T9" fmla="*/ 510 h 530"/>
                <a:gd name="T10" fmla="*/ 0 w 2056"/>
                <a:gd name="T11" fmla="*/ 484 h 530"/>
                <a:gd name="T12" fmla="*/ 0 w 2056"/>
                <a:gd name="T13" fmla="*/ 468 h 530"/>
                <a:gd name="T14" fmla="*/ 2 w 2056"/>
                <a:gd name="T15" fmla="*/ 408 h 530"/>
                <a:gd name="T16" fmla="*/ 10 w 2056"/>
                <a:gd name="T17" fmla="*/ 382 h 530"/>
                <a:gd name="T18" fmla="*/ 20 w 2056"/>
                <a:gd name="T19" fmla="*/ 372 h 530"/>
                <a:gd name="T20" fmla="*/ 44 w 2056"/>
                <a:gd name="T21" fmla="*/ 364 h 530"/>
                <a:gd name="T22" fmla="*/ 104 w 2056"/>
                <a:gd name="T23" fmla="*/ 362 h 530"/>
                <a:gd name="T24" fmla="*/ 116 w 2056"/>
                <a:gd name="T25" fmla="*/ 360 h 530"/>
                <a:gd name="T26" fmla="*/ 134 w 2056"/>
                <a:gd name="T27" fmla="*/ 354 h 530"/>
                <a:gd name="T28" fmla="*/ 146 w 2056"/>
                <a:gd name="T29" fmla="*/ 342 h 530"/>
                <a:gd name="T30" fmla="*/ 156 w 2056"/>
                <a:gd name="T31" fmla="*/ 314 h 530"/>
                <a:gd name="T32" fmla="*/ 180 w 2056"/>
                <a:gd name="T33" fmla="*/ 182 h 530"/>
                <a:gd name="T34" fmla="*/ 204 w 2056"/>
                <a:gd name="T35" fmla="*/ 52 h 530"/>
                <a:gd name="T36" fmla="*/ 212 w 2056"/>
                <a:gd name="T37" fmla="*/ 28 h 530"/>
                <a:gd name="T38" fmla="*/ 222 w 2056"/>
                <a:gd name="T39" fmla="*/ 12 h 530"/>
                <a:gd name="T40" fmla="*/ 240 w 2056"/>
                <a:gd name="T41" fmla="*/ 4 h 530"/>
                <a:gd name="T42" fmla="*/ 264 w 2056"/>
                <a:gd name="T43" fmla="*/ 0 h 530"/>
                <a:gd name="T44" fmla="*/ 1030 w 2056"/>
                <a:gd name="T45" fmla="*/ 2 h 530"/>
                <a:gd name="T46" fmla="*/ 1794 w 2056"/>
                <a:gd name="T47" fmla="*/ 2 h 530"/>
                <a:gd name="T48" fmla="*/ 1818 w 2056"/>
                <a:gd name="T49" fmla="*/ 4 h 530"/>
                <a:gd name="T50" fmla="*/ 1834 w 2056"/>
                <a:gd name="T51" fmla="*/ 12 h 530"/>
                <a:gd name="T52" fmla="*/ 1846 w 2056"/>
                <a:gd name="T53" fmla="*/ 26 h 530"/>
                <a:gd name="T54" fmla="*/ 1852 w 2056"/>
                <a:gd name="T55" fmla="*/ 48 h 530"/>
                <a:gd name="T56" fmla="*/ 1876 w 2056"/>
                <a:gd name="T57" fmla="*/ 180 h 530"/>
                <a:gd name="T58" fmla="*/ 1900 w 2056"/>
                <a:gd name="T59" fmla="*/ 310 h 530"/>
                <a:gd name="T60" fmla="*/ 1908 w 2056"/>
                <a:gd name="T61" fmla="*/ 334 h 530"/>
                <a:gd name="T62" fmla="*/ 1918 w 2056"/>
                <a:gd name="T63" fmla="*/ 350 h 530"/>
                <a:gd name="T64" fmla="*/ 1936 w 2056"/>
                <a:gd name="T65" fmla="*/ 358 h 530"/>
                <a:gd name="T66" fmla="*/ 1962 w 2056"/>
                <a:gd name="T67" fmla="*/ 362 h 530"/>
                <a:gd name="T68" fmla="*/ 1992 w 2056"/>
                <a:gd name="T69" fmla="*/ 362 h 530"/>
                <a:gd name="T70" fmla="*/ 2034 w 2056"/>
                <a:gd name="T71" fmla="*/ 366 h 530"/>
                <a:gd name="T72" fmla="*/ 2044 w 2056"/>
                <a:gd name="T73" fmla="*/ 374 h 530"/>
                <a:gd name="T74" fmla="*/ 2052 w 2056"/>
                <a:gd name="T75" fmla="*/ 384 h 530"/>
                <a:gd name="T76" fmla="*/ 2056 w 2056"/>
                <a:gd name="T77" fmla="*/ 426 h 530"/>
                <a:gd name="T78" fmla="*/ 2056 w 2056"/>
                <a:gd name="T79" fmla="*/ 456 h 530"/>
                <a:gd name="T80" fmla="*/ 2054 w 2056"/>
                <a:gd name="T81" fmla="*/ 498 h 530"/>
                <a:gd name="T82" fmla="*/ 2048 w 2056"/>
                <a:gd name="T83" fmla="*/ 520 h 530"/>
                <a:gd name="T84" fmla="*/ 2026 w 2056"/>
                <a:gd name="T85" fmla="*/ 528 h 530"/>
                <a:gd name="T86" fmla="*/ 1986 w 2056"/>
                <a:gd name="T87" fmla="*/ 528 h 530"/>
                <a:gd name="T88" fmla="*/ 1028 w 2056"/>
                <a:gd name="T89" fmla="*/ 528 h 5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056" h="530">
                  <a:moveTo>
                    <a:pt x="1028" y="528"/>
                  </a:moveTo>
                  <a:lnTo>
                    <a:pt x="1028" y="528"/>
                  </a:lnTo>
                  <a:lnTo>
                    <a:pt x="546" y="528"/>
                  </a:lnTo>
                  <a:lnTo>
                    <a:pt x="62" y="530"/>
                  </a:lnTo>
                  <a:lnTo>
                    <a:pt x="62" y="530"/>
                  </a:lnTo>
                  <a:lnTo>
                    <a:pt x="46" y="530"/>
                  </a:lnTo>
                  <a:lnTo>
                    <a:pt x="32" y="528"/>
                  </a:lnTo>
                  <a:lnTo>
                    <a:pt x="20" y="524"/>
                  </a:lnTo>
                  <a:lnTo>
                    <a:pt x="12" y="518"/>
                  </a:lnTo>
                  <a:lnTo>
                    <a:pt x="6" y="510"/>
                  </a:lnTo>
                  <a:lnTo>
                    <a:pt x="2" y="498"/>
                  </a:lnTo>
                  <a:lnTo>
                    <a:pt x="0" y="484"/>
                  </a:lnTo>
                  <a:lnTo>
                    <a:pt x="0" y="468"/>
                  </a:lnTo>
                  <a:lnTo>
                    <a:pt x="0" y="468"/>
                  </a:lnTo>
                  <a:lnTo>
                    <a:pt x="0" y="434"/>
                  </a:lnTo>
                  <a:lnTo>
                    <a:pt x="2" y="408"/>
                  </a:lnTo>
                  <a:lnTo>
                    <a:pt x="6" y="388"/>
                  </a:lnTo>
                  <a:lnTo>
                    <a:pt x="10" y="382"/>
                  </a:lnTo>
                  <a:lnTo>
                    <a:pt x="14" y="376"/>
                  </a:lnTo>
                  <a:lnTo>
                    <a:pt x="20" y="372"/>
                  </a:lnTo>
                  <a:lnTo>
                    <a:pt x="26" y="368"/>
                  </a:lnTo>
                  <a:lnTo>
                    <a:pt x="44" y="364"/>
                  </a:lnTo>
                  <a:lnTo>
                    <a:pt x="70" y="362"/>
                  </a:lnTo>
                  <a:lnTo>
                    <a:pt x="104" y="362"/>
                  </a:lnTo>
                  <a:lnTo>
                    <a:pt x="104" y="362"/>
                  </a:lnTo>
                  <a:lnTo>
                    <a:pt x="116" y="360"/>
                  </a:lnTo>
                  <a:lnTo>
                    <a:pt x="126" y="358"/>
                  </a:lnTo>
                  <a:lnTo>
                    <a:pt x="134" y="354"/>
                  </a:lnTo>
                  <a:lnTo>
                    <a:pt x="142" y="348"/>
                  </a:lnTo>
                  <a:lnTo>
                    <a:pt x="146" y="342"/>
                  </a:lnTo>
                  <a:lnTo>
                    <a:pt x="150" y="334"/>
                  </a:lnTo>
                  <a:lnTo>
                    <a:pt x="156" y="314"/>
                  </a:lnTo>
                  <a:lnTo>
                    <a:pt x="156" y="314"/>
                  </a:lnTo>
                  <a:lnTo>
                    <a:pt x="180" y="182"/>
                  </a:lnTo>
                  <a:lnTo>
                    <a:pt x="204" y="52"/>
                  </a:lnTo>
                  <a:lnTo>
                    <a:pt x="204" y="52"/>
                  </a:lnTo>
                  <a:lnTo>
                    <a:pt x="208" y="40"/>
                  </a:lnTo>
                  <a:lnTo>
                    <a:pt x="212" y="28"/>
                  </a:lnTo>
                  <a:lnTo>
                    <a:pt x="216" y="20"/>
                  </a:lnTo>
                  <a:lnTo>
                    <a:pt x="222" y="12"/>
                  </a:lnTo>
                  <a:lnTo>
                    <a:pt x="230" y="8"/>
                  </a:lnTo>
                  <a:lnTo>
                    <a:pt x="240" y="4"/>
                  </a:lnTo>
                  <a:lnTo>
                    <a:pt x="250" y="2"/>
                  </a:lnTo>
                  <a:lnTo>
                    <a:pt x="264" y="0"/>
                  </a:lnTo>
                  <a:lnTo>
                    <a:pt x="264" y="0"/>
                  </a:lnTo>
                  <a:lnTo>
                    <a:pt x="1030" y="2"/>
                  </a:lnTo>
                  <a:lnTo>
                    <a:pt x="1794" y="2"/>
                  </a:lnTo>
                  <a:lnTo>
                    <a:pt x="1794" y="2"/>
                  </a:lnTo>
                  <a:lnTo>
                    <a:pt x="1808" y="2"/>
                  </a:lnTo>
                  <a:lnTo>
                    <a:pt x="1818" y="4"/>
                  </a:lnTo>
                  <a:lnTo>
                    <a:pt x="1828" y="6"/>
                  </a:lnTo>
                  <a:lnTo>
                    <a:pt x="1834" y="12"/>
                  </a:lnTo>
                  <a:lnTo>
                    <a:pt x="1840" y="18"/>
                  </a:lnTo>
                  <a:lnTo>
                    <a:pt x="1846" y="26"/>
                  </a:lnTo>
                  <a:lnTo>
                    <a:pt x="1850" y="36"/>
                  </a:lnTo>
                  <a:lnTo>
                    <a:pt x="1852" y="48"/>
                  </a:lnTo>
                  <a:lnTo>
                    <a:pt x="1852" y="48"/>
                  </a:lnTo>
                  <a:lnTo>
                    <a:pt x="1876" y="180"/>
                  </a:lnTo>
                  <a:lnTo>
                    <a:pt x="1900" y="310"/>
                  </a:lnTo>
                  <a:lnTo>
                    <a:pt x="1900" y="310"/>
                  </a:lnTo>
                  <a:lnTo>
                    <a:pt x="1904" y="322"/>
                  </a:lnTo>
                  <a:lnTo>
                    <a:pt x="1908" y="334"/>
                  </a:lnTo>
                  <a:lnTo>
                    <a:pt x="1912" y="342"/>
                  </a:lnTo>
                  <a:lnTo>
                    <a:pt x="1918" y="350"/>
                  </a:lnTo>
                  <a:lnTo>
                    <a:pt x="1926" y="356"/>
                  </a:lnTo>
                  <a:lnTo>
                    <a:pt x="1936" y="358"/>
                  </a:lnTo>
                  <a:lnTo>
                    <a:pt x="1948" y="362"/>
                  </a:lnTo>
                  <a:lnTo>
                    <a:pt x="1962" y="362"/>
                  </a:lnTo>
                  <a:lnTo>
                    <a:pt x="1962" y="362"/>
                  </a:lnTo>
                  <a:lnTo>
                    <a:pt x="1992" y="362"/>
                  </a:lnTo>
                  <a:lnTo>
                    <a:pt x="2016" y="362"/>
                  </a:lnTo>
                  <a:lnTo>
                    <a:pt x="2034" y="366"/>
                  </a:lnTo>
                  <a:lnTo>
                    <a:pt x="2040" y="370"/>
                  </a:lnTo>
                  <a:lnTo>
                    <a:pt x="2044" y="374"/>
                  </a:lnTo>
                  <a:lnTo>
                    <a:pt x="2048" y="378"/>
                  </a:lnTo>
                  <a:lnTo>
                    <a:pt x="2052" y="384"/>
                  </a:lnTo>
                  <a:lnTo>
                    <a:pt x="2054" y="402"/>
                  </a:lnTo>
                  <a:lnTo>
                    <a:pt x="2056" y="426"/>
                  </a:lnTo>
                  <a:lnTo>
                    <a:pt x="2056" y="456"/>
                  </a:lnTo>
                  <a:lnTo>
                    <a:pt x="2056" y="456"/>
                  </a:lnTo>
                  <a:lnTo>
                    <a:pt x="2056" y="480"/>
                  </a:lnTo>
                  <a:lnTo>
                    <a:pt x="2054" y="498"/>
                  </a:lnTo>
                  <a:lnTo>
                    <a:pt x="2052" y="512"/>
                  </a:lnTo>
                  <a:lnTo>
                    <a:pt x="2048" y="520"/>
                  </a:lnTo>
                  <a:lnTo>
                    <a:pt x="2038" y="526"/>
                  </a:lnTo>
                  <a:lnTo>
                    <a:pt x="2026" y="528"/>
                  </a:lnTo>
                  <a:lnTo>
                    <a:pt x="2010" y="528"/>
                  </a:lnTo>
                  <a:lnTo>
                    <a:pt x="1986" y="528"/>
                  </a:lnTo>
                  <a:lnTo>
                    <a:pt x="1986" y="528"/>
                  </a:lnTo>
                  <a:lnTo>
                    <a:pt x="1028" y="528"/>
                  </a:lnTo>
                  <a:lnTo>
                    <a:pt x="1028" y="528"/>
                  </a:lnTo>
                  <a:close/>
                </a:path>
              </a:pathLst>
            </a:custGeom>
            <a:solidFill>
              <a:srgbClr val="E4EBF4"/>
            </a:solidFill>
            <a:ln>
              <a:noFill/>
            </a:ln>
            <a:extLst>
              <a:ext uri="{91240B29-F687-4F45-9708-019B960494DF}">
                <a14:hiddenLine xmlns:a14="http://schemas.microsoft.com/office/drawing/2010/main" w="9525">
                  <a:solidFill>
                    <a:srgbClr val="000000"/>
                  </a:solidFill>
                  <a:round/>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solidFill>
                  <a:schemeClr val="lt1"/>
                </a:solidFill>
              </a:endParaRPr>
            </a:p>
          </p:txBody>
        </p:sp>
      </p:grpSp>
      <p:sp>
        <p:nvSpPr>
          <p:cNvPr id="14" name="Rectangle 13"/>
          <p:cNvSpPr/>
          <p:nvPr userDrawn="1">
            <p:custDataLst>
              <p:tags r:id="rId6"/>
            </p:custDataLst>
          </p:nvPr>
        </p:nvSpPr>
        <p:spPr>
          <a:xfrm rot="10800000" flipH="1" flipV="1">
            <a:off x="-1" y="6724298"/>
            <a:ext cx="7038975" cy="141244"/>
          </a:xfrm>
          <a:prstGeom prst="rect">
            <a:avLst/>
          </a:prstGeom>
          <a:gradFill flip="none" rotWithShape="1">
            <a:gsLst>
              <a:gs pos="0">
                <a:schemeClr val="bg1"/>
              </a:gs>
              <a:gs pos="100000">
                <a:schemeClr val="accent5"/>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ndara"/>
              <a:sym typeface="Candara"/>
            </a:endParaRPr>
          </a:p>
        </p:txBody>
      </p:sp>
      <p:grpSp>
        <p:nvGrpSpPr>
          <p:cNvPr id="15" name="Group 14"/>
          <p:cNvGrpSpPr/>
          <p:nvPr userDrawn="1"/>
        </p:nvGrpSpPr>
        <p:grpSpPr>
          <a:xfrm>
            <a:off x="6693696" y="6197601"/>
            <a:ext cx="1863728" cy="667386"/>
            <a:chOff x="6855280" y="6288821"/>
            <a:chExt cx="1703774" cy="576165"/>
          </a:xfrm>
        </p:grpSpPr>
        <p:pic>
          <p:nvPicPr>
            <p:cNvPr id="16" name="E719C35A-4CD6-4178-B0D0-8DA208F1799A" descr="E719C35A-4CD6-4178-B0D0-8DA208F1799A"/>
            <p:cNvPicPr>
              <a:picLocks noChangeAspect="1" noChangeArrowheads="1"/>
            </p:cNvPicPr>
            <p:nvPr>
              <p:custDataLst>
                <p:tags r:id="rId7"/>
              </p:custDataLst>
            </p:nvPr>
          </p:nvPicPr>
          <p:blipFill rotWithShape="1">
            <a:blip r:embed="rId12" cstate="print">
              <a:clrChange>
                <a:clrFrom>
                  <a:srgbClr val="FFFFFE"/>
                </a:clrFrom>
                <a:clrTo>
                  <a:srgbClr val="FFFFFE">
                    <a:alpha val="0"/>
                  </a:srgbClr>
                </a:clrTo>
              </a:clrChange>
              <a:extLst>
                <a:ext uri="{28A0092B-C50C-407E-A947-70E740481C1C}">
                  <a14:useLocalDpi xmlns:a14="http://schemas.microsoft.com/office/drawing/2010/main" val="0"/>
                </a:ext>
              </a:extLst>
            </a:blip>
            <a:srcRect l="16910" t="12070" r="20026" b="11812"/>
            <a:stretch/>
          </p:blipFill>
          <p:spPr bwMode="auto">
            <a:xfrm>
              <a:off x="6855280" y="6288821"/>
              <a:ext cx="618324" cy="576165"/>
            </a:xfrm>
            <a:prstGeom prst="rect">
              <a:avLst/>
            </a:prstGeom>
            <a:noFill/>
            <a:ln w="9525">
              <a:noFill/>
              <a:miter lim="800000"/>
              <a:headEnd/>
              <a:tailEnd/>
            </a:ln>
          </p:spPr>
        </p:pic>
        <p:pic>
          <p:nvPicPr>
            <p:cNvPr id="17" name="Picture 7" descr="http://www.mininterior.gov.co/sites/default/files/galeria-imagenes/2014-logo_web_eslogan.png"/>
            <p:cNvPicPr>
              <a:picLocks noChangeAspect="1" noChangeArrowheads="1"/>
            </p:cNvPicPr>
            <p:nvPr userDrawn="1">
              <p:custDataLst>
                <p:tags r:id="rId8"/>
              </p:custDataLst>
            </p:nvPr>
          </p:nvPicPr>
          <p:blipFill>
            <a:blip r:embed="rId13" cstate="screen">
              <a:extLst>
                <a:ext uri="{28A0092B-C50C-407E-A947-70E740481C1C}">
                  <a14:useLocalDpi xmlns:a14="http://schemas.microsoft.com/office/drawing/2010/main" val="0"/>
                </a:ext>
              </a:extLst>
            </a:blip>
            <a:srcRect/>
            <a:stretch>
              <a:fillRect/>
            </a:stretch>
          </p:blipFill>
          <p:spPr bwMode="auto">
            <a:xfrm>
              <a:off x="7585909" y="6363329"/>
              <a:ext cx="973145" cy="465248"/>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980896240"/>
      </p:ext>
    </p:extLst>
  </p:cSld>
  <p:clrMapOvr>
    <a:masterClrMapping/>
  </p:clrMapOvr>
  <mc:AlternateContent xmlns:mc="http://schemas.openxmlformats.org/markup-compatibility/2006" xmlns:p14="http://schemas.microsoft.com/office/powerpoint/2010/main">
    <mc:Choice Requires="p14">
      <p:transition p14:dur="250" advClick="0"/>
    </mc:Choice>
    <mc:Fallback xmlns="">
      <p:transition advClick="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832047269"/>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6100" name="think-cell Slide" r:id="rId5" imgW="270" imgH="270" progId="TCLayout.ActiveDocument.1">
                  <p:embed/>
                </p:oleObj>
              </mc:Choice>
              <mc:Fallback>
                <p:oleObj name="think-cell Slide" r:id="rId5" imgW="270" imgH="270" progId="TCLayout.ActiveDocument.1">
                  <p:embed/>
                  <p:pic>
                    <p:nvPicPr>
                      <p:cNvPr id="0" name=""/>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4" name="5 Marcador de número de diapositiva"/>
          <p:cNvSpPr>
            <a:spLocks noGrp="1"/>
          </p:cNvSpPr>
          <p:nvPr>
            <p:ph type="sldNum" sz="quarter" idx="12"/>
            <p:custDataLst>
              <p:tags r:id="rId3"/>
            </p:custDataLst>
          </p:nvPr>
        </p:nvSpPr>
        <p:spPr/>
        <p:txBody>
          <a:bodyPr/>
          <a:lstStyle>
            <a:lvl1pPr>
              <a:defRPr/>
            </a:lvl1pPr>
          </a:lstStyle>
          <a:p>
            <a:pPr>
              <a:defRPr/>
            </a:pPr>
            <a:fld id="{25E201F2-EFDD-4C4F-8749-0371D46E11D1}" type="slidenum">
              <a:rPr lang="es-CO" smtClean="0">
                <a:solidFill>
                  <a:srgbClr val="244061">
                    <a:tint val="75000"/>
                  </a:srgbClr>
                </a:solidFill>
              </a:rPr>
              <a:pPr>
                <a:defRPr/>
              </a:pPr>
              <a:t>‹Nº›</a:t>
            </a:fld>
            <a:endParaRPr lang="es-CO" dirty="0">
              <a:solidFill>
                <a:srgbClr val="244061">
                  <a:tint val="75000"/>
                </a:srgbClr>
              </a:solidFill>
            </a:endParaRPr>
          </a:p>
        </p:txBody>
      </p:sp>
    </p:spTree>
    <p:extLst>
      <p:ext uri="{BB962C8B-B14F-4D97-AF65-F5344CB8AC3E}">
        <p14:creationId xmlns:p14="http://schemas.microsoft.com/office/powerpoint/2010/main" val="1812996366"/>
      </p:ext>
    </p:extLst>
  </p:cSld>
  <p:clrMapOvr>
    <a:masterClrMapping/>
  </p:clrMapOvr>
  <mc:AlternateContent xmlns:mc="http://schemas.openxmlformats.org/markup-compatibility/2006" xmlns:p14="http://schemas.microsoft.com/office/powerpoint/2010/main">
    <mc:Choice Requires="p14">
      <p:transition p14:dur="250" advClick="0"/>
    </mc:Choice>
    <mc:Fallback xmlns="">
      <p:transition advClick="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Secciones">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334722756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9148" name="think-cell Slide" r:id="rId9" imgW="270" imgH="270" progId="TCLayout.ActiveDocument.1">
                  <p:embed/>
                </p:oleObj>
              </mc:Choice>
              <mc:Fallback>
                <p:oleObj name="think-cell Slide" r:id="rId9" imgW="270" imgH="270" progId="TCLayout.ActiveDocument.1">
                  <p:embed/>
                  <p:pic>
                    <p:nvPicPr>
                      <p:cNvPr id="0" name=""/>
                      <p:cNvPicPr/>
                      <p:nvPr/>
                    </p:nvPicPr>
                    <p:blipFill>
                      <a:blip r:embed="rId10"/>
                      <a:stretch>
                        <a:fillRect/>
                      </a:stretch>
                    </p:blipFill>
                    <p:spPr>
                      <a:xfrm>
                        <a:off x="1588" y="1588"/>
                        <a:ext cx="1587" cy="1587"/>
                      </a:xfrm>
                      <a:prstGeom prst="rect">
                        <a:avLst/>
                      </a:prstGeom>
                    </p:spPr>
                  </p:pic>
                </p:oleObj>
              </mc:Fallback>
            </mc:AlternateContent>
          </a:graphicData>
        </a:graphic>
      </p:graphicFrame>
      <p:sp>
        <p:nvSpPr>
          <p:cNvPr id="9" name="Rectangle 8"/>
          <p:cNvSpPr/>
          <p:nvPr userDrawn="1">
            <p:custDataLst>
              <p:tags r:id="rId3"/>
            </p:custDataLst>
          </p:nvPr>
        </p:nvSpPr>
        <p:spPr>
          <a:xfrm>
            <a:off x="0" y="0"/>
            <a:ext cx="2106613"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1 Título"/>
          <p:cNvSpPr>
            <a:spLocks noGrp="1"/>
          </p:cNvSpPr>
          <p:nvPr>
            <p:ph type="title" hasCustomPrompt="1"/>
            <p:custDataLst>
              <p:tags r:id="rId4"/>
            </p:custDataLst>
          </p:nvPr>
        </p:nvSpPr>
        <p:spPr>
          <a:xfrm>
            <a:off x="2374900" y="3683000"/>
            <a:ext cx="5956300" cy="1016000"/>
          </a:xfrm>
        </p:spPr>
        <p:txBody>
          <a:bodyPr anchor="t"/>
          <a:lstStyle>
            <a:lvl1pPr algn="l">
              <a:defRPr sz="3200" b="1" cap="none" baseline="0">
                <a:solidFill>
                  <a:schemeClr val="tx2">
                    <a:lumMod val="75000"/>
                  </a:schemeClr>
                </a:solidFill>
              </a:defRPr>
            </a:lvl1pPr>
          </a:lstStyle>
          <a:p>
            <a:r>
              <a:rPr lang="es-ES" dirty="0"/>
              <a:t>Haga clic para modificar el estilo de título del patrón</a:t>
            </a:r>
            <a:endParaRPr lang="es-CO" dirty="0"/>
          </a:p>
        </p:txBody>
      </p:sp>
      <p:pic>
        <p:nvPicPr>
          <p:cNvPr id="11" name="E719C35A-4CD6-4178-B0D0-8DA208F1799A" descr="E719C35A-4CD6-4178-B0D0-8DA208F1799A"/>
          <p:cNvPicPr>
            <a:picLocks noChangeAspect="1" noChangeArrowheads="1"/>
          </p:cNvPicPr>
          <p:nvPr userDrawn="1">
            <p:custDataLst>
              <p:tags r:id="rId5"/>
            </p:custDataLst>
          </p:nvPr>
        </p:nvPicPr>
        <p:blipFill rotWithShape="1">
          <a:blip r:embed="rId11" cstate="print">
            <a:clrChange>
              <a:clrFrom>
                <a:srgbClr val="FFFFFE"/>
              </a:clrFrom>
              <a:clrTo>
                <a:srgbClr val="FFFFFE">
                  <a:alpha val="0"/>
                </a:srgbClr>
              </a:clrTo>
            </a:clrChange>
            <a:extLst>
              <a:ext uri="{28A0092B-C50C-407E-A947-70E740481C1C}">
                <a14:useLocalDpi xmlns:a14="http://schemas.microsoft.com/office/drawing/2010/main" val="0"/>
              </a:ext>
            </a:extLst>
          </a:blip>
          <a:srcRect l="16910" t="12070" r="20026" b="11812"/>
          <a:stretch/>
        </p:blipFill>
        <p:spPr bwMode="auto">
          <a:xfrm>
            <a:off x="5358548" y="5811900"/>
            <a:ext cx="1122645" cy="1046100"/>
          </a:xfrm>
          <a:prstGeom prst="rect">
            <a:avLst/>
          </a:prstGeom>
          <a:noFill/>
          <a:ln w="9525">
            <a:noFill/>
            <a:miter lim="800000"/>
            <a:headEnd/>
            <a:tailEnd/>
          </a:ln>
        </p:spPr>
      </p:pic>
      <p:pic>
        <p:nvPicPr>
          <p:cNvPr id="12" name="Picture 7" descr="http://www.mininterior.gov.co/sites/default/files/galeria-imagenes/2014-logo_web_eslogan.png"/>
          <p:cNvPicPr>
            <a:picLocks noChangeAspect="1" noChangeArrowheads="1"/>
          </p:cNvPicPr>
          <p:nvPr userDrawn="1">
            <p:custDataLst>
              <p:tags r:id="rId6"/>
            </p:custDataLst>
          </p:nvPr>
        </p:nvPicPr>
        <p:blipFill>
          <a:blip r:embed="rId12">
            <a:extLst>
              <a:ext uri="{28A0092B-C50C-407E-A947-70E740481C1C}">
                <a14:useLocalDpi xmlns:a14="http://schemas.microsoft.com/office/drawing/2010/main" val="0"/>
              </a:ext>
            </a:extLst>
          </a:blip>
          <a:srcRect/>
          <a:stretch>
            <a:fillRect/>
          </a:stretch>
        </p:blipFill>
        <p:spPr bwMode="auto">
          <a:xfrm>
            <a:off x="6747893" y="5920519"/>
            <a:ext cx="1733700" cy="828862"/>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oup 7"/>
          <p:cNvGrpSpPr/>
          <p:nvPr userDrawn="1">
            <p:custDataLst>
              <p:tags r:id="rId7"/>
            </p:custDataLst>
          </p:nvPr>
        </p:nvGrpSpPr>
        <p:grpSpPr>
          <a:xfrm>
            <a:off x="391016" y="4632333"/>
            <a:ext cx="1368413" cy="2225667"/>
            <a:chOff x="-1250950" y="-268289"/>
            <a:chExt cx="3263900" cy="5308600"/>
          </a:xfrm>
          <a:solidFill>
            <a:schemeClr val="accent5">
              <a:lumMod val="60000"/>
              <a:lumOff val="40000"/>
              <a:alpha val="50000"/>
            </a:schemeClr>
          </a:solidFill>
        </p:grpSpPr>
        <p:sp>
          <p:nvSpPr>
            <p:cNvPr id="13" name="Freeform 27"/>
            <p:cNvSpPr>
              <a:spLocks noEditPoints="1"/>
            </p:cNvSpPr>
            <p:nvPr userDrawn="1"/>
          </p:nvSpPr>
          <p:spPr bwMode="auto">
            <a:xfrm>
              <a:off x="-784225" y="-268289"/>
              <a:ext cx="2327275" cy="3987800"/>
            </a:xfrm>
            <a:custGeom>
              <a:avLst/>
              <a:gdLst>
                <a:gd name="T0" fmla="*/ 0 w 1466"/>
                <a:gd name="T1" fmla="*/ 2506 h 2512"/>
                <a:gd name="T2" fmla="*/ 48 w 1466"/>
                <a:gd name="T3" fmla="*/ 2254 h 2512"/>
                <a:gd name="T4" fmla="*/ 300 w 1466"/>
                <a:gd name="T5" fmla="*/ 916 h 2512"/>
                <a:gd name="T6" fmla="*/ 428 w 1466"/>
                <a:gd name="T7" fmla="*/ 240 h 2512"/>
                <a:gd name="T8" fmla="*/ 436 w 1466"/>
                <a:gd name="T9" fmla="*/ 208 h 2512"/>
                <a:gd name="T10" fmla="*/ 454 w 1466"/>
                <a:gd name="T11" fmla="*/ 150 h 2512"/>
                <a:gd name="T12" fmla="*/ 480 w 1466"/>
                <a:gd name="T13" fmla="*/ 104 h 2512"/>
                <a:gd name="T14" fmla="*/ 514 w 1466"/>
                <a:gd name="T15" fmla="*/ 66 h 2512"/>
                <a:gd name="T16" fmla="*/ 554 w 1466"/>
                <a:gd name="T17" fmla="*/ 38 h 2512"/>
                <a:gd name="T18" fmla="*/ 602 w 1466"/>
                <a:gd name="T19" fmla="*/ 18 h 2512"/>
                <a:gd name="T20" fmla="*/ 662 w 1466"/>
                <a:gd name="T21" fmla="*/ 6 h 2512"/>
                <a:gd name="T22" fmla="*/ 730 w 1466"/>
                <a:gd name="T23" fmla="*/ 0 h 2512"/>
                <a:gd name="T24" fmla="*/ 768 w 1466"/>
                <a:gd name="T25" fmla="*/ 2 h 2512"/>
                <a:gd name="T26" fmla="*/ 826 w 1466"/>
                <a:gd name="T27" fmla="*/ 6 h 2512"/>
                <a:gd name="T28" fmla="*/ 876 w 1466"/>
                <a:gd name="T29" fmla="*/ 20 h 2512"/>
                <a:gd name="T30" fmla="*/ 922 w 1466"/>
                <a:gd name="T31" fmla="*/ 40 h 2512"/>
                <a:gd name="T32" fmla="*/ 958 w 1466"/>
                <a:gd name="T33" fmla="*/ 70 h 2512"/>
                <a:gd name="T34" fmla="*/ 990 w 1466"/>
                <a:gd name="T35" fmla="*/ 104 h 2512"/>
                <a:gd name="T36" fmla="*/ 1014 w 1466"/>
                <a:gd name="T37" fmla="*/ 148 h 2512"/>
                <a:gd name="T38" fmla="*/ 1034 w 1466"/>
                <a:gd name="T39" fmla="*/ 198 h 2512"/>
                <a:gd name="T40" fmla="*/ 1048 w 1466"/>
                <a:gd name="T41" fmla="*/ 256 h 2512"/>
                <a:gd name="T42" fmla="*/ 1162 w 1466"/>
                <a:gd name="T43" fmla="*/ 866 h 2512"/>
                <a:gd name="T44" fmla="*/ 1278 w 1466"/>
                <a:gd name="T45" fmla="*/ 1478 h 2512"/>
                <a:gd name="T46" fmla="*/ 1464 w 1466"/>
                <a:gd name="T47" fmla="*/ 2464 h 2512"/>
                <a:gd name="T48" fmla="*/ 1466 w 1466"/>
                <a:gd name="T49" fmla="*/ 2478 h 2512"/>
                <a:gd name="T50" fmla="*/ 1464 w 1466"/>
                <a:gd name="T51" fmla="*/ 2496 h 2512"/>
                <a:gd name="T52" fmla="*/ 1454 w 1466"/>
                <a:gd name="T53" fmla="*/ 2508 h 2512"/>
                <a:gd name="T54" fmla="*/ 1436 w 1466"/>
                <a:gd name="T55" fmla="*/ 2512 h 2512"/>
                <a:gd name="T56" fmla="*/ 1424 w 1466"/>
                <a:gd name="T57" fmla="*/ 2512 h 2512"/>
                <a:gd name="T58" fmla="*/ 40 w 1466"/>
                <a:gd name="T59" fmla="*/ 2512 h 2512"/>
                <a:gd name="T60" fmla="*/ 0 w 1466"/>
                <a:gd name="T61" fmla="*/ 2506 h 2512"/>
                <a:gd name="T62" fmla="*/ 738 w 1466"/>
                <a:gd name="T63" fmla="*/ 886 h 2512"/>
                <a:gd name="T64" fmla="*/ 720 w 1466"/>
                <a:gd name="T65" fmla="*/ 888 h 2512"/>
                <a:gd name="T66" fmla="*/ 538 w 1466"/>
                <a:gd name="T67" fmla="*/ 2064 h 2512"/>
                <a:gd name="T68" fmla="*/ 918 w 1466"/>
                <a:gd name="T69" fmla="*/ 2064 h 2512"/>
                <a:gd name="T70" fmla="*/ 738 w 1466"/>
                <a:gd name="T71" fmla="*/ 886 h 2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466" h="2512">
                  <a:moveTo>
                    <a:pt x="0" y="2506"/>
                  </a:moveTo>
                  <a:lnTo>
                    <a:pt x="0" y="2506"/>
                  </a:lnTo>
                  <a:lnTo>
                    <a:pt x="48" y="2254"/>
                  </a:lnTo>
                  <a:lnTo>
                    <a:pt x="48" y="2254"/>
                  </a:lnTo>
                  <a:lnTo>
                    <a:pt x="300" y="916"/>
                  </a:lnTo>
                  <a:lnTo>
                    <a:pt x="300" y="916"/>
                  </a:lnTo>
                  <a:lnTo>
                    <a:pt x="364" y="578"/>
                  </a:lnTo>
                  <a:lnTo>
                    <a:pt x="428" y="240"/>
                  </a:lnTo>
                  <a:lnTo>
                    <a:pt x="428" y="240"/>
                  </a:lnTo>
                  <a:lnTo>
                    <a:pt x="436" y="208"/>
                  </a:lnTo>
                  <a:lnTo>
                    <a:pt x="444" y="178"/>
                  </a:lnTo>
                  <a:lnTo>
                    <a:pt x="454" y="150"/>
                  </a:lnTo>
                  <a:lnTo>
                    <a:pt x="466" y="126"/>
                  </a:lnTo>
                  <a:lnTo>
                    <a:pt x="480" y="104"/>
                  </a:lnTo>
                  <a:lnTo>
                    <a:pt x="496" y="84"/>
                  </a:lnTo>
                  <a:lnTo>
                    <a:pt x="514" y="66"/>
                  </a:lnTo>
                  <a:lnTo>
                    <a:pt x="532" y="50"/>
                  </a:lnTo>
                  <a:lnTo>
                    <a:pt x="554" y="38"/>
                  </a:lnTo>
                  <a:lnTo>
                    <a:pt x="578" y="26"/>
                  </a:lnTo>
                  <a:lnTo>
                    <a:pt x="602" y="18"/>
                  </a:lnTo>
                  <a:lnTo>
                    <a:pt x="630" y="10"/>
                  </a:lnTo>
                  <a:lnTo>
                    <a:pt x="662" y="6"/>
                  </a:lnTo>
                  <a:lnTo>
                    <a:pt x="694" y="2"/>
                  </a:lnTo>
                  <a:lnTo>
                    <a:pt x="730" y="0"/>
                  </a:lnTo>
                  <a:lnTo>
                    <a:pt x="768" y="2"/>
                  </a:lnTo>
                  <a:lnTo>
                    <a:pt x="768" y="2"/>
                  </a:lnTo>
                  <a:lnTo>
                    <a:pt x="798" y="4"/>
                  </a:lnTo>
                  <a:lnTo>
                    <a:pt x="826" y="6"/>
                  </a:lnTo>
                  <a:lnTo>
                    <a:pt x="852" y="12"/>
                  </a:lnTo>
                  <a:lnTo>
                    <a:pt x="876" y="20"/>
                  </a:lnTo>
                  <a:lnTo>
                    <a:pt x="900" y="30"/>
                  </a:lnTo>
                  <a:lnTo>
                    <a:pt x="922" y="40"/>
                  </a:lnTo>
                  <a:lnTo>
                    <a:pt x="940" y="54"/>
                  </a:lnTo>
                  <a:lnTo>
                    <a:pt x="958" y="70"/>
                  </a:lnTo>
                  <a:lnTo>
                    <a:pt x="974" y="86"/>
                  </a:lnTo>
                  <a:lnTo>
                    <a:pt x="990" y="104"/>
                  </a:lnTo>
                  <a:lnTo>
                    <a:pt x="1002" y="126"/>
                  </a:lnTo>
                  <a:lnTo>
                    <a:pt x="1014" y="148"/>
                  </a:lnTo>
                  <a:lnTo>
                    <a:pt x="1026" y="172"/>
                  </a:lnTo>
                  <a:lnTo>
                    <a:pt x="1034" y="198"/>
                  </a:lnTo>
                  <a:lnTo>
                    <a:pt x="1042" y="226"/>
                  </a:lnTo>
                  <a:lnTo>
                    <a:pt x="1048" y="256"/>
                  </a:lnTo>
                  <a:lnTo>
                    <a:pt x="1048" y="256"/>
                  </a:lnTo>
                  <a:lnTo>
                    <a:pt x="1162" y="866"/>
                  </a:lnTo>
                  <a:lnTo>
                    <a:pt x="1278" y="1478"/>
                  </a:lnTo>
                  <a:lnTo>
                    <a:pt x="1278" y="1478"/>
                  </a:lnTo>
                  <a:lnTo>
                    <a:pt x="1370" y="1970"/>
                  </a:lnTo>
                  <a:lnTo>
                    <a:pt x="1464" y="2464"/>
                  </a:lnTo>
                  <a:lnTo>
                    <a:pt x="1464" y="2464"/>
                  </a:lnTo>
                  <a:lnTo>
                    <a:pt x="1466" y="2478"/>
                  </a:lnTo>
                  <a:lnTo>
                    <a:pt x="1466" y="2488"/>
                  </a:lnTo>
                  <a:lnTo>
                    <a:pt x="1464" y="2496"/>
                  </a:lnTo>
                  <a:lnTo>
                    <a:pt x="1460" y="2502"/>
                  </a:lnTo>
                  <a:lnTo>
                    <a:pt x="1454" y="2508"/>
                  </a:lnTo>
                  <a:lnTo>
                    <a:pt x="1446" y="2510"/>
                  </a:lnTo>
                  <a:lnTo>
                    <a:pt x="1436" y="2512"/>
                  </a:lnTo>
                  <a:lnTo>
                    <a:pt x="1424" y="2512"/>
                  </a:lnTo>
                  <a:lnTo>
                    <a:pt x="1424" y="2512"/>
                  </a:lnTo>
                  <a:lnTo>
                    <a:pt x="40" y="2512"/>
                  </a:lnTo>
                  <a:lnTo>
                    <a:pt x="40" y="2512"/>
                  </a:lnTo>
                  <a:lnTo>
                    <a:pt x="22" y="2510"/>
                  </a:lnTo>
                  <a:lnTo>
                    <a:pt x="0" y="2506"/>
                  </a:lnTo>
                  <a:lnTo>
                    <a:pt x="0" y="2506"/>
                  </a:lnTo>
                  <a:close/>
                  <a:moveTo>
                    <a:pt x="738" y="886"/>
                  </a:moveTo>
                  <a:lnTo>
                    <a:pt x="738" y="886"/>
                  </a:lnTo>
                  <a:lnTo>
                    <a:pt x="720" y="888"/>
                  </a:lnTo>
                  <a:lnTo>
                    <a:pt x="720" y="888"/>
                  </a:lnTo>
                  <a:lnTo>
                    <a:pt x="538" y="2064"/>
                  </a:lnTo>
                  <a:lnTo>
                    <a:pt x="538" y="2064"/>
                  </a:lnTo>
                  <a:lnTo>
                    <a:pt x="918" y="2064"/>
                  </a:lnTo>
                  <a:lnTo>
                    <a:pt x="918" y="2064"/>
                  </a:lnTo>
                  <a:lnTo>
                    <a:pt x="738" y="886"/>
                  </a:lnTo>
                  <a:lnTo>
                    <a:pt x="738" y="8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solidFill>
                  <a:schemeClr val="lt1"/>
                </a:solidFill>
              </a:endParaRPr>
            </a:p>
          </p:txBody>
        </p:sp>
        <p:sp>
          <p:nvSpPr>
            <p:cNvPr id="14" name="Freeform 28"/>
            <p:cNvSpPr>
              <a:spLocks/>
            </p:cNvSpPr>
            <p:nvPr userDrawn="1"/>
          </p:nvSpPr>
          <p:spPr bwMode="auto">
            <a:xfrm>
              <a:off x="-1250950" y="4198936"/>
              <a:ext cx="3263900" cy="841375"/>
            </a:xfrm>
            <a:custGeom>
              <a:avLst/>
              <a:gdLst>
                <a:gd name="T0" fmla="*/ 1028 w 2056"/>
                <a:gd name="T1" fmla="*/ 528 h 530"/>
                <a:gd name="T2" fmla="*/ 62 w 2056"/>
                <a:gd name="T3" fmla="*/ 530 h 530"/>
                <a:gd name="T4" fmla="*/ 46 w 2056"/>
                <a:gd name="T5" fmla="*/ 530 h 530"/>
                <a:gd name="T6" fmla="*/ 20 w 2056"/>
                <a:gd name="T7" fmla="*/ 524 h 530"/>
                <a:gd name="T8" fmla="*/ 6 w 2056"/>
                <a:gd name="T9" fmla="*/ 510 h 530"/>
                <a:gd name="T10" fmla="*/ 0 w 2056"/>
                <a:gd name="T11" fmla="*/ 484 h 530"/>
                <a:gd name="T12" fmla="*/ 0 w 2056"/>
                <a:gd name="T13" fmla="*/ 468 h 530"/>
                <a:gd name="T14" fmla="*/ 2 w 2056"/>
                <a:gd name="T15" fmla="*/ 408 h 530"/>
                <a:gd name="T16" fmla="*/ 10 w 2056"/>
                <a:gd name="T17" fmla="*/ 382 h 530"/>
                <a:gd name="T18" fmla="*/ 20 w 2056"/>
                <a:gd name="T19" fmla="*/ 372 h 530"/>
                <a:gd name="T20" fmla="*/ 44 w 2056"/>
                <a:gd name="T21" fmla="*/ 364 h 530"/>
                <a:gd name="T22" fmla="*/ 104 w 2056"/>
                <a:gd name="T23" fmla="*/ 362 h 530"/>
                <a:gd name="T24" fmla="*/ 116 w 2056"/>
                <a:gd name="T25" fmla="*/ 360 h 530"/>
                <a:gd name="T26" fmla="*/ 134 w 2056"/>
                <a:gd name="T27" fmla="*/ 354 h 530"/>
                <a:gd name="T28" fmla="*/ 146 w 2056"/>
                <a:gd name="T29" fmla="*/ 342 h 530"/>
                <a:gd name="T30" fmla="*/ 156 w 2056"/>
                <a:gd name="T31" fmla="*/ 314 h 530"/>
                <a:gd name="T32" fmla="*/ 180 w 2056"/>
                <a:gd name="T33" fmla="*/ 182 h 530"/>
                <a:gd name="T34" fmla="*/ 204 w 2056"/>
                <a:gd name="T35" fmla="*/ 52 h 530"/>
                <a:gd name="T36" fmla="*/ 212 w 2056"/>
                <a:gd name="T37" fmla="*/ 28 h 530"/>
                <a:gd name="T38" fmla="*/ 222 w 2056"/>
                <a:gd name="T39" fmla="*/ 12 h 530"/>
                <a:gd name="T40" fmla="*/ 240 w 2056"/>
                <a:gd name="T41" fmla="*/ 4 h 530"/>
                <a:gd name="T42" fmla="*/ 264 w 2056"/>
                <a:gd name="T43" fmla="*/ 0 h 530"/>
                <a:gd name="T44" fmla="*/ 1030 w 2056"/>
                <a:gd name="T45" fmla="*/ 2 h 530"/>
                <a:gd name="T46" fmla="*/ 1794 w 2056"/>
                <a:gd name="T47" fmla="*/ 2 h 530"/>
                <a:gd name="T48" fmla="*/ 1818 w 2056"/>
                <a:gd name="T49" fmla="*/ 4 h 530"/>
                <a:gd name="T50" fmla="*/ 1834 w 2056"/>
                <a:gd name="T51" fmla="*/ 12 h 530"/>
                <a:gd name="T52" fmla="*/ 1846 w 2056"/>
                <a:gd name="T53" fmla="*/ 26 h 530"/>
                <a:gd name="T54" fmla="*/ 1852 w 2056"/>
                <a:gd name="T55" fmla="*/ 48 h 530"/>
                <a:gd name="T56" fmla="*/ 1876 w 2056"/>
                <a:gd name="T57" fmla="*/ 180 h 530"/>
                <a:gd name="T58" fmla="*/ 1900 w 2056"/>
                <a:gd name="T59" fmla="*/ 310 h 530"/>
                <a:gd name="T60" fmla="*/ 1908 w 2056"/>
                <a:gd name="T61" fmla="*/ 334 h 530"/>
                <a:gd name="T62" fmla="*/ 1918 w 2056"/>
                <a:gd name="T63" fmla="*/ 350 h 530"/>
                <a:gd name="T64" fmla="*/ 1936 w 2056"/>
                <a:gd name="T65" fmla="*/ 358 h 530"/>
                <a:gd name="T66" fmla="*/ 1962 w 2056"/>
                <a:gd name="T67" fmla="*/ 362 h 530"/>
                <a:gd name="T68" fmla="*/ 1992 w 2056"/>
                <a:gd name="T69" fmla="*/ 362 h 530"/>
                <a:gd name="T70" fmla="*/ 2034 w 2056"/>
                <a:gd name="T71" fmla="*/ 366 h 530"/>
                <a:gd name="T72" fmla="*/ 2044 w 2056"/>
                <a:gd name="T73" fmla="*/ 374 h 530"/>
                <a:gd name="T74" fmla="*/ 2052 w 2056"/>
                <a:gd name="T75" fmla="*/ 384 h 530"/>
                <a:gd name="T76" fmla="*/ 2056 w 2056"/>
                <a:gd name="T77" fmla="*/ 426 h 530"/>
                <a:gd name="T78" fmla="*/ 2056 w 2056"/>
                <a:gd name="T79" fmla="*/ 456 h 530"/>
                <a:gd name="T80" fmla="*/ 2054 w 2056"/>
                <a:gd name="T81" fmla="*/ 498 h 530"/>
                <a:gd name="T82" fmla="*/ 2048 w 2056"/>
                <a:gd name="T83" fmla="*/ 520 h 530"/>
                <a:gd name="T84" fmla="*/ 2026 w 2056"/>
                <a:gd name="T85" fmla="*/ 528 h 530"/>
                <a:gd name="T86" fmla="*/ 1986 w 2056"/>
                <a:gd name="T87" fmla="*/ 528 h 530"/>
                <a:gd name="T88" fmla="*/ 1028 w 2056"/>
                <a:gd name="T89" fmla="*/ 528 h 5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056" h="530">
                  <a:moveTo>
                    <a:pt x="1028" y="528"/>
                  </a:moveTo>
                  <a:lnTo>
                    <a:pt x="1028" y="528"/>
                  </a:lnTo>
                  <a:lnTo>
                    <a:pt x="546" y="528"/>
                  </a:lnTo>
                  <a:lnTo>
                    <a:pt x="62" y="530"/>
                  </a:lnTo>
                  <a:lnTo>
                    <a:pt x="62" y="530"/>
                  </a:lnTo>
                  <a:lnTo>
                    <a:pt x="46" y="530"/>
                  </a:lnTo>
                  <a:lnTo>
                    <a:pt x="32" y="528"/>
                  </a:lnTo>
                  <a:lnTo>
                    <a:pt x="20" y="524"/>
                  </a:lnTo>
                  <a:lnTo>
                    <a:pt x="12" y="518"/>
                  </a:lnTo>
                  <a:lnTo>
                    <a:pt x="6" y="510"/>
                  </a:lnTo>
                  <a:lnTo>
                    <a:pt x="2" y="498"/>
                  </a:lnTo>
                  <a:lnTo>
                    <a:pt x="0" y="484"/>
                  </a:lnTo>
                  <a:lnTo>
                    <a:pt x="0" y="468"/>
                  </a:lnTo>
                  <a:lnTo>
                    <a:pt x="0" y="468"/>
                  </a:lnTo>
                  <a:lnTo>
                    <a:pt x="0" y="434"/>
                  </a:lnTo>
                  <a:lnTo>
                    <a:pt x="2" y="408"/>
                  </a:lnTo>
                  <a:lnTo>
                    <a:pt x="6" y="388"/>
                  </a:lnTo>
                  <a:lnTo>
                    <a:pt x="10" y="382"/>
                  </a:lnTo>
                  <a:lnTo>
                    <a:pt x="14" y="376"/>
                  </a:lnTo>
                  <a:lnTo>
                    <a:pt x="20" y="372"/>
                  </a:lnTo>
                  <a:lnTo>
                    <a:pt x="26" y="368"/>
                  </a:lnTo>
                  <a:lnTo>
                    <a:pt x="44" y="364"/>
                  </a:lnTo>
                  <a:lnTo>
                    <a:pt x="70" y="362"/>
                  </a:lnTo>
                  <a:lnTo>
                    <a:pt x="104" y="362"/>
                  </a:lnTo>
                  <a:lnTo>
                    <a:pt x="104" y="362"/>
                  </a:lnTo>
                  <a:lnTo>
                    <a:pt x="116" y="360"/>
                  </a:lnTo>
                  <a:lnTo>
                    <a:pt x="126" y="358"/>
                  </a:lnTo>
                  <a:lnTo>
                    <a:pt x="134" y="354"/>
                  </a:lnTo>
                  <a:lnTo>
                    <a:pt x="142" y="348"/>
                  </a:lnTo>
                  <a:lnTo>
                    <a:pt x="146" y="342"/>
                  </a:lnTo>
                  <a:lnTo>
                    <a:pt x="150" y="334"/>
                  </a:lnTo>
                  <a:lnTo>
                    <a:pt x="156" y="314"/>
                  </a:lnTo>
                  <a:lnTo>
                    <a:pt x="156" y="314"/>
                  </a:lnTo>
                  <a:lnTo>
                    <a:pt x="180" y="182"/>
                  </a:lnTo>
                  <a:lnTo>
                    <a:pt x="204" y="52"/>
                  </a:lnTo>
                  <a:lnTo>
                    <a:pt x="204" y="52"/>
                  </a:lnTo>
                  <a:lnTo>
                    <a:pt x="208" y="40"/>
                  </a:lnTo>
                  <a:lnTo>
                    <a:pt x="212" y="28"/>
                  </a:lnTo>
                  <a:lnTo>
                    <a:pt x="216" y="20"/>
                  </a:lnTo>
                  <a:lnTo>
                    <a:pt x="222" y="12"/>
                  </a:lnTo>
                  <a:lnTo>
                    <a:pt x="230" y="8"/>
                  </a:lnTo>
                  <a:lnTo>
                    <a:pt x="240" y="4"/>
                  </a:lnTo>
                  <a:lnTo>
                    <a:pt x="250" y="2"/>
                  </a:lnTo>
                  <a:lnTo>
                    <a:pt x="264" y="0"/>
                  </a:lnTo>
                  <a:lnTo>
                    <a:pt x="264" y="0"/>
                  </a:lnTo>
                  <a:lnTo>
                    <a:pt x="1030" y="2"/>
                  </a:lnTo>
                  <a:lnTo>
                    <a:pt x="1794" y="2"/>
                  </a:lnTo>
                  <a:lnTo>
                    <a:pt x="1794" y="2"/>
                  </a:lnTo>
                  <a:lnTo>
                    <a:pt x="1808" y="2"/>
                  </a:lnTo>
                  <a:lnTo>
                    <a:pt x="1818" y="4"/>
                  </a:lnTo>
                  <a:lnTo>
                    <a:pt x="1828" y="6"/>
                  </a:lnTo>
                  <a:lnTo>
                    <a:pt x="1834" y="12"/>
                  </a:lnTo>
                  <a:lnTo>
                    <a:pt x="1840" y="18"/>
                  </a:lnTo>
                  <a:lnTo>
                    <a:pt x="1846" y="26"/>
                  </a:lnTo>
                  <a:lnTo>
                    <a:pt x="1850" y="36"/>
                  </a:lnTo>
                  <a:lnTo>
                    <a:pt x="1852" y="48"/>
                  </a:lnTo>
                  <a:lnTo>
                    <a:pt x="1852" y="48"/>
                  </a:lnTo>
                  <a:lnTo>
                    <a:pt x="1876" y="180"/>
                  </a:lnTo>
                  <a:lnTo>
                    <a:pt x="1900" y="310"/>
                  </a:lnTo>
                  <a:lnTo>
                    <a:pt x="1900" y="310"/>
                  </a:lnTo>
                  <a:lnTo>
                    <a:pt x="1904" y="322"/>
                  </a:lnTo>
                  <a:lnTo>
                    <a:pt x="1908" y="334"/>
                  </a:lnTo>
                  <a:lnTo>
                    <a:pt x="1912" y="342"/>
                  </a:lnTo>
                  <a:lnTo>
                    <a:pt x="1918" y="350"/>
                  </a:lnTo>
                  <a:lnTo>
                    <a:pt x="1926" y="356"/>
                  </a:lnTo>
                  <a:lnTo>
                    <a:pt x="1936" y="358"/>
                  </a:lnTo>
                  <a:lnTo>
                    <a:pt x="1948" y="362"/>
                  </a:lnTo>
                  <a:lnTo>
                    <a:pt x="1962" y="362"/>
                  </a:lnTo>
                  <a:lnTo>
                    <a:pt x="1962" y="362"/>
                  </a:lnTo>
                  <a:lnTo>
                    <a:pt x="1992" y="362"/>
                  </a:lnTo>
                  <a:lnTo>
                    <a:pt x="2016" y="362"/>
                  </a:lnTo>
                  <a:lnTo>
                    <a:pt x="2034" y="366"/>
                  </a:lnTo>
                  <a:lnTo>
                    <a:pt x="2040" y="370"/>
                  </a:lnTo>
                  <a:lnTo>
                    <a:pt x="2044" y="374"/>
                  </a:lnTo>
                  <a:lnTo>
                    <a:pt x="2048" y="378"/>
                  </a:lnTo>
                  <a:lnTo>
                    <a:pt x="2052" y="384"/>
                  </a:lnTo>
                  <a:lnTo>
                    <a:pt x="2054" y="402"/>
                  </a:lnTo>
                  <a:lnTo>
                    <a:pt x="2056" y="426"/>
                  </a:lnTo>
                  <a:lnTo>
                    <a:pt x="2056" y="456"/>
                  </a:lnTo>
                  <a:lnTo>
                    <a:pt x="2056" y="456"/>
                  </a:lnTo>
                  <a:lnTo>
                    <a:pt x="2056" y="480"/>
                  </a:lnTo>
                  <a:lnTo>
                    <a:pt x="2054" y="498"/>
                  </a:lnTo>
                  <a:lnTo>
                    <a:pt x="2052" y="512"/>
                  </a:lnTo>
                  <a:lnTo>
                    <a:pt x="2048" y="520"/>
                  </a:lnTo>
                  <a:lnTo>
                    <a:pt x="2038" y="526"/>
                  </a:lnTo>
                  <a:lnTo>
                    <a:pt x="2026" y="528"/>
                  </a:lnTo>
                  <a:lnTo>
                    <a:pt x="2010" y="528"/>
                  </a:lnTo>
                  <a:lnTo>
                    <a:pt x="1986" y="528"/>
                  </a:lnTo>
                  <a:lnTo>
                    <a:pt x="1986" y="528"/>
                  </a:lnTo>
                  <a:lnTo>
                    <a:pt x="1028" y="528"/>
                  </a:lnTo>
                  <a:lnTo>
                    <a:pt x="1028" y="52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solidFill>
                  <a:schemeClr val="lt1"/>
                </a:solidFill>
              </a:endParaRPr>
            </a:p>
          </p:txBody>
        </p:sp>
      </p:grpSp>
    </p:spTree>
    <p:extLst>
      <p:ext uri="{BB962C8B-B14F-4D97-AF65-F5344CB8AC3E}">
        <p14:creationId xmlns:p14="http://schemas.microsoft.com/office/powerpoint/2010/main" val="4169959851"/>
      </p:ext>
    </p:extLst>
  </p:cSld>
  <p:clrMapOvr>
    <a:masterClrMapping/>
  </p:clrMapOvr>
  <mc:AlternateContent xmlns:mc="http://schemas.openxmlformats.org/markup-compatibility/2006" xmlns:p14="http://schemas.microsoft.com/office/powerpoint/2010/main">
    <mc:Choice Requires="p14">
      <p:transition p14:dur="250" advClick="0"/>
    </mc:Choice>
    <mc:Fallback xmlns="">
      <p:transition advClick="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tags" Target="../tags/tag2.xml"/><Relationship Id="rId13" Type="http://schemas.openxmlformats.org/officeDocument/2006/relationships/tags" Target="../tags/tag7.xml"/><Relationship Id="rId1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vmlDrawing" Target="../drawings/vmlDrawing1.vml"/><Relationship Id="rId12" Type="http://schemas.openxmlformats.org/officeDocument/2006/relationships/tags" Target="../tags/tag6.xml"/><Relationship Id="rId17"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oleObject" Target="../embeddings/oleObject1.bin"/><Relationship Id="rId1" Type="http://schemas.openxmlformats.org/officeDocument/2006/relationships/slideLayout" Target="../slideLayouts/slideLayout1.xml"/><Relationship Id="rId6" Type="http://schemas.openxmlformats.org/officeDocument/2006/relationships/theme" Target="../theme/theme1.xml"/><Relationship Id="rId11" Type="http://schemas.openxmlformats.org/officeDocument/2006/relationships/tags" Target="../tags/tag5.xml"/><Relationship Id="rId5" Type="http://schemas.openxmlformats.org/officeDocument/2006/relationships/slideLayout" Target="../slideLayouts/slideLayout5.xml"/><Relationship Id="rId15" Type="http://schemas.openxmlformats.org/officeDocument/2006/relationships/tags" Target="../tags/tag9.xml"/><Relationship Id="rId10" Type="http://schemas.openxmlformats.org/officeDocument/2006/relationships/tags" Target="../tags/tag4.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tags" Target="../tags/tag3.xml"/><Relationship Id="rId14" Type="http://schemas.openxmlformats.org/officeDocument/2006/relationships/tags" Target="../tags/tag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8"/>
            </p:custDataLst>
            <p:extLst>
              <p:ext uri="{D42A27DB-BD31-4B8C-83A1-F6EECF244321}">
                <p14:modId xmlns:p14="http://schemas.microsoft.com/office/powerpoint/2010/main" val="3226153658"/>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326" name="think-cell Slide" r:id="rId16" imgW="270" imgH="270" progId="TCLayout.ActiveDocument.1">
                  <p:embed/>
                </p:oleObj>
              </mc:Choice>
              <mc:Fallback>
                <p:oleObj name="think-cell Slide" r:id="rId16" imgW="270" imgH="270" progId="TCLayout.ActiveDocument.1">
                  <p:embed/>
                  <p:pic>
                    <p:nvPicPr>
                      <p:cNvPr id="0" name=""/>
                      <p:cNvPicPr/>
                      <p:nvPr/>
                    </p:nvPicPr>
                    <p:blipFill>
                      <a:blip r:embed="rId17"/>
                      <a:stretch>
                        <a:fillRect/>
                      </a:stretch>
                    </p:blipFill>
                    <p:spPr>
                      <a:xfrm>
                        <a:off x="1588" y="1588"/>
                        <a:ext cx="1587" cy="1587"/>
                      </a:xfrm>
                      <a:prstGeom prst="rect">
                        <a:avLst/>
                      </a:prstGeom>
                    </p:spPr>
                  </p:pic>
                </p:oleObj>
              </mc:Fallback>
            </mc:AlternateContent>
          </a:graphicData>
        </a:graphic>
      </p:graphicFrame>
      <p:sp>
        <p:nvSpPr>
          <p:cNvPr id="1027" name="2 Marcador de texto"/>
          <p:cNvSpPr>
            <a:spLocks noGrp="1"/>
          </p:cNvSpPr>
          <p:nvPr>
            <p:ph type="body" idx="1"/>
            <p:custDataLst>
              <p:tags r:id="rId9"/>
            </p:custDataLst>
          </p:nvPr>
        </p:nvSpPr>
        <p:spPr bwMode="auto">
          <a:xfrm>
            <a:off x="286246" y="1250344"/>
            <a:ext cx="8579458" cy="496948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s-ES" dirty="0"/>
              <a:t>Haga clic para modificar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CO" dirty="0"/>
          </a:p>
        </p:txBody>
      </p:sp>
      <p:sp>
        <p:nvSpPr>
          <p:cNvPr id="6" name="5 Marcador de número de diapositiva"/>
          <p:cNvSpPr>
            <a:spLocks noGrp="1"/>
          </p:cNvSpPr>
          <p:nvPr>
            <p:ph type="sldNum" sz="quarter" idx="4"/>
            <p:custDataLst>
              <p:tags r:id="rId10"/>
            </p:custDataLst>
          </p:nvPr>
        </p:nvSpPr>
        <p:spPr>
          <a:xfrm>
            <a:off x="8674100" y="6451341"/>
            <a:ext cx="432598" cy="365125"/>
          </a:xfrm>
          <a:prstGeom prst="rect">
            <a:avLst/>
          </a:prstGeom>
        </p:spPr>
        <p:txBody>
          <a:bodyPr vert="horz" lIns="91440" tIns="45720" rIns="91440" bIns="45720" rtlCol="0" anchor="ctr"/>
          <a:lstStyle>
            <a:lvl1pPr algn="ctr" fontAlgn="auto">
              <a:spcBef>
                <a:spcPts val="0"/>
              </a:spcBef>
              <a:spcAft>
                <a:spcPts val="0"/>
              </a:spcAft>
              <a:defRPr sz="1100" smtClean="0">
                <a:solidFill>
                  <a:schemeClr val="tx1">
                    <a:tint val="75000"/>
                  </a:schemeClr>
                </a:solidFill>
                <a:latin typeface="+mj-lt"/>
                <a:cs typeface="+mn-cs"/>
                <a:sym typeface="Candara"/>
              </a:defRPr>
            </a:lvl1pPr>
          </a:lstStyle>
          <a:p>
            <a:pPr>
              <a:defRPr/>
            </a:pPr>
            <a:fld id="{CC308BA6-CE2B-4543-82B0-7E6DCE132E0F}" type="slidenum">
              <a:rPr lang="es-CO" smtClean="0">
                <a:solidFill>
                  <a:srgbClr val="244061">
                    <a:tint val="75000"/>
                  </a:srgbClr>
                </a:solidFill>
              </a:rPr>
              <a:pPr>
                <a:defRPr/>
              </a:pPr>
              <a:t>‹Nº›</a:t>
            </a:fld>
            <a:endParaRPr lang="es-CO" dirty="0">
              <a:solidFill>
                <a:srgbClr val="244061">
                  <a:tint val="75000"/>
                </a:srgbClr>
              </a:solidFill>
            </a:endParaRPr>
          </a:p>
        </p:txBody>
      </p:sp>
      <p:grpSp>
        <p:nvGrpSpPr>
          <p:cNvPr id="2" name="Group 1"/>
          <p:cNvGrpSpPr/>
          <p:nvPr userDrawn="1"/>
        </p:nvGrpSpPr>
        <p:grpSpPr>
          <a:xfrm>
            <a:off x="6693696" y="6197601"/>
            <a:ext cx="1863728" cy="667386"/>
            <a:chOff x="6855280" y="6288821"/>
            <a:chExt cx="1703774" cy="576165"/>
          </a:xfrm>
        </p:grpSpPr>
        <p:pic>
          <p:nvPicPr>
            <p:cNvPr id="1031" name="E719C35A-4CD6-4178-B0D0-8DA208F1799A" descr="E719C35A-4CD6-4178-B0D0-8DA208F1799A"/>
            <p:cNvPicPr>
              <a:picLocks noChangeAspect="1" noChangeArrowheads="1"/>
            </p:cNvPicPr>
            <p:nvPr>
              <p:custDataLst>
                <p:tags r:id="rId14"/>
              </p:custDataLst>
            </p:nvPr>
          </p:nvPicPr>
          <p:blipFill rotWithShape="1">
            <a:blip r:embed="rId18" cstate="print">
              <a:clrChange>
                <a:clrFrom>
                  <a:srgbClr val="FFFFFE"/>
                </a:clrFrom>
                <a:clrTo>
                  <a:srgbClr val="FFFFFE">
                    <a:alpha val="0"/>
                  </a:srgbClr>
                </a:clrTo>
              </a:clrChange>
              <a:extLst>
                <a:ext uri="{28A0092B-C50C-407E-A947-70E740481C1C}">
                  <a14:useLocalDpi xmlns:a14="http://schemas.microsoft.com/office/drawing/2010/main" val="0"/>
                </a:ext>
              </a:extLst>
            </a:blip>
            <a:srcRect l="16910" t="12070" r="20026" b="11812"/>
            <a:stretch/>
          </p:blipFill>
          <p:spPr bwMode="auto">
            <a:xfrm>
              <a:off x="6855280" y="6288821"/>
              <a:ext cx="618324" cy="576165"/>
            </a:xfrm>
            <a:prstGeom prst="rect">
              <a:avLst/>
            </a:prstGeom>
            <a:noFill/>
            <a:ln w="9525">
              <a:noFill/>
              <a:miter lim="800000"/>
              <a:headEnd/>
              <a:tailEnd/>
            </a:ln>
          </p:spPr>
        </p:pic>
        <p:pic>
          <p:nvPicPr>
            <p:cNvPr id="10" name="Picture 7" descr="http://www.mininterior.gov.co/sites/default/files/galeria-imagenes/2014-logo_web_eslogan.png"/>
            <p:cNvPicPr>
              <a:picLocks noChangeAspect="1" noChangeArrowheads="1"/>
            </p:cNvPicPr>
            <p:nvPr userDrawn="1">
              <p:custDataLst>
                <p:tags r:id="rId15"/>
              </p:custDataLst>
            </p:nvPr>
          </p:nvPicPr>
          <p:blipFill>
            <a:blip r:embed="rId19" cstate="screen">
              <a:extLst>
                <a:ext uri="{28A0092B-C50C-407E-A947-70E740481C1C}">
                  <a14:useLocalDpi xmlns:a14="http://schemas.microsoft.com/office/drawing/2010/main" val="0"/>
                </a:ext>
              </a:extLst>
            </a:blip>
            <a:srcRect/>
            <a:stretch>
              <a:fillRect/>
            </a:stretch>
          </p:blipFill>
          <p:spPr bwMode="auto">
            <a:xfrm>
              <a:off x="7585909" y="6363329"/>
              <a:ext cx="973145" cy="465248"/>
            </a:xfrm>
            <a:prstGeom prst="rect">
              <a:avLst/>
            </a:prstGeom>
            <a:noFill/>
            <a:extLst>
              <a:ext uri="{909E8E84-426E-40DD-AFC4-6F175D3DCCD1}">
                <a14:hiddenFill xmlns:a14="http://schemas.microsoft.com/office/drawing/2010/main">
                  <a:solidFill>
                    <a:srgbClr val="FFFFFF"/>
                  </a:solidFill>
                </a14:hiddenFill>
              </a:ext>
            </a:extLst>
          </p:spPr>
        </p:pic>
      </p:grpSp>
      <p:sp>
        <p:nvSpPr>
          <p:cNvPr id="1026" name="1 Marcador de título"/>
          <p:cNvSpPr>
            <a:spLocks noGrp="1"/>
          </p:cNvSpPr>
          <p:nvPr>
            <p:ph type="title"/>
            <p:custDataLst>
              <p:tags r:id="rId11"/>
            </p:custDataLst>
          </p:nvPr>
        </p:nvSpPr>
        <p:spPr bwMode="auto">
          <a:xfrm>
            <a:off x="286246" y="262340"/>
            <a:ext cx="8595361" cy="748669"/>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s-ES" dirty="0"/>
              <a:t>Haga clic para modificar el estilo de título del patrón</a:t>
            </a:r>
            <a:endParaRPr lang="es-CO" dirty="0"/>
          </a:p>
        </p:txBody>
      </p:sp>
      <p:sp>
        <p:nvSpPr>
          <p:cNvPr id="19" name="Rectangle 18"/>
          <p:cNvSpPr/>
          <p:nvPr userDrawn="1">
            <p:custDataLst>
              <p:tags r:id="rId12"/>
            </p:custDataLst>
          </p:nvPr>
        </p:nvSpPr>
        <p:spPr>
          <a:xfrm rot="10800000" flipH="1" flipV="1">
            <a:off x="285252" y="1059059"/>
            <a:ext cx="8589667" cy="45721"/>
          </a:xfrm>
          <a:prstGeom prst="rect">
            <a:avLst/>
          </a:prstGeom>
          <a:gradFill flip="none" rotWithShape="1">
            <a:gsLst>
              <a:gs pos="0">
                <a:schemeClr val="bg2">
                  <a:lumMod val="90000"/>
                  <a:alpha val="50000"/>
                </a:schemeClr>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ndara"/>
              <a:sym typeface="Candara"/>
            </a:endParaRPr>
          </a:p>
        </p:txBody>
      </p:sp>
      <p:sp>
        <p:nvSpPr>
          <p:cNvPr id="12" name="Rectangle 11"/>
          <p:cNvSpPr/>
          <p:nvPr userDrawn="1">
            <p:custDataLst>
              <p:tags r:id="rId13"/>
            </p:custDataLst>
          </p:nvPr>
        </p:nvSpPr>
        <p:spPr>
          <a:xfrm rot="10800000" flipH="1" flipV="1">
            <a:off x="0" y="6716678"/>
            <a:ext cx="6577014" cy="141244"/>
          </a:xfrm>
          <a:prstGeom prst="rect">
            <a:avLst/>
          </a:prstGeom>
          <a:gradFill flip="none" rotWithShape="1">
            <a:gsLst>
              <a:gs pos="0">
                <a:schemeClr val="bg1"/>
              </a:gs>
              <a:gs pos="100000">
                <a:schemeClr val="accent5"/>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ndara"/>
              <a:sym typeface="Candara"/>
            </a:endParaRPr>
          </a:p>
        </p:txBody>
      </p:sp>
    </p:spTree>
    <p:extLst>
      <p:ext uri="{BB962C8B-B14F-4D97-AF65-F5344CB8AC3E}">
        <p14:creationId xmlns:p14="http://schemas.microsoft.com/office/powerpoint/2010/main" val="781156812"/>
      </p:ext>
    </p:extLst>
  </p:cSld>
  <p:clrMap bg1="lt1" tx1="dk1" bg2="lt2" tx2="dk2" accent1="accent1" accent2="accent2" accent3="accent3" accent4="accent4" accent5="accent5" accent6="accent6" hlink="hlink" folHlink="folHlink"/>
  <p:sldLayoutIdLst>
    <p:sldLayoutId id="2147483661" r:id="rId1"/>
    <p:sldLayoutId id="2147483666" r:id="rId2"/>
    <p:sldLayoutId id="2147483673" r:id="rId3"/>
    <p:sldLayoutId id="2147483667" r:id="rId4"/>
    <p:sldLayoutId id="2147483674" r:id="rId5"/>
  </p:sldLayoutIdLst>
  <mc:AlternateContent xmlns:mc="http://schemas.openxmlformats.org/markup-compatibility/2006" xmlns:p14="http://schemas.microsoft.com/office/powerpoint/2010/main">
    <mc:Choice Requires="p14">
      <p:transition p14:dur="250" advClick="0"/>
    </mc:Choice>
    <mc:Fallback xmlns="">
      <p:transition advClick="0"/>
    </mc:Fallback>
  </mc:AlternateContent>
  <p:hf hdr="0" ftr="0" dt="0"/>
  <p:txStyles>
    <p:titleStyle>
      <a:lvl1pPr algn="l" rtl="0" eaLnBrk="1" fontAlgn="base" hangingPunct="1">
        <a:spcBef>
          <a:spcPct val="0"/>
        </a:spcBef>
        <a:spcAft>
          <a:spcPct val="0"/>
        </a:spcAft>
        <a:defRPr sz="2400" b="1" kern="1200">
          <a:solidFill>
            <a:schemeClr val="accent4"/>
          </a:solidFill>
          <a:latin typeface="Candara" pitchFamily="34" charset="0"/>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77800" indent="-177800" algn="just" rtl="0" eaLnBrk="1" fontAlgn="base" hangingPunct="1">
        <a:spcBef>
          <a:spcPct val="20000"/>
        </a:spcBef>
        <a:spcAft>
          <a:spcPct val="0"/>
        </a:spcAft>
        <a:buClr>
          <a:schemeClr val="accent3"/>
        </a:buClr>
        <a:buFont typeface="Arial" charset="0"/>
        <a:buChar char="•"/>
        <a:defRPr sz="1600" b="0" kern="1200">
          <a:solidFill>
            <a:schemeClr val="tx1"/>
          </a:solidFill>
          <a:latin typeface="+mj-lt"/>
          <a:ea typeface="+mn-ea"/>
          <a:cs typeface="+mn-cs"/>
        </a:defRPr>
      </a:lvl1pPr>
      <a:lvl2pPr marL="342900" indent="-168275" algn="just" rtl="0" eaLnBrk="1" fontAlgn="base" hangingPunct="1">
        <a:spcBef>
          <a:spcPct val="20000"/>
        </a:spcBef>
        <a:spcAft>
          <a:spcPct val="0"/>
        </a:spcAft>
        <a:buClr>
          <a:schemeClr val="accent3"/>
        </a:buClr>
        <a:buFont typeface="Arial" charset="0"/>
        <a:buChar char="–"/>
        <a:defRPr sz="1600" kern="1200">
          <a:solidFill>
            <a:schemeClr val="tx1"/>
          </a:solidFill>
          <a:latin typeface="+mj-lt"/>
          <a:ea typeface="+mn-ea"/>
          <a:cs typeface="+mn-cs"/>
        </a:defRPr>
      </a:lvl2pPr>
      <a:lvl3pPr marL="517525" indent="-174625" algn="just" rtl="0" eaLnBrk="1" fontAlgn="base" hangingPunct="1">
        <a:spcBef>
          <a:spcPct val="20000"/>
        </a:spcBef>
        <a:spcAft>
          <a:spcPct val="0"/>
        </a:spcAft>
        <a:buClr>
          <a:schemeClr val="accent3"/>
        </a:buClr>
        <a:buSzPct val="80000"/>
        <a:buFont typeface="Arial" charset="0"/>
        <a:buChar char="•"/>
        <a:defRPr sz="1600" kern="1200">
          <a:solidFill>
            <a:schemeClr val="tx1"/>
          </a:solidFill>
          <a:latin typeface="+mj-lt"/>
          <a:ea typeface="+mn-ea"/>
          <a:cs typeface="+mn-cs"/>
        </a:defRPr>
      </a:lvl3pPr>
      <a:lvl4pPr marL="685800" indent="-168275" algn="just" rtl="0" eaLnBrk="1" fontAlgn="base" hangingPunct="1">
        <a:spcBef>
          <a:spcPct val="20000"/>
        </a:spcBef>
        <a:spcAft>
          <a:spcPct val="0"/>
        </a:spcAft>
        <a:buClr>
          <a:schemeClr val="accent3"/>
        </a:buClr>
        <a:buFont typeface="Arial" charset="0"/>
        <a:buChar char="–"/>
        <a:tabLst/>
        <a:defRPr sz="1600" kern="1200">
          <a:solidFill>
            <a:schemeClr val="tx1"/>
          </a:solidFill>
          <a:latin typeface="+mj-lt"/>
          <a:ea typeface="+mn-ea"/>
          <a:cs typeface="+mn-cs"/>
        </a:defRPr>
      </a:lvl4pPr>
      <a:lvl5pPr marL="860425" indent="-174625" algn="just" rtl="0" eaLnBrk="1" fontAlgn="base" hangingPunct="1">
        <a:spcBef>
          <a:spcPct val="20000"/>
        </a:spcBef>
        <a:spcAft>
          <a:spcPct val="0"/>
        </a:spcAft>
        <a:buClr>
          <a:schemeClr val="accent3"/>
        </a:buClr>
        <a:buFont typeface="Arial" charset="0"/>
        <a:buChar char="»"/>
        <a:defRPr sz="1600" kern="1200">
          <a:solidFill>
            <a:schemeClr val="tx1"/>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40.xml"/><Relationship Id="rId7" Type="http://schemas.openxmlformats.org/officeDocument/2006/relationships/image" Target="../media/image1.emf"/><Relationship Id="rId2" Type="http://schemas.openxmlformats.org/officeDocument/2006/relationships/tags" Target="../tags/tag39.xml"/><Relationship Id="rId1" Type="http://schemas.openxmlformats.org/officeDocument/2006/relationships/vmlDrawing" Target="../drawings/vmlDrawing7.vml"/><Relationship Id="rId6" Type="http://schemas.openxmlformats.org/officeDocument/2006/relationships/oleObject" Target="../embeddings/oleObject7.bin"/><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contratos.gov.co/consultas/inicioConsulta.do" TargetMode="Externa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8" name="Object 127" hidden="1"/>
          <p:cNvGraphicFramePr>
            <a:graphicFrameLocks noChangeAspect="1"/>
          </p:cNvGraphicFramePr>
          <p:nvPr>
            <p:custDataLst>
              <p:tags r:id="rId2"/>
            </p:custDataLst>
            <p:extLst>
              <p:ext uri="{D42A27DB-BD31-4B8C-83A1-F6EECF244321}">
                <p14:modId xmlns:p14="http://schemas.microsoft.com/office/powerpoint/2010/main" val="316928628"/>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6414" name="think-cell Slide" r:id="rId6" imgW="270" imgH="270" progId="TCLayout.ActiveDocument.1">
                  <p:embed/>
                </p:oleObj>
              </mc:Choice>
              <mc:Fallback>
                <p:oleObj name="think-cell Slide" r:id="rId6" imgW="270" imgH="270" progId="TCLayout.ActiveDocument.1">
                  <p:embed/>
                  <p:pic>
                    <p:nvPicPr>
                      <p:cNvPr id="0" name=""/>
                      <p:cNvPicPr/>
                      <p:nvPr/>
                    </p:nvPicPr>
                    <p:blipFill>
                      <a:blip r:embed="rId7"/>
                      <a:stretch>
                        <a:fillRect/>
                      </a:stretch>
                    </p:blipFill>
                    <p:spPr>
                      <a:xfrm>
                        <a:off x="1588" y="1588"/>
                        <a:ext cx="1587" cy="1587"/>
                      </a:xfrm>
                      <a:prstGeom prst="rect">
                        <a:avLst/>
                      </a:prstGeom>
                    </p:spPr>
                  </p:pic>
                </p:oleObj>
              </mc:Fallback>
            </mc:AlternateContent>
          </a:graphicData>
        </a:graphic>
      </p:graphicFrame>
      <p:sp>
        <p:nvSpPr>
          <p:cNvPr id="39" name="Title 38"/>
          <p:cNvSpPr>
            <a:spLocks noGrp="1"/>
          </p:cNvSpPr>
          <p:nvPr>
            <p:ph type="ctrTitle"/>
          </p:nvPr>
        </p:nvSpPr>
        <p:spPr>
          <a:xfrm>
            <a:off x="2313084" y="1173018"/>
            <a:ext cx="5833110" cy="1987693"/>
          </a:xfrm>
        </p:spPr>
        <p:txBody>
          <a:bodyPr/>
          <a:lstStyle/>
          <a:p>
            <a:r>
              <a:rPr lang="en-US" dirty="0">
                <a:solidFill>
                  <a:schemeClr val="tx2"/>
                </a:solidFill>
              </a:rPr>
              <a:t>ESTADÍSTICAS GESTIÓN DE LA CONTRATACIÓN PÚBLICA DE LA ANI.</a:t>
            </a:r>
          </a:p>
        </p:txBody>
      </p:sp>
      <p:sp>
        <p:nvSpPr>
          <p:cNvPr id="132" name="Text Placeholder 131"/>
          <p:cNvSpPr>
            <a:spLocks noGrp="1"/>
          </p:cNvSpPr>
          <p:nvPr>
            <p:ph type="body" sz="quarter" idx="10"/>
            <p:custDataLst>
              <p:tags r:id="rId3"/>
            </p:custDataLst>
          </p:nvPr>
        </p:nvSpPr>
        <p:spPr>
          <a:xfrm>
            <a:off x="2313084" y="4248150"/>
            <a:ext cx="3219450" cy="361950"/>
          </a:xfrm>
        </p:spPr>
        <p:txBody>
          <a:bodyPr/>
          <a:lstStyle/>
          <a:p>
            <a:r>
              <a:rPr lang="es-ES" b="1" dirty="0">
                <a:solidFill>
                  <a:schemeClr val="accent4"/>
                </a:solidFill>
              </a:rPr>
              <a:t>Diciembre 31 de  2017</a:t>
            </a:r>
            <a:endParaRPr lang="en-US" b="1" dirty="0">
              <a:solidFill>
                <a:schemeClr val="accent4"/>
              </a:solidFill>
            </a:endParaRPr>
          </a:p>
        </p:txBody>
      </p:sp>
    </p:spTree>
    <p:extLst>
      <p:ext uri="{BB962C8B-B14F-4D97-AF65-F5344CB8AC3E}">
        <p14:creationId xmlns:p14="http://schemas.microsoft.com/office/powerpoint/2010/main" val="3982850470"/>
      </p:ext>
    </p:extLst>
  </p:cSld>
  <p:clrMapOvr>
    <a:masterClrMapping/>
  </p:clrMapOvr>
  <mc:AlternateContent xmlns:mc="http://schemas.openxmlformats.org/markup-compatibility/2006" xmlns:p14="http://schemas.microsoft.com/office/powerpoint/2010/main">
    <mc:Choice Requires="p14">
      <p:transition p14:dur="250" advClick="0"/>
    </mc:Choice>
    <mc:Fallback xmlns="">
      <p:transition advClick="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170545" y="2371437"/>
            <a:ext cx="6474691" cy="1016000"/>
          </a:xfrm>
        </p:spPr>
        <p:txBody>
          <a:bodyPr/>
          <a:lstStyle/>
          <a:p>
            <a:r>
              <a:rPr lang="es-MX" dirty="0"/>
              <a:t> </a:t>
            </a:r>
            <a:r>
              <a:rPr lang="es-CO" dirty="0"/>
              <a:t>2.Tiempo para la preparación de las propuestas</a:t>
            </a:r>
            <a:br>
              <a:rPr lang="es-MX" dirty="0"/>
            </a:br>
            <a:br>
              <a:rPr lang="es-MX" dirty="0"/>
            </a:br>
            <a:r>
              <a:rPr lang="es-CO" sz="1200" dirty="0"/>
              <a:t>Es el término concedido a los proponentes para presentar ofertas competitivas.</a:t>
            </a:r>
            <a:br>
              <a:rPr lang="es-CO" sz="1200" dirty="0"/>
            </a:br>
            <a:br>
              <a:rPr lang="es-MX" sz="1200" dirty="0"/>
            </a:br>
            <a:endParaRPr lang="es-MX" sz="1200" dirty="0"/>
          </a:p>
        </p:txBody>
      </p:sp>
    </p:spTree>
    <p:extLst>
      <p:ext uri="{BB962C8B-B14F-4D97-AF65-F5344CB8AC3E}">
        <p14:creationId xmlns:p14="http://schemas.microsoft.com/office/powerpoint/2010/main" val="2262926438"/>
      </p:ext>
    </p:extLst>
  </p:cSld>
  <p:clrMapOvr>
    <a:masterClrMapping/>
  </p:clrMapOvr>
  <mc:AlternateContent xmlns:mc="http://schemas.openxmlformats.org/markup-compatibility/2006" xmlns:p14="http://schemas.microsoft.com/office/powerpoint/2010/main">
    <mc:Choice Requires="p14">
      <p:transition p14:dur="250" advClick="0"/>
    </mc:Choice>
    <mc:Fallback xmlns="">
      <p:transition advClick="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p:txBody>
          <a:bodyPr/>
          <a:lstStyle/>
          <a:p>
            <a:pPr>
              <a:defRPr/>
            </a:pPr>
            <a:fld id="{C2C0D9B7-3709-4AA7-BC15-71609CD14C4E}" type="slidenum">
              <a:rPr lang="es-CO" smtClean="0">
                <a:solidFill>
                  <a:srgbClr val="244061">
                    <a:tint val="75000"/>
                  </a:srgbClr>
                </a:solidFill>
              </a:rPr>
              <a:pPr>
                <a:defRPr/>
              </a:pPr>
              <a:t>11</a:t>
            </a:fld>
            <a:endParaRPr lang="es-CO" dirty="0">
              <a:solidFill>
                <a:srgbClr val="244061">
                  <a:tint val="75000"/>
                </a:srgbClr>
              </a:solidFill>
            </a:endParaRPr>
          </a:p>
        </p:txBody>
      </p:sp>
      <p:sp>
        <p:nvSpPr>
          <p:cNvPr id="3" name="Título 2"/>
          <p:cNvSpPr>
            <a:spLocks noGrp="1"/>
          </p:cNvSpPr>
          <p:nvPr>
            <p:ph type="title"/>
          </p:nvPr>
        </p:nvSpPr>
        <p:spPr>
          <a:xfrm>
            <a:off x="295038" y="897924"/>
            <a:ext cx="8595361" cy="518984"/>
          </a:xfrm>
        </p:spPr>
        <p:txBody>
          <a:bodyPr/>
          <a:lstStyle/>
          <a:p>
            <a:r>
              <a:rPr lang="es-ES" dirty="0">
                <a:sym typeface="Candara"/>
              </a:rPr>
              <a:t>Días entre la apertura del proceso y cierre (Por modalidad)</a:t>
            </a:r>
            <a:br>
              <a:rPr lang="es-ES" dirty="0">
                <a:sym typeface="Candara"/>
              </a:rPr>
            </a:br>
            <a:endParaRPr lang="es-CO" dirty="0"/>
          </a:p>
        </p:txBody>
      </p:sp>
      <p:graphicFrame>
        <p:nvGraphicFramePr>
          <p:cNvPr id="7" name="Gráfico 6">
            <a:extLst>
              <a:ext uri="{FF2B5EF4-FFF2-40B4-BE49-F238E27FC236}">
                <a16:creationId xmlns:a16="http://schemas.microsoft.com/office/drawing/2014/main" id="{00000000-0008-0000-0C00-000003000000}"/>
              </a:ext>
            </a:extLst>
          </p:cNvPr>
          <p:cNvGraphicFramePr>
            <a:graphicFrameLocks/>
          </p:cNvGraphicFramePr>
          <p:nvPr>
            <p:extLst>
              <p:ext uri="{D42A27DB-BD31-4B8C-83A1-F6EECF244321}">
                <p14:modId xmlns:p14="http://schemas.microsoft.com/office/powerpoint/2010/main" val="702268187"/>
              </p:ext>
            </p:extLst>
          </p:nvPr>
        </p:nvGraphicFramePr>
        <p:xfrm>
          <a:off x="477078" y="1236929"/>
          <a:ext cx="8044069" cy="475305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09150753"/>
      </p:ext>
    </p:extLst>
  </p:cSld>
  <p:clrMapOvr>
    <a:masterClrMapping/>
  </p:clrMapOvr>
  <mc:AlternateContent xmlns:mc="http://schemas.openxmlformats.org/markup-compatibility/2006" xmlns:p14="http://schemas.microsoft.com/office/powerpoint/2010/main">
    <mc:Choice Requires="p14">
      <p:transition p14:dur="250" advClick="0"/>
    </mc:Choice>
    <mc:Fallback xmlns="">
      <p:transition advClick="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02609" y="2473036"/>
            <a:ext cx="5956300" cy="1016000"/>
          </a:xfrm>
        </p:spPr>
        <p:txBody>
          <a:bodyPr/>
          <a:lstStyle/>
          <a:p>
            <a:pPr algn="ctr"/>
            <a:r>
              <a:rPr lang="es-CO" dirty="0"/>
              <a:t>3.	Tiempo de duración de los procesos de selección</a:t>
            </a:r>
            <a:br>
              <a:rPr lang="es-MX" dirty="0"/>
            </a:br>
            <a:br>
              <a:rPr lang="es-MX" dirty="0"/>
            </a:br>
            <a:r>
              <a:rPr lang="es-CO" sz="1200" dirty="0"/>
              <a:t>Para el período comprendido el promedio del número de días entre la apertura del proceso y la adjudicación fue acorde con cada modalidad.</a:t>
            </a:r>
            <a:endParaRPr lang="es-MX" sz="1200" dirty="0"/>
          </a:p>
        </p:txBody>
      </p:sp>
    </p:spTree>
    <p:extLst>
      <p:ext uri="{BB962C8B-B14F-4D97-AF65-F5344CB8AC3E}">
        <p14:creationId xmlns:p14="http://schemas.microsoft.com/office/powerpoint/2010/main" val="861361798"/>
      </p:ext>
    </p:extLst>
  </p:cSld>
  <p:clrMapOvr>
    <a:masterClrMapping/>
  </p:clrMapOvr>
  <mc:AlternateContent xmlns:mc="http://schemas.openxmlformats.org/markup-compatibility/2006" xmlns:p14="http://schemas.microsoft.com/office/powerpoint/2010/main">
    <mc:Choice Requires="p14">
      <p:transition p14:dur="250" advClick="0"/>
    </mc:Choice>
    <mc:Fallback xmlns="">
      <p:transition advClick="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p:txBody>
          <a:bodyPr/>
          <a:lstStyle/>
          <a:p>
            <a:pPr>
              <a:defRPr/>
            </a:pPr>
            <a:fld id="{C2C0D9B7-3709-4AA7-BC15-71609CD14C4E}" type="slidenum">
              <a:rPr lang="es-CO" smtClean="0">
                <a:solidFill>
                  <a:srgbClr val="244061">
                    <a:tint val="75000"/>
                  </a:srgbClr>
                </a:solidFill>
              </a:rPr>
              <a:pPr>
                <a:defRPr/>
              </a:pPr>
              <a:t>13</a:t>
            </a:fld>
            <a:endParaRPr lang="es-CO" dirty="0">
              <a:solidFill>
                <a:srgbClr val="244061">
                  <a:tint val="75000"/>
                </a:srgbClr>
              </a:solidFill>
            </a:endParaRPr>
          </a:p>
        </p:txBody>
      </p:sp>
      <p:sp>
        <p:nvSpPr>
          <p:cNvPr id="3" name="Título 2"/>
          <p:cNvSpPr>
            <a:spLocks noGrp="1"/>
          </p:cNvSpPr>
          <p:nvPr>
            <p:ph type="title"/>
          </p:nvPr>
        </p:nvSpPr>
        <p:spPr>
          <a:xfrm>
            <a:off x="295038" y="897924"/>
            <a:ext cx="8595361" cy="518984"/>
          </a:xfrm>
        </p:spPr>
        <p:txBody>
          <a:bodyPr/>
          <a:lstStyle/>
          <a:p>
            <a:r>
              <a:rPr lang="es-ES" dirty="0">
                <a:sym typeface="Candara"/>
              </a:rPr>
              <a:t>Días promedio entre la apertura y la adjudicación</a:t>
            </a:r>
            <a:br>
              <a:rPr lang="es-ES" dirty="0">
                <a:sym typeface="Candara"/>
              </a:rPr>
            </a:br>
            <a:endParaRPr lang="es-CO" dirty="0"/>
          </a:p>
        </p:txBody>
      </p:sp>
      <p:sp>
        <p:nvSpPr>
          <p:cNvPr id="10" name="Título 2"/>
          <p:cNvSpPr txBox="1">
            <a:spLocks/>
          </p:cNvSpPr>
          <p:nvPr/>
        </p:nvSpPr>
        <p:spPr bwMode="auto">
          <a:xfrm>
            <a:off x="450900" y="5537503"/>
            <a:ext cx="8595361" cy="518984"/>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rtl="0" eaLnBrk="1" fontAlgn="base" hangingPunct="1">
              <a:spcBef>
                <a:spcPct val="0"/>
              </a:spcBef>
              <a:spcAft>
                <a:spcPct val="0"/>
              </a:spcAft>
              <a:defRPr sz="2400" b="1" kern="1200">
                <a:solidFill>
                  <a:schemeClr val="tx2"/>
                </a:solidFill>
                <a:latin typeface="Candara" pitchFamily="34" charset="0"/>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br>
              <a:rPr lang="es-ES" sz="1200" dirty="0">
                <a:sym typeface="Candara"/>
              </a:rPr>
            </a:br>
            <a:endParaRPr lang="es-CO" sz="1200" dirty="0"/>
          </a:p>
        </p:txBody>
      </p:sp>
      <p:graphicFrame>
        <p:nvGraphicFramePr>
          <p:cNvPr id="7" name="Gráfico 6">
            <a:extLst>
              <a:ext uri="{FF2B5EF4-FFF2-40B4-BE49-F238E27FC236}">
                <a16:creationId xmlns:a16="http://schemas.microsoft.com/office/drawing/2014/main" id="{6D879303-B978-4112-99E2-B78CEE68440A}"/>
              </a:ext>
            </a:extLst>
          </p:cNvPr>
          <p:cNvGraphicFramePr>
            <a:graphicFrameLocks/>
          </p:cNvGraphicFramePr>
          <p:nvPr>
            <p:extLst>
              <p:ext uri="{D42A27DB-BD31-4B8C-83A1-F6EECF244321}">
                <p14:modId xmlns:p14="http://schemas.microsoft.com/office/powerpoint/2010/main" val="308201168"/>
              </p:ext>
            </p:extLst>
          </p:nvPr>
        </p:nvGraphicFramePr>
        <p:xfrm>
          <a:off x="450899" y="1416907"/>
          <a:ext cx="8123257" cy="463957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10198621"/>
      </p:ext>
    </p:extLst>
  </p:cSld>
  <p:clrMapOvr>
    <a:masterClrMapping/>
  </p:clrMapOvr>
  <mc:AlternateContent xmlns:mc="http://schemas.openxmlformats.org/markup-compatibility/2006" xmlns:p14="http://schemas.microsoft.com/office/powerpoint/2010/main">
    <mc:Choice Requires="p14">
      <p:transition p14:dur="250" advClick="0"/>
    </mc:Choice>
    <mc:Fallback xmlns="">
      <p:transition advClick="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04209" y="1918855"/>
            <a:ext cx="5956300" cy="1016000"/>
          </a:xfrm>
        </p:spPr>
        <p:txBody>
          <a:bodyPr/>
          <a:lstStyle/>
          <a:p>
            <a:pPr algn="ctr"/>
            <a:r>
              <a:rPr lang="es-CO" dirty="0"/>
              <a:t>4. Participación de Proponentes</a:t>
            </a:r>
            <a:br>
              <a:rPr lang="es-MX" dirty="0"/>
            </a:br>
            <a:br>
              <a:rPr lang="es-MX" dirty="0"/>
            </a:br>
            <a:r>
              <a:rPr lang="es-CO" sz="1200" dirty="0"/>
              <a:t>Del total de procesos de selección adelantados ( 48 procesos)  se recibieron 552 propuestas, así:</a:t>
            </a:r>
            <a:br>
              <a:rPr lang="es-CO" sz="1200" dirty="0"/>
            </a:br>
            <a:r>
              <a:rPr lang="es-CO" sz="1200" dirty="0"/>
              <a:t>-La modalidad de selección que más proponentes atrae por el valor, correspondió durante este periodo a los  concursos de méritos (interventorías) con 359 propuestas en 9 procesos con un promedio de 40 propuestas por proceso de selección.</a:t>
            </a:r>
            <a:br>
              <a:rPr lang="es-CO" sz="1200" dirty="0"/>
            </a:br>
            <a:r>
              <a:rPr lang="es-CO" sz="1200" dirty="0"/>
              <a:t>-En el Proceso de Licitación Pública allegaron 26 propuestas en 3 procesos con un promedio 8,6 propuestas por proceso.</a:t>
            </a:r>
            <a:br>
              <a:rPr lang="es-CO" sz="1200" dirty="0"/>
            </a:br>
            <a:r>
              <a:rPr lang="es-CO" sz="1200" dirty="0"/>
              <a:t>-La Selección Abreviada por Subasta Inversa Presencial conto con 24 propuestas en 4 procesos con un promedio de 6 propuestas por proceso.</a:t>
            </a:r>
            <a:br>
              <a:rPr lang="es-CO" sz="1200" dirty="0"/>
            </a:br>
            <a:r>
              <a:rPr lang="es-CO" sz="1200" dirty="0"/>
              <a:t>- -Para los procesos adelantados mediante la modalidad de Selección Abreviada de Menor Cuantía, se presentaron  88 propuestas en  14 procesos con un promedio de 6 propuestas por proceso.</a:t>
            </a:r>
            <a:br>
              <a:rPr lang="es-CO" sz="1200" dirty="0"/>
            </a:br>
            <a:r>
              <a:rPr lang="es-CO" sz="1200" dirty="0"/>
              <a:t>-En los procesos de Mínima cuantía se recibieron un total de 52 propuestas en 17 procesos,  con un promedio de 3 propuestas por proceso.</a:t>
            </a:r>
            <a:br>
              <a:rPr lang="es-CO" sz="1200" dirty="0"/>
            </a:br>
            <a:r>
              <a:rPr lang="es-CO" sz="1200" dirty="0"/>
              <a:t>Y por ultimo, en la </a:t>
            </a:r>
            <a:r>
              <a:rPr lang="es-CO" sz="1200" dirty="0" err="1"/>
              <a:t>APPs</a:t>
            </a:r>
            <a:r>
              <a:rPr lang="es-CO" sz="1200" dirty="0"/>
              <a:t>- Iniciativa Pública se presentaron 3 propuestas en  1  proceso que se adelanto.</a:t>
            </a:r>
            <a:endParaRPr lang="es-MX" sz="1200" dirty="0"/>
          </a:p>
        </p:txBody>
      </p:sp>
    </p:spTree>
    <p:extLst>
      <p:ext uri="{BB962C8B-B14F-4D97-AF65-F5344CB8AC3E}">
        <p14:creationId xmlns:p14="http://schemas.microsoft.com/office/powerpoint/2010/main" val="2178321323"/>
      </p:ext>
    </p:extLst>
  </p:cSld>
  <p:clrMapOvr>
    <a:masterClrMapping/>
  </p:clrMapOvr>
  <mc:AlternateContent xmlns:mc="http://schemas.openxmlformats.org/markup-compatibility/2006" xmlns:p14="http://schemas.microsoft.com/office/powerpoint/2010/main">
    <mc:Choice Requires="p14">
      <p:transition p14:dur="250" advClick="0"/>
    </mc:Choice>
    <mc:Fallback xmlns="">
      <p:transition advClick="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p:txBody>
          <a:bodyPr/>
          <a:lstStyle/>
          <a:p>
            <a:pPr>
              <a:defRPr/>
            </a:pPr>
            <a:fld id="{C2C0D9B7-3709-4AA7-BC15-71609CD14C4E}" type="slidenum">
              <a:rPr lang="es-CO" smtClean="0">
                <a:solidFill>
                  <a:srgbClr val="244061">
                    <a:tint val="75000"/>
                  </a:srgbClr>
                </a:solidFill>
              </a:rPr>
              <a:pPr>
                <a:defRPr/>
              </a:pPr>
              <a:t>15</a:t>
            </a:fld>
            <a:endParaRPr lang="es-CO" dirty="0">
              <a:solidFill>
                <a:srgbClr val="244061">
                  <a:tint val="75000"/>
                </a:srgbClr>
              </a:solidFill>
            </a:endParaRPr>
          </a:p>
        </p:txBody>
      </p:sp>
      <p:sp>
        <p:nvSpPr>
          <p:cNvPr id="3" name="Título 2"/>
          <p:cNvSpPr>
            <a:spLocks noGrp="1"/>
          </p:cNvSpPr>
          <p:nvPr>
            <p:ph type="title"/>
          </p:nvPr>
        </p:nvSpPr>
        <p:spPr>
          <a:xfrm>
            <a:off x="295038" y="897924"/>
            <a:ext cx="8595361" cy="518984"/>
          </a:xfrm>
        </p:spPr>
        <p:txBody>
          <a:bodyPr/>
          <a:lstStyle/>
          <a:p>
            <a:r>
              <a:rPr lang="es-ES" dirty="0">
                <a:sym typeface="Candara"/>
              </a:rPr>
              <a:t>Participación en procesos de selección</a:t>
            </a:r>
            <a:br>
              <a:rPr lang="es-ES" dirty="0">
                <a:sym typeface="Candara"/>
              </a:rPr>
            </a:br>
            <a:endParaRPr lang="es-CO" dirty="0"/>
          </a:p>
        </p:txBody>
      </p:sp>
      <p:sp>
        <p:nvSpPr>
          <p:cNvPr id="10" name="Título 2"/>
          <p:cNvSpPr txBox="1">
            <a:spLocks/>
          </p:cNvSpPr>
          <p:nvPr/>
        </p:nvSpPr>
        <p:spPr bwMode="auto">
          <a:xfrm>
            <a:off x="388555" y="5475157"/>
            <a:ext cx="7747527" cy="518984"/>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rtl="0" eaLnBrk="1" fontAlgn="base" hangingPunct="1">
              <a:spcBef>
                <a:spcPct val="0"/>
              </a:spcBef>
              <a:spcAft>
                <a:spcPct val="0"/>
              </a:spcAft>
              <a:defRPr sz="2400" b="1" kern="1200">
                <a:solidFill>
                  <a:schemeClr val="tx2"/>
                </a:solidFill>
                <a:latin typeface="Candara" pitchFamily="34" charset="0"/>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br>
              <a:rPr lang="es-ES" sz="1200" dirty="0">
                <a:sym typeface="Candara"/>
              </a:rPr>
            </a:br>
            <a:endParaRPr lang="es-CO" sz="1200" dirty="0"/>
          </a:p>
        </p:txBody>
      </p:sp>
      <p:graphicFrame>
        <p:nvGraphicFramePr>
          <p:cNvPr id="7" name="Gráfico 6">
            <a:extLst>
              <a:ext uri="{FF2B5EF4-FFF2-40B4-BE49-F238E27FC236}">
                <a16:creationId xmlns:a16="http://schemas.microsoft.com/office/drawing/2014/main" id="{00000000-0008-0000-0D00-000008000000}"/>
              </a:ext>
            </a:extLst>
          </p:cNvPr>
          <p:cNvGraphicFramePr>
            <a:graphicFrameLocks/>
          </p:cNvGraphicFramePr>
          <p:nvPr>
            <p:extLst>
              <p:ext uri="{D42A27DB-BD31-4B8C-83A1-F6EECF244321}">
                <p14:modId xmlns:p14="http://schemas.microsoft.com/office/powerpoint/2010/main" val="2325093976"/>
              </p:ext>
            </p:extLst>
          </p:nvPr>
        </p:nvGraphicFramePr>
        <p:xfrm>
          <a:off x="516835" y="1416908"/>
          <a:ext cx="8373563" cy="440079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07540247"/>
      </p:ext>
    </p:extLst>
  </p:cSld>
  <p:clrMapOvr>
    <a:masterClrMapping/>
  </p:clrMapOvr>
  <mc:AlternateContent xmlns:mc="http://schemas.openxmlformats.org/markup-compatibility/2006" xmlns:p14="http://schemas.microsoft.com/office/powerpoint/2010/main">
    <mc:Choice Requires="p14">
      <p:transition p14:dur="250" advClick="0"/>
    </mc:Choice>
    <mc:Fallback xmlns="">
      <p:transition advClick="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54827" y="1558636"/>
            <a:ext cx="5956300" cy="1016000"/>
          </a:xfrm>
        </p:spPr>
        <p:txBody>
          <a:bodyPr/>
          <a:lstStyle/>
          <a:p>
            <a:r>
              <a:rPr lang="es-CO" dirty="0"/>
              <a:t>4.          Procesos Desiertos</a:t>
            </a:r>
            <a:br>
              <a:rPr lang="es-MX" dirty="0"/>
            </a:br>
            <a:br>
              <a:rPr lang="es-CO" dirty="0"/>
            </a:br>
            <a:br>
              <a:rPr lang="es-CO" dirty="0"/>
            </a:br>
            <a:r>
              <a:rPr lang="es-CO" sz="1200" dirty="0"/>
              <a:t>Hace referencia a aquellos procesos cuya vocación de ser adjudicados, se vio truncada  por ausencia de proponentes o por que habiendo existido proponentes, los mismos no cumplieron con los requisitos establecidos en el pliego de condiciones.</a:t>
            </a:r>
            <a:br>
              <a:rPr lang="es-CO" sz="1200" dirty="0"/>
            </a:br>
            <a:br>
              <a:rPr lang="es-CO" sz="1200" dirty="0"/>
            </a:br>
            <a:r>
              <a:rPr lang="es-CO" sz="1600" dirty="0"/>
              <a:t>Total procesos desiertos</a:t>
            </a:r>
            <a:r>
              <a:rPr lang="es-CO" sz="1200" dirty="0"/>
              <a:t>: siete (7) procesos.</a:t>
            </a:r>
            <a:br>
              <a:rPr lang="es-CO" sz="1200" dirty="0"/>
            </a:br>
            <a:r>
              <a:rPr lang="es-CO" sz="1200" dirty="0"/>
              <a:t>- Tres (3) procesos  en la modalidad de Selección Abreviada de Menor Cuantía y,</a:t>
            </a:r>
            <a:br>
              <a:rPr lang="es-CO" sz="1200" dirty="0"/>
            </a:br>
            <a:r>
              <a:rPr lang="es-CO" sz="1200" dirty="0"/>
              <a:t> - Cuatro (4)  procesos en la modalidad de Mínima cuantía.</a:t>
            </a:r>
            <a:br>
              <a:rPr lang="es-CO" sz="1200" dirty="0"/>
            </a:br>
            <a:br>
              <a:rPr lang="es-CO" sz="1200" dirty="0"/>
            </a:br>
            <a:r>
              <a:rPr lang="es-CO" sz="1600" dirty="0"/>
              <a:t>Causas:</a:t>
            </a:r>
            <a:br>
              <a:rPr lang="es-CO" sz="1600" dirty="0"/>
            </a:br>
            <a:br>
              <a:rPr lang="es-CO" sz="1200" dirty="0"/>
            </a:br>
            <a:r>
              <a:rPr lang="es-CO" sz="1200" dirty="0"/>
              <a:t>- Por  Implementación de la plataforma SECOP II, los posibles proponentes no se inscribieron como proveedores en la misma. </a:t>
            </a:r>
            <a:br>
              <a:rPr lang="es-CO" sz="1200" dirty="0"/>
            </a:br>
            <a:br>
              <a:rPr lang="es-CO" sz="1200" dirty="0"/>
            </a:br>
            <a:br>
              <a:rPr lang="es-CO" sz="1200" dirty="0"/>
            </a:br>
            <a:br>
              <a:rPr lang="es-CO" sz="1200" dirty="0"/>
            </a:br>
            <a:endParaRPr lang="es-MX" sz="1200" dirty="0"/>
          </a:p>
        </p:txBody>
      </p:sp>
    </p:spTree>
    <p:extLst>
      <p:ext uri="{BB962C8B-B14F-4D97-AF65-F5344CB8AC3E}">
        <p14:creationId xmlns:p14="http://schemas.microsoft.com/office/powerpoint/2010/main" val="271080120"/>
      </p:ext>
    </p:extLst>
  </p:cSld>
  <p:clrMapOvr>
    <a:masterClrMapping/>
  </p:clrMapOvr>
  <mc:AlternateContent xmlns:mc="http://schemas.openxmlformats.org/markup-compatibility/2006" xmlns:p14="http://schemas.microsoft.com/office/powerpoint/2010/main">
    <mc:Choice Requires="p14">
      <p:transition p14:dur="250" advClick="0"/>
    </mc:Choice>
    <mc:Fallback xmlns="">
      <p:transition advClick="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p:txBody>
          <a:bodyPr/>
          <a:lstStyle/>
          <a:p>
            <a:pPr>
              <a:defRPr/>
            </a:pPr>
            <a:fld id="{C2C0D9B7-3709-4AA7-BC15-71609CD14C4E}" type="slidenum">
              <a:rPr lang="es-CO" smtClean="0">
                <a:solidFill>
                  <a:srgbClr val="244061">
                    <a:tint val="75000"/>
                  </a:srgbClr>
                </a:solidFill>
              </a:rPr>
              <a:pPr>
                <a:defRPr/>
              </a:pPr>
              <a:t>17</a:t>
            </a:fld>
            <a:endParaRPr lang="es-CO" dirty="0">
              <a:solidFill>
                <a:srgbClr val="244061">
                  <a:tint val="75000"/>
                </a:srgbClr>
              </a:solidFill>
            </a:endParaRPr>
          </a:p>
        </p:txBody>
      </p:sp>
      <p:sp>
        <p:nvSpPr>
          <p:cNvPr id="3" name="Título 2"/>
          <p:cNvSpPr>
            <a:spLocks noGrp="1"/>
          </p:cNvSpPr>
          <p:nvPr>
            <p:ph type="title"/>
          </p:nvPr>
        </p:nvSpPr>
        <p:spPr>
          <a:xfrm>
            <a:off x="295038" y="540327"/>
            <a:ext cx="8595361" cy="789709"/>
          </a:xfrm>
        </p:spPr>
        <p:txBody>
          <a:bodyPr/>
          <a:lstStyle/>
          <a:p>
            <a:r>
              <a:rPr lang="es-ES" dirty="0">
                <a:sym typeface="Candara"/>
              </a:rPr>
              <a:t>Desiertos por modalidad de selección</a:t>
            </a:r>
            <a:br>
              <a:rPr lang="es-ES" dirty="0">
                <a:sym typeface="Candara"/>
              </a:rPr>
            </a:br>
            <a:endParaRPr lang="es-CO" dirty="0"/>
          </a:p>
        </p:txBody>
      </p:sp>
      <p:graphicFrame>
        <p:nvGraphicFramePr>
          <p:cNvPr id="6" name="Gráfico 5">
            <a:extLst>
              <a:ext uri="{FF2B5EF4-FFF2-40B4-BE49-F238E27FC236}">
                <a16:creationId xmlns:a16="http://schemas.microsoft.com/office/drawing/2014/main" id="{5A6B30CD-7B49-4BA6-8A11-58C87C4EA2FD}"/>
              </a:ext>
            </a:extLst>
          </p:cNvPr>
          <p:cNvGraphicFramePr>
            <a:graphicFrameLocks/>
          </p:cNvGraphicFramePr>
          <p:nvPr>
            <p:extLst>
              <p:ext uri="{D42A27DB-BD31-4B8C-83A1-F6EECF244321}">
                <p14:modId xmlns:p14="http://schemas.microsoft.com/office/powerpoint/2010/main" val="3178941220"/>
              </p:ext>
            </p:extLst>
          </p:nvPr>
        </p:nvGraphicFramePr>
        <p:xfrm>
          <a:off x="295038" y="1330036"/>
          <a:ext cx="7802040" cy="47527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75168143"/>
      </p:ext>
    </p:extLst>
  </p:cSld>
  <p:clrMapOvr>
    <a:masterClrMapping/>
  </p:clrMapOvr>
  <mc:AlternateContent xmlns:mc="http://schemas.openxmlformats.org/markup-compatibility/2006" xmlns:p14="http://schemas.microsoft.com/office/powerpoint/2010/main">
    <mc:Choice Requires="p14">
      <p:transition p14:dur="250" advClick="0"/>
    </mc:Choice>
    <mc:Fallback xmlns="">
      <p:transition advClick="0"/>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54827" y="1558636"/>
            <a:ext cx="5956300" cy="1016000"/>
          </a:xfrm>
        </p:spPr>
        <p:txBody>
          <a:bodyPr/>
          <a:lstStyle/>
          <a:p>
            <a:pPr algn="ctr"/>
            <a:r>
              <a:rPr lang="es-CO" dirty="0"/>
              <a:t>5. Procesos cancelados</a:t>
            </a:r>
            <a:br>
              <a:rPr lang="es-MX" dirty="0"/>
            </a:br>
            <a:br>
              <a:rPr lang="es-MX" dirty="0"/>
            </a:br>
            <a:br>
              <a:rPr lang="es-MX" dirty="0"/>
            </a:br>
            <a:r>
              <a:rPr lang="es-CO" sz="1200" dirty="0"/>
              <a:t>Hace referencia a aquellos procesos que fueron terminados anormalmente, por acto unilateral de la administración.</a:t>
            </a:r>
            <a:br>
              <a:rPr lang="es-CO" sz="1200" dirty="0"/>
            </a:br>
            <a:br>
              <a:rPr lang="es-CO" sz="1200" dirty="0"/>
            </a:br>
            <a:r>
              <a:rPr lang="es-CO" sz="1200" dirty="0"/>
              <a:t>Para el período reportado, los procesos cancelados fueron  de  3 procesos de selección relacionados  con 2  Mínimas cuantías y 1 proceso de Selección Abreviada de Menor Cuantía.</a:t>
            </a:r>
            <a:br>
              <a:rPr lang="es-CO" sz="1200" dirty="0"/>
            </a:br>
            <a:br>
              <a:rPr lang="es-CO" sz="1200" dirty="0"/>
            </a:br>
            <a:endParaRPr lang="es-MX" sz="1200" dirty="0"/>
          </a:p>
        </p:txBody>
      </p:sp>
    </p:spTree>
    <p:extLst>
      <p:ext uri="{BB962C8B-B14F-4D97-AF65-F5344CB8AC3E}">
        <p14:creationId xmlns:p14="http://schemas.microsoft.com/office/powerpoint/2010/main" val="1339457224"/>
      </p:ext>
    </p:extLst>
  </p:cSld>
  <p:clrMapOvr>
    <a:masterClrMapping/>
  </p:clrMapOvr>
  <mc:AlternateContent xmlns:mc="http://schemas.openxmlformats.org/markup-compatibility/2006" xmlns:p14="http://schemas.microsoft.com/office/powerpoint/2010/main">
    <mc:Choice Requires="p14">
      <p:transition p14:dur="250" advClick="0"/>
    </mc:Choice>
    <mc:Fallback xmlns="">
      <p:transition advClick="0"/>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p:txBody>
          <a:bodyPr/>
          <a:lstStyle/>
          <a:p>
            <a:pPr>
              <a:defRPr/>
            </a:pPr>
            <a:fld id="{C2C0D9B7-3709-4AA7-BC15-71609CD14C4E}" type="slidenum">
              <a:rPr lang="es-CO" smtClean="0">
                <a:solidFill>
                  <a:srgbClr val="244061">
                    <a:tint val="75000"/>
                  </a:srgbClr>
                </a:solidFill>
              </a:rPr>
              <a:pPr>
                <a:defRPr/>
              </a:pPr>
              <a:t>19</a:t>
            </a:fld>
            <a:endParaRPr lang="es-CO" dirty="0">
              <a:solidFill>
                <a:srgbClr val="244061">
                  <a:tint val="75000"/>
                </a:srgbClr>
              </a:solidFill>
            </a:endParaRPr>
          </a:p>
        </p:txBody>
      </p:sp>
      <p:sp>
        <p:nvSpPr>
          <p:cNvPr id="3" name="Título 2"/>
          <p:cNvSpPr>
            <a:spLocks noGrp="1"/>
          </p:cNvSpPr>
          <p:nvPr>
            <p:ph type="title"/>
          </p:nvPr>
        </p:nvSpPr>
        <p:spPr>
          <a:xfrm>
            <a:off x="295038" y="540327"/>
            <a:ext cx="8595361" cy="789709"/>
          </a:xfrm>
        </p:spPr>
        <p:txBody>
          <a:bodyPr/>
          <a:lstStyle/>
          <a:p>
            <a:r>
              <a:rPr lang="es-ES" dirty="0">
                <a:sym typeface="Candara"/>
              </a:rPr>
              <a:t>Cancelados por modalidad de selección</a:t>
            </a:r>
            <a:br>
              <a:rPr lang="es-ES" dirty="0">
                <a:sym typeface="Candara"/>
              </a:rPr>
            </a:br>
            <a:endParaRPr lang="es-CO" dirty="0"/>
          </a:p>
        </p:txBody>
      </p:sp>
      <p:graphicFrame>
        <p:nvGraphicFramePr>
          <p:cNvPr id="5" name="Gráfico 4">
            <a:extLst>
              <a:ext uri="{FF2B5EF4-FFF2-40B4-BE49-F238E27FC236}">
                <a16:creationId xmlns:a16="http://schemas.microsoft.com/office/drawing/2014/main" id="{00000000-0008-0000-0E00-000006000000}"/>
              </a:ext>
            </a:extLst>
          </p:cNvPr>
          <p:cNvGraphicFramePr>
            <a:graphicFrameLocks/>
          </p:cNvGraphicFramePr>
          <p:nvPr>
            <p:extLst>
              <p:ext uri="{D42A27DB-BD31-4B8C-83A1-F6EECF244321}">
                <p14:modId xmlns:p14="http://schemas.microsoft.com/office/powerpoint/2010/main" val="4175131091"/>
              </p:ext>
            </p:extLst>
          </p:nvPr>
        </p:nvGraphicFramePr>
        <p:xfrm>
          <a:off x="463826" y="1330035"/>
          <a:ext cx="8210274" cy="472620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33998194"/>
      </p:ext>
    </p:extLst>
  </p:cSld>
  <p:clrMapOvr>
    <a:masterClrMapping/>
  </p:clrMapOvr>
  <mc:AlternateContent xmlns:mc="http://schemas.openxmlformats.org/markup-compatibility/2006" xmlns:p14="http://schemas.microsoft.com/office/powerpoint/2010/main">
    <mc:Choice Requires="p14">
      <p:transition p14:dur="250" advClick="0"/>
    </mc:Choice>
    <mc:Fallback xmlns="">
      <p:transition advClick="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sym typeface="Candara"/>
              </a:rPr>
              <a:t>PROCESOS 2017.</a:t>
            </a:r>
            <a:br>
              <a:rPr lang="es-ES" dirty="0">
                <a:sym typeface="Candara"/>
              </a:rPr>
            </a:br>
            <a:r>
              <a:rPr lang="es-ES" sz="1200" dirty="0">
                <a:sym typeface="Candara"/>
              </a:rPr>
              <a:t>Fuente: </a:t>
            </a:r>
            <a:r>
              <a:rPr lang="es-ES" sz="1200" dirty="0">
                <a:sym typeface="Candara"/>
                <a:hlinkClick r:id="rId2"/>
              </a:rPr>
              <a:t>https://www.contratos.gov.co/consultas/inicioConsulta.do</a:t>
            </a:r>
            <a:br>
              <a:rPr lang="es-ES" sz="1200" dirty="0">
                <a:sym typeface="Candara"/>
              </a:rPr>
            </a:br>
            <a:endParaRPr lang="es-CO" dirty="0"/>
          </a:p>
        </p:txBody>
      </p:sp>
    </p:spTree>
    <p:extLst>
      <p:ext uri="{BB962C8B-B14F-4D97-AF65-F5344CB8AC3E}">
        <p14:creationId xmlns:p14="http://schemas.microsoft.com/office/powerpoint/2010/main" val="1042874324"/>
      </p:ext>
    </p:extLst>
  </p:cSld>
  <p:clrMapOvr>
    <a:masterClrMapping/>
  </p:clrMapOvr>
  <mc:AlternateContent xmlns:mc="http://schemas.openxmlformats.org/markup-compatibility/2006" xmlns:p14="http://schemas.microsoft.com/office/powerpoint/2010/main">
    <mc:Choice Requires="p14">
      <p:transition p14:dur="250" advClick="0"/>
    </mc:Choice>
    <mc:Fallback xmlns="">
      <p:transition advClick="0"/>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54827" y="1558636"/>
            <a:ext cx="5956300" cy="1016000"/>
          </a:xfrm>
        </p:spPr>
        <p:txBody>
          <a:bodyPr/>
          <a:lstStyle/>
          <a:p>
            <a:r>
              <a:rPr lang="es-CO" dirty="0"/>
              <a:t>6.Adendas</a:t>
            </a:r>
            <a:br>
              <a:rPr lang="es-MX" dirty="0"/>
            </a:br>
            <a:br>
              <a:rPr lang="es-MX" dirty="0"/>
            </a:br>
            <a:br>
              <a:rPr lang="es-MX" dirty="0"/>
            </a:br>
            <a:r>
              <a:rPr lang="es-CO" sz="1200" dirty="0"/>
              <a:t>Hace referencia a las modificaciones realizadas a los pliegos de condiciones y a los avisos modificatorios realizados para cada uno de los procesos competitivos adelantados por la Entidad. </a:t>
            </a:r>
            <a:br>
              <a:rPr lang="es-CO" sz="1200" dirty="0"/>
            </a:br>
            <a:br>
              <a:rPr lang="es-CO" sz="1200" dirty="0"/>
            </a:br>
            <a:r>
              <a:rPr lang="es-CO" sz="1200" dirty="0"/>
              <a:t>TOTAL   cincuenta y ocho (58) distribuidas de la siguiente manera:</a:t>
            </a:r>
            <a:br>
              <a:rPr lang="es-CO" sz="1200" dirty="0"/>
            </a:br>
            <a:br>
              <a:rPr lang="es-CO" sz="1200" dirty="0"/>
            </a:br>
            <a:r>
              <a:rPr lang="es-CO" sz="1200" dirty="0"/>
              <a:t>- Modificación del plazo del proceso: veinticuatro (24)</a:t>
            </a:r>
            <a:br>
              <a:rPr lang="es-CO" sz="1200" dirty="0"/>
            </a:br>
            <a:br>
              <a:rPr lang="es-CO" sz="1200" dirty="0"/>
            </a:br>
            <a:r>
              <a:rPr lang="es-CO" sz="1200" dirty="0"/>
              <a:t>- Modificación del pliego de condiciones: Veinticinco (25)</a:t>
            </a:r>
            <a:br>
              <a:rPr lang="es-CO" sz="1200" dirty="0"/>
            </a:br>
            <a:br>
              <a:rPr lang="es-CO" sz="1200" dirty="0"/>
            </a:br>
            <a:r>
              <a:rPr lang="es-CO" sz="1200" dirty="0"/>
              <a:t>-Adendas mixtas (Plazo del proceso - modificación del pliego de condiciones: Cinco (5) </a:t>
            </a:r>
            <a:br>
              <a:rPr lang="es-CO" sz="1200" dirty="0"/>
            </a:br>
            <a:r>
              <a:rPr lang="es-CO" sz="1200" dirty="0"/>
              <a:t> </a:t>
            </a:r>
            <a:br>
              <a:rPr lang="es-CO" sz="1200" dirty="0"/>
            </a:br>
            <a:r>
              <a:rPr lang="es-CO" sz="1200" dirty="0"/>
              <a:t>En la siguiente gráfica presentamos  las adendas  por  procesos de selección</a:t>
            </a:r>
            <a:br>
              <a:rPr lang="es-CO" sz="1200" dirty="0"/>
            </a:br>
            <a:endParaRPr lang="es-MX" sz="1200" dirty="0"/>
          </a:p>
        </p:txBody>
      </p:sp>
    </p:spTree>
    <p:extLst>
      <p:ext uri="{BB962C8B-B14F-4D97-AF65-F5344CB8AC3E}">
        <p14:creationId xmlns:p14="http://schemas.microsoft.com/office/powerpoint/2010/main" val="587237405"/>
      </p:ext>
    </p:extLst>
  </p:cSld>
  <p:clrMapOvr>
    <a:masterClrMapping/>
  </p:clrMapOvr>
  <mc:AlternateContent xmlns:mc="http://schemas.openxmlformats.org/markup-compatibility/2006" xmlns:p14="http://schemas.microsoft.com/office/powerpoint/2010/main">
    <mc:Choice Requires="p14">
      <p:transition p14:dur="250" advClick="0"/>
    </mc:Choice>
    <mc:Fallback xmlns="">
      <p:transition advClick="0"/>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p:txBody>
          <a:bodyPr/>
          <a:lstStyle/>
          <a:p>
            <a:pPr>
              <a:defRPr/>
            </a:pPr>
            <a:fld id="{25E201F2-EFDD-4C4F-8749-0371D46E11D1}" type="slidenum">
              <a:rPr lang="es-CO" smtClean="0">
                <a:solidFill>
                  <a:srgbClr val="244061">
                    <a:tint val="75000"/>
                  </a:srgbClr>
                </a:solidFill>
              </a:rPr>
              <a:pPr>
                <a:defRPr/>
              </a:pPr>
              <a:t>21</a:t>
            </a:fld>
            <a:endParaRPr lang="es-CO" dirty="0">
              <a:solidFill>
                <a:srgbClr val="244061">
                  <a:tint val="75000"/>
                </a:srgbClr>
              </a:solidFill>
            </a:endParaRPr>
          </a:p>
        </p:txBody>
      </p:sp>
      <p:sp>
        <p:nvSpPr>
          <p:cNvPr id="5" name="Título 2"/>
          <p:cNvSpPr txBox="1">
            <a:spLocks/>
          </p:cNvSpPr>
          <p:nvPr/>
        </p:nvSpPr>
        <p:spPr>
          <a:xfrm>
            <a:off x="295038" y="540327"/>
            <a:ext cx="8595361" cy="789709"/>
          </a:xfrm>
          <a:prstGeom prst="rect">
            <a:avLst/>
          </a:prstGeom>
        </p:spPr>
        <p:txBody>
          <a:bodyPr/>
          <a:lstStyle>
            <a:lvl1pPr algn="l" rtl="0" eaLnBrk="1" fontAlgn="base" hangingPunct="1">
              <a:spcBef>
                <a:spcPct val="0"/>
              </a:spcBef>
              <a:spcAft>
                <a:spcPct val="0"/>
              </a:spcAft>
              <a:defRPr sz="2400" b="1" kern="1200">
                <a:solidFill>
                  <a:schemeClr val="accent4"/>
                </a:solidFill>
                <a:latin typeface="Candara" pitchFamily="34" charset="0"/>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s-ES" dirty="0">
                <a:sym typeface="Candara"/>
              </a:rPr>
              <a:t>Adendas por modalidad de selección</a:t>
            </a:r>
            <a:br>
              <a:rPr lang="es-ES" dirty="0">
                <a:sym typeface="Candara"/>
              </a:rPr>
            </a:br>
            <a:endParaRPr lang="es-CO" dirty="0"/>
          </a:p>
        </p:txBody>
      </p:sp>
      <p:graphicFrame>
        <p:nvGraphicFramePr>
          <p:cNvPr id="7" name="Gráfico 6">
            <a:extLst>
              <a:ext uri="{FF2B5EF4-FFF2-40B4-BE49-F238E27FC236}">
                <a16:creationId xmlns:a16="http://schemas.microsoft.com/office/drawing/2014/main" id="{00000000-0008-0000-0F00-000002000000}"/>
              </a:ext>
            </a:extLst>
          </p:cNvPr>
          <p:cNvGraphicFramePr>
            <a:graphicFrameLocks/>
          </p:cNvGraphicFramePr>
          <p:nvPr>
            <p:extLst>
              <p:ext uri="{D42A27DB-BD31-4B8C-83A1-F6EECF244321}">
                <p14:modId xmlns:p14="http://schemas.microsoft.com/office/powerpoint/2010/main" val="150730648"/>
              </p:ext>
            </p:extLst>
          </p:nvPr>
        </p:nvGraphicFramePr>
        <p:xfrm>
          <a:off x="516835" y="1197514"/>
          <a:ext cx="8373564" cy="501775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9647616"/>
      </p:ext>
    </p:extLst>
  </p:cSld>
  <p:clrMapOvr>
    <a:masterClrMapping/>
  </p:clrMapOvr>
  <mc:AlternateContent xmlns:mc="http://schemas.openxmlformats.org/markup-compatibility/2006" xmlns:p14="http://schemas.microsoft.com/office/powerpoint/2010/main">
    <mc:Choice Requires="p14">
      <p:transition p14:dur="250" advClick="0"/>
    </mc:Choice>
    <mc:Fallback xmlns="">
      <p:transition advClick="0"/>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p:txBody>
          <a:bodyPr/>
          <a:lstStyle/>
          <a:p>
            <a:pPr>
              <a:defRPr/>
            </a:pPr>
            <a:fld id="{25E201F2-EFDD-4C4F-8749-0371D46E11D1}" type="slidenum">
              <a:rPr lang="es-CO" smtClean="0">
                <a:solidFill>
                  <a:srgbClr val="244061">
                    <a:tint val="75000"/>
                  </a:srgbClr>
                </a:solidFill>
              </a:rPr>
              <a:pPr>
                <a:defRPr/>
              </a:pPr>
              <a:t>22</a:t>
            </a:fld>
            <a:endParaRPr lang="es-CO" dirty="0">
              <a:solidFill>
                <a:srgbClr val="244061">
                  <a:tint val="75000"/>
                </a:srgbClr>
              </a:solidFill>
            </a:endParaRPr>
          </a:p>
        </p:txBody>
      </p:sp>
      <p:sp>
        <p:nvSpPr>
          <p:cNvPr id="5" name="Título 2"/>
          <p:cNvSpPr txBox="1">
            <a:spLocks/>
          </p:cNvSpPr>
          <p:nvPr/>
        </p:nvSpPr>
        <p:spPr>
          <a:xfrm>
            <a:off x="295038" y="540327"/>
            <a:ext cx="8595361" cy="789709"/>
          </a:xfrm>
          <a:prstGeom prst="rect">
            <a:avLst/>
          </a:prstGeom>
        </p:spPr>
        <p:txBody>
          <a:bodyPr/>
          <a:lstStyle>
            <a:lvl1pPr algn="l" rtl="0" eaLnBrk="1" fontAlgn="base" hangingPunct="1">
              <a:spcBef>
                <a:spcPct val="0"/>
              </a:spcBef>
              <a:spcAft>
                <a:spcPct val="0"/>
              </a:spcAft>
              <a:defRPr sz="2400" b="1" kern="1200">
                <a:solidFill>
                  <a:schemeClr val="accent4"/>
                </a:solidFill>
                <a:latin typeface="Candara" pitchFamily="34" charset="0"/>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s-ES" dirty="0">
                <a:sym typeface="Candara"/>
              </a:rPr>
              <a:t>Contratos con Supervisión e Interventoría </a:t>
            </a:r>
            <a:r>
              <a:rPr lang="es-ES" sz="1000" dirty="0">
                <a:sym typeface="Candara"/>
              </a:rPr>
              <a:t>(No Incluye contratos de concesión portuaria)</a:t>
            </a:r>
          </a:p>
          <a:p>
            <a:br>
              <a:rPr lang="es-ES" dirty="0">
                <a:sym typeface="Candara"/>
              </a:rPr>
            </a:br>
            <a:endParaRPr lang="es-CO" dirty="0"/>
          </a:p>
        </p:txBody>
      </p:sp>
      <p:graphicFrame>
        <p:nvGraphicFramePr>
          <p:cNvPr id="6" name="Tabla 5">
            <a:extLst>
              <a:ext uri="{FF2B5EF4-FFF2-40B4-BE49-F238E27FC236}">
                <a16:creationId xmlns:a16="http://schemas.microsoft.com/office/drawing/2014/main" id="{7DE1184D-1D53-4C13-9116-17B9D07E3C1E}"/>
              </a:ext>
            </a:extLst>
          </p:cNvPr>
          <p:cNvGraphicFramePr>
            <a:graphicFrameLocks noGrp="1"/>
          </p:cNvGraphicFramePr>
          <p:nvPr>
            <p:extLst>
              <p:ext uri="{D42A27DB-BD31-4B8C-83A1-F6EECF244321}">
                <p14:modId xmlns:p14="http://schemas.microsoft.com/office/powerpoint/2010/main" val="4263736507"/>
              </p:ext>
            </p:extLst>
          </p:nvPr>
        </p:nvGraphicFramePr>
        <p:xfrm>
          <a:off x="941468" y="1175302"/>
          <a:ext cx="7302500" cy="2095500"/>
        </p:xfrm>
        <a:graphic>
          <a:graphicData uri="http://schemas.openxmlformats.org/drawingml/2006/table">
            <a:tbl>
              <a:tblPr>
                <a:tableStyleId>{BDBED569-4797-4DF1-A0F4-6AAB3CD982D8}</a:tableStyleId>
              </a:tblPr>
              <a:tblGrid>
                <a:gridCol w="2694404">
                  <a:extLst>
                    <a:ext uri="{9D8B030D-6E8A-4147-A177-3AD203B41FA5}">
                      <a16:colId xmlns:a16="http://schemas.microsoft.com/office/drawing/2014/main" val="1986805817"/>
                    </a:ext>
                  </a:extLst>
                </a:gridCol>
                <a:gridCol w="1459865">
                  <a:extLst>
                    <a:ext uri="{9D8B030D-6E8A-4147-A177-3AD203B41FA5}">
                      <a16:colId xmlns:a16="http://schemas.microsoft.com/office/drawing/2014/main" val="3023504681"/>
                    </a:ext>
                  </a:extLst>
                </a:gridCol>
                <a:gridCol w="1269448">
                  <a:extLst>
                    <a:ext uri="{9D8B030D-6E8A-4147-A177-3AD203B41FA5}">
                      <a16:colId xmlns:a16="http://schemas.microsoft.com/office/drawing/2014/main" val="559311128"/>
                    </a:ext>
                  </a:extLst>
                </a:gridCol>
                <a:gridCol w="1878783">
                  <a:extLst>
                    <a:ext uri="{9D8B030D-6E8A-4147-A177-3AD203B41FA5}">
                      <a16:colId xmlns:a16="http://schemas.microsoft.com/office/drawing/2014/main" val="1131858867"/>
                    </a:ext>
                  </a:extLst>
                </a:gridCol>
              </a:tblGrid>
              <a:tr h="381000">
                <a:tc>
                  <a:txBody>
                    <a:bodyPr/>
                    <a:lstStyle/>
                    <a:p>
                      <a:pPr algn="ctr" rtl="0" fontAlgn="ctr"/>
                      <a:r>
                        <a:rPr lang="es-CO" sz="1100" b="1" u="none" strike="noStrike" dirty="0">
                          <a:solidFill>
                            <a:schemeClr val="accent1">
                              <a:lumMod val="10000"/>
                            </a:schemeClr>
                          </a:solidFill>
                          <a:effectLst/>
                        </a:rPr>
                        <a:t>MODALIDAD DE SELECCIÓN</a:t>
                      </a:r>
                      <a:endParaRPr lang="es-CO" sz="1100" b="1" i="0" u="none" strike="noStrike" dirty="0">
                        <a:solidFill>
                          <a:schemeClr val="accent1">
                            <a:lumMod val="10000"/>
                          </a:schemeClr>
                        </a:solidFill>
                        <a:effectLst/>
                        <a:latin typeface="Calibri" panose="020F0502020204030204" pitchFamily="34" charset="0"/>
                      </a:endParaRPr>
                    </a:p>
                  </a:txBody>
                  <a:tcPr marL="9525" marR="9525" marT="9525" marB="0" anchor="ctr"/>
                </a:tc>
                <a:tc>
                  <a:txBody>
                    <a:bodyPr/>
                    <a:lstStyle/>
                    <a:p>
                      <a:pPr algn="ctr" rtl="0" fontAlgn="ctr"/>
                      <a:r>
                        <a:rPr lang="es-CO" sz="1100" b="1" u="none" strike="noStrike" dirty="0">
                          <a:solidFill>
                            <a:schemeClr val="accent1">
                              <a:lumMod val="10000"/>
                            </a:schemeClr>
                          </a:solidFill>
                          <a:effectLst/>
                        </a:rPr>
                        <a:t>No.  DE CONTRATOS</a:t>
                      </a:r>
                      <a:endParaRPr lang="es-CO" sz="1100" b="1" i="0" u="none" strike="noStrike" dirty="0">
                        <a:solidFill>
                          <a:schemeClr val="accent1">
                            <a:lumMod val="10000"/>
                          </a:schemeClr>
                        </a:solidFill>
                        <a:effectLst/>
                        <a:latin typeface="Calibri" panose="020F0502020204030204" pitchFamily="34" charset="0"/>
                      </a:endParaRPr>
                    </a:p>
                  </a:txBody>
                  <a:tcPr marL="9525" marR="9525" marT="9525" marB="0" anchor="ctr"/>
                </a:tc>
                <a:tc>
                  <a:txBody>
                    <a:bodyPr/>
                    <a:lstStyle/>
                    <a:p>
                      <a:pPr algn="ctr" rtl="0" fontAlgn="ctr"/>
                      <a:r>
                        <a:rPr lang="es-CO" sz="1100" b="1" u="none" strike="noStrike" dirty="0">
                          <a:solidFill>
                            <a:schemeClr val="accent1">
                              <a:lumMod val="10000"/>
                            </a:schemeClr>
                          </a:solidFill>
                          <a:effectLst/>
                        </a:rPr>
                        <a:t>CON SUPERVISIÓN</a:t>
                      </a:r>
                      <a:endParaRPr lang="es-CO" sz="1100" b="1" i="0" u="none" strike="noStrike" dirty="0">
                        <a:solidFill>
                          <a:schemeClr val="accent1">
                            <a:lumMod val="10000"/>
                          </a:schemeClr>
                        </a:solidFill>
                        <a:effectLst/>
                        <a:latin typeface="Calibri" panose="020F0502020204030204" pitchFamily="34" charset="0"/>
                      </a:endParaRPr>
                    </a:p>
                  </a:txBody>
                  <a:tcPr marL="9525" marR="9525" marT="9525" marB="0" anchor="ctr"/>
                </a:tc>
                <a:tc>
                  <a:txBody>
                    <a:bodyPr/>
                    <a:lstStyle/>
                    <a:p>
                      <a:pPr algn="ctr" rtl="0" fontAlgn="ctr"/>
                      <a:r>
                        <a:rPr lang="es-CO" sz="1100" b="1" u="none" strike="noStrike" dirty="0">
                          <a:solidFill>
                            <a:schemeClr val="accent1">
                              <a:lumMod val="10000"/>
                            </a:schemeClr>
                          </a:solidFill>
                          <a:effectLst/>
                        </a:rPr>
                        <a:t>CON INTERVENTORIA</a:t>
                      </a:r>
                      <a:endParaRPr lang="es-CO" sz="1100" b="1" i="0" u="none" strike="noStrike" dirty="0">
                        <a:solidFill>
                          <a:schemeClr val="accent1">
                            <a:lumMod val="10000"/>
                          </a:schemeClr>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980592468"/>
                  </a:ext>
                </a:extLst>
              </a:tr>
              <a:tr h="190500">
                <a:tc>
                  <a:txBody>
                    <a:bodyPr/>
                    <a:lstStyle/>
                    <a:p>
                      <a:pPr algn="ctr" rtl="0" fontAlgn="b"/>
                      <a:r>
                        <a:rPr lang="es-CO" sz="1100" u="none" strike="noStrike" dirty="0">
                          <a:solidFill>
                            <a:schemeClr val="accent1">
                              <a:lumMod val="10000"/>
                            </a:schemeClr>
                          </a:solidFill>
                          <a:effectLst/>
                        </a:rPr>
                        <a:t>CONCURSO DE MERITOS ABIERTO</a:t>
                      </a:r>
                      <a:endParaRPr lang="es-CO" sz="1100" b="0" i="0" u="none" strike="noStrike" dirty="0">
                        <a:solidFill>
                          <a:schemeClr val="accent1">
                            <a:lumMod val="10000"/>
                          </a:schemeClr>
                        </a:solidFill>
                        <a:effectLst/>
                        <a:latin typeface="Calibri" panose="020F0502020204030204" pitchFamily="34" charset="0"/>
                      </a:endParaRPr>
                    </a:p>
                  </a:txBody>
                  <a:tcPr marL="9525" marR="9525" marT="9525" marB="0" anchor="b"/>
                </a:tc>
                <a:tc>
                  <a:txBody>
                    <a:bodyPr/>
                    <a:lstStyle/>
                    <a:p>
                      <a:pPr algn="ctr" rtl="0" fontAlgn="b"/>
                      <a:r>
                        <a:rPr lang="es-CO" sz="1100" u="none" strike="noStrike">
                          <a:solidFill>
                            <a:schemeClr val="accent1">
                              <a:lumMod val="10000"/>
                            </a:schemeClr>
                          </a:solidFill>
                          <a:effectLst/>
                        </a:rPr>
                        <a:t>14</a:t>
                      </a:r>
                      <a:endParaRPr lang="es-CO" sz="1100" b="0" i="0" u="none" strike="noStrike">
                        <a:solidFill>
                          <a:schemeClr val="accent1">
                            <a:lumMod val="10000"/>
                          </a:schemeClr>
                        </a:solidFill>
                        <a:effectLst/>
                        <a:latin typeface="Calibri" panose="020F0502020204030204" pitchFamily="34" charset="0"/>
                      </a:endParaRPr>
                    </a:p>
                  </a:txBody>
                  <a:tcPr marL="9525" marR="9525" marT="9525" marB="0" anchor="b"/>
                </a:tc>
                <a:tc>
                  <a:txBody>
                    <a:bodyPr/>
                    <a:lstStyle/>
                    <a:p>
                      <a:pPr algn="ctr" rtl="0" fontAlgn="b"/>
                      <a:r>
                        <a:rPr lang="es-CO" sz="1100" u="none" strike="noStrike">
                          <a:solidFill>
                            <a:schemeClr val="accent1">
                              <a:lumMod val="10000"/>
                            </a:schemeClr>
                          </a:solidFill>
                          <a:effectLst/>
                        </a:rPr>
                        <a:t>14</a:t>
                      </a:r>
                      <a:endParaRPr lang="es-CO" sz="1100" b="0" i="0" u="none" strike="noStrike">
                        <a:solidFill>
                          <a:schemeClr val="accent1">
                            <a:lumMod val="10000"/>
                          </a:schemeClr>
                        </a:solidFill>
                        <a:effectLst/>
                        <a:latin typeface="Calibri" panose="020F0502020204030204" pitchFamily="34" charset="0"/>
                      </a:endParaRPr>
                    </a:p>
                  </a:txBody>
                  <a:tcPr marL="9525" marR="9525" marT="9525" marB="0" anchor="b"/>
                </a:tc>
                <a:tc>
                  <a:txBody>
                    <a:bodyPr/>
                    <a:lstStyle/>
                    <a:p>
                      <a:pPr algn="ctr" rtl="0" fontAlgn="b"/>
                      <a:r>
                        <a:rPr lang="es-CO" sz="1100" u="none" strike="noStrike">
                          <a:solidFill>
                            <a:schemeClr val="accent1">
                              <a:lumMod val="10000"/>
                            </a:schemeClr>
                          </a:solidFill>
                          <a:effectLst/>
                        </a:rPr>
                        <a:t>N.A.</a:t>
                      </a:r>
                      <a:endParaRPr lang="es-CO" sz="1100" b="0" i="0" u="none" strike="noStrike">
                        <a:solidFill>
                          <a:schemeClr val="accent1">
                            <a:lumMod val="10000"/>
                          </a:schemeClr>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293067579"/>
                  </a:ext>
                </a:extLst>
              </a:tr>
              <a:tr h="190500">
                <a:tc>
                  <a:txBody>
                    <a:bodyPr/>
                    <a:lstStyle/>
                    <a:p>
                      <a:pPr algn="ctr" rtl="0" fontAlgn="b"/>
                      <a:r>
                        <a:rPr lang="es-CO" sz="1100" u="none" strike="noStrike" dirty="0">
                          <a:solidFill>
                            <a:schemeClr val="accent1">
                              <a:lumMod val="10000"/>
                            </a:schemeClr>
                          </a:solidFill>
                          <a:effectLst/>
                        </a:rPr>
                        <a:t>CONTRATACIÓN DIRECTA</a:t>
                      </a:r>
                      <a:endParaRPr lang="es-CO" sz="1100" b="0" i="0" u="none" strike="noStrike" dirty="0">
                        <a:solidFill>
                          <a:schemeClr val="accent1">
                            <a:lumMod val="10000"/>
                          </a:schemeClr>
                        </a:solidFill>
                        <a:effectLst/>
                        <a:latin typeface="Calibri" panose="020F0502020204030204" pitchFamily="34" charset="0"/>
                      </a:endParaRPr>
                    </a:p>
                  </a:txBody>
                  <a:tcPr marL="9525" marR="9525" marT="9525" marB="0" anchor="b"/>
                </a:tc>
                <a:tc>
                  <a:txBody>
                    <a:bodyPr/>
                    <a:lstStyle/>
                    <a:p>
                      <a:pPr algn="ctr" rtl="0" fontAlgn="b"/>
                      <a:r>
                        <a:rPr lang="es-CO" sz="1100" u="none" strike="noStrike">
                          <a:solidFill>
                            <a:schemeClr val="accent1">
                              <a:lumMod val="10000"/>
                            </a:schemeClr>
                          </a:solidFill>
                          <a:effectLst/>
                        </a:rPr>
                        <a:t>589</a:t>
                      </a:r>
                      <a:endParaRPr lang="es-CO" sz="1100" b="0" i="0" u="none" strike="noStrike">
                        <a:solidFill>
                          <a:schemeClr val="accent1">
                            <a:lumMod val="10000"/>
                          </a:schemeClr>
                        </a:solidFill>
                        <a:effectLst/>
                        <a:latin typeface="Calibri" panose="020F0502020204030204" pitchFamily="34" charset="0"/>
                      </a:endParaRPr>
                    </a:p>
                  </a:txBody>
                  <a:tcPr marL="9525" marR="9525" marT="9525" marB="0" anchor="b"/>
                </a:tc>
                <a:tc>
                  <a:txBody>
                    <a:bodyPr/>
                    <a:lstStyle/>
                    <a:p>
                      <a:pPr algn="ctr" rtl="0" fontAlgn="b"/>
                      <a:r>
                        <a:rPr lang="es-CO" sz="1100" u="none" strike="noStrike">
                          <a:solidFill>
                            <a:schemeClr val="accent1">
                              <a:lumMod val="10000"/>
                            </a:schemeClr>
                          </a:solidFill>
                          <a:effectLst/>
                        </a:rPr>
                        <a:t>589</a:t>
                      </a:r>
                      <a:endParaRPr lang="es-CO" sz="1100" b="0" i="0" u="none" strike="noStrike">
                        <a:solidFill>
                          <a:schemeClr val="accent1">
                            <a:lumMod val="10000"/>
                          </a:schemeClr>
                        </a:solidFill>
                        <a:effectLst/>
                        <a:latin typeface="Calibri" panose="020F0502020204030204" pitchFamily="34" charset="0"/>
                      </a:endParaRPr>
                    </a:p>
                  </a:txBody>
                  <a:tcPr marL="9525" marR="9525" marT="9525" marB="0" anchor="b"/>
                </a:tc>
                <a:tc>
                  <a:txBody>
                    <a:bodyPr/>
                    <a:lstStyle/>
                    <a:p>
                      <a:pPr algn="ctr" rtl="0" fontAlgn="b"/>
                      <a:r>
                        <a:rPr lang="es-CO" sz="1100" u="none" strike="noStrike">
                          <a:solidFill>
                            <a:schemeClr val="accent1">
                              <a:lumMod val="10000"/>
                            </a:schemeClr>
                          </a:solidFill>
                          <a:effectLst/>
                        </a:rPr>
                        <a:t>N.A.</a:t>
                      </a:r>
                      <a:endParaRPr lang="es-CO" sz="1100" b="0" i="0" u="none" strike="noStrike">
                        <a:solidFill>
                          <a:schemeClr val="accent1">
                            <a:lumMod val="10000"/>
                          </a:schemeClr>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97254027"/>
                  </a:ext>
                </a:extLst>
              </a:tr>
              <a:tr h="190500">
                <a:tc>
                  <a:txBody>
                    <a:bodyPr/>
                    <a:lstStyle/>
                    <a:p>
                      <a:pPr algn="ctr" rtl="0" fontAlgn="b"/>
                      <a:r>
                        <a:rPr lang="es-CO" sz="1100" u="none" strike="noStrike">
                          <a:solidFill>
                            <a:schemeClr val="accent1">
                              <a:lumMod val="10000"/>
                            </a:schemeClr>
                          </a:solidFill>
                          <a:effectLst/>
                        </a:rPr>
                        <a:t>MINIMA CUANTIA</a:t>
                      </a:r>
                      <a:endParaRPr lang="es-CO" sz="1100" b="0" i="0" u="none" strike="noStrike">
                        <a:solidFill>
                          <a:schemeClr val="accent1">
                            <a:lumMod val="10000"/>
                          </a:schemeClr>
                        </a:solidFill>
                        <a:effectLst/>
                        <a:latin typeface="Calibri" panose="020F0502020204030204" pitchFamily="34" charset="0"/>
                      </a:endParaRPr>
                    </a:p>
                  </a:txBody>
                  <a:tcPr marL="9525" marR="9525" marT="9525" marB="0" anchor="b"/>
                </a:tc>
                <a:tc>
                  <a:txBody>
                    <a:bodyPr/>
                    <a:lstStyle/>
                    <a:p>
                      <a:pPr algn="ctr" rtl="0" fontAlgn="b"/>
                      <a:r>
                        <a:rPr lang="es-CO" sz="1100" u="none" strike="noStrike" dirty="0">
                          <a:solidFill>
                            <a:schemeClr val="accent1">
                              <a:lumMod val="10000"/>
                            </a:schemeClr>
                          </a:solidFill>
                          <a:effectLst/>
                        </a:rPr>
                        <a:t>15</a:t>
                      </a:r>
                      <a:endParaRPr lang="es-CO" sz="1100" b="0" i="0" u="none" strike="noStrike" dirty="0">
                        <a:solidFill>
                          <a:schemeClr val="accent1">
                            <a:lumMod val="10000"/>
                          </a:schemeClr>
                        </a:solidFill>
                        <a:effectLst/>
                        <a:latin typeface="Calibri" panose="020F0502020204030204" pitchFamily="34" charset="0"/>
                      </a:endParaRPr>
                    </a:p>
                  </a:txBody>
                  <a:tcPr marL="9525" marR="9525" marT="9525" marB="0" anchor="b"/>
                </a:tc>
                <a:tc>
                  <a:txBody>
                    <a:bodyPr/>
                    <a:lstStyle/>
                    <a:p>
                      <a:pPr algn="ctr" rtl="0" fontAlgn="b"/>
                      <a:r>
                        <a:rPr lang="es-CO" sz="1100" u="none" strike="noStrike">
                          <a:solidFill>
                            <a:schemeClr val="accent1">
                              <a:lumMod val="10000"/>
                            </a:schemeClr>
                          </a:solidFill>
                          <a:effectLst/>
                        </a:rPr>
                        <a:t>15</a:t>
                      </a:r>
                      <a:endParaRPr lang="es-CO" sz="1100" b="0" i="0" u="none" strike="noStrike">
                        <a:solidFill>
                          <a:schemeClr val="accent1">
                            <a:lumMod val="10000"/>
                          </a:schemeClr>
                        </a:solidFill>
                        <a:effectLst/>
                        <a:latin typeface="Calibri" panose="020F0502020204030204" pitchFamily="34" charset="0"/>
                      </a:endParaRPr>
                    </a:p>
                  </a:txBody>
                  <a:tcPr marL="9525" marR="9525" marT="9525" marB="0" anchor="b"/>
                </a:tc>
                <a:tc>
                  <a:txBody>
                    <a:bodyPr/>
                    <a:lstStyle/>
                    <a:p>
                      <a:pPr algn="ctr" rtl="0" fontAlgn="b"/>
                      <a:r>
                        <a:rPr lang="es-CO" sz="1100" u="none" strike="noStrike">
                          <a:solidFill>
                            <a:schemeClr val="accent1">
                              <a:lumMod val="10000"/>
                            </a:schemeClr>
                          </a:solidFill>
                          <a:effectLst/>
                        </a:rPr>
                        <a:t>N.A.</a:t>
                      </a:r>
                      <a:endParaRPr lang="es-CO" sz="1100" b="0" i="0" u="none" strike="noStrike">
                        <a:solidFill>
                          <a:schemeClr val="accent1">
                            <a:lumMod val="10000"/>
                          </a:schemeClr>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006033090"/>
                  </a:ext>
                </a:extLst>
              </a:tr>
              <a:tr h="190500">
                <a:tc>
                  <a:txBody>
                    <a:bodyPr/>
                    <a:lstStyle/>
                    <a:p>
                      <a:pPr algn="ctr" rtl="0" fontAlgn="b"/>
                      <a:r>
                        <a:rPr lang="es-CO" sz="1100" u="none" strike="noStrike">
                          <a:solidFill>
                            <a:schemeClr val="accent1">
                              <a:lumMod val="10000"/>
                            </a:schemeClr>
                          </a:solidFill>
                          <a:effectLst/>
                        </a:rPr>
                        <a:t>SELECCIÓN ABREVIADA DE MENOR CUANTIA</a:t>
                      </a:r>
                      <a:endParaRPr lang="es-CO" sz="1100" b="0" i="0" u="none" strike="noStrike">
                        <a:solidFill>
                          <a:schemeClr val="accent1">
                            <a:lumMod val="10000"/>
                          </a:schemeClr>
                        </a:solidFill>
                        <a:effectLst/>
                        <a:latin typeface="Calibri" panose="020F0502020204030204" pitchFamily="34" charset="0"/>
                      </a:endParaRPr>
                    </a:p>
                  </a:txBody>
                  <a:tcPr marL="9525" marR="9525" marT="9525" marB="0" anchor="b"/>
                </a:tc>
                <a:tc>
                  <a:txBody>
                    <a:bodyPr/>
                    <a:lstStyle/>
                    <a:p>
                      <a:pPr algn="ctr" rtl="0" fontAlgn="b"/>
                      <a:r>
                        <a:rPr lang="es-CO" sz="1100" u="none" strike="noStrike">
                          <a:solidFill>
                            <a:schemeClr val="accent1">
                              <a:lumMod val="10000"/>
                            </a:schemeClr>
                          </a:solidFill>
                          <a:effectLst/>
                        </a:rPr>
                        <a:t>14</a:t>
                      </a:r>
                      <a:endParaRPr lang="es-CO" sz="1100" b="0" i="0" u="none" strike="noStrike">
                        <a:solidFill>
                          <a:schemeClr val="accent1">
                            <a:lumMod val="10000"/>
                          </a:schemeClr>
                        </a:solidFill>
                        <a:effectLst/>
                        <a:latin typeface="Calibri" panose="020F0502020204030204" pitchFamily="34" charset="0"/>
                      </a:endParaRPr>
                    </a:p>
                  </a:txBody>
                  <a:tcPr marL="9525" marR="9525" marT="9525" marB="0" anchor="b"/>
                </a:tc>
                <a:tc>
                  <a:txBody>
                    <a:bodyPr/>
                    <a:lstStyle/>
                    <a:p>
                      <a:pPr algn="ctr" rtl="0" fontAlgn="b"/>
                      <a:r>
                        <a:rPr lang="es-CO" sz="1100" u="none" strike="noStrike" dirty="0">
                          <a:solidFill>
                            <a:schemeClr val="accent1">
                              <a:lumMod val="10000"/>
                            </a:schemeClr>
                          </a:solidFill>
                          <a:effectLst/>
                        </a:rPr>
                        <a:t>14</a:t>
                      </a:r>
                      <a:endParaRPr lang="es-CO" sz="1100" b="0" i="0" u="none" strike="noStrike" dirty="0">
                        <a:solidFill>
                          <a:schemeClr val="accent1">
                            <a:lumMod val="10000"/>
                          </a:schemeClr>
                        </a:solidFill>
                        <a:effectLst/>
                        <a:latin typeface="Calibri" panose="020F0502020204030204" pitchFamily="34" charset="0"/>
                      </a:endParaRPr>
                    </a:p>
                  </a:txBody>
                  <a:tcPr marL="9525" marR="9525" marT="9525" marB="0" anchor="b"/>
                </a:tc>
                <a:tc>
                  <a:txBody>
                    <a:bodyPr/>
                    <a:lstStyle/>
                    <a:p>
                      <a:pPr algn="ctr" rtl="0" fontAlgn="b"/>
                      <a:r>
                        <a:rPr lang="es-CO" sz="1100" u="none" strike="noStrike">
                          <a:solidFill>
                            <a:schemeClr val="accent1">
                              <a:lumMod val="10000"/>
                            </a:schemeClr>
                          </a:solidFill>
                          <a:effectLst/>
                        </a:rPr>
                        <a:t>N.A.</a:t>
                      </a:r>
                      <a:endParaRPr lang="es-CO" sz="1100" b="0" i="0" u="none" strike="noStrike">
                        <a:solidFill>
                          <a:schemeClr val="accent1">
                            <a:lumMod val="10000"/>
                          </a:schemeClr>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169456852"/>
                  </a:ext>
                </a:extLst>
              </a:tr>
              <a:tr h="190500">
                <a:tc>
                  <a:txBody>
                    <a:bodyPr/>
                    <a:lstStyle/>
                    <a:p>
                      <a:pPr algn="ctr" rtl="0" fontAlgn="b"/>
                      <a:r>
                        <a:rPr lang="es-CO" sz="1100" u="none" strike="noStrike">
                          <a:solidFill>
                            <a:schemeClr val="accent1">
                              <a:lumMod val="10000"/>
                            </a:schemeClr>
                          </a:solidFill>
                          <a:effectLst/>
                        </a:rPr>
                        <a:t>LICITACIÓN PÚBLICA</a:t>
                      </a:r>
                      <a:endParaRPr lang="es-CO" sz="1100" b="0" i="0" u="none" strike="noStrike">
                        <a:solidFill>
                          <a:schemeClr val="accent1">
                            <a:lumMod val="10000"/>
                          </a:schemeClr>
                        </a:solidFill>
                        <a:effectLst/>
                        <a:latin typeface="Calibri" panose="020F0502020204030204" pitchFamily="34" charset="0"/>
                      </a:endParaRPr>
                    </a:p>
                  </a:txBody>
                  <a:tcPr marL="9525" marR="9525" marT="9525" marB="0" anchor="b"/>
                </a:tc>
                <a:tc>
                  <a:txBody>
                    <a:bodyPr/>
                    <a:lstStyle/>
                    <a:p>
                      <a:pPr algn="ctr" rtl="0" fontAlgn="b"/>
                      <a:r>
                        <a:rPr lang="es-CO" sz="1100" u="none" strike="noStrike">
                          <a:solidFill>
                            <a:schemeClr val="accent1">
                              <a:lumMod val="10000"/>
                            </a:schemeClr>
                          </a:solidFill>
                          <a:effectLst/>
                        </a:rPr>
                        <a:t>3</a:t>
                      </a:r>
                      <a:endParaRPr lang="es-CO" sz="1100" b="0" i="0" u="none" strike="noStrike">
                        <a:solidFill>
                          <a:schemeClr val="accent1">
                            <a:lumMod val="10000"/>
                          </a:schemeClr>
                        </a:solidFill>
                        <a:effectLst/>
                        <a:latin typeface="Calibri" panose="020F0502020204030204" pitchFamily="34" charset="0"/>
                      </a:endParaRPr>
                    </a:p>
                  </a:txBody>
                  <a:tcPr marL="9525" marR="9525" marT="9525" marB="0" anchor="b"/>
                </a:tc>
                <a:tc>
                  <a:txBody>
                    <a:bodyPr/>
                    <a:lstStyle/>
                    <a:p>
                      <a:pPr algn="ctr" rtl="0" fontAlgn="b"/>
                      <a:r>
                        <a:rPr lang="es-CO" sz="1100" u="none" strike="noStrike" dirty="0">
                          <a:solidFill>
                            <a:schemeClr val="accent1">
                              <a:lumMod val="10000"/>
                            </a:schemeClr>
                          </a:solidFill>
                          <a:effectLst/>
                        </a:rPr>
                        <a:t>3</a:t>
                      </a:r>
                      <a:endParaRPr lang="es-CO" sz="1100" b="0" i="0" u="none" strike="noStrike" dirty="0">
                        <a:solidFill>
                          <a:schemeClr val="accent1">
                            <a:lumMod val="10000"/>
                          </a:schemeClr>
                        </a:solidFill>
                        <a:effectLst/>
                        <a:latin typeface="Calibri" panose="020F0502020204030204" pitchFamily="34" charset="0"/>
                      </a:endParaRPr>
                    </a:p>
                  </a:txBody>
                  <a:tcPr marL="9525" marR="9525" marT="9525" marB="0" anchor="b"/>
                </a:tc>
                <a:tc>
                  <a:txBody>
                    <a:bodyPr/>
                    <a:lstStyle/>
                    <a:p>
                      <a:pPr algn="ctr" rtl="0" fontAlgn="b"/>
                      <a:r>
                        <a:rPr lang="es-CO" sz="1100" u="none" strike="noStrike">
                          <a:solidFill>
                            <a:schemeClr val="accent1">
                              <a:lumMod val="10000"/>
                            </a:schemeClr>
                          </a:solidFill>
                          <a:effectLst/>
                        </a:rPr>
                        <a:t>3</a:t>
                      </a:r>
                      <a:endParaRPr lang="es-CO" sz="1100" b="0" i="0" u="none" strike="noStrike">
                        <a:solidFill>
                          <a:schemeClr val="accent1">
                            <a:lumMod val="10000"/>
                          </a:schemeClr>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962482284"/>
                  </a:ext>
                </a:extLst>
              </a:tr>
              <a:tr h="190500">
                <a:tc>
                  <a:txBody>
                    <a:bodyPr/>
                    <a:lstStyle/>
                    <a:p>
                      <a:pPr algn="ctr" rtl="0" fontAlgn="b"/>
                      <a:r>
                        <a:rPr lang="es-CO" sz="1100" u="none" strike="noStrike">
                          <a:solidFill>
                            <a:schemeClr val="accent1">
                              <a:lumMod val="10000"/>
                            </a:schemeClr>
                          </a:solidFill>
                          <a:effectLst/>
                        </a:rPr>
                        <a:t>APPs- INICIATIVA PÚBLICA</a:t>
                      </a:r>
                      <a:endParaRPr lang="es-CO" sz="1100" b="0" i="0" u="none" strike="noStrike">
                        <a:solidFill>
                          <a:schemeClr val="accent1">
                            <a:lumMod val="10000"/>
                          </a:schemeClr>
                        </a:solidFill>
                        <a:effectLst/>
                        <a:latin typeface="Calibri" panose="020F0502020204030204" pitchFamily="34" charset="0"/>
                      </a:endParaRPr>
                    </a:p>
                  </a:txBody>
                  <a:tcPr marL="9525" marR="9525" marT="9525" marB="0" anchor="b"/>
                </a:tc>
                <a:tc>
                  <a:txBody>
                    <a:bodyPr/>
                    <a:lstStyle/>
                    <a:p>
                      <a:pPr algn="ctr" rtl="0" fontAlgn="b"/>
                      <a:r>
                        <a:rPr lang="es-CO" sz="1100" u="none" strike="noStrike">
                          <a:solidFill>
                            <a:schemeClr val="accent1">
                              <a:lumMod val="10000"/>
                            </a:schemeClr>
                          </a:solidFill>
                          <a:effectLst/>
                        </a:rPr>
                        <a:t>1</a:t>
                      </a:r>
                      <a:endParaRPr lang="es-CO" sz="1100" b="0" i="0" u="none" strike="noStrike">
                        <a:solidFill>
                          <a:schemeClr val="accent1">
                            <a:lumMod val="10000"/>
                          </a:schemeClr>
                        </a:solidFill>
                        <a:effectLst/>
                        <a:latin typeface="Calibri" panose="020F0502020204030204" pitchFamily="34" charset="0"/>
                      </a:endParaRPr>
                    </a:p>
                  </a:txBody>
                  <a:tcPr marL="9525" marR="9525" marT="9525" marB="0" anchor="b"/>
                </a:tc>
                <a:tc>
                  <a:txBody>
                    <a:bodyPr/>
                    <a:lstStyle/>
                    <a:p>
                      <a:pPr algn="ctr" rtl="0" fontAlgn="b"/>
                      <a:r>
                        <a:rPr lang="es-CO" sz="1100" u="none" strike="noStrike" dirty="0">
                          <a:solidFill>
                            <a:schemeClr val="accent1">
                              <a:lumMod val="10000"/>
                            </a:schemeClr>
                          </a:solidFill>
                          <a:effectLst/>
                        </a:rPr>
                        <a:t>1</a:t>
                      </a:r>
                      <a:endParaRPr lang="es-CO" sz="1100" b="0" i="0" u="none" strike="noStrike" dirty="0">
                        <a:solidFill>
                          <a:schemeClr val="accent1">
                            <a:lumMod val="10000"/>
                          </a:schemeClr>
                        </a:solidFill>
                        <a:effectLst/>
                        <a:latin typeface="Calibri" panose="020F0502020204030204" pitchFamily="34" charset="0"/>
                      </a:endParaRPr>
                    </a:p>
                  </a:txBody>
                  <a:tcPr marL="9525" marR="9525" marT="9525" marB="0" anchor="b"/>
                </a:tc>
                <a:tc>
                  <a:txBody>
                    <a:bodyPr/>
                    <a:lstStyle/>
                    <a:p>
                      <a:pPr algn="ctr" rtl="0" fontAlgn="b"/>
                      <a:r>
                        <a:rPr lang="es-CO" sz="1100" u="none" strike="noStrike">
                          <a:solidFill>
                            <a:schemeClr val="accent1">
                              <a:lumMod val="10000"/>
                            </a:schemeClr>
                          </a:solidFill>
                          <a:effectLst/>
                        </a:rPr>
                        <a:t>1</a:t>
                      </a:r>
                      <a:endParaRPr lang="es-CO" sz="1100" b="0" i="0" u="none" strike="noStrike">
                        <a:solidFill>
                          <a:schemeClr val="accent1">
                            <a:lumMod val="10000"/>
                          </a:schemeClr>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18825246"/>
                  </a:ext>
                </a:extLst>
              </a:tr>
              <a:tr h="381000">
                <a:tc>
                  <a:txBody>
                    <a:bodyPr/>
                    <a:lstStyle/>
                    <a:p>
                      <a:pPr algn="ctr" rtl="0" fontAlgn="b"/>
                      <a:r>
                        <a:rPr lang="es-CO" sz="1100" u="none" strike="noStrike">
                          <a:solidFill>
                            <a:schemeClr val="accent1">
                              <a:lumMod val="10000"/>
                            </a:schemeClr>
                          </a:solidFill>
                          <a:effectLst/>
                        </a:rPr>
                        <a:t>SELECCIÓN ABREVIADA POR SUBASTA INVERSA PRESENCIAL</a:t>
                      </a:r>
                      <a:endParaRPr lang="es-CO" sz="1100" b="0" i="0" u="none" strike="noStrike">
                        <a:solidFill>
                          <a:schemeClr val="accent1">
                            <a:lumMod val="10000"/>
                          </a:schemeClr>
                        </a:solidFill>
                        <a:effectLst/>
                        <a:latin typeface="Calibri" panose="020F0502020204030204" pitchFamily="34" charset="0"/>
                      </a:endParaRPr>
                    </a:p>
                  </a:txBody>
                  <a:tcPr marL="9525" marR="9525" marT="9525" marB="0" anchor="b"/>
                </a:tc>
                <a:tc>
                  <a:txBody>
                    <a:bodyPr/>
                    <a:lstStyle/>
                    <a:p>
                      <a:pPr algn="ctr" rtl="0" fontAlgn="b"/>
                      <a:r>
                        <a:rPr lang="es-CO" sz="1100" u="none" strike="noStrike">
                          <a:solidFill>
                            <a:schemeClr val="accent1">
                              <a:lumMod val="10000"/>
                            </a:schemeClr>
                          </a:solidFill>
                          <a:effectLst/>
                        </a:rPr>
                        <a:t>4</a:t>
                      </a:r>
                      <a:endParaRPr lang="es-CO" sz="1100" b="0" i="0" u="none" strike="noStrike">
                        <a:solidFill>
                          <a:schemeClr val="accent1">
                            <a:lumMod val="10000"/>
                          </a:schemeClr>
                        </a:solidFill>
                        <a:effectLst/>
                        <a:latin typeface="Calibri" panose="020F0502020204030204" pitchFamily="34" charset="0"/>
                      </a:endParaRPr>
                    </a:p>
                  </a:txBody>
                  <a:tcPr marL="9525" marR="9525" marT="9525" marB="0" anchor="b"/>
                </a:tc>
                <a:tc>
                  <a:txBody>
                    <a:bodyPr/>
                    <a:lstStyle/>
                    <a:p>
                      <a:pPr algn="ctr" rtl="0" fontAlgn="b"/>
                      <a:r>
                        <a:rPr lang="es-CO" sz="1100" u="none" strike="noStrike" dirty="0">
                          <a:solidFill>
                            <a:schemeClr val="accent1">
                              <a:lumMod val="10000"/>
                            </a:schemeClr>
                          </a:solidFill>
                          <a:effectLst/>
                        </a:rPr>
                        <a:t>4</a:t>
                      </a:r>
                      <a:endParaRPr lang="es-CO" sz="1100" b="0" i="0" u="none" strike="noStrike" dirty="0">
                        <a:solidFill>
                          <a:schemeClr val="accent1">
                            <a:lumMod val="10000"/>
                          </a:schemeClr>
                        </a:solidFill>
                        <a:effectLst/>
                        <a:latin typeface="Calibri" panose="020F0502020204030204" pitchFamily="34" charset="0"/>
                      </a:endParaRPr>
                    </a:p>
                  </a:txBody>
                  <a:tcPr marL="9525" marR="9525" marT="9525" marB="0" anchor="b"/>
                </a:tc>
                <a:tc>
                  <a:txBody>
                    <a:bodyPr/>
                    <a:lstStyle/>
                    <a:p>
                      <a:pPr algn="ctr" rtl="0" fontAlgn="b"/>
                      <a:r>
                        <a:rPr lang="es-CO" sz="1100" u="none" strike="noStrike" dirty="0">
                          <a:solidFill>
                            <a:schemeClr val="accent1">
                              <a:lumMod val="10000"/>
                            </a:schemeClr>
                          </a:solidFill>
                          <a:effectLst/>
                        </a:rPr>
                        <a:t>N.A.</a:t>
                      </a:r>
                      <a:endParaRPr lang="es-CO" sz="1100" b="0" i="0" u="none" strike="noStrike" dirty="0">
                        <a:solidFill>
                          <a:schemeClr val="accent1">
                            <a:lumMod val="10000"/>
                          </a:schemeClr>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56312000"/>
                  </a:ext>
                </a:extLst>
              </a:tr>
              <a:tr h="190500">
                <a:tc>
                  <a:txBody>
                    <a:bodyPr/>
                    <a:lstStyle/>
                    <a:p>
                      <a:pPr algn="ctr" rtl="0" fontAlgn="b"/>
                      <a:r>
                        <a:rPr lang="es-CO" sz="1100" u="none" strike="noStrike">
                          <a:solidFill>
                            <a:schemeClr val="accent1">
                              <a:lumMod val="10000"/>
                            </a:schemeClr>
                          </a:solidFill>
                          <a:effectLst/>
                        </a:rPr>
                        <a:t>CONVENIOS </a:t>
                      </a:r>
                      <a:endParaRPr lang="es-CO" sz="1100" b="0" i="0" u="none" strike="noStrike">
                        <a:solidFill>
                          <a:schemeClr val="accent1">
                            <a:lumMod val="10000"/>
                          </a:schemeClr>
                        </a:solidFill>
                        <a:effectLst/>
                        <a:latin typeface="Calibri" panose="020F0502020204030204" pitchFamily="34" charset="0"/>
                      </a:endParaRPr>
                    </a:p>
                  </a:txBody>
                  <a:tcPr marL="9525" marR="9525" marT="9525" marB="0" anchor="b"/>
                </a:tc>
                <a:tc>
                  <a:txBody>
                    <a:bodyPr/>
                    <a:lstStyle/>
                    <a:p>
                      <a:pPr algn="ctr" rtl="0" fontAlgn="b"/>
                      <a:r>
                        <a:rPr lang="es-CO" sz="1100" u="none" strike="noStrike">
                          <a:solidFill>
                            <a:schemeClr val="accent1">
                              <a:lumMod val="10000"/>
                            </a:schemeClr>
                          </a:solidFill>
                          <a:effectLst/>
                        </a:rPr>
                        <a:t>27</a:t>
                      </a:r>
                      <a:endParaRPr lang="es-CO" sz="1100" b="0" i="0" u="none" strike="noStrike">
                        <a:solidFill>
                          <a:schemeClr val="accent1">
                            <a:lumMod val="10000"/>
                          </a:schemeClr>
                        </a:solidFill>
                        <a:effectLst/>
                        <a:latin typeface="Calibri" panose="020F0502020204030204" pitchFamily="34" charset="0"/>
                      </a:endParaRPr>
                    </a:p>
                  </a:txBody>
                  <a:tcPr marL="9525" marR="9525" marT="9525" marB="0" anchor="b"/>
                </a:tc>
                <a:tc>
                  <a:txBody>
                    <a:bodyPr/>
                    <a:lstStyle/>
                    <a:p>
                      <a:pPr algn="ctr" rtl="0" fontAlgn="b"/>
                      <a:r>
                        <a:rPr lang="es-CO" sz="1100" u="none" strike="noStrike">
                          <a:solidFill>
                            <a:schemeClr val="accent1">
                              <a:lumMod val="10000"/>
                            </a:schemeClr>
                          </a:solidFill>
                          <a:effectLst/>
                        </a:rPr>
                        <a:t>27</a:t>
                      </a:r>
                      <a:endParaRPr lang="es-CO" sz="1100" b="0" i="0" u="none" strike="noStrike">
                        <a:solidFill>
                          <a:schemeClr val="accent1">
                            <a:lumMod val="10000"/>
                          </a:schemeClr>
                        </a:solidFill>
                        <a:effectLst/>
                        <a:latin typeface="Calibri" panose="020F0502020204030204" pitchFamily="34" charset="0"/>
                      </a:endParaRPr>
                    </a:p>
                  </a:txBody>
                  <a:tcPr marL="9525" marR="9525" marT="9525" marB="0" anchor="b"/>
                </a:tc>
                <a:tc>
                  <a:txBody>
                    <a:bodyPr/>
                    <a:lstStyle/>
                    <a:p>
                      <a:pPr algn="ctr" rtl="0" fontAlgn="b"/>
                      <a:r>
                        <a:rPr lang="es-CO" sz="1100" u="none" strike="noStrike" dirty="0">
                          <a:solidFill>
                            <a:schemeClr val="accent1">
                              <a:lumMod val="10000"/>
                            </a:schemeClr>
                          </a:solidFill>
                          <a:effectLst/>
                        </a:rPr>
                        <a:t>N.A.</a:t>
                      </a:r>
                      <a:endParaRPr lang="es-CO" sz="1100" b="0" i="0" u="none" strike="noStrike" dirty="0">
                        <a:solidFill>
                          <a:schemeClr val="accent1">
                            <a:lumMod val="10000"/>
                          </a:schemeClr>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021760966"/>
                  </a:ext>
                </a:extLst>
              </a:tr>
            </a:tbl>
          </a:graphicData>
        </a:graphic>
      </p:graphicFrame>
      <p:graphicFrame>
        <p:nvGraphicFramePr>
          <p:cNvPr id="9" name="Gráfico 8">
            <a:extLst>
              <a:ext uri="{FF2B5EF4-FFF2-40B4-BE49-F238E27FC236}">
                <a16:creationId xmlns:a16="http://schemas.microsoft.com/office/drawing/2014/main" id="{A5EA4849-0F86-4BAF-BB86-7E5E7D0EFA43}"/>
              </a:ext>
            </a:extLst>
          </p:cNvPr>
          <p:cNvGraphicFramePr>
            <a:graphicFrameLocks/>
          </p:cNvGraphicFramePr>
          <p:nvPr>
            <p:extLst>
              <p:ext uri="{D42A27DB-BD31-4B8C-83A1-F6EECF244321}">
                <p14:modId xmlns:p14="http://schemas.microsoft.com/office/powerpoint/2010/main" val="2476598692"/>
              </p:ext>
            </p:extLst>
          </p:nvPr>
        </p:nvGraphicFramePr>
        <p:xfrm>
          <a:off x="609600" y="3375366"/>
          <a:ext cx="7634368" cy="31844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16824141"/>
      </p:ext>
    </p:extLst>
  </p:cSld>
  <p:clrMapOvr>
    <a:masterClrMapping/>
  </p:clrMapOvr>
  <mc:AlternateContent xmlns:mc="http://schemas.openxmlformats.org/markup-compatibility/2006" xmlns:p14="http://schemas.microsoft.com/office/powerpoint/2010/main">
    <mc:Choice Requires="p14">
      <p:transition p14:dur="250" advClick="0"/>
    </mc:Choice>
    <mc:Fallback xmlns="">
      <p:transition advClick="0"/>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p:txBody>
          <a:bodyPr/>
          <a:lstStyle/>
          <a:p>
            <a:pPr>
              <a:defRPr/>
            </a:pPr>
            <a:fld id="{25E201F2-EFDD-4C4F-8749-0371D46E11D1}" type="slidenum">
              <a:rPr lang="es-CO" smtClean="0">
                <a:solidFill>
                  <a:srgbClr val="244061">
                    <a:tint val="75000"/>
                  </a:srgbClr>
                </a:solidFill>
              </a:rPr>
              <a:pPr>
                <a:defRPr/>
              </a:pPr>
              <a:t>23</a:t>
            </a:fld>
            <a:endParaRPr lang="es-CO" dirty="0">
              <a:solidFill>
                <a:srgbClr val="244061">
                  <a:tint val="75000"/>
                </a:srgbClr>
              </a:solidFill>
            </a:endParaRPr>
          </a:p>
        </p:txBody>
      </p:sp>
      <p:sp>
        <p:nvSpPr>
          <p:cNvPr id="3" name="CuadroTexto 2"/>
          <p:cNvSpPr txBox="1"/>
          <p:nvPr/>
        </p:nvSpPr>
        <p:spPr>
          <a:xfrm>
            <a:off x="602673" y="1600200"/>
            <a:ext cx="7523018" cy="1384995"/>
          </a:xfrm>
          <a:prstGeom prst="rect">
            <a:avLst/>
          </a:prstGeom>
          <a:noFill/>
        </p:spPr>
        <p:txBody>
          <a:bodyPr wrap="square" lIns="0" tIns="0" rIns="0" bIns="0" rtlCol="0">
            <a:spAutoFit/>
          </a:bodyPr>
          <a:lstStyle/>
          <a:p>
            <a:pPr algn="just">
              <a:spcBef>
                <a:spcPts val="600"/>
              </a:spcBef>
              <a:spcAft>
                <a:spcPts val="600"/>
              </a:spcAft>
              <a:buClr>
                <a:schemeClr val="accent2"/>
              </a:buClr>
              <a:buSzPct val="120000"/>
            </a:pPr>
            <a:r>
              <a:rPr lang="es-CO" dirty="0">
                <a:solidFill>
                  <a:schemeClr val="accent4">
                    <a:lumMod val="50000"/>
                  </a:schemeClr>
                </a:solidFill>
                <a:latin typeface="Candara" panose="020E0502030303020204" pitchFamily="34" charset="0"/>
              </a:rPr>
              <a:t>Los indicadores utilizados en esta presentación, han sido tomados de la Evaluación de Adquisición País, realizada en Colombia en el año 2008, liderada por Planeación Nacional, de conformidad con la metodología OCDE y para atender los requerimientos de información del ITN – Índice de Transparencia Nacional según la metodología 2013 - 2014. </a:t>
            </a:r>
          </a:p>
        </p:txBody>
      </p:sp>
    </p:spTree>
    <p:extLst>
      <p:ext uri="{BB962C8B-B14F-4D97-AF65-F5344CB8AC3E}">
        <p14:creationId xmlns:p14="http://schemas.microsoft.com/office/powerpoint/2010/main" val="1688218736"/>
      </p:ext>
    </p:extLst>
  </p:cSld>
  <p:clrMapOvr>
    <a:masterClrMapping/>
  </p:clrMapOvr>
  <mc:AlternateContent xmlns:mc="http://schemas.openxmlformats.org/markup-compatibility/2006" xmlns:p14="http://schemas.microsoft.com/office/powerpoint/2010/main">
    <mc:Choice Requires="p14">
      <p:transition p14:dur="250" advClick="0"/>
    </mc:Choice>
    <mc:Fallback xmlns="">
      <p:transition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p:txBody>
          <a:bodyPr/>
          <a:lstStyle/>
          <a:p>
            <a:pPr>
              <a:defRPr/>
            </a:pPr>
            <a:fld id="{C2C0D9B7-3709-4AA7-BC15-71609CD14C4E}" type="slidenum">
              <a:rPr lang="es-CO" smtClean="0">
                <a:solidFill>
                  <a:srgbClr val="244061">
                    <a:tint val="75000"/>
                  </a:srgbClr>
                </a:solidFill>
              </a:rPr>
              <a:pPr>
                <a:defRPr/>
              </a:pPr>
              <a:t>3</a:t>
            </a:fld>
            <a:endParaRPr lang="es-CO" dirty="0">
              <a:solidFill>
                <a:srgbClr val="244061">
                  <a:tint val="75000"/>
                </a:srgbClr>
              </a:solidFill>
            </a:endParaRPr>
          </a:p>
        </p:txBody>
      </p:sp>
      <p:sp>
        <p:nvSpPr>
          <p:cNvPr id="3" name="Título 2"/>
          <p:cNvSpPr>
            <a:spLocks noGrp="1"/>
          </p:cNvSpPr>
          <p:nvPr>
            <p:ph type="title"/>
          </p:nvPr>
        </p:nvSpPr>
        <p:spPr>
          <a:xfrm>
            <a:off x="295038" y="888688"/>
            <a:ext cx="8595361" cy="518984"/>
          </a:xfrm>
        </p:spPr>
        <p:txBody>
          <a:bodyPr/>
          <a:lstStyle/>
          <a:p>
            <a:r>
              <a:rPr lang="es-ES" dirty="0">
                <a:sym typeface="Candara"/>
              </a:rPr>
              <a:t>Procesos 2017 por Modalidad de Selección</a:t>
            </a:r>
            <a:br>
              <a:rPr lang="es-ES" dirty="0">
                <a:sym typeface="Candara"/>
              </a:rPr>
            </a:br>
            <a:endParaRPr lang="es-CO" dirty="0"/>
          </a:p>
        </p:txBody>
      </p:sp>
      <p:sp>
        <p:nvSpPr>
          <p:cNvPr id="10" name="Título 2"/>
          <p:cNvSpPr txBox="1">
            <a:spLocks/>
          </p:cNvSpPr>
          <p:nvPr/>
        </p:nvSpPr>
        <p:spPr bwMode="auto">
          <a:xfrm>
            <a:off x="627546" y="6339016"/>
            <a:ext cx="8595361" cy="518984"/>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rtl="0" eaLnBrk="1" fontAlgn="base" hangingPunct="1">
              <a:spcBef>
                <a:spcPct val="0"/>
              </a:spcBef>
              <a:spcAft>
                <a:spcPct val="0"/>
              </a:spcAft>
              <a:defRPr sz="2400" b="1" kern="1200">
                <a:solidFill>
                  <a:schemeClr val="tx2"/>
                </a:solidFill>
                <a:latin typeface="Candara" pitchFamily="34" charset="0"/>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s-ES" sz="1200" dirty="0">
                <a:sym typeface="Candara"/>
              </a:rPr>
              <a:t>*No incluye  contratación Directa</a:t>
            </a:r>
            <a:br>
              <a:rPr lang="es-ES" sz="1200" dirty="0">
                <a:sym typeface="Candara"/>
              </a:rPr>
            </a:br>
            <a:endParaRPr lang="es-CO" sz="1200" dirty="0"/>
          </a:p>
        </p:txBody>
      </p:sp>
      <p:graphicFrame>
        <p:nvGraphicFramePr>
          <p:cNvPr id="6" name="Gráfico 5">
            <a:extLst>
              <a:ext uri="{FF2B5EF4-FFF2-40B4-BE49-F238E27FC236}">
                <a16:creationId xmlns:a16="http://schemas.microsoft.com/office/drawing/2014/main" id="{0D3D66ED-BFF7-4FE5-9A03-4B2506367434}"/>
              </a:ext>
            </a:extLst>
          </p:cNvPr>
          <p:cNvGraphicFramePr>
            <a:graphicFrameLocks/>
          </p:cNvGraphicFramePr>
          <p:nvPr>
            <p:extLst>
              <p:ext uri="{D42A27DB-BD31-4B8C-83A1-F6EECF244321}">
                <p14:modId xmlns:p14="http://schemas.microsoft.com/office/powerpoint/2010/main" val="2304773832"/>
              </p:ext>
            </p:extLst>
          </p:nvPr>
        </p:nvGraphicFramePr>
        <p:xfrm>
          <a:off x="627547" y="1245704"/>
          <a:ext cx="7853844" cy="536713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71172210"/>
      </p:ext>
    </p:extLst>
  </p:cSld>
  <p:clrMapOvr>
    <a:masterClrMapping/>
  </p:clrMapOvr>
  <mc:AlternateContent xmlns:mc="http://schemas.openxmlformats.org/markup-compatibility/2006" xmlns:p14="http://schemas.microsoft.com/office/powerpoint/2010/main">
    <mc:Choice Requires="p14">
      <p:transition p14:dur="250" advClick="0"/>
    </mc:Choice>
    <mc:Fallback xmlns="">
      <p:transition advClick="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p:txBody>
          <a:bodyPr/>
          <a:lstStyle/>
          <a:p>
            <a:pPr>
              <a:defRPr/>
            </a:pPr>
            <a:fld id="{C2C0D9B7-3709-4AA7-BC15-71609CD14C4E}" type="slidenum">
              <a:rPr lang="es-CO" smtClean="0">
                <a:solidFill>
                  <a:srgbClr val="244061">
                    <a:tint val="75000"/>
                  </a:srgbClr>
                </a:solidFill>
              </a:rPr>
              <a:pPr>
                <a:defRPr/>
              </a:pPr>
              <a:t>4</a:t>
            </a:fld>
            <a:endParaRPr lang="es-CO" dirty="0">
              <a:solidFill>
                <a:srgbClr val="244061">
                  <a:tint val="75000"/>
                </a:srgbClr>
              </a:solidFill>
            </a:endParaRPr>
          </a:p>
        </p:txBody>
      </p:sp>
      <p:sp>
        <p:nvSpPr>
          <p:cNvPr id="3" name="Título 2"/>
          <p:cNvSpPr>
            <a:spLocks noGrp="1"/>
          </p:cNvSpPr>
          <p:nvPr>
            <p:ph type="title"/>
          </p:nvPr>
        </p:nvSpPr>
        <p:spPr>
          <a:xfrm>
            <a:off x="280555" y="545255"/>
            <a:ext cx="8609844" cy="493272"/>
          </a:xfrm>
        </p:spPr>
        <p:txBody>
          <a:bodyPr/>
          <a:lstStyle/>
          <a:p>
            <a:r>
              <a:rPr lang="es-ES" dirty="0">
                <a:sym typeface="Candara"/>
              </a:rPr>
              <a:t>Procesos 2017 Valor total procesos VS. valor por modalidad</a:t>
            </a:r>
            <a:endParaRPr lang="es-CO" dirty="0"/>
          </a:p>
        </p:txBody>
      </p:sp>
      <p:sp>
        <p:nvSpPr>
          <p:cNvPr id="10" name="Título 2"/>
          <p:cNvSpPr txBox="1">
            <a:spLocks/>
          </p:cNvSpPr>
          <p:nvPr/>
        </p:nvSpPr>
        <p:spPr bwMode="auto">
          <a:xfrm>
            <a:off x="280555" y="5927943"/>
            <a:ext cx="8826143" cy="518984"/>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rtl="0" eaLnBrk="1" fontAlgn="base" hangingPunct="1">
              <a:spcBef>
                <a:spcPct val="0"/>
              </a:spcBef>
              <a:spcAft>
                <a:spcPct val="0"/>
              </a:spcAft>
              <a:defRPr sz="2400" b="1" kern="1200">
                <a:solidFill>
                  <a:schemeClr val="tx2"/>
                </a:solidFill>
                <a:latin typeface="Candara" pitchFamily="34" charset="0"/>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s-ES" sz="1200" dirty="0">
                <a:sym typeface="Candara"/>
              </a:rPr>
              <a:t>Se muestran los </a:t>
            </a:r>
            <a:r>
              <a:rPr lang="es-CO" sz="1200" dirty="0"/>
              <a:t>procesos competitivos adelantados por la Agencia y los valores por los cuales fueron</a:t>
            </a:r>
            <a:r>
              <a:rPr lang="es-ES" sz="1200" dirty="0">
                <a:sym typeface="Candara"/>
              </a:rPr>
              <a:t> adjudicados.</a:t>
            </a:r>
            <a:br>
              <a:rPr lang="es-ES" sz="1200" dirty="0">
                <a:sym typeface="Candara"/>
              </a:rPr>
            </a:br>
            <a:endParaRPr lang="es-CO" sz="1200" dirty="0"/>
          </a:p>
        </p:txBody>
      </p:sp>
      <p:graphicFrame>
        <p:nvGraphicFramePr>
          <p:cNvPr id="6" name="Gráfico 5">
            <a:extLst>
              <a:ext uri="{FF2B5EF4-FFF2-40B4-BE49-F238E27FC236}">
                <a16:creationId xmlns:a16="http://schemas.microsoft.com/office/drawing/2014/main" id="{6DEB113C-F6C5-4AC8-9DAE-7292D3C52C60}"/>
              </a:ext>
            </a:extLst>
          </p:cNvPr>
          <p:cNvGraphicFramePr>
            <a:graphicFrameLocks/>
          </p:cNvGraphicFramePr>
          <p:nvPr>
            <p:extLst>
              <p:ext uri="{D42A27DB-BD31-4B8C-83A1-F6EECF244321}">
                <p14:modId xmlns:p14="http://schemas.microsoft.com/office/powerpoint/2010/main" val="1071881897"/>
              </p:ext>
            </p:extLst>
          </p:nvPr>
        </p:nvGraphicFramePr>
        <p:xfrm>
          <a:off x="280556" y="1232452"/>
          <a:ext cx="8393544" cy="469107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08059516"/>
      </p:ext>
    </p:extLst>
  </p:cSld>
  <p:clrMapOvr>
    <a:masterClrMapping/>
  </p:clrMapOvr>
  <mc:AlternateContent xmlns:mc="http://schemas.openxmlformats.org/markup-compatibility/2006" xmlns:p14="http://schemas.microsoft.com/office/powerpoint/2010/main">
    <mc:Choice Requires="p14">
      <p:transition p14:dur="250" advClick="0"/>
    </mc:Choice>
    <mc:Fallback xmlns="">
      <p:transition advClick="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B6071BAF-4510-4917-BCBA-EFE97856FCA8}"/>
              </a:ext>
            </a:extLst>
          </p:cNvPr>
          <p:cNvSpPr>
            <a:spLocks noGrp="1"/>
          </p:cNvSpPr>
          <p:nvPr>
            <p:ph type="sldNum" sz="quarter" idx="12"/>
          </p:nvPr>
        </p:nvSpPr>
        <p:spPr/>
        <p:txBody>
          <a:bodyPr/>
          <a:lstStyle/>
          <a:p>
            <a:pPr>
              <a:defRPr/>
            </a:pPr>
            <a:fld id="{C2C0D9B7-3709-4AA7-BC15-71609CD14C4E}" type="slidenum">
              <a:rPr lang="es-CO" smtClean="0">
                <a:solidFill>
                  <a:srgbClr val="244061">
                    <a:tint val="75000"/>
                  </a:srgbClr>
                </a:solidFill>
              </a:rPr>
              <a:pPr>
                <a:defRPr/>
              </a:pPr>
              <a:t>5</a:t>
            </a:fld>
            <a:endParaRPr lang="es-CO" dirty="0">
              <a:solidFill>
                <a:srgbClr val="244061">
                  <a:tint val="75000"/>
                </a:srgbClr>
              </a:solidFill>
            </a:endParaRPr>
          </a:p>
        </p:txBody>
      </p:sp>
      <p:sp>
        <p:nvSpPr>
          <p:cNvPr id="3" name="Título 2">
            <a:extLst>
              <a:ext uri="{FF2B5EF4-FFF2-40B4-BE49-F238E27FC236}">
                <a16:creationId xmlns:a16="http://schemas.microsoft.com/office/drawing/2014/main" id="{7500B9C5-6B22-471A-B988-B059B7C47F4F}"/>
              </a:ext>
            </a:extLst>
          </p:cNvPr>
          <p:cNvSpPr>
            <a:spLocks noGrp="1"/>
          </p:cNvSpPr>
          <p:nvPr>
            <p:ph type="title"/>
          </p:nvPr>
        </p:nvSpPr>
        <p:spPr/>
        <p:txBody>
          <a:bodyPr/>
          <a:lstStyle/>
          <a:p>
            <a:r>
              <a:rPr lang="es-CO" dirty="0"/>
              <a:t>Procesos 2017- Contratación Directa</a:t>
            </a:r>
          </a:p>
        </p:txBody>
      </p:sp>
      <p:graphicFrame>
        <p:nvGraphicFramePr>
          <p:cNvPr id="5" name="Gráfico 4">
            <a:extLst>
              <a:ext uri="{FF2B5EF4-FFF2-40B4-BE49-F238E27FC236}">
                <a16:creationId xmlns:a16="http://schemas.microsoft.com/office/drawing/2014/main" id="{F17A8A19-3EED-4506-B5A2-C6780587FD2B}"/>
              </a:ext>
            </a:extLst>
          </p:cNvPr>
          <p:cNvGraphicFramePr>
            <a:graphicFrameLocks/>
          </p:cNvGraphicFramePr>
          <p:nvPr>
            <p:extLst>
              <p:ext uri="{D42A27DB-BD31-4B8C-83A1-F6EECF244321}">
                <p14:modId xmlns:p14="http://schemas.microsoft.com/office/powerpoint/2010/main" val="592365848"/>
              </p:ext>
            </p:extLst>
          </p:nvPr>
        </p:nvGraphicFramePr>
        <p:xfrm>
          <a:off x="437320" y="1288773"/>
          <a:ext cx="7911549" cy="471446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01592651"/>
      </p:ext>
    </p:extLst>
  </p:cSld>
  <p:clrMapOvr>
    <a:masterClrMapping/>
  </p:clrMapOvr>
  <mc:AlternateContent xmlns:mc="http://schemas.openxmlformats.org/markup-compatibility/2006" xmlns:p14="http://schemas.microsoft.com/office/powerpoint/2010/main">
    <mc:Choice Requires="p14">
      <p:transition p14:dur="250" advClick="0"/>
    </mc:Choice>
    <mc:Fallback xmlns="">
      <p:transition advClick="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A181D19D-53B1-4926-9088-D4D77D79374A}"/>
              </a:ext>
            </a:extLst>
          </p:cNvPr>
          <p:cNvSpPr>
            <a:spLocks noGrp="1"/>
          </p:cNvSpPr>
          <p:nvPr>
            <p:ph type="sldNum" sz="quarter" idx="12"/>
          </p:nvPr>
        </p:nvSpPr>
        <p:spPr/>
        <p:txBody>
          <a:bodyPr/>
          <a:lstStyle/>
          <a:p>
            <a:pPr>
              <a:defRPr/>
            </a:pPr>
            <a:fld id="{C2C0D9B7-3709-4AA7-BC15-71609CD14C4E}" type="slidenum">
              <a:rPr lang="es-CO" smtClean="0">
                <a:solidFill>
                  <a:srgbClr val="244061">
                    <a:tint val="75000"/>
                  </a:srgbClr>
                </a:solidFill>
              </a:rPr>
              <a:pPr>
                <a:defRPr/>
              </a:pPr>
              <a:t>6</a:t>
            </a:fld>
            <a:endParaRPr lang="es-CO" dirty="0">
              <a:solidFill>
                <a:srgbClr val="244061">
                  <a:tint val="75000"/>
                </a:srgbClr>
              </a:solidFill>
            </a:endParaRPr>
          </a:p>
        </p:txBody>
      </p:sp>
      <p:sp>
        <p:nvSpPr>
          <p:cNvPr id="3" name="Título 2">
            <a:extLst>
              <a:ext uri="{FF2B5EF4-FFF2-40B4-BE49-F238E27FC236}">
                <a16:creationId xmlns:a16="http://schemas.microsoft.com/office/drawing/2014/main" id="{5E1C6733-D7EE-4F8C-BD8F-AF03858316A9}"/>
              </a:ext>
            </a:extLst>
          </p:cNvPr>
          <p:cNvSpPr>
            <a:spLocks noGrp="1"/>
          </p:cNvSpPr>
          <p:nvPr>
            <p:ph type="title"/>
          </p:nvPr>
        </p:nvSpPr>
        <p:spPr/>
        <p:txBody>
          <a:bodyPr/>
          <a:lstStyle/>
          <a:p>
            <a:r>
              <a:rPr lang="es-ES" dirty="0">
                <a:sym typeface="Candara"/>
              </a:rPr>
              <a:t>Procesos 2017 -Valor Contratación Directa</a:t>
            </a:r>
            <a:endParaRPr lang="es-CO" dirty="0"/>
          </a:p>
        </p:txBody>
      </p:sp>
      <p:graphicFrame>
        <p:nvGraphicFramePr>
          <p:cNvPr id="4" name="Gráfico 3">
            <a:extLst>
              <a:ext uri="{FF2B5EF4-FFF2-40B4-BE49-F238E27FC236}">
                <a16:creationId xmlns:a16="http://schemas.microsoft.com/office/drawing/2014/main" id="{1311C008-DB3E-4498-9976-4F824F0F8AB4}"/>
              </a:ext>
            </a:extLst>
          </p:cNvPr>
          <p:cNvGraphicFramePr>
            <a:graphicFrameLocks/>
          </p:cNvGraphicFramePr>
          <p:nvPr>
            <p:extLst>
              <p:ext uri="{D42A27DB-BD31-4B8C-83A1-F6EECF244321}">
                <p14:modId xmlns:p14="http://schemas.microsoft.com/office/powerpoint/2010/main" val="3494986629"/>
              </p:ext>
            </p:extLst>
          </p:nvPr>
        </p:nvGraphicFramePr>
        <p:xfrm>
          <a:off x="405515" y="1186573"/>
          <a:ext cx="8136835" cy="4278202"/>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ángulo 4">
            <a:extLst>
              <a:ext uri="{FF2B5EF4-FFF2-40B4-BE49-F238E27FC236}">
                <a16:creationId xmlns:a16="http://schemas.microsoft.com/office/drawing/2014/main" id="{51A36266-3F7F-4868-AF3F-FC8FD0EDA086}"/>
              </a:ext>
            </a:extLst>
          </p:cNvPr>
          <p:cNvSpPr/>
          <p:nvPr/>
        </p:nvSpPr>
        <p:spPr>
          <a:xfrm>
            <a:off x="286246" y="5912324"/>
            <a:ext cx="8711979" cy="276999"/>
          </a:xfrm>
          <a:prstGeom prst="rect">
            <a:avLst/>
          </a:prstGeom>
        </p:spPr>
        <p:txBody>
          <a:bodyPr wrap="square">
            <a:spAutoFit/>
          </a:bodyPr>
          <a:lstStyle/>
          <a:p>
            <a:r>
              <a:rPr lang="es-ES" sz="1200" b="1" dirty="0">
                <a:latin typeface="Candara" panose="020E0502030303020204" pitchFamily="34" charset="0"/>
                <a:sym typeface="Candara"/>
              </a:rPr>
              <a:t>Se muestran los valores totales de los contratos de prestación de servicios.</a:t>
            </a:r>
            <a:endParaRPr lang="es-CO" sz="1200" b="1" dirty="0">
              <a:latin typeface="Candara" panose="020E0502030303020204" pitchFamily="34" charset="0"/>
            </a:endParaRPr>
          </a:p>
        </p:txBody>
      </p:sp>
    </p:spTree>
    <p:extLst>
      <p:ext uri="{BB962C8B-B14F-4D97-AF65-F5344CB8AC3E}">
        <p14:creationId xmlns:p14="http://schemas.microsoft.com/office/powerpoint/2010/main" val="4060013973"/>
      </p:ext>
    </p:extLst>
  </p:cSld>
  <p:clrMapOvr>
    <a:masterClrMapping/>
  </p:clrMapOvr>
  <mc:AlternateContent xmlns:mc="http://schemas.openxmlformats.org/markup-compatibility/2006" xmlns:p14="http://schemas.microsoft.com/office/powerpoint/2010/main">
    <mc:Choice Requires="p14">
      <p:transition p14:dur="250" advClick="0"/>
    </mc:Choice>
    <mc:Fallback xmlns="">
      <p:transition advClick="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p:txBody>
          <a:bodyPr/>
          <a:lstStyle/>
          <a:p>
            <a:pPr>
              <a:defRPr/>
            </a:pPr>
            <a:fld id="{C2C0D9B7-3709-4AA7-BC15-71609CD14C4E}" type="slidenum">
              <a:rPr lang="es-CO" smtClean="0">
                <a:solidFill>
                  <a:srgbClr val="244061">
                    <a:tint val="75000"/>
                  </a:srgbClr>
                </a:solidFill>
              </a:rPr>
              <a:pPr>
                <a:defRPr/>
              </a:pPr>
              <a:t>7</a:t>
            </a:fld>
            <a:endParaRPr lang="es-CO" dirty="0">
              <a:solidFill>
                <a:srgbClr val="244061">
                  <a:tint val="75000"/>
                </a:srgbClr>
              </a:solidFill>
            </a:endParaRPr>
          </a:p>
        </p:txBody>
      </p:sp>
      <p:sp>
        <p:nvSpPr>
          <p:cNvPr id="3" name="Título 2"/>
          <p:cNvSpPr>
            <a:spLocks noGrp="1"/>
          </p:cNvSpPr>
          <p:nvPr>
            <p:ph type="title"/>
          </p:nvPr>
        </p:nvSpPr>
        <p:spPr>
          <a:xfrm>
            <a:off x="280555" y="545255"/>
            <a:ext cx="8609844" cy="493272"/>
          </a:xfrm>
        </p:spPr>
        <p:txBody>
          <a:bodyPr/>
          <a:lstStyle/>
          <a:p>
            <a:r>
              <a:rPr lang="es-ES" dirty="0">
                <a:sym typeface="Candara"/>
              </a:rPr>
              <a:t>Procesos 2017 Valor total procesos VS. valor por modalidad</a:t>
            </a:r>
            <a:endParaRPr lang="es-CO" dirty="0"/>
          </a:p>
        </p:txBody>
      </p:sp>
      <p:graphicFrame>
        <p:nvGraphicFramePr>
          <p:cNvPr id="7" name="Gráfico 6">
            <a:extLst>
              <a:ext uri="{FF2B5EF4-FFF2-40B4-BE49-F238E27FC236}">
                <a16:creationId xmlns:a16="http://schemas.microsoft.com/office/drawing/2014/main" id="{B57116AB-42A6-41E8-A0C4-2A0DB2BE50E4}"/>
              </a:ext>
            </a:extLst>
          </p:cNvPr>
          <p:cNvGraphicFramePr>
            <a:graphicFrameLocks/>
          </p:cNvGraphicFramePr>
          <p:nvPr/>
        </p:nvGraphicFramePr>
        <p:xfrm>
          <a:off x="132521" y="1258957"/>
          <a:ext cx="8757878" cy="4757530"/>
        </p:xfrm>
        <a:graphic>
          <a:graphicData uri="http://schemas.openxmlformats.org/drawingml/2006/chart">
            <c:chart xmlns:c="http://schemas.openxmlformats.org/drawingml/2006/chart" xmlns:r="http://schemas.openxmlformats.org/officeDocument/2006/relationships" r:id="rId2"/>
          </a:graphicData>
        </a:graphic>
      </p:graphicFrame>
      <p:sp>
        <p:nvSpPr>
          <p:cNvPr id="4" name="Rectángulo 3">
            <a:extLst>
              <a:ext uri="{FF2B5EF4-FFF2-40B4-BE49-F238E27FC236}">
                <a16:creationId xmlns:a16="http://schemas.microsoft.com/office/drawing/2014/main" id="{741BC20B-7243-4BFC-B88A-1A24741845CA}"/>
              </a:ext>
            </a:extLst>
          </p:cNvPr>
          <p:cNvSpPr/>
          <p:nvPr/>
        </p:nvSpPr>
        <p:spPr>
          <a:xfrm>
            <a:off x="132520" y="6105977"/>
            <a:ext cx="8541579" cy="430887"/>
          </a:xfrm>
          <a:prstGeom prst="rect">
            <a:avLst/>
          </a:prstGeom>
        </p:spPr>
        <p:txBody>
          <a:bodyPr wrap="square">
            <a:spAutoFit/>
          </a:bodyPr>
          <a:lstStyle/>
          <a:p>
            <a:r>
              <a:rPr lang="es-ES" sz="1100" dirty="0">
                <a:sym typeface="Candara"/>
              </a:rPr>
              <a:t>La contratación directa ( Prestación de servicios y convenios es equivalente </a:t>
            </a:r>
          </a:p>
          <a:p>
            <a:r>
              <a:rPr lang="es-ES" sz="1100" dirty="0">
                <a:sym typeface="Candara"/>
              </a:rPr>
              <a:t>al 3,57% del valor total de procesos)</a:t>
            </a:r>
          </a:p>
        </p:txBody>
      </p:sp>
    </p:spTree>
    <p:extLst>
      <p:ext uri="{BB962C8B-B14F-4D97-AF65-F5344CB8AC3E}">
        <p14:creationId xmlns:p14="http://schemas.microsoft.com/office/powerpoint/2010/main" val="2875399057"/>
      </p:ext>
    </p:extLst>
  </p:cSld>
  <p:clrMapOvr>
    <a:masterClrMapping/>
  </p:clrMapOvr>
  <mc:AlternateContent xmlns:mc="http://schemas.openxmlformats.org/markup-compatibility/2006" xmlns:p14="http://schemas.microsoft.com/office/powerpoint/2010/main">
    <mc:Choice Requires="p14">
      <p:transition p14:dur="250" advClick="0"/>
    </mc:Choice>
    <mc:Fallback xmlns="">
      <p:transition advClick="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374899" y="3683000"/>
            <a:ext cx="5974773" cy="1590964"/>
          </a:xfrm>
        </p:spPr>
        <p:txBody>
          <a:bodyPr/>
          <a:lstStyle/>
          <a:p>
            <a:pPr algn="just"/>
            <a:r>
              <a:rPr lang="es-CO" dirty="0"/>
              <a:t>1</a:t>
            </a:r>
            <a:r>
              <a:rPr lang="es-CO" sz="1200" dirty="0"/>
              <a:t>. </a:t>
            </a:r>
            <a:r>
              <a:rPr lang="es-CO" dirty="0"/>
              <a:t>Publicación de documentos</a:t>
            </a:r>
            <a:br>
              <a:rPr lang="es-CO" dirty="0"/>
            </a:br>
            <a:br>
              <a:rPr lang="es-MX" sz="1200" dirty="0"/>
            </a:br>
            <a:r>
              <a:rPr lang="es-MX" sz="1200" dirty="0"/>
              <a:t>Para </a:t>
            </a:r>
            <a:r>
              <a:rPr lang="es-CO" sz="1200" dirty="0"/>
              <a:t> el periodo comprendido entre el 1 de enero y el 31 de diciembre de 2017, 1225 documentos para todas las modalidades de selección discriminados así:</a:t>
            </a:r>
            <a:endParaRPr lang="es-MX" sz="1200" dirty="0"/>
          </a:p>
        </p:txBody>
      </p:sp>
    </p:spTree>
    <p:extLst>
      <p:ext uri="{BB962C8B-B14F-4D97-AF65-F5344CB8AC3E}">
        <p14:creationId xmlns:p14="http://schemas.microsoft.com/office/powerpoint/2010/main" val="3780745171"/>
      </p:ext>
    </p:extLst>
  </p:cSld>
  <p:clrMapOvr>
    <a:masterClrMapping/>
  </p:clrMapOvr>
  <mc:AlternateContent xmlns:mc="http://schemas.openxmlformats.org/markup-compatibility/2006" xmlns:p14="http://schemas.microsoft.com/office/powerpoint/2010/main">
    <mc:Choice Requires="p14">
      <p:transition p14:dur="250" advClick="0"/>
    </mc:Choice>
    <mc:Fallback xmlns="">
      <p:transition advClick="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p:txBody>
          <a:bodyPr/>
          <a:lstStyle/>
          <a:p>
            <a:pPr>
              <a:defRPr/>
            </a:pPr>
            <a:fld id="{C2C0D9B7-3709-4AA7-BC15-71609CD14C4E}" type="slidenum">
              <a:rPr lang="es-CO" smtClean="0">
                <a:solidFill>
                  <a:srgbClr val="244061">
                    <a:tint val="75000"/>
                  </a:srgbClr>
                </a:solidFill>
              </a:rPr>
              <a:pPr>
                <a:defRPr/>
              </a:pPr>
              <a:t>9</a:t>
            </a:fld>
            <a:endParaRPr lang="es-CO" dirty="0">
              <a:solidFill>
                <a:srgbClr val="244061">
                  <a:tint val="75000"/>
                </a:srgbClr>
              </a:solidFill>
            </a:endParaRPr>
          </a:p>
        </p:txBody>
      </p:sp>
      <p:sp>
        <p:nvSpPr>
          <p:cNvPr id="3" name="Título 2"/>
          <p:cNvSpPr>
            <a:spLocks noGrp="1"/>
          </p:cNvSpPr>
          <p:nvPr>
            <p:ph type="title"/>
          </p:nvPr>
        </p:nvSpPr>
        <p:spPr>
          <a:xfrm>
            <a:off x="295038" y="897924"/>
            <a:ext cx="8595361" cy="518984"/>
          </a:xfrm>
        </p:spPr>
        <p:txBody>
          <a:bodyPr/>
          <a:lstStyle/>
          <a:p>
            <a:r>
              <a:rPr lang="es-ES" dirty="0">
                <a:sym typeface="Candara"/>
              </a:rPr>
              <a:t>Documentos Publicados en SECOP y Página WEB</a:t>
            </a:r>
            <a:br>
              <a:rPr lang="es-ES" dirty="0">
                <a:sym typeface="Candara"/>
              </a:rPr>
            </a:br>
            <a:endParaRPr lang="es-CO" dirty="0"/>
          </a:p>
        </p:txBody>
      </p:sp>
      <p:graphicFrame>
        <p:nvGraphicFramePr>
          <p:cNvPr id="5" name="Gráfico 4">
            <a:extLst>
              <a:ext uri="{FF2B5EF4-FFF2-40B4-BE49-F238E27FC236}">
                <a16:creationId xmlns:a16="http://schemas.microsoft.com/office/drawing/2014/main" id="{DC08C025-3BCD-4FC7-8E6F-B5DEBBE2259F}"/>
              </a:ext>
            </a:extLst>
          </p:cNvPr>
          <p:cNvGraphicFramePr>
            <a:graphicFrameLocks/>
          </p:cNvGraphicFramePr>
          <p:nvPr>
            <p:extLst>
              <p:ext uri="{D42A27DB-BD31-4B8C-83A1-F6EECF244321}">
                <p14:modId xmlns:p14="http://schemas.microsoft.com/office/powerpoint/2010/main" val="2120723500"/>
              </p:ext>
            </p:extLst>
          </p:nvPr>
        </p:nvGraphicFramePr>
        <p:xfrm>
          <a:off x="543339" y="1272209"/>
          <a:ext cx="7924799" cy="504907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46133064"/>
      </p:ext>
    </p:extLst>
  </p:cSld>
  <p:clrMapOvr>
    <a:masterClrMapping/>
  </p:clrMapOvr>
  <mc:AlternateContent xmlns:mc="http://schemas.openxmlformats.org/markup-compatibility/2006" xmlns:p14="http://schemas.microsoft.com/office/powerpoint/2010/main">
    <mc:Choice Requires="p14">
      <p:transition p14:dur="250" advClick="0"/>
    </mc:Choice>
    <mc:Fallback xmlns="">
      <p:transition advClick="0"/>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10;&lt;root reqver=&quot;17839&quot;&gt;&lt;version val=&quot;21183&quot;/&gt;&lt;CPresentation id=&quot;1&quot;&gt;&lt;m_defprecNumber idref=&quot;2&quot;/&gt;&lt;m_defprecPercent idref=&quot;3&quot;/&gt;&lt;m_defprecDate idref=&quot;4&quot;/&gt;&lt;m_defprecYear idref=&quot;5&quot;/&gt;&lt;m_defprecQuarter idref=&quot;6&quot;/&gt;&lt;m_defprecMonth idref=&quot;7&quot;/&gt;&lt;m_defprecWeek idref=&quot;8&quot;/&gt;&lt;m_defprecDay idref=&quot;9&quot;/&gt;&lt;m_mruColor&gt;&lt;m_vecMRU length=&quot;7&quot;&gt;&lt;elem m_fUsage=&quot;2.69891059609000020000E+000&quot;&gt;&lt;m_ppcolschidx val=&quot;0&quot;/&gt;&lt;m_rgb r=&quot;95&quot; g=&quot;b3&quot; b=&quot;d7&quot;/&gt;&lt;/elem&gt;&lt;elem m_fUsage=&quot;2.27611758283289990000E+000&quot;&gt;&lt;m_ppcolschidx val=&quot;0&quot;/&gt;&lt;m_rgb r=&quot;7f&quot; g=&quot;7f&quot; b=&quot;7f&quot;/&gt;&lt;/elem&gt;&lt;elem m_fUsage=&quot;1.94753203454961050000E+000&quot;&gt;&lt;m_ppcolschidx val=&quot;0&quot;/&gt;&lt;m_rgb r=&quot;bf&quot; g=&quot;bf&quot; b=&quot;bf&quot;/&gt;&lt;/elem&gt;&lt;elem m_fUsage=&quot;1.21361826373501590000E+000&quot;&gt;&lt;m_ppcolschidx val=&quot;0&quot;/&gt;&lt;m_rgb r=&quot;36&quot; g=&quot;60&quot; b=&quot;92&quot;/&gt;&lt;/elem&gt;&lt;elem m_fUsage=&quot;1.02635124360039480000E+000&quot;&gt;&lt;m_ppcolschidx val=&quot;0&quot;/&gt;&lt;m_rgb r=&quot;d9&quot; g=&quot;d9&quot; b=&quot;d9&quot;/&gt;&lt;/elem&gt;&lt;elem m_fUsage=&quot;2.88210765068180720000E-001&quot;&gt;&lt;m_ppcolschidx val=&quot;0&quot;/&gt;&lt;m_rgb r=&quot;24&quot; g=&quot;40&quot; b=&quot;61&quot;/&gt;&lt;/elem&gt;&lt;elem m_fUsage=&quot;2.05891132094649100000E-001&quot;&gt;&lt;m_ppcolschidx val=&quot;0&quot;/&gt;&lt;m_rgb r=&quot;a6&quot; g=&quot;a6&quot; b=&quot;a6&quot;/&gt;&lt;/elem&gt;&lt;/m_vecMRU&gt;&lt;/m_mruColor&gt;&lt;m_mapectfillschemeMRU/&gt;&lt;m_eweekdayFirstOfWeek val=&quot;1&quot;/&gt;&lt;m_eweekdayFirstOfWorkweek val=&quot;2&quot;/&gt;&lt;m_eweekdayFirstOfWeekend val=&quot;7&quot;/&gt;&lt;/CPresentation&gt;&lt;CDefaultPrec id=&quot;9&quot;&gt;&lt;m_precDefault/&gt;&lt;/CDefaultPrec&gt;&lt;CDefaultPrec id=&quot;8&quot;&gt;&lt;m_precDefault/&gt;&lt;/CDefaultPrec&gt;&lt;CDefaultPrec id=&quot;7&quot;&gt;&lt;m_precDefault/&gt;&lt;/CDefaultPrec&gt;&lt;CDefaultPrec id=&quot;6&quot;&gt;&lt;m_precDefault/&gt;&lt;/CDefaultPrec&gt;&lt;CDefaultPrec id=&quot;5&quot;&gt;&lt;m_precDefault/&gt;&lt;/CDefaultPrec&gt;&lt;CDefaultPrec id=&quot;4&quot;&gt;&lt;m_precDefault/&gt;&lt;/CDefaultPrec&gt;&lt;CDefaultPrec id=&quot;3&quot;&gt;&lt;m_precDefault/&gt;&lt;/CDefaultPrec&gt;&lt;CDefaultPrec id=&quot;2&quot;&gt;&lt;m_precDefault/&gt;&lt;/CDefaultPrec&gt;&lt;/root&gt;"/>
  <p:tag name="THINKCELLUNDODONOTDELETE" val="19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fof1lz785029W5QenBo_Gw"/>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DIUfAvxx5U6KroDGBWqzmA"/>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NOB37tIvZEGT8CuoODbv2A"/>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6w1R.JuqvUKq1ooSY0XBDQ"/>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90IG4Op1KUyZVFRdStyc2Q"/>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iauloeukbkC27FQiS1qUEA"/>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cNN5AWZ92ky9MEV0q8zwwg"/>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FYbwo9AthUuE.91gUlFBkA"/>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SJSnmfNNVEqJPNl7AW2hVQ"/>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VYwZ1M7eG0.jNdzCVSD8OQ"/>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RAAAsFFX1kuGGmmOOH7OgA"/>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J9O9Fm9zFUmjHR0rPyEQog"/>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04EyAmG.vU.tyllajF_Oeg"/>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vJNeayY3Gk.49_resxvDAg"/>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cNN5AWZ92ky9MEV0q8zwwg"/>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hQxFVzBCeky9IUK7A2vvjg"/>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F9BheZNjg022f.xW_ZqxvQ"/>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SRVFNPLT8Ua98uLBCIL4cQ"/>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aFfuEWCH0E29iZh5ToItrA"/>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FvHQrVme_EeqJHHqOdgxDg"/>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Sa9EjtYRLEq.Sa1_uMAwuA"/>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2.8X9YeG6k.xnXVSAiJHVw"/>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SJSnmfNNVEqJPNl7AW2hVQ"/>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VYwZ1M7eG0.jNdzCVSD8OQ"/>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cNN5AWZ92ky9MEV0q8zwwg"/>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sxtJt2Wj10eKpMgU4_al4w"/>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pB16YG7AWgUWRMd25FpTcU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knjxhAqMzkC79VmyB5OJPQ"/>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zdaBqouLVE.2phnNOznu8A"/>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hQxFVzBCeky9IUK7A2vvjg"/>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F9BheZNjg022f.xW_ZqxvQ"/>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aFfuEWCH0E29iZh5ToItrA"/>
</p:tagLst>
</file>

<file path=ppt/theme/theme1.xml><?xml version="1.0" encoding="utf-8"?>
<a:theme xmlns:a="http://schemas.openxmlformats.org/drawingml/2006/main" name="plantilla ANI">
  <a:themeElements>
    <a:clrScheme name="ANI2">
      <a:dk1>
        <a:srgbClr val="386295"/>
      </a:dk1>
      <a:lt1>
        <a:sysClr val="window" lastClr="FFFFFF"/>
      </a:lt1>
      <a:dk2>
        <a:srgbClr val="244061"/>
      </a:dk2>
      <a:lt2>
        <a:srgbClr val="B8CCE4"/>
      </a:lt2>
      <a:accent1>
        <a:srgbClr val="D9D9D9"/>
      </a:accent1>
      <a:accent2>
        <a:srgbClr val="A6A6A6"/>
      </a:accent2>
      <a:accent3>
        <a:srgbClr val="7F7F7F"/>
      </a:accent3>
      <a:accent4>
        <a:srgbClr val="424242"/>
      </a:accent4>
      <a:accent5>
        <a:srgbClr val="E36C09"/>
      </a:accent5>
      <a:accent6>
        <a:srgbClr val="366092"/>
      </a:accent6>
      <a:hlink>
        <a:srgbClr val="244061"/>
      </a:hlink>
      <a:folHlink>
        <a:srgbClr val="1C31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lIns="0" tIns="0" rIns="0" bIns="0" rtlCol="0">
        <a:spAutoFit/>
      </a:bodyPr>
      <a:lstStyle>
        <a:defPPr>
          <a:spcBef>
            <a:spcPts val="600"/>
          </a:spcBef>
          <a:spcAft>
            <a:spcPts val="600"/>
          </a:spcAft>
          <a:buClr>
            <a:schemeClr val="accent2"/>
          </a:buClr>
          <a:buSzPct val="120000"/>
          <a:defRPr dirty="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22065</TotalTime>
  <Words>368</Words>
  <Application>Microsoft Office PowerPoint</Application>
  <PresentationFormat>Presentación en pantalla (4:3)</PresentationFormat>
  <Paragraphs>93</Paragraphs>
  <Slides>23</Slides>
  <Notes>1</Notes>
  <HiddenSlides>0</HiddenSlides>
  <MMClips>0</MMClips>
  <ScaleCrop>false</ScaleCrop>
  <HeadingPairs>
    <vt:vector size="8" baseType="variant">
      <vt:variant>
        <vt:lpstr>Fuentes usadas</vt:lpstr>
      </vt:variant>
      <vt:variant>
        <vt:i4>3</vt:i4>
      </vt:variant>
      <vt:variant>
        <vt:lpstr>Tema</vt:lpstr>
      </vt:variant>
      <vt:variant>
        <vt:i4>1</vt:i4>
      </vt:variant>
      <vt:variant>
        <vt:lpstr>Servidores OLE incrustados</vt:lpstr>
      </vt:variant>
      <vt:variant>
        <vt:i4>1</vt:i4>
      </vt:variant>
      <vt:variant>
        <vt:lpstr>Títulos de diapositiva</vt:lpstr>
      </vt:variant>
      <vt:variant>
        <vt:i4>23</vt:i4>
      </vt:variant>
    </vt:vector>
  </HeadingPairs>
  <TitlesOfParts>
    <vt:vector size="28" baseType="lpstr">
      <vt:lpstr>Arial</vt:lpstr>
      <vt:lpstr>Calibri</vt:lpstr>
      <vt:lpstr>Candara</vt:lpstr>
      <vt:lpstr>plantilla ANI</vt:lpstr>
      <vt:lpstr>think-cell Slide</vt:lpstr>
      <vt:lpstr>ESTADÍSTICAS GESTIÓN DE LA CONTRATACIÓN PÚBLICA DE LA ANI.</vt:lpstr>
      <vt:lpstr>PROCESOS 2017. Fuente: https://www.contratos.gov.co/consultas/inicioConsulta.do </vt:lpstr>
      <vt:lpstr>Procesos 2017 por Modalidad de Selección </vt:lpstr>
      <vt:lpstr>Procesos 2017 Valor total procesos VS. valor por modalidad</vt:lpstr>
      <vt:lpstr>Procesos 2017- Contratación Directa</vt:lpstr>
      <vt:lpstr>Procesos 2017 -Valor Contratación Directa</vt:lpstr>
      <vt:lpstr>Procesos 2017 Valor total procesos VS. valor por modalidad</vt:lpstr>
      <vt:lpstr>1. Publicación de documentos  Para  el periodo comprendido entre el 1 de enero y el 31 de diciembre de 2017, 1225 documentos para todas las modalidades de selección discriminados así:</vt:lpstr>
      <vt:lpstr>Documentos Publicados en SECOP y Página WEB </vt:lpstr>
      <vt:lpstr> 2.Tiempo para la preparación de las propuestas  Es el término concedido a los proponentes para presentar ofertas competitivas.  </vt:lpstr>
      <vt:lpstr>Días entre la apertura del proceso y cierre (Por modalidad) </vt:lpstr>
      <vt:lpstr>3. Tiempo de duración de los procesos de selección  Para el período comprendido el promedio del número de días entre la apertura del proceso y la adjudicación fue acorde con cada modalidad.</vt:lpstr>
      <vt:lpstr>Días promedio entre la apertura y la adjudicación </vt:lpstr>
      <vt:lpstr>4. Participación de Proponentes  Del total de procesos de selección adelantados ( 48 procesos)  se recibieron 552 propuestas, así: -La modalidad de selección que más proponentes atrae por el valor, correspondió durante este periodo a los  concursos de méritos (interventorías) con 359 propuestas en 9 procesos con un promedio de 40 propuestas por proceso de selección. -En el Proceso de Licitación Pública allegaron 26 propuestas en 3 procesos con un promedio 8,6 propuestas por proceso. -La Selección Abreviada por Subasta Inversa Presencial conto con 24 propuestas en 4 procesos con un promedio de 6 propuestas por proceso. - -Para los procesos adelantados mediante la modalidad de Selección Abreviada de Menor Cuantía, se presentaron  88 propuestas en  14 procesos con un promedio de 6 propuestas por proceso. -En los procesos de Mínima cuantía se recibieron un total de 52 propuestas en 17 procesos,  con un promedio de 3 propuestas por proceso. Y por ultimo, en la APPs- Iniciativa Pública se presentaron 3 propuestas en  1  proceso que se adelanto.</vt:lpstr>
      <vt:lpstr>Participación en procesos de selección </vt:lpstr>
      <vt:lpstr>4.          Procesos Desiertos   Hace referencia a aquellos procesos cuya vocación de ser adjudicados, se vio truncada  por ausencia de proponentes o por que habiendo existido proponentes, los mismos no cumplieron con los requisitos establecidos en el pliego de condiciones.  Total procesos desiertos: siete (7) procesos. - Tres (3) procesos  en la modalidad de Selección Abreviada de Menor Cuantía y,  - Cuatro (4)  procesos en la modalidad de Mínima cuantía.  Causas:  - Por  Implementación de la plataforma SECOP II, los posibles proponentes no se inscribieron como proveedores en la misma.     </vt:lpstr>
      <vt:lpstr>Desiertos por modalidad de selección </vt:lpstr>
      <vt:lpstr>5. Procesos cancelados   Hace referencia a aquellos procesos que fueron terminados anormalmente, por acto unilateral de la administración.  Para el período reportado, los procesos cancelados fueron  de  3 procesos de selección relacionados  con 2  Mínimas cuantías y 1 proceso de Selección Abreviada de Menor Cuantía.  </vt:lpstr>
      <vt:lpstr>Cancelados por modalidad de selección </vt:lpstr>
      <vt:lpstr>6.Adendas   Hace referencia a las modificaciones realizadas a los pliegos de condiciones y a los avisos modificatorios realizados para cada uno de los procesos competitivos adelantados por la Entidad.   TOTAL   cincuenta y ocho (58) distribuidas de la siguiente manera:  - Modificación del plazo del proceso: veinticuatro (24)  - Modificación del pliego de condiciones: Veinticinco (25)  -Adendas mixtas (Plazo del proceso - modificación del pliego de condiciones: Cinco (5)    En la siguiente gráfica presentamos  las adendas  por  procesos de selección </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Margarita</dc:creator>
  <cp:lastModifiedBy>Alexandra Navarro Erazo</cp:lastModifiedBy>
  <cp:revision>298</cp:revision>
  <cp:lastPrinted>2015-09-30T21:09:15Z</cp:lastPrinted>
  <dcterms:created xsi:type="dcterms:W3CDTF">2015-03-20T20:44:41Z</dcterms:created>
  <dcterms:modified xsi:type="dcterms:W3CDTF">2018-02-08T23:52:02Z</dcterms:modified>
</cp:coreProperties>
</file>