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323" r:id="rId3"/>
    <p:sldId id="324" r:id="rId4"/>
    <p:sldId id="338" r:id="rId5"/>
    <p:sldId id="321" r:id="rId6"/>
    <p:sldId id="322" r:id="rId7"/>
    <p:sldId id="325" r:id="rId8"/>
    <p:sldId id="326" r:id="rId9"/>
    <p:sldId id="327" r:id="rId10"/>
    <p:sldId id="328" r:id="rId11"/>
    <p:sldId id="330" r:id="rId12"/>
    <p:sldId id="329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9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215"/>
    <a:srgbClr val="0070C0"/>
    <a:srgbClr val="080808"/>
    <a:srgbClr val="A3F565"/>
    <a:srgbClr val="EE6B36"/>
    <a:srgbClr val="000000"/>
    <a:srgbClr val="069169"/>
    <a:srgbClr val="F7A819"/>
    <a:srgbClr val="081122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7A3010-069D-104E-9420-C0DA35C05CF9}" v="46" dt="2023-02-02T00:46:04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93" autoAdjust="0"/>
    <p:restoredTop sz="95988"/>
  </p:normalViewPr>
  <p:slideViewPr>
    <p:cSldViewPr snapToGrid="0" snapToObjects="1">
      <p:cViewPr varScale="1">
        <p:scale>
          <a:sx n="146" d="100"/>
          <a:sy n="146" d="100"/>
        </p:scale>
        <p:origin x="336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d.docs.live.net/ba03df9a54de3049/ANI/2023.01.18%20-%20Publicacio&#769;n%20en%20web%20PAA%202023/Informacio&#769;n%20contractural%20ANI%202022/2023.01.27%20-%20SECOP%20II%20-%20Contratos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https://d.docs.live.net/ba03df9a54de3049/ANI/2023.01.18%20-%20Publicacio&#769;n%20en%20web%20PAA%202023/Informacio&#769;n%20contractural%20ANI%202022/2023.01.27%20-%20SECOP%20II%20-%20Contrato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d.docs.live.net/ba03df9a54de3049/ANI/2023.01.18%20-%20Publicacio&#769;n%20en%20web%20PAA%202023/Informacio&#769;n%20contractural%20ANI%202022/2023.01.27%20-%20SECOP%20II%20-%20Contrato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d.docs.live.net/ba03df9a54de3049/ANI/2023.01.18%20-%20Publicacio&#769;n%20en%20web%20PAA%202023/Informacio&#769;n%20contractural%20ANI%202022/2023.01.27%20-%20SECOP%20II%20-%20Contrato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d.docs.live.net/ba03df9a54de3049/ANI/2023.01.18%20-%20Publicacio&#769;n%20en%20web%20PAA%202023/Punto%203.7/FINAL%20Tienda_Virtual_del_Estado_Colombiano_-_Consolidado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https://d.docs.live.net/ba03df9a54de3049/ANI/2023.01.18%20-%20Publicacio&#769;n%20en%20web%20PAA%202023/Punto%203.7/FINAL/2023.01.27%20-%20SECOP%20II%20-%20Contrato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https://d.docs.live.net/ba03df9a54de3049/ANI/2023.01.18%20-%20Publicacio&#769;n%20en%20web%20PAA%202023/Punto%203.7/FINAL/2023.01.27%20-%20SECOP%20II%20-%20Contrato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https://d.docs.live.net/ba03df9a54de3049/ANI/2023.01.18%20-%20Publicacio&#769;n%20en%20web%20PAA%202023/Punto%203.7/FINAL/2023.01.27%20-%20SECOP%20II%20-%20Contratos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https://d.docs.live.net/ba03df9a54de3049/ANI/2023.01.18%20-%20Publicacio&#769;n%20en%20web%20PAA%202023/Informacio&#769;n%20contractural%20ANI%202022/2023.01.27%20-%20SECOP%20II%20-%20Contrato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https://d.docs.live.net/ba03df9a54de3049/ANI/2023.01.18%20-%20Publicacio&#769;n%20en%20web%20PAA%202023/Informacio&#769;n%20contractural%20ANI%202022/2023.01.27%20-%20SECOP%20II%20-%20Contrat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F4-4B74-87ED-12EB21DC96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'[2023.01.27 - SECOP II - Contratos.xlsx]COMPETITIVOS'!$M$4:$M$10</c:f>
              <c:strCache>
                <c:ptCount val="7"/>
                <c:pt idx="0">
                  <c:v>Licitación pública Obra Publica</c:v>
                </c:pt>
                <c:pt idx="1">
                  <c:v>Selección Abreviada de Menor Cuantía</c:v>
                </c:pt>
                <c:pt idx="2">
                  <c:v>Selección abreviada subasta inversa</c:v>
                </c:pt>
                <c:pt idx="3">
                  <c:v>Asociación Público Privada</c:v>
                </c:pt>
                <c:pt idx="4">
                  <c:v>Mínima cuantía</c:v>
                </c:pt>
                <c:pt idx="5">
                  <c:v>Concurso de Méritos</c:v>
                </c:pt>
                <c:pt idx="6">
                  <c:v>Total general</c:v>
                </c:pt>
              </c:strCache>
            </c:strRef>
          </c:cat>
          <c:val>
            <c:numRef>
              <c:f>'[2023.01.27 - SECOP II - Contratos.xlsx]COMPETITIVOS'!$N$4:$N$10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17</c:v>
                </c:pt>
                <c:pt idx="5">
                  <c:v>19</c:v>
                </c:pt>
                <c:pt idx="6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F4-4B74-87ED-12EB21DC96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44914464"/>
        <c:axId val="944976960"/>
      </c:barChart>
      <c:catAx>
        <c:axId val="944914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"/>
                <a:ea typeface="+mn-ea"/>
                <a:cs typeface="+mn-cs"/>
              </a:defRPr>
            </a:pPr>
            <a:endParaRPr lang="en-US"/>
          </a:p>
        </c:txPr>
        <c:crossAx val="944976960"/>
        <c:crosses val="autoZero"/>
        <c:auto val="1"/>
        <c:lblAlgn val="ctr"/>
        <c:lblOffset val="100"/>
        <c:noMultiLvlLbl val="0"/>
      </c:catAx>
      <c:valAx>
        <c:axId val="9449769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4491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23-40B2-BEC7-F6AEBDA5EAF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23-40B2-BEC7-F6AEBDA5EAF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123-40B2-BEC7-F6AEBDA5EAF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123-40B2-BEC7-F6AEBDA5EAFE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123-40B2-BEC7-F6AEBDA5EA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'[2023.01.27 - SECOP II - Contratos.xlsx]ADENDAS'!$B$3:$B$8</c:f>
              <c:strCache>
                <c:ptCount val="6"/>
                <c:pt idx="0">
                  <c:v>ASOCIACIÓN PÚBLICO PRIVADA</c:v>
                </c:pt>
                <c:pt idx="1">
                  <c:v>CONCURSO DE MERITOS </c:v>
                </c:pt>
                <c:pt idx="2">
                  <c:v>MÍNIMA CUANTÍA </c:v>
                </c:pt>
                <c:pt idx="3">
                  <c:v>SELECCIÓN ABREVIADA SUBASTA INVERSA </c:v>
                </c:pt>
                <c:pt idx="4">
                  <c:v>SELECCIÓN ABREVIADA DE MENOR CUANTÍA</c:v>
                </c:pt>
                <c:pt idx="5">
                  <c:v>TOTAL </c:v>
                </c:pt>
              </c:strCache>
            </c:strRef>
          </c:cat>
          <c:val>
            <c:numRef>
              <c:f>'[2023.01.27 - SECOP II - Contratos.xlsx]ADENDAS'!$C$3:$C$8</c:f>
              <c:numCache>
                <c:formatCode>General</c:formatCode>
                <c:ptCount val="6"/>
                <c:pt idx="0">
                  <c:v>31</c:v>
                </c:pt>
                <c:pt idx="1">
                  <c:v>10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  <c:pt idx="5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123-40B2-BEC7-F6AEBDA5EA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1022256"/>
        <c:axId val="1799661984"/>
      </c:barChart>
      <c:catAx>
        <c:axId val="32102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"/>
                <a:ea typeface="+mn-ea"/>
                <a:cs typeface="+mn-cs"/>
              </a:defRPr>
            </a:pPr>
            <a:endParaRPr lang="en-US"/>
          </a:p>
        </c:txPr>
        <c:crossAx val="1799661984"/>
        <c:crosses val="autoZero"/>
        <c:auto val="1"/>
        <c:lblAlgn val="ctr"/>
        <c:lblOffset val="100"/>
        <c:noMultiLvlLbl val="0"/>
      </c:catAx>
      <c:valAx>
        <c:axId val="1799661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102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78B-4184-B306-A5B6EBACF81A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78B-4184-B306-A5B6EBACF81A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78B-4184-B306-A5B6EBACF81A}"/>
              </c:ext>
            </c:extLst>
          </c:dPt>
          <c:dLbls>
            <c:dLbl>
              <c:idx val="0"/>
              <c:layout>
                <c:manualLayout>
                  <c:x val="-6.6932686045823253E-2"/>
                  <c:y val="-0.194690265486725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78B-4184-B306-A5B6EBACF81A}"/>
                </c:ext>
              </c:extLst>
            </c:dLbl>
            <c:dLbl>
              <c:idx val="1"/>
              <c:layout>
                <c:manualLayout>
                  <c:x val="1.2158545971227211E-2"/>
                  <c:y val="8.085545722713863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78B-4184-B306-A5B6EBACF81A}"/>
                </c:ext>
              </c:extLst>
            </c:dLbl>
            <c:dLbl>
              <c:idx val="2"/>
              <c:layout>
                <c:manualLayout>
                  <c:x val="1.1418802912793106E-3"/>
                  <c:y val="0.2054776670615288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78B-4184-B306-A5B6EBACF8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'[2023.01.27 - SECOP II - Contratos.xlsx]Directos'!$G$5:$G$7</c:f>
              <c:strCache>
                <c:ptCount val="3"/>
                <c:pt idx="0">
                  <c:v>Contratación directa</c:v>
                </c:pt>
                <c:pt idx="1">
                  <c:v>Contrato Interadministrativos/Convenios</c:v>
                </c:pt>
                <c:pt idx="2">
                  <c:v>Arrendamiento</c:v>
                </c:pt>
              </c:strCache>
            </c:strRef>
          </c:cat>
          <c:val>
            <c:numRef>
              <c:f>'[2023.01.27 - SECOP II - Contratos.xlsx]Directos'!$H$5:$H$7</c:f>
              <c:numCache>
                <c:formatCode>General</c:formatCode>
                <c:ptCount val="3"/>
                <c:pt idx="0">
                  <c:v>587</c:v>
                </c:pt>
                <c:pt idx="1">
                  <c:v>21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8B-4184-B306-A5B6EBACF81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6423287226525947"/>
          <c:y val="3.3536585365853661E-2"/>
          <c:w val="0.5058367588042213"/>
          <c:h val="0.9390243902439023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D3F-4994-8361-9F9257C974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'[2023.01.27 - SECOP II - Contratos.xlsx]Directos'!$K$5:$K$8</c:f>
              <c:strCache>
                <c:ptCount val="4"/>
                <c:pt idx="0">
                  <c:v>Arrendamiento</c:v>
                </c:pt>
                <c:pt idx="1">
                  <c:v>Contrato Interadministrativos/Convenios</c:v>
                </c:pt>
                <c:pt idx="2">
                  <c:v>Contratación directa</c:v>
                </c:pt>
                <c:pt idx="3">
                  <c:v>TOTAL</c:v>
                </c:pt>
              </c:strCache>
            </c:strRef>
          </c:cat>
          <c:val>
            <c:numRef>
              <c:f>'[2023.01.27 - SECOP II - Contratos.xlsx]Directos'!$M$5:$M$8</c:f>
              <c:numCache>
                <c:formatCode>_("$"* #,##0_);_("$"* \(#,##0\);_("$"* "-"_);_(@_)</c:formatCode>
                <c:ptCount val="4"/>
                <c:pt idx="0">
                  <c:v>28785587570</c:v>
                </c:pt>
                <c:pt idx="1">
                  <c:v>45511680889</c:v>
                </c:pt>
                <c:pt idx="2">
                  <c:v>291953334118</c:v>
                </c:pt>
                <c:pt idx="3">
                  <c:v>366250602577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3F-4994-8361-9F9257C974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99973104"/>
        <c:axId val="326195840"/>
      </c:barChart>
      <c:catAx>
        <c:axId val="1399973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"/>
                <a:ea typeface="+mn-ea"/>
                <a:cs typeface="+mn-cs"/>
              </a:defRPr>
            </a:pPr>
            <a:endParaRPr lang="en-US"/>
          </a:p>
        </c:txPr>
        <c:crossAx val="326195840"/>
        <c:crosses val="autoZero"/>
        <c:auto val="1"/>
        <c:lblAlgn val="ctr"/>
        <c:lblOffset val="100"/>
        <c:noMultiLvlLbl val="0"/>
      </c:catAx>
      <c:valAx>
        <c:axId val="326195840"/>
        <c:scaling>
          <c:orientation val="minMax"/>
        </c:scaling>
        <c:delete val="1"/>
        <c:axPos val="b"/>
        <c:numFmt formatCode="_(&quot;$&quot;* #,##0_);_(&quot;$&quot;* \(#,##0\);_(&quot;$&quot;* &quot;-&quot;_);_(@_)" sourceLinked="1"/>
        <c:majorTickMark val="none"/>
        <c:minorTickMark val="none"/>
        <c:tickLblPos val="nextTo"/>
        <c:crossAx val="1399973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839452182498457"/>
          <c:y val="4.3052837573385516E-2"/>
          <c:w val="0.62894972959551598"/>
          <c:h val="0.9138943248532289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D3E-4A87-A72E-B4F86B71A11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D3E-4A87-A72E-B4F86B71A11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D3E-4A87-A72E-B4F86B71A1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'[FINAL Tienda_Virtual_del_Estado_Colombiano_-_Consolidado.xlsx]Hoja2'!$G$4:$G$12</c:f>
              <c:strCache>
                <c:ptCount val="9"/>
                <c:pt idx="0">
                  <c:v>Emergencia COVID19</c:v>
                </c:pt>
                <c:pt idx="1">
                  <c:v>IAD Software</c:v>
                </c:pt>
                <c:pt idx="2">
                  <c:v>Combustible Bogotá II</c:v>
                </c:pt>
                <c:pt idx="3">
                  <c:v>Grandes Superficies</c:v>
                </c:pt>
                <c:pt idx="4">
                  <c:v>IAD Software I ArcGIS</c:v>
                </c:pt>
                <c:pt idx="5">
                  <c:v>Aseo y Cafetería III</c:v>
                </c:pt>
                <c:pt idx="6">
                  <c:v>Nube pública IV</c:v>
                </c:pt>
                <c:pt idx="7">
                  <c:v>IAD Software I Microsoft</c:v>
                </c:pt>
                <c:pt idx="8">
                  <c:v>Total general</c:v>
                </c:pt>
              </c:strCache>
            </c:strRef>
          </c:cat>
          <c:val>
            <c:numRef>
              <c:f>'[FINAL Tienda_Virtual_del_Estado_Colombiano_-_Consolidado.xlsx]Hoja2'!$I$4:$I$12</c:f>
              <c:numCache>
                <c:formatCode>_("$"* #,##0_);_("$"* \(#,##0\);_("$"* "-"_);_(@_)</c:formatCode>
                <c:ptCount val="9"/>
                <c:pt idx="0">
                  <c:v>1614309</c:v>
                </c:pt>
                <c:pt idx="1">
                  <c:v>8886040</c:v>
                </c:pt>
                <c:pt idx="2">
                  <c:v>46770847</c:v>
                </c:pt>
                <c:pt idx="3">
                  <c:v>140209995</c:v>
                </c:pt>
                <c:pt idx="4">
                  <c:v>375148374</c:v>
                </c:pt>
                <c:pt idx="5">
                  <c:v>430369512</c:v>
                </c:pt>
                <c:pt idx="6">
                  <c:v>604593092</c:v>
                </c:pt>
                <c:pt idx="7">
                  <c:v>1592893950</c:v>
                </c:pt>
                <c:pt idx="8">
                  <c:v>3200486119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3E-4A87-A72E-B4F86B71A1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897496879"/>
        <c:axId val="30167264"/>
      </c:barChart>
      <c:catAx>
        <c:axId val="18974968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"/>
                <a:ea typeface="+mn-ea"/>
                <a:cs typeface="+mn-cs"/>
              </a:defRPr>
            </a:pPr>
            <a:endParaRPr lang="en-US"/>
          </a:p>
        </c:txPr>
        <c:crossAx val="30167264"/>
        <c:crosses val="autoZero"/>
        <c:auto val="1"/>
        <c:lblAlgn val="ctr"/>
        <c:lblOffset val="100"/>
        <c:noMultiLvlLbl val="0"/>
      </c:catAx>
      <c:valAx>
        <c:axId val="30167264"/>
        <c:scaling>
          <c:orientation val="minMax"/>
        </c:scaling>
        <c:delete val="1"/>
        <c:axPos val="b"/>
        <c:numFmt formatCode="_(&quot;$&quot;* #,##0_);_(&quot;$&quot;* \(#,##0\);_(&quot;$&quot;* &quot;-&quot;_);_(@_)" sourceLinked="1"/>
        <c:majorTickMark val="none"/>
        <c:minorTickMark val="none"/>
        <c:tickLblPos val="nextTo"/>
        <c:crossAx val="1897496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 w="19050"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'[2023.01.27 - SECOP II - Contratos.xlsx]Compromisos de Confidencialidad'!$A$3:$A$7</c:f>
              <c:strCache>
                <c:ptCount val="5"/>
                <c:pt idx="0">
                  <c:v>LICITACIÓN PÚBLICA </c:v>
                </c:pt>
                <c:pt idx="1">
                  <c:v>SUBASTA INVERSA </c:v>
                </c:pt>
                <c:pt idx="2">
                  <c:v>SELECION ABREVIADA</c:v>
                </c:pt>
                <c:pt idx="3">
                  <c:v>MÍNIMA CUANTÍA </c:v>
                </c:pt>
                <c:pt idx="4">
                  <c:v>CONCURSO DE MÉRITOS </c:v>
                </c:pt>
              </c:strCache>
            </c:strRef>
          </c:cat>
          <c:val>
            <c:numRef>
              <c:f>'[2023.01.27 - SECOP II - Contratos.xlsx]Compromisos de Confidencialidad'!$B$3:$B$7</c:f>
              <c:numCache>
                <c:formatCode>General</c:formatCode>
                <c:ptCount val="5"/>
                <c:pt idx="0">
                  <c:v>0</c:v>
                </c:pt>
                <c:pt idx="1">
                  <c:v>6</c:v>
                </c:pt>
                <c:pt idx="2">
                  <c:v>9</c:v>
                </c:pt>
                <c:pt idx="3">
                  <c:v>38</c:v>
                </c:pt>
                <c:pt idx="4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2F-4D60-863E-6F121B6C2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4134863"/>
        <c:axId val="344605839"/>
      </c:barChart>
      <c:valAx>
        <c:axId val="34460583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74134863"/>
        <c:crosses val="autoZero"/>
        <c:crossBetween val="between"/>
      </c:valAx>
      <c:catAx>
        <c:axId val="177413486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"/>
                <a:ea typeface="+mn-ea"/>
                <a:cs typeface="+mn-cs"/>
              </a:defRPr>
            </a:pPr>
            <a:endParaRPr lang="en-US"/>
          </a:p>
        </c:txPr>
        <c:crossAx val="34460583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A1E-48B6-B569-6C91B4DE672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A1E-48B6-B569-6C91B4DE672C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A1E-48B6-B569-6C91B4DE672C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A1E-48B6-B569-6C91B4DE672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A1E-48B6-B569-6C91B4DE67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'[2023.01.27 - SECOP II - Contratos.xlsx]TD 2022'!$L$4:$L$8</c:f>
              <c:strCache>
                <c:ptCount val="5"/>
                <c:pt idx="0">
                  <c:v>Licitación pública</c:v>
                </c:pt>
                <c:pt idx="1">
                  <c:v>Concurso de Méritos</c:v>
                </c:pt>
                <c:pt idx="2">
                  <c:v>Selección Abreviada de Menor Cuantía</c:v>
                </c:pt>
                <c:pt idx="3">
                  <c:v>Selección abreviada subasta inversa</c:v>
                </c:pt>
                <c:pt idx="4">
                  <c:v>Mínima cuantía</c:v>
                </c:pt>
              </c:strCache>
            </c:strRef>
          </c:cat>
          <c:val>
            <c:numRef>
              <c:f>'[2023.01.27 - SECOP II - Contratos.xlsx]TD 2022'!$M$4:$M$8</c:f>
              <c:numCache>
                <c:formatCode>0</c:formatCode>
                <c:ptCount val="5"/>
                <c:pt idx="0">
                  <c:v>37</c:v>
                </c:pt>
                <c:pt idx="1">
                  <c:v>24.5</c:v>
                </c:pt>
                <c:pt idx="2">
                  <c:v>11</c:v>
                </c:pt>
                <c:pt idx="3">
                  <c:v>9</c:v>
                </c:pt>
                <c:pt idx="4">
                  <c:v>5.9411764705882355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A1E-48B6-B569-6C91B4DE672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1792464"/>
        <c:axId val="87514960"/>
      </c:barChart>
      <c:catAx>
        <c:axId val="21792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"/>
                <a:ea typeface="+mn-ea"/>
                <a:cs typeface="+mn-cs"/>
              </a:defRPr>
            </a:pPr>
            <a:endParaRPr lang="en-US"/>
          </a:p>
        </c:txPr>
        <c:crossAx val="87514960"/>
        <c:crosses val="autoZero"/>
        <c:auto val="1"/>
        <c:lblAlgn val="ctr"/>
        <c:lblOffset val="100"/>
        <c:noMultiLvlLbl val="0"/>
      </c:catAx>
      <c:valAx>
        <c:axId val="8751496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2179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A9-4730-BE0C-D0A0B7AAD71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A9-4730-BE0C-D0A0B7AAD71E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FA9-4730-BE0C-D0A0B7AAD71E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FA9-4730-BE0C-D0A0B7AAD71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FA9-4730-BE0C-D0A0B7AAD7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'[2023.01.27 - SECOP II - Contratos.xlsx]TD 2022 ADJUD'!$L$4:$L$8</c:f>
              <c:strCache>
                <c:ptCount val="5"/>
                <c:pt idx="0">
                  <c:v>Licitación pública</c:v>
                </c:pt>
                <c:pt idx="1">
                  <c:v>Concurso de Méritos</c:v>
                </c:pt>
                <c:pt idx="2">
                  <c:v>Selección Abreviada de Menor Cuantía</c:v>
                </c:pt>
                <c:pt idx="3">
                  <c:v>Selección abreviada subasta inversa</c:v>
                </c:pt>
                <c:pt idx="4">
                  <c:v>Mínima cuantía</c:v>
                </c:pt>
              </c:strCache>
            </c:strRef>
          </c:cat>
          <c:val>
            <c:numRef>
              <c:f>'[2023.01.27 - SECOP II - Contratos.xlsx]TD 2022 ADJUD'!$M$4:$M$8</c:f>
              <c:numCache>
                <c:formatCode>0</c:formatCode>
                <c:ptCount val="5"/>
                <c:pt idx="0">
                  <c:v>54</c:v>
                </c:pt>
                <c:pt idx="1">
                  <c:v>49.5</c:v>
                </c:pt>
                <c:pt idx="2">
                  <c:v>23</c:v>
                </c:pt>
                <c:pt idx="3">
                  <c:v>23</c:v>
                </c:pt>
                <c:pt idx="4">
                  <c:v>14.647058823529411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A9-4730-BE0C-D0A0B7AAD7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1792464"/>
        <c:axId val="87514960"/>
      </c:barChart>
      <c:catAx>
        <c:axId val="21792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"/>
                <a:ea typeface="+mn-ea"/>
                <a:cs typeface="+mn-cs"/>
              </a:defRPr>
            </a:pPr>
            <a:endParaRPr lang="en-US"/>
          </a:p>
        </c:txPr>
        <c:crossAx val="87514960"/>
        <c:crosses val="autoZero"/>
        <c:auto val="1"/>
        <c:lblAlgn val="ctr"/>
        <c:lblOffset val="100"/>
        <c:noMultiLvlLbl val="0"/>
      </c:catAx>
      <c:valAx>
        <c:axId val="8751496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2179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11-46E6-988B-5FAB88DAF0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A11-46E6-988B-5FAB88DAF00C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A11-46E6-988B-5FAB88DAF00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A11-46E6-988B-5FAB88DAF00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A11-46E6-988B-5FAB88DAF00C}"/>
              </c:ext>
            </c:extLst>
          </c:dPt>
          <c:dLbls>
            <c:dLbl>
              <c:idx val="2"/>
              <c:layout>
                <c:manualLayout>
                  <c:x val="-2.6075619295958325E-2"/>
                  <c:y val="-9.6723868954758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A11-46E6-988B-5FAB88DAF00C}"/>
                </c:ext>
              </c:extLst>
            </c:dLbl>
            <c:dLbl>
              <c:idx val="4"/>
              <c:layout>
                <c:manualLayout>
                  <c:x val="-3.9113428943937422E-3"/>
                  <c:y val="-0.121684867394695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A11-46E6-988B-5FAB88DAF0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'[2023.01.27 - SECOP II - Contratos.xlsx]Propuestas x Modalidad'!$L$4:$L$8</c:f>
              <c:strCache>
                <c:ptCount val="5"/>
                <c:pt idx="0">
                  <c:v>Concurso de Méritos</c:v>
                </c:pt>
                <c:pt idx="1">
                  <c:v>Mínima cuantía</c:v>
                </c:pt>
                <c:pt idx="2">
                  <c:v>Selección Abreviada de Menor Cuantía</c:v>
                </c:pt>
                <c:pt idx="3">
                  <c:v>Selección abreviada subasta inversa</c:v>
                </c:pt>
                <c:pt idx="4">
                  <c:v>Licitación pública</c:v>
                </c:pt>
              </c:strCache>
            </c:strRef>
          </c:cat>
          <c:val>
            <c:numRef>
              <c:f>'[2023.01.27 - SECOP II - Contratos.xlsx]Propuestas x Modalidad'!$M$4:$M$8</c:f>
              <c:numCache>
                <c:formatCode>General</c:formatCode>
                <c:ptCount val="5"/>
                <c:pt idx="0">
                  <c:v>317</c:v>
                </c:pt>
                <c:pt idx="1">
                  <c:v>83</c:v>
                </c:pt>
                <c:pt idx="2">
                  <c:v>13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11-46E6-988B-5FAB88DAF0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'[2023.01.27 - SECOP II - Contratos.xlsx]Hoja9'!$E$2</c:f>
              <c:strCache>
                <c:ptCount val="1"/>
                <c:pt idx="0">
                  <c:v>Asociación Público Privada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'[2023.01.27 - SECOP II - Contratos.xlsx]Hoja9'!$F$2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08-4261-9C7A-7825AFF31E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27124272"/>
        <c:axId val="67569488"/>
      </c:barChart>
      <c:catAx>
        <c:axId val="327124272"/>
        <c:scaling>
          <c:orientation val="minMax"/>
        </c:scaling>
        <c:delete val="1"/>
        <c:axPos val="l"/>
        <c:majorTickMark val="none"/>
        <c:minorTickMark val="none"/>
        <c:tickLblPos val="nextTo"/>
        <c:crossAx val="67569488"/>
        <c:crosses val="autoZero"/>
        <c:auto val="1"/>
        <c:lblAlgn val="ctr"/>
        <c:lblOffset val="100"/>
        <c:noMultiLvlLbl val="0"/>
      </c:catAx>
      <c:valAx>
        <c:axId val="67569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712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995945318109507E-2"/>
          <c:y val="0.62479754921477038"/>
          <c:w val="0.67296766109617201"/>
          <c:h val="0.14104805984304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05/02/2023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 userDrawn="1"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72FC5-E2B6-3EC2-CBF5-B5DDCBA0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40D3BE-A514-E1F5-CFEE-9DBFEC290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AD5D2B-773B-8E6B-D670-FD8D28BF9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E9E6-40B3-F64C-8C87-2FAE1F3DE5D6}" type="datetimeFigureOut">
              <a:rPr lang="es-CO" smtClean="0"/>
              <a:t>5/02/2023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A8581D-5265-44C7-0BB2-D3F4044AB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D2816B-05BC-0293-7E20-C4EEB71B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D515-4BBB-E94F-AD62-BA7A046E88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766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5C258-BAAA-4ED7-C336-F8049D08C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D863EF-DC35-04D4-5A36-B3BA2B1B54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955C0A-20FF-845D-5411-BB9340FAA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E9E6-40B3-F64C-8C87-2FAE1F3DE5D6}" type="datetimeFigureOut">
              <a:rPr lang="es-CO" smtClean="0"/>
              <a:t>5/02/2023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5C28F7-31C0-97BA-F5AA-57D24928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D1148C-1771-3054-BA04-C4A6BF528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D515-4BBB-E94F-AD62-BA7A046E88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00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72FC5-E2B6-3EC2-CBF5-B5DDCBA0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40D3BE-A514-E1F5-CFEE-9DBFEC290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AD5D2B-773B-8E6B-D670-FD8D28BF9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E9E6-40B3-F64C-8C87-2FAE1F3DE5D6}" type="datetimeFigureOut">
              <a:rPr lang="es-CO" smtClean="0"/>
              <a:t>5/02/2023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A8581D-5265-44C7-0BB2-D3F4044AB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D2816B-05BC-0293-7E20-C4EEB71B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D515-4BBB-E94F-AD62-BA7A046E88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198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9CA297-6427-7F8E-A822-4363D1B3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C3D44D-3EE1-1261-D76D-F1AF71389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049BF1-9456-5B2F-04B9-938A4DDF4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0E9E6-40B3-F64C-8C87-2FAE1F3DE5D6}" type="datetimeFigureOut">
              <a:rPr lang="es-CO" smtClean="0"/>
              <a:t>5/02/2023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18D66A-6CAD-AA28-E397-F47A3ED8B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80B169-82C5-91C4-371D-784E355CC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D515-4BBB-E94F-AD62-BA7A046E88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139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secop.gov.co/Public/Tendering/ContractNoticeManagement/Index?currentLanguage=es-CO&amp;Page=login&amp;Country=CO&amp;SkinName=CCE" TargetMode="External"/><Relationship Id="rId2" Type="http://schemas.openxmlformats.org/officeDocument/2006/relationships/hyperlink" Target="https://www.datos.gov.c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lombiacompra.gov.co/tienda-virtual-del-estado-colombiano/ordenes-compra" TargetMode="External"/><Relationship Id="rId4" Type="http://schemas.openxmlformats.org/officeDocument/2006/relationships/hyperlink" Target="https://www.contratos.gov.co/consultas/inicioConsulta.d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CC5D012-AE36-F04C-EB31-2843C3575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515" y="1909859"/>
            <a:ext cx="3103214" cy="1046924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C6FCFC43-891A-EC98-DA6F-1EE5640EE060}"/>
              </a:ext>
            </a:extLst>
          </p:cNvPr>
          <p:cNvGrpSpPr/>
          <p:nvPr/>
        </p:nvGrpSpPr>
        <p:grpSpPr>
          <a:xfrm>
            <a:off x="3117515" y="3142762"/>
            <a:ext cx="3103213" cy="34289"/>
            <a:chOff x="391545" y="477808"/>
            <a:chExt cx="1296893" cy="55441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9B6D4177-D129-C047-BCB8-C66F6E98713C}"/>
                </a:ext>
              </a:extLst>
            </p:cNvPr>
            <p:cNvSpPr/>
            <p:nvPr/>
          </p:nvSpPr>
          <p:spPr>
            <a:xfrm>
              <a:off x="391545" y="477810"/>
              <a:ext cx="635498" cy="55439"/>
            </a:xfrm>
            <a:prstGeom prst="rect">
              <a:avLst/>
            </a:prstGeom>
            <a:solidFill>
              <a:srgbClr val="FF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sz="844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7E7B8A71-B924-5D1D-B01F-A8B8D628F33A}"/>
                </a:ext>
              </a:extLst>
            </p:cNvPr>
            <p:cNvSpPr/>
            <p:nvPr/>
          </p:nvSpPr>
          <p:spPr>
            <a:xfrm>
              <a:off x="1027043" y="477809"/>
              <a:ext cx="330698" cy="55439"/>
            </a:xfrm>
            <a:prstGeom prst="rect">
              <a:avLst/>
            </a:prstGeom>
            <a:solidFill>
              <a:srgbClr val="154A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sz="844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3FE4B1F8-3A90-0FDE-6BFA-89F4F4D5378C}"/>
                </a:ext>
              </a:extLst>
            </p:cNvPr>
            <p:cNvSpPr/>
            <p:nvPr/>
          </p:nvSpPr>
          <p:spPr>
            <a:xfrm>
              <a:off x="1357741" y="477808"/>
              <a:ext cx="330697" cy="55439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sz="844"/>
            </a:p>
          </p:txBody>
        </p:sp>
      </p:grpSp>
    </p:spTree>
    <p:extLst>
      <p:ext uri="{BB962C8B-B14F-4D97-AF65-F5344CB8AC3E}">
        <p14:creationId xmlns:p14="http://schemas.microsoft.com/office/powerpoint/2010/main" val="2527866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C3F3F7D-6926-E080-772C-A5E0A45E6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486233"/>
              </p:ext>
            </p:extLst>
          </p:nvPr>
        </p:nvGraphicFramePr>
        <p:xfrm>
          <a:off x="1896012" y="1026059"/>
          <a:ext cx="6582247" cy="3849238"/>
        </p:xfrm>
        <a:graphic>
          <a:graphicData uri="http://schemas.openxmlformats.org/drawingml/2006/table">
            <a:tbl>
              <a:tblPr/>
              <a:tblGrid>
                <a:gridCol w="736924">
                  <a:extLst>
                    <a:ext uri="{9D8B030D-6E8A-4147-A177-3AD203B41FA5}">
                      <a16:colId xmlns:a16="http://schemas.microsoft.com/office/drawing/2014/main" val="3552986782"/>
                    </a:ext>
                  </a:extLst>
                </a:gridCol>
                <a:gridCol w="2792103">
                  <a:extLst>
                    <a:ext uri="{9D8B030D-6E8A-4147-A177-3AD203B41FA5}">
                      <a16:colId xmlns:a16="http://schemas.microsoft.com/office/drawing/2014/main" val="53019031"/>
                    </a:ext>
                  </a:extLst>
                </a:gridCol>
                <a:gridCol w="1374191">
                  <a:extLst>
                    <a:ext uri="{9D8B030D-6E8A-4147-A177-3AD203B41FA5}">
                      <a16:colId xmlns:a16="http://schemas.microsoft.com/office/drawing/2014/main" val="2434464422"/>
                    </a:ext>
                  </a:extLst>
                </a:gridCol>
                <a:gridCol w="781720">
                  <a:extLst>
                    <a:ext uri="{9D8B030D-6E8A-4147-A177-3AD203B41FA5}">
                      <a16:colId xmlns:a16="http://schemas.microsoft.com/office/drawing/2014/main" val="4096526222"/>
                    </a:ext>
                  </a:extLst>
                </a:gridCol>
                <a:gridCol w="897309">
                  <a:extLst>
                    <a:ext uri="{9D8B030D-6E8A-4147-A177-3AD203B41FA5}">
                      <a16:colId xmlns:a16="http://schemas.microsoft.com/office/drawing/2014/main" val="2804504829"/>
                    </a:ext>
                  </a:extLst>
                </a:gridCol>
              </a:tblGrid>
              <a:tr h="990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Orden de Compra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Objeto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Proveedor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Agregacion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57837"/>
                  </a:ext>
                </a:extLst>
              </a:tr>
              <a:tr h="2785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84227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Renovación de servicios de soporte técnico para Oracle Database Standard Edition 2 - Processor Perpetual. de la Agencia Nacional De Infraestructura - ANI.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ORACLE COLOMBIA LTDA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8.886.040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IAD Softare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1748157"/>
                  </a:ext>
                </a:extLst>
              </a:tr>
              <a:tr h="2785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84228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Contratar el soporte técnico y actualización de licencias para el sistema de información geográfica de la agencia nacional de infraestructura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ESRI COLOMBIA SAS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86.484.805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IAD Softare I  ArcGIS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343368"/>
                  </a:ext>
                </a:extLst>
              </a:tr>
              <a:tr h="2785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85676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Contratar la adquisición de las licencias Microsoft 365 para los servicios de nube de productividad y seguridad avanzada para la Agencia Nacional de Infraestructura.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 SOFTLINEBEX 2020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1.123.248.826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IAD Softare I  Microsoft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704349"/>
                  </a:ext>
                </a:extLst>
              </a:tr>
              <a:tr h="39001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88036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Suminist.Art.Protecc personal y de aseo (tapabocas y alcohol) en atención a la pandemia covid-19 para la ANI de conformidad con lo dispuesto en el instrumento de agregación de demanda de Cbia. Compra Eficiente – adq. de b y s para el manejo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SPARKLEAN SAS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   281.700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Emergencia COVID19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357225"/>
                  </a:ext>
                </a:extLst>
              </a:tr>
              <a:tr h="37641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88134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Suminist.Art.Protecc personal y de aseo (tapabocas y alcohol) en atención a la pandemia covid-19 para la ANI de conformidad con lo dispuesto en el instrumento de agregación de demanda de Cbia. compra eficiente – adq. de b y s para el manejo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 EMPRESARIAL SM SAS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  1.332.609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Emergencia COVID19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245556"/>
                  </a:ext>
                </a:extLst>
              </a:tr>
              <a:tr h="2785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92292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Contratar la prestación del servicio de aseo y cafetería en las instalaciones de la Agencia Nacional de Infraestructura, con el suministro de equipos e insumos, de conformidad con lo dispuesto en el acuerdo marco de precios.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CASALIMPIA SA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168.298.626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Aseo y Cafetería III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59323"/>
                  </a:ext>
                </a:extLst>
              </a:tr>
              <a:tr h="2785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92709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Contratar el servicio de Soporte Premier de Microsoft para la Agencia Nacional de Infraestructura - ANI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BRANCH OF MICROSOFT COLOMBIA INC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469.645.124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IAD Softare I  Microsoft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376036"/>
                  </a:ext>
                </a:extLst>
              </a:tr>
              <a:tr h="2785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100011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Compra de un (1) DRON y cinco (5) UNIDADES DE ALMACENAMIENTO, para el funcionamiento de la Oficina de Comunicaciones de la Agencia Nacional de Infraestructura.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PANAMERICANA LIBRERÍA Y PAPELERÍA SA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  14.523.593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Grandes Superficies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547102"/>
                  </a:ext>
                </a:extLst>
              </a:tr>
              <a:tr h="18571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100107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Contratar la prestación del servicio de aseo y cafetería en las Sedes de la Agencia Nacional de Infraestructura, con el suministro de equipos e insumos.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LADOINSA LABORES DOTACIONES INDUSTRIALES SAS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262.070.886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Aseo y Cafetería III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88674"/>
                  </a:ext>
                </a:extLst>
              </a:tr>
              <a:tr h="23221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99957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Compra de papelería, elementos y útiles de oficina para el funcionamiento administrativo de la agencia nacional de infraestructura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PANAMERICANA LIBRERÍA Y PAPELERÍA SA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    125.686.402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Grandes Superficies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429795"/>
                  </a:ext>
                </a:extLst>
              </a:tr>
              <a:tr h="22219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102792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Contratar el suministro de software ESRI y los servicios profesionales de configuración y parametrización.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ESRI COLOMBIA SAS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   288.663.569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IAD Software I ArcGIS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159076"/>
                  </a:ext>
                </a:extLst>
              </a:tr>
              <a:tr h="2785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103432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Contratar el servicio de nube pública donde se operan los principales servicios tecnológicos y sistemas de información con los que cuenta la Agencia Nacional de Infraestructura.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CONTROLES EMPRESARIALES SAS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   604.593.092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Nube pública IV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249776"/>
                  </a:ext>
                </a:extLst>
              </a:tr>
              <a:tr h="2785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99955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Contratar el suministro de combustible- gasolina y diesel, para los vehículos de propiedad de la agencia, con el fin de atender las solicitudes de servicios de transporte de las diferentes áreas.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ORGANIZACIÓN TERPEL SA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   46.770.847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Combustible Bogotá II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8602200"/>
                  </a:ext>
                </a:extLst>
              </a:tr>
              <a:tr h="990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3.200.486.119 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43" marR="4643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07565"/>
                  </a:ext>
                </a:extLst>
              </a:tr>
            </a:tbl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94C82E5F-C302-F71C-31A0-5F862DE9F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259" y="635850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07.ORDENES DE COMPRA - ACUERDOS MARCO DE PRECIOS</a:t>
            </a:r>
            <a:r>
              <a:rPr lang="es-CO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s-CO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8208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02;p26">
            <a:extLst>
              <a:ext uri="{FF2B5EF4-FFF2-40B4-BE49-F238E27FC236}">
                <a16:creationId xmlns:a16="http://schemas.microsoft.com/office/drawing/2014/main" id="{2FFDA1C8-2E29-30E0-71B6-F0EF56FF6F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85640" y="949499"/>
            <a:ext cx="6297137" cy="4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31" tIns="25706" rIns="51431" bIns="25706" anchor="ctr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FFFFFF"/>
              </a:buClr>
              <a:buSzPts val="1400"/>
            </a:pPr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08.VALOR POR ACUERDO MARCO DE PRECIOS</a:t>
            </a:r>
            <a:b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</a:br>
            <a:endParaRPr sz="1600" b="1" dirty="0">
              <a:solidFill>
                <a:schemeClr val="bg1">
                  <a:lumMod val="50000"/>
                </a:schemeClr>
              </a:solidFill>
              <a:latin typeface="Montserrat" pitchFamily="2" charset="77"/>
            </a:endParaRP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710E3246-2D62-C5E9-CAD2-0ECF311B21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610812"/>
              </p:ext>
            </p:extLst>
          </p:nvPr>
        </p:nvGraphicFramePr>
        <p:xfrm>
          <a:off x="1585640" y="1429648"/>
          <a:ext cx="5972719" cy="3114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8447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B6FDEFD5-F852-9783-0D42-9B425B4E4F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726479"/>
              </p:ext>
            </p:extLst>
          </p:nvPr>
        </p:nvGraphicFramePr>
        <p:xfrm>
          <a:off x="4289987" y="1430886"/>
          <a:ext cx="4648914" cy="262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7214E39F-6438-010D-E991-73B29DB819B4}"/>
              </a:ext>
            </a:extLst>
          </p:cNvPr>
          <p:cNvSpPr txBox="1"/>
          <p:nvPr/>
        </p:nvSpPr>
        <p:spPr>
          <a:xfrm>
            <a:off x="571593" y="1684804"/>
            <a:ext cx="36645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800" kern="12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Para </a:t>
            </a:r>
            <a:r>
              <a:rPr lang="es-CO" sz="1800" kern="12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 el periodo comprendido entre el 1 de enero y el 31 de diciembre de 2022, </a:t>
            </a:r>
            <a:r>
              <a:rPr lang="es-CO" sz="1800" kern="1200" dirty="0">
                <a:solidFill>
                  <a:srgbClr val="EB5215"/>
                </a:solidFill>
                <a:latin typeface="Montserrat" pitchFamily="2" charset="77"/>
                <a:ea typeface="+mn-ea"/>
                <a:cs typeface="+mn-cs"/>
              </a:rPr>
              <a:t>se firmaron 127 compromisos de confidencialidad</a:t>
            </a:r>
            <a:r>
              <a:rPr lang="es-CO" sz="1800" kern="12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.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EFB32BF-DA42-C67B-28A9-38688C922F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88630" y="913760"/>
            <a:ext cx="544091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09.COMPROMISOS DE CONFIDENCIALIDAD</a:t>
            </a:r>
          </a:p>
        </p:txBody>
      </p:sp>
    </p:spTree>
    <p:extLst>
      <p:ext uri="{BB962C8B-B14F-4D97-AF65-F5344CB8AC3E}">
        <p14:creationId xmlns:p14="http://schemas.microsoft.com/office/powerpoint/2010/main" val="4012861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02;p26">
            <a:extLst>
              <a:ext uri="{FF2B5EF4-FFF2-40B4-BE49-F238E27FC236}">
                <a16:creationId xmlns:a16="http://schemas.microsoft.com/office/drawing/2014/main" id="{2FFDA1C8-2E29-30E0-71B6-F0EF56FF6F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53163" y="913331"/>
            <a:ext cx="4849337" cy="4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31" tIns="25706" rIns="51431" bIns="25706" anchor="ctr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FFFFFF"/>
              </a:buClr>
              <a:buSzPts val="1400"/>
            </a:pPr>
            <a:r>
              <a:rPr lang="es-CO" sz="1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10.TIEMPO PARA PRESENTACIÓN DE OFERTAS (Días hábiles)</a:t>
            </a:r>
            <a:r>
              <a:rPr lang="es-CO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s-CO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dirty="0">
              <a:solidFill>
                <a:srgbClr val="000000"/>
              </a:solidFill>
              <a:latin typeface="Montserrat" pitchFamily="2" charset="77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B6BAAEB-7858-14BC-D01C-89683DF5D7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91212"/>
              </p:ext>
            </p:extLst>
          </p:nvPr>
        </p:nvGraphicFramePr>
        <p:xfrm>
          <a:off x="1450234" y="1333787"/>
          <a:ext cx="6162610" cy="2896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6F51977A-3BAD-C2F0-83A7-7A7647F96645}"/>
              </a:ext>
            </a:extLst>
          </p:cNvPr>
          <p:cNvSpPr txBox="1"/>
          <p:nvPr/>
        </p:nvSpPr>
        <p:spPr>
          <a:xfrm>
            <a:off x="3040844" y="4423958"/>
            <a:ext cx="568405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50" kern="12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*Corresponde al periodo promedio de número de días otorgado a los proponentes para presentar oferta desde la apertura del proceso de selección. </a:t>
            </a:r>
          </a:p>
        </p:txBody>
      </p:sp>
    </p:spTree>
    <p:extLst>
      <p:ext uri="{BB962C8B-B14F-4D97-AF65-F5344CB8AC3E}">
        <p14:creationId xmlns:p14="http://schemas.microsoft.com/office/powerpoint/2010/main" val="1157418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02;p26">
            <a:extLst>
              <a:ext uri="{FF2B5EF4-FFF2-40B4-BE49-F238E27FC236}">
                <a16:creationId xmlns:a16="http://schemas.microsoft.com/office/drawing/2014/main" id="{2FFDA1C8-2E29-30E0-71B6-F0EF56FF6F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80945" y="872047"/>
            <a:ext cx="7061355" cy="4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31" tIns="25706" rIns="51431" bIns="25706" anchor="ctr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</a:pPr>
            <a:r>
              <a:rPr lang="es-CO" sz="1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11.TIEMPO ENTRE APERTURA Y ADJUDICACIÓN (Días Hábiles</a:t>
            </a:r>
            <a:endParaRPr sz="1800" b="1" dirty="0">
              <a:solidFill>
                <a:schemeClr val="bg1">
                  <a:lumMod val="50000"/>
                </a:schemeClr>
              </a:solidFill>
              <a:latin typeface="Montserrat" pitchFamily="2" charset="77"/>
            </a:endParaRP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148AE346-7B30-BEA2-E977-8ADA94A5F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495309"/>
              </p:ext>
            </p:extLst>
          </p:nvPr>
        </p:nvGraphicFramePr>
        <p:xfrm>
          <a:off x="1068225" y="1290413"/>
          <a:ext cx="6751178" cy="2973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3FF8046A-7820-EAD2-6900-ED3C84CBFD90}"/>
              </a:ext>
            </a:extLst>
          </p:cNvPr>
          <p:cNvSpPr txBox="1"/>
          <p:nvPr/>
        </p:nvSpPr>
        <p:spPr>
          <a:xfrm>
            <a:off x="2667000" y="4393397"/>
            <a:ext cx="614680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900" b="1" dirty="0"/>
              <a:t>*</a:t>
            </a:r>
            <a:r>
              <a:rPr lang="es-CO" sz="1050" kern="12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Comprende el periodo promedio de número de días entre la apertura del proceso y la adjudicación por cada modalidad.</a:t>
            </a:r>
            <a:r>
              <a:rPr lang="es-MX" sz="2800" dirty="0"/>
              <a:t/>
            </a:r>
            <a:br>
              <a:rPr lang="es-MX" sz="2800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90880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12871570-5AB1-D83A-D40D-26595A7129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285921"/>
              </p:ext>
            </p:extLst>
          </p:nvPr>
        </p:nvGraphicFramePr>
        <p:xfrm>
          <a:off x="1342590" y="1396999"/>
          <a:ext cx="6458821" cy="2658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ítulo 2">
            <a:extLst>
              <a:ext uri="{FF2B5EF4-FFF2-40B4-BE49-F238E27FC236}">
                <a16:creationId xmlns:a16="http://schemas.microsoft.com/office/drawing/2014/main" id="{98308B9E-D029-54A4-57D8-835F7189D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366" y="986470"/>
            <a:ext cx="7733207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12.PROPUESTAS PRESENTAS POR MODALIDAD DE SELECCIÓN</a:t>
            </a:r>
          </a:p>
        </p:txBody>
      </p:sp>
    </p:spTree>
    <p:extLst>
      <p:ext uri="{BB962C8B-B14F-4D97-AF65-F5344CB8AC3E}">
        <p14:creationId xmlns:p14="http://schemas.microsoft.com/office/powerpoint/2010/main" val="3853372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4B6234-F886-DB77-11CB-DB6549C89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57178"/>
              </p:ext>
            </p:extLst>
          </p:nvPr>
        </p:nvGraphicFramePr>
        <p:xfrm>
          <a:off x="2332408" y="3166228"/>
          <a:ext cx="4015317" cy="628650"/>
        </p:xfrm>
        <a:graphic>
          <a:graphicData uri="http://schemas.openxmlformats.org/drawingml/2006/table">
            <a:tbl>
              <a:tblPr/>
              <a:tblGrid>
                <a:gridCol w="2228850">
                  <a:extLst>
                    <a:ext uri="{9D8B030D-6E8A-4147-A177-3AD203B41FA5}">
                      <a16:colId xmlns:a16="http://schemas.microsoft.com/office/drawing/2014/main" val="1631483041"/>
                    </a:ext>
                  </a:extLst>
                </a:gridCol>
                <a:gridCol w="1786467">
                  <a:extLst>
                    <a:ext uri="{9D8B030D-6E8A-4147-A177-3AD203B41FA5}">
                      <a16:colId xmlns:a16="http://schemas.microsoft.com/office/drawing/2014/main" val="2846490624"/>
                    </a:ext>
                  </a:extLst>
                </a:gridCol>
              </a:tblGrid>
              <a:tr h="2000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No. PROCESOS DE CONTRATACIÓN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No. RESOLUCIÓN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456968"/>
                  </a:ext>
                </a:extLst>
              </a:tr>
              <a:tr h="2000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VJ-VE-APP-IPB-005-2021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RESOLUCIÓN 20227030008425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728290"/>
                  </a:ext>
                </a:extLst>
              </a:tr>
            </a:tbl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D759022-17DE-2463-AFA6-4DF541FBAB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8437618"/>
              </p:ext>
            </p:extLst>
          </p:nvPr>
        </p:nvGraphicFramePr>
        <p:xfrm>
          <a:off x="2796275" y="1620142"/>
          <a:ext cx="3551450" cy="1735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A295A455-B851-1F90-314B-80DA899BA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345" y="1103946"/>
            <a:ext cx="7361311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13.PROCESOS DESIERTOS POR MODALIDAD DE SELECCIÓN</a:t>
            </a:r>
          </a:p>
        </p:txBody>
      </p:sp>
    </p:spTree>
    <p:extLst>
      <p:ext uri="{BB962C8B-B14F-4D97-AF65-F5344CB8AC3E}">
        <p14:creationId xmlns:p14="http://schemas.microsoft.com/office/powerpoint/2010/main" val="3256044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A7543197-9DF3-76E8-56AB-E5B5A94578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548040"/>
              </p:ext>
            </p:extLst>
          </p:nvPr>
        </p:nvGraphicFramePr>
        <p:xfrm>
          <a:off x="1620309" y="1386416"/>
          <a:ext cx="61404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ítulo 2">
            <a:extLst>
              <a:ext uri="{FF2B5EF4-FFF2-40B4-BE49-F238E27FC236}">
                <a16:creationId xmlns:a16="http://schemas.microsoft.com/office/drawing/2014/main" id="{7AA5CC94-FCA1-3E95-1446-8721890A6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404" y="975887"/>
            <a:ext cx="338426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1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14.ADENDAS PUBLICADAS</a:t>
            </a:r>
          </a:p>
        </p:txBody>
      </p:sp>
    </p:spTree>
    <p:extLst>
      <p:ext uri="{BB962C8B-B14F-4D97-AF65-F5344CB8AC3E}">
        <p14:creationId xmlns:p14="http://schemas.microsoft.com/office/powerpoint/2010/main" val="199905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15640CC-7880-97CC-D5A1-63097CC62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971049"/>
              </p:ext>
            </p:extLst>
          </p:nvPr>
        </p:nvGraphicFramePr>
        <p:xfrm>
          <a:off x="1976965" y="1440422"/>
          <a:ext cx="5700183" cy="2595815"/>
        </p:xfrm>
        <a:graphic>
          <a:graphicData uri="http://schemas.openxmlformats.org/drawingml/2006/table">
            <a:tbl>
              <a:tblPr/>
              <a:tblGrid>
                <a:gridCol w="3464383">
                  <a:extLst>
                    <a:ext uri="{9D8B030D-6E8A-4147-A177-3AD203B41FA5}">
                      <a16:colId xmlns:a16="http://schemas.microsoft.com/office/drawing/2014/main" val="3490059194"/>
                    </a:ext>
                  </a:extLst>
                </a:gridCol>
                <a:gridCol w="2235800">
                  <a:extLst>
                    <a:ext uri="{9D8B030D-6E8A-4147-A177-3AD203B41FA5}">
                      <a16:colId xmlns:a16="http://schemas.microsoft.com/office/drawing/2014/main" val="3330720031"/>
                    </a:ext>
                  </a:extLst>
                </a:gridCol>
              </a:tblGrid>
              <a:tr h="2723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DOCUMENTOS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CANTIDAD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057137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AVISO DE CONVOCATORIA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908658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INVITACIÓN PUBLICA MC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379568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ESTUDIOS PREVIOS – GENERAL TODOS LOS PROCESOS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626 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412067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RESOLUCIONE DE APERTURA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588729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DECLARACIÓN REVOCADO/DESIERTO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(1 REVOCATORIA – 1 DESIERTO)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636700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COMUNICACIÓN DE ACEPTACIÓN DE OFERTAS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229327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ADENDAS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723714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794250"/>
                  </a:ext>
                </a:extLst>
              </a:tr>
            </a:tbl>
          </a:graphicData>
        </a:graphic>
      </p:graphicFrame>
      <p:sp>
        <p:nvSpPr>
          <p:cNvPr id="3" name="Título 2">
            <a:extLst>
              <a:ext uri="{FF2B5EF4-FFF2-40B4-BE49-F238E27FC236}">
                <a16:creationId xmlns:a16="http://schemas.microsoft.com/office/drawing/2014/main" id="{2F7A927D-C302-82EB-A153-14AB2E53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402" y="921815"/>
            <a:ext cx="3945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CO" sz="1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  <a:sym typeface="Arial"/>
              </a:rPr>
              <a:t>15.DOCUMENTOS PUBLICADOS</a:t>
            </a:r>
          </a:p>
        </p:txBody>
      </p:sp>
    </p:spTree>
    <p:extLst>
      <p:ext uri="{BB962C8B-B14F-4D97-AF65-F5344CB8AC3E}">
        <p14:creationId xmlns:p14="http://schemas.microsoft.com/office/powerpoint/2010/main" val="2291335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27;p20">
            <a:extLst>
              <a:ext uri="{FF2B5EF4-FFF2-40B4-BE49-F238E27FC236}">
                <a16:creationId xmlns:a16="http://schemas.microsoft.com/office/drawing/2014/main" id="{7F43A7AC-A3DB-326C-B9BB-80658A447F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51524" y="2257228"/>
            <a:ext cx="4040951" cy="629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31" tIns="25706" rIns="51431" bIns="25706" anchor="ctr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CO" sz="1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FIN</a:t>
            </a:r>
            <a:endParaRPr sz="2700" b="1" dirty="0">
              <a:solidFill>
                <a:srgbClr val="000000"/>
              </a:solidFill>
              <a:latin typeface="Montserrat Extra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5944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27;p20">
            <a:extLst>
              <a:ext uri="{FF2B5EF4-FFF2-40B4-BE49-F238E27FC236}">
                <a16:creationId xmlns:a16="http://schemas.microsoft.com/office/drawing/2014/main" id="{7F43A7AC-A3DB-326C-B9BB-80658A447F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643" y="1929612"/>
            <a:ext cx="5524157" cy="629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31" tIns="25706" rIns="51431" bIns="25706" anchor="ctr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CO" sz="2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sym typeface="Work Sans Light"/>
              </a:rPr>
              <a:t>INFORME DE GESTIÓN</a:t>
            </a:r>
            <a:br>
              <a:rPr lang="es-CO" sz="2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sym typeface="Work Sans Light"/>
              </a:rPr>
            </a:br>
            <a:r>
              <a:rPr lang="es-CO" sz="28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sym typeface="Work Sans Light"/>
              </a:rPr>
              <a:t>Contratación Pública -2022</a:t>
            </a:r>
            <a:endParaRPr sz="2800" b="1" dirty="0">
              <a:solidFill>
                <a:schemeClr val="bg1">
                  <a:lumMod val="50000"/>
                </a:schemeClr>
              </a:solidFill>
              <a:latin typeface="Montserrat" pitchFamily="2" charset="77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1144201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02;p26">
            <a:extLst>
              <a:ext uri="{FF2B5EF4-FFF2-40B4-BE49-F238E27FC236}">
                <a16:creationId xmlns:a16="http://schemas.microsoft.com/office/drawing/2014/main" id="{2FFDA1C8-2E29-30E0-71B6-F0EF56FF6F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40861" y="471360"/>
            <a:ext cx="3230775" cy="4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31" tIns="25706" rIns="51431" bIns="25706" anchor="ctr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4775" lvl="0" indent="0" algn="ctr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SzPts val="1400"/>
              <a:buFont typeface="Arial"/>
              <a:buNone/>
            </a:pPr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sym typeface="Arial"/>
              </a:rPr>
              <a:t>CONTENIDO</a:t>
            </a:r>
            <a:endParaRPr sz="1600" b="1" dirty="0">
              <a:solidFill>
                <a:schemeClr val="bg1">
                  <a:lumMod val="50000"/>
                </a:schemeClr>
              </a:solidFill>
              <a:latin typeface="Montserrat" pitchFamily="2" charset="77"/>
              <a:sym typeface="Arial"/>
            </a:endParaRPr>
          </a:p>
        </p:txBody>
      </p:sp>
      <p:sp>
        <p:nvSpPr>
          <p:cNvPr id="2" name="Google Shape;201;p26">
            <a:extLst>
              <a:ext uri="{FF2B5EF4-FFF2-40B4-BE49-F238E27FC236}">
                <a16:creationId xmlns:a16="http://schemas.microsoft.com/office/drawing/2014/main" id="{1925E33E-7192-E4C4-EF22-0F54D278CDEE}"/>
              </a:ext>
            </a:extLst>
          </p:cNvPr>
          <p:cNvSpPr txBox="1">
            <a:spLocks/>
          </p:cNvSpPr>
          <p:nvPr/>
        </p:nvSpPr>
        <p:spPr>
          <a:xfrm>
            <a:off x="1626211" y="1045768"/>
            <a:ext cx="2830037" cy="211460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1431" tIns="25706" rIns="51431" bIns="25706" rtlCol="0" anchor="t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01.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Fuentes</a:t>
            </a:r>
          </a:p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02.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Procesos adjudicados por modalidad</a:t>
            </a:r>
          </a:p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03.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Valor adjudicado por modalidad, excepto contratación directa</a:t>
            </a:r>
          </a:p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04.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Procesos de contratación directa</a:t>
            </a:r>
          </a:p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05.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Valor de los procesos de contratación directa</a:t>
            </a:r>
          </a:p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06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.Valor total por modalidades, incluyendo contratación directa</a:t>
            </a:r>
          </a:p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07.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Ordenes de compra por AMP</a:t>
            </a:r>
          </a:p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endParaRPr lang="es-CO" sz="1400" dirty="0">
              <a:solidFill>
                <a:schemeClr val="bg1">
                  <a:lumMod val="50000"/>
                </a:schemeClr>
              </a:solidFill>
              <a:latin typeface="Montserrat" pitchFamily="2" charset="77"/>
            </a:endParaRPr>
          </a:p>
          <a:p>
            <a:pPr marL="104775">
              <a:spcBef>
                <a:spcPts val="600"/>
              </a:spcBef>
              <a:buClr>
                <a:srgbClr val="FFFFFF"/>
              </a:buClr>
              <a:buSzPts val="1400"/>
            </a:pPr>
            <a:endParaRPr lang="es-CO" sz="1200" dirty="0">
              <a:latin typeface="Montserrat" pitchFamily="2" charset="77"/>
            </a:endParaRPr>
          </a:p>
          <a:p>
            <a:pPr marL="333375" indent="-228600">
              <a:spcBef>
                <a:spcPts val="600"/>
              </a:spcBef>
              <a:buClr>
                <a:srgbClr val="FFFFFF"/>
              </a:buClr>
              <a:buSzPts val="1400"/>
              <a:buFont typeface="Arial" panose="020B0604020202020204" pitchFamily="34" charset="0"/>
              <a:buAutoNum type="arabicPeriod"/>
            </a:pPr>
            <a:endParaRPr lang="es-CO" sz="1200" dirty="0">
              <a:latin typeface="Montserrat" pitchFamily="2" charset="77"/>
            </a:endParaRPr>
          </a:p>
        </p:txBody>
      </p:sp>
      <p:sp>
        <p:nvSpPr>
          <p:cNvPr id="3" name="Google Shape;201;p26">
            <a:extLst>
              <a:ext uri="{FF2B5EF4-FFF2-40B4-BE49-F238E27FC236}">
                <a16:creationId xmlns:a16="http://schemas.microsoft.com/office/drawing/2014/main" id="{AA48732E-CCF2-8366-4A13-CCCA6B4B618E}"/>
              </a:ext>
            </a:extLst>
          </p:cNvPr>
          <p:cNvSpPr txBox="1">
            <a:spLocks/>
          </p:cNvSpPr>
          <p:nvPr/>
        </p:nvSpPr>
        <p:spPr>
          <a:xfrm>
            <a:off x="4840151" y="1045768"/>
            <a:ext cx="2830037" cy="267754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1431" tIns="25706" rIns="51431" bIns="25706" rtlCol="0" anchor="t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08.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Valor de ordenes de compra por AMP</a:t>
            </a:r>
          </a:p>
          <a:p>
            <a:pPr marL="104775" algn="just">
              <a:spcBef>
                <a:spcPts val="600"/>
              </a:spcBef>
              <a:buClr>
                <a:srgbClr val="FFFFFF"/>
              </a:buClr>
              <a:buSzPts val="1400"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09.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Compromisos de confidencialidad</a:t>
            </a:r>
            <a:endParaRPr lang="es-CO" sz="1400" b="1" dirty="0">
              <a:solidFill>
                <a:schemeClr val="bg1">
                  <a:lumMod val="50000"/>
                </a:schemeClr>
              </a:solidFill>
              <a:latin typeface="Montserrat" pitchFamily="2" charset="77"/>
            </a:endParaRPr>
          </a:p>
          <a:p>
            <a:pPr marL="104775" indent="0" algn="just">
              <a:spcBef>
                <a:spcPts val="600"/>
              </a:spcBef>
              <a:buClr>
                <a:srgbClr val="FFFFFF"/>
              </a:buClr>
              <a:buSzPts val="1400"/>
              <a:buFont typeface="Arial" panose="020B0604020202020204" pitchFamily="34" charset="0"/>
              <a:buNone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10. 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Tiempo promedio para la presentación de ofertas</a:t>
            </a:r>
          </a:p>
          <a:p>
            <a:pPr marL="104775" indent="0" algn="just">
              <a:spcBef>
                <a:spcPts val="600"/>
              </a:spcBef>
              <a:buClr>
                <a:srgbClr val="FFFFFF"/>
              </a:buClr>
              <a:buSzPts val="1400"/>
              <a:buFont typeface="Arial" panose="020B0604020202020204" pitchFamily="34" charset="0"/>
              <a:buNone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11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.Tiempo promedio de adjudicación</a:t>
            </a:r>
          </a:p>
          <a:p>
            <a:pPr marL="104775" indent="0" algn="just">
              <a:spcBef>
                <a:spcPts val="600"/>
              </a:spcBef>
              <a:buClr>
                <a:srgbClr val="FFFFFF"/>
              </a:buClr>
              <a:buSzPts val="1400"/>
              <a:buFont typeface="Arial" panose="020B0604020202020204" pitchFamily="34" charset="0"/>
              <a:buNone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12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.Propuestas presentadas por modalidad</a:t>
            </a:r>
          </a:p>
          <a:p>
            <a:pPr marL="104775" indent="0" algn="just">
              <a:spcBef>
                <a:spcPts val="600"/>
              </a:spcBef>
              <a:buClr>
                <a:srgbClr val="FFFFFF"/>
              </a:buClr>
              <a:buSzPts val="1400"/>
              <a:buFont typeface="Arial" panose="020B0604020202020204" pitchFamily="34" charset="0"/>
              <a:buNone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13.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Procesos desiertos </a:t>
            </a:r>
          </a:p>
          <a:p>
            <a:pPr marL="104775" indent="0" algn="just">
              <a:spcBef>
                <a:spcPts val="600"/>
              </a:spcBef>
              <a:buClr>
                <a:srgbClr val="FFFFFF"/>
              </a:buClr>
              <a:buSzPts val="1400"/>
              <a:buFont typeface="Arial" panose="020B0604020202020204" pitchFamily="34" charset="0"/>
              <a:buNone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14.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Adendas publicadas por modalidad</a:t>
            </a:r>
          </a:p>
          <a:p>
            <a:pPr marL="104775" indent="0" algn="just">
              <a:spcBef>
                <a:spcPts val="600"/>
              </a:spcBef>
              <a:buClr>
                <a:srgbClr val="FFFFFF"/>
              </a:buClr>
              <a:buSzPts val="1400"/>
              <a:buFont typeface="Arial" panose="020B0604020202020204" pitchFamily="34" charset="0"/>
              <a:buNone/>
            </a:pPr>
            <a:r>
              <a:rPr lang="es-CO" sz="14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15.</a:t>
            </a:r>
            <a:r>
              <a:rPr lang="es-CO" sz="1400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Documentos publicados </a:t>
            </a:r>
          </a:p>
          <a:p>
            <a:pPr marL="104775" indent="0">
              <a:spcBef>
                <a:spcPts val="600"/>
              </a:spcBef>
              <a:buClr>
                <a:srgbClr val="FFFFFF"/>
              </a:buClr>
              <a:buSzPts val="1400"/>
              <a:buFont typeface="Arial" panose="020B0604020202020204" pitchFamily="34" charset="0"/>
              <a:buNone/>
            </a:pPr>
            <a:endParaRPr lang="es-CO" sz="1200" dirty="0">
              <a:latin typeface="Montserrat" pitchFamily="2" charset="77"/>
            </a:endParaRPr>
          </a:p>
          <a:p>
            <a:pPr marL="104775" indent="0">
              <a:spcBef>
                <a:spcPts val="600"/>
              </a:spcBef>
              <a:buClr>
                <a:srgbClr val="FFFFFF"/>
              </a:buClr>
              <a:buSzPts val="1400"/>
              <a:buFont typeface="Arial" panose="020B0604020202020204" pitchFamily="34" charset="0"/>
              <a:buNone/>
            </a:pPr>
            <a:endParaRPr lang="es-CO" sz="12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8218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02;p26">
            <a:extLst>
              <a:ext uri="{FF2B5EF4-FFF2-40B4-BE49-F238E27FC236}">
                <a16:creationId xmlns:a16="http://schemas.microsoft.com/office/drawing/2014/main" id="{2FFDA1C8-2E29-30E0-71B6-F0EF56FF6F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6612" y="794222"/>
            <a:ext cx="3230775" cy="4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31" tIns="25706" rIns="51431" bIns="25706" anchor="ctr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</a:pPr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01. FUENTES</a:t>
            </a:r>
            <a:endParaRPr sz="1600" b="1" dirty="0">
              <a:solidFill>
                <a:schemeClr val="bg1">
                  <a:lumMod val="50000"/>
                </a:schemeClr>
              </a:solidFill>
              <a:latin typeface="Montserrat" pitchFamily="2" charset="77"/>
            </a:endParaRPr>
          </a:p>
        </p:txBody>
      </p:sp>
      <p:sp>
        <p:nvSpPr>
          <p:cNvPr id="2" name="Google Shape;201;p26">
            <a:extLst>
              <a:ext uri="{FF2B5EF4-FFF2-40B4-BE49-F238E27FC236}">
                <a16:creationId xmlns:a16="http://schemas.microsoft.com/office/drawing/2014/main" id="{32863329-9BA4-ABFA-265C-AD9CB78E6D97}"/>
              </a:ext>
            </a:extLst>
          </p:cNvPr>
          <p:cNvSpPr txBox="1">
            <a:spLocks/>
          </p:cNvSpPr>
          <p:nvPr/>
        </p:nvSpPr>
        <p:spPr>
          <a:xfrm>
            <a:off x="858968" y="1274371"/>
            <a:ext cx="7446831" cy="227602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75" tIns="34275" rIns="68575" bIns="34275" rtlCol="0" anchor="t" anchorCtr="0">
            <a:noAutofit/>
          </a:bodyPr>
          <a:lstStyle>
            <a:lvl1pPr marL="173987" indent="-173987" algn="l" defTabSz="695950" rtl="0" eaLnBrk="1" latinLnBrk="0" hangingPunct="1">
              <a:lnSpc>
                <a:spcPct val="90000"/>
              </a:lnSpc>
              <a:spcBef>
                <a:spcPts val="761"/>
              </a:spcBef>
              <a:buFont typeface="Arial" panose="020B0604020202020204" pitchFamily="34" charset="0"/>
              <a:buChar char="•"/>
              <a:defRPr sz="21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9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99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5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79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58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386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183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9812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57787" indent="-173987" algn="l" defTabSz="695950" rtl="0" eaLnBrk="1" latinLnBrk="0" hangingPunct="1">
              <a:lnSpc>
                <a:spcPct val="90000"/>
              </a:lnSpc>
              <a:spcBef>
                <a:spcPts val="381"/>
              </a:spcBef>
              <a:buFont typeface="Arial" panose="020B0604020202020204" pitchFamily="34" charset="0"/>
              <a:buChar char="•"/>
              <a:defRPr sz="13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>
              <a:spcBef>
                <a:spcPts val="800"/>
              </a:spcBef>
              <a:buClr>
                <a:srgbClr val="FFFFFF"/>
              </a:buClr>
              <a:buSzPts val="1400"/>
              <a:buNone/>
            </a:pPr>
            <a:endParaRPr lang="es-CO" sz="1200" dirty="0">
              <a:latin typeface="Montserrat" pitchFamily="2" charset="77"/>
              <a:hlinkClick r:id="rId2"/>
            </a:endParaRPr>
          </a:p>
          <a:p>
            <a:pPr marL="425450" indent="-285750">
              <a:spcBef>
                <a:spcPts val="800"/>
              </a:spcBef>
              <a:buClr>
                <a:srgbClr val="FFFFFF"/>
              </a:buClr>
              <a:buSzPts val="1400"/>
            </a:pPr>
            <a:r>
              <a:rPr lang="es-CO" sz="1200" dirty="0">
                <a:latin typeface="Montserrat" pitchFamily="2" charset="77"/>
              </a:rPr>
              <a:t>Datos Abiertos: </a:t>
            </a:r>
          </a:p>
          <a:p>
            <a:pPr marL="425450" indent="-285750">
              <a:spcBef>
                <a:spcPts val="800"/>
              </a:spcBef>
              <a:buClr>
                <a:srgbClr val="FFFFFF"/>
              </a:buClr>
              <a:buSzPts val="1400"/>
            </a:pPr>
            <a:r>
              <a:rPr lang="es-CO" sz="1200" dirty="0">
                <a:latin typeface="Montserrat" pitchFamily="2" charset="77"/>
                <a:hlinkClick r:id="rId2"/>
              </a:rPr>
              <a:t>https://www.datos.gov.co/</a:t>
            </a:r>
            <a:r>
              <a:rPr lang="es-CO" sz="1200" dirty="0">
                <a:latin typeface="Montserrat" pitchFamily="2" charset="77"/>
              </a:rPr>
              <a:t> </a:t>
            </a:r>
          </a:p>
          <a:p>
            <a:pPr marL="425450" indent="-285750">
              <a:spcBef>
                <a:spcPts val="800"/>
              </a:spcBef>
              <a:buClr>
                <a:srgbClr val="FFFFFF"/>
              </a:buClr>
              <a:buSzPts val="1400"/>
            </a:pPr>
            <a:r>
              <a:rPr lang="es-CO" sz="1200" dirty="0">
                <a:latin typeface="Montserrat" pitchFamily="2" charset="77"/>
              </a:rPr>
              <a:t>SECOP II: </a:t>
            </a:r>
            <a:r>
              <a:rPr lang="es-CO" sz="1200" dirty="0">
                <a:latin typeface="Montserrat" pitchFamily="2" charset="77"/>
                <a:hlinkClick r:id="rId3"/>
              </a:rPr>
              <a:t>https://community.secop.gov.co/Public/Tendering/ContractNoticeManagement/Index?currentLanguage=es-CO&amp;Page=login&amp;Country=CO&amp;SkinName=CCE</a:t>
            </a:r>
            <a:r>
              <a:rPr lang="es-CO" sz="1200" dirty="0">
                <a:latin typeface="Montserrat" pitchFamily="2" charset="77"/>
              </a:rPr>
              <a:t> </a:t>
            </a:r>
          </a:p>
          <a:p>
            <a:pPr marL="425450" indent="-285750">
              <a:spcBef>
                <a:spcPts val="800"/>
              </a:spcBef>
              <a:buClr>
                <a:srgbClr val="FFFFFF"/>
              </a:buClr>
              <a:buSzPts val="1400"/>
            </a:pPr>
            <a:r>
              <a:rPr lang="es-CO" sz="1200" dirty="0">
                <a:latin typeface="Montserrat" pitchFamily="2" charset="77"/>
              </a:rPr>
              <a:t>SECOP I: </a:t>
            </a:r>
          </a:p>
          <a:p>
            <a:pPr marL="425450" indent="-285750">
              <a:spcBef>
                <a:spcPts val="800"/>
              </a:spcBef>
              <a:buClr>
                <a:srgbClr val="FFFFFF"/>
              </a:buClr>
              <a:buSzPts val="1400"/>
            </a:pPr>
            <a:r>
              <a:rPr lang="es-CO" sz="1200" dirty="0">
                <a:latin typeface="Montserrat" pitchFamily="2" charset="77"/>
                <a:hlinkClick r:id="rId4"/>
              </a:rPr>
              <a:t>https://www.contratos.gov.co/consultas/inicioConsulta.do</a:t>
            </a:r>
            <a:endParaRPr lang="es-CO" sz="1200" dirty="0">
              <a:latin typeface="Montserrat" pitchFamily="2" charset="77"/>
            </a:endParaRPr>
          </a:p>
          <a:p>
            <a:pPr marL="425450" indent="-285750">
              <a:spcBef>
                <a:spcPts val="800"/>
              </a:spcBef>
              <a:buClr>
                <a:srgbClr val="FFFFFF"/>
              </a:buClr>
              <a:buSzPts val="1400"/>
            </a:pPr>
            <a:r>
              <a:rPr lang="es-CO" sz="1200" dirty="0">
                <a:latin typeface="Montserrat" pitchFamily="2" charset="77"/>
              </a:rPr>
              <a:t>TVEC:  </a:t>
            </a:r>
          </a:p>
          <a:p>
            <a:pPr marL="425450" indent="-285750">
              <a:spcBef>
                <a:spcPts val="800"/>
              </a:spcBef>
              <a:buClr>
                <a:srgbClr val="FFFFFF"/>
              </a:buClr>
              <a:buSzPts val="1400"/>
            </a:pPr>
            <a:r>
              <a:rPr lang="es-CO" sz="1200" dirty="0">
                <a:latin typeface="Montserrat" pitchFamily="2" charset="77"/>
                <a:hlinkClick r:id="rId5"/>
              </a:rPr>
              <a:t>https://www.colombiacompra.gov.co/tienda-virtual-del-estado-colombiano/ordenes-compra</a:t>
            </a:r>
            <a:r>
              <a:rPr lang="es-CO" sz="1200" dirty="0">
                <a:latin typeface="Montserrat" pitchFamily="2" charset="77"/>
              </a:rPr>
              <a:t> </a:t>
            </a:r>
          </a:p>
          <a:p>
            <a:pPr marL="425450" indent="-285750">
              <a:spcBef>
                <a:spcPts val="800"/>
              </a:spcBef>
              <a:buClr>
                <a:srgbClr val="FFFFFF"/>
              </a:buClr>
              <a:buSzPts val="1400"/>
            </a:pPr>
            <a:endParaRPr lang="es-CO" sz="12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6705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9E13514E-0268-6DB6-7E03-C1467E8517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675185"/>
              </p:ext>
            </p:extLst>
          </p:nvPr>
        </p:nvGraphicFramePr>
        <p:xfrm>
          <a:off x="1332170" y="1515533"/>
          <a:ext cx="6479659" cy="2715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ítulo 6">
            <a:extLst>
              <a:ext uri="{FF2B5EF4-FFF2-40B4-BE49-F238E27FC236}">
                <a16:creationId xmlns:a16="http://schemas.microsoft.com/office/drawing/2014/main" id="{A5E8DF82-7DE4-BE46-3690-FBD6AA5216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55667" y="1111446"/>
            <a:ext cx="7826581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02.PROCESOS </a:t>
            </a:r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  <a:sym typeface="Arial"/>
              </a:rPr>
              <a:t>ADJUDICADOS</a:t>
            </a:r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 POR MODALIDAD DE SELECCIÓN</a:t>
            </a:r>
          </a:p>
        </p:txBody>
      </p:sp>
    </p:spTree>
    <p:extLst>
      <p:ext uri="{BB962C8B-B14F-4D97-AF65-F5344CB8AC3E}">
        <p14:creationId xmlns:p14="http://schemas.microsoft.com/office/powerpoint/2010/main" val="381750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B98E77E-3D2A-B243-E621-1FD64E16F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251" y="1895480"/>
            <a:ext cx="6296985" cy="2150533"/>
          </a:xfrm>
          <a:prstGeom prst="rect">
            <a:avLst/>
          </a:prstGeom>
        </p:spPr>
      </p:pic>
      <p:sp>
        <p:nvSpPr>
          <p:cNvPr id="7" name="Título 6">
            <a:extLst>
              <a:ext uri="{FF2B5EF4-FFF2-40B4-BE49-F238E27FC236}">
                <a16:creationId xmlns:a16="http://schemas.microsoft.com/office/drawing/2014/main" id="{3C702216-F402-1FF1-E9B1-D0BB25C83EE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71650" y="1097487"/>
            <a:ext cx="6436377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03.VALOR ADJUDICADO POR MODALIDAD DE SELECCIÓN</a:t>
            </a:r>
            <a:b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</a:br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excepto contratación directa</a:t>
            </a:r>
          </a:p>
        </p:txBody>
      </p:sp>
    </p:spTree>
    <p:extLst>
      <p:ext uri="{BB962C8B-B14F-4D97-AF65-F5344CB8AC3E}">
        <p14:creationId xmlns:p14="http://schemas.microsoft.com/office/powerpoint/2010/main" val="398112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EC876-573A-DE0F-DAD7-DA83E85D786B}"/>
              </a:ext>
            </a:extLst>
          </p:cNvPr>
          <p:cNvGraphicFramePr>
            <a:graphicFrameLocks/>
          </p:cNvGraphicFramePr>
          <p:nvPr/>
        </p:nvGraphicFramePr>
        <p:xfrm>
          <a:off x="1426633" y="1242152"/>
          <a:ext cx="6290733" cy="3115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ítulo 6">
            <a:extLst>
              <a:ext uri="{FF2B5EF4-FFF2-40B4-BE49-F238E27FC236}">
                <a16:creationId xmlns:a16="http://schemas.microsoft.com/office/drawing/2014/main" id="{8AAC85D5-2B89-8505-82E3-697443D1FC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77941" y="926435"/>
            <a:ext cx="4923143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04.PROCESOS DE CONTRATACIÓN DIRECTA</a:t>
            </a:r>
          </a:p>
        </p:txBody>
      </p:sp>
    </p:spTree>
    <p:extLst>
      <p:ext uri="{BB962C8B-B14F-4D97-AF65-F5344CB8AC3E}">
        <p14:creationId xmlns:p14="http://schemas.microsoft.com/office/powerpoint/2010/main" val="361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02;p26">
            <a:extLst>
              <a:ext uri="{FF2B5EF4-FFF2-40B4-BE49-F238E27FC236}">
                <a16:creationId xmlns:a16="http://schemas.microsoft.com/office/drawing/2014/main" id="{2FFDA1C8-2E29-30E0-71B6-F0EF56FF6F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83363" y="890363"/>
            <a:ext cx="4080575" cy="4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31" tIns="25706" rIns="51431" bIns="25706" anchor="ctr" anchorCtr="0">
            <a:noAutofit/>
          </a:bodyPr>
          <a:lstStyle>
            <a:defPPr>
              <a:defRPr lang="es-CO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</a:pPr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</a:rPr>
              <a:t>05.VALOR - CONTRATACIÓN DIRECTA </a:t>
            </a:r>
            <a:endParaRPr sz="1600" b="1" dirty="0">
              <a:solidFill>
                <a:schemeClr val="bg1">
                  <a:lumMod val="50000"/>
                </a:schemeClr>
              </a:solidFill>
              <a:latin typeface="Montserrat" pitchFamily="2" charset="77"/>
            </a:endParaRP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F03D13B3-FBFE-E5AA-3559-1FF6A96CA8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0208408"/>
              </p:ext>
            </p:extLst>
          </p:nvPr>
        </p:nvGraphicFramePr>
        <p:xfrm>
          <a:off x="1435100" y="1403289"/>
          <a:ext cx="6273800" cy="2830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5245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096EFC4-FE6D-D106-92F6-A3B328B97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072057"/>
              </p:ext>
            </p:extLst>
          </p:nvPr>
        </p:nvGraphicFramePr>
        <p:xfrm>
          <a:off x="1758950" y="1628595"/>
          <a:ext cx="5626100" cy="2483485"/>
        </p:xfrm>
        <a:graphic>
          <a:graphicData uri="http://schemas.openxmlformats.org/drawingml/2006/table">
            <a:tbl>
              <a:tblPr/>
              <a:tblGrid>
                <a:gridCol w="2579819">
                  <a:extLst>
                    <a:ext uri="{9D8B030D-6E8A-4147-A177-3AD203B41FA5}">
                      <a16:colId xmlns:a16="http://schemas.microsoft.com/office/drawing/2014/main" val="1639715671"/>
                    </a:ext>
                  </a:extLst>
                </a:gridCol>
                <a:gridCol w="1332748">
                  <a:extLst>
                    <a:ext uri="{9D8B030D-6E8A-4147-A177-3AD203B41FA5}">
                      <a16:colId xmlns:a16="http://schemas.microsoft.com/office/drawing/2014/main" val="3714882417"/>
                    </a:ext>
                  </a:extLst>
                </a:gridCol>
                <a:gridCol w="1713533">
                  <a:extLst>
                    <a:ext uri="{9D8B030D-6E8A-4147-A177-3AD203B41FA5}">
                      <a16:colId xmlns:a16="http://schemas.microsoft.com/office/drawing/2014/main" val="3839576354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MODALIDAD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7059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Público Privada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16.042.738.990.167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4915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de Méritos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346.022.758.318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58423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Contratación directa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291.953.334.118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3921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Contratos Interadministrativos/Convenios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45.511.680.889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76991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28.785.587.570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4987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Licitación pública Obra Publica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25.244.522.921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70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Selección abreviada subasta inversa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1.693.669.176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11603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Selección Abreviada de Menor Cuantía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1.330.727.784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40639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Mínima cuantía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936.331.483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60769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16.784.217.602.426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165077"/>
                  </a:ext>
                </a:extLst>
              </a:tr>
            </a:tbl>
          </a:graphicData>
        </a:graphic>
      </p:graphicFrame>
      <p:sp>
        <p:nvSpPr>
          <p:cNvPr id="3" name="Título 2">
            <a:extLst>
              <a:ext uri="{FF2B5EF4-FFF2-40B4-BE49-F238E27FC236}">
                <a16:creationId xmlns:a16="http://schemas.microsoft.com/office/drawing/2014/main" id="{849C0602-952F-198F-5DAD-6FDBC870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570" y="867297"/>
            <a:ext cx="5908321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06.VALOR TOTAL DE PROCESOS POR MODALIDAD</a:t>
            </a:r>
            <a:b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</a:br>
            <a:r>
              <a:rPr lang="es-CO" sz="1600" b="1" dirty="0">
                <a:solidFill>
                  <a:schemeClr val="bg1">
                    <a:lumMod val="50000"/>
                  </a:schemeClr>
                </a:solidFill>
                <a:latin typeface="Montserrat" pitchFamily="2" charset="77"/>
                <a:ea typeface="+mn-ea"/>
                <a:cs typeface="+mn-cs"/>
              </a:rPr>
              <a:t>incluyendo contratación directa</a:t>
            </a:r>
          </a:p>
        </p:txBody>
      </p:sp>
    </p:spTree>
    <p:extLst>
      <p:ext uri="{BB962C8B-B14F-4D97-AF65-F5344CB8AC3E}">
        <p14:creationId xmlns:p14="http://schemas.microsoft.com/office/powerpoint/2010/main" val="1576156161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9477</TotalTime>
  <Words>895</Words>
  <Application>Microsoft Office PowerPoint</Application>
  <PresentationFormat>Presentación en pantalla (16:9)</PresentationFormat>
  <Paragraphs>180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Montserrat</vt:lpstr>
      <vt:lpstr>Montserrat ExtraBold</vt:lpstr>
      <vt:lpstr>Work Sans</vt:lpstr>
      <vt:lpstr>Work Sans Light</vt:lpstr>
      <vt:lpstr>Work Sans SemiBold</vt:lpstr>
      <vt:lpstr>Presidencia de Colomba</vt:lpstr>
      <vt:lpstr>Tema de Office</vt:lpstr>
      <vt:lpstr>Presentación de PowerPoint</vt:lpstr>
      <vt:lpstr>INFORME DE GESTIÓN Contratación Pública -2022</vt:lpstr>
      <vt:lpstr>CONTENIDO</vt:lpstr>
      <vt:lpstr>01. FUENTES</vt:lpstr>
      <vt:lpstr>02.PROCESOS ADJUDICADOS POR MODALIDAD DE SELECCIÓN</vt:lpstr>
      <vt:lpstr>03.VALOR ADJUDICADO POR MODALIDAD DE SELECCIÓN excepto contratación directa</vt:lpstr>
      <vt:lpstr>04.PROCESOS DE CONTRATACIÓN DIRECTA</vt:lpstr>
      <vt:lpstr>05.VALOR - CONTRATACIÓN DIRECTA </vt:lpstr>
      <vt:lpstr>06.VALOR TOTAL DE PROCESOS POR MODALIDAD incluyendo contratación directa</vt:lpstr>
      <vt:lpstr>07.ORDENES DE COMPRA - ACUERDOS MARCO DE PRECIOS </vt:lpstr>
      <vt:lpstr>08.VALOR POR ACUERDO MARCO DE PRECIOS </vt:lpstr>
      <vt:lpstr>09.COMPROMISOS DE CONFIDENCIALIDAD</vt:lpstr>
      <vt:lpstr>10.TIEMPO PARA PRESENTACIÓN DE OFERTAS (Días hábiles) </vt:lpstr>
      <vt:lpstr>11.TIEMPO ENTRE APERTURA Y ADJUDICACIÓN (Días Hábiles</vt:lpstr>
      <vt:lpstr>12.PROPUESTAS PRESENTAS POR MODALIDAD DE SELECCIÓN</vt:lpstr>
      <vt:lpstr>13.PROCESOS DESIERTOS POR MODALIDAD DE SELECCIÓN</vt:lpstr>
      <vt:lpstr>14.ADENDAS PUBLICADAS</vt:lpstr>
      <vt:lpstr>15.DOCUMENTOS PUBLICADOS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Zuleidy Lopez Rojas</dc:creator>
  <cp:lastModifiedBy>Hector Eduardo Vanegas Gamez</cp:lastModifiedBy>
  <cp:revision>156</cp:revision>
  <dcterms:modified xsi:type="dcterms:W3CDTF">2023-02-06T00:11:26Z</dcterms:modified>
</cp:coreProperties>
</file>