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EE"/>
    <a:srgbClr val="DDF0FF"/>
    <a:srgbClr val="FB5715"/>
    <a:srgbClr val="00D05E"/>
    <a:srgbClr val="BD0DA8"/>
    <a:srgbClr val="008AF2"/>
    <a:srgbClr val="FC8814"/>
    <a:srgbClr val="FCD8F8"/>
    <a:srgbClr val="FBCDF6"/>
    <a:srgbClr val="FAB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6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>
                <a:latin typeface="Verdana" panose="020B0604030504040204" pitchFamily="34" charset="0"/>
              </a:rPr>
              <a:t>21/10/2024</a:t>
            </a:fld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>
                <a:latin typeface="Verdana" panose="020B0604030504040204" pitchFamily="34" charset="0"/>
              </a:rPr>
              <a:t>‹Nº›</a:t>
            </a:fld>
            <a:endParaRPr lang="es-CO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548FE027-FF15-4B35-A3A3-F388589304CA}" type="datetimeFigureOut">
              <a:rPr lang="es-CO" smtClean="0"/>
              <a:pPr/>
              <a:t>21/10/2024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96BEE05-6087-46F1-95A9-FFABE4696862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821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60181D9-5A21-AE27-197A-E4399349395E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F581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C6DBEC1F-2BCA-C7EE-B4D1-AC93A96266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5522" y="1638979"/>
            <a:ext cx="1980957" cy="358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21/10/2024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E578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21/10/2024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E578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21/10/2024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61E59206-B501-7C42-4613-C8C535460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4872" y="259959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21/10/2024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82138A61-318F-3CEB-D851-D0A9904704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2672" y="277544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21/10/2024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E5EDE441-E0C5-0182-57F3-D13C15C10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594" y="5811943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21/10/2024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3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8F7C533-5DE6-D0AA-B5E3-34DFA805E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EAE5914-C65A-EE0A-38D9-88D683D2E1CA}"/>
              </a:ext>
            </a:extLst>
          </p:cNvPr>
          <p:cNvSpPr txBox="1"/>
          <p:nvPr/>
        </p:nvSpPr>
        <p:spPr>
          <a:xfrm>
            <a:off x="571500" y="1974107"/>
            <a:ext cx="60933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sz="1800" b="1" dirty="0">
                <a:solidFill>
                  <a:schemeClr val="bg1"/>
                </a:solidFill>
              </a:rPr>
              <a:t>Vicepresidencia de Gestión Corporativa ANI</a:t>
            </a:r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sz="1800" b="1" dirty="0">
                <a:solidFill>
                  <a:schemeClr val="bg1"/>
                </a:solidFill>
              </a:rPr>
              <a:t>Control  Disciplinario  Interno </a:t>
            </a:r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8C82FC5-6DA8-BEFD-3E50-171A0160C853}"/>
              </a:ext>
            </a:extLst>
          </p:cNvPr>
          <p:cNvSpPr txBox="1"/>
          <p:nvPr/>
        </p:nvSpPr>
        <p:spPr>
          <a:xfrm>
            <a:off x="571500" y="3610091"/>
            <a:ext cx="6093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INFORME DE GESTIÓN </a:t>
            </a:r>
            <a:br>
              <a:rPr lang="es-CO" sz="1800" b="1" dirty="0">
                <a:solidFill>
                  <a:schemeClr val="bg1"/>
                </a:solidFill>
              </a:rPr>
            </a:br>
            <a:r>
              <a:rPr lang="es-CO" b="1" dirty="0">
                <a:solidFill>
                  <a:schemeClr val="bg1"/>
                </a:solidFill>
              </a:rPr>
              <a:t>Tercer</a:t>
            </a:r>
            <a:r>
              <a:rPr lang="es-CO" sz="1800" b="1" dirty="0">
                <a:solidFill>
                  <a:schemeClr val="bg1"/>
                </a:solidFill>
              </a:rPr>
              <a:t> Trimestre 2024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6593F5D-5917-0A55-F1BE-F6DABC715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67266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1" i="0" u="none" strike="noStrike" kern="1200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Procesos Vigentes Control Disciplinario Interno Etapa de Instrucción </a:t>
            </a:r>
            <a:endParaRPr kumimoji="0" lang="en-US" altLang="es-CO" sz="2300" b="0" i="0" u="none" strike="noStrike" kern="1200" cap="none" normalizeH="0" baseline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300" b="0" i="0" u="none" strike="noStrike" kern="1200" cap="none" normalizeH="0" baseline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071B5F1-3170-F0F3-2B86-6FFF34482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302648"/>
              </p:ext>
            </p:extLst>
          </p:nvPr>
        </p:nvGraphicFramePr>
        <p:xfrm>
          <a:off x="4946998" y="1224924"/>
          <a:ext cx="6780701" cy="3445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3402">
                  <a:extLst>
                    <a:ext uri="{9D8B030D-6E8A-4147-A177-3AD203B41FA5}">
                      <a16:colId xmlns:a16="http://schemas.microsoft.com/office/drawing/2014/main" val="1114464288"/>
                    </a:ext>
                  </a:extLst>
                </a:gridCol>
                <a:gridCol w="2177299">
                  <a:extLst>
                    <a:ext uri="{9D8B030D-6E8A-4147-A177-3AD203B41FA5}">
                      <a16:colId xmlns:a16="http://schemas.microsoft.com/office/drawing/2014/main" val="465719421"/>
                    </a:ext>
                  </a:extLst>
                </a:gridCol>
              </a:tblGrid>
              <a:tr h="488065"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effectLst/>
                        </a:rPr>
                        <a:t>Estado del Proceso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 dirty="0">
                          <a:effectLst/>
                        </a:rPr>
                        <a:t>Cantidad</a:t>
                      </a:r>
                      <a:endParaRPr lang="es-CO" sz="2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extLst>
                  <a:ext uri="{0D108BD9-81ED-4DB2-BD59-A6C34878D82A}">
                    <a16:rowId xmlns:a16="http://schemas.microsoft.com/office/drawing/2014/main" val="622956777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r>
                        <a:rPr lang="es-CO" sz="2600" kern="100">
                          <a:effectLst/>
                        </a:rPr>
                        <a:t>Investigación disciplinaria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effectLst/>
                        </a:rPr>
                        <a:t>3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extLst>
                  <a:ext uri="{0D108BD9-81ED-4DB2-BD59-A6C34878D82A}">
                    <a16:rowId xmlns:a16="http://schemas.microsoft.com/office/drawing/2014/main" val="41679799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r>
                        <a:rPr lang="es-CO" sz="2600" kern="100">
                          <a:effectLst/>
                        </a:rPr>
                        <a:t>Indagación Previa 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effectLst/>
                        </a:rPr>
                        <a:t>43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extLst>
                  <a:ext uri="{0D108BD9-81ED-4DB2-BD59-A6C34878D82A}">
                    <a16:rowId xmlns:a16="http://schemas.microsoft.com/office/drawing/2014/main" val="2203489600"/>
                  </a:ext>
                </a:extLst>
              </a:tr>
              <a:tr h="888715">
                <a:tc>
                  <a:txBody>
                    <a:bodyPr/>
                    <a:lstStyle/>
                    <a:p>
                      <a:r>
                        <a:rPr lang="es-CO" sz="2600" kern="100">
                          <a:effectLst/>
                        </a:rPr>
                        <a:t>Pliego de Cargos (Elaborado y en revisión)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effectLst/>
                        </a:rPr>
                        <a:t>1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extLst>
                  <a:ext uri="{0D108BD9-81ED-4DB2-BD59-A6C34878D82A}">
                    <a16:rowId xmlns:a16="http://schemas.microsoft.com/office/drawing/2014/main" val="3514160964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effectLst/>
                        </a:rPr>
                        <a:t>Total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 dirty="0">
                          <a:effectLst/>
                        </a:rPr>
                        <a:t>47</a:t>
                      </a:r>
                      <a:endParaRPr lang="es-CO" sz="2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02" marR="163902" marT="0" marB="0" anchor="ctr"/>
                </a:tc>
                <a:extLst>
                  <a:ext uri="{0D108BD9-81ED-4DB2-BD59-A6C34878D82A}">
                    <a16:rowId xmlns:a16="http://schemas.microsoft.com/office/drawing/2014/main" val="2231545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14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406E293-44B5-5834-37B3-752A36599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432" y="1937759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Procesos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Vigentes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Agencia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Nacional de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Infraestructura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0B31DF-70A9-B755-EDFF-F80DEDEAF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52508"/>
              </p:ext>
            </p:extLst>
          </p:nvPr>
        </p:nvGraphicFramePr>
        <p:xfrm>
          <a:off x="4777316" y="949538"/>
          <a:ext cx="6780701" cy="4279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3695">
                  <a:extLst>
                    <a:ext uri="{9D8B030D-6E8A-4147-A177-3AD203B41FA5}">
                      <a16:colId xmlns:a16="http://schemas.microsoft.com/office/drawing/2014/main" val="3679876986"/>
                    </a:ext>
                  </a:extLst>
                </a:gridCol>
                <a:gridCol w="2217006">
                  <a:extLst>
                    <a:ext uri="{9D8B030D-6E8A-4147-A177-3AD203B41FA5}">
                      <a16:colId xmlns:a16="http://schemas.microsoft.com/office/drawing/2014/main" val="3798944112"/>
                    </a:ext>
                  </a:extLst>
                </a:gridCol>
              </a:tblGrid>
              <a:tr h="1033250">
                <a:tc>
                  <a:txBody>
                    <a:bodyPr/>
                    <a:lstStyle/>
                    <a:p>
                      <a:pPr algn="ctr"/>
                      <a:r>
                        <a:rPr lang="es-CO" sz="2700" kern="100" dirty="0">
                          <a:effectLst/>
                        </a:rPr>
                        <a:t>Etapa de la Acción Disciplinaria</a:t>
                      </a:r>
                      <a:endParaRPr lang="es-CO" sz="2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700" kern="100">
                          <a:effectLst/>
                        </a:rPr>
                        <a:t>Cantidad</a:t>
                      </a:r>
                      <a:endParaRPr lang="es-CO" sz="2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extLst>
                  <a:ext uri="{0D108BD9-81ED-4DB2-BD59-A6C34878D82A}">
                    <a16:rowId xmlns:a16="http://schemas.microsoft.com/office/drawing/2014/main" val="1924934580"/>
                  </a:ext>
                </a:extLst>
              </a:tr>
              <a:tr h="567441">
                <a:tc>
                  <a:txBody>
                    <a:bodyPr/>
                    <a:lstStyle/>
                    <a:p>
                      <a:r>
                        <a:rPr lang="es-CO" sz="2700" kern="100" dirty="0">
                          <a:effectLst/>
                        </a:rPr>
                        <a:t>En Etapa de Instrucción </a:t>
                      </a:r>
                      <a:endParaRPr lang="es-CO" sz="2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700" kern="100">
                          <a:effectLst/>
                        </a:rPr>
                        <a:t>47</a:t>
                      </a:r>
                      <a:endParaRPr lang="es-CO" sz="2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extLst>
                  <a:ext uri="{0D108BD9-81ED-4DB2-BD59-A6C34878D82A}">
                    <a16:rowId xmlns:a16="http://schemas.microsoft.com/office/drawing/2014/main" val="1756833319"/>
                  </a:ext>
                </a:extLst>
              </a:tr>
              <a:tr h="1033250">
                <a:tc>
                  <a:txBody>
                    <a:bodyPr/>
                    <a:lstStyle/>
                    <a:p>
                      <a:r>
                        <a:rPr lang="es-CO" sz="2700" kern="100" dirty="0">
                          <a:effectLst/>
                        </a:rPr>
                        <a:t>En Etapa de Juzgamiento </a:t>
                      </a:r>
                      <a:endParaRPr lang="es-CO" sz="2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700" kern="100">
                          <a:effectLst/>
                        </a:rPr>
                        <a:t>3</a:t>
                      </a:r>
                      <a:endParaRPr lang="es-CO" sz="2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extLst>
                  <a:ext uri="{0D108BD9-81ED-4DB2-BD59-A6C34878D82A}">
                    <a16:rowId xmlns:a16="http://schemas.microsoft.com/office/drawing/2014/main" val="1214577552"/>
                  </a:ext>
                </a:extLst>
              </a:tr>
              <a:tr h="567441">
                <a:tc>
                  <a:txBody>
                    <a:bodyPr/>
                    <a:lstStyle/>
                    <a:p>
                      <a:r>
                        <a:rPr lang="es-CO" sz="2700" kern="100" dirty="0">
                          <a:effectLst/>
                        </a:rPr>
                        <a:t>En Segunda Instancia </a:t>
                      </a:r>
                      <a:endParaRPr lang="es-CO" sz="2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700" kern="100" dirty="0">
                          <a:effectLst/>
                        </a:rPr>
                        <a:t>2</a:t>
                      </a:r>
                      <a:endParaRPr lang="es-CO" sz="2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extLst>
                  <a:ext uri="{0D108BD9-81ED-4DB2-BD59-A6C34878D82A}">
                    <a16:rowId xmlns:a16="http://schemas.microsoft.com/office/drawing/2014/main" val="2196780105"/>
                  </a:ext>
                </a:extLst>
              </a:tr>
              <a:tr h="567441">
                <a:tc>
                  <a:txBody>
                    <a:bodyPr/>
                    <a:lstStyle/>
                    <a:p>
                      <a:pPr algn="ctr"/>
                      <a:r>
                        <a:rPr lang="es-CO" sz="2700" kern="100">
                          <a:effectLst/>
                        </a:rPr>
                        <a:t>Total</a:t>
                      </a:r>
                      <a:endParaRPr lang="es-CO" sz="2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700" kern="100" dirty="0">
                          <a:effectLst/>
                        </a:rPr>
                        <a:t>52</a:t>
                      </a:r>
                      <a:endParaRPr lang="es-CO" sz="2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58" marR="190558" marT="0" marB="0" anchor="ctr"/>
                </a:tc>
                <a:extLst>
                  <a:ext uri="{0D108BD9-81ED-4DB2-BD59-A6C34878D82A}">
                    <a16:rowId xmlns:a16="http://schemas.microsoft.com/office/drawing/2014/main" val="2710546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15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13965AC-BA7F-F2C3-26AA-951645B84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55" y="2155371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Actividades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Realizadas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3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Instrucción</a:t>
            </a:r>
            <a:r>
              <a:rPr kumimoji="0" lang="en-US" altLang="es-CO" sz="23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3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CO" sz="23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CO" sz="23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4CD65C-7A49-3FF4-68AD-ED31C32B9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769215"/>
              </p:ext>
            </p:extLst>
          </p:nvPr>
        </p:nvGraphicFramePr>
        <p:xfrm>
          <a:off x="4767889" y="587418"/>
          <a:ext cx="6780702" cy="502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604">
                  <a:extLst>
                    <a:ext uri="{9D8B030D-6E8A-4147-A177-3AD203B41FA5}">
                      <a16:colId xmlns:a16="http://schemas.microsoft.com/office/drawing/2014/main" val="169678323"/>
                    </a:ext>
                  </a:extLst>
                </a:gridCol>
                <a:gridCol w="4137946">
                  <a:extLst>
                    <a:ext uri="{9D8B030D-6E8A-4147-A177-3AD203B41FA5}">
                      <a16:colId xmlns:a16="http://schemas.microsoft.com/office/drawing/2014/main" val="3566539848"/>
                    </a:ext>
                  </a:extLst>
                </a:gridCol>
                <a:gridCol w="1166152">
                  <a:extLst>
                    <a:ext uri="{9D8B030D-6E8A-4147-A177-3AD203B41FA5}">
                      <a16:colId xmlns:a16="http://schemas.microsoft.com/office/drawing/2014/main" val="2081060153"/>
                    </a:ext>
                  </a:extLst>
                </a:gridCol>
              </a:tblGrid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Consecutivo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Actividad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Cantidad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3230110792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Autos inhibitorios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541787324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 Apertura de indagación Previa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968055899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3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Autos de Archivo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8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2450245214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4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Autos de Apertura de Investigación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0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4124132230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5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 de cierre de Investigación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2278835027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6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 de Pliego de Cargos Firmados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3764951150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7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 de Pliego de Cargos en Revisión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3387035324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8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Autos de Remisión por Competencia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36342294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9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Autos Pruebas de Oficio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9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4073101913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10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Reconocimiento Personería Jurídica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1292745900"/>
                  </a:ext>
                </a:extLst>
              </a:tr>
              <a:tr h="732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Práctica Diligencias probatorias (memorandos y/o oficios y toma de declaraciones / inspecciones disciplinarias)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97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172654123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Comunicaciones y Notificaciones 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50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2820737680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13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Respuestas a la PGN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109448288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14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Capacitaciones 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3376395988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15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Quejas e Informes evaluados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15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3592614414"/>
                  </a:ext>
                </a:extLst>
              </a:tr>
              <a:tr h="268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16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Publicación Tips Disciplinarios 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13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67" marR="57567" marT="0" marB="0" anchor="b"/>
                </a:tc>
                <a:extLst>
                  <a:ext uri="{0D108BD9-81ED-4DB2-BD59-A6C34878D82A}">
                    <a16:rowId xmlns:a16="http://schemas.microsoft.com/office/drawing/2014/main" val="3483290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7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87AEA66-899C-222D-1DCF-AD1F60C3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55" y="2155371"/>
            <a:ext cx="2628900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06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Otras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Actividades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Realizadas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kumimoji="0" lang="en-US" altLang="es-CO" sz="2000" b="1" i="0" u="none" strike="noStrike" kern="1200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Instrucción</a:t>
            </a:r>
            <a:r>
              <a:rPr kumimoji="0" lang="en-US" altLang="es-CO" sz="2000" b="1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r>
              <a:rPr kumimoji="0" lang="en-US" altLang="es-CO" sz="2000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>
                <a:tab pos="2506663" algn="l"/>
              </a:tabLst>
            </a:pPr>
            <a:endParaRPr kumimoji="0" lang="en-US" altLang="es-CO" sz="2000" b="0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D50CA6-F649-7CE8-1A1F-529DD2709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59422"/>
              </p:ext>
            </p:extLst>
          </p:nvPr>
        </p:nvGraphicFramePr>
        <p:xfrm>
          <a:off x="4777316" y="292742"/>
          <a:ext cx="6780702" cy="5380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5649">
                  <a:extLst>
                    <a:ext uri="{9D8B030D-6E8A-4147-A177-3AD203B41FA5}">
                      <a16:colId xmlns:a16="http://schemas.microsoft.com/office/drawing/2014/main" val="4173675386"/>
                    </a:ext>
                  </a:extLst>
                </a:gridCol>
                <a:gridCol w="4027081">
                  <a:extLst>
                    <a:ext uri="{9D8B030D-6E8A-4147-A177-3AD203B41FA5}">
                      <a16:colId xmlns:a16="http://schemas.microsoft.com/office/drawing/2014/main" val="965583106"/>
                    </a:ext>
                  </a:extLst>
                </a:gridCol>
                <a:gridCol w="1207972">
                  <a:extLst>
                    <a:ext uri="{9D8B030D-6E8A-4147-A177-3AD203B41FA5}">
                      <a16:colId xmlns:a16="http://schemas.microsoft.com/office/drawing/2014/main" val="2502924055"/>
                    </a:ext>
                  </a:extLst>
                </a:gridCol>
              </a:tblGrid>
              <a:tr h="333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Consecutivo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Actividad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>
                          <a:effectLst/>
                        </a:rPr>
                        <a:t>Cantidad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extLst>
                  <a:ext uri="{0D108BD9-81ED-4DB2-BD59-A6C34878D82A}">
                    <a16:rowId xmlns:a16="http://schemas.microsoft.com/office/drawing/2014/main" val="1361625352"/>
                  </a:ext>
                </a:extLst>
              </a:tr>
              <a:tr h="911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1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600" kern="100">
                          <a:effectLst/>
                        </a:rPr>
                        <a:t>Se continuo con la organización del archivo, se digitalizaron 6 cajas con 55 expedientes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>
                          <a:effectLst/>
                        </a:rPr>
                        <a:t>55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extLst>
                  <a:ext uri="{0D108BD9-81ED-4DB2-BD59-A6C34878D82A}">
                    <a16:rowId xmlns:a16="http://schemas.microsoft.com/office/drawing/2014/main" val="3520152435"/>
                  </a:ext>
                </a:extLst>
              </a:tr>
              <a:tr h="2935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>
                          <a:effectLst/>
                        </a:rPr>
                        <a:t>2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Se continuó con el trámite de actualización del procedimiento disciplinario código TPSC-P-004, se envió el procedimiento para la Presidencia de la ANI y la Vicepresidencia Jurídica para revisión y aprobación, a través de los radicados No. 20244020058407 del 17/09/2024 y 20244020057542 del 13/09/2024 respectivamente. 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N/A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extLst>
                  <a:ext uri="{0D108BD9-81ED-4DB2-BD59-A6C34878D82A}">
                    <a16:rowId xmlns:a16="http://schemas.microsoft.com/office/drawing/2014/main" val="1232452356"/>
                  </a:ext>
                </a:extLst>
              </a:tr>
              <a:tr h="1200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>
                          <a:effectLst/>
                        </a:rPr>
                        <a:t>3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600" kern="100">
                          <a:effectLst/>
                        </a:rPr>
                        <a:t>Se realizaron tres mesas de trabajo para la actualización del protocolo de violencia de género, acoso laboral y acoso sexual. </a:t>
                      </a:r>
                      <a:endParaRPr lang="es-CO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N/A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629" marR="71629" marT="0" marB="0" anchor="ctr"/>
                </a:tc>
                <a:extLst>
                  <a:ext uri="{0D108BD9-81ED-4DB2-BD59-A6C34878D82A}">
                    <a16:rowId xmlns:a16="http://schemas.microsoft.com/office/drawing/2014/main" val="3743886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281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</TotalTime>
  <Words>305</Words>
  <Application>Microsoft Office PowerPoint</Application>
  <PresentationFormat>Panorámica</PresentationFormat>
  <Paragraphs>91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Verdana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Nelson Fabian Rocha Rodriguez</cp:lastModifiedBy>
  <cp:revision>35</cp:revision>
  <dcterms:created xsi:type="dcterms:W3CDTF">2023-05-08T00:34:42Z</dcterms:created>
  <dcterms:modified xsi:type="dcterms:W3CDTF">2024-10-21T14:52:42Z</dcterms:modified>
</cp:coreProperties>
</file>