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62" r:id="rId5"/>
    <p:sldId id="263" r:id="rId6"/>
    <p:sldId id="264" r:id="rId7"/>
  </p:sldIdLst>
  <p:sldSz cx="12192000" cy="6858000"/>
  <p:notesSz cx="6858000" cy="9144000"/>
  <p:embeddedFontLst>
    <p:embeddedFont>
      <p:font typeface="Verdana" panose="020B0604030504040204" pitchFamily="34" charset="0"/>
      <p:regular r:id="rId10"/>
      <p:bold r:id="rId11"/>
      <p:italic r:id="rId12"/>
      <p:boldItalic r:id="rId13"/>
    </p:embeddedFont>
  </p:embeddedFontLst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EE"/>
    <a:srgbClr val="DDF0FF"/>
    <a:srgbClr val="FB5715"/>
    <a:srgbClr val="00D05E"/>
    <a:srgbClr val="BD0DA8"/>
    <a:srgbClr val="008AF2"/>
    <a:srgbClr val="FC8814"/>
    <a:srgbClr val="FCD8F8"/>
    <a:srgbClr val="FBCDF6"/>
    <a:srgbClr val="FAB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75" autoAdjust="0"/>
    <p:restoredTop sz="94660"/>
  </p:normalViewPr>
  <p:slideViewPr>
    <p:cSldViewPr snapToGrid="0">
      <p:cViewPr varScale="1">
        <p:scale>
          <a:sx n="83" d="100"/>
          <a:sy n="83" d="100"/>
        </p:scale>
        <p:origin x="76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>
                <a:latin typeface="Verdana" panose="020B0604030504040204" pitchFamily="34" charset="0"/>
              </a:rPr>
              <a:t>21/10/2024</a:t>
            </a:fld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>
                <a:latin typeface="Verdana" panose="020B0604030504040204" pitchFamily="34" charset="0"/>
              </a:rPr>
              <a:t>‹Nº›</a:t>
            </a:fld>
            <a:endParaRPr lang="es-CO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548FE027-FF15-4B35-A3A3-F388589304CA}" type="datetimeFigureOut">
              <a:rPr lang="es-CO" smtClean="0"/>
              <a:pPr/>
              <a:t>21/10/2024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996BEE05-6087-46F1-95A9-FFABE4696862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58213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060181D9-5A21-AE27-197A-E4399349395E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F581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C6DBEC1F-2BCA-C7EE-B4D1-AC93A96266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05522" y="1638979"/>
            <a:ext cx="1980957" cy="358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21/10/2024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9AFD091-953C-4B8E-5508-A2D6A3D77D1D}"/>
              </a:ext>
            </a:extLst>
          </p:cNvPr>
          <p:cNvSpPr/>
          <p:nvPr userDrawn="1"/>
        </p:nvSpPr>
        <p:spPr>
          <a:xfrm>
            <a:off x="0" y="819253"/>
            <a:ext cx="12192000" cy="5219493"/>
          </a:xfrm>
          <a:prstGeom prst="rect">
            <a:avLst/>
          </a:prstGeom>
          <a:solidFill>
            <a:srgbClr val="E578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25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21/10/2024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663A175-52FA-6661-1F93-E14E5215D728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E578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220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21/10/2024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61E59206-B501-7C42-4613-C8C535460E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94872" y="259959"/>
            <a:ext cx="402256" cy="72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21/10/2024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82138A61-318F-3CEB-D851-D0A9904704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52672" y="277544"/>
            <a:ext cx="402256" cy="72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2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21/10/2024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E5EDE441-E0C5-0182-57F3-D13C15C10D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594" y="5811943"/>
            <a:ext cx="402256" cy="72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2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21/10/2024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606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0" r:id="rId3"/>
    <p:sldLayoutId id="2147483651" r:id="rId4"/>
    <p:sldLayoutId id="2147483663" r:id="rId5"/>
    <p:sldLayoutId id="214748366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8F7C533-5DE6-D0AA-B5E3-34DFA805EA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13"/>
          <a:stretch/>
        </p:blipFill>
        <p:spPr>
          <a:xfrm>
            <a:off x="4991310" y="6261739"/>
            <a:ext cx="2209380" cy="160233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AEAE5914-C65A-EE0A-38D9-88D683D2E1CA}"/>
              </a:ext>
            </a:extLst>
          </p:cNvPr>
          <p:cNvSpPr txBox="1"/>
          <p:nvPr/>
        </p:nvSpPr>
        <p:spPr>
          <a:xfrm>
            <a:off x="571500" y="1974107"/>
            <a:ext cx="60933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s-CO" sz="1800" b="1" dirty="0">
                <a:solidFill>
                  <a:schemeClr val="bg1"/>
                </a:solidFill>
              </a:rPr>
            </a:br>
            <a:r>
              <a:rPr lang="es-CO" sz="1800" b="1" dirty="0">
                <a:solidFill>
                  <a:schemeClr val="bg1"/>
                </a:solidFill>
              </a:rPr>
              <a:t>Vicepresidencia de Gestión Corporativa ANI</a:t>
            </a:r>
            <a:br>
              <a:rPr lang="es-CO" sz="1800" b="1" dirty="0">
                <a:solidFill>
                  <a:schemeClr val="bg1"/>
                </a:solidFill>
              </a:rPr>
            </a:br>
            <a:r>
              <a:rPr lang="es-CO" sz="1800" b="1" dirty="0">
                <a:solidFill>
                  <a:schemeClr val="bg1"/>
                </a:solidFill>
              </a:rPr>
              <a:t>Control  Disciplinario  Interno </a:t>
            </a:r>
            <a:endParaRPr lang="es-CO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8C82FC5-6DA8-BEFD-3E50-171A0160C853}"/>
              </a:ext>
            </a:extLst>
          </p:cNvPr>
          <p:cNvSpPr txBox="1"/>
          <p:nvPr/>
        </p:nvSpPr>
        <p:spPr>
          <a:xfrm>
            <a:off x="571500" y="3610091"/>
            <a:ext cx="60933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b="1" dirty="0">
                <a:solidFill>
                  <a:schemeClr val="bg1"/>
                </a:solidFill>
              </a:rPr>
              <a:t>INFORME DE GESTIÓN </a:t>
            </a:r>
            <a:br>
              <a:rPr lang="es-CO" sz="1800" b="1" dirty="0">
                <a:solidFill>
                  <a:schemeClr val="bg1"/>
                </a:solidFill>
              </a:rPr>
            </a:br>
            <a:r>
              <a:rPr lang="es-CO" b="1" dirty="0">
                <a:solidFill>
                  <a:schemeClr val="bg1"/>
                </a:solidFill>
              </a:rPr>
              <a:t>Tercer</a:t>
            </a:r>
            <a:r>
              <a:rPr lang="es-CO" sz="1800" b="1" dirty="0">
                <a:solidFill>
                  <a:schemeClr val="bg1"/>
                </a:solidFill>
              </a:rPr>
              <a:t> Trimestre 2024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6593F5D-5917-0A55-F1BE-F6DABC715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1967266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CO" sz="2300" b="1" i="0" u="none" strike="noStrike" kern="1200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Procesos Vigentes Control Disciplinario Interno Etapa de Instrucción </a:t>
            </a:r>
            <a:endParaRPr kumimoji="0" lang="en-US" altLang="es-CO" sz="2300" b="0" i="0" u="none" strike="noStrike" kern="1200" cap="none" normalizeH="0" baseline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CO" sz="2300" b="0" i="0" u="none" strike="noStrike" kern="1200" cap="none" normalizeH="0" baseline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D071B5F1-3170-F0F3-2B86-6FFF344821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302648"/>
              </p:ext>
            </p:extLst>
          </p:nvPr>
        </p:nvGraphicFramePr>
        <p:xfrm>
          <a:off x="4946998" y="1224924"/>
          <a:ext cx="6780701" cy="3445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3402">
                  <a:extLst>
                    <a:ext uri="{9D8B030D-6E8A-4147-A177-3AD203B41FA5}">
                      <a16:colId xmlns:a16="http://schemas.microsoft.com/office/drawing/2014/main" val="1114464288"/>
                    </a:ext>
                  </a:extLst>
                </a:gridCol>
                <a:gridCol w="2177299">
                  <a:extLst>
                    <a:ext uri="{9D8B030D-6E8A-4147-A177-3AD203B41FA5}">
                      <a16:colId xmlns:a16="http://schemas.microsoft.com/office/drawing/2014/main" val="465719421"/>
                    </a:ext>
                  </a:extLst>
                </a:gridCol>
              </a:tblGrid>
              <a:tr h="488065">
                <a:tc>
                  <a:txBody>
                    <a:bodyPr/>
                    <a:lstStyle/>
                    <a:p>
                      <a:pPr algn="ctr"/>
                      <a:r>
                        <a:rPr lang="es-CO" sz="2600" kern="100">
                          <a:effectLst/>
                        </a:rPr>
                        <a:t>Estado del Proceso</a:t>
                      </a:r>
                      <a:endParaRPr lang="es-CO" sz="2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902" marR="1639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600" kern="100" dirty="0">
                          <a:effectLst/>
                        </a:rPr>
                        <a:t>Cantidad</a:t>
                      </a:r>
                      <a:endParaRPr lang="es-CO" sz="2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902" marR="163902" marT="0" marB="0" anchor="ctr"/>
                </a:tc>
                <a:extLst>
                  <a:ext uri="{0D108BD9-81ED-4DB2-BD59-A6C34878D82A}">
                    <a16:rowId xmlns:a16="http://schemas.microsoft.com/office/drawing/2014/main" val="622956777"/>
                  </a:ext>
                </a:extLst>
              </a:tr>
              <a:tr h="488065">
                <a:tc>
                  <a:txBody>
                    <a:bodyPr/>
                    <a:lstStyle/>
                    <a:p>
                      <a:r>
                        <a:rPr lang="es-CO" sz="2600" kern="100">
                          <a:effectLst/>
                        </a:rPr>
                        <a:t>Investigación disciplinaria</a:t>
                      </a:r>
                      <a:endParaRPr lang="es-CO" sz="2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902" marR="1639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600" kern="100">
                          <a:effectLst/>
                        </a:rPr>
                        <a:t>3</a:t>
                      </a:r>
                      <a:endParaRPr lang="es-CO" sz="2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902" marR="163902" marT="0" marB="0" anchor="ctr"/>
                </a:tc>
                <a:extLst>
                  <a:ext uri="{0D108BD9-81ED-4DB2-BD59-A6C34878D82A}">
                    <a16:rowId xmlns:a16="http://schemas.microsoft.com/office/drawing/2014/main" val="41679799"/>
                  </a:ext>
                </a:extLst>
              </a:tr>
              <a:tr h="488065">
                <a:tc>
                  <a:txBody>
                    <a:bodyPr/>
                    <a:lstStyle/>
                    <a:p>
                      <a:r>
                        <a:rPr lang="es-CO" sz="2600" kern="100">
                          <a:effectLst/>
                        </a:rPr>
                        <a:t>Indagación Previa </a:t>
                      </a:r>
                      <a:endParaRPr lang="es-CO" sz="2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902" marR="1639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600" kern="100">
                          <a:effectLst/>
                        </a:rPr>
                        <a:t>43</a:t>
                      </a:r>
                      <a:endParaRPr lang="es-CO" sz="2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902" marR="163902" marT="0" marB="0" anchor="ctr"/>
                </a:tc>
                <a:extLst>
                  <a:ext uri="{0D108BD9-81ED-4DB2-BD59-A6C34878D82A}">
                    <a16:rowId xmlns:a16="http://schemas.microsoft.com/office/drawing/2014/main" val="2203489600"/>
                  </a:ext>
                </a:extLst>
              </a:tr>
              <a:tr h="888715">
                <a:tc>
                  <a:txBody>
                    <a:bodyPr/>
                    <a:lstStyle/>
                    <a:p>
                      <a:r>
                        <a:rPr lang="es-CO" sz="2600" kern="100">
                          <a:effectLst/>
                        </a:rPr>
                        <a:t>Pliego de Cargos (Elaborado y en revisión)</a:t>
                      </a:r>
                      <a:endParaRPr lang="es-CO" sz="2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902" marR="1639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600" kern="100">
                          <a:effectLst/>
                        </a:rPr>
                        <a:t>1</a:t>
                      </a:r>
                      <a:endParaRPr lang="es-CO" sz="2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902" marR="163902" marT="0" marB="0" anchor="ctr"/>
                </a:tc>
                <a:extLst>
                  <a:ext uri="{0D108BD9-81ED-4DB2-BD59-A6C34878D82A}">
                    <a16:rowId xmlns:a16="http://schemas.microsoft.com/office/drawing/2014/main" val="3514160964"/>
                  </a:ext>
                </a:extLst>
              </a:tr>
              <a:tr h="488065">
                <a:tc>
                  <a:txBody>
                    <a:bodyPr/>
                    <a:lstStyle/>
                    <a:p>
                      <a:pPr algn="ctr"/>
                      <a:r>
                        <a:rPr lang="es-CO" sz="2600" kern="100">
                          <a:effectLst/>
                        </a:rPr>
                        <a:t>Total</a:t>
                      </a:r>
                      <a:endParaRPr lang="es-CO" sz="2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902" marR="1639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600" kern="100" dirty="0">
                          <a:effectLst/>
                        </a:rPr>
                        <a:t>47</a:t>
                      </a:r>
                      <a:endParaRPr lang="es-CO" sz="2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902" marR="163902" marT="0" marB="0" anchor="ctr"/>
                </a:tc>
                <a:extLst>
                  <a:ext uri="{0D108BD9-81ED-4DB2-BD59-A6C34878D82A}">
                    <a16:rowId xmlns:a16="http://schemas.microsoft.com/office/drawing/2014/main" val="2231545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141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406E293-44B5-5834-37B3-752A36599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432" y="1937759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Procesos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Vigentes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Control Disciplinario Interno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Agencia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Nacional de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Infraestructura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endParaRPr kumimoji="0" lang="en-US" altLang="es-CO" sz="20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CO" sz="20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70B31DF-70A9-B755-EDFF-F80DEDEAF2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552508"/>
              </p:ext>
            </p:extLst>
          </p:nvPr>
        </p:nvGraphicFramePr>
        <p:xfrm>
          <a:off x="4777316" y="949538"/>
          <a:ext cx="6780701" cy="42798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63695">
                  <a:extLst>
                    <a:ext uri="{9D8B030D-6E8A-4147-A177-3AD203B41FA5}">
                      <a16:colId xmlns:a16="http://schemas.microsoft.com/office/drawing/2014/main" val="3679876986"/>
                    </a:ext>
                  </a:extLst>
                </a:gridCol>
                <a:gridCol w="2217006">
                  <a:extLst>
                    <a:ext uri="{9D8B030D-6E8A-4147-A177-3AD203B41FA5}">
                      <a16:colId xmlns:a16="http://schemas.microsoft.com/office/drawing/2014/main" val="3798944112"/>
                    </a:ext>
                  </a:extLst>
                </a:gridCol>
              </a:tblGrid>
              <a:tr h="1033250">
                <a:tc>
                  <a:txBody>
                    <a:bodyPr/>
                    <a:lstStyle/>
                    <a:p>
                      <a:pPr algn="ctr"/>
                      <a:r>
                        <a:rPr lang="es-CO" sz="2700" kern="100" dirty="0">
                          <a:effectLst/>
                        </a:rPr>
                        <a:t>Etapa de la Acción Disciplinaria</a:t>
                      </a:r>
                      <a:endParaRPr lang="es-CO" sz="27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58" marR="19055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700" kern="100">
                          <a:effectLst/>
                        </a:rPr>
                        <a:t>Cantidad</a:t>
                      </a:r>
                      <a:endParaRPr lang="es-CO" sz="27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58" marR="190558" marT="0" marB="0" anchor="ctr"/>
                </a:tc>
                <a:extLst>
                  <a:ext uri="{0D108BD9-81ED-4DB2-BD59-A6C34878D82A}">
                    <a16:rowId xmlns:a16="http://schemas.microsoft.com/office/drawing/2014/main" val="1924934580"/>
                  </a:ext>
                </a:extLst>
              </a:tr>
              <a:tr h="567441">
                <a:tc>
                  <a:txBody>
                    <a:bodyPr/>
                    <a:lstStyle/>
                    <a:p>
                      <a:r>
                        <a:rPr lang="es-CO" sz="2700" kern="100" dirty="0">
                          <a:effectLst/>
                        </a:rPr>
                        <a:t>En Etapa de Instrucción </a:t>
                      </a:r>
                      <a:endParaRPr lang="es-CO" sz="27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58" marR="19055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700" kern="100">
                          <a:effectLst/>
                        </a:rPr>
                        <a:t>47</a:t>
                      </a:r>
                      <a:endParaRPr lang="es-CO" sz="27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58" marR="190558" marT="0" marB="0" anchor="ctr"/>
                </a:tc>
                <a:extLst>
                  <a:ext uri="{0D108BD9-81ED-4DB2-BD59-A6C34878D82A}">
                    <a16:rowId xmlns:a16="http://schemas.microsoft.com/office/drawing/2014/main" val="1756833319"/>
                  </a:ext>
                </a:extLst>
              </a:tr>
              <a:tr h="1033250">
                <a:tc>
                  <a:txBody>
                    <a:bodyPr/>
                    <a:lstStyle/>
                    <a:p>
                      <a:r>
                        <a:rPr lang="es-CO" sz="2700" kern="100" dirty="0">
                          <a:effectLst/>
                        </a:rPr>
                        <a:t>En Etapa de Juzgamiento </a:t>
                      </a:r>
                      <a:endParaRPr lang="es-CO" sz="27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58" marR="19055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700" kern="100">
                          <a:effectLst/>
                        </a:rPr>
                        <a:t>3</a:t>
                      </a:r>
                      <a:endParaRPr lang="es-CO" sz="27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58" marR="190558" marT="0" marB="0" anchor="ctr"/>
                </a:tc>
                <a:extLst>
                  <a:ext uri="{0D108BD9-81ED-4DB2-BD59-A6C34878D82A}">
                    <a16:rowId xmlns:a16="http://schemas.microsoft.com/office/drawing/2014/main" val="1214577552"/>
                  </a:ext>
                </a:extLst>
              </a:tr>
              <a:tr h="567441">
                <a:tc>
                  <a:txBody>
                    <a:bodyPr/>
                    <a:lstStyle/>
                    <a:p>
                      <a:r>
                        <a:rPr lang="es-CO" sz="2700" kern="100" dirty="0">
                          <a:effectLst/>
                        </a:rPr>
                        <a:t>En Segunda Instancia </a:t>
                      </a:r>
                      <a:endParaRPr lang="es-CO" sz="27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58" marR="19055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700" kern="100" dirty="0">
                          <a:effectLst/>
                        </a:rPr>
                        <a:t>2</a:t>
                      </a:r>
                      <a:endParaRPr lang="es-CO" sz="27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58" marR="190558" marT="0" marB="0" anchor="ctr"/>
                </a:tc>
                <a:extLst>
                  <a:ext uri="{0D108BD9-81ED-4DB2-BD59-A6C34878D82A}">
                    <a16:rowId xmlns:a16="http://schemas.microsoft.com/office/drawing/2014/main" val="2196780105"/>
                  </a:ext>
                </a:extLst>
              </a:tr>
              <a:tr h="567441">
                <a:tc>
                  <a:txBody>
                    <a:bodyPr/>
                    <a:lstStyle/>
                    <a:p>
                      <a:pPr algn="ctr"/>
                      <a:r>
                        <a:rPr lang="es-CO" sz="2700" kern="100">
                          <a:effectLst/>
                        </a:rPr>
                        <a:t>Total</a:t>
                      </a:r>
                      <a:endParaRPr lang="es-CO" sz="27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58" marR="19055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700" kern="100" dirty="0">
                          <a:effectLst/>
                        </a:rPr>
                        <a:t>52</a:t>
                      </a:r>
                      <a:endParaRPr lang="es-CO" sz="27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58" marR="190558" marT="0" marB="0" anchor="ctr"/>
                </a:tc>
                <a:extLst>
                  <a:ext uri="{0D108BD9-81ED-4DB2-BD59-A6C34878D82A}">
                    <a16:rowId xmlns:a16="http://schemas.microsoft.com/office/drawing/2014/main" val="2710546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153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13965AC-BA7F-F2C3-26AA-951645B84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755" y="2155371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CO" sz="23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Actividades</a:t>
            </a:r>
            <a:r>
              <a:rPr kumimoji="0" lang="en-US" altLang="es-CO" sz="23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3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Realizadas</a:t>
            </a:r>
            <a:r>
              <a:rPr kumimoji="0" lang="en-US" altLang="es-CO" sz="23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3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por</a:t>
            </a:r>
            <a:r>
              <a:rPr kumimoji="0" lang="en-US" altLang="es-CO" sz="23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Control Disciplinario Interno </a:t>
            </a:r>
            <a:r>
              <a:rPr kumimoji="0" lang="en-US" altLang="es-CO" sz="23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Instrucción</a:t>
            </a:r>
            <a:r>
              <a:rPr kumimoji="0" lang="en-US" altLang="es-CO" sz="23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endParaRPr kumimoji="0" lang="en-US" altLang="es-CO" sz="23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CO" sz="23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CO" sz="23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A4CD65C-7A49-3FF4-68AD-ED31C32B9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769215"/>
              </p:ext>
            </p:extLst>
          </p:nvPr>
        </p:nvGraphicFramePr>
        <p:xfrm>
          <a:off x="4767889" y="587418"/>
          <a:ext cx="6780702" cy="5020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6604">
                  <a:extLst>
                    <a:ext uri="{9D8B030D-6E8A-4147-A177-3AD203B41FA5}">
                      <a16:colId xmlns:a16="http://schemas.microsoft.com/office/drawing/2014/main" val="169678323"/>
                    </a:ext>
                  </a:extLst>
                </a:gridCol>
                <a:gridCol w="4137946">
                  <a:extLst>
                    <a:ext uri="{9D8B030D-6E8A-4147-A177-3AD203B41FA5}">
                      <a16:colId xmlns:a16="http://schemas.microsoft.com/office/drawing/2014/main" val="3566539848"/>
                    </a:ext>
                  </a:extLst>
                </a:gridCol>
                <a:gridCol w="1166152">
                  <a:extLst>
                    <a:ext uri="{9D8B030D-6E8A-4147-A177-3AD203B41FA5}">
                      <a16:colId xmlns:a16="http://schemas.microsoft.com/office/drawing/2014/main" val="2081060153"/>
                    </a:ext>
                  </a:extLst>
                </a:gridCol>
              </a:tblGrid>
              <a:tr h="268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Consecutivo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Actividad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Cantidad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extLst>
                  <a:ext uri="{0D108BD9-81ED-4DB2-BD59-A6C34878D82A}">
                    <a16:rowId xmlns:a16="http://schemas.microsoft.com/office/drawing/2014/main" val="3230110792"/>
                  </a:ext>
                </a:extLst>
              </a:tr>
              <a:tr h="268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Autos inhibitorios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extLst>
                  <a:ext uri="{0D108BD9-81ED-4DB2-BD59-A6C34878D82A}">
                    <a16:rowId xmlns:a16="http://schemas.microsoft.com/office/drawing/2014/main" val="541787324"/>
                  </a:ext>
                </a:extLst>
              </a:tr>
              <a:tr h="268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2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Auto Apertura de indagación Previa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12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extLst>
                  <a:ext uri="{0D108BD9-81ED-4DB2-BD59-A6C34878D82A}">
                    <a16:rowId xmlns:a16="http://schemas.microsoft.com/office/drawing/2014/main" val="968055899"/>
                  </a:ext>
                </a:extLst>
              </a:tr>
              <a:tr h="268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3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Autos de Archivo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8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extLst>
                  <a:ext uri="{0D108BD9-81ED-4DB2-BD59-A6C34878D82A}">
                    <a16:rowId xmlns:a16="http://schemas.microsoft.com/office/drawing/2014/main" val="2450245214"/>
                  </a:ext>
                </a:extLst>
              </a:tr>
              <a:tr h="268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4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Autos de Apertura de Investigación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0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extLst>
                  <a:ext uri="{0D108BD9-81ED-4DB2-BD59-A6C34878D82A}">
                    <a16:rowId xmlns:a16="http://schemas.microsoft.com/office/drawing/2014/main" val="4124132230"/>
                  </a:ext>
                </a:extLst>
              </a:tr>
              <a:tr h="268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5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Auto de cierre de Investigación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2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extLst>
                  <a:ext uri="{0D108BD9-81ED-4DB2-BD59-A6C34878D82A}">
                    <a16:rowId xmlns:a16="http://schemas.microsoft.com/office/drawing/2014/main" val="2278835027"/>
                  </a:ext>
                </a:extLst>
              </a:tr>
              <a:tr h="268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6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Auto de Pliego de Cargos Firmados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extLst>
                  <a:ext uri="{0D108BD9-81ED-4DB2-BD59-A6C34878D82A}">
                    <a16:rowId xmlns:a16="http://schemas.microsoft.com/office/drawing/2014/main" val="3764951150"/>
                  </a:ext>
                </a:extLst>
              </a:tr>
              <a:tr h="268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7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Auto de Pliego de Cargos en Revisión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extLst>
                  <a:ext uri="{0D108BD9-81ED-4DB2-BD59-A6C34878D82A}">
                    <a16:rowId xmlns:a16="http://schemas.microsoft.com/office/drawing/2014/main" val="3387035324"/>
                  </a:ext>
                </a:extLst>
              </a:tr>
              <a:tr h="268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8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Autos de Remisión por Competencia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extLst>
                  <a:ext uri="{0D108BD9-81ED-4DB2-BD59-A6C34878D82A}">
                    <a16:rowId xmlns:a16="http://schemas.microsoft.com/office/drawing/2014/main" val="36342294"/>
                  </a:ext>
                </a:extLst>
              </a:tr>
              <a:tr h="268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9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Autos Pruebas de Oficio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9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extLst>
                  <a:ext uri="{0D108BD9-81ED-4DB2-BD59-A6C34878D82A}">
                    <a16:rowId xmlns:a16="http://schemas.microsoft.com/office/drawing/2014/main" val="4073101913"/>
                  </a:ext>
                </a:extLst>
              </a:tr>
              <a:tr h="268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10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Reconocimiento Personería Jurídica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2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extLst>
                  <a:ext uri="{0D108BD9-81ED-4DB2-BD59-A6C34878D82A}">
                    <a16:rowId xmlns:a16="http://schemas.microsoft.com/office/drawing/2014/main" val="1292745900"/>
                  </a:ext>
                </a:extLst>
              </a:tr>
              <a:tr h="7326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11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Práctica Diligencias probatorias (memorandos y/o oficios y toma de declaraciones / inspecciones disciplinarias)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97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extLst>
                  <a:ext uri="{0D108BD9-81ED-4DB2-BD59-A6C34878D82A}">
                    <a16:rowId xmlns:a16="http://schemas.microsoft.com/office/drawing/2014/main" val="172654123"/>
                  </a:ext>
                </a:extLst>
              </a:tr>
              <a:tr h="268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12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Comunicaciones y Notificaciones 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50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extLst>
                  <a:ext uri="{0D108BD9-81ED-4DB2-BD59-A6C34878D82A}">
                    <a16:rowId xmlns:a16="http://schemas.microsoft.com/office/drawing/2014/main" val="2820737680"/>
                  </a:ext>
                </a:extLst>
              </a:tr>
              <a:tr h="268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13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Respuestas a la PGN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extLst>
                  <a:ext uri="{0D108BD9-81ED-4DB2-BD59-A6C34878D82A}">
                    <a16:rowId xmlns:a16="http://schemas.microsoft.com/office/drawing/2014/main" val="109448288"/>
                  </a:ext>
                </a:extLst>
              </a:tr>
              <a:tr h="268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14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Capacitaciones 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2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extLst>
                  <a:ext uri="{0D108BD9-81ED-4DB2-BD59-A6C34878D82A}">
                    <a16:rowId xmlns:a16="http://schemas.microsoft.com/office/drawing/2014/main" val="3376395988"/>
                  </a:ext>
                </a:extLst>
              </a:tr>
              <a:tr h="268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15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Quejas e Informes evaluados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15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extLst>
                  <a:ext uri="{0D108BD9-81ED-4DB2-BD59-A6C34878D82A}">
                    <a16:rowId xmlns:a16="http://schemas.microsoft.com/office/drawing/2014/main" val="3592614414"/>
                  </a:ext>
                </a:extLst>
              </a:tr>
              <a:tr h="268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16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400" kern="100">
                          <a:effectLst/>
                        </a:rPr>
                        <a:t>Publicación Tips Disciplinarios </a:t>
                      </a:r>
                      <a:endParaRPr lang="es-CO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400" kern="100" dirty="0">
                          <a:effectLst/>
                        </a:rPr>
                        <a:t>13</a:t>
                      </a:r>
                      <a:endParaRPr lang="es-CO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67" marR="57567" marT="0" marB="0" anchor="b"/>
                </a:tc>
                <a:extLst>
                  <a:ext uri="{0D108BD9-81ED-4DB2-BD59-A6C34878D82A}">
                    <a16:rowId xmlns:a16="http://schemas.microsoft.com/office/drawing/2014/main" val="3483290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77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87AEA66-899C-222D-1DCF-AD1F60C37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755" y="2155371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>
                <a:tab pos="2506663" algn="l"/>
              </a:tabLst>
            </a:pP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Otras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Actividades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Realizadas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por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Control Disciplinario Interno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Instrucción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endParaRPr kumimoji="0" lang="en-US" altLang="es-CO" sz="20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>
                <a:tab pos="2506663" algn="l"/>
              </a:tabLst>
            </a:pPr>
            <a:r>
              <a:rPr kumimoji="0" lang="en-US" altLang="es-CO" sz="20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>
                <a:tab pos="2506663" algn="l"/>
              </a:tabLst>
            </a:pPr>
            <a:endParaRPr kumimoji="0" lang="en-US" altLang="es-CO" sz="20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ED50CA6-F649-7CE8-1A1F-529DD2709C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359422"/>
              </p:ext>
            </p:extLst>
          </p:nvPr>
        </p:nvGraphicFramePr>
        <p:xfrm>
          <a:off x="4777316" y="292742"/>
          <a:ext cx="6780702" cy="53809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5649">
                  <a:extLst>
                    <a:ext uri="{9D8B030D-6E8A-4147-A177-3AD203B41FA5}">
                      <a16:colId xmlns:a16="http://schemas.microsoft.com/office/drawing/2014/main" val="4173675386"/>
                    </a:ext>
                  </a:extLst>
                </a:gridCol>
                <a:gridCol w="4027081">
                  <a:extLst>
                    <a:ext uri="{9D8B030D-6E8A-4147-A177-3AD203B41FA5}">
                      <a16:colId xmlns:a16="http://schemas.microsoft.com/office/drawing/2014/main" val="965583106"/>
                    </a:ext>
                  </a:extLst>
                </a:gridCol>
                <a:gridCol w="1207972">
                  <a:extLst>
                    <a:ext uri="{9D8B030D-6E8A-4147-A177-3AD203B41FA5}">
                      <a16:colId xmlns:a16="http://schemas.microsoft.com/office/drawing/2014/main" val="2502924055"/>
                    </a:ext>
                  </a:extLst>
                </a:gridCol>
              </a:tblGrid>
              <a:tr h="3334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600" kern="100" dirty="0">
                          <a:effectLst/>
                        </a:rPr>
                        <a:t>Consecutivo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29" marR="71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600" kern="100" dirty="0">
                          <a:effectLst/>
                        </a:rPr>
                        <a:t>Actividad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29" marR="71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600" kern="100">
                          <a:effectLst/>
                        </a:rPr>
                        <a:t>Cantidad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29" marR="71629" marT="0" marB="0" anchor="ctr"/>
                </a:tc>
                <a:extLst>
                  <a:ext uri="{0D108BD9-81ED-4DB2-BD59-A6C34878D82A}">
                    <a16:rowId xmlns:a16="http://schemas.microsoft.com/office/drawing/2014/main" val="1361625352"/>
                  </a:ext>
                </a:extLst>
              </a:tr>
              <a:tr h="9116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600" kern="100" dirty="0">
                          <a:effectLst/>
                        </a:rPr>
                        <a:t>1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29" marR="716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s-CO" sz="1600" kern="100">
                          <a:effectLst/>
                        </a:rPr>
                        <a:t>Se continuo con la organización del archivo, se digitalizaron 6 cajas con 55 expedientes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29" marR="71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600" kern="100">
                          <a:effectLst/>
                        </a:rPr>
                        <a:t>55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29" marR="71629" marT="0" marB="0" anchor="ctr"/>
                </a:tc>
                <a:extLst>
                  <a:ext uri="{0D108BD9-81ED-4DB2-BD59-A6C34878D82A}">
                    <a16:rowId xmlns:a16="http://schemas.microsoft.com/office/drawing/2014/main" val="3520152435"/>
                  </a:ext>
                </a:extLst>
              </a:tr>
              <a:tr h="2935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600" kern="100">
                          <a:effectLst/>
                        </a:rPr>
                        <a:t>2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29" marR="716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s-CO" sz="1600" kern="100" dirty="0">
                          <a:effectLst/>
                        </a:rPr>
                        <a:t>Se continuó con el trámite de actualización del procedimiento disciplinario código TPSC-P-004, se envió el procedimiento para la Presidencia de la ANI y la Vicepresidencia Jurídica para revisión y aprobación, a través de los radicados No. 20244020058407 del 17/09/2024 y 20244020057542 del 13/09/2024 respectivamente. 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29" marR="71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600" kern="100" dirty="0">
                          <a:effectLst/>
                        </a:rPr>
                        <a:t>N/A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29" marR="71629" marT="0" marB="0" anchor="ctr"/>
                </a:tc>
                <a:extLst>
                  <a:ext uri="{0D108BD9-81ED-4DB2-BD59-A6C34878D82A}">
                    <a16:rowId xmlns:a16="http://schemas.microsoft.com/office/drawing/2014/main" val="1232452356"/>
                  </a:ext>
                </a:extLst>
              </a:tr>
              <a:tr h="12007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600" kern="100">
                          <a:effectLst/>
                        </a:rPr>
                        <a:t>3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29" marR="716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s-CO" sz="1600" kern="100">
                          <a:effectLst/>
                        </a:rPr>
                        <a:t>Se realizaron tres mesas de trabajo para la actualización del protocolo de violencia de género, acoso laboral y acoso sexual. </a:t>
                      </a:r>
                      <a:endParaRPr lang="es-CO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29" marR="71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600" kern="100" dirty="0">
                          <a:effectLst/>
                        </a:rPr>
                        <a:t>N/A</a:t>
                      </a:r>
                      <a:endParaRPr lang="es-CO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29" marR="71629" marT="0" marB="0" anchor="ctr"/>
                </a:tc>
                <a:extLst>
                  <a:ext uri="{0D108BD9-81ED-4DB2-BD59-A6C34878D82A}">
                    <a16:rowId xmlns:a16="http://schemas.microsoft.com/office/drawing/2014/main" val="3743886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281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mt">
      <a:dk1>
        <a:srgbClr val="262626"/>
      </a:dk1>
      <a:lt1>
        <a:sysClr val="window" lastClr="FFFFFF"/>
      </a:lt1>
      <a:dk2>
        <a:srgbClr val="DC7240"/>
      </a:dk2>
      <a:lt2>
        <a:srgbClr val="E7E6E6"/>
      </a:lt2>
      <a:accent1>
        <a:srgbClr val="DC7240"/>
      </a:accent1>
      <a:accent2>
        <a:srgbClr val="262626"/>
      </a:accent2>
      <a:accent3>
        <a:srgbClr val="E38D67"/>
      </a:accent3>
      <a:accent4>
        <a:srgbClr val="595959"/>
      </a:accent4>
      <a:accent5>
        <a:srgbClr val="EFA725"/>
      </a:accent5>
      <a:accent6>
        <a:srgbClr val="0C0C0C"/>
      </a:accent6>
      <a:hlink>
        <a:srgbClr val="43B1A4"/>
      </a:hlink>
      <a:folHlink>
        <a:srgbClr val="DC724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5525</TotalTime>
  <Words>305</Words>
  <Application>Microsoft Office PowerPoint</Application>
  <PresentationFormat>Panorámica</PresentationFormat>
  <Paragraphs>91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Calibri</vt:lpstr>
      <vt:lpstr>Verdana</vt:lpstr>
      <vt:lpstr>Arial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Nelson Fabian Rocha Rodriguez</cp:lastModifiedBy>
  <cp:revision>35</cp:revision>
  <dcterms:created xsi:type="dcterms:W3CDTF">2023-05-08T00:34:42Z</dcterms:created>
  <dcterms:modified xsi:type="dcterms:W3CDTF">2024-10-21T14:52:42Z</dcterms:modified>
</cp:coreProperties>
</file>