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6" r:id="rId3"/>
    <p:sldId id="275" r:id="rId4"/>
    <p:sldId id="279" r:id="rId5"/>
    <p:sldId id="273" r:id="rId6"/>
    <p:sldId id="271" r:id="rId7"/>
    <p:sldId id="277" r:id="rId8"/>
    <p:sldId id="28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96F0D"/>
    <a:srgbClr val="C56D0D"/>
    <a:srgbClr val="069169"/>
    <a:srgbClr val="FF9933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47 </a:t>
            </a:r>
            <a:r>
              <a:rPr lang="en-US" dirty="0" err="1"/>
              <a:t>PROVIDENCIAS</a:t>
            </a:r>
            <a:r>
              <a:rPr lang="en-US" dirty="0"/>
              <a:t>, 22 NOTIFICACIONES, 14 </a:t>
            </a:r>
            <a:r>
              <a:rPr lang="en-US" dirty="0" err="1"/>
              <a:t>CONSTANCIAS</a:t>
            </a:r>
            <a:r>
              <a:rPr lang="en-US" dirty="0"/>
              <a:t>, 128</a:t>
            </a:r>
            <a:r>
              <a:rPr lang="en-US" baseline="0" dirty="0"/>
              <a:t> COMUNICACIONES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B522-DD4A-83A1-3FCE2514B00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B522-DD4A-83A1-3FCE2514B00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B522-DD4A-83A1-3FCE2514B00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B522-DD4A-83A1-3FCE2514B00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B522-DD4A-83A1-3FCE2514B00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B522-DD4A-83A1-3FCE2514B006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B522-DD4A-83A1-3FCE2514B006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B522-DD4A-83A1-3FCE2514B006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B522-DD4A-83A1-3FCE2514B006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B522-DD4A-83A1-3FCE2514B006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5-B522-DD4A-83A1-3FCE2514B006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7-B522-DD4A-83A1-3FCE2514B006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9-B522-DD4A-83A1-3FCE2514B006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B-B522-DD4A-83A1-3FCE2514B006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D-B522-DD4A-83A1-3FCE2514B006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F-B522-DD4A-83A1-3FCE2514B006}"/>
              </c:ext>
            </c:extLst>
          </c:dPt>
          <c:cat>
            <c:strRef>
              <c:f>Hoja1!$A$2:$A$14</c:f>
              <c:strCache>
                <c:ptCount val="13"/>
                <c:pt idx="0">
                  <c:v>5 INDAGACION PRELIMINAR </c:v>
                </c:pt>
                <c:pt idx="1">
                  <c:v>3 APERTURA INVESTIGACION</c:v>
                </c:pt>
                <c:pt idx="2">
                  <c:v>9 ARCHIVO</c:v>
                </c:pt>
                <c:pt idx="3">
                  <c:v>1 FALLO 1a INSTANCIA</c:v>
                </c:pt>
                <c:pt idx="4">
                  <c:v>1 TRASLADO ALEGAR DE CONCLUSION</c:v>
                </c:pt>
                <c:pt idx="5">
                  <c:v>16 DECRETA PRUEBAS </c:v>
                </c:pt>
                <c:pt idx="6">
                  <c:v>11 AVOCA CONOCIMIENTO - AUTO DE TRAMITE</c:v>
                </c:pt>
                <c:pt idx="7">
                  <c:v>  1 CITACION AUDIENCIA </c:v>
                </c:pt>
                <c:pt idx="8">
                  <c:v>128 COMUNICACIONES</c:v>
                </c:pt>
                <c:pt idx="9">
                  <c:v>18 NOTIFICACIONES PERSONALES (CORREO)</c:v>
                </c:pt>
                <c:pt idx="10">
                  <c:v>3 NOTIFICACIONES POR EDICTO</c:v>
                </c:pt>
                <c:pt idx="11">
                  <c:v>1 NOTIFICACIONES POR ESTADO</c:v>
                </c:pt>
                <c:pt idx="12">
                  <c:v>14 CONSTANCIAS DE EJECUTORIA</c:v>
                </c:pt>
              </c:strCache>
            </c:strRef>
          </c:cat>
          <c:val>
            <c:numRef>
              <c:f>Hoja1!$B$2:$B$14</c:f>
              <c:numCache>
                <c:formatCode>General</c:formatCode>
                <c:ptCount val="13"/>
                <c:pt idx="0">
                  <c:v>5</c:v>
                </c:pt>
                <c:pt idx="1">
                  <c:v>3</c:v>
                </c:pt>
                <c:pt idx="2">
                  <c:v>9</c:v>
                </c:pt>
                <c:pt idx="3">
                  <c:v>1</c:v>
                </c:pt>
                <c:pt idx="4">
                  <c:v>1</c:v>
                </c:pt>
                <c:pt idx="5">
                  <c:v>16</c:v>
                </c:pt>
                <c:pt idx="6">
                  <c:v>11</c:v>
                </c:pt>
                <c:pt idx="7">
                  <c:v>1</c:v>
                </c:pt>
                <c:pt idx="8">
                  <c:v>128</c:v>
                </c:pt>
                <c:pt idx="9">
                  <c:v>18</c:v>
                </c:pt>
                <c:pt idx="10">
                  <c:v>3</c:v>
                </c:pt>
                <c:pt idx="11">
                  <c:v>1</c:v>
                </c:pt>
                <c:pt idx="1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C-2944-B1AF-5758A7B25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Hoja1!$A$2:$A$7</cx:f>
        <cx:lvl ptCount="6">
          <cx:pt idx="0">10 INVESTIGACIÓN</cx:pt>
          <cx:pt idx="1">18 EVALUACIÓN JURÍDICA</cx:pt>
          <cx:pt idx="2">13 INDAGACIÓN PRELIMINAR</cx:pt>
          <cx:pt idx="3"/>
          <cx:pt idx="4"/>
          <cx:pt idx="5"/>
        </cx:lvl>
        <cx:lvl ptCount="0"/>
        <cx:lvl ptCount="0"/>
        <cx:lvl ptCount="0"/>
        <cx:lvl ptCount="0"/>
        <cx:lvl ptCount="0"/>
      </cx:strDim>
      <cx:numDim type="size">
        <cx:f>Hoja1!$B$2:$B$9</cx:f>
        <cx:lvl ptCount="8" formatCode="General">
          <cx:pt idx="0">10</cx:pt>
          <cx:pt idx="1">18</cx:pt>
          <cx:pt idx="2">13</cx:pt>
        </cx:lvl>
      </cx:numDim>
    </cx:data>
  </cx:chartData>
  <cx:chart>
    <cx:title pos="t" align="ctr" overlay="0">
      <cx:tx>
        <cx:rich>
          <a:bodyPr rot="0" spcFirstLastPara="1" vertOverflow="ellipsis" vert="horz" wrap="square" lIns="38100" tIns="19050" rIns="38100" bIns="19050" anchor="ctr" anchorCtr="1" compatLnSpc="0"/>
          <a:lstStyle/>
          <a:p>
            <a:pPr algn="ctr" rtl="0">
              <a:defRPr sz="2128" b="1" i="0" u="none" strike="noStrike" kern="1200" spc="100" baseline="0">
                <a:solidFill>
                  <a:srgbClr val="FFFFFF">
                    <a:lumMod val="95000"/>
                  </a:srgb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128" b="1" i="0" u="none" strike="noStrike" kern="1200" spc="100" baseline="0" noProof="0" dirty="0">
                <a:solidFill>
                  <a:srgbClr val="FFFFFF">
                    <a:lumMod val="95000"/>
                  </a:srgb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41 </a:t>
            </a:r>
            <a:r>
              <a:rPr lang="en-US" sz="2128" b="1" i="0" u="none" strike="noStrike" kern="1200" spc="100" baseline="0" noProof="0" dirty="0" err="1">
                <a:solidFill>
                  <a:srgbClr val="FFFFFF">
                    <a:lumMod val="95000"/>
                  </a:srgb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PROCESOS</a:t>
            </a:r>
            <a:r>
              <a:rPr lang="en-US" sz="2128" b="1" i="0" u="none" strike="noStrike" kern="1200" spc="100" baseline="0" noProof="0" dirty="0">
                <a:solidFill>
                  <a:srgbClr val="FFFFFF">
                    <a:lumMod val="95000"/>
                  </a:srgb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 </a:t>
            </a:r>
          </a:p>
        </cx:rich>
      </cx:tx>
    </cx:title>
    <cx:plotArea>
      <cx:plotAreaRegion>
        <cx:series layoutId="sunburst" uniqueId="{2BF6F308-2360-094F-9C04-700EAF5BC459}">
          <cx:tx>
            <cx:txData>
              <cx:f>Hoja1!$B$1</cx:f>
              <cx:v>PROCESOS </cx:v>
            </cx:txData>
          </cx:tx>
          <cx:dataLabels>
            <cx:spPr>
              <a:noFill/>
              <a:ln>
                <a:noFill/>
              </a:ln>
            </cx:spPr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>
                    <a:solidFill>
                      <a:schemeClr val="accent4">
                        <a:lumMod val="50000"/>
                      </a:schemeClr>
                    </a:solidFill>
                  </a:defRPr>
                </a:pPr>
                <a:endParaRPr lang="es-ES" sz="1197" b="0" i="0" u="none" strike="noStrike" baseline="0">
                  <a:solidFill>
                    <a:schemeClr val="accent4">
                      <a:lumMod val="50000"/>
                    </a:schemeClr>
                  </a:solidFill>
                  <a:latin typeface="Arial"/>
                </a:endParaRPr>
              </a:p>
            </cx:txPr>
            <cx:visibility seriesName="0" categoryName="1" value="0"/>
          </cx:dataLabels>
          <cx:dataId val="0"/>
        </cx:series>
      </cx:plotAreaRegion>
    </cx:plotArea>
    <cx:legend pos="b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7">
  <cs:axisTitle>
    <cs:lnRef idx="0"/>
    <cs:fillRef idx="0"/>
    <cs:effectRef idx="0"/>
    <cs:fontRef idx="minor">
      <a:schemeClr val="lt1">
        <a:lumMod val="95000"/>
      </a:schemeClr>
    </cs:fontRef>
    <cs:defRPr sz="1197"/>
  </cs:axisTitle>
  <cs:categoryAxis>
    <cs:lnRef idx="0"/>
    <cs:fillRef idx="0"/>
    <cs:effectRef idx="0"/>
    <cs:fontRef idx="minor">
      <a:schemeClr val="lt1">
        <a:lumMod val="9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/>
  </cs:chartArea>
  <cs:dataLabel>
    <cs:lnRef idx="0"/>
    <cs:fillRef idx="0"/>
    <cs:effectRef idx="0"/>
    <cs:fontRef idx="minor">
      <a:schemeClr val="lt1">
        <a:lumMod val="9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lt1"/>
    </cs:fontRef>
    <cs:spPr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  <a:ln>
        <a:solidFill>
          <a:schemeClr val="tx1"/>
        </a:solidFill>
      </a:ln>
    </cs:spPr>
  </cs:dataPoint>
  <cs:dataPoint3D>
    <cs:lnRef idx="0"/>
    <cs:fillRef idx="0">
      <cs:styleClr val="auto"/>
    </cs:fillRef>
    <cs:effectRef idx="0"/>
    <cs:fontRef idx="minor">
      <a:schemeClr val="lt1"/>
    </cs:fontRef>
    <cs:spPr>
      <a:solidFill>
        <a:schemeClr val="phClr"/>
      </a:solidFill>
    </cs:spPr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lt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lt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9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10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95000"/>
      </a:schemeClr>
    </cs:fontRef>
    <cs:defRPr sz="1197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9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lt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spc="10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9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95000"/>
      </a:schemeClr>
    </cs:fontRef>
    <cs:defRPr sz="1197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r>
            <a:rPr lang="es-CO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r>
            <a:rPr lang="es-CO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r>
            <a:rPr lang="es-CO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por archivo, inhibitorio,  remisión a la Procuraduría, fallo </a:t>
          </a:r>
          <a:endParaRPr lang="es-ES" sz="2000" b="1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r>
            <a:rPr lang="es-CO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30 de septiembre</a:t>
          </a:r>
          <a:endParaRPr lang="es-ES" sz="2000" b="1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C1C0D36E-C491-8B47-93EB-DB52FA14D405}">
      <dgm:prSet phldrT="[Texto]" custT="1"/>
      <dgm:spPr/>
      <dgm:t>
        <a:bodyPr/>
        <a:lstStyle/>
        <a:p>
          <a:r>
            <a:rPr lang="es-ES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Absolutorios y/o Sancionatorios</a:t>
          </a:r>
        </a:p>
      </dgm:t>
    </dgm:pt>
    <dgm:pt modelId="{F47EBB8A-9290-4E43-A6F7-4B31AB9056A2}" type="parTrans" cxnId="{40E9099E-79DD-DA4A-B99C-74306E11F830}">
      <dgm:prSet/>
      <dgm:spPr/>
      <dgm:t>
        <a:bodyPr/>
        <a:lstStyle/>
        <a:p>
          <a:endParaRPr lang="es-ES"/>
        </a:p>
      </dgm:t>
    </dgm:pt>
    <dgm:pt modelId="{21FC4016-215E-E442-A03B-4D7E12958447}" type="sibTrans" cxnId="{40E9099E-79DD-DA4A-B99C-74306E11F830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6148" custLinFactNeighborY="40370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66A1BEE-6E70-D246-8183-5E8BEF741BC9}" type="pres">
      <dgm:prSet presAssocID="{3AEF3710-3BFF-448F-8BAB-8CAFF786BDBA}" presName="spacer" presStyleCnt="0"/>
      <dgm:spPr/>
    </dgm:pt>
    <dgm:pt modelId="{BB149F88-9260-AE43-9C2B-8A3FE10D5694}" type="pres">
      <dgm:prSet presAssocID="{C1C0D36E-C491-8B47-93EB-DB52FA14D4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A6879A31-5931-9143-9F71-7CAECDD585D0}" type="presOf" srcId="{C1C0D36E-C491-8B47-93EB-DB52FA14D405}" destId="{BB149F88-9260-AE43-9C2B-8A3FE10D5694}" srcOrd="0" destOrd="0" presId="urn:microsoft.com/office/officeart/2005/8/layout/vList2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40E9099E-79DD-DA4A-B99C-74306E11F830}" srcId="{8F50CBEA-CBEC-4C2F-A560-08B8DE017581}" destId="{C1C0D36E-C491-8B47-93EB-DB52FA14D405}" srcOrd="4" destOrd="0" parTransId="{F47EBB8A-9290-4E43-A6F7-4B31AB9056A2}" sibTransId="{21FC4016-215E-E442-A03B-4D7E12958447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F4B934CB-CE4B-4B46-94B3-4085B722C2A2}" type="presParOf" srcId="{D98D3764-B839-40FE-A6E6-AAA78958F199}" destId="{B66A1BEE-6E70-D246-8183-5E8BEF741BC9}" srcOrd="7" destOrd="0" presId="urn:microsoft.com/office/officeart/2005/8/layout/vList2"/>
    <dgm:cxn modelId="{8461E0E8-E27A-2E4C-8B0F-BC7ECB5461E6}" type="presParOf" srcId="{D98D3764-B839-40FE-A6E6-AAA78958F199}" destId="{BB149F88-9260-AE43-9C2B-8A3FE10D56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pPr algn="ctr"/>
          <a:r>
            <a:rPr lang="es-ES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27</a:t>
          </a: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9</a:t>
          </a:r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23</a:t>
          </a:r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27CDC6AC-D9D5-8941-B0C7-79545BCDDC0E}">
      <dgm:prSet phldrT="[Texto]" custT="1"/>
      <dgm:spPr/>
      <dgm:t>
        <a:bodyPr/>
        <a:lstStyle/>
        <a:p>
          <a:pPr algn="ctr"/>
          <a:r>
            <a:rPr lang="es-ES" sz="20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gm:t>
    </dgm:pt>
    <dgm:pt modelId="{74CBB79B-9A09-084D-8D77-F6336AF05243}" type="sibTrans" cxnId="{F018DAEB-D4CF-AD46-A6EB-CACF1539B348}">
      <dgm:prSet/>
      <dgm:spPr/>
      <dgm:t>
        <a:bodyPr/>
        <a:lstStyle/>
        <a:p>
          <a:endParaRPr lang="es-ES"/>
        </a:p>
      </dgm:t>
    </dgm:pt>
    <dgm:pt modelId="{C6A6181E-A96E-3949-8F54-87E7B9F7E3ED}" type="parTrans" cxnId="{F018DAEB-D4CF-AD46-A6EB-CACF1539B348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41</a:t>
          </a:r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 custLinFactNeighborY="-84806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1473" custLinFactNeighborY="20082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8FBEEA6-C755-304B-9276-87718DC26760}" type="pres">
      <dgm:prSet presAssocID="{3AEF3710-3BFF-448F-8BAB-8CAFF786BDBA}" presName="spacer" presStyleCnt="0"/>
      <dgm:spPr/>
    </dgm:pt>
    <dgm:pt modelId="{BA8AD90A-24A1-6D4F-845C-5ADC3A2B582F}" type="pres">
      <dgm:prSet presAssocID="{27CDC6AC-D9D5-8941-B0C7-79545BCDDC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96D9914-46ED-A244-961F-B7F5BC43074F}" type="presOf" srcId="{27CDC6AC-D9D5-8941-B0C7-79545BCDDC0E}" destId="{BA8AD90A-24A1-6D4F-845C-5ADC3A2B582F}" srcOrd="0" destOrd="0" presId="urn:microsoft.com/office/officeart/2005/8/layout/vList2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018DAEB-D4CF-AD46-A6EB-CACF1539B348}" srcId="{8F50CBEA-CBEC-4C2F-A560-08B8DE017581}" destId="{27CDC6AC-D9D5-8941-B0C7-79545BCDDC0E}" srcOrd="4" destOrd="0" parTransId="{C6A6181E-A96E-3949-8F54-87E7B9F7E3ED}" sibTransId="{74CBB79B-9A09-084D-8D77-F6336AF05243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5C1707F3-216A-3045-9BE4-815823303058}" type="presParOf" srcId="{D98D3764-B839-40FE-A6E6-AAA78958F199}" destId="{48FBEEA6-C755-304B-9276-87718DC26760}" srcOrd="7" destOrd="0" presId="urn:microsoft.com/office/officeart/2005/8/layout/vList2"/>
    <dgm:cxn modelId="{1B7D7689-85AC-A74C-8CC9-3EF90E1903C7}" type="presParOf" srcId="{D98D3764-B839-40FE-A6E6-AAA78958F199}" destId="{BA8AD90A-24A1-6D4F-845C-5ADC3A2B58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238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kern="1200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38724"/>
        <a:ext cx="5266228" cy="671815"/>
      </dsp:txXfrm>
    </dsp:sp>
    <dsp:sp modelId="{B71ABB57-F48F-4357-896F-7D0EBD279A53}">
      <dsp:nvSpPr>
        <dsp:cNvPr id="0" name=""/>
        <dsp:cNvSpPr/>
      </dsp:nvSpPr>
      <dsp:spPr>
        <a:xfrm>
          <a:off x="0" y="75706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kern="1200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793409"/>
        <a:ext cx="5266228" cy="671815"/>
      </dsp:txXfrm>
    </dsp:sp>
    <dsp:sp modelId="{D32C4C53-CF43-436D-9BEB-F28BF5278117}">
      <dsp:nvSpPr>
        <dsp:cNvPr id="0" name=""/>
        <dsp:cNvSpPr/>
      </dsp:nvSpPr>
      <dsp:spPr>
        <a:xfrm>
          <a:off x="0" y="151586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por archivo, inhibitorio,  remisión a la Procuraduría, fallo </a:t>
          </a:r>
          <a:endParaRPr lang="es-ES" sz="2000" b="1" kern="1200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1552204"/>
        <a:ext cx="5266228" cy="671815"/>
      </dsp:txXfrm>
    </dsp:sp>
    <dsp:sp modelId="{6737E977-35D1-4FB4-AEA1-E6E8284599D1}">
      <dsp:nvSpPr>
        <dsp:cNvPr id="0" name=""/>
        <dsp:cNvSpPr/>
      </dsp:nvSpPr>
      <dsp:spPr>
        <a:xfrm>
          <a:off x="0" y="226643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30 de septiembre</a:t>
          </a:r>
          <a:endParaRPr lang="es-ES" sz="2000" b="1" kern="1200" cap="none" spc="5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2302779"/>
        <a:ext cx="5266228" cy="671815"/>
      </dsp:txXfrm>
    </dsp:sp>
    <dsp:sp modelId="{BB149F88-9260-AE43-9C2B-8A3FE10D5694}">
      <dsp:nvSpPr>
        <dsp:cNvPr id="0" name=""/>
        <dsp:cNvSpPr/>
      </dsp:nvSpPr>
      <dsp:spPr>
        <a:xfrm>
          <a:off x="0" y="302112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Absolutorios y/o Sancionatorios</a:t>
          </a:r>
        </a:p>
      </dsp:txBody>
      <dsp:txXfrm>
        <a:off x="36344" y="3057464"/>
        <a:ext cx="5266228" cy="671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0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27</a:t>
          </a:r>
        </a:p>
      </dsp:txBody>
      <dsp:txXfrm>
        <a:off x="31984" y="31984"/>
        <a:ext cx="1740252" cy="591232"/>
      </dsp:txXfrm>
    </dsp:sp>
    <dsp:sp modelId="{B71ABB57-F48F-4357-896F-7D0EBD279A53}">
      <dsp:nvSpPr>
        <dsp:cNvPr id="0" name=""/>
        <dsp:cNvSpPr/>
      </dsp:nvSpPr>
      <dsp:spPr>
        <a:xfrm>
          <a:off x="0" y="800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23</a:t>
          </a:r>
        </a:p>
      </dsp:txBody>
      <dsp:txXfrm>
        <a:off x="31984" y="832386"/>
        <a:ext cx="1740252" cy="591232"/>
      </dsp:txXfrm>
    </dsp:sp>
    <dsp:sp modelId="{D32C4C53-CF43-436D-9BEB-F28BF5278117}">
      <dsp:nvSpPr>
        <dsp:cNvPr id="0" name=""/>
        <dsp:cNvSpPr/>
      </dsp:nvSpPr>
      <dsp:spPr>
        <a:xfrm>
          <a:off x="0" y="1576645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9</a:t>
          </a:r>
        </a:p>
      </dsp:txBody>
      <dsp:txXfrm>
        <a:off x="31984" y="1608629"/>
        <a:ext cx="1740252" cy="591232"/>
      </dsp:txXfrm>
    </dsp:sp>
    <dsp:sp modelId="{6737E977-35D1-4FB4-AEA1-E6E8284599D1}">
      <dsp:nvSpPr>
        <dsp:cNvPr id="0" name=""/>
        <dsp:cNvSpPr/>
      </dsp:nvSpPr>
      <dsp:spPr>
        <a:xfrm>
          <a:off x="0" y="2312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41</a:t>
          </a:r>
        </a:p>
      </dsp:txBody>
      <dsp:txXfrm>
        <a:off x="31984" y="2344386"/>
        <a:ext cx="1740252" cy="591232"/>
      </dsp:txXfrm>
    </dsp:sp>
    <dsp:sp modelId="{BA8AD90A-24A1-6D4F-845C-5ADC3A2B582F}">
      <dsp:nvSpPr>
        <dsp:cNvPr id="0" name=""/>
        <dsp:cNvSpPr/>
      </dsp:nvSpPr>
      <dsp:spPr>
        <a:xfrm>
          <a:off x="0" y="3068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sp:txBody>
      <dsp:txXfrm>
        <a:off x="31984" y="3100386"/>
        <a:ext cx="1740252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04/10/2021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/>
              <a:t>Editar los estilos de texto del patrón</a:t>
            </a:r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14/relationships/chartEx" Target="../charts/chartEx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>
              <a:solidFill>
                <a:schemeClr val="tx1"/>
              </a:solidFill>
            </a:endParaRPr>
          </a:p>
          <a:p>
            <a:pPr algn="r"/>
            <a:r>
              <a:rPr lang="es-CO" sz="2400" b="1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schemeClr val="tx2">
                      <a:lumMod val="50000"/>
                    </a:schemeClr>
                  </a:innerShdw>
                </a:effectLst>
              </a:rPr>
              <a:t>INFORME DE GESTION </a:t>
            </a:r>
          </a:p>
          <a:p>
            <a:pPr algn="r"/>
            <a:r>
              <a:rPr lang="es-CO" sz="2400" b="1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schemeClr val="tx2">
                      <a:lumMod val="50000"/>
                    </a:schemeClr>
                  </a:innerShdw>
                </a:effectLst>
              </a:rPr>
              <a:t>Control Interno Disciplinario</a:t>
            </a:r>
          </a:p>
          <a:p>
            <a:pPr algn="r"/>
            <a:r>
              <a:rPr lang="es-CO" sz="2400" b="1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schemeClr val="tx2">
                      <a:lumMod val="50000"/>
                    </a:schemeClr>
                  </a:innerShdw>
                </a:effectLst>
              </a:rPr>
              <a:t>3er. Trimestre 2021</a:t>
            </a:r>
          </a:p>
          <a:p>
            <a:pPr algn="r"/>
            <a:r>
              <a:rPr lang="es-CO" sz="1200" b="1">
                <a:solidFill>
                  <a:schemeClr val="tx2">
                    <a:lumMod val="50000"/>
                  </a:schemeClr>
                </a:solidFill>
              </a:rPr>
              <a:t>Ley 734 de 2002, modificada parcialmente </a:t>
            </a:r>
          </a:p>
          <a:p>
            <a:pPr algn="r"/>
            <a:r>
              <a:rPr lang="es-CO" sz="1200" b="1">
                <a:solidFill>
                  <a:schemeClr val="tx2">
                    <a:lumMod val="50000"/>
                  </a:schemeClr>
                </a:solidFill>
              </a:rPr>
              <a:t>por la Ley 1474 de 2011</a:t>
            </a:r>
          </a:p>
          <a:p>
            <a:pPr algn="r"/>
            <a:endParaRPr lang="es-CO" sz="1200" b="1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sz="1200" b="1">
                <a:solidFill>
                  <a:schemeClr val="tx2">
                    <a:lumMod val="50000"/>
                  </a:schemeClr>
                </a:solidFill>
              </a:rPr>
              <a:t>Vicepresidencia Administrativa y Financiera</a:t>
            </a:r>
          </a:p>
          <a:p>
            <a:pPr algn="r"/>
            <a:r>
              <a:rPr lang="es-CO" sz="1200" b="1">
                <a:solidFill>
                  <a:schemeClr val="tx2">
                    <a:lumMod val="50000"/>
                  </a:schemeClr>
                </a:solidFill>
              </a:rPr>
              <a:t>Control Interno Disciplinario</a:t>
            </a:r>
          </a:p>
          <a:p>
            <a:pPr algn="r"/>
            <a:endParaRPr lang="es-CO" sz="1200" b="1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b="1">
                <a:solidFill>
                  <a:schemeClr val="tx2">
                    <a:lumMod val="50000"/>
                  </a:schemeClr>
                </a:solidFill>
              </a:rPr>
              <a:t>octubre, 2021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OBJETIVO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238009" y="1150374"/>
            <a:ext cx="5768339" cy="3264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>
                <a:solidFill>
                  <a:schemeClr val="accent6"/>
                </a:solidFill>
              </a:rPr>
              <a:t>Presentar las actividades y providencias, resultado de la  gestión de los procesos  disciplinarios</a:t>
            </a:r>
          </a:p>
        </p:txBody>
      </p:sp>
    </p:spTree>
    <p:extLst>
      <p:ext uri="{BB962C8B-B14F-4D97-AF65-F5344CB8AC3E}">
        <p14:creationId xmlns:p14="http://schemas.microsoft.com/office/powerpoint/2010/main" val="169444834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ALCANCE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19716" y="1021695"/>
            <a:ext cx="4493342" cy="1295490"/>
          </a:xfrm>
          <a:prstGeom prst="rightArrow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800" dirty="0">
                <a:solidFill>
                  <a:schemeClr val="accent6"/>
                </a:solidFill>
              </a:rPr>
              <a:t>Periodo comprendido entre: </a:t>
            </a:r>
          </a:p>
          <a:p>
            <a:r>
              <a:rPr lang="es-CO" sz="1800" dirty="0">
                <a:solidFill>
                  <a:schemeClr val="accent6"/>
                </a:solidFill>
              </a:rPr>
              <a:t>01 de julio al 30 de septiembre de 2021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952568" y="2467896"/>
            <a:ext cx="4660490" cy="25563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000">
                <a:solidFill>
                  <a:schemeClr val="accent6"/>
                </a:solidFill>
              </a:rPr>
              <a:t>Actividades tendientes a fortalecer las políticas de prevención de conductas constitutivas de infracción al Código Disciplinario Único mediante la actividad disciplinaria.</a:t>
            </a:r>
          </a:p>
        </p:txBody>
      </p:sp>
    </p:spTree>
    <p:extLst>
      <p:ext uri="{BB962C8B-B14F-4D97-AF65-F5344CB8AC3E}">
        <p14:creationId xmlns:p14="http://schemas.microsoft.com/office/powerpoint/2010/main" val="42278788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Tercer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2021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s-ES" sz="2000" err="1">
                <a:solidFill>
                  <a:schemeClr val="tx2">
                    <a:lumMod val="50000"/>
                  </a:schemeClr>
                </a:solidFill>
              </a:rPr>
              <a:t>or</a:t>
            </a:r>
            <a:r>
              <a:rPr lang="es-ES" sz="2000">
                <a:solidFill>
                  <a:schemeClr val="tx2">
                    <a:lumMod val="50000"/>
                  </a:schemeClr>
                </a:solidFill>
              </a:rPr>
              <a:t> motivos de salubridad pública y de fuerza mayor ante la propagación del virus COVID -19, los términos procesales en las actuaciones disciplinarias estuvieron suspendidos desde el 16 de marzo hasta las 00:00 horas del día 1 de julio de 2020, circunstancia que se comunicó a los investigados a través de la página web de entidad y la Intranet.</a:t>
            </a:r>
          </a:p>
          <a:p>
            <a:r>
              <a:rPr lang="es-ES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007406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2136467"/>
              </p:ext>
            </p:extLst>
          </p:nvPr>
        </p:nvGraphicFramePr>
        <p:xfrm>
          <a:off x="580103" y="1336862"/>
          <a:ext cx="5338916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940116818"/>
              </p:ext>
            </p:extLst>
          </p:nvPr>
        </p:nvGraphicFramePr>
        <p:xfrm>
          <a:off x="6376218" y="1273277"/>
          <a:ext cx="1804220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580104" y="393290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Procesos Disciplinarios </a:t>
            </a:r>
          </a:p>
          <a:p>
            <a:pPr algn="ctr"/>
            <a:r>
              <a:rPr lang="es-ES" sz="2000" b="1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Tercer Trimestre - 2021</a:t>
            </a:r>
            <a:endParaRPr lang="es-ES" sz="200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96718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275771" y="220113"/>
            <a:ext cx="5338916" cy="833192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Providencias Tercer Trimestre 2021</a:t>
            </a:r>
            <a:endParaRPr lang="es-ES" sz="200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36C8ACB-689F-EE4E-81FE-7736C522F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1180598"/>
              </p:ext>
            </p:extLst>
          </p:nvPr>
        </p:nvGraphicFramePr>
        <p:xfrm>
          <a:off x="394384" y="1065112"/>
          <a:ext cx="8432800" cy="383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212797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22578" y="638296"/>
            <a:ext cx="2576051" cy="3900279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 al 30 de septiembre de 2021.</a:t>
            </a:r>
          </a:p>
          <a:p>
            <a:endParaRPr lang="es-CO" sz="2000" dirty="0"/>
          </a:p>
          <a:p>
            <a:pPr algn="r"/>
            <a:r>
              <a:rPr lang="es-CO" sz="1600" dirty="0"/>
              <a:t>Tercer  Trimestre</a:t>
            </a:r>
          </a:p>
          <a:p>
            <a:pPr algn="r"/>
            <a:endParaRPr lang="es-CO" sz="1600" dirty="0"/>
          </a:p>
          <a:p>
            <a:pPr algn="r"/>
            <a:r>
              <a:rPr lang="es-CO" sz="1600" dirty="0"/>
              <a:t>2021</a:t>
            </a:r>
            <a:endParaRPr lang="en-US" sz="1600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810884321"/>
                  </p:ext>
                </p:extLst>
              </p:nvPr>
            </p:nvGraphicFramePr>
            <p:xfrm>
              <a:off x="3513896" y="1001486"/>
              <a:ext cx="5463491" cy="383233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13896" y="1001486"/>
                <a:ext cx="5463491" cy="383233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62877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>
                <a:solidFill>
                  <a:schemeClr val="accent2"/>
                </a:solidFill>
              </a:rPr>
              <a:t>INDICADOR DE RIESGO IMPUNIDAD </a:t>
            </a:r>
          </a:p>
          <a:p>
            <a:endParaRPr lang="es-CO" sz="2000"/>
          </a:p>
          <a:p>
            <a:pPr algn="r"/>
            <a:r>
              <a:rPr lang="es-CO" sz="2000"/>
              <a:t>Cuarto  Trimestre</a:t>
            </a:r>
          </a:p>
          <a:p>
            <a:pPr algn="r"/>
            <a:endParaRPr lang="es-CO" sz="2000"/>
          </a:p>
          <a:p>
            <a:pPr algn="r"/>
            <a:r>
              <a:rPr lang="es-CO" sz="2000"/>
              <a:t>2020</a:t>
            </a:r>
            <a:endParaRPr lang="en-US" sz="200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chemeClr val="tx2">
                    <a:lumMod val="50000"/>
                  </a:schemeClr>
                </a:solidFill>
              </a:rPr>
              <a:t># PROCESOS CADUCADOS / # TOTAL DE PROCESOS  DEL PERIODO 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0 / 50 = 0,0%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 50 es el resultado de sumar: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# procesos iniciales (27)        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# procesos ingresados (23)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AEFFF5-7953-A24E-9E5E-78CBA70998FB}"/>
              </a:ext>
            </a:extLst>
          </p:cNvPr>
          <p:cNvSpPr txBox="1"/>
          <p:nvPr/>
        </p:nvSpPr>
        <p:spPr>
          <a:xfrm>
            <a:off x="41831" y="0"/>
            <a:ext cx="3202447" cy="51435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D60A19FC-3EAA-B944-AA09-07A4225E4ECB}"/>
              </a:ext>
            </a:extLst>
          </p:cNvPr>
          <p:cNvSpPr/>
          <p:nvPr/>
        </p:nvSpPr>
        <p:spPr>
          <a:xfrm>
            <a:off x="259774" y="1484670"/>
            <a:ext cx="2719400" cy="3128893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/>
          </a:p>
          <a:p>
            <a:pPr algn="ctr"/>
            <a:endParaRPr lang="es-CO" sz="2400" b="1"/>
          </a:p>
          <a:p>
            <a:pPr algn="ctr"/>
            <a:r>
              <a:rPr lang="es-CO" sz="2400" b="1"/>
              <a:t>INDICADOR  DE RIESGO:</a:t>
            </a:r>
          </a:p>
          <a:p>
            <a:pPr algn="ctr"/>
            <a:endParaRPr lang="es-CO" sz="2400" b="1"/>
          </a:p>
          <a:p>
            <a:pPr algn="ctr"/>
            <a:r>
              <a:rPr lang="es-CO" sz="2400" b="1"/>
              <a:t>IMPUNIDAD</a:t>
            </a:r>
          </a:p>
          <a:p>
            <a:pPr algn="ctr"/>
            <a:endParaRPr lang="es-CO" sz="2400" b="1"/>
          </a:p>
          <a:p>
            <a:pPr algn="r"/>
            <a:r>
              <a:rPr lang="es-CO" sz="1600"/>
              <a:t>Tercer  Trimestre</a:t>
            </a:r>
          </a:p>
          <a:p>
            <a:pPr algn="r"/>
            <a:endParaRPr lang="es-CO" sz="1600"/>
          </a:p>
          <a:p>
            <a:pPr algn="r"/>
            <a:r>
              <a:rPr lang="es-CO" sz="1600"/>
              <a:t>2021</a:t>
            </a:r>
            <a:endParaRPr lang="en-US" sz="1600"/>
          </a:p>
          <a:p>
            <a:pPr algn="ctr"/>
            <a:endParaRPr lang="es-CO" sz="2400" b="1"/>
          </a:p>
        </p:txBody>
      </p:sp>
    </p:spTree>
    <p:extLst>
      <p:ext uri="{BB962C8B-B14F-4D97-AF65-F5344CB8AC3E}">
        <p14:creationId xmlns:p14="http://schemas.microsoft.com/office/powerpoint/2010/main" val="60558484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288</Words>
  <Application>Microsoft Office PowerPoint</Application>
  <PresentationFormat>Presentación en pantalla (16:9)</PresentationFormat>
  <Paragraphs>68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Work Sans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4</cp:revision>
  <dcterms:modified xsi:type="dcterms:W3CDTF">2021-10-04T23:06:39Z</dcterms:modified>
</cp:coreProperties>
</file>