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Ex1.xml" ContentType="application/vnd.ms-office.chartex+xml"/>
  <Override PartName="/ppt/charts/style3.xml" ContentType="application/vnd.ms-office.chartstyle+xml"/>
  <Override PartName="/ppt/charts/colors3.xml" ContentType="application/vnd.ms-office.chartcolorstyle+xml"/>
  <Override PartName="/ppt/charts/chart3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2" r:id="rId1"/>
  </p:sldMasterIdLst>
  <p:notesMasterIdLst>
    <p:notesMasterId r:id="rId10"/>
  </p:notesMasterIdLst>
  <p:handoutMasterIdLst>
    <p:handoutMasterId r:id="rId11"/>
  </p:handoutMasterIdLst>
  <p:sldIdLst>
    <p:sldId id="259" r:id="rId2"/>
    <p:sldId id="276" r:id="rId3"/>
    <p:sldId id="275" r:id="rId4"/>
    <p:sldId id="273" r:id="rId5"/>
    <p:sldId id="282" r:id="rId6"/>
    <p:sldId id="283" r:id="rId7"/>
    <p:sldId id="277" r:id="rId8"/>
    <p:sldId id="281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6DF4"/>
    <a:srgbClr val="FF6600"/>
    <a:srgbClr val="C96F0D"/>
    <a:srgbClr val="C56D0D"/>
    <a:srgbClr val="069169"/>
    <a:srgbClr val="FF9933"/>
    <a:srgbClr val="DCEBFB"/>
    <a:srgbClr val="0054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90" y="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rodriguez\Downloads\K%20ESTADISTICA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Ex1.xml.rels><?xml version="1.0" encoding="UTF-8" standalone="yes"?>
<Relationships xmlns="http://schemas.openxmlformats.org/package/2006/relationships"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 dirty="0"/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Hoja1!$B$1:$B$2</c:f>
              <c:strCache>
                <c:ptCount val="2"/>
                <c:pt idx="0">
                  <c:v>TOTAL PROVIDENCIAS  CUARTO TRIMESTRE (OCTUBRE A DICIEMBRE)</c:v>
                </c:pt>
                <c:pt idx="1">
                  <c:v>CANTIDAD</c:v>
                </c:pt>
              </c:strCache>
            </c:strRef>
          </c:tx>
          <c:spPr>
            <a:solidFill>
              <a:schemeClr val="bg2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Hoja1!$A$3:$A$11</c:f>
              <c:strCache>
                <c:ptCount val="9"/>
                <c:pt idx="0">
                  <c:v>21 APERTURA INDAGACION PRELIMINAR </c:v>
                </c:pt>
                <c:pt idx="1">
                  <c:v>5 APERTURA INVESTIGACIÓN DISCIPLINARIA</c:v>
                </c:pt>
                <c:pt idx="2">
                  <c:v>10 ARCHIVO DEFINITIVO</c:v>
                </c:pt>
                <c:pt idx="3">
                  <c:v>10 AUTOS DE PRUEBAS</c:v>
                </c:pt>
                <c:pt idx="4">
                  <c:v>3  RECONOCE PERSONERIA JURIDICA</c:v>
                </c:pt>
                <c:pt idx="5">
                  <c:v>1 CITACION A AUDIENCIA </c:v>
                </c:pt>
                <c:pt idx="6">
                  <c:v>7 AUTO TRAMITE</c:v>
                </c:pt>
                <c:pt idx="7">
                  <c:v>2 AUTO INHIBITORIO </c:v>
                </c:pt>
                <c:pt idx="8">
                  <c:v>1 NIEGA RECURSO DE APELACION </c:v>
                </c:pt>
              </c:strCache>
            </c:strRef>
          </c:cat>
          <c:val>
            <c:numRef>
              <c:f>Hoja1!$B$3:$B$11</c:f>
              <c:numCache>
                <c:formatCode>General</c:formatCode>
                <c:ptCount val="9"/>
                <c:pt idx="0">
                  <c:v>21</c:v>
                </c:pt>
                <c:pt idx="1">
                  <c:v>5</c:v>
                </c:pt>
                <c:pt idx="2">
                  <c:v>10</c:v>
                </c:pt>
                <c:pt idx="3">
                  <c:v>10</c:v>
                </c:pt>
                <c:pt idx="4">
                  <c:v>3</c:v>
                </c:pt>
                <c:pt idx="5">
                  <c:v>1</c:v>
                </c:pt>
                <c:pt idx="6">
                  <c:v>7</c:v>
                </c:pt>
                <c:pt idx="7">
                  <c:v>2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A7-494E-9B99-B10A3D7935F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726386000"/>
        <c:axId val="726390160"/>
      </c:barChart>
      <c:catAx>
        <c:axId val="7263860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26390160"/>
        <c:crosses val="autoZero"/>
        <c:auto val="1"/>
        <c:lblAlgn val="ctr"/>
        <c:lblOffset val="100"/>
        <c:noMultiLvlLbl val="0"/>
      </c:catAx>
      <c:valAx>
        <c:axId val="726390160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26386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 algn="ctr">
        <a:defRPr/>
      </a:pPr>
      <a:endParaRPr lang="es-CO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 dirty="0"/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Hoja1!$B$1:$B$2</c:f>
              <c:strCache>
                <c:ptCount val="2"/>
                <c:pt idx="0">
                  <c:v>TOTAL PROVIDENCIAS  CUARTO TRIMESTRE (OCTUBRE A DICIEMBRE)</c:v>
                </c:pt>
                <c:pt idx="1">
                  <c:v>CANTIDAD</c:v>
                </c:pt>
              </c:strCache>
            </c:strRef>
          </c:tx>
          <c:spPr>
            <a:solidFill>
              <a:schemeClr val="bg2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Hoja1!$A$3:$A$8</c:f>
              <c:strCache>
                <c:ptCount val="6"/>
                <c:pt idx="0">
                  <c:v>9 NOTIFICACIONES PERSONALES (CORREO)</c:v>
                </c:pt>
                <c:pt idx="1">
                  <c:v>3 NOTIFICACIONES EDICTO </c:v>
                </c:pt>
                <c:pt idx="2">
                  <c:v>1 NOTIFICACIÓN POR ESTADO </c:v>
                </c:pt>
                <c:pt idx="3">
                  <c:v>13 CONSTANCIAS EJECUTORIA </c:v>
                </c:pt>
                <c:pt idx="4">
                  <c:v>183 COMUNICACIONES </c:v>
                </c:pt>
                <c:pt idx="5">
                  <c:v>1 IMPEDIMENTO </c:v>
                </c:pt>
              </c:strCache>
            </c:strRef>
          </c:cat>
          <c:val>
            <c:numRef>
              <c:f>Hoja1!$B$3:$B$8</c:f>
              <c:numCache>
                <c:formatCode>General</c:formatCode>
                <c:ptCount val="6"/>
                <c:pt idx="0">
                  <c:v>9</c:v>
                </c:pt>
                <c:pt idx="1">
                  <c:v>3</c:v>
                </c:pt>
                <c:pt idx="2">
                  <c:v>1</c:v>
                </c:pt>
                <c:pt idx="3">
                  <c:v>13</c:v>
                </c:pt>
                <c:pt idx="4">
                  <c:v>183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A7-494E-9B99-B10A3D7935F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726386000"/>
        <c:axId val="726390160"/>
      </c:barChart>
      <c:catAx>
        <c:axId val="7263860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26390160"/>
        <c:crosses val="autoZero"/>
        <c:auto val="1"/>
        <c:lblAlgn val="ctr"/>
        <c:lblOffset val="100"/>
        <c:noMultiLvlLbl val="0"/>
      </c:catAx>
      <c:valAx>
        <c:axId val="726390160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26386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 algn="ctr"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Hoja2!$B$1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4D7-4617-AA76-399725C264F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4D7-4617-AA76-399725C264F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4D7-4617-AA76-399725C264F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84D7-4617-AA76-399725C264F0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Hoja2!$A$2:$A$5</c:f>
              <c:strCache>
                <c:ptCount val="4"/>
                <c:pt idx="1">
                  <c:v>13 EN INVESTIGACIÓN DISCIPLINARIA</c:v>
                </c:pt>
                <c:pt idx="2">
                  <c:v>20 EN INDAGACIÓN PRELIMINAR </c:v>
                </c:pt>
                <c:pt idx="3">
                  <c:v>1 PROCEDIMIENTO VERBAL </c:v>
                </c:pt>
              </c:strCache>
            </c:strRef>
          </c:cat>
          <c:val>
            <c:numRef>
              <c:f>Hoja2!$B$2:$B$5</c:f>
              <c:numCache>
                <c:formatCode>General</c:formatCode>
                <c:ptCount val="4"/>
                <c:pt idx="1">
                  <c:v>13</c:v>
                </c:pt>
                <c:pt idx="2">
                  <c:v>20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4D7-4617-AA76-399725C264F0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>
    <cx:title pos="t" align="ctr" overlay="0">
      <cx:tx>
        <cx:rich>
          <a:bodyPr rot="0" spcFirstLastPara="1" vertOverflow="ellipsis" vert="horz" wrap="square" lIns="38100" tIns="19050" rIns="38100" bIns="19050" anchor="ctr" anchorCtr="1" compatLnSpc="0"/>
          <a:lstStyle/>
          <a:p>
            <a:pPr algn="ctr" rtl="0">
              <a:defRPr sz="2128" b="1" i="0" u="none" strike="noStrike" kern="1200" spc="100" baseline="0">
                <a:solidFill>
                  <a:srgbClr val="FFFFFF">
                    <a:lumMod val="95000"/>
                  </a:srgb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2128" b="1" i="0" u="none" strike="noStrike" kern="1200" spc="100" baseline="0" noProof="0" dirty="0">
                <a:solidFill>
                  <a:srgbClr val="FFFFFF">
                    <a:lumMod val="95000"/>
                  </a:srgb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34 </a:t>
            </a:r>
            <a:r>
              <a:rPr lang="en-US" sz="2128" b="1" i="0" u="none" strike="noStrike" kern="1200" spc="100" baseline="0" noProof="0" dirty="0" err="1">
                <a:solidFill>
                  <a:srgbClr val="FFFFFF">
                    <a:lumMod val="95000"/>
                  </a:srgb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PROCESOS</a:t>
            </a:r>
            <a:r>
              <a:rPr lang="en-US" sz="2128" b="1" i="0" u="none" strike="noStrike" kern="1200" spc="100" baseline="0" noProof="0" dirty="0">
                <a:solidFill>
                  <a:srgbClr val="FFFFFF">
                    <a:lumMod val="95000"/>
                  </a:srgb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 </a:t>
            </a:r>
          </a:p>
        </cx:rich>
      </cx:tx>
      <cx:spPr>
        <a:effectLst>
          <a:outerShdw blurRad="50800" dist="38100" dir="5400000" algn="t" rotWithShape="0">
            <a:prstClr val="black">
              <a:alpha val="40000"/>
            </a:prstClr>
          </a:outerShdw>
        </a:effectLst>
      </cx:spPr>
    </cx:title>
    <cx:plotArea>
      <cx:plotAreaRegion>
        <cx:plotSurface>
          <cx:spPr>
            <a:solidFill>
              <a:schemeClr val="tx1">
                <a:lumMod val="60000"/>
                <a:lumOff val="40000"/>
              </a:schemeClr>
            </a:solidFill>
          </cx:spPr>
        </cx:plotSurface>
      </cx:plotAreaRegion>
    </cx:plotArea>
    <cx:legend pos="b" align="ctr" overlay="0"/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87">
  <cs:axisTitle>
    <cs:lnRef idx="0"/>
    <cs:fillRef idx="0"/>
    <cs:effectRef idx="0"/>
    <cs:fontRef idx="minor">
      <a:schemeClr val="lt1">
        <a:lumMod val="95000"/>
      </a:schemeClr>
    </cs:fontRef>
    <cs:defRPr sz="1197"/>
  </cs:axisTitle>
  <cs:categoryAxis>
    <cs:lnRef idx="0"/>
    <cs:fillRef idx="0"/>
    <cs:effectRef idx="0"/>
    <cs:fontRef idx="minor">
      <a:schemeClr val="lt1">
        <a:lumMod val="9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/>
  </cs:chartArea>
  <cs:dataLabel>
    <cs:lnRef idx="0"/>
    <cs:fillRef idx="0"/>
    <cs:effectRef idx="0"/>
    <cs:fontRef idx="minor">
      <a:schemeClr val="lt1">
        <a:lumMod val="9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lt1"/>
    </cs:fontRef>
    <cs:spPr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  <a:ln>
        <a:solidFill>
          <a:schemeClr val="tx1"/>
        </a:solidFill>
      </a:ln>
    </cs:spPr>
  </cs:dataPoint>
  <cs:dataPoint3D>
    <cs:lnRef idx="0"/>
    <cs:fillRef idx="0">
      <cs:styleClr val="auto"/>
    </cs:fillRef>
    <cs:effectRef idx="0"/>
    <cs:fontRef idx="minor">
      <a:schemeClr val="lt1"/>
    </cs:fontRef>
    <cs:spPr>
      <a:solidFill>
        <a:schemeClr val="phClr"/>
      </a:solidFill>
    </cs:spPr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lt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lt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9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10000"/>
            <a:lumOff val="1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95000"/>
      </a:schemeClr>
    </cs:fontRef>
    <cs:defRPr sz="1197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9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lt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spc="10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lt1">
        <a:lumMod val="95000"/>
      </a:schemeClr>
    </cs:fontRef>
    <cs:defRPr sz="1197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95000"/>
      </a:schemeClr>
    </cs:fontRef>
    <cs:defRPr sz="1197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50CBEA-CBEC-4C2F-A560-08B8DE01758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263E06B-10A3-4574-90AA-CAC5A943DC52}">
      <dgm:prSet phldrT="[Texto]" custT="1"/>
      <dgm:spPr/>
      <dgm:t>
        <a:bodyPr/>
        <a:lstStyle/>
        <a:p>
          <a:r>
            <a:rPr lang="es-CO" sz="2000" b="1" cap="none" spc="50" dirty="0">
              <a:ln w="0"/>
              <a:solidFill>
                <a:schemeClr val="tx1">
                  <a:lumMod val="60000"/>
                  <a:lumOff val="4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Procesos iniciales del trimestre</a:t>
          </a:r>
          <a:endParaRPr lang="es-ES" sz="2000" b="1" cap="none" spc="50" dirty="0">
            <a:ln w="0"/>
            <a:solidFill>
              <a:schemeClr val="tx1">
                <a:lumMod val="60000"/>
                <a:lumOff val="40000"/>
              </a:schemeClr>
            </a:solidFill>
            <a:effectLst>
              <a:innerShdw blurRad="63500" dist="50800" dir="13500000">
                <a:srgbClr val="000000">
                  <a:alpha val="50000"/>
                </a:srgbClr>
              </a:innerShdw>
            </a:effectLst>
          </a:endParaRPr>
        </a:p>
      </dgm:t>
    </dgm:pt>
    <dgm:pt modelId="{33395EB3-C902-4986-951E-5F13D9597777}" type="parTrans" cxnId="{1C629B57-1649-4106-BCA6-B2F63C42B760}">
      <dgm:prSet/>
      <dgm:spPr/>
      <dgm:t>
        <a:bodyPr/>
        <a:lstStyle/>
        <a:p>
          <a:endParaRPr lang="es-ES"/>
        </a:p>
      </dgm:t>
    </dgm:pt>
    <dgm:pt modelId="{3174BDA7-A98C-45AD-8964-370A59688A12}" type="sibTrans" cxnId="{1C629B57-1649-4106-BCA6-B2F63C42B760}">
      <dgm:prSet/>
      <dgm:spPr/>
      <dgm:t>
        <a:bodyPr/>
        <a:lstStyle/>
        <a:p>
          <a:endParaRPr lang="es-ES"/>
        </a:p>
      </dgm:t>
    </dgm:pt>
    <dgm:pt modelId="{85BB4B9E-23E5-4197-A22B-DF946555C6DE}">
      <dgm:prSet phldrT="[Texto]" custT="1"/>
      <dgm:spPr/>
      <dgm:t>
        <a:bodyPr/>
        <a:lstStyle/>
        <a:p>
          <a:r>
            <a:rPr lang="es-CO" sz="2000" b="1" cap="none" spc="50" dirty="0">
              <a:ln w="0"/>
              <a:solidFill>
                <a:schemeClr val="tx1">
                  <a:lumMod val="60000"/>
                  <a:lumOff val="4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Procesos ingresados</a:t>
          </a:r>
          <a:endParaRPr lang="es-ES" sz="2000" b="1" cap="none" spc="50" dirty="0">
            <a:ln w="0"/>
            <a:solidFill>
              <a:schemeClr val="tx1">
                <a:lumMod val="60000"/>
                <a:lumOff val="40000"/>
              </a:schemeClr>
            </a:solidFill>
            <a:effectLst>
              <a:innerShdw blurRad="63500" dist="50800" dir="13500000">
                <a:srgbClr val="000000">
                  <a:alpha val="50000"/>
                </a:srgbClr>
              </a:innerShdw>
            </a:effectLst>
          </a:endParaRPr>
        </a:p>
      </dgm:t>
    </dgm:pt>
    <dgm:pt modelId="{13408C7B-0445-4EFA-ABC3-C10F24FBDC16}" type="parTrans" cxnId="{B2E79BD7-00E2-47B9-BBC9-095EEAF0195B}">
      <dgm:prSet/>
      <dgm:spPr/>
      <dgm:t>
        <a:bodyPr/>
        <a:lstStyle/>
        <a:p>
          <a:endParaRPr lang="es-ES"/>
        </a:p>
      </dgm:t>
    </dgm:pt>
    <dgm:pt modelId="{9555B79F-957A-41AC-9668-1BAE09C8ADD9}" type="sibTrans" cxnId="{B2E79BD7-00E2-47B9-BBC9-095EEAF0195B}">
      <dgm:prSet/>
      <dgm:spPr/>
      <dgm:t>
        <a:bodyPr/>
        <a:lstStyle/>
        <a:p>
          <a:endParaRPr lang="es-ES"/>
        </a:p>
      </dgm:t>
    </dgm:pt>
    <dgm:pt modelId="{A5F1FDEF-BAC5-4148-8F1D-6CD05D85661B}">
      <dgm:prSet phldrT="[Texto]" custT="1"/>
      <dgm:spPr/>
      <dgm:t>
        <a:bodyPr/>
        <a:lstStyle/>
        <a:p>
          <a:r>
            <a:rPr lang="es-CO" sz="2000" b="1" cap="none" spc="50" dirty="0">
              <a:ln w="0"/>
              <a:solidFill>
                <a:schemeClr val="tx1">
                  <a:lumMod val="60000"/>
                  <a:lumOff val="4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Procesos decididos con auto de terminación por archivo, inhibitorio,  remisión a la Procuraduría, fallo </a:t>
          </a:r>
          <a:endParaRPr lang="es-ES" sz="2000" b="1" cap="none" spc="50" dirty="0">
            <a:ln w="0"/>
            <a:solidFill>
              <a:schemeClr val="tx1">
                <a:lumMod val="60000"/>
                <a:lumOff val="40000"/>
              </a:schemeClr>
            </a:solidFill>
            <a:effectLst>
              <a:innerShdw blurRad="63500" dist="50800" dir="13500000">
                <a:srgbClr val="000000">
                  <a:alpha val="50000"/>
                </a:srgbClr>
              </a:innerShdw>
            </a:effectLst>
          </a:endParaRPr>
        </a:p>
      </dgm:t>
    </dgm:pt>
    <dgm:pt modelId="{FE4158B7-980F-4EEE-99A3-029D5175CD09}" type="parTrans" cxnId="{2BF64D89-5322-41CB-8455-D36E8E3D8D40}">
      <dgm:prSet/>
      <dgm:spPr/>
      <dgm:t>
        <a:bodyPr/>
        <a:lstStyle/>
        <a:p>
          <a:endParaRPr lang="es-ES"/>
        </a:p>
      </dgm:t>
    </dgm:pt>
    <dgm:pt modelId="{4CAB8C0C-051C-40A1-B6AE-A5C21BF5238C}" type="sibTrans" cxnId="{2BF64D89-5322-41CB-8455-D36E8E3D8D40}">
      <dgm:prSet/>
      <dgm:spPr/>
      <dgm:t>
        <a:bodyPr/>
        <a:lstStyle/>
        <a:p>
          <a:endParaRPr lang="es-ES"/>
        </a:p>
      </dgm:t>
    </dgm:pt>
    <dgm:pt modelId="{42748913-9170-49C9-87BF-143C1932FB20}">
      <dgm:prSet phldrT="[Texto]" custT="1"/>
      <dgm:spPr/>
      <dgm:t>
        <a:bodyPr/>
        <a:lstStyle/>
        <a:p>
          <a:r>
            <a:rPr lang="es-CO" sz="2000" b="1" cap="none" spc="50" dirty="0">
              <a:ln w="0"/>
              <a:solidFill>
                <a:schemeClr val="tx1">
                  <a:lumMod val="60000"/>
                  <a:lumOff val="4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Procesos activos al 31 de diciembre</a:t>
          </a:r>
          <a:endParaRPr lang="es-ES" sz="2000" b="1" cap="none" spc="50" dirty="0">
            <a:ln w="0"/>
            <a:solidFill>
              <a:schemeClr val="tx1">
                <a:lumMod val="60000"/>
                <a:lumOff val="40000"/>
              </a:schemeClr>
            </a:solidFill>
            <a:effectLst>
              <a:innerShdw blurRad="63500" dist="50800" dir="13500000">
                <a:srgbClr val="000000">
                  <a:alpha val="50000"/>
                </a:srgbClr>
              </a:innerShdw>
            </a:effectLst>
          </a:endParaRPr>
        </a:p>
      </dgm:t>
    </dgm:pt>
    <dgm:pt modelId="{0CD5D3B5-C7C2-4086-B3BA-1EC84B41297D}" type="parTrans" cxnId="{11732159-4EE1-4E3B-856D-D6662BAF927A}">
      <dgm:prSet/>
      <dgm:spPr/>
      <dgm:t>
        <a:bodyPr/>
        <a:lstStyle/>
        <a:p>
          <a:endParaRPr lang="es-ES"/>
        </a:p>
      </dgm:t>
    </dgm:pt>
    <dgm:pt modelId="{3AEF3710-3BFF-448F-8BAB-8CAFF786BDBA}" type="sibTrans" cxnId="{11732159-4EE1-4E3B-856D-D6662BAF927A}">
      <dgm:prSet/>
      <dgm:spPr/>
      <dgm:t>
        <a:bodyPr/>
        <a:lstStyle/>
        <a:p>
          <a:endParaRPr lang="es-ES"/>
        </a:p>
      </dgm:t>
    </dgm:pt>
    <dgm:pt modelId="{C1C0D36E-C491-8B47-93EB-DB52FA14D405}">
      <dgm:prSet phldrT="[Texto]" custT="1"/>
      <dgm:spPr/>
      <dgm:t>
        <a:bodyPr/>
        <a:lstStyle/>
        <a:p>
          <a:r>
            <a:rPr lang="es-ES" sz="2000" b="1" cap="none" spc="50" dirty="0">
              <a:ln w="0"/>
              <a:solidFill>
                <a:schemeClr val="tx1">
                  <a:lumMod val="60000"/>
                  <a:lumOff val="4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Fallos Absolutorios y/o Sancionatorios</a:t>
          </a:r>
        </a:p>
      </dgm:t>
    </dgm:pt>
    <dgm:pt modelId="{F47EBB8A-9290-4E43-A6F7-4B31AB9056A2}" type="parTrans" cxnId="{40E9099E-79DD-DA4A-B99C-74306E11F830}">
      <dgm:prSet/>
      <dgm:spPr/>
      <dgm:t>
        <a:bodyPr/>
        <a:lstStyle/>
        <a:p>
          <a:endParaRPr lang="es-ES"/>
        </a:p>
      </dgm:t>
    </dgm:pt>
    <dgm:pt modelId="{21FC4016-215E-E442-A03B-4D7E12958447}" type="sibTrans" cxnId="{40E9099E-79DD-DA4A-B99C-74306E11F830}">
      <dgm:prSet/>
      <dgm:spPr/>
      <dgm:t>
        <a:bodyPr/>
        <a:lstStyle/>
        <a:p>
          <a:endParaRPr lang="es-ES"/>
        </a:p>
      </dgm:t>
    </dgm:pt>
    <dgm:pt modelId="{D98D3764-B839-40FE-A6E6-AAA78958F199}" type="pres">
      <dgm:prSet presAssocID="{8F50CBEA-CBEC-4C2F-A560-08B8DE017581}" presName="linear" presStyleCnt="0">
        <dgm:presLayoutVars>
          <dgm:animLvl val="lvl"/>
          <dgm:resizeHandles val="exact"/>
        </dgm:presLayoutVars>
      </dgm:prSet>
      <dgm:spPr/>
    </dgm:pt>
    <dgm:pt modelId="{B02F8DCB-48A0-4588-9E2C-0072CC2594F7}" type="pres">
      <dgm:prSet presAssocID="{F263E06B-10A3-4574-90AA-CAC5A943DC52}" presName="parentText" presStyleLbl="node1" presStyleIdx="0" presStyleCnt="5" custLinFactNeighborX="0" custLinFactNeighborY="-11218">
        <dgm:presLayoutVars>
          <dgm:chMax val="0"/>
          <dgm:bulletEnabled val="1"/>
        </dgm:presLayoutVars>
      </dgm:prSet>
      <dgm:spPr/>
    </dgm:pt>
    <dgm:pt modelId="{A0BB3A66-FD62-403E-AACE-BD80546374FA}" type="pres">
      <dgm:prSet presAssocID="{3174BDA7-A98C-45AD-8964-370A59688A12}" presName="spacer" presStyleCnt="0"/>
      <dgm:spPr/>
    </dgm:pt>
    <dgm:pt modelId="{B71ABB57-F48F-4357-896F-7D0EBD279A53}" type="pres">
      <dgm:prSet presAssocID="{85BB4B9E-23E5-4197-A22B-DF946555C6DE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536111B9-7404-4E56-8D68-4AC74F36DC67}" type="pres">
      <dgm:prSet presAssocID="{9555B79F-957A-41AC-9668-1BAE09C8ADD9}" presName="spacer" presStyleCnt="0"/>
      <dgm:spPr/>
    </dgm:pt>
    <dgm:pt modelId="{D32C4C53-CF43-436D-9BEB-F28BF5278117}" type="pres">
      <dgm:prSet presAssocID="{A5F1FDEF-BAC5-4148-8F1D-6CD05D85661B}" presName="parentText" presStyleLbl="node1" presStyleIdx="2" presStyleCnt="5" custLinFactNeighborX="-6148" custLinFactNeighborY="40370">
        <dgm:presLayoutVars>
          <dgm:chMax val="0"/>
          <dgm:bulletEnabled val="1"/>
        </dgm:presLayoutVars>
      </dgm:prSet>
      <dgm:spPr/>
    </dgm:pt>
    <dgm:pt modelId="{C66A3DE5-AC87-46AD-B75E-1F3636052CD5}" type="pres">
      <dgm:prSet presAssocID="{4CAB8C0C-051C-40A1-B6AE-A5C21BF5238C}" presName="spacer" presStyleCnt="0"/>
      <dgm:spPr/>
    </dgm:pt>
    <dgm:pt modelId="{6737E977-35D1-4FB4-AEA1-E6E8284599D1}" type="pres">
      <dgm:prSet presAssocID="{42748913-9170-49C9-87BF-143C1932FB20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B66A1BEE-6E70-D246-8183-5E8BEF741BC9}" type="pres">
      <dgm:prSet presAssocID="{3AEF3710-3BFF-448F-8BAB-8CAFF786BDBA}" presName="spacer" presStyleCnt="0"/>
      <dgm:spPr/>
    </dgm:pt>
    <dgm:pt modelId="{BB149F88-9260-AE43-9C2B-8A3FE10D5694}" type="pres">
      <dgm:prSet presAssocID="{C1C0D36E-C491-8B47-93EB-DB52FA14D405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FEA0E51F-EA8C-48A0-BAA8-5B9D31C5FFCD}" type="presOf" srcId="{8F50CBEA-CBEC-4C2F-A560-08B8DE017581}" destId="{D98D3764-B839-40FE-A6E6-AAA78958F199}" srcOrd="0" destOrd="0" presId="urn:microsoft.com/office/officeart/2005/8/layout/vList2"/>
    <dgm:cxn modelId="{A6879A31-5931-9143-9F71-7CAECDD585D0}" type="presOf" srcId="{C1C0D36E-C491-8B47-93EB-DB52FA14D405}" destId="{BB149F88-9260-AE43-9C2B-8A3FE10D5694}" srcOrd="0" destOrd="0" presId="urn:microsoft.com/office/officeart/2005/8/layout/vList2"/>
    <dgm:cxn modelId="{DE65E068-30C1-4FD6-BD98-9D1F0C207750}" type="presOf" srcId="{A5F1FDEF-BAC5-4148-8F1D-6CD05D85661B}" destId="{D32C4C53-CF43-436D-9BEB-F28BF5278117}" srcOrd="0" destOrd="0" presId="urn:microsoft.com/office/officeart/2005/8/layout/vList2"/>
    <dgm:cxn modelId="{E3E1ED6E-DE74-4E8B-9494-276761537707}" type="presOf" srcId="{42748913-9170-49C9-87BF-143C1932FB20}" destId="{6737E977-35D1-4FB4-AEA1-E6E8284599D1}" srcOrd="0" destOrd="0" presId="urn:microsoft.com/office/officeart/2005/8/layout/vList2"/>
    <dgm:cxn modelId="{1C629B57-1649-4106-BCA6-B2F63C42B760}" srcId="{8F50CBEA-CBEC-4C2F-A560-08B8DE017581}" destId="{F263E06B-10A3-4574-90AA-CAC5A943DC52}" srcOrd="0" destOrd="0" parTransId="{33395EB3-C902-4986-951E-5F13D9597777}" sibTransId="{3174BDA7-A98C-45AD-8964-370A59688A12}"/>
    <dgm:cxn modelId="{11732159-4EE1-4E3B-856D-D6662BAF927A}" srcId="{8F50CBEA-CBEC-4C2F-A560-08B8DE017581}" destId="{42748913-9170-49C9-87BF-143C1932FB20}" srcOrd="3" destOrd="0" parTransId="{0CD5D3B5-C7C2-4086-B3BA-1EC84B41297D}" sibTransId="{3AEF3710-3BFF-448F-8BAB-8CAFF786BDBA}"/>
    <dgm:cxn modelId="{2BF64D89-5322-41CB-8455-D36E8E3D8D40}" srcId="{8F50CBEA-CBEC-4C2F-A560-08B8DE017581}" destId="{A5F1FDEF-BAC5-4148-8F1D-6CD05D85661B}" srcOrd="2" destOrd="0" parTransId="{FE4158B7-980F-4EEE-99A3-029D5175CD09}" sibTransId="{4CAB8C0C-051C-40A1-B6AE-A5C21BF5238C}"/>
    <dgm:cxn modelId="{06CF3894-482A-4930-A9D5-ABBE58EB6A70}" type="presOf" srcId="{F263E06B-10A3-4574-90AA-CAC5A943DC52}" destId="{B02F8DCB-48A0-4588-9E2C-0072CC2594F7}" srcOrd="0" destOrd="0" presId="urn:microsoft.com/office/officeart/2005/8/layout/vList2"/>
    <dgm:cxn modelId="{40E9099E-79DD-DA4A-B99C-74306E11F830}" srcId="{8F50CBEA-CBEC-4C2F-A560-08B8DE017581}" destId="{C1C0D36E-C491-8B47-93EB-DB52FA14D405}" srcOrd="4" destOrd="0" parTransId="{F47EBB8A-9290-4E43-A6F7-4B31AB9056A2}" sibTransId="{21FC4016-215E-E442-A03B-4D7E12958447}"/>
    <dgm:cxn modelId="{B79E87B5-E0C8-41F4-A498-E78DBF19185B}" type="presOf" srcId="{85BB4B9E-23E5-4197-A22B-DF946555C6DE}" destId="{B71ABB57-F48F-4357-896F-7D0EBD279A53}" srcOrd="0" destOrd="0" presId="urn:microsoft.com/office/officeart/2005/8/layout/vList2"/>
    <dgm:cxn modelId="{B2E79BD7-00E2-47B9-BBC9-095EEAF0195B}" srcId="{8F50CBEA-CBEC-4C2F-A560-08B8DE017581}" destId="{85BB4B9E-23E5-4197-A22B-DF946555C6DE}" srcOrd="1" destOrd="0" parTransId="{13408C7B-0445-4EFA-ABC3-C10F24FBDC16}" sibTransId="{9555B79F-957A-41AC-9668-1BAE09C8ADD9}"/>
    <dgm:cxn modelId="{512DDBC3-C9C7-400C-A49B-DC01546EB78B}" type="presParOf" srcId="{D98D3764-B839-40FE-A6E6-AAA78958F199}" destId="{B02F8DCB-48A0-4588-9E2C-0072CC2594F7}" srcOrd="0" destOrd="0" presId="urn:microsoft.com/office/officeart/2005/8/layout/vList2"/>
    <dgm:cxn modelId="{E874B472-79F0-4EDF-8EF3-25BBF0E1A8DB}" type="presParOf" srcId="{D98D3764-B839-40FE-A6E6-AAA78958F199}" destId="{A0BB3A66-FD62-403E-AACE-BD80546374FA}" srcOrd="1" destOrd="0" presId="urn:microsoft.com/office/officeart/2005/8/layout/vList2"/>
    <dgm:cxn modelId="{E6B36AEF-44A1-4F6B-A8BE-8919683523B3}" type="presParOf" srcId="{D98D3764-B839-40FE-A6E6-AAA78958F199}" destId="{B71ABB57-F48F-4357-896F-7D0EBD279A53}" srcOrd="2" destOrd="0" presId="urn:microsoft.com/office/officeart/2005/8/layout/vList2"/>
    <dgm:cxn modelId="{D7D3237A-002F-40FA-8E94-22A385AF4219}" type="presParOf" srcId="{D98D3764-B839-40FE-A6E6-AAA78958F199}" destId="{536111B9-7404-4E56-8D68-4AC74F36DC67}" srcOrd="3" destOrd="0" presId="urn:microsoft.com/office/officeart/2005/8/layout/vList2"/>
    <dgm:cxn modelId="{5CBE5EFA-2224-46C2-A392-6A6550BB289A}" type="presParOf" srcId="{D98D3764-B839-40FE-A6E6-AAA78958F199}" destId="{D32C4C53-CF43-436D-9BEB-F28BF5278117}" srcOrd="4" destOrd="0" presId="urn:microsoft.com/office/officeart/2005/8/layout/vList2"/>
    <dgm:cxn modelId="{78D90E2C-9FDC-41DA-8622-B203EFD8F7DE}" type="presParOf" srcId="{D98D3764-B839-40FE-A6E6-AAA78958F199}" destId="{C66A3DE5-AC87-46AD-B75E-1F3636052CD5}" srcOrd="5" destOrd="0" presId="urn:microsoft.com/office/officeart/2005/8/layout/vList2"/>
    <dgm:cxn modelId="{768A8CF7-54D7-4AA3-A6A4-90858421FA82}" type="presParOf" srcId="{D98D3764-B839-40FE-A6E6-AAA78958F199}" destId="{6737E977-35D1-4FB4-AEA1-E6E8284599D1}" srcOrd="6" destOrd="0" presId="urn:microsoft.com/office/officeart/2005/8/layout/vList2"/>
    <dgm:cxn modelId="{F4B934CB-CE4B-4B46-94B3-4085B722C2A2}" type="presParOf" srcId="{D98D3764-B839-40FE-A6E6-AAA78958F199}" destId="{B66A1BEE-6E70-D246-8183-5E8BEF741BC9}" srcOrd="7" destOrd="0" presId="urn:microsoft.com/office/officeart/2005/8/layout/vList2"/>
    <dgm:cxn modelId="{8461E0E8-E27A-2E4C-8B0F-BC7ECB5461E6}" type="presParOf" srcId="{D98D3764-B839-40FE-A6E6-AAA78958F199}" destId="{BB149F88-9260-AE43-9C2B-8A3FE10D569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50CBEA-CBEC-4C2F-A560-08B8DE01758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263E06B-10A3-4574-90AA-CAC5A943DC52}">
      <dgm:prSet phldrT="[Texto]" custT="1"/>
      <dgm:spPr/>
      <dgm:t>
        <a:bodyPr/>
        <a:lstStyle/>
        <a:p>
          <a:pPr algn="ctr"/>
          <a:r>
            <a:rPr lang="es-ES" sz="2000" b="1" cap="none" spc="50" dirty="0">
              <a:ln w="0"/>
              <a:solidFill>
                <a:schemeClr val="tx1">
                  <a:lumMod val="60000"/>
                  <a:lumOff val="4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41</a:t>
          </a:r>
        </a:p>
      </dgm:t>
    </dgm:pt>
    <dgm:pt modelId="{33395EB3-C902-4986-951E-5F13D9597777}" type="parTrans" cxnId="{1C629B57-1649-4106-BCA6-B2F63C42B760}">
      <dgm:prSet/>
      <dgm:spPr/>
      <dgm:t>
        <a:bodyPr/>
        <a:lstStyle/>
        <a:p>
          <a:endParaRPr lang="es-ES"/>
        </a:p>
      </dgm:t>
    </dgm:pt>
    <dgm:pt modelId="{3174BDA7-A98C-45AD-8964-370A59688A12}" type="sibTrans" cxnId="{1C629B57-1649-4106-BCA6-B2F63C42B760}">
      <dgm:prSet/>
      <dgm:spPr/>
      <dgm:t>
        <a:bodyPr/>
        <a:lstStyle/>
        <a:p>
          <a:endParaRPr lang="es-ES"/>
        </a:p>
      </dgm:t>
    </dgm:pt>
    <dgm:pt modelId="{A5F1FDEF-BAC5-4148-8F1D-6CD05D85661B}">
      <dgm:prSet phldrT="[Texto]" custT="1"/>
      <dgm:spPr/>
      <dgm:t>
        <a:bodyPr/>
        <a:lstStyle/>
        <a:p>
          <a:pPr algn="ctr"/>
          <a:r>
            <a:rPr lang="es-ES" sz="20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14</a:t>
          </a:r>
        </a:p>
      </dgm:t>
    </dgm:pt>
    <dgm:pt modelId="{4CAB8C0C-051C-40A1-B6AE-A5C21BF5238C}" type="sibTrans" cxnId="{2BF64D89-5322-41CB-8455-D36E8E3D8D40}">
      <dgm:prSet/>
      <dgm:spPr/>
      <dgm:t>
        <a:bodyPr/>
        <a:lstStyle/>
        <a:p>
          <a:endParaRPr lang="es-ES"/>
        </a:p>
      </dgm:t>
    </dgm:pt>
    <dgm:pt modelId="{FE4158B7-980F-4EEE-99A3-029D5175CD09}" type="parTrans" cxnId="{2BF64D89-5322-41CB-8455-D36E8E3D8D40}">
      <dgm:prSet/>
      <dgm:spPr/>
      <dgm:t>
        <a:bodyPr/>
        <a:lstStyle/>
        <a:p>
          <a:endParaRPr lang="es-ES"/>
        </a:p>
      </dgm:t>
    </dgm:pt>
    <dgm:pt modelId="{85BB4B9E-23E5-4197-A22B-DF946555C6DE}">
      <dgm:prSet phldrT="[Texto]" custT="1"/>
      <dgm:spPr/>
      <dgm:t>
        <a:bodyPr/>
        <a:lstStyle/>
        <a:p>
          <a:pPr algn="ctr"/>
          <a:r>
            <a:rPr lang="es-ES" sz="2000" b="1" cap="none" spc="50" dirty="0">
              <a:ln w="0"/>
              <a:solidFill>
                <a:schemeClr val="tx1">
                  <a:lumMod val="60000"/>
                  <a:lumOff val="4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7</a:t>
          </a:r>
        </a:p>
      </dgm:t>
    </dgm:pt>
    <dgm:pt modelId="{9555B79F-957A-41AC-9668-1BAE09C8ADD9}" type="sibTrans" cxnId="{B2E79BD7-00E2-47B9-BBC9-095EEAF0195B}">
      <dgm:prSet/>
      <dgm:spPr/>
      <dgm:t>
        <a:bodyPr/>
        <a:lstStyle/>
        <a:p>
          <a:endParaRPr lang="es-ES"/>
        </a:p>
      </dgm:t>
    </dgm:pt>
    <dgm:pt modelId="{13408C7B-0445-4EFA-ABC3-C10F24FBDC16}" type="parTrans" cxnId="{B2E79BD7-00E2-47B9-BBC9-095EEAF0195B}">
      <dgm:prSet/>
      <dgm:spPr/>
      <dgm:t>
        <a:bodyPr/>
        <a:lstStyle/>
        <a:p>
          <a:endParaRPr lang="es-ES"/>
        </a:p>
      </dgm:t>
    </dgm:pt>
    <dgm:pt modelId="{42748913-9170-49C9-87BF-143C1932FB20}">
      <dgm:prSet phldrT="[Texto]" custT="1"/>
      <dgm:spPr/>
      <dgm:t>
        <a:bodyPr/>
        <a:lstStyle/>
        <a:p>
          <a:pPr algn="ctr"/>
          <a:r>
            <a:rPr lang="es-ES" sz="2000" b="1" cap="none" spc="50" dirty="0">
              <a:ln w="0"/>
              <a:solidFill>
                <a:schemeClr val="tx1">
                  <a:lumMod val="60000"/>
                  <a:lumOff val="4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34</a:t>
          </a:r>
        </a:p>
      </dgm:t>
    </dgm:pt>
    <dgm:pt modelId="{3AEF3710-3BFF-448F-8BAB-8CAFF786BDBA}" type="sibTrans" cxnId="{11732159-4EE1-4E3B-856D-D6662BAF927A}">
      <dgm:prSet/>
      <dgm:spPr/>
      <dgm:t>
        <a:bodyPr/>
        <a:lstStyle/>
        <a:p>
          <a:endParaRPr lang="es-ES"/>
        </a:p>
      </dgm:t>
    </dgm:pt>
    <dgm:pt modelId="{0CD5D3B5-C7C2-4086-B3BA-1EC84B41297D}" type="parTrans" cxnId="{11732159-4EE1-4E3B-856D-D6662BAF927A}">
      <dgm:prSet/>
      <dgm:spPr/>
      <dgm:t>
        <a:bodyPr/>
        <a:lstStyle/>
        <a:p>
          <a:endParaRPr lang="es-ES"/>
        </a:p>
      </dgm:t>
    </dgm:pt>
    <dgm:pt modelId="{27CDC6AC-D9D5-8941-B0C7-79545BCDDC0E}">
      <dgm:prSet phldrT="[Texto]" custT="1"/>
      <dgm:spPr/>
      <dgm:t>
        <a:bodyPr/>
        <a:lstStyle/>
        <a:p>
          <a:pPr algn="ctr"/>
          <a:r>
            <a:rPr lang="es-ES" sz="20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0</a:t>
          </a:r>
        </a:p>
      </dgm:t>
    </dgm:pt>
    <dgm:pt modelId="{74CBB79B-9A09-084D-8D77-F6336AF05243}" type="sibTrans" cxnId="{F018DAEB-D4CF-AD46-A6EB-CACF1539B348}">
      <dgm:prSet/>
      <dgm:spPr/>
      <dgm:t>
        <a:bodyPr/>
        <a:lstStyle/>
        <a:p>
          <a:endParaRPr lang="es-ES"/>
        </a:p>
      </dgm:t>
    </dgm:pt>
    <dgm:pt modelId="{C6A6181E-A96E-3949-8F54-87E7B9F7E3ED}" type="parTrans" cxnId="{F018DAEB-D4CF-AD46-A6EB-CACF1539B348}">
      <dgm:prSet/>
      <dgm:spPr/>
      <dgm:t>
        <a:bodyPr/>
        <a:lstStyle/>
        <a:p>
          <a:endParaRPr lang="es-ES"/>
        </a:p>
      </dgm:t>
    </dgm:pt>
    <dgm:pt modelId="{D98D3764-B839-40FE-A6E6-AAA78958F199}" type="pres">
      <dgm:prSet presAssocID="{8F50CBEA-CBEC-4C2F-A560-08B8DE017581}" presName="linear" presStyleCnt="0">
        <dgm:presLayoutVars>
          <dgm:animLvl val="lvl"/>
          <dgm:resizeHandles val="exact"/>
        </dgm:presLayoutVars>
      </dgm:prSet>
      <dgm:spPr/>
    </dgm:pt>
    <dgm:pt modelId="{B02F8DCB-48A0-4588-9E2C-0072CC2594F7}" type="pres">
      <dgm:prSet presAssocID="{F263E06B-10A3-4574-90AA-CAC5A943DC52}" presName="parentText" presStyleLbl="node1" presStyleIdx="0" presStyleCnt="5" custLinFactNeighborY="-84806">
        <dgm:presLayoutVars>
          <dgm:chMax val="0"/>
          <dgm:bulletEnabled val="1"/>
        </dgm:presLayoutVars>
      </dgm:prSet>
      <dgm:spPr/>
    </dgm:pt>
    <dgm:pt modelId="{A0BB3A66-FD62-403E-AACE-BD80546374FA}" type="pres">
      <dgm:prSet presAssocID="{3174BDA7-A98C-45AD-8964-370A59688A12}" presName="spacer" presStyleCnt="0"/>
      <dgm:spPr/>
    </dgm:pt>
    <dgm:pt modelId="{B71ABB57-F48F-4357-896F-7D0EBD279A53}" type="pres">
      <dgm:prSet presAssocID="{85BB4B9E-23E5-4197-A22B-DF946555C6DE}" presName="parentText" presStyleLbl="node1" presStyleIdx="1" presStyleCnt="5" custLinFactNeighborY="-53828">
        <dgm:presLayoutVars>
          <dgm:chMax val="0"/>
          <dgm:bulletEnabled val="1"/>
        </dgm:presLayoutVars>
      </dgm:prSet>
      <dgm:spPr/>
    </dgm:pt>
    <dgm:pt modelId="{536111B9-7404-4E56-8D68-4AC74F36DC67}" type="pres">
      <dgm:prSet presAssocID="{9555B79F-957A-41AC-9668-1BAE09C8ADD9}" presName="spacer" presStyleCnt="0"/>
      <dgm:spPr/>
    </dgm:pt>
    <dgm:pt modelId="{D32C4C53-CF43-436D-9BEB-F28BF5278117}" type="pres">
      <dgm:prSet presAssocID="{A5F1FDEF-BAC5-4148-8F1D-6CD05D85661B}" presName="parentText" presStyleLbl="node1" presStyleIdx="2" presStyleCnt="5" custLinFactNeighborX="4715" custLinFactNeighborY="-43207">
        <dgm:presLayoutVars>
          <dgm:chMax val="0"/>
          <dgm:bulletEnabled val="1"/>
        </dgm:presLayoutVars>
      </dgm:prSet>
      <dgm:spPr/>
    </dgm:pt>
    <dgm:pt modelId="{C66A3DE5-AC87-46AD-B75E-1F3636052CD5}" type="pres">
      <dgm:prSet presAssocID="{4CAB8C0C-051C-40A1-B6AE-A5C21BF5238C}" presName="spacer" presStyleCnt="0"/>
      <dgm:spPr/>
    </dgm:pt>
    <dgm:pt modelId="{6737E977-35D1-4FB4-AEA1-E6E8284599D1}" type="pres">
      <dgm:prSet presAssocID="{42748913-9170-49C9-87BF-143C1932FB20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48FBEEA6-C755-304B-9276-87718DC26760}" type="pres">
      <dgm:prSet presAssocID="{3AEF3710-3BFF-448F-8BAB-8CAFF786BDBA}" presName="spacer" presStyleCnt="0"/>
      <dgm:spPr/>
    </dgm:pt>
    <dgm:pt modelId="{BA8AD90A-24A1-6D4F-845C-5ADC3A2B582F}" type="pres">
      <dgm:prSet presAssocID="{27CDC6AC-D9D5-8941-B0C7-79545BCDDC0E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896D9914-46ED-A244-961F-B7F5BC43074F}" type="presOf" srcId="{27CDC6AC-D9D5-8941-B0C7-79545BCDDC0E}" destId="{BA8AD90A-24A1-6D4F-845C-5ADC3A2B582F}" srcOrd="0" destOrd="0" presId="urn:microsoft.com/office/officeart/2005/8/layout/vList2"/>
    <dgm:cxn modelId="{FEA0E51F-EA8C-48A0-BAA8-5B9D31C5FFCD}" type="presOf" srcId="{8F50CBEA-CBEC-4C2F-A560-08B8DE017581}" destId="{D98D3764-B839-40FE-A6E6-AAA78958F199}" srcOrd="0" destOrd="0" presId="urn:microsoft.com/office/officeart/2005/8/layout/vList2"/>
    <dgm:cxn modelId="{DE65E068-30C1-4FD6-BD98-9D1F0C207750}" type="presOf" srcId="{A5F1FDEF-BAC5-4148-8F1D-6CD05D85661B}" destId="{D32C4C53-CF43-436D-9BEB-F28BF5278117}" srcOrd="0" destOrd="0" presId="urn:microsoft.com/office/officeart/2005/8/layout/vList2"/>
    <dgm:cxn modelId="{E3E1ED6E-DE74-4E8B-9494-276761537707}" type="presOf" srcId="{42748913-9170-49C9-87BF-143C1932FB20}" destId="{6737E977-35D1-4FB4-AEA1-E6E8284599D1}" srcOrd="0" destOrd="0" presId="urn:microsoft.com/office/officeart/2005/8/layout/vList2"/>
    <dgm:cxn modelId="{1C629B57-1649-4106-BCA6-B2F63C42B760}" srcId="{8F50CBEA-CBEC-4C2F-A560-08B8DE017581}" destId="{F263E06B-10A3-4574-90AA-CAC5A943DC52}" srcOrd="0" destOrd="0" parTransId="{33395EB3-C902-4986-951E-5F13D9597777}" sibTransId="{3174BDA7-A98C-45AD-8964-370A59688A12}"/>
    <dgm:cxn modelId="{11732159-4EE1-4E3B-856D-D6662BAF927A}" srcId="{8F50CBEA-CBEC-4C2F-A560-08B8DE017581}" destId="{42748913-9170-49C9-87BF-143C1932FB20}" srcOrd="3" destOrd="0" parTransId="{0CD5D3B5-C7C2-4086-B3BA-1EC84B41297D}" sibTransId="{3AEF3710-3BFF-448F-8BAB-8CAFF786BDBA}"/>
    <dgm:cxn modelId="{2BF64D89-5322-41CB-8455-D36E8E3D8D40}" srcId="{8F50CBEA-CBEC-4C2F-A560-08B8DE017581}" destId="{A5F1FDEF-BAC5-4148-8F1D-6CD05D85661B}" srcOrd="2" destOrd="0" parTransId="{FE4158B7-980F-4EEE-99A3-029D5175CD09}" sibTransId="{4CAB8C0C-051C-40A1-B6AE-A5C21BF5238C}"/>
    <dgm:cxn modelId="{06CF3894-482A-4930-A9D5-ABBE58EB6A70}" type="presOf" srcId="{F263E06B-10A3-4574-90AA-CAC5A943DC52}" destId="{B02F8DCB-48A0-4588-9E2C-0072CC2594F7}" srcOrd="0" destOrd="0" presId="urn:microsoft.com/office/officeart/2005/8/layout/vList2"/>
    <dgm:cxn modelId="{B79E87B5-E0C8-41F4-A498-E78DBF19185B}" type="presOf" srcId="{85BB4B9E-23E5-4197-A22B-DF946555C6DE}" destId="{B71ABB57-F48F-4357-896F-7D0EBD279A53}" srcOrd="0" destOrd="0" presId="urn:microsoft.com/office/officeart/2005/8/layout/vList2"/>
    <dgm:cxn modelId="{B2E79BD7-00E2-47B9-BBC9-095EEAF0195B}" srcId="{8F50CBEA-CBEC-4C2F-A560-08B8DE017581}" destId="{85BB4B9E-23E5-4197-A22B-DF946555C6DE}" srcOrd="1" destOrd="0" parTransId="{13408C7B-0445-4EFA-ABC3-C10F24FBDC16}" sibTransId="{9555B79F-957A-41AC-9668-1BAE09C8ADD9}"/>
    <dgm:cxn modelId="{F018DAEB-D4CF-AD46-A6EB-CACF1539B348}" srcId="{8F50CBEA-CBEC-4C2F-A560-08B8DE017581}" destId="{27CDC6AC-D9D5-8941-B0C7-79545BCDDC0E}" srcOrd="4" destOrd="0" parTransId="{C6A6181E-A96E-3949-8F54-87E7B9F7E3ED}" sibTransId="{74CBB79B-9A09-084D-8D77-F6336AF05243}"/>
    <dgm:cxn modelId="{512DDBC3-C9C7-400C-A49B-DC01546EB78B}" type="presParOf" srcId="{D98D3764-B839-40FE-A6E6-AAA78958F199}" destId="{B02F8DCB-48A0-4588-9E2C-0072CC2594F7}" srcOrd="0" destOrd="0" presId="urn:microsoft.com/office/officeart/2005/8/layout/vList2"/>
    <dgm:cxn modelId="{E874B472-79F0-4EDF-8EF3-25BBF0E1A8DB}" type="presParOf" srcId="{D98D3764-B839-40FE-A6E6-AAA78958F199}" destId="{A0BB3A66-FD62-403E-AACE-BD80546374FA}" srcOrd="1" destOrd="0" presId="urn:microsoft.com/office/officeart/2005/8/layout/vList2"/>
    <dgm:cxn modelId="{E6B36AEF-44A1-4F6B-A8BE-8919683523B3}" type="presParOf" srcId="{D98D3764-B839-40FE-A6E6-AAA78958F199}" destId="{B71ABB57-F48F-4357-896F-7D0EBD279A53}" srcOrd="2" destOrd="0" presId="urn:microsoft.com/office/officeart/2005/8/layout/vList2"/>
    <dgm:cxn modelId="{D7D3237A-002F-40FA-8E94-22A385AF4219}" type="presParOf" srcId="{D98D3764-B839-40FE-A6E6-AAA78958F199}" destId="{536111B9-7404-4E56-8D68-4AC74F36DC67}" srcOrd="3" destOrd="0" presId="urn:microsoft.com/office/officeart/2005/8/layout/vList2"/>
    <dgm:cxn modelId="{5CBE5EFA-2224-46C2-A392-6A6550BB289A}" type="presParOf" srcId="{D98D3764-B839-40FE-A6E6-AAA78958F199}" destId="{D32C4C53-CF43-436D-9BEB-F28BF5278117}" srcOrd="4" destOrd="0" presId="urn:microsoft.com/office/officeart/2005/8/layout/vList2"/>
    <dgm:cxn modelId="{78D90E2C-9FDC-41DA-8622-B203EFD8F7DE}" type="presParOf" srcId="{D98D3764-B839-40FE-A6E6-AAA78958F199}" destId="{C66A3DE5-AC87-46AD-B75E-1F3636052CD5}" srcOrd="5" destOrd="0" presId="urn:microsoft.com/office/officeart/2005/8/layout/vList2"/>
    <dgm:cxn modelId="{768A8CF7-54D7-4AA3-A6A4-90858421FA82}" type="presParOf" srcId="{D98D3764-B839-40FE-A6E6-AAA78958F199}" destId="{6737E977-35D1-4FB4-AEA1-E6E8284599D1}" srcOrd="6" destOrd="0" presId="urn:microsoft.com/office/officeart/2005/8/layout/vList2"/>
    <dgm:cxn modelId="{5C1707F3-216A-3045-9BE4-815823303058}" type="presParOf" srcId="{D98D3764-B839-40FE-A6E6-AAA78958F199}" destId="{48FBEEA6-C755-304B-9276-87718DC26760}" srcOrd="7" destOrd="0" presId="urn:microsoft.com/office/officeart/2005/8/layout/vList2"/>
    <dgm:cxn modelId="{1B7D7689-85AC-A74C-8CC9-3EF90E1903C7}" type="presParOf" srcId="{D98D3764-B839-40FE-A6E6-AAA78958F199}" destId="{BA8AD90A-24A1-6D4F-845C-5ADC3A2B582F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2F8DCB-48A0-4588-9E2C-0072CC2594F7}">
      <dsp:nvSpPr>
        <dsp:cNvPr id="0" name=""/>
        <dsp:cNvSpPr/>
      </dsp:nvSpPr>
      <dsp:spPr>
        <a:xfrm>
          <a:off x="0" y="3"/>
          <a:ext cx="5338916" cy="7415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cap="none" spc="50" dirty="0">
              <a:ln w="0"/>
              <a:solidFill>
                <a:schemeClr val="tx1">
                  <a:lumMod val="60000"/>
                  <a:lumOff val="4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Procesos iniciales del trimestre</a:t>
          </a:r>
          <a:endParaRPr lang="es-ES" sz="2000" b="1" kern="1200" cap="none" spc="50" dirty="0">
            <a:ln w="0"/>
            <a:solidFill>
              <a:schemeClr val="tx1">
                <a:lumMod val="60000"/>
                <a:lumOff val="40000"/>
              </a:schemeClr>
            </a:solidFill>
            <a:effectLst>
              <a:innerShdw blurRad="63500" dist="50800" dir="13500000">
                <a:srgbClr val="000000">
                  <a:alpha val="50000"/>
                </a:srgbClr>
              </a:innerShdw>
            </a:effectLst>
          </a:endParaRPr>
        </a:p>
      </dsp:txBody>
      <dsp:txXfrm>
        <a:off x="36197" y="36200"/>
        <a:ext cx="5266522" cy="669110"/>
      </dsp:txXfrm>
    </dsp:sp>
    <dsp:sp modelId="{B71ABB57-F48F-4357-896F-7D0EBD279A53}">
      <dsp:nvSpPr>
        <dsp:cNvPr id="0" name=""/>
        <dsp:cNvSpPr/>
      </dsp:nvSpPr>
      <dsp:spPr>
        <a:xfrm>
          <a:off x="0" y="757429"/>
          <a:ext cx="5338916" cy="7415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cap="none" spc="50" dirty="0">
              <a:ln w="0"/>
              <a:solidFill>
                <a:schemeClr val="tx1">
                  <a:lumMod val="60000"/>
                  <a:lumOff val="4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Procesos ingresados</a:t>
          </a:r>
          <a:endParaRPr lang="es-ES" sz="2000" b="1" kern="1200" cap="none" spc="50" dirty="0">
            <a:ln w="0"/>
            <a:solidFill>
              <a:schemeClr val="tx1">
                <a:lumMod val="60000"/>
                <a:lumOff val="40000"/>
              </a:schemeClr>
            </a:solidFill>
            <a:effectLst>
              <a:innerShdw blurRad="63500" dist="50800" dir="13500000">
                <a:srgbClr val="000000">
                  <a:alpha val="50000"/>
                </a:srgbClr>
              </a:innerShdw>
            </a:effectLst>
          </a:endParaRPr>
        </a:p>
      </dsp:txBody>
      <dsp:txXfrm>
        <a:off x="36197" y="793626"/>
        <a:ext cx="5266522" cy="669110"/>
      </dsp:txXfrm>
    </dsp:sp>
    <dsp:sp modelId="{D32C4C53-CF43-436D-9BEB-F28BF5278117}">
      <dsp:nvSpPr>
        <dsp:cNvPr id="0" name=""/>
        <dsp:cNvSpPr/>
      </dsp:nvSpPr>
      <dsp:spPr>
        <a:xfrm>
          <a:off x="0" y="1519029"/>
          <a:ext cx="5338916" cy="7415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cap="none" spc="50" dirty="0">
              <a:ln w="0"/>
              <a:solidFill>
                <a:schemeClr val="tx1">
                  <a:lumMod val="60000"/>
                  <a:lumOff val="4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Procesos decididos con auto de terminación por archivo, inhibitorio,  remisión a la Procuraduría, fallo </a:t>
          </a:r>
          <a:endParaRPr lang="es-ES" sz="2000" b="1" kern="1200" cap="none" spc="50" dirty="0">
            <a:ln w="0"/>
            <a:solidFill>
              <a:schemeClr val="tx1">
                <a:lumMod val="60000"/>
                <a:lumOff val="40000"/>
              </a:schemeClr>
            </a:solidFill>
            <a:effectLst>
              <a:innerShdw blurRad="63500" dist="50800" dir="13500000">
                <a:srgbClr val="000000">
                  <a:alpha val="50000"/>
                </a:srgbClr>
              </a:innerShdw>
            </a:effectLst>
          </a:endParaRPr>
        </a:p>
      </dsp:txBody>
      <dsp:txXfrm>
        <a:off x="36197" y="1555226"/>
        <a:ext cx="5266522" cy="669110"/>
      </dsp:txXfrm>
    </dsp:sp>
    <dsp:sp modelId="{6737E977-35D1-4FB4-AEA1-E6E8284599D1}">
      <dsp:nvSpPr>
        <dsp:cNvPr id="0" name=""/>
        <dsp:cNvSpPr/>
      </dsp:nvSpPr>
      <dsp:spPr>
        <a:xfrm>
          <a:off x="0" y="2269070"/>
          <a:ext cx="5338916" cy="7415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cap="none" spc="50" dirty="0">
              <a:ln w="0"/>
              <a:solidFill>
                <a:schemeClr val="tx1">
                  <a:lumMod val="60000"/>
                  <a:lumOff val="4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Procesos activos al 31 de diciembre</a:t>
          </a:r>
          <a:endParaRPr lang="es-ES" sz="2000" b="1" kern="1200" cap="none" spc="50" dirty="0">
            <a:ln w="0"/>
            <a:solidFill>
              <a:schemeClr val="tx1">
                <a:lumMod val="60000"/>
                <a:lumOff val="40000"/>
              </a:schemeClr>
            </a:solidFill>
            <a:effectLst>
              <a:innerShdw blurRad="63500" dist="50800" dir="13500000">
                <a:srgbClr val="000000">
                  <a:alpha val="50000"/>
                </a:srgbClr>
              </a:innerShdw>
            </a:effectLst>
          </a:endParaRPr>
        </a:p>
      </dsp:txBody>
      <dsp:txXfrm>
        <a:off x="36197" y="2305267"/>
        <a:ext cx="5266522" cy="669110"/>
      </dsp:txXfrm>
    </dsp:sp>
    <dsp:sp modelId="{BB149F88-9260-AE43-9C2B-8A3FE10D5694}">
      <dsp:nvSpPr>
        <dsp:cNvPr id="0" name=""/>
        <dsp:cNvSpPr/>
      </dsp:nvSpPr>
      <dsp:spPr>
        <a:xfrm>
          <a:off x="0" y="3024890"/>
          <a:ext cx="5338916" cy="7415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 cap="none" spc="50" dirty="0">
              <a:ln w="0"/>
              <a:solidFill>
                <a:schemeClr val="tx1">
                  <a:lumMod val="60000"/>
                  <a:lumOff val="4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Fallos Absolutorios y/o Sancionatorios</a:t>
          </a:r>
        </a:p>
      </dsp:txBody>
      <dsp:txXfrm>
        <a:off x="36197" y="3061087"/>
        <a:ext cx="5266522" cy="6691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2F8DCB-48A0-4588-9E2C-0072CC2594F7}">
      <dsp:nvSpPr>
        <dsp:cNvPr id="0" name=""/>
        <dsp:cNvSpPr/>
      </dsp:nvSpPr>
      <dsp:spPr>
        <a:xfrm>
          <a:off x="0" y="0"/>
          <a:ext cx="1804220" cy="65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 cap="none" spc="50" dirty="0">
              <a:ln w="0"/>
              <a:solidFill>
                <a:schemeClr val="tx1">
                  <a:lumMod val="60000"/>
                  <a:lumOff val="4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41</a:t>
          </a:r>
        </a:p>
      </dsp:txBody>
      <dsp:txXfrm>
        <a:off x="31984" y="31984"/>
        <a:ext cx="1740252" cy="591232"/>
      </dsp:txXfrm>
    </dsp:sp>
    <dsp:sp modelId="{B71ABB57-F48F-4357-896F-7D0EBD279A53}">
      <dsp:nvSpPr>
        <dsp:cNvPr id="0" name=""/>
        <dsp:cNvSpPr/>
      </dsp:nvSpPr>
      <dsp:spPr>
        <a:xfrm>
          <a:off x="0" y="746143"/>
          <a:ext cx="1804220" cy="65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 cap="none" spc="50" dirty="0">
              <a:ln w="0"/>
              <a:solidFill>
                <a:schemeClr val="tx1">
                  <a:lumMod val="60000"/>
                  <a:lumOff val="4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7</a:t>
          </a:r>
        </a:p>
      </dsp:txBody>
      <dsp:txXfrm>
        <a:off x="31984" y="778127"/>
        <a:ext cx="1740252" cy="591232"/>
      </dsp:txXfrm>
    </dsp:sp>
    <dsp:sp modelId="{D32C4C53-CF43-436D-9BEB-F28BF5278117}">
      <dsp:nvSpPr>
        <dsp:cNvPr id="0" name=""/>
        <dsp:cNvSpPr/>
      </dsp:nvSpPr>
      <dsp:spPr>
        <a:xfrm>
          <a:off x="0" y="1512849"/>
          <a:ext cx="1804220" cy="65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14</a:t>
          </a:r>
        </a:p>
      </dsp:txBody>
      <dsp:txXfrm>
        <a:off x="31984" y="1544833"/>
        <a:ext cx="1740252" cy="591232"/>
      </dsp:txXfrm>
    </dsp:sp>
    <dsp:sp modelId="{6737E977-35D1-4FB4-AEA1-E6E8284599D1}">
      <dsp:nvSpPr>
        <dsp:cNvPr id="0" name=""/>
        <dsp:cNvSpPr/>
      </dsp:nvSpPr>
      <dsp:spPr>
        <a:xfrm>
          <a:off x="0" y="2312402"/>
          <a:ext cx="1804220" cy="65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 cap="none" spc="50" dirty="0">
              <a:ln w="0"/>
              <a:solidFill>
                <a:schemeClr val="tx1">
                  <a:lumMod val="60000"/>
                  <a:lumOff val="4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34</a:t>
          </a:r>
        </a:p>
      </dsp:txBody>
      <dsp:txXfrm>
        <a:off x="31984" y="2344386"/>
        <a:ext cx="1740252" cy="591232"/>
      </dsp:txXfrm>
    </dsp:sp>
    <dsp:sp modelId="{BA8AD90A-24A1-6D4F-845C-5ADC3A2B582F}">
      <dsp:nvSpPr>
        <dsp:cNvPr id="0" name=""/>
        <dsp:cNvSpPr/>
      </dsp:nvSpPr>
      <dsp:spPr>
        <a:xfrm>
          <a:off x="0" y="3068402"/>
          <a:ext cx="1804220" cy="65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0</a:t>
          </a:r>
        </a:p>
      </dsp:txBody>
      <dsp:txXfrm>
        <a:off x="31984" y="3100386"/>
        <a:ext cx="1740252" cy="5912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0.60465</cdr:x>
      <cdr:y>0.22002</cdr:y>
    </cdr:to>
    <cdr:pic>
      <cdr:nvPicPr>
        <cdr:cNvPr id="2" name="chart">
          <a:extLst xmlns:a="http://schemas.openxmlformats.org/drawingml/2006/main">
            <a:ext uri="{FF2B5EF4-FFF2-40B4-BE49-F238E27FC236}">
              <a16:creationId xmlns:a16="http://schemas.microsoft.com/office/drawing/2014/main" id="{FBAC7525-7A37-442D-8C0F-BDFBA53BD7D6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764465" cy="577818"/>
        </a:xfrm>
        <a:prstGeom xmlns:a="http://schemas.openxmlformats.org/drawingml/2006/main" prst="rect">
          <a:avLst/>
        </a:prstGeom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2686D-009B-4755-BF3C-B1645D0A938E}" type="datetimeFigureOut">
              <a:rPr lang="es-ES" smtClean="0"/>
              <a:t>12/01/2022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DAE71F-6302-4695-A732-5DA60A1BF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64184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06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7841708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495ef59f35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495ef59f35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19262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7750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 1 1 1" preserve="1" userDrawn="1">
  <p:cSld name="1_Diapositiva de título 1 1 1">
    <p:bg>
      <p:bgPr>
        <a:solidFill>
          <a:srgbClr val="069169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/>
        </p:nvSpPr>
        <p:spPr>
          <a:xfrm>
            <a:off x="8336496" y="5464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fld id="{00000000-1234-1234-1234-123412341234}" type="slidenum">
              <a:rPr lang="es-CO" sz="7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rPr>
              <a:t>‹Nº›</a:t>
            </a:fld>
            <a:endParaRPr sz="700" b="0" i="0" u="none" strike="noStrike" cap="none">
              <a:solidFill>
                <a:srgbClr val="0054BC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31" name="Google Shape;31;p5"/>
          <p:cNvSpPr txBox="1"/>
          <p:nvPr userDrawn="1"/>
        </p:nvSpPr>
        <p:spPr>
          <a:xfrm>
            <a:off x="8336496" y="-21554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fld id="{00000000-1234-1234-1234-123412341234}" type="slidenum">
              <a:rPr lang="es-CO" sz="700" b="0" i="0" u="none" strike="noStrike" cap="none">
                <a:solidFill>
                  <a:srgbClr val="FFFFFF"/>
                </a:solidFill>
                <a:latin typeface="Work Sans"/>
                <a:ea typeface="Work Sans"/>
                <a:cs typeface="Work Sans"/>
                <a:sym typeface="Work Sans"/>
              </a:rPr>
              <a:t>‹Nº›</a:t>
            </a:fld>
            <a:endParaRPr sz="700" b="0" i="0" u="none" strike="noStrike" cap="none">
              <a:solidFill>
                <a:srgbClr val="FFFFFF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32" name="Google Shape;32;p5"/>
          <p:cNvSpPr/>
          <p:nvPr/>
        </p:nvSpPr>
        <p:spPr>
          <a:xfrm>
            <a:off x="3213694" y="0"/>
            <a:ext cx="5935223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5"/>
          <p:cNvSpPr txBox="1"/>
          <p:nvPr/>
        </p:nvSpPr>
        <p:spPr>
          <a:xfrm>
            <a:off x="1098468" y="4856142"/>
            <a:ext cx="4293000" cy="3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es-CO" sz="600" b="0" i="0" u="none" strike="noStrike" cap="none">
                <a:solidFill>
                  <a:schemeClr val="lt1"/>
                </a:solidFill>
                <a:latin typeface="Work Sans"/>
                <a:ea typeface="Work Sans"/>
                <a:cs typeface="Work Sans"/>
                <a:sym typeface="Work Sans"/>
              </a:rPr>
              <a:t>Esta presentación es propiedad intelectual controlada y producida por la Presidencia de la República.</a:t>
            </a:r>
            <a:endParaRPr sz="600" b="0" i="0" u="none" strike="noStrike" cap="none">
              <a:solidFill>
                <a:schemeClr val="lt1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2FAB7457-61BC-0144-984D-ACFC03D1DF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892" y="346605"/>
            <a:ext cx="2616953" cy="746654"/>
          </a:xfrm>
          <a:prstGeom prst="rect">
            <a:avLst/>
          </a:prstGeom>
        </p:spPr>
      </p:pic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9EBB03E-157E-1743-86F1-8874FFB41BE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61004" y="1439863"/>
            <a:ext cx="5149596" cy="1349375"/>
          </a:xfrm>
        </p:spPr>
        <p:txBody>
          <a:bodyPr/>
          <a:lstStyle>
            <a:lvl1pPr marL="95250" indent="0" algn="r">
              <a:buNone/>
              <a:defRPr sz="3000">
                <a:solidFill>
                  <a:srgbClr val="0054BC"/>
                </a:solidFill>
              </a:defRPr>
            </a:lvl1pPr>
          </a:lstStyle>
          <a:p>
            <a:r>
              <a:rPr lang="es-ES"/>
              <a:t>Editar los estilos de texto del patrón</a:t>
            </a:r>
            <a:endParaRPr lang="es-CO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06C4BAFA-CF82-7743-AB31-DAA7A61A692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366" y="3771884"/>
            <a:ext cx="3904083" cy="732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114624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3300"/>
              <a:buFont typeface="Work Sans"/>
              <a:buNone/>
              <a:defRPr sz="33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54BC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</p:sldLayoutIdLst>
  <p:transition spd="med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microsoft.com/office/2014/relationships/chartEx" Target="../charts/chartEx1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5AD32FBA-DEC6-4F12-81D6-D03AC2CD5CBA}"/>
              </a:ext>
            </a:extLst>
          </p:cNvPr>
          <p:cNvSpPr/>
          <p:nvPr/>
        </p:nvSpPr>
        <p:spPr>
          <a:xfrm>
            <a:off x="3524081" y="1403832"/>
            <a:ext cx="4572000" cy="273921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es-CO" b="1" dirty="0">
              <a:solidFill>
                <a:schemeClr val="tx1"/>
              </a:solidFill>
            </a:endParaRPr>
          </a:p>
          <a:p>
            <a:pPr algn="r"/>
            <a:r>
              <a:rPr lang="es-CO" sz="2400" b="1" dirty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innerShdw blurRad="114300">
                    <a:schemeClr val="tx2">
                      <a:lumMod val="50000"/>
                    </a:schemeClr>
                  </a:innerShdw>
                </a:effectLst>
              </a:rPr>
              <a:t>INFORME DE </a:t>
            </a:r>
            <a:r>
              <a:rPr lang="es-CO" sz="2400" b="1" dirty="0" err="1">
                <a:solidFill>
                  <a:schemeClr val="tx1">
                    <a:lumMod val="60000"/>
                    <a:lumOff val="40000"/>
                  </a:schemeClr>
                </a:solidFill>
                <a:effectLst>
                  <a:innerShdw blurRad="114300">
                    <a:schemeClr val="tx2">
                      <a:lumMod val="50000"/>
                    </a:schemeClr>
                  </a:innerShdw>
                </a:effectLst>
              </a:rPr>
              <a:t>GESTION</a:t>
            </a:r>
            <a:r>
              <a:rPr lang="es-CO" sz="2400" b="1" dirty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innerShdw blurRad="114300">
                    <a:schemeClr val="tx2">
                      <a:lumMod val="50000"/>
                    </a:schemeClr>
                  </a:innerShdw>
                </a:effectLst>
              </a:rPr>
              <a:t> </a:t>
            </a:r>
          </a:p>
          <a:p>
            <a:pPr algn="r"/>
            <a:r>
              <a:rPr lang="es-CO" sz="2400" b="1" dirty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innerShdw blurRad="114300">
                    <a:schemeClr val="tx2">
                      <a:lumMod val="50000"/>
                    </a:schemeClr>
                  </a:innerShdw>
                </a:effectLst>
              </a:rPr>
              <a:t>Control Interno Disciplinario</a:t>
            </a:r>
          </a:p>
          <a:p>
            <a:pPr algn="r"/>
            <a:r>
              <a:rPr lang="es-CO" sz="2400" b="1" dirty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innerShdw blurRad="114300">
                    <a:schemeClr val="tx2">
                      <a:lumMod val="50000"/>
                    </a:schemeClr>
                  </a:innerShdw>
                </a:effectLst>
              </a:rPr>
              <a:t>4o. Trimestre 2021</a:t>
            </a:r>
          </a:p>
          <a:p>
            <a:pPr algn="r"/>
            <a:r>
              <a:rPr lang="es-CO" sz="12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Ley 734 de 2002, modificada parcialmente </a:t>
            </a:r>
          </a:p>
          <a:p>
            <a:pPr algn="r"/>
            <a:r>
              <a:rPr lang="es-CO" sz="12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por la Ley 1474 de 2011</a:t>
            </a:r>
          </a:p>
          <a:p>
            <a:pPr algn="r"/>
            <a:endParaRPr lang="es-CO" sz="1200" b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pPr algn="r"/>
            <a:r>
              <a:rPr lang="es-CO" sz="12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Vicepresidencia Administrativa y Financiera</a:t>
            </a:r>
          </a:p>
          <a:p>
            <a:pPr algn="r"/>
            <a:r>
              <a:rPr lang="es-CO" sz="12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Control Interno Disciplinario</a:t>
            </a:r>
          </a:p>
          <a:p>
            <a:pPr algn="r"/>
            <a:endParaRPr lang="es-CO" sz="1200" b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pPr algn="r"/>
            <a:r>
              <a:rPr lang="es-CO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Diciembre, 2021</a:t>
            </a: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/>
          <p:nvPr/>
        </p:nvPicPr>
        <p:blipFill rotWithShape="1">
          <a:blip r:embed="rId2"/>
          <a:srcRect l="50726" t="40596" r="4717" b="33189"/>
          <a:stretch/>
        </p:blipFill>
        <p:spPr bwMode="auto">
          <a:xfrm>
            <a:off x="3238009" y="3697933"/>
            <a:ext cx="2498090" cy="92643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4" name="Imagen 3"/>
          <p:cNvPicPr/>
          <p:nvPr/>
        </p:nvPicPr>
        <p:blipFill rotWithShape="1">
          <a:blip r:embed="rId2"/>
          <a:srcRect l="28162" t="23425" r="49273" b="34101"/>
          <a:stretch/>
        </p:blipFill>
        <p:spPr bwMode="auto">
          <a:xfrm>
            <a:off x="875070" y="3241040"/>
            <a:ext cx="2362939" cy="133858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7" name="Rectángulo redondeado 6"/>
          <p:cNvSpPr/>
          <p:nvPr/>
        </p:nvSpPr>
        <p:spPr>
          <a:xfrm>
            <a:off x="363508" y="1585362"/>
            <a:ext cx="2657903" cy="2384145"/>
          </a:xfrm>
          <a:prstGeom prst="roundRect">
            <a:avLst/>
          </a:prstGeom>
          <a:solidFill>
            <a:srgbClr val="2D6DF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OBJETIVO</a:t>
            </a:r>
          </a:p>
        </p:txBody>
      </p:sp>
      <p:sp>
        <p:nvSpPr>
          <p:cNvPr id="10" name="Rectángulo redondeado 9"/>
          <p:cNvSpPr/>
          <p:nvPr/>
        </p:nvSpPr>
        <p:spPr>
          <a:xfrm>
            <a:off x="3238009" y="1150374"/>
            <a:ext cx="5768339" cy="326431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Presentar las actividades y providencias, resultado de la  gestión de los procesos  disciplinarios</a:t>
            </a:r>
          </a:p>
        </p:txBody>
      </p:sp>
    </p:spTree>
    <p:extLst>
      <p:ext uri="{BB962C8B-B14F-4D97-AF65-F5344CB8AC3E}">
        <p14:creationId xmlns:p14="http://schemas.microsoft.com/office/powerpoint/2010/main" val="1694448341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/>
          <p:nvPr/>
        </p:nvPicPr>
        <p:blipFill rotWithShape="1">
          <a:blip r:embed="rId2"/>
          <a:srcRect l="50726" t="40596" r="4717" b="33189"/>
          <a:stretch/>
        </p:blipFill>
        <p:spPr bwMode="auto">
          <a:xfrm>
            <a:off x="3238009" y="3697933"/>
            <a:ext cx="2498090" cy="92643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4" name="Imagen 3"/>
          <p:cNvPicPr/>
          <p:nvPr/>
        </p:nvPicPr>
        <p:blipFill rotWithShape="1">
          <a:blip r:embed="rId2"/>
          <a:srcRect l="28162" t="23425" r="49273" b="34101"/>
          <a:stretch/>
        </p:blipFill>
        <p:spPr bwMode="auto">
          <a:xfrm>
            <a:off x="875070" y="3241040"/>
            <a:ext cx="2362939" cy="133858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7" name="Rectángulo redondeado 6"/>
          <p:cNvSpPr/>
          <p:nvPr/>
        </p:nvSpPr>
        <p:spPr>
          <a:xfrm>
            <a:off x="363508" y="1585362"/>
            <a:ext cx="2657903" cy="2384145"/>
          </a:xfrm>
          <a:prstGeom prst="roundRect">
            <a:avLst/>
          </a:prstGeom>
          <a:solidFill>
            <a:srgbClr val="2D6DF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ALCANCE</a:t>
            </a:r>
          </a:p>
        </p:txBody>
      </p:sp>
      <p:sp>
        <p:nvSpPr>
          <p:cNvPr id="9" name="Flecha derecha 8"/>
          <p:cNvSpPr/>
          <p:nvPr/>
        </p:nvSpPr>
        <p:spPr>
          <a:xfrm>
            <a:off x="4119716" y="1021695"/>
            <a:ext cx="4493342" cy="1295490"/>
          </a:xfrm>
          <a:prstGeom prst="rightArrow">
            <a:avLst/>
          </a:prstGeom>
          <a:solidFill>
            <a:schemeClr val="accent1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16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Periodo comprendido entre: </a:t>
            </a:r>
          </a:p>
          <a:p>
            <a:r>
              <a:rPr lang="es-CO" sz="16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01 de octubre al 31 de diciembre de 2021</a:t>
            </a:r>
          </a:p>
        </p:txBody>
      </p:sp>
      <p:sp>
        <p:nvSpPr>
          <p:cNvPr id="10" name="Rectángulo redondeado 9"/>
          <p:cNvSpPr/>
          <p:nvPr/>
        </p:nvSpPr>
        <p:spPr>
          <a:xfrm>
            <a:off x="3952568" y="2467896"/>
            <a:ext cx="4660490" cy="255638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O" sz="20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Actividades tendientes a fortalecer las políticas de prevención de conductas constitutivas de infracción al Código Disciplinario Único mediante la actividad disciplinaria</a:t>
            </a:r>
            <a:r>
              <a:rPr lang="es-CO" sz="2000" dirty="0">
                <a:solidFill>
                  <a:schemeClr val="accent6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7878899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191861775"/>
              </p:ext>
            </p:extLst>
          </p:nvPr>
        </p:nvGraphicFramePr>
        <p:xfrm>
          <a:off x="580103" y="1336862"/>
          <a:ext cx="5338916" cy="37680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46939926"/>
              </p:ext>
            </p:extLst>
          </p:nvPr>
        </p:nvGraphicFramePr>
        <p:xfrm>
          <a:off x="6376218" y="1273277"/>
          <a:ext cx="1804220" cy="37680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Rectángulo redondeado 5"/>
          <p:cNvSpPr/>
          <p:nvPr/>
        </p:nvSpPr>
        <p:spPr>
          <a:xfrm>
            <a:off x="580104" y="393290"/>
            <a:ext cx="5338916" cy="658761"/>
          </a:xfrm>
          <a:prstGeom prst="roundRect">
            <a:avLst/>
          </a:prstGeom>
          <a:solidFill>
            <a:srgbClr val="2D6DF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Procesos Disciplinarios </a:t>
            </a:r>
          </a:p>
          <a:p>
            <a:pPr algn="ctr"/>
            <a:r>
              <a:rPr lang="es-ES" sz="2000" b="1" dirty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Cuarto Trimestre - 2021</a:t>
            </a:r>
            <a:endParaRPr lang="es-ES" sz="2000" dirty="0">
              <a:solidFill>
                <a:schemeClr val="bg1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43967181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F8E8B10A-36CB-4E92-8BC5-81FE6BB428A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0800000" flipV="1">
            <a:off x="972983" y="372140"/>
            <a:ext cx="4906821" cy="733646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s-MX" sz="1600" dirty="0">
                <a:solidFill>
                  <a:schemeClr val="bg1"/>
                </a:solidFill>
                <a:effectLst>
                  <a:outerShdw blurRad="127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+mn-lt"/>
              </a:rPr>
              <a:t>TOTAL PROVIDENCIAS  CUARTO TRIMESTRE </a:t>
            </a:r>
          </a:p>
          <a:p>
            <a:pPr algn="ctr"/>
            <a:r>
              <a:rPr lang="es-MX" sz="1600" dirty="0">
                <a:solidFill>
                  <a:schemeClr val="bg1"/>
                </a:solidFill>
                <a:effectLst>
                  <a:outerShdw blurRad="127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+mn-lt"/>
              </a:rPr>
              <a:t>(OCTUBRE A DICIEMBRE)</a:t>
            </a:r>
            <a:endParaRPr lang="es-CO" sz="1600" dirty="0">
              <a:solidFill>
                <a:schemeClr val="bg1"/>
              </a:solidFill>
              <a:effectLst>
                <a:outerShdw blurRad="127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+mn-lt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67E1B58B-BB19-4E9C-A61A-B7FEFC36E76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4609605"/>
              </p:ext>
            </p:extLst>
          </p:nvPr>
        </p:nvGraphicFramePr>
        <p:xfrm>
          <a:off x="1951179" y="1258629"/>
          <a:ext cx="4906821" cy="2494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01981440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F8E8B10A-36CB-4E92-8BC5-81FE6BB428A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rot="10800000" flipV="1">
            <a:off x="972983" y="372140"/>
            <a:ext cx="4906821" cy="733646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s-MX" sz="1600" dirty="0">
                <a:solidFill>
                  <a:schemeClr val="bg1"/>
                </a:solidFill>
                <a:effectLst>
                  <a:outerShdw blurRad="127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+mn-lt"/>
              </a:rPr>
              <a:t>IMPEDIMENTOS, COMUNICACIONES, CONSTANCIAS Y NOTIFICACIONES</a:t>
            </a:r>
            <a:endParaRPr lang="es-CO" sz="1600" dirty="0">
              <a:solidFill>
                <a:schemeClr val="bg1"/>
              </a:solidFill>
              <a:effectLst>
                <a:outerShdw blurRad="127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+mn-lt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67E1B58B-BB19-4E9C-A61A-B7FEFC36E76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3704265"/>
              </p:ext>
            </p:extLst>
          </p:nvPr>
        </p:nvGraphicFramePr>
        <p:xfrm>
          <a:off x="1951179" y="1258629"/>
          <a:ext cx="4906821" cy="2494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19876321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/>
          <p:nvPr/>
        </p:nvPicPr>
        <p:blipFill rotWithShape="1">
          <a:blip r:embed="rId3"/>
          <a:srcRect l="20608" t="56846" r="60193" b="31701"/>
          <a:stretch/>
        </p:blipFill>
        <p:spPr bwMode="auto">
          <a:xfrm>
            <a:off x="937846" y="3681046"/>
            <a:ext cx="2276768" cy="82415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8" name="Imagen 7"/>
          <p:cNvPicPr/>
          <p:nvPr/>
        </p:nvPicPr>
        <p:blipFill rotWithShape="1">
          <a:blip r:embed="rId4"/>
          <a:srcRect l="64410" t="61243" r="5841" b="10492"/>
          <a:stretch/>
        </p:blipFill>
        <p:spPr bwMode="auto">
          <a:xfrm>
            <a:off x="3214614" y="3647671"/>
            <a:ext cx="1667510" cy="89090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12" name="Rectángulo redondeado 11"/>
          <p:cNvSpPr/>
          <p:nvPr/>
        </p:nvSpPr>
        <p:spPr>
          <a:xfrm>
            <a:off x="422578" y="638296"/>
            <a:ext cx="2576051" cy="3900279"/>
          </a:xfrm>
          <a:prstGeom prst="round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O" sz="2400" b="1" dirty="0"/>
              <a:t>Estado de los procesos disciplinarios.</a:t>
            </a:r>
          </a:p>
          <a:p>
            <a:endParaRPr lang="es-CO" sz="2000" dirty="0"/>
          </a:p>
          <a:p>
            <a:pPr algn="r"/>
            <a:r>
              <a:rPr lang="es-CO" sz="2000" dirty="0"/>
              <a:t>Cuarto  Trimestre</a:t>
            </a:r>
          </a:p>
          <a:p>
            <a:pPr algn="r"/>
            <a:endParaRPr lang="es-CO" sz="2000" dirty="0"/>
          </a:p>
          <a:p>
            <a:pPr algn="r"/>
            <a:r>
              <a:rPr lang="es-CO" sz="2000" dirty="0"/>
              <a:t>2021</a:t>
            </a:r>
            <a:endParaRPr lang="en-US" sz="2000" dirty="0"/>
          </a:p>
        </p:txBody>
      </p:sp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10" name="Gráfico 9">
                <a:extLst>
                  <a:ext uri="{FF2B5EF4-FFF2-40B4-BE49-F238E27FC236}">
                    <a16:creationId xmlns:a16="http://schemas.microsoft.com/office/drawing/2014/main" id="{47601C35-F7B9-B04F-8B87-1546DD6C7AB1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204170058"/>
                  </p:ext>
                </p:extLst>
              </p:nvPr>
            </p:nvGraphicFramePr>
            <p:xfrm>
              <a:off x="3513896" y="988828"/>
              <a:ext cx="5463491" cy="3844992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5"/>
              </a:graphicData>
            </a:graphic>
          </p:graphicFrame>
        </mc:Choice>
        <mc:Fallback>
          <p:pic>
            <p:nvPicPr>
              <p:cNvPr id="10" name="Gráfico 9">
                <a:extLst>
                  <a:ext uri="{FF2B5EF4-FFF2-40B4-BE49-F238E27FC236}">
                    <a16:creationId xmlns:a16="http://schemas.microsoft.com/office/drawing/2014/main" id="{47601C35-F7B9-B04F-8B87-1546DD6C7AB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513896" y="988828"/>
                <a:ext cx="5463491" cy="3844992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EE529620-4567-4178-9F76-2F9602F871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7056089"/>
              </p:ext>
            </p:extLst>
          </p:nvPr>
        </p:nvGraphicFramePr>
        <p:xfrm>
          <a:off x="3959641" y="162545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4186287717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/>
          <p:nvPr/>
        </p:nvPicPr>
        <p:blipFill rotWithShape="1">
          <a:blip r:embed="rId2"/>
          <a:srcRect l="20608" t="56846" r="60193" b="31701"/>
          <a:stretch/>
        </p:blipFill>
        <p:spPr bwMode="auto">
          <a:xfrm>
            <a:off x="937846" y="3681046"/>
            <a:ext cx="2276768" cy="82415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8" name="Imagen 7"/>
          <p:cNvPicPr/>
          <p:nvPr/>
        </p:nvPicPr>
        <p:blipFill rotWithShape="1">
          <a:blip r:embed="rId3"/>
          <a:srcRect l="64410" t="61243" r="5841" b="10492"/>
          <a:stretch/>
        </p:blipFill>
        <p:spPr bwMode="auto">
          <a:xfrm>
            <a:off x="3214614" y="3647671"/>
            <a:ext cx="1667510" cy="89090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12" name="Rectángulo redondeado 11"/>
          <p:cNvSpPr/>
          <p:nvPr/>
        </p:nvSpPr>
        <p:spPr>
          <a:xfrm>
            <a:off x="403123" y="1225345"/>
            <a:ext cx="2576051" cy="3681046"/>
          </a:xfrm>
          <a:prstGeom prst="round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>
                <a:solidFill>
                  <a:schemeClr val="accent2"/>
                </a:solidFill>
              </a:rPr>
              <a:t>INDICADOR DE RIESGO IMPUNIDAD </a:t>
            </a:r>
          </a:p>
          <a:p>
            <a:endParaRPr lang="es-CO" sz="2000"/>
          </a:p>
          <a:p>
            <a:pPr algn="r"/>
            <a:r>
              <a:rPr lang="es-CO" sz="2000"/>
              <a:t>Cuarto  Trimestre</a:t>
            </a:r>
          </a:p>
          <a:p>
            <a:pPr algn="r"/>
            <a:endParaRPr lang="es-CO" sz="2000"/>
          </a:p>
          <a:p>
            <a:pPr algn="r"/>
            <a:r>
              <a:rPr lang="es-CO" sz="2000"/>
              <a:t>2020</a:t>
            </a:r>
            <a:endParaRPr lang="en-US" sz="2000"/>
          </a:p>
        </p:txBody>
      </p:sp>
      <p:sp>
        <p:nvSpPr>
          <p:cNvPr id="2" name="CuadroTexto 1"/>
          <p:cNvSpPr txBox="1"/>
          <p:nvPr/>
        </p:nvSpPr>
        <p:spPr>
          <a:xfrm>
            <a:off x="3667432" y="1484671"/>
            <a:ext cx="4778478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800" dirty="0">
                <a:solidFill>
                  <a:schemeClr val="tx2">
                    <a:lumMod val="75000"/>
                  </a:schemeClr>
                </a:solidFill>
              </a:rPr>
              <a:t># PROCESOS CADUCADOS / # TOTAL DE PROCESOS  DEL PERIODO </a:t>
            </a:r>
          </a:p>
          <a:p>
            <a:endParaRPr lang="es-CO" sz="20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s-CO" sz="2000" dirty="0">
                <a:solidFill>
                  <a:schemeClr val="tx2">
                    <a:lumMod val="75000"/>
                  </a:schemeClr>
                </a:solidFill>
              </a:rPr>
              <a:t>0 / 48 = 0,0%</a:t>
            </a:r>
          </a:p>
          <a:p>
            <a:endParaRPr lang="es-CO" sz="20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s-CO" sz="2000" dirty="0">
                <a:solidFill>
                  <a:schemeClr val="tx2">
                    <a:lumMod val="75000"/>
                  </a:schemeClr>
                </a:solidFill>
              </a:rPr>
              <a:t> 48 es el resultado de sumar:</a:t>
            </a:r>
          </a:p>
          <a:p>
            <a:endParaRPr lang="es-CO" sz="2000" dirty="0">
              <a:solidFill>
                <a:schemeClr val="tx2">
                  <a:lumMod val="75000"/>
                </a:schemeClr>
              </a:solidFill>
            </a:endParaRPr>
          </a:p>
          <a:p>
            <a:pPr marL="342900" lvl="3" indent="-34290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chemeClr val="tx2">
                    <a:lumMod val="75000"/>
                  </a:schemeClr>
                </a:solidFill>
              </a:rPr>
              <a:t># procesos iniciales (41)        </a:t>
            </a:r>
          </a:p>
          <a:p>
            <a:pPr marL="342900" lvl="3" indent="-34290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chemeClr val="tx2">
                    <a:lumMod val="75000"/>
                  </a:schemeClr>
                </a:solidFill>
              </a:rPr>
              <a:t># procesos ingresados (7)</a:t>
            </a:r>
            <a:endParaRPr lang="es-CO" dirty="0">
              <a:solidFill>
                <a:schemeClr val="tx2">
                  <a:lumMod val="75000"/>
                </a:schemeClr>
              </a:solidFill>
            </a:endParaRPr>
          </a:p>
          <a:p>
            <a:endParaRPr lang="es-ES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 </a:t>
            </a:r>
          </a:p>
          <a:p>
            <a:endParaRPr lang="es-CO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3AEFFF5-7953-A24E-9E5E-78CBA70998FB}"/>
              </a:ext>
            </a:extLst>
          </p:cNvPr>
          <p:cNvSpPr txBox="1"/>
          <p:nvPr/>
        </p:nvSpPr>
        <p:spPr>
          <a:xfrm>
            <a:off x="41831" y="0"/>
            <a:ext cx="3202447" cy="51435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CO"/>
          </a:p>
        </p:txBody>
      </p:sp>
      <p:sp>
        <p:nvSpPr>
          <p:cNvPr id="5" name="Rectángulo redondeado 4">
            <a:extLst>
              <a:ext uri="{FF2B5EF4-FFF2-40B4-BE49-F238E27FC236}">
                <a16:creationId xmlns:a16="http://schemas.microsoft.com/office/drawing/2014/main" id="{D60A19FC-3EAA-B944-AA09-07A4225E4ECB}"/>
              </a:ext>
            </a:extLst>
          </p:cNvPr>
          <p:cNvSpPr/>
          <p:nvPr/>
        </p:nvSpPr>
        <p:spPr>
          <a:xfrm>
            <a:off x="259774" y="1484670"/>
            <a:ext cx="2719400" cy="3128893"/>
          </a:xfrm>
          <a:prstGeom prst="round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2400" b="1" dirty="0"/>
          </a:p>
          <a:p>
            <a:pPr algn="ctr"/>
            <a:endParaRPr lang="es-CO" sz="2400" b="1" dirty="0"/>
          </a:p>
          <a:p>
            <a:pPr algn="ctr"/>
            <a:r>
              <a:rPr lang="es-CO" sz="2400" b="1" dirty="0"/>
              <a:t>INDICADOR  DE RIESGO:</a:t>
            </a:r>
          </a:p>
          <a:p>
            <a:pPr algn="ctr"/>
            <a:endParaRPr lang="es-CO" sz="2400" b="1" dirty="0"/>
          </a:p>
          <a:p>
            <a:pPr algn="ctr"/>
            <a:r>
              <a:rPr lang="es-CO" sz="2400" b="1" dirty="0"/>
              <a:t>IMPUNIDAD</a:t>
            </a:r>
          </a:p>
          <a:p>
            <a:pPr algn="ctr"/>
            <a:endParaRPr lang="es-CO" sz="2400" b="1" dirty="0"/>
          </a:p>
          <a:p>
            <a:pPr algn="r"/>
            <a:r>
              <a:rPr lang="es-CO" sz="1600" dirty="0"/>
              <a:t>Cuarto  Trimestre</a:t>
            </a:r>
          </a:p>
          <a:p>
            <a:pPr algn="r"/>
            <a:endParaRPr lang="es-CO" sz="1600" dirty="0"/>
          </a:p>
          <a:p>
            <a:pPr algn="r"/>
            <a:r>
              <a:rPr lang="es-CO" sz="1600" dirty="0"/>
              <a:t>2021</a:t>
            </a:r>
            <a:endParaRPr lang="en-US" sz="1600" dirty="0"/>
          </a:p>
          <a:p>
            <a:pPr algn="ctr"/>
            <a:endParaRPr lang="es-CO" sz="2400" b="1" dirty="0"/>
          </a:p>
        </p:txBody>
      </p:sp>
    </p:spTree>
    <p:extLst>
      <p:ext uri="{BB962C8B-B14F-4D97-AF65-F5344CB8AC3E}">
        <p14:creationId xmlns:p14="http://schemas.microsoft.com/office/powerpoint/2010/main" val="605584847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Presidencia de Colomba">
  <a:themeElements>
    <a:clrScheme name="Presidencia">
      <a:dk1>
        <a:srgbClr val="073763"/>
      </a:dk1>
      <a:lt1>
        <a:srgbClr val="FFFFFF"/>
      </a:lt1>
      <a:dk2>
        <a:srgbClr val="3C78D8"/>
      </a:dk2>
      <a:lt2>
        <a:srgbClr val="A4C2F4"/>
      </a:lt2>
      <a:accent1>
        <a:srgbClr val="E4EDFE"/>
      </a:accent1>
      <a:accent2>
        <a:srgbClr val="B7CFFF"/>
      </a:accent2>
      <a:accent3>
        <a:srgbClr val="88ACF8"/>
      </a:accent3>
      <a:accent4>
        <a:srgbClr val="5B8BFF"/>
      </a:accent4>
      <a:accent5>
        <a:srgbClr val="6D98FF"/>
      </a:accent5>
      <a:accent6>
        <a:srgbClr val="2A54A7"/>
      </a:accent6>
      <a:hlink>
        <a:srgbClr val="F45721"/>
      </a:hlink>
      <a:folHlink>
        <a:srgbClr val="FFA06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</TotalTime>
  <Words>211</Words>
  <Application>Microsoft Office PowerPoint</Application>
  <PresentationFormat>Presentación en pantalla (16:9)</PresentationFormat>
  <Paragraphs>64</Paragraphs>
  <Slides>8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Arial</vt:lpstr>
      <vt:lpstr>Work Sans</vt:lpstr>
      <vt:lpstr>Presidencia de Colomba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Gloria Milena Orjuela Garcia</dc:creator>
  <cp:lastModifiedBy>Luz Angela Rodriguez Cepeda</cp:lastModifiedBy>
  <cp:revision>7</cp:revision>
  <dcterms:modified xsi:type="dcterms:W3CDTF">2022-01-12T22:59:45Z</dcterms:modified>
</cp:coreProperties>
</file>