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1.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21"/>
  </p:notesMasterIdLst>
  <p:handoutMasterIdLst>
    <p:handoutMasterId r:id="rId22"/>
  </p:handoutMasterIdLst>
  <p:sldIdLst>
    <p:sldId id="259" r:id="rId2"/>
    <p:sldId id="316" r:id="rId3"/>
    <p:sldId id="302" r:id="rId4"/>
    <p:sldId id="304" r:id="rId5"/>
    <p:sldId id="306" r:id="rId6"/>
    <p:sldId id="307" r:id="rId7"/>
    <p:sldId id="269" r:id="rId8"/>
    <p:sldId id="318" r:id="rId9"/>
    <p:sldId id="308" r:id="rId10"/>
    <p:sldId id="281" r:id="rId11"/>
    <p:sldId id="310" r:id="rId12"/>
    <p:sldId id="282" r:id="rId13"/>
    <p:sldId id="311" r:id="rId14"/>
    <p:sldId id="312" r:id="rId15"/>
    <p:sldId id="313" r:id="rId16"/>
    <p:sldId id="314" r:id="rId17"/>
    <p:sldId id="280" r:id="rId18"/>
    <p:sldId id="315" r:id="rId19"/>
    <p:sldId id="317"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69169"/>
    <a:srgbClr val="EB5215"/>
    <a:srgbClr val="EE6B36"/>
    <a:srgbClr val="F7A819"/>
    <a:srgbClr val="081122"/>
    <a:srgbClr val="000066"/>
    <a:srgbClr val="080808"/>
    <a:srgbClr val="2D6DF4"/>
    <a:srgbClr val="DCEB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52"/>
    <p:restoredTop sz="96642"/>
  </p:normalViewPr>
  <p:slideViewPr>
    <p:cSldViewPr snapToGrid="0" snapToObjects="1">
      <p:cViewPr>
        <p:scale>
          <a:sx n="90" d="100"/>
          <a:sy n="90" d="100"/>
        </p:scale>
        <p:origin x="1008" y="1512"/>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67" d="100"/>
          <a:sy n="67" d="100"/>
        </p:scale>
        <p:origin x="322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Users/funprotineco/Desktop/Gra&#769;fico%20en%20Microsoft%20PowerPoint.%20%20FORMATO%20PARA%20PRESENTACION%20EN%20ENERO.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funprotineco/Desktop/Gra&#769;fico%20en%20Microsoft%20PowerPoint.%20%20FORMATO%20PARA%20PRESENTACION%20EN%20ENERO.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1" Type="http://schemas.openxmlformats.org/officeDocument/2006/relationships/oleObject" Target="file:////Users/funprotineco/Desktop/Gra&#769;fico%20en%20Microsoft%20PowerPoint.%20%20FORMATO%20PARA%20PRESENTACION%20EN%20ENERO.xlsx" TargetMode="External"/></Relationships>
</file>

<file path=ppt/charts/_rels/chart12.xml.rels><?xml version="1.0" encoding="UTF-8" standalone="yes"?>
<Relationships xmlns="http://schemas.openxmlformats.org/package/2006/relationships"><Relationship Id="rId3" Type="http://schemas.openxmlformats.org/officeDocument/2006/relationships/oleObject" Target="file:////Users/funprotineco/Desktop/Gra&#769;fico%20en%20Microsoft%20PowerPoint.%20%20FORMATO%20PARA%20PRESENTACION%20EN%20ENERO.xlsx" TargetMode="External"/><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oleObject" Target="file:////Users/funprotineco/Desktop/Gra&#769;fico%20en%20Microsoft%20PowerPoint.%20%20FORMATO%20PARA%20PRESENTACION%20EN%20ENERO.xlsx" TargetMode="External"/><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oleObject" Target="file:////Users/funprotineco/Desktop/Gra&#769;fico%20en%20Microsoft%20PowerPoint.%20%20FORMATO%20PARA%20PRESENTACION%20EN%20ENERO.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Users/funprotineco/Downloads/PROCESOS%202020-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funprotineco/Downloads/PROCESOS%202020-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funprotineco/Downloads/PROCESOS%202020-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funprotineco/Downloads/PROCESOS%202020-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funprotineco/Desktop/Gra&#769;fico%20en%20Microsoft%20PowerPoint.%20%20FORMATO%20PARA%20PRESENTACION%20EN%20ENERO.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funprotineco/Desktop/Gra&#769;fico%20en%20Microsoft%20PowerPoint.%20%20FORMATO%20PARA%20PRESENTACION%20EN%20ENERO.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D:\Datos%20para%20Presentacion.xlsx"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file:////Users/funprotineco/Desktop/Gra&#769;fico%20en%20Microsoft%20PowerPoint.%20%20FORMATO%20PARA%20PRESENTACION%20EN%20ENERO.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9282610757992604E-2"/>
          <c:w val="0.98839758031857261"/>
          <c:h val="0.65169145523476224"/>
        </c:manualLayout>
      </c:layout>
      <c:pie3DChart>
        <c:varyColors val="1"/>
        <c:ser>
          <c:idx val="0"/>
          <c:order val="0"/>
          <c:tx>
            <c:strRef>
              <c:f>'PROCESOS '!$C$12</c:f>
              <c:strCache>
                <c:ptCount val="1"/>
                <c:pt idx="0">
                  <c:v>TOTAL CONTRATOS</c:v>
                </c:pt>
              </c:strCache>
            </c:strRef>
          </c:tx>
          <c:dPt>
            <c:idx val="0"/>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1-AB5D-654D-A15A-8905091BF726}"/>
              </c:ext>
            </c:extLst>
          </c:dPt>
          <c:dPt>
            <c:idx val="1"/>
            <c:bubble3D val="0"/>
            <c:spPr>
              <a:solidFill>
                <a:srgbClr val="0070C0"/>
              </a:solidFill>
              <a:ln w="25400">
                <a:solidFill>
                  <a:schemeClr val="lt1"/>
                </a:solidFill>
              </a:ln>
              <a:effectLst/>
              <a:sp3d contourW="25400">
                <a:contourClr>
                  <a:schemeClr val="lt1"/>
                </a:contourClr>
              </a:sp3d>
            </c:spPr>
            <c:extLst>
              <c:ext xmlns:c16="http://schemas.microsoft.com/office/drawing/2014/chart" uri="{C3380CC4-5D6E-409C-BE32-E72D297353CC}">
                <c16:uniqueId val="{00000003-AB5D-654D-A15A-8905091BF726}"/>
              </c:ext>
            </c:extLst>
          </c:dPt>
          <c:dPt>
            <c:idx val="2"/>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5-AB5D-654D-A15A-8905091BF726}"/>
              </c:ext>
            </c:extLst>
          </c:dPt>
          <c:dPt>
            <c:idx val="3"/>
            <c:bubble3D val="0"/>
            <c:spPr>
              <a:solidFill>
                <a:srgbClr val="EE6B36"/>
              </a:solidFill>
              <a:ln w="25400">
                <a:solidFill>
                  <a:schemeClr val="lt1"/>
                </a:solidFill>
              </a:ln>
              <a:effectLst/>
              <a:sp3d contourW="25400">
                <a:contourClr>
                  <a:schemeClr val="lt1"/>
                </a:contourClr>
              </a:sp3d>
            </c:spPr>
            <c:extLst>
              <c:ext xmlns:c16="http://schemas.microsoft.com/office/drawing/2014/chart" uri="{C3380CC4-5D6E-409C-BE32-E72D297353CC}">
                <c16:uniqueId val="{00000007-AB5D-654D-A15A-8905091BF726}"/>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000000"/>
                    </a:solidFill>
                    <a:latin typeface="+mn-lt"/>
                    <a:ea typeface="+mn-ea"/>
                    <a:cs typeface="+mn-cs"/>
                  </a:defRPr>
                </a:pPr>
                <a:endParaRPr lang="es-CO"/>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'PROCESOS '!$B$13:$B$16</c:f>
              <c:strCache>
                <c:ptCount val="4"/>
                <c:pt idx="0">
                  <c:v>Concurso de Méritos Abierto</c:v>
                </c:pt>
                <c:pt idx="1">
                  <c:v>Selección Abreviada Subasta Inversa </c:v>
                </c:pt>
                <c:pt idx="2">
                  <c:v>Selección Abreviada de Menor Cuantía</c:v>
                </c:pt>
                <c:pt idx="3">
                  <c:v>Mínima Cuantía</c:v>
                </c:pt>
              </c:strCache>
            </c:strRef>
          </c:cat>
          <c:val>
            <c:numRef>
              <c:f>'PROCESOS '!$C$13:$C$16</c:f>
              <c:numCache>
                <c:formatCode>General</c:formatCode>
                <c:ptCount val="4"/>
                <c:pt idx="0">
                  <c:v>4</c:v>
                </c:pt>
                <c:pt idx="1">
                  <c:v>1</c:v>
                </c:pt>
                <c:pt idx="2">
                  <c:v>1</c:v>
                </c:pt>
                <c:pt idx="3">
                  <c:v>12</c:v>
                </c:pt>
              </c:numCache>
            </c:numRef>
          </c:val>
          <c:extLst>
            <c:ext xmlns:c16="http://schemas.microsoft.com/office/drawing/2014/chart" uri="{C3380CC4-5D6E-409C-BE32-E72D297353CC}">
              <c16:uniqueId val="{00000008-AB5D-654D-A15A-8905091BF726}"/>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rgbClr val="000000"/>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PROMEDIO!$C$14:$C$17</c:f>
              <c:strCache>
                <c:ptCount val="4"/>
                <c:pt idx="0">
                  <c:v>Mínima Cuantía</c:v>
                </c:pt>
                <c:pt idx="1">
                  <c:v>Selección Abreviada de Menor Cuantía</c:v>
                </c:pt>
                <c:pt idx="2">
                  <c:v>Selección Abreviada Subasta Inversa</c:v>
                </c:pt>
                <c:pt idx="3">
                  <c:v>Concurso de Méritos Abierto</c:v>
                </c:pt>
              </c:strCache>
            </c:strRef>
          </c:cat>
          <c:val>
            <c:numRef>
              <c:f>PROMEDIO!$D$14:$D$17</c:f>
            </c:numRef>
          </c:val>
          <c:extLst>
            <c:ext xmlns:c16="http://schemas.microsoft.com/office/drawing/2014/chart" uri="{C3380CC4-5D6E-409C-BE32-E72D297353CC}">
              <c16:uniqueId val="{00000000-8021-B74C-B3F5-25371A73DA79}"/>
            </c:ext>
          </c:extLst>
        </c:ser>
        <c:ser>
          <c:idx val="1"/>
          <c:order val="1"/>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PROMEDIO!$C$14:$C$17</c:f>
              <c:strCache>
                <c:ptCount val="4"/>
                <c:pt idx="0">
                  <c:v>Mínima Cuantía</c:v>
                </c:pt>
                <c:pt idx="1">
                  <c:v>Selección Abreviada de Menor Cuantía</c:v>
                </c:pt>
                <c:pt idx="2">
                  <c:v>Selección Abreviada Subasta Inversa</c:v>
                </c:pt>
                <c:pt idx="3">
                  <c:v>Concurso de Méritos Abierto</c:v>
                </c:pt>
              </c:strCache>
            </c:strRef>
          </c:cat>
          <c:val>
            <c:numRef>
              <c:f>PROMEDIO!$E$14:$E$17</c:f>
            </c:numRef>
          </c:val>
          <c:extLst>
            <c:ext xmlns:c16="http://schemas.microsoft.com/office/drawing/2014/chart" uri="{C3380CC4-5D6E-409C-BE32-E72D297353CC}">
              <c16:uniqueId val="{00000001-8021-B74C-B3F5-25371A73DA79}"/>
            </c:ext>
          </c:extLst>
        </c:ser>
        <c:ser>
          <c:idx val="2"/>
          <c:order val="2"/>
          <c:spPr>
            <a:solidFill>
              <a:schemeClr val="accent3"/>
            </a:solidFill>
            <a:ln>
              <a:noFill/>
            </a:ln>
            <a:effectLst/>
          </c:spPr>
          <c:invertIfNegative val="0"/>
          <c:dPt>
            <c:idx val="0"/>
            <c:invertIfNegative val="0"/>
            <c:bubble3D val="0"/>
            <c:spPr>
              <a:solidFill>
                <a:srgbClr val="7030A0"/>
              </a:solidFill>
              <a:ln>
                <a:noFill/>
              </a:ln>
              <a:effectLst/>
            </c:spPr>
            <c:extLst>
              <c:ext xmlns:c16="http://schemas.microsoft.com/office/drawing/2014/chart" uri="{C3380CC4-5D6E-409C-BE32-E72D297353CC}">
                <c16:uniqueId val="{00000002-8021-B74C-B3F5-25371A73DA79}"/>
              </c:ext>
            </c:extLst>
          </c:dPt>
          <c:dPt>
            <c:idx val="1"/>
            <c:invertIfNegative val="0"/>
            <c:bubble3D val="0"/>
            <c:spPr>
              <a:solidFill>
                <a:srgbClr val="FF0000"/>
              </a:solidFill>
              <a:ln>
                <a:noFill/>
              </a:ln>
              <a:effectLst/>
            </c:spPr>
            <c:extLst>
              <c:ext xmlns:c16="http://schemas.microsoft.com/office/drawing/2014/chart" uri="{C3380CC4-5D6E-409C-BE32-E72D297353CC}">
                <c16:uniqueId val="{00000004-8021-B74C-B3F5-25371A73DA79}"/>
              </c:ext>
            </c:extLst>
          </c:dPt>
          <c:dPt>
            <c:idx val="2"/>
            <c:invertIfNegative val="0"/>
            <c:bubble3D val="0"/>
            <c:spPr>
              <a:solidFill>
                <a:srgbClr val="FFC000"/>
              </a:solidFill>
              <a:ln>
                <a:noFill/>
              </a:ln>
              <a:effectLst/>
            </c:spPr>
            <c:extLst>
              <c:ext xmlns:c16="http://schemas.microsoft.com/office/drawing/2014/chart" uri="{C3380CC4-5D6E-409C-BE32-E72D297353CC}">
                <c16:uniqueId val="{00000006-8021-B74C-B3F5-25371A73DA79}"/>
              </c:ext>
            </c:extLst>
          </c:dPt>
          <c:dPt>
            <c:idx val="3"/>
            <c:invertIfNegative val="0"/>
            <c:bubble3D val="0"/>
            <c:extLst>
              <c:ext xmlns:c16="http://schemas.microsoft.com/office/drawing/2014/chart" uri="{C3380CC4-5D6E-409C-BE32-E72D297353CC}">
                <c16:uniqueId val="{00000007-8021-B74C-B3F5-25371A73DA79}"/>
              </c:ext>
            </c:extLst>
          </c:dPt>
          <c:dPt>
            <c:idx val="4"/>
            <c:invertIfNegative val="0"/>
            <c:bubble3D val="0"/>
            <c:extLst>
              <c:ext xmlns:c16="http://schemas.microsoft.com/office/drawing/2014/chart" uri="{C3380CC4-5D6E-409C-BE32-E72D297353CC}">
                <c16:uniqueId val="{00000008-8021-B74C-B3F5-25371A73DA79}"/>
              </c:ext>
            </c:extLst>
          </c:dPt>
          <c:dPt>
            <c:idx val="5"/>
            <c:invertIfNegative val="0"/>
            <c:bubble3D val="0"/>
            <c:spPr>
              <a:solidFill>
                <a:srgbClr val="00B0F0"/>
              </a:solidFill>
              <a:ln>
                <a:noFill/>
              </a:ln>
              <a:effectLst/>
            </c:spPr>
            <c:extLst>
              <c:ext xmlns:c16="http://schemas.microsoft.com/office/drawing/2014/chart" uri="{C3380CC4-5D6E-409C-BE32-E72D297353CC}">
                <c16:uniqueId val="{0000000A-8021-B74C-B3F5-25371A73DA79}"/>
              </c:ext>
            </c:extLst>
          </c:dPt>
          <c:dPt>
            <c:idx val="6"/>
            <c:invertIfNegative val="0"/>
            <c:bubble3D val="0"/>
            <c:spPr>
              <a:solidFill>
                <a:srgbClr val="FF66CC"/>
              </a:solidFill>
              <a:ln>
                <a:noFill/>
              </a:ln>
              <a:effectLst/>
            </c:spPr>
            <c:extLst>
              <c:ext xmlns:c16="http://schemas.microsoft.com/office/drawing/2014/chart" uri="{C3380CC4-5D6E-409C-BE32-E72D297353CC}">
                <c16:uniqueId val="{0000000C-8021-B74C-B3F5-25371A73DA79}"/>
              </c:ext>
            </c:extLst>
          </c:dPt>
          <c:dPt>
            <c:idx val="7"/>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E-8021-B74C-B3F5-25371A73DA79}"/>
              </c:ext>
            </c:extLst>
          </c:dPt>
          <c:dLbls>
            <c:spPr>
              <a:noFill/>
              <a:ln>
                <a:noFill/>
              </a:ln>
              <a:effectLst/>
            </c:spPr>
            <c:txPr>
              <a:bodyPr rot="-5400000" spcFirstLastPara="1" vertOverflow="clip" horzOverflow="clip" vert="horz" wrap="square" lIns="38100" tIns="19050" rIns="38100" bIns="19050" anchor="ctr" anchorCtr="1">
                <a:spAutoFit/>
              </a:bodyPr>
              <a:lstStyle/>
              <a:p>
                <a:pPr>
                  <a:defRPr sz="800" b="1" i="0" u="none" strike="noStrike" kern="1200" baseline="0">
                    <a:solidFill>
                      <a:srgbClr val="000000"/>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PROMEDIO!$C$14:$C$17</c:f>
              <c:strCache>
                <c:ptCount val="4"/>
                <c:pt idx="0">
                  <c:v>Mínima Cuantía</c:v>
                </c:pt>
                <c:pt idx="1">
                  <c:v>Selección Abreviada de Menor Cuantía</c:v>
                </c:pt>
                <c:pt idx="2">
                  <c:v>Selección Abreviada Subasta Inversa</c:v>
                </c:pt>
                <c:pt idx="3">
                  <c:v>Concurso de Méritos Abierto</c:v>
                </c:pt>
              </c:strCache>
            </c:strRef>
          </c:cat>
          <c:val>
            <c:numRef>
              <c:f>PROMEDIO!$F$14:$F$17</c:f>
              <c:numCache>
                <c:formatCode>0</c:formatCode>
                <c:ptCount val="4"/>
                <c:pt idx="0">
                  <c:v>12</c:v>
                </c:pt>
                <c:pt idx="1">
                  <c:v>19</c:v>
                </c:pt>
                <c:pt idx="2">
                  <c:v>25</c:v>
                </c:pt>
                <c:pt idx="3">
                  <c:v>26</c:v>
                </c:pt>
              </c:numCache>
            </c:numRef>
          </c:val>
          <c:extLst>
            <c:ext xmlns:c16="http://schemas.microsoft.com/office/drawing/2014/chart" uri="{C3380CC4-5D6E-409C-BE32-E72D297353CC}">
              <c16:uniqueId val="{0000000F-8021-B74C-B3F5-25371A73DA79}"/>
            </c:ext>
          </c:extLst>
        </c:ser>
        <c:dLbls>
          <c:dLblPos val="outEnd"/>
          <c:showLegendKey val="0"/>
          <c:showVal val="1"/>
          <c:showCatName val="0"/>
          <c:showSerName val="0"/>
          <c:showPercent val="0"/>
          <c:showBubbleSize val="0"/>
        </c:dLbls>
        <c:gapWidth val="444"/>
        <c:overlap val="-90"/>
        <c:axId val="405835264"/>
        <c:axId val="261388648"/>
      </c:barChart>
      <c:catAx>
        <c:axId val="4058352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cap="all" spc="120" normalizeH="0" baseline="0">
                <a:solidFill>
                  <a:srgbClr val="000000"/>
                </a:solidFill>
                <a:latin typeface="+mn-lt"/>
                <a:ea typeface="+mn-ea"/>
                <a:cs typeface="+mn-cs"/>
              </a:defRPr>
            </a:pPr>
            <a:endParaRPr lang="es-CO"/>
          </a:p>
        </c:txPr>
        <c:crossAx val="261388648"/>
        <c:crosses val="autoZero"/>
        <c:auto val="1"/>
        <c:lblAlgn val="ctr"/>
        <c:lblOffset val="100"/>
        <c:noMultiLvlLbl val="0"/>
      </c:catAx>
      <c:valAx>
        <c:axId val="261388648"/>
        <c:scaling>
          <c:orientation val="minMax"/>
        </c:scaling>
        <c:delete val="1"/>
        <c:axPos val="l"/>
        <c:numFmt formatCode="0" sourceLinked="1"/>
        <c:majorTickMark val="none"/>
        <c:minorTickMark val="none"/>
        <c:tickLblPos val="nextTo"/>
        <c:crossAx val="405835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522899243329351E-2"/>
          <c:y val="8.1925282851877147E-3"/>
          <c:w val="0.96495420151334133"/>
          <c:h val="0.81706019831079102"/>
        </c:manualLayout>
      </c:layout>
      <c:lineChart>
        <c:grouping val="stacked"/>
        <c:varyColors val="0"/>
        <c:ser>
          <c:idx val="0"/>
          <c:order val="0"/>
          <c:spPr>
            <a:ln w="28575" cap="rnd">
              <a:solidFill>
                <a:schemeClr val="accent1"/>
              </a:solidFill>
              <a:round/>
            </a:ln>
            <a:effectLst/>
          </c:spPr>
          <c:marker>
            <c:symbol val="circle"/>
            <c:size val="5"/>
            <c:spPr>
              <a:solidFill>
                <a:srgbClr val="FF00FF"/>
              </a:solidFill>
              <a:ln w="9525">
                <a:solidFill>
                  <a:schemeClr val="accent1"/>
                </a:solidFill>
              </a:ln>
              <a:effectLst/>
            </c:spPr>
          </c:marker>
          <c:dLbls>
            <c:spPr>
              <a:noFill/>
              <a:ln>
                <a:noFill/>
              </a:ln>
              <a:effectLst/>
            </c:spPr>
            <c:txPr>
              <a:bodyPr wrap="square" lIns="38100" tIns="19050" rIns="38100" bIns="19050" anchor="ctr">
                <a:spAutoFit/>
              </a:bodyPr>
              <a:lstStyle/>
              <a:p>
                <a:pPr>
                  <a:defRPr sz="1200" b="1" i="0" baseline="0">
                    <a:solidFill>
                      <a:srgbClr val="000000"/>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'P. PROPONENTES'!$B$5:$B$9</c:f>
              <c:strCache>
                <c:ptCount val="5"/>
                <c:pt idx="0">
                  <c:v>Mínima Cuantía</c:v>
                </c:pt>
                <c:pt idx="1">
                  <c:v>Selección Abreviada de Menor Cuantía</c:v>
                </c:pt>
                <c:pt idx="2">
                  <c:v>Selección Abreviada Subasta Inversa </c:v>
                </c:pt>
                <c:pt idx="3">
                  <c:v>Concurso de Méritos Abierto</c:v>
                </c:pt>
                <c:pt idx="4">
                  <c:v>TOTAL </c:v>
                </c:pt>
              </c:strCache>
            </c:strRef>
          </c:cat>
          <c:val>
            <c:numRef>
              <c:f>'P. PROPONENTES'!$C$5:$C$9</c:f>
              <c:numCache>
                <c:formatCode>0</c:formatCode>
                <c:ptCount val="5"/>
                <c:pt idx="0">
                  <c:v>55</c:v>
                </c:pt>
                <c:pt idx="1">
                  <c:v>20</c:v>
                </c:pt>
                <c:pt idx="2">
                  <c:v>3</c:v>
                </c:pt>
                <c:pt idx="3">
                  <c:v>124</c:v>
                </c:pt>
                <c:pt idx="4">
                  <c:v>202</c:v>
                </c:pt>
              </c:numCache>
            </c:numRef>
          </c:val>
          <c:smooth val="0"/>
          <c:extLst>
            <c:ext xmlns:c16="http://schemas.microsoft.com/office/drawing/2014/chart" uri="{C3380CC4-5D6E-409C-BE32-E72D297353CC}">
              <c16:uniqueId val="{00000000-7478-0044-ABA3-5A9403D38D7F}"/>
            </c:ext>
          </c:extLst>
        </c:ser>
        <c:dLbls>
          <c:dLblPos val="ctr"/>
          <c:showLegendKey val="0"/>
          <c:showVal val="1"/>
          <c:showCatName val="0"/>
          <c:showSerName val="0"/>
          <c:showPercent val="0"/>
          <c:showBubbleSize val="0"/>
        </c:dLbls>
        <c:marker val="1"/>
        <c:smooth val="0"/>
        <c:axId val="372496176"/>
        <c:axId val="372495784"/>
      </c:lineChart>
      <c:catAx>
        <c:axId val="372496176"/>
        <c:scaling>
          <c:orientation val="minMax"/>
        </c:scaling>
        <c:delete val="0"/>
        <c:axPos val="b"/>
        <c:numFmt formatCode="General" sourceLinked="1"/>
        <c:majorTickMark val="none"/>
        <c:minorTickMark val="none"/>
        <c:tickLblPos val="nextTo"/>
        <c:spPr>
          <a:noFill/>
          <a:ln w="25400">
            <a:noFill/>
          </a:ln>
          <a:effectLst/>
        </c:spPr>
        <c:txPr>
          <a:bodyPr rot="-60000000" spcFirstLastPara="1" vertOverflow="ellipsis" vert="horz" wrap="square" anchor="ctr" anchorCtr="1"/>
          <a:lstStyle/>
          <a:p>
            <a:pPr>
              <a:defRPr sz="1000" b="1" i="0" u="none" strike="noStrike" kern="1200" baseline="0">
                <a:solidFill>
                  <a:srgbClr val="000000"/>
                </a:solidFill>
                <a:latin typeface="+mn-lt"/>
                <a:ea typeface="+mn-ea"/>
                <a:cs typeface="+mn-cs"/>
              </a:defRPr>
            </a:pPr>
            <a:endParaRPr lang="es-CO"/>
          </a:p>
        </c:txPr>
        <c:crossAx val="372495784"/>
        <c:crosses val="autoZero"/>
        <c:auto val="1"/>
        <c:lblAlgn val="ctr"/>
        <c:lblOffset val="100"/>
        <c:noMultiLvlLbl val="0"/>
      </c:catAx>
      <c:valAx>
        <c:axId val="372495784"/>
        <c:scaling>
          <c:orientation val="minMax"/>
        </c:scaling>
        <c:delete val="1"/>
        <c:axPos val="l"/>
        <c:numFmt formatCode="0" sourceLinked="1"/>
        <c:majorTickMark val="none"/>
        <c:minorTickMark val="none"/>
        <c:tickLblPos val="nextTo"/>
        <c:crossAx val="372496176"/>
        <c:crosses val="autoZero"/>
        <c:crossBetween val="between"/>
      </c:valAx>
      <c:spPr>
        <a:noFill/>
        <a:ln>
          <a:noFill/>
        </a:ln>
        <a:effectLst/>
      </c:spPr>
    </c:plotArea>
    <c:plotVisOnly val="1"/>
    <c:dispBlanksAs val="zero"/>
    <c:showDLblsOverMax val="0"/>
  </c:chart>
  <c:spPr>
    <a:solidFill>
      <a:schemeClr val="bg1"/>
    </a:solidFill>
    <a:ln w="50800" cap="flat" cmpd="sng" algn="ctr">
      <a:noFill/>
      <a:round/>
    </a:ln>
    <a:effectLst/>
  </c:spPr>
  <c:txPr>
    <a:bodyPr/>
    <a:lstStyle/>
    <a:p>
      <a:pPr>
        <a:defRPr/>
      </a:pPr>
      <a:endParaRPr lang="es-CO"/>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FF0000"/>
            </a:solidFill>
            <a:ln>
              <a:noFill/>
            </a:ln>
            <a:effectLst/>
          </c:spPr>
          <c:invertIfNegative val="0"/>
          <c:dPt>
            <c:idx val="3"/>
            <c:invertIfNegative val="0"/>
            <c:bubble3D val="0"/>
            <c:spPr>
              <a:solidFill>
                <a:srgbClr val="FFFF00"/>
              </a:solidFill>
              <a:ln>
                <a:noFill/>
              </a:ln>
              <a:effectLst/>
            </c:spPr>
            <c:extLst>
              <c:ext xmlns:c16="http://schemas.microsoft.com/office/drawing/2014/chart" uri="{C3380CC4-5D6E-409C-BE32-E72D297353CC}">
                <c16:uniqueId val="{00000001-B94C-B047-9B91-4073581BC34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000000"/>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'DESI- REVO'!$B$5:$B$9</c:f>
              <c:strCache>
                <c:ptCount val="5"/>
                <c:pt idx="0">
                  <c:v>Concurso de Méritos Abierto</c:v>
                </c:pt>
                <c:pt idx="1">
                  <c:v>Selección Abreviada Subasta Inversa</c:v>
                </c:pt>
                <c:pt idx="2">
                  <c:v>Selección Abreviada de Menor Cuantía</c:v>
                </c:pt>
                <c:pt idx="3">
                  <c:v>Mínima Cuantía</c:v>
                </c:pt>
                <c:pt idx="4">
                  <c:v>TOTAL</c:v>
                </c:pt>
              </c:strCache>
            </c:strRef>
          </c:cat>
          <c:val>
            <c:numRef>
              <c:f>'DESI- REVO'!$C$5:$C$9</c:f>
              <c:numCache>
                <c:formatCode>0</c:formatCode>
                <c:ptCount val="5"/>
                <c:pt idx="0">
                  <c:v>0</c:v>
                </c:pt>
                <c:pt idx="1">
                  <c:v>0</c:v>
                </c:pt>
                <c:pt idx="3">
                  <c:v>2</c:v>
                </c:pt>
                <c:pt idx="4">
                  <c:v>2</c:v>
                </c:pt>
              </c:numCache>
            </c:numRef>
          </c:val>
          <c:extLst>
            <c:ext xmlns:c16="http://schemas.microsoft.com/office/drawing/2014/chart" uri="{C3380CC4-5D6E-409C-BE32-E72D297353CC}">
              <c16:uniqueId val="{00000000-B94C-B047-9B91-4073581BC34D}"/>
            </c:ext>
          </c:extLst>
        </c:ser>
        <c:dLbls>
          <c:dLblPos val="outEnd"/>
          <c:showLegendKey val="0"/>
          <c:showVal val="1"/>
          <c:showCatName val="0"/>
          <c:showSerName val="0"/>
          <c:showPercent val="0"/>
          <c:showBubbleSize val="0"/>
        </c:dLbls>
        <c:gapWidth val="199"/>
        <c:axId val="405832128"/>
        <c:axId val="405832520"/>
      </c:barChart>
      <c:catAx>
        <c:axId val="405832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cap="none" spc="0" normalizeH="0" baseline="0">
                <a:solidFill>
                  <a:srgbClr val="000000"/>
                </a:solidFill>
                <a:latin typeface="+mn-lt"/>
                <a:ea typeface="+mn-ea"/>
                <a:cs typeface="+mn-cs"/>
              </a:defRPr>
            </a:pPr>
            <a:endParaRPr lang="es-CO"/>
          </a:p>
        </c:txPr>
        <c:crossAx val="405832520"/>
        <c:crosses val="autoZero"/>
        <c:auto val="1"/>
        <c:lblAlgn val="ctr"/>
        <c:lblOffset val="100"/>
        <c:noMultiLvlLbl val="0"/>
      </c:catAx>
      <c:valAx>
        <c:axId val="405832520"/>
        <c:scaling>
          <c:orientation val="minMax"/>
        </c:scaling>
        <c:delete val="1"/>
        <c:axPos val="l"/>
        <c:numFmt formatCode="0" sourceLinked="1"/>
        <c:majorTickMark val="none"/>
        <c:minorTickMark val="none"/>
        <c:tickLblPos val="nextTo"/>
        <c:crossAx val="405832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025371828521436E-2"/>
          <c:y val="0.15782407407407409"/>
          <c:w val="0.9155301837270341"/>
          <c:h val="0.61498432487605714"/>
        </c:manualLayout>
      </c:layout>
      <c:barChart>
        <c:barDir val="col"/>
        <c:grouping val="clustered"/>
        <c:varyColors val="0"/>
        <c:ser>
          <c:idx val="0"/>
          <c:order val="0"/>
          <c:tx>
            <c:strRef>
              <c:f>ADENDAS!$C$5</c:f>
              <c:strCache>
                <c:ptCount val="1"/>
                <c:pt idx="0">
                  <c:v>PLAZO</c:v>
                </c:pt>
              </c:strCache>
            </c:strRef>
          </c:tx>
          <c:spPr>
            <a:solidFill>
              <a:srgbClr val="36F23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ADENDAS!$B$6:$B$10</c:f>
              <c:strCache>
                <c:ptCount val="5"/>
                <c:pt idx="0">
                  <c:v>MC</c:v>
                </c:pt>
                <c:pt idx="1">
                  <c:v>CM</c:v>
                </c:pt>
                <c:pt idx="2">
                  <c:v>SI</c:v>
                </c:pt>
                <c:pt idx="3">
                  <c:v>SA</c:v>
                </c:pt>
                <c:pt idx="4">
                  <c:v>TOTAL</c:v>
                </c:pt>
              </c:strCache>
            </c:strRef>
          </c:cat>
          <c:val>
            <c:numRef>
              <c:f>ADENDAS!$C$6:$C$10</c:f>
              <c:numCache>
                <c:formatCode>0</c:formatCode>
                <c:ptCount val="5"/>
                <c:pt idx="0">
                  <c:v>4</c:v>
                </c:pt>
                <c:pt idx="1">
                  <c:v>1</c:v>
                </c:pt>
                <c:pt idx="2">
                  <c:v>1</c:v>
                </c:pt>
                <c:pt idx="3">
                  <c:v>1</c:v>
                </c:pt>
                <c:pt idx="4">
                  <c:v>7</c:v>
                </c:pt>
              </c:numCache>
            </c:numRef>
          </c:val>
          <c:extLst>
            <c:ext xmlns:c16="http://schemas.microsoft.com/office/drawing/2014/chart" uri="{C3380CC4-5D6E-409C-BE32-E72D297353CC}">
              <c16:uniqueId val="{00000000-85E7-024B-8487-3A56CE75833E}"/>
            </c:ext>
          </c:extLst>
        </c:ser>
        <c:ser>
          <c:idx val="1"/>
          <c:order val="1"/>
          <c:tx>
            <c:strRef>
              <c:f>ADENDAS!$D$5</c:f>
              <c:strCache>
                <c:ptCount val="1"/>
                <c:pt idx="0">
                  <c:v>PLIEGO</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ADENDAS!$B$6:$B$10</c:f>
              <c:strCache>
                <c:ptCount val="5"/>
                <c:pt idx="0">
                  <c:v>MC</c:v>
                </c:pt>
                <c:pt idx="1">
                  <c:v>CM</c:v>
                </c:pt>
                <c:pt idx="2">
                  <c:v>SI</c:v>
                </c:pt>
                <c:pt idx="3">
                  <c:v>SA</c:v>
                </c:pt>
                <c:pt idx="4">
                  <c:v>TOTAL</c:v>
                </c:pt>
              </c:strCache>
            </c:strRef>
          </c:cat>
          <c:val>
            <c:numRef>
              <c:f>ADENDAS!$D$6:$D$10</c:f>
              <c:numCache>
                <c:formatCode>0</c:formatCode>
                <c:ptCount val="5"/>
                <c:pt idx="0">
                  <c:v>0</c:v>
                </c:pt>
                <c:pt idx="1">
                  <c:v>3</c:v>
                </c:pt>
                <c:pt idx="2">
                  <c:v>1</c:v>
                </c:pt>
                <c:pt idx="3">
                  <c:v>1</c:v>
                </c:pt>
                <c:pt idx="4">
                  <c:v>5</c:v>
                </c:pt>
              </c:numCache>
            </c:numRef>
          </c:val>
          <c:extLst>
            <c:ext xmlns:c16="http://schemas.microsoft.com/office/drawing/2014/chart" uri="{C3380CC4-5D6E-409C-BE32-E72D297353CC}">
              <c16:uniqueId val="{00000001-85E7-024B-8487-3A56CE75833E}"/>
            </c:ext>
          </c:extLst>
        </c:ser>
        <c:ser>
          <c:idx val="3"/>
          <c:order val="2"/>
          <c:tx>
            <c:strRef>
              <c:f>ADENDAS!$E$5</c:f>
              <c:strCache>
                <c:ptCount val="1"/>
                <c:pt idx="0">
                  <c:v>TOTAL</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ADENDAS!$B$6:$B$10</c:f>
              <c:strCache>
                <c:ptCount val="5"/>
                <c:pt idx="0">
                  <c:v>MC</c:v>
                </c:pt>
                <c:pt idx="1">
                  <c:v>CM</c:v>
                </c:pt>
                <c:pt idx="2">
                  <c:v>SI</c:v>
                </c:pt>
                <c:pt idx="3">
                  <c:v>SA</c:v>
                </c:pt>
                <c:pt idx="4">
                  <c:v>TOTAL</c:v>
                </c:pt>
              </c:strCache>
            </c:strRef>
          </c:cat>
          <c:val>
            <c:numRef>
              <c:f>ADENDAS!$E$6:$E$10</c:f>
              <c:numCache>
                <c:formatCode>0</c:formatCode>
                <c:ptCount val="5"/>
                <c:pt idx="0">
                  <c:v>4</c:v>
                </c:pt>
                <c:pt idx="1">
                  <c:v>4</c:v>
                </c:pt>
                <c:pt idx="2">
                  <c:v>2</c:v>
                </c:pt>
                <c:pt idx="3">
                  <c:v>2</c:v>
                </c:pt>
                <c:pt idx="4">
                  <c:v>12</c:v>
                </c:pt>
              </c:numCache>
            </c:numRef>
          </c:val>
          <c:extLst>
            <c:ext xmlns:c16="http://schemas.microsoft.com/office/drawing/2014/chart" uri="{C3380CC4-5D6E-409C-BE32-E72D297353CC}">
              <c16:uniqueId val="{00000002-85E7-024B-8487-3A56CE75833E}"/>
            </c:ext>
          </c:extLst>
        </c:ser>
        <c:dLbls>
          <c:dLblPos val="outEnd"/>
          <c:showLegendKey val="0"/>
          <c:showVal val="1"/>
          <c:showCatName val="0"/>
          <c:showSerName val="0"/>
          <c:showPercent val="0"/>
          <c:showBubbleSize val="0"/>
        </c:dLbls>
        <c:gapWidth val="219"/>
        <c:overlap val="-27"/>
        <c:axId val="403331648"/>
        <c:axId val="403324984"/>
      </c:barChart>
      <c:catAx>
        <c:axId val="403331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rgbClr val="000000"/>
                </a:solidFill>
                <a:latin typeface="+mn-lt"/>
                <a:ea typeface="+mn-ea"/>
                <a:cs typeface="+mn-cs"/>
              </a:defRPr>
            </a:pPr>
            <a:endParaRPr lang="es-CO"/>
          </a:p>
        </c:txPr>
        <c:crossAx val="403324984"/>
        <c:crosses val="autoZero"/>
        <c:auto val="1"/>
        <c:lblAlgn val="ctr"/>
        <c:lblOffset val="100"/>
        <c:noMultiLvlLbl val="0"/>
      </c:catAx>
      <c:valAx>
        <c:axId val="403324984"/>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403331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rgbClr val="000000"/>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FF00"/>
            </a:solidFill>
            <a:ln>
              <a:noFill/>
            </a:ln>
            <a:effectLst/>
          </c:spPr>
          <c:invertIfNegative val="0"/>
          <c:dPt>
            <c:idx val="13"/>
            <c:invertIfNegative val="0"/>
            <c:bubble3D val="0"/>
            <c:spPr>
              <a:solidFill>
                <a:srgbClr val="FF0000"/>
              </a:solidFill>
              <a:ln>
                <a:noFill/>
              </a:ln>
              <a:effectLst/>
            </c:spPr>
            <c:extLst>
              <c:ext xmlns:c16="http://schemas.microsoft.com/office/drawing/2014/chart" uri="{C3380CC4-5D6E-409C-BE32-E72D297353CC}">
                <c16:uniqueId val="{00000002-944D-EF4B-830F-D5C49841C537}"/>
              </c:ext>
            </c:extLst>
          </c:dPt>
          <c:dPt>
            <c:idx val="14"/>
            <c:invertIfNegative val="0"/>
            <c:bubble3D val="0"/>
            <c:spPr>
              <a:solidFill>
                <a:srgbClr val="FF0000"/>
              </a:solidFill>
              <a:ln>
                <a:noFill/>
              </a:ln>
              <a:effectLst/>
            </c:spPr>
            <c:extLst>
              <c:ext xmlns:c16="http://schemas.microsoft.com/office/drawing/2014/chart" uri="{C3380CC4-5D6E-409C-BE32-E72D297353CC}">
                <c16:uniqueId val="{00000001-944D-EF4B-830F-D5C49841C537}"/>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0000"/>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DOCUMENTOS!$B$3:$B$16</c:f>
              <c:strCache>
                <c:ptCount val="14"/>
                <c:pt idx="0">
                  <c:v>AVISOS DE CONVOCATORIA </c:v>
                </c:pt>
                <c:pt idx="1">
                  <c:v>INVITACION PUBLICA MC</c:v>
                </c:pt>
                <c:pt idx="2">
                  <c:v>ESTUDIOS PREVIOS - GENERAL TODOS LOS PROCESOS</c:v>
                </c:pt>
                <c:pt idx="3">
                  <c:v>RESPUESTA A OBSERVACIONES PREPLIEGO </c:v>
                </c:pt>
                <c:pt idx="4">
                  <c:v>RESOLUCIONES DE APERTURA </c:v>
                </c:pt>
                <c:pt idx="5">
                  <c:v>PLIEGO DE CONDICIONES </c:v>
                </c:pt>
                <c:pt idx="6">
                  <c:v>RESPUESTA PREGUNTAS PLIEGO </c:v>
                </c:pt>
                <c:pt idx="7">
                  <c:v>INFORME DE EVALUACION  TODOS </c:v>
                </c:pt>
                <c:pt idx="8">
                  <c:v>DECLARATORIA REVOCADO/ DESIERTO </c:v>
                </c:pt>
                <c:pt idx="9">
                  <c:v>ACTA AUDIENCIA SORTEO  </c:v>
                </c:pt>
                <c:pt idx="10">
                  <c:v>RESOLUCION DE ADJUDICACION </c:v>
                </c:pt>
                <c:pt idx="11">
                  <c:v>COMUNICACIÓN DE ACEPTACION DE OFERTA SOLO MINIMAS</c:v>
                </c:pt>
                <c:pt idx="12">
                  <c:v>ADENDAS</c:v>
                </c:pt>
                <c:pt idx="13">
                  <c:v>TOTAL DOCUMENTOS PUBLICADOS</c:v>
                </c:pt>
              </c:strCache>
            </c:strRef>
          </c:cat>
          <c:val>
            <c:numRef>
              <c:f>DOCUMENTOS!$C$3:$C$16</c:f>
              <c:numCache>
                <c:formatCode>General</c:formatCode>
                <c:ptCount val="14"/>
                <c:pt idx="0">
                  <c:v>6</c:v>
                </c:pt>
                <c:pt idx="1">
                  <c:v>14</c:v>
                </c:pt>
                <c:pt idx="2">
                  <c:v>578</c:v>
                </c:pt>
                <c:pt idx="3">
                  <c:v>63</c:v>
                </c:pt>
                <c:pt idx="4">
                  <c:v>6</c:v>
                </c:pt>
                <c:pt idx="5">
                  <c:v>6</c:v>
                </c:pt>
                <c:pt idx="6">
                  <c:v>63</c:v>
                </c:pt>
                <c:pt idx="7">
                  <c:v>18</c:v>
                </c:pt>
                <c:pt idx="8">
                  <c:v>2</c:v>
                </c:pt>
                <c:pt idx="9">
                  <c:v>3</c:v>
                </c:pt>
                <c:pt idx="10">
                  <c:v>6</c:v>
                </c:pt>
                <c:pt idx="11">
                  <c:v>12</c:v>
                </c:pt>
                <c:pt idx="12">
                  <c:v>12</c:v>
                </c:pt>
                <c:pt idx="13" formatCode="0">
                  <c:v>789</c:v>
                </c:pt>
              </c:numCache>
            </c:numRef>
          </c:val>
          <c:extLst>
            <c:ext xmlns:c16="http://schemas.microsoft.com/office/drawing/2014/chart" uri="{C3380CC4-5D6E-409C-BE32-E72D297353CC}">
              <c16:uniqueId val="{00000000-944D-EF4B-830F-D5C49841C537}"/>
            </c:ext>
          </c:extLst>
        </c:ser>
        <c:dLbls>
          <c:showLegendKey val="0"/>
          <c:showVal val="0"/>
          <c:showCatName val="0"/>
          <c:showSerName val="0"/>
          <c:showPercent val="0"/>
          <c:showBubbleSize val="0"/>
        </c:dLbls>
        <c:gapWidth val="182"/>
        <c:axId val="372494608"/>
        <c:axId val="372495392"/>
      </c:barChart>
      <c:catAx>
        <c:axId val="372494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es-CO"/>
          </a:p>
        </c:txPr>
        <c:crossAx val="372495392"/>
        <c:crosses val="autoZero"/>
        <c:auto val="1"/>
        <c:lblAlgn val="ctr"/>
        <c:lblOffset val="100"/>
        <c:noMultiLvlLbl val="0"/>
      </c:catAx>
      <c:valAx>
        <c:axId val="372495392"/>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72494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FF00"/>
            </a:solidFill>
            <a:ln>
              <a:noFill/>
            </a:ln>
            <a:effectLst/>
          </c:spPr>
          <c:invertIfNegative val="0"/>
          <c:dPt>
            <c:idx val="4"/>
            <c:invertIfNegative val="0"/>
            <c:bubble3D val="0"/>
            <c:spPr>
              <a:solidFill>
                <a:srgbClr val="FF0000"/>
              </a:solidFill>
              <a:ln>
                <a:noFill/>
              </a:ln>
              <a:effectLst/>
            </c:spPr>
            <c:extLst>
              <c:ext xmlns:c16="http://schemas.microsoft.com/office/drawing/2014/chart" uri="{C3380CC4-5D6E-409C-BE32-E72D297353CC}">
                <c16:uniqueId val="{00000001-2D2D-BB4F-B51F-C1CB78F8CBD5}"/>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000000"/>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'PROCESOS  (2)'!$B$50:$B$54</c:f>
              <c:strCache>
                <c:ptCount val="5"/>
                <c:pt idx="0">
                  <c:v>Concurso de Méritos Abierto</c:v>
                </c:pt>
                <c:pt idx="1">
                  <c:v>Selección Abreviada Subasta Inversa </c:v>
                </c:pt>
                <c:pt idx="2">
                  <c:v>Selección Abreviada de Menor Cuantía</c:v>
                </c:pt>
                <c:pt idx="3">
                  <c:v>Mínima Cuantía</c:v>
                </c:pt>
                <c:pt idx="4">
                  <c:v>TOTAL</c:v>
                </c:pt>
              </c:strCache>
            </c:strRef>
          </c:cat>
          <c:val>
            <c:numRef>
              <c:f>'PROCESOS  (2)'!$C$50:$C$54</c:f>
              <c:numCache>
                <c:formatCode>_(* #,##0_);_(* \(#,##0\);_(* "-"_);_(@_)</c:formatCode>
                <c:ptCount val="5"/>
                <c:pt idx="0">
                  <c:v>3768314717</c:v>
                </c:pt>
                <c:pt idx="1">
                  <c:v>364000000</c:v>
                </c:pt>
                <c:pt idx="2">
                  <c:v>94667558</c:v>
                </c:pt>
                <c:pt idx="3">
                  <c:v>307693518</c:v>
                </c:pt>
                <c:pt idx="4">
                  <c:v>4534675793</c:v>
                </c:pt>
              </c:numCache>
            </c:numRef>
          </c:val>
          <c:extLst>
            <c:ext xmlns:c16="http://schemas.microsoft.com/office/drawing/2014/chart" uri="{C3380CC4-5D6E-409C-BE32-E72D297353CC}">
              <c16:uniqueId val="{00000000-2D2D-BB4F-B51F-C1CB78F8CBD5}"/>
            </c:ext>
          </c:extLst>
        </c:ser>
        <c:dLbls>
          <c:showLegendKey val="0"/>
          <c:showVal val="0"/>
          <c:showCatName val="0"/>
          <c:showSerName val="0"/>
          <c:showPercent val="0"/>
          <c:showBubbleSize val="0"/>
        </c:dLbls>
        <c:gapWidth val="182"/>
        <c:axId val="769321688"/>
        <c:axId val="769322344"/>
      </c:barChart>
      <c:catAx>
        <c:axId val="7693216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es-CO"/>
          </a:p>
        </c:txPr>
        <c:crossAx val="769322344"/>
        <c:crosses val="autoZero"/>
        <c:auto val="1"/>
        <c:lblAlgn val="ctr"/>
        <c:lblOffset val="100"/>
        <c:noMultiLvlLbl val="0"/>
      </c:catAx>
      <c:valAx>
        <c:axId val="769322344"/>
        <c:scaling>
          <c:orientation val="minMax"/>
        </c:scaling>
        <c:delete val="1"/>
        <c:axPos val="b"/>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crossAx val="769321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0674160429592943E-2"/>
          <c:y val="4.2172645086030899E-2"/>
          <c:w val="0.9692288287285642"/>
          <c:h val="0.72931102362204736"/>
        </c:manualLayout>
      </c:layout>
      <c:pie3DChart>
        <c:varyColors val="1"/>
        <c:ser>
          <c:idx val="0"/>
          <c:order val="0"/>
          <c:dPt>
            <c:idx val="0"/>
            <c:bubble3D val="0"/>
            <c:spPr>
              <a:solidFill>
                <a:srgbClr val="EB5215"/>
              </a:solidFill>
              <a:ln w="25400">
                <a:solidFill>
                  <a:schemeClr val="lt1"/>
                </a:solidFill>
              </a:ln>
              <a:effectLst/>
              <a:sp3d contourW="25400">
                <a:contourClr>
                  <a:schemeClr val="lt1"/>
                </a:contourClr>
              </a:sp3d>
            </c:spPr>
            <c:extLst>
              <c:ext xmlns:c16="http://schemas.microsoft.com/office/drawing/2014/chart" uri="{C3380CC4-5D6E-409C-BE32-E72D297353CC}">
                <c16:uniqueId val="{00000001-62C9-DE4D-8236-85D9F016A976}"/>
              </c:ext>
            </c:extLst>
          </c:dPt>
          <c:dPt>
            <c:idx val="1"/>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3-62C9-DE4D-8236-85D9F016A976}"/>
              </c:ext>
            </c:extLst>
          </c:dPt>
          <c:dPt>
            <c:idx val="2"/>
            <c:bubble3D val="0"/>
            <c:spPr>
              <a:solidFill>
                <a:schemeClr val="accent2">
                  <a:lumMod val="25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5-62C9-DE4D-8236-85D9F016A976}"/>
              </c:ext>
            </c:extLst>
          </c:dPt>
          <c:dLbls>
            <c:dLbl>
              <c:idx val="2"/>
              <c:layout>
                <c:manualLayout>
                  <c:x val="1.4645327890249424E-2"/>
                  <c:y val="1.050971975294379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2C9-DE4D-8236-85D9F016A976}"/>
                </c:ext>
              </c:extLst>
            </c:dLbl>
            <c:spPr>
              <a:noFill/>
              <a:ln>
                <a:noFill/>
              </a:ln>
              <a:effectLst/>
            </c:spPr>
            <c:txPr>
              <a:bodyPr rot="0" spcFirstLastPara="1" vertOverflow="ellipsis" vert="horz" wrap="square" anchor="ctr" anchorCtr="1"/>
              <a:lstStyle/>
              <a:p>
                <a:pPr>
                  <a:defRPr sz="1200" b="1" i="0" u="none" strike="noStrike" kern="1200" baseline="0">
                    <a:solidFill>
                      <a:srgbClr val="000000"/>
                    </a:solidFill>
                    <a:latin typeface="+mn-lt"/>
                    <a:ea typeface="+mn-ea"/>
                    <a:cs typeface="+mn-cs"/>
                  </a:defRPr>
                </a:pPr>
                <a:endParaRPr lang="es-CO"/>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'PROCESOS  (2)'!$B$63:$B$65</c:f>
              <c:strCache>
                <c:ptCount val="3"/>
                <c:pt idx="0">
                  <c:v>Contratación Directa </c:v>
                </c:pt>
                <c:pt idx="1">
                  <c:v>Convenios interadministrativos </c:v>
                </c:pt>
                <c:pt idx="2">
                  <c:v>Arrendamientos</c:v>
                </c:pt>
              </c:strCache>
            </c:strRef>
          </c:cat>
          <c:val>
            <c:numRef>
              <c:f>'PROCESOS  (2)'!$C$63:$C$65</c:f>
              <c:numCache>
                <c:formatCode>General</c:formatCode>
                <c:ptCount val="3"/>
                <c:pt idx="0">
                  <c:v>558</c:v>
                </c:pt>
                <c:pt idx="1">
                  <c:v>15</c:v>
                </c:pt>
                <c:pt idx="2">
                  <c:v>2</c:v>
                </c:pt>
              </c:numCache>
            </c:numRef>
          </c:val>
          <c:extLst>
            <c:ext xmlns:c16="http://schemas.microsoft.com/office/drawing/2014/chart" uri="{C3380CC4-5D6E-409C-BE32-E72D297353CC}">
              <c16:uniqueId val="{00000006-62C9-DE4D-8236-85D9F016A976}"/>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rgbClr val="000000"/>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solidFill>
            <a:srgbClr val="000000"/>
          </a:solidFill>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104375608511121"/>
          <c:y val="6.3408190224570671E-2"/>
          <c:w val="0.56491062566758987"/>
          <c:h val="0.81929581127326057"/>
        </c:manualLayout>
      </c:layout>
      <c:barChart>
        <c:barDir val="bar"/>
        <c:grouping val="clustered"/>
        <c:varyColors val="0"/>
        <c:ser>
          <c:idx val="0"/>
          <c:order val="0"/>
          <c:spPr>
            <a:solidFill>
              <a:srgbClr val="FFFF00"/>
            </a:solidFill>
            <a:ln>
              <a:noFill/>
            </a:ln>
            <a:effectLst/>
          </c:spPr>
          <c:invertIfNegative val="0"/>
          <c:dPt>
            <c:idx val="3"/>
            <c:invertIfNegative val="0"/>
            <c:bubble3D val="0"/>
            <c:spPr>
              <a:solidFill>
                <a:srgbClr val="FF0000"/>
              </a:solidFill>
              <a:ln>
                <a:noFill/>
              </a:ln>
              <a:effectLst/>
            </c:spPr>
            <c:extLst>
              <c:ext xmlns:c16="http://schemas.microsoft.com/office/drawing/2014/chart" uri="{C3380CC4-5D6E-409C-BE32-E72D297353CC}">
                <c16:uniqueId val="{00000001-A335-5246-A1BA-AE4C56AAA69F}"/>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0000"/>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'PROCESOS  (2)'!$B$70:$B$73</c:f>
              <c:strCache>
                <c:ptCount val="4"/>
                <c:pt idx="0">
                  <c:v>Contratación Directa </c:v>
                </c:pt>
                <c:pt idx="1">
                  <c:v>Convenios interadministrativos </c:v>
                </c:pt>
                <c:pt idx="2">
                  <c:v>Arrendamientos</c:v>
                </c:pt>
                <c:pt idx="3">
                  <c:v>VALOR TOTAL</c:v>
                </c:pt>
              </c:strCache>
            </c:strRef>
          </c:cat>
          <c:val>
            <c:numRef>
              <c:f>'PROCESOS  (2)'!$C$70:$C$73</c:f>
              <c:numCache>
                <c:formatCode>_("$"\ * #,##0.00_);_("$"\ * \(#,##0.00\);_("$"\ * "-"??_);_(@_)</c:formatCode>
                <c:ptCount val="4"/>
                <c:pt idx="0">
                  <c:v>42942547561</c:v>
                </c:pt>
                <c:pt idx="1">
                  <c:v>1796134078</c:v>
                </c:pt>
                <c:pt idx="2">
                  <c:v>1874532121</c:v>
                </c:pt>
                <c:pt idx="3">
                  <c:v>46613213760</c:v>
                </c:pt>
              </c:numCache>
            </c:numRef>
          </c:val>
          <c:extLst>
            <c:ext xmlns:c16="http://schemas.microsoft.com/office/drawing/2014/chart" uri="{C3380CC4-5D6E-409C-BE32-E72D297353CC}">
              <c16:uniqueId val="{00000000-A335-5246-A1BA-AE4C56AAA69F}"/>
            </c:ext>
          </c:extLst>
        </c:ser>
        <c:dLbls>
          <c:showLegendKey val="0"/>
          <c:showVal val="0"/>
          <c:showCatName val="0"/>
          <c:showSerName val="0"/>
          <c:showPercent val="0"/>
          <c:showBubbleSize val="0"/>
        </c:dLbls>
        <c:gapWidth val="182"/>
        <c:axId val="742764472"/>
        <c:axId val="742765456"/>
      </c:barChart>
      <c:catAx>
        <c:axId val="7427644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rgbClr val="000000"/>
                </a:solidFill>
                <a:latin typeface="+mn-lt"/>
                <a:ea typeface="+mn-ea"/>
                <a:cs typeface="+mn-cs"/>
              </a:defRPr>
            </a:pPr>
            <a:endParaRPr lang="es-CO"/>
          </a:p>
        </c:txPr>
        <c:crossAx val="742765456"/>
        <c:crosses val="autoZero"/>
        <c:auto val="1"/>
        <c:lblAlgn val="ctr"/>
        <c:lblOffset val="100"/>
        <c:noMultiLvlLbl val="0"/>
      </c:catAx>
      <c:valAx>
        <c:axId val="742765456"/>
        <c:scaling>
          <c:orientation val="minMax"/>
        </c:scaling>
        <c:delete val="1"/>
        <c:axPos val="b"/>
        <c:majorGridlines>
          <c:spPr>
            <a:ln w="9525" cap="flat" cmpd="sng" algn="ctr">
              <a:solidFill>
                <a:schemeClr val="tx1">
                  <a:lumMod val="15000"/>
                  <a:lumOff val="85000"/>
                </a:schemeClr>
              </a:solidFill>
              <a:round/>
            </a:ln>
            <a:effectLst/>
          </c:spPr>
        </c:majorGridlines>
        <c:numFmt formatCode="_(&quot;$&quot;\ * #,##0.00_);_(&quot;$&quot;\ * \(#,##0.00\);_(&quot;$&quot;\ * &quot;-&quot;??_);_(@_)" sourceLinked="1"/>
        <c:majorTickMark val="none"/>
        <c:minorTickMark val="none"/>
        <c:tickLblPos val="nextTo"/>
        <c:crossAx val="7427644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FF00"/>
            </a:solidFill>
            <a:ln>
              <a:noFill/>
            </a:ln>
            <a:effectLst/>
          </c:spPr>
          <c:invertIfNegative val="0"/>
          <c:dPt>
            <c:idx val="5"/>
            <c:invertIfNegative val="0"/>
            <c:bubble3D val="0"/>
            <c:spPr>
              <a:solidFill>
                <a:srgbClr val="FF0000"/>
              </a:solidFill>
              <a:ln>
                <a:noFill/>
              </a:ln>
              <a:effectLst/>
            </c:spPr>
            <c:extLst>
              <c:ext xmlns:c16="http://schemas.microsoft.com/office/drawing/2014/chart" uri="{C3380CC4-5D6E-409C-BE32-E72D297353CC}">
                <c16:uniqueId val="{00000001-89EB-0340-8861-2B04A6045E2E}"/>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'PROCESOS  (2)'!$B$79:$B$84</c:f>
              <c:strCache>
                <c:ptCount val="6"/>
                <c:pt idx="0">
                  <c:v>Contratación Directa </c:v>
                </c:pt>
                <c:pt idx="1">
                  <c:v>Concurso de Méritos Abierto</c:v>
                </c:pt>
                <c:pt idx="2">
                  <c:v>Selección Abreviada Subasta Inversa </c:v>
                </c:pt>
                <c:pt idx="3">
                  <c:v>Selección Abreviada de Menor Cuantía</c:v>
                </c:pt>
                <c:pt idx="4">
                  <c:v>Mínima Cuantía</c:v>
                </c:pt>
                <c:pt idx="5">
                  <c:v>VALOR TOTAL</c:v>
                </c:pt>
              </c:strCache>
            </c:strRef>
          </c:cat>
          <c:val>
            <c:numRef>
              <c:f>'PROCESOS  (2)'!$C$79:$C$84</c:f>
              <c:numCache>
                <c:formatCode>_-"$"\ * #,##0.00_-;\-"$"\ * #,##0.00_-;_-"$"\ * "-"_-;_-@_-</c:formatCode>
                <c:ptCount val="6"/>
                <c:pt idx="0" formatCode="_(&quot;$&quot;\ * #,##0.00_);_(&quot;$&quot;\ * \(#,##0.00\);_(&quot;$&quot;\ * &quot;-&quot;??_);_(@_)">
                  <c:v>46613213760</c:v>
                </c:pt>
                <c:pt idx="1">
                  <c:v>3768314717</c:v>
                </c:pt>
                <c:pt idx="2">
                  <c:v>364000000</c:v>
                </c:pt>
                <c:pt idx="3">
                  <c:v>94667558</c:v>
                </c:pt>
                <c:pt idx="4">
                  <c:v>307693518</c:v>
                </c:pt>
                <c:pt idx="5" formatCode="_(&quot;$&quot;\ * #,##0.00_);_(&quot;$&quot;\ * \(#,##0.00\);_(&quot;$&quot;\ * &quot;-&quot;??_);_(@_)">
                  <c:v>51147889553</c:v>
                </c:pt>
              </c:numCache>
            </c:numRef>
          </c:val>
          <c:extLst>
            <c:ext xmlns:c16="http://schemas.microsoft.com/office/drawing/2014/chart" uri="{C3380CC4-5D6E-409C-BE32-E72D297353CC}">
              <c16:uniqueId val="{00000000-89EB-0340-8861-2B04A6045E2E}"/>
            </c:ext>
          </c:extLst>
        </c:ser>
        <c:dLbls>
          <c:showLegendKey val="0"/>
          <c:showVal val="0"/>
          <c:showCatName val="0"/>
          <c:showSerName val="0"/>
          <c:showPercent val="0"/>
          <c:showBubbleSize val="0"/>
        </c:dLbls>
        <c:gapWidth val="182"/>
        <c:axId val="742777264"/>
        <c:axId val="742778904"/>
      </c:barChart>
      <c:catAx>
        <c:axId val="742777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rgbClr val="000000"/>
                </a:solidFill>
                <a:latin typeface="+mn-lt"/>
                <a:ea typeface="+mn-ea"/>
                <a:cs typeface="+mn-cs"/>
              </a:defRPr>
            </a:pPr>
            <a:endParaRPr lang="es-CO"/>
          </a:p>
        </c:txPr>
        <c:crossAx val="742778904"/>
        <c:crosses val="autoZero"/>
        <c:auto val="1"/>
        <c:lblAlgn val="ctr"/>
        <c:lblOffset val="100"/>
        <c:noMultiLvlLbl val="0"/>
      </c:catAx>
      <c:valAx>
        <c:axId val="742778904"/>
        <c:scaling>
          <c:orientation val="minMax"/>
        </c:scaling>
        <c:delete val="1"/>
        <c:axPos val="b"/>
        <c:majorGridlines>
          <c:spPr>
            <a:ln w="9525" cap="flat" cmpd="sng" algn="ctr">
              <a:solidFill>
                <a:schemeClr val="tx1">
                  <a:lumMod val="15000"/>
                  <a:lumOff val="85000"/>
                </a:schemeClr>
              </a:solidFill>
              <a:round/>
            </a:ln>
            <a:effectLst/>
          </c:spPr>
        </c:majorGridlines>
        <c:numFmt formatCode="_(&quot;$&quot;\ * #,##0.00_);_(&quot;$&quot;\ * \(#,##0.00\);_(&quot;$&quot;\ * &quot;-&quot;??_);_(@_)" sourceLinked="1"/>
        <c:majorTickMark val="none"/>
        <c:minorTickMark val="none"/>
        <c:tickLblPos val="nextTo"/>
        <c:crossAx val="742777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FF00"/>
            </a:solidFill>
            <a:ln w="9525" cap="flat" cmpd="sng" algn="ctr">
              <a:solidFill>
                <a:schemeClr val="accent1">
                  <a:shade val="95000"/>
                </a:schemeClr>
              </a:solidFill>
              <a:round/>
            </a:ln>
            <a:effectLst>
              <a:outerShdw blurRad="40000" dist="20000" dir="5400000" rotWithShape="0">
                <a:srgbClr val="000000">
                  <a:alpha val="38000"/>
                </a:srgbClr>
              </a:outerShdw>
            </a:effectLst>
          </c:spPr>
          <c:invertIfNegative val="0"/>
          <c:dPt>
            <c:idx val="4"/>
            <c:invertIfNegative val="0"/>
            <c:bubble3D val="0"/>
            <c:spPr>
              <a:solidFill>
                <a:srgbClr val="FF0000"/>
              </a:solidFill>
              <a:ln w="9525" cap="flat" cmpd="sng" algn="ctr">
                <a:solidFill>
                  <a:schemeClr val="accent1">
                    <a:shade val="95000"/>
                  </a:schemeClr>
                </a:solidFill>
                <a:round/>
              </a:ln>
              <a:effectLst>
                <a:outerShdw blurRad="40000" dist="20000" dir="5400000" rotWithShape="0">
                  <a:srgbClr val="000000">
                    <a:alpha val="38000"/>
                  </a:srgbClr>
                </a:outerShdw>
              </a:effectLst>
            </c:spPr>
            <c:extLst>
              <c:ext xmlns:c16="http://schemas.microsoft.com/office/drawing/2014/chart" uri="{C3380CC4-5D6E-409C-BE32-E72D297353CC}">
                <c16:uniqueId val="{00000001-B7FD-D54F-81C3-EF1E158D13DB}"/>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0000"/>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'PROCESOS '!$B$50:$B$54</c:f>
              <c:strCache>
                <c:ptCount val="5"/>
                <c:pt idx="0">
                  <c:v>Concurso de Méritos Abierto</c:v>
                </c:pt>
                <c:pt idx="1">
                  <c:v>Selección Abreviada Subasta Inversa </c:v>
                </c:pt>
                <c:pt idx="2">
                  <c:v>Selección Abreviada de Menor Cuantía</c:v>
                </c:pt>
                <c:pt idx="3">
                  <c:v>Mínima Cuantía</c:v>
                </c:pt>
                <c:pt idx="4">
                  <c:v>TOTAL</c:v>
                </c:pt>
              </c:strCache>
            </c:strRef>
          </c:cat>
          <c:val>
            <c:numRef>
              <c:f>'PROCESOS '!$C$50:$C$54</c:f>
              <c:numCache>
                <c:formatCode>General</c:formatCode>
                <c:ptCount val="5"/>
                <c:pt idx="0">
                  <c:v>40</c:v>
                </c:pt>
                <c:pt idx="1">
                  <c:v>7</c:v>
                </c:pt>
                <c:pt idx="2">
                  <c:v>6</c:v>
                </c:pt>
                <c:pt idx="3">
                  <c:v>31</c:v>
                </c:pt>
                <c:pt idx="4">
                  <c:v>84</c:v>
                </c:pt>
              </c:numCache>
            </c:numRef>
          </c:val>
          <c:extLst>
            <c:ext xmlns:c16="http://schemas.microsoft.com/office/drawing/2014/chart" uri="{C3380CC4-5D6E-409C-BE32-E72D297353CC}">
              <c16:uniqueId val="{00000000-B7FD-D54F-81C3-EF1E158D13DB}"/>
            </c:ext>
          </c:extLst>
        </c:ser>
        <c:dLbls>
          <c:dLblPos val="inEnd"/>
          <c:showLegendKey val="0"/>
          <c:showVal val="1"/>
          <c:showCatName val="0"/>
          <c:showSerName val="0"/>
          <c:showPercent val="0"/>
          <c:showBubbleSize val="0"/>
        </c:dLbls>
        <c:gapWidth val="100"/>
        <c:axId val="769321688"/>
        <c:axId val="769322344"/>
      </c:barChart>
      <c:catAx>
        <c:axId val="7693216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00000"/>
                </a:solidFill>
                <a:latin typeface="+mn-lt"/>
                <a:ea typeface="+mn-ea"/>
                <a:cs typeface="+mn-cs"/>
              </a:defRPr>
            </a:pPr>
            <a:endParaRPr lang="es-CO"/>
          </a:p>
        </c:txPr>
        <c:crossAx val="769322344"/>
        <c:crosses val="autoZero"/>
        <c:auto val="1"/>
        <c:lblAlgn val="ctr"/>
        <c:lblOffset val="100"/>
        <c:noMultiLvlLbl val="0"/>
      </c:catAx>
      <c:valAx>
        <c:axId val="76932234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69321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000000"/>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'PROCESOS '!$B$113:$B$115</c:f>
              <c:strCache>
                <c:ptCount val="3"/>
                <c:pt idx="0">
                  <c:v>TOTAL </c:v>
                </c:pt>
                <c:pt idx="1">
                  <c:v>V ADMINISTRATIVA Y FINANCIERA</c:v>
                </c:pt>
                <c:pt idx="2">
                  <c:v>V.PLANEACION RIESGO Y ENTORNO</c:v>
                </c:pt>
              </c:strCache>
            </c:strRef>
          </c:cat>
          <c:val>
            <c:numRef>
              <c:f>'PROCESOS '!$C$113:$C$115</c:f>
              <c:numCache>
                <c:formatCode>General</c:formatCode>
                <c:ptCount val="3"/>
                <c:pt idx="0">
                  <c:v>20</c:v>
                </c:pt>
                <c:pt idx="1">
                  <c:v>14</c:v>
                </c:pt>
                <c:pt idx="2">
                  <c:v>6</c:v>
                </c:pt>
              </c:numCache>
            </c:numRef>
          </c:val>
          <c:extLst>
            <c:ext xmlns:c16="http://schemas.microsoft.com/office/drawing/2014/chart" uri="{C3380CC4-5D6E-409C-BE32-E72D297353CC}">
              <c16:uniqueId val="{00000000-D3C3-B545-B05B-0C7A742139B5}"/>
            </c:ext>
          </c:extLst>
        </c:ser>
        <c:ser>
          <c:idx val="1"/>
          <c:order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Pt>
            <c:idx val="0"/>
            <c:invertIfNegative val="0"/>
            <c:bubble3D val="0"/>
            <c:spPr>
              <a:solidFill>
                <a:srgbClr val="EE6B3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4-D3C3-B545-B05B-0C7A742139B5}"/>
              </c:ext>
            </c:extLst>
          </c:dPt>
          <c:dPt>
            <c:idx val="1"/>
            <c:invertIfNegative val="0"/>
            <c:bubble3D val="0"/>
            <c:spPr>
              <a:solidFill>
                <a:srgbClr val="EE6B3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D3C3-B545-B05B-0C7A742139B5}"/>
              </c:ext>
            </c:extLst>
          </c:dPt>
          <c:dPt>
            <c:idx val="2"/>
            <c:invertIfNegative val="0"/>
            <c:bubble3D val="0"/>
            <c:spPr>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2-D3C3-B545-B05B-0C7A742139B5}"/>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0000"/>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'PROCESOS '!$B$113:$B$115</c:f>
              <c:strCache>
                <c:ptCount val="3"/>
                <c:pt idx="0">
                  <c:v>TOTAL </c:v>
                </c:pt>
                <c:pt idx="1">
                  <c:v>V ADMINISTRATIVA Y FINANCIERA</c:v>
                </c:pt>
                <c:pt idx="2">
                  <c:v>V.PLANEACION RIESGO Y ENTORNO</c:v>
                </c:pt>
              </c:strCache>
            </c:strRef>
          </c:cat>
          <c:val>
            <c:numRef>
              <c:f>'PROCESOS '!$D$113:$D$115</c:f>
              <c:numCache>
                <c:formatCode>_(* #,##0_);_(* \(#,##0\);_(* "-"_);_(@_)</c:formatCode>
                <c:ptCount val="3"/>
                <c:pt idx="0">
                  <c:v>3523239403</c:v>
                </c:pt>
                <c:pt idx="1">
                  <c:v>1600582727</c:v>
                </c:pt>
                <c:pt idx="2">
                  <c:v>1922656676</c:v>
                </c:pt>
              </c:numCache>
            </c:numRef>
          </c:val>
          <c:extLst>
            <c:ext xmlns:c16="http://schemas.microsoft.com/office/drawing/2014/chart" uri="{C3380CC4-5D6E-409C-BE32-E72D297353CC}">
              <c16:uniqueId val="{00000001-D3C3-B545-B05B-0C7A742139B5}"/>
            </c:ext>
          </c:extLst>
        </c:ser>
        <c:dLbls>
          <c:dLblPos val="inEnd"/>
          <c:showLegendKey val="0"/>
          <c:showVal val="1"/>
          <c:showCatName val="0"/>
          <c:showSerName val="0"/>
          <c:showPercent val="0"/>
          <c:showBubbleSize val="0"/>
        </c:dLbls>
        <c:gapWidth val="115"/>
        <c:overlap val="-20"/>
        <c:axId val="288325216"/>
        <c:axId val="261523184"/>
      </c:barChart>
      <c:catAx>
        <c:axId val="288325216"/>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rgbClr val="000000"/>
                </a:solidFill>
                <a:latin typeface="+mn-lt"/>
                <a:ea typeface="+mn-ea"/>
                <a:cs typeface="+mn-cs"/>
              </a:defRPr>
            </a:pPr>
            <a:endParaRPr lang="es-CO"/>
          </a:p>
        </c:txPr>
        <c:crossAx val="261523184"/>
        <c:crosses val="autoZero"/>
        <c:auto val="1"/>
        <c:lblAlgn val="ctr"/>
        <c:lblOffset val="100"/>
        <c:noMultiLvlLbl val="0"/>
      </c:catAx>
      <c:valAx>
        <c:axId val="26152318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288325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dLbls>
          <c:showLegendKey val="0"/>
          <c:showVal val="0"/>
          <c:showCatName val="0"/>
          <c:showSerName val="0"/>
          <c:showPercent val="0"/>
          <c:showBubbleSize val="0"/>
        </c:dLbls>
        <c:gapWidth val="150"/>
        <c:shape val="box"/>
        <c:axId val="227344208"/>
        <c:axId val="227344992"/>
        <c:axId val="0"/>
      </c:bar3DChart>
      <c:catAx>
        <c:axId val="22734420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Narrow" panose="020B0606020202030204" pitchFamily="34" charset="0"/>
                <a:ea typeface="+mn-ea"/>
                <a:cs typeface="+mn-cs"/>
              </a:defRPr>
            </a:pPr>
            <a:endParaRPr lang="es-CO"/>
          </a:p>
        </c:txPr>
        <c:crossAx val="227344992"/>
        <c:crosses val="autoZero"/>
        <c:auto val="1"/>
        <c:lblAlgn val="ctr"/>
        <c:lblOffset val="100"/>
        <c:noMultiLvlLbl val="0"/>
      </c:catAx>
      <c:valAx>
        <c:axId val="227344992"/>
        <c:scaling>
          <c:orientation val="minMax"/>
        </c:scaling>
        <c:delete val="0"/>
        <c:axPos val="l"/>
        <c:majorGridlines>
          <c:spPr>
            <a:ln w="9525" cap="flat" cmpd="sng" algn="ctr">
              <a:solidFill>
                <a:schemeClr val="tx2">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crossAx val="2273442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745512081238625E-2"/>
          <c:y val="6.9868971609197264E-2"/>
          <c:w val="0.96450897583752271"/>
          <c:h val="0.78204525597591168"/>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PROMEDIO!$C$6:$C$9</c:f>
              <c:strCache>
                <c:ptCount val="4"/>
                <c:pt idx="0">
                  <c:v>Mínima Cuantía</c:v>
                </c:pt>
                <c:pt idx="1">
                  <c:v>Selección Abreviada de Menor Cuantía</c:v>
                </c:pt>
                <c:pt idx="2">
                  <c:v>Selección Abreviada Subasta Inversa</c:v>
                </c:pt>
                <c:pt idx="3">
                  <c:v>Concurso de Méritos Abierto</c:v>
                </c:pt>
              </c:strCache>
            </c:strRef>
          </c:cat>
          <c:val>
            <c:numRef>
              <c:f>PROMEDIO!$D$6:$D$9</c:f>
            </c:numRef>
          </c:val>
          <c:extLst>
            <c:ext xmlns:c16="http://schemas.microsoft.com/office/drawing/2014/chart" uri="{C3380CC4-5D6E-409C-BE32-E72D297353CC}">
              <c16:uniqueId val="{00000000-70D1-1943-877E-BF8E868C9726}"/>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PROMEDIO!$C$6:$C$9</c:f>
              <c:strCache>
                <c:ptCount val="4"/>
                <c:pt idx="0">
                  <c:v>Mínima Cuantía</c:v>
                </c:pt>
                <c:pt idx="1">
                  <c:v>Selección Abreviada de Menor Cuantía</c:v>
                </c:pt>
                <c:pt idx="2">
                  <c:v>Selección Abreviada Subasta Inversa</c:v>
                </c:pt>
                <c:pt idx="3">
                  <c:v>Concurso de Méritos Abierto</c:v>
                </c:pt>
              </c:strCache>
            </c:strRef>
          </c:cat>
          <c:val>
            <c:numRef>
              <c:f>PROMEDIO!$E$6:$E$9</c:f>
            </c:numRef>
          </c:val>
          <c:extLst>
            <c:ext xmlns:c16="http://schemas.microsoft.com/office/drawing/2014/chart" uri="{C3380CC4-5D6E-409C-BE32-E72D297353CC}">
              <c16:uniqueId val="{00000001-70D1-1943-877E-BF8E868C9726}"/>
            </c:ext>
          </c:extLst>
        </c:ser>
        <c:ser>
          <c:idx val="2"/>
          <c:order val="2"/>
          <c:spPr>
            <a:solidFill>
              <a:schemeClr val="accent3"/>
            </a:solidFill>
            <a:ln>
              <a:noFill/>
            </a:ln>
            <a:effectLst/>
          </c:spPr>
          <c:invertIfNegative val="0"/>
          <c:dPt>
            <c:idx val="0"/>
            <c:invertIfNegative val="0"/>
            <c:bubble3D val="0"/>
            <c:spPr>
              <a:solidFill>
                <a:srgbClr val="FFC000"/>
              </a:solidFill>
              <a:ln>
                <a:noFill/>
              </a:ln>
              <a:effectLst/>
            </c:spPr>
            <c:extLst>
              <c:ext xmlns:c16="http://schemas.microsoft.com/office/drawing/2014/chart" uri="{C3380CC4-5D6E-409C-BE32-E72D297353CC}">
                <c16:uniqueId val="{00000003-70D1-1943-877E-BF8E868C9726}"/>
              </c:ext>
            </c:extLst>
          </c:dPt>
          <c:dPt>
            <c:idx val="1"/>
            <c:invertIfNegative val="0"/>
            <c:bubble3D val="0"/>
            <c:spPr>
              <a:solidFill>
                <a:srgbClr val="92D050"/>
              </a:solidFill>
              <a:ln>
                <a:noFill/>
              </a:ln>
              <a:effectLst/>
            </c:spPr>
            <c:extLst>
              <c:ext xmlns:c16="http://schemas.microsoft.com/office/drawing/2014/chart" uri="{C3380CC4-5D6E-409C-BE32-E72D297353CC}">
                <c16:uniqueId val="{00000005-70D1-1943-877E-BF8E868C9726}"/>
              </c:ext>
            </c:extLst>
          </c:dPt>
          <c:dPt>
            <c:idx val="2"/>
            <c:invertIfNegative val="0"/>
            <c:bubble3D val="0"/>
            <c:spPr>
              <a:solidFill>
                <a:srgbClr val="00B0F0"/>
              </a:solidFill>
              <a:ln>
                <a:noFill/>
              </a:ln>
              <a:effectLst/>
            </c:spPr>
            <c:extLst>
              <c:ext xmlns:c16="http://schemas.microsoft.com/office/drawing/2014/chart" uri="{C3380CC4-5D6E-409C-BE32-E72D297353CC}">
                <c16:uniqueId val="{00000007-70D1-1943-877E-BF8E868C9726}"/>
              </c:ext>
            </c:extLst>
          </c:dPt>
          <c:dPt>
            <c:idx val="3"/>
            <c:invertIfNegative val="0"/>
            <c:bubble3D val="0"/>
            <c:spPr>
              <a:solidFill>
                <a:srgbClr val="EB5215"/>
              </a:solidFill>
              <a:ln>
                <a:noFill/>
              </a:ln>
              <a:effectLst/>
            </c:spPr>
            <c:extLst>
              <c:ext xmlns:c16="http://schemas.microsoft.com/office/drawing/2014/chart" uri="{C3380CC4-5D6E-409C-BE32-E72D297353CC}">
                <c16:uniqueId val="{00000009-70D1-1943-877E-BF8E868C9726}"/>
              </c:ext>
            </c:extLst>
          </c:dPt>
          <c:dPt>
            <c:idx val="4"/>
            <c:invertIfNegative val="0"/>
            <c:bubble3D val="0"/>
            <c:spPr>
              <a:solidFill>
                <a:schemeClr val="accent3"/>
              </a:solidFill>
              <a:ln>
                <a:noFill/>
              </a:ln>
              <a:effectLst/>
            </c:spPr>
            <c:extLst>
              <c:ext xmlns:c16="http://schemas.microsoft.com/office/drawing/2014/chart" uri="{C3380CC4-5D6E-409C-BE32-E72D297353CC}">
                <c16:uniqueId val="{0000000B-70D1-1943-877E-BF8E868C9726}"/>
              </c:ext>
            </c:extLst>
          </c:dPt>
          <c:dPt>
            <c:idx val="5"/>
            <c:invertIfNegative val="0"/>
            <c:bubble3D val="0"/>
            <c:spPr>
              <a:solidFill>
                <a:schemeClr val="tx2">
                  <a:lumMod val="40000"/>
                  <a:lumOff val="60000"/>
                </a:schemeClr>
              </a:solidFill>
              <a:ln>
                <a:noFill/>
              </a:ln>
              <a:effectLst/>
            </c:spPr>
            <c:extLst>
              <c:ext xmlns:c16="http://schemas.microsoft.com/office/drawing/2014/chart" uri="{C3380CC4-5D6E-409C-BE32-E72D297353CC}">
                <c16:uniqueId val="{0000000D-70D1-1943-877E-BF8E868C9726}"/>
              </c:ext>
            </c:extLst>
          </c:dPt>
          <c:dPt>
            <c:idx val="6"/>
            <c:invertIfNegative val="0"/>
            <c:bubble3D val="0"/>
            <c:spPr>
              <a:solidFill>
                <a:srgbClr val="FFFF66"/>
              </a:solidFill>
              <a:ln>
                <a:noFill/>
              </a:ln>
              <a:effectLst/>
            </c:spPr>
            <c:extLst>
              <c:ext xmlns:c16="http://schemas.microsoft.com/office/drawing/2014/chart" uri="{C3380CC4-5D6E-409C-BE32-E72D297353CC}">
                <c16:uniqueId val="{0000000F-70D1-1943-877E-BF8E868C9726}"/>
              </c:ext>
            </c:extLst>
          </c:dPt>
          <c:dPt>
            <c:idx val="7"/>
            <c:invertIfNegative val="0"/>
            <c:bubble3D val="0"/>
            <c:spPr>
              <a:solidFill>
                <a:srgbClr val="C00000"/>
              </a:solidFill>
              <a:ln>
                <a:noFill/>
              </a:ln>
              <a:effectLst/>
            </c:spPr>
            <c:extLst>
              <c:ext xmlns:c16="http://schemas.microsoft.com/office/drawing/2014/chart" uri="{C3380CC4-5D6E-409C-BE32-E72D297353CC}">
                <c16:uniqueId val="{00000011-70D1-1943-877E-BF8E868C9726}"/>
              </c:ext>
            </c:extLst>
          </c:dPt>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PROMEDIO!$C$6:$C$9</c:f>
              <c:strCache>
                <c:ptCount val="4"/>
                <c:pt idx="0">
                  <c:v>Mínima Cuantía</c:v>
                </c:pt>
                <c:pt idx="1">
                  <c:v>Selección Abreviada de Menor Cuantía</c:v>
                </c:pt>
                <c:pt idx="2">
                  <c:v>Selección Abreviada Subasta Inversa</c:v>
                </c:pt>
                <c:pt idx="3">
                  <c:v>Concurso de Méritos Abierto</c:v>
                </c:pt>
              </c:strCache>
            </c:strRef>
          </c:cat>
          <c:val>
            <c:numRef>
              <c:f>PROMEDIO!$F$6:$F$9</c:f>
              <c:numCache>
                <c:formatCode>0</c:formatCode>
                <c:ptCount val="4"/>
                <c:pt idx="0">
                  <c:v>5</c:v>
                </c:pt>
                <c:pt idx="1">
                  <c:v>9</c:v>
                </c:pt>
                <c:pt idx="2">
                  <c:v>11</c:v>
                </c:pt>
                <c:pt idx="3">
                  <c:v>13</c:v>
                </c:pt>
              </c:numCache>
            </c:numRef>
          </c:val>
          <c:extLst>
            <c:ext xmlns:c16="http://schemas.microsoft.com/office/drawing/2014/chart" uri="{C3380CC4-5D6E-409C-BE32-E72D297353CC}">
              <c16:uniqueId val="{00000012-70D1-1943-877E-BF8E868C9726}"/>
            </c:ext>
          </c:extLst>
        </c:ser>
        <c:dLbls>
          <c:showLegendKey val="0"/>
          <c:showVal val="1"/>
          <c:showCatName val="0"/>
          <c:showSerName val="0"/>
          <c:showPercent val="0"/>
          <c:showBubbleSize val="0"/>
        </c:dLbls>
        <c:gapWidth val="79"/>
        <c:axId val="261392176"/>
        <c:axId val="261385120"/>
      </c:barChart>
      <c:catAx>
        <c:axId val="2613921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cap="all" spc="120" normalizeH="0" baseline="0">
                <a:solidFill>
                  <a:srgbClr val="000000"/>
                </a:solidFill>
                <a:latin typeface="+mn-lt"/>
                <a:ea typeface="+mn-ea"/>
                <a:cs typeface="+mn-cs"/>
              </a:defRPr>
            </a:pPr>
            <a:endParaRPr lang="es-CO"/>
          </a:p>
        </c:txPr>
        <c:crossAx val="261385120"/>
        <c:crosses val="autoZero"/>
        <c:auto val="1"/>
        <c:lblAlgn val="ctr"/>
        <c:lblOffset val="100"/>
        <c:noMultiLvlLbl val="0"/>
      </c:catAx>
      <c:valAx>
        <c:axId val="261385120"/>
        <c:scaling>
          <c:orientation val="minMax"/>
        </c:scaling>
        <c:delete val="1"/>
        <c:axPos val="l"/>
        <c:numFmt formatCode="0" sourceLinked="1"/>
        <c:majorTickMark val="none"/>
        <c:minorTickMark val="none"/>
        <c:tickLblPos val="nextTo"/>
        <c:crossAx val="261392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9">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8.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12686D-009B-4755-BF3C-B1645D0A938E}" type="datetimeFigureOut">
              <a:rPr lang="es-ES" smtClean="0"/>
              <a:t>25/1/21</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CDAE71F-6302-4695-A732-5DA60A1BF971}" type="slidenum">
              <a:rPr lang="es-ES" smtClean="0"/>
              <a:t>‹Nº›</a:t>
            </a:fld>
            <a:endParaRPr lang="es-ES"/>
          </a:p>
        </p:txBody>
      </p:sp>
    </p:spTree>
    <p:extLst>
      <p:ext uri="{BB962C8B-B14F-4D97-AF65-F5344CB8AC3E}">
        <p14:creationId xmlns:p14="http://schemas.microsoft.com/office/powerpoint/2010/main" val="866418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06"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6784170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495ef59f35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495ef59f35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19262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1" name="Google Shape;22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22688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1 1 1" preserve="1" userDrawn="1">
  <p:cSld name="1_Diapositiva de título 1 1 1">
    <p:bg>
      <p:bgPr>
        <a:solidFill>
          <a:srgbClr val="069169"/>
        </a:solidFill>
        <a:effectLst/>
      </p:bgPr>
    </p:bg>
    <p:spTree>
      <p:nvGrpSpPr>
        <p:cNvPr id="1" name="Shape 29"/>
        <p:cNvGrpSpPr/>
        <p:nvPr/>
      </p:nvGrpSpPr>
      <p:grpSpPr>
        <a:xfrm>
          <a:off x="0" y="0"/>
          <a:ext cx="0" cy="0"/>
          <a:chOff x="0" y="0"/>
          <a:chExt cx="0" cy="0"/>
        </a:xfrm>
      </p:grpSpPr>
      <p:sp>
        <p:nvSpPr>
          <p:cNvPr id="30" name="Google Shape;30;p5"/>
          <p:cNvSpPr txBox="1"/>
          <p:nvPr/>
        </p:nvSpPr>
        <p:spPr>
          <a:xfrm>
            <a:off x="8336496" y="54646"/>
            <a:ext cx="548700"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Clr>
                <a:srgbClr val="000000"/>
              </a:buClr>
              <a:buSzPts val="700"/>
              <a:buFont typeface="Arial"/>
              <a:buNone/>
            </a:pPr>
            <a:fld id="{00000000-1234-1234-1234-123412341234}" type="slidenum">
              <a:rPr lang="es-CO" sz="700" b="0" i="0" u="none" strike="noStrike" cap="none">
                <a:solidFill>
                  <a:srgbClr val="0054BC"/>
                </a:solidFill>
                <a:latin typeface="Work Sans"/>
                <a:ea typeface="Work Sans"/>
                <a:cs typeface="Work Sans"/>
                <a:sym typeface="Work Sans"/>
              </a:rPr>
              <a:t>‹Nº›</a:t>
            </a:fld>
            <a:endParaRPr sz="700" b="0" i="0" u="none" strike="noStrike" cap="none">
              <a:solidFill>
                <a:srgbClr val="0054BC"/>
              </a:solidFill>
              <a:latin typeface="Work Sans"/>
              <a:ea typeface="Work Sans"/>
              <a:cs typeface="Work Sans"/>
              <a:sym typeface="Work Sans"/>
            </a:endParaRPr>
          </a:p>
        </p:txBody>
      </p:sp>
      <p:sp>
        <p:nvSpPr>
          <p:cNvPr id="31" name="Google Shape;31;p5"/>
          <p:cNvSpPr txBox="1"/>
          <p:nvPr userDrawn="1"/>
        </p:nvSpPr>
        <p:spPr>
          <a:xfrm>
            <a:off x="8336496" y="-21554"/>
            <a:ext cx="548700"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Clr>
                <a:srgbClr val="000000"/>
              </a:buClr>
              <a:buSzPts val="700"/>
              <a:buFont typeface="Arial"/>
              <a:buNone/>
            </a:pPr>
            <a:fld id="{00000000-1234-1234-1234-123412341234}" type="slidenum">
              <a:rPr lang="es-CO" sz="700" b="0" i="0" u="none" strike="noStrike" cap="none">
                <a:solidFill>
                  <a:srgbClr val="FFFFFF"/>
                </a:solidFill>
                <a:latin typeface="Work Sans"/>
                <a:ea typeface="Work Sans"/>
                <a:cs typeface="Work Sans"/>
                <a:sym typeface="Work Sans"/>
              </a:rPr>
              <a:t>‹Nº›</a:t>
            </a:fld>
            <a:endParaRPr sz="700" b="0" i="0" u="none" strike="noStrike" cap="none" dirty="0">
              <a:solidFill>
                <a:srgbClr val="FFFFFF"/>
              </a:solidFill>
              <a:latin typeface="Work Sans"/>
              <a:ea typeface="Work Sans"/>
              <a:cs typeface="Work Sans"/>
              <a:sym typeface="Work Sans"/>
            </a:endParaRPr>
          </a:p>
        </p:txBody>
      </p:sp>
      <p:sp>
        <p:nvSpPr>
          <p:cNvPr id="32" name="Google Shape;32;p5"/>
          <p:cNvSpPr/>
          <p:nvPr/>
        </p:nvSpPr>
        <p:spPr>
          <a:xfrm>
            <a:off x="3213694" y="0"/>
            <a:ext cx="5935223" cy="51435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 name="Google Shape;33;p5"/>
          <p:cNvSpPr txBox="1"/>
          <p:nvPr/>
        </p:nvSpPr>
        <p:spPr>
          <a:xfrm>
            <a:off x="1098468" y="4856142"/>
            <a:ext cx="4293000" cy="340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600"/>
              <a:buFont typeface="Arial"/>
              <a:buNone/>
            </a:pPr>
            <a:r>
              <a:rPr lang="es-CO" sz="600" b="0" i="0" u="none" strike="noStrike" cap="none">
                <a:solidFill>
                  <a:schemeClr val="lt1"/>
                </a:solidFill>
                <a:latin typeface="Work Sans"/>
                <a:ea typeface="Work Sans"/>
                <a:cs typeface="Work Sans"/>
                <a:sym typeface="Work Sans"/>
              </a:rPr>
              <a:t>Esta presentación es propiedad intelectual controlada y producida por la Presidencia de la República.</a:t>
            </a:r>
            <a:endParaRPr sz="600" b="0" i="0" u="none" strike="noStrike" cap="none">
              <a:solidFill>
                <a:schemeClr val="lt1"/>
              </a:solidFill>
              <a:latin typeface="Work Sans"/>
              <a:ea typeface="Work Sans"/>
              <a:cs typeface="Work Sans"/>
              <a:sym typeface="Work Sans"/>
            </a:endParaRPr>
          </a:p>
        </p:txBody>
      </p:sp>
      <p:pic>
        <p:nvPicPr>
          <p:cNvPr id="9" name="Imagen 8">
            <a:extLst>
              <a:ext uri="{FF2B5EF4-FFF2-40B4-BE49-F238E27FC236}">
                <a16:creationId xmlns:a16="http://schemas.microsoft.com/office/drawing/2014/main" id="{2FAB7457-61BC-0144-984D-ACFC03D1DF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93892" y="346605"/>
            <a:ext cx="2616953" cy="746654"/>
          </a:xfrm>
          <a:prstGeom prst="rect">
            <a:avLst/>
          </a:prstGeom>
        </p:spPr>
      </p:pic>
      <p:sp>
        <p:nvSpPr>
          <p:cNvPr id="4" name="Marcador de texto 3">
            <a:extLst>
              <a:ext uri="{FF2B5EF4-FFF2-40B4-BE49-F238E27FC236}">
                <a16:creationId xmlns:a16="http://schemas.microsoft.com/office/drawing/2014/main" id="{09EBB03E-157E-1743-86F1-8874FFB41BEB}"/>
              </a:ext>
            </a:extLst>
          </p:cNvPr>
          <p:cNvSpPr>
            <a:spLocks noGrp="1"/>
          </p:cNvSpPr>
          <p:nvPr>
            <p:ph type="body" sz="quarter" idx="10"/>
          </p:nvPr>
        </p:nvSpPr>
        <p:spPr>
          <a:xfrm>
            <a:off x="3461004" y="1439863"/>
            <a:ext cx="5149596" cy="1349375"/>
          </a:xfrm>
        </p:spPr>
        <p:txBody>
          <a:bodyPr/>
          <a:lstStyle>
            <a:lvl1pPr marL="95250" indent="0" algn="r">
              <a:buNone/>
              <a:defRPr sz="3000">
                <a:solidFill>
                  <a:srgbClr val="0054BC"/>
                </a:solidFill>
              </a:defRPr>
            </a:lvl1pPr>
          </a:lstStyle>
          <a:p>
            <a:r>
              <a:rPr lang="es-ES" dirty="0"/>
              <a:t>Editar los estilos de texto del patrón</a:t>
            </a:r>
            <a:endParaRPr lang="es-CO" dirty="0"/>
          </a:p>
        </p:txBody>
      </p:sp>
      <p:pic>
        <p:nvPicPr>
          <p:cNvPr id="10" name="Imagen 9">
            <a:extLst>
              <a:ext uri="{FF2B5EF4-FFF2-40B4-BE49-F238E27FC236}">
                <a16:creationId xmlns:a16="http://schemas.microsoft.com/office/drawing/2014/main" id="{06C4BAFA-CF82-7743-AB31-DAA7A61A69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7366" y="3771884"/>
            <a:ext cx="3904083" cy="732016"/>
          </a:xfrm>
          <a:prstGeom prst="rect">
            <a:avLst/>
          </a:prstGeom>
        </p:spPr>
      </p:pic>
    </p:spTree>
    <p:extLst>
      <p:ext uri="{BB962C8B-B14F-4D97-AF65-F5344CB8AC3E}">
        <p14:creationId xmlns:p14="http://schemas.microsoft.com/office/powerpoint/2010/main" val="2385114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bg>
      <p:bgPr>
        <a:solidFill>
          <a:srgbClr val="DCEBFB"/>
        </a:solidFill>
        <a:effectLst/>
      </p:bgPr>
    </p:bg>
    <p:spTree>
      <p:nvGrpSpPr>
        <p:cNvPr id="1" name="Shape 40"/>
        <p:cNvGrpSpPr/>
        <p:nvPr/>
      </p:nvGrpSpPr>
      <p:grpSpPr>
        <a:xfrm>
          <a:off x="0" y="0"/>
          <a:ext cx="0" cy="0"/>
          <a:chOff x="0" y="0"/>
          <a:chExt cx="0" cy="0"/>
        </a:xfrm>
      </p:grpSpPr>
      <p:sp>
        <p:nvSpPr>
          <p:cNvPr id="41" name="Google Shape;41;p7"/>
          <p:cNvSpPr txBox="1">
            <a:spLocks noGrp="1"/>
          </p:cNvSpPr>
          <p:nvPr>
            <p:ph type="body" idx="1"/>
          </p:nvPr>
        </p:nvSpPr>
        <p:spPr>
          <a:xfrm>
            <a:off x="1497026" y="995328"/>
            <a:ext cx="1853423" cy="953898"/>
          </a:xfrm>
          <a:prstGeom prst="rect">
            <a:avLst/>
          </a:prstGeom>
          <a:noFill/>
          <a:ln>
            <a:noFill/>
          </a:ln>
        </p:spPr>
        <p:txBody>
          <a:bodyPr spcFirstLastPara="1" wrap="square" lIns="68575" tIns="34275" rIns="68575" bIns="34275" anchor="t" anchorCtr="0"/>
          <a:lstStyle>
            <a:lvl1pPr marL="457200" lvl="0" indent="-228600" algn="r">
              <a:lnSpc>
                <a:spcPct val="90000"/>
              </a:lnSpc>
              <a:spcBef>
                <a:spcPts val="800"/>
              </a:spcBef>
              <a:spcAft>
                <a:spcPts val="0"/>
              </a:spcAft>
              <a:buSzPts val="1100"/>
              <a:buFont typeface="Work Sans Light"/>
              <a:buNone/>
              <a:defRPr sz="7200" b="1">
                <a:solidFill>
                  <a:srgbClr val="0054BC"/>
                </a:solidFill>
                <a:latin typeface="Work Sans"/>
                <a:ea typeface="Work Sans"/>
                <a:cs typeface="Work Sans"/>
                <a:sym typeface="Work Sans"/>
              </a:defRPr>
            </a:lvl1pPr>
            <a:lvl2pPr marL="914400" lvl="1"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2pPr>
            <a:lvl3pPr marL="1371600" lvl="2"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3pPr>
            <a:lvl4pPr marL="1828800" lvl="3"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4pPr>
            <a:lvl5pPr marL="2286000" lvl="4"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5pPr>
            <a:lvl6pPr marL="2743200" lvl="5"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6pPr>
            <a:lvl7pPr marL="3200400" lvl="6"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7pPr>
            <a:lvl8pPr marL="3657600" lvl="7"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8pPr>
            <a:lvl9pPr marL="4114800" lvl="8"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9pPr>
          </a:lstStyle>
          <a:p>
            <a:endParaRPr dirty="0"/>
          </a:p>
        </p:txBody>
      </p:sp>
      <p:sp>
        <p:nvSpPr>
          <p:cNvPr id="42" name="Google Shape;42;p7"/>
          <p:cNvSpPr txBox="1">
            <a:spLocks noGrp="1"/>
          </p:cNvSpPr>
          <p:nvPr>
            <p:ph type="title" hasCustomPrompt="1"/>
          </p:nvPr>
        </p:nvSpPr>
        <p:spPr>
          <a:xfrm>
            <a:off x="3768725" y="1714364"/>
            <a:ext cx="4752600" cy="64380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3000">
                <a:solidFill>
                  <a:srgbClr val="0054BC"/>
                </a:solidFill>
                <a:latin typeface="Work Sans Light"/>
                <a:ea typeface="Work Sans Light"/>
                <a:cs typeface="Work Sans Light"/>
                <a:sym typeface="Work Sans Light"/>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r>
              <a:rPr lang="es-ES" dirty="0"/>
              <a:t> </a:t>
            </a:r>
            <a:endParaRPr dirty="0"/>
          </a:p>
        </p:txBody>
      </p:sp>
      <p:sp>
        <p:nvSpPr>
          <p:cNvPr id="43" name="Google Shape;43;p7"/>
          <p:cNvSpPr txBox="1">
            <a:spLocks noGrp="1"/>
          </p:cNvSpPr>
          <p:nvPr>
            <p:ph type="body" idx="2"/>
          </p:nvPr>
        </p:nvSpPr>
        <p:spPr>
          <a:xfrm>
            <a:off x="3761125" y="2526597"/>
            <a:ext cx="4752600" cy="1336492"/>
          </a:xfrm>
          <a:prstGeom prst="rect">
            <a:avLst/>
          </a:prstGeom>
          <a:noFill/>
          <a:ln>
            <a:noFill/>
          </a:ln>
        </p:spPr>
        <p:txBody>
          <a:bodyPr spcFirstLastPara="1" wrap="square" lIns="68575" tIns="34275" rIns="68575" bIns="34275" anchor="t" anchorCtr="0"/>
          <a:lstStyle>
            <a:lvl1pPr marL="457200" lvl="0" indent="-228600" algn="l">
              <a:lnSpc>
                <a:spcPct val="90000"/>
              </a:lnSpc>
              <a:spcBef>
                <a:spcPts val="800"/>
              </a:spcBef>
              <a:spcAft>
                <a:spcPts val="0"/>
              </a:spcAft>
              <a:buClr>
                <a:srgbClr val="FFFFFF"/>
              </a:buClr>
              <a:buSzPts val="1100"/>
              <a:buFont typeface="Work Sans Light"/>
              <a:buNone/>
              <a:defRPr sz="1500">
                <a:solidFill>
                  <a:srgbClr val="0054BC"/>
                </a:solidFill>
                <a:latin typeface="Work Sans"/>
                <a:ea typeface="Work Sans"/>
                <a:cs typeface="Work Sans"/>
                <a:sym typeface="Work Sans"/>
              </a:defRPr>
            </a:lvl1pPr>
            <a:lvl2pPr marL="914400" lvl="1"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2pPr>
            <a:lvl3pPr marL="1371600" lvl="2"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3pPr>
            <a:lvl4pPr marL="1828800" lvl="3"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4pPr>
            <a:lvl5pPr marL="2286000" lvl="4"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5pPr>
            <a:lvl6pPr marL="2743200" lvl="5"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6pPr>
            <a:lvl7pPr marL="3200400" lvl="6"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7pPr>
            <a:lvl8pPr marL="3657600" lvl="7"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8pPr>
            <a:lvl9pPr marL="4114800" lvl="8" indent="-298450" algn="l">
              <a:lnSpc>
                <a:spcPct val="90000"/>
              </a:lnSpc>
              <a:spcBef>
                <a:spcPts val="400"/>
              </a:spcBef>
              <a:spcAft>
                <a:spcPts val="0"/>
              </a:spcAft>
              <a:buClr>
                <a:srgbClr val="FFFFFF"/>
              </a:buClr>
              <a:buSzPts val="1100"/>
              <a:buFont typeface="Work Sans Light"/>
              <a:buChar char="•"/>
              <a:defRPr sz="1100">
                <a:solidFill>
                  <a:srgbClr val="FFFFFF"/>
                </a:solidFill>
                <a:latin typeface="Work Sans Light"/>
                <a:ea typeface="Work Sans Light"/>
                <a:cs typeface="Work Sans Light"/>
                <a:sym typeface="Work Sans Light"/>
              </a:defRPr>
            </a:lvl9pPr>
          </a:lstStyle>
          <a:p>
            <a:endParaRPr/>
          </a:p>
        </p:txBody>
      </p:sp>
      <p:sp>
        <p:nvSpPr>
          <p:cNvPr id="45" name="Google Shape;45;p7"/>
          <p:cNvSpPr txBox="1"/>
          <p:nvPr/>
        </p:nvSpPr>
        <p:spPr>
          <a:xfrm>
            <a:off x="8332725" y="6238"/>
            <a:ext cx="548700"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Clr>
                <a:srgbClr val="000000"/>
              </a:buClr>
              <a:buSzPts val="700"/>
              <a:buFont typeface="Arial"/>
              <a:buNone/>
            </a:pPr>
            <a:fld id="{00000000-1234-1234-1234-123412341234}" type="slidenum">
              <a:rPr lang="es-CO" sz="700" b="0" i="0" u="none" strike="noStrike" cap="none">
                <a:solidFill>
                  <a:srgbClr val="0054BC"/>
                </a:solidFill>
                <a:latin typeface="Work Sans"/>
                <a:ea typeface="Work Sans"/>
                <a:cs typeface="Work Sans"/>
                <a:sym typeface="Work Sans"/>
              </a:rPr>
              <a:t>‹Nº›</a:t>
            </a:fld>
            <a:endParaRPr sz="700" b="0" i="0" u="none" strike="noStrike" cap="none" dirty="0">
              <a:solidFill>
                <a:srgbClr val="0054BC"/>
              </a:solidFill>
              <a:latin typeface="Work Sans"/>
              <a:ea typeface="Work Sans"/>
              <a:cs typeface="Work Sans"/>
              <a:sym typeface="Work Sans"/>
            </a:endParaRPr>
          </a:p>
        </p:txBody>
      </p:sp>
      <p:pic>
        <p:nvPicPr>
          <p:cNvPr id="11" name="Imagen 10">
            <a:extLst>
              <a:ext uri="{FF2B5EF4-FFF2-40B4-BE49-F238E27FC236}">
                <a16:creationId xmlns:a16="http://schemas.microsoft.com/office/drawing/2014/main" id="{2FAB7457-61BC-0144-984D-ACFC03D1DF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03618" y="287254"/>
            <a:ext cx="1118402" cy="319096"/>
          </a:xfrm>
          <a:prstGeom prst="rect">
            <a:avLst/>
          </a:prstGeom>
        </p:spPr>
      </p:pic>
      <p:pic>
        <p:nvPicPr>
          <p:cNvPr id="8" name="Imagen 7">
            <a:extLst>
              <a:ext uri="{FF2B5EF4-FFF2-40B4-BE49-F238E27FC236}">
                <a16:creationId xmlns:a16="http://schemas.microsoft.com/office/drawing/2014/main" id="{06C4BAFA-CF82-7743-AB31-DAA7A61A69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73789" y="4523448"/>
            <a:ext cx="1870211" cy="35066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magen con título" type="picTx">
  <p:cSld name="Imagen con título">
    <p:bg>
      <p:bgPr>
        <a:solidFill>
          <a:srgbClr val="DCEAFB"/>
        </a:solidFill>
        <a:effectLst/>
      </p:bgPr>
    </p:bg>
    <p:spTree>
      <p:nvGrpSpPr>
        <p:cNvPr id="1" name="Shape 71"/>
        <p:cNvGrpSpPr/>
        <p:nvPr/>
      </p:nvGrpSpPr>
      <p:grpSpPr>
        <a:xfrm>
          <a:off x="0" y="0"/>
          <a:ext cx="0" cy="0"/>
          <a:chOff x="0" y="0"/>
          <a:chExt cx="0" cy="0"/>
        </a:xfrm>
      </p:grpSpPr>
      <p:sp>
        <p:nvSpPr>
          <p:cNvPr id="72" name="Google Shape;72;p10"/>
          <p:cNvSpPr txBox="1">
            <a:spLocks noGrp="1"/>
          </p:cNvSpPr>
          <p:nvPr>
            <p:ph type="body" idx="1"/>
          </p:nvPr>
        </p:nvSpPr>
        <p:spPr>
          <a:xfrm>
            <a:off x="6336126" y="2114592"/>
            <a:ext cx="2352000" cy="2049600"/>
          </a:xfrm>
          <a:prstGeom prst="rect">
            <a:avLst/>
          </a:prstGeom>
          <a:noFill/>
          <a:ln>
            <a:noFill/>
          </a:ln>
        </p:spPr>
        <p:txBody>
          <a:bodyPr spcFirstLastPara="1" wrap="square" lIns="68575" tIns="34275" rIns="68575" bIns="34275" anchor="t" anchorCtr="0"/>
          <a:lstStyle>
            <a:lvl1pPr marL="457200" lvl="0" indent="-228600" algn="l">
              <a:lnSpc>
                <a:spcPct val="90000"/>
              </a:lnSpc>
              <a:spcBef>
                <a:spcPts val="800"/>
              </a:spcBef>
              <a:spcAft>
                <a:spcPts val="0"/>
              </a:spcAft>
              <a:buSzPts val="1100"/>
              <a:buFont typeface="Work Sans Light"/>
              <a:buNone/>
              <a:defRPr sz="1000">
                <a:solidFill>
                  <a:srgbClr val="0066CD"/>
                </a:solidFill>
                <a:latin typeface="Work Sans"/>
                <a:ea typeface="Work Sans"/>
                <a:cs typeface="Work Sans"/>
                <a:sym typeface="Work Sans"/>
              </a:defRPr>
            </a:lvl1pPr>
            <a:lvl2pPr marL="914400" lvl="1"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2pPr>
            <a:lvl3pPr marL="1371600" lvl="2"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3pPr>
            <a:lvl4pPr marL="1828800" lvl="3"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4pPr>
            <a:lvl5pPr marL="2286000" lvl="4"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5pPr>
            <a:lvl6pPr marL="2743200" lvl="5"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6pPr>
            <a:lvl7pPr marL="3200400" lvl="6"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7pPr>
            <a:lvl8pPr marL="3657600" lvl="7"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8pPr>
            <a:lvl9pPr marL="4114800" lvl="8" indent="-298450" algn="l">
              <a:lnSpc>
                <a:spcPct val="90000"/>
              </a:lnSpc>
              <a:spcBef>
                <a:spcPts val="400"/>
              </a:spcBef>
              <a:spcAft>
                <a:spcPts val="0"/>
              </a:spcAft>
              <a:buSzPts val="1100"/>
              <a:buFont typeface="Work Sans Light"/>
              <a:buChar char="•"/>
              <a:defRPr sz="1100">
                <a:latin typeface="Work Sans Light"/>
                <a:ea typeface="Work Sans Light"/>
                <a:cs typeface="Work Sans Light"/>
                <a:sym typeface="Work Sans Light"/>
              </a:defRPr>
            </a:lvl9pPr>
          </a:lstStyle>
          <a:p>
            <a:endParaRPr dirty="0"/>
          </a:p>
        </p:txBody>
      </p:sp>
      <p:sp>
        <p:nvSpPr>
          <p:cNvPr id="73" name="Google Shape;73;p10"/>
          <p:cNvSpPr>
            <a:spLocks noGrp="1"/>
          </p:cNvSpPr>
          <p:nvPr>
            <p:ph type="pic" idx="2"/>
          </p:nvPr>
        </p:nvSpPr>
        <p:spPr>
          <a:xfrm>
            <a:off x="-1" y="943597"/>
            <a:ext cx="5314401" cy="3557649"/>
          </a:xfrm>
          <a:prstGeom prst="rect">
            <a:avLst/>
          </a:prstGeom>
          <a:noFill/>
          <a:ln>
            <a:noFill/>
          </a:ln>
        </p:spPr>
        <p:txBody>
          <a:bodyPr spcFirstLastPara="1" wrap="square" lIns="68575" tIns="34275" rIns="68575" bIns="34275" anchor="t" anchorCtr="0"/>
          <a:lstStyle>
            <a:lvl1pPr marR="0" lvl="0" algn="l" rtl="0">
              <a:lnSpc>
                <a:spcPct val="90000"/>
              </a:lnSpc>
              <a:spcBef>
                <a:spcPts val="800"/>
              </a:spcBef>
              <a:spcAft>
                <a:spcPts val="0"/>
              </a:spcAft>
              <a:buClr>
                <a:schemeClr val="dk1"/>
              </a:buClr>
              <a:buSzPts val="2400"/>
              <a:buFont typeface="Arial"/>
              <a:buNone/>
              <a:defRPr sz="2400" b="0" i="0" u="none" strike="noStrike" cap="none">
                <a:solidFill>
                  <a:schemeClr val="dk1"/>
                </a:solidFill>
                <a:latin typeface="Work Sans"/>
                <a:ea typeface="Work Sans"/>
                <a:cs typeface="Work Sans"/>
                <a:sym typeface="Work Sans"/>
              </a:defRPr>
            </a:lvl1pPr>
            <a:lvl2pPr marR="0" lvl="1" algn="l" rtl="0">
              <a:lnSpc>
                <a:spcPct val="90000"/>
              </a:lnSpc>
              <a:spcBef>
                <a:spcPts val="400"/>
              </a:spcBef>
              <a:spcAft>
                <a:spcPts val="0"/>
              </a:spcAft>
              <a:buClr>
                <a:schemeClr val="dk1"/>
              </a:buClr>
              <a:buSzPts val="2100"/>
              <a:buFont typeface="Arial"/>
              <a:buNone/>
              <a:defRPr sz="2100" b="0" i="0" u="none" strike="noStrike" cap="none">
                <a:solidFill>
                  <a:schemeClr val="dk1"/>
                </a:solidFill>
                <a:latin typeface="Work Sans"/>
                <a:ea typeface="Work Sans"/>
                <a:cs typeface="Work Sans"/>
                <a:sym typeface="Work Sans"/>
              </a:defRPr>
            </a:lvl2pPr>
            <a:lvl3pPr marR="0" lvl="2" algn="l" rtl="0">
              <a:lnSpc>
                <a:spcPct val="90000"/>
              </a:lnSpc>
              <a:spcBef>
                <a:spcPts val="400"/>
              </a:spcBef>
              <a:spcAft>
                <a:spcPts val="0"/>
              </a:spcAft>
              <a:buClr>
                <a:schemeClr val="dk1"/>
              </a:buClr>
              <a:buSzPts val="1800"/>
              <a:buFont typeface="Arial"/>
              <a:buNone/>
              <a:defRPr sz="1800" b="0" i="0" u="none" strike="noStrike" cap="none">
                <a:solidFill>
                  <a:schemeClr val="dk1"/>
                </a:solidFill>
                <a:latin typeface="Work Sans"/>
                <a:ea typeface="Work Sans"/>
                <a:cs typeface="Work Sans"/>
                <a:sym typeface="Work Sans"/>
              </a:defRPr>
            </a:lvl3pPr>
            <a:lvl4pPr marR="0" lvl="3"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Work Sans"/>
                <a:ea typeface="Work Sans"/>
                <a:cs typeface="Work Sans"/>
                <a:sym typeface="Work Sans"/>
              </a:defRPr>
            </a:lvl4pPr>
            <a:lvl5pPr marR="0" lvl="4"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Work Sans"/>
                <a:ea typeface="Work Sans"/>
                <a:cs typeface="Work Sans"/>
                <a:sym typeface="Work Sans"/>
              </a:defRPr>
            </a:lvl5pPr>
            <a:lvl6pPr marR="0" lvl="5"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Work Sans"/>
                <a:ea typeface="Work Sans"/>
                <a:cs typeface="Work Sans"/>
                <a:sym typeface="Work Sans"/>
              </a:defRPr>
            </a:lvl6pPr>
            <a:lvl7pPr marR="0" lvl="6"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Work Sans"/>
                <a:ea typeface="Work Sans"/>
                <a:cs typeface="Work Sans"/>
                <a:sym typeface="Work Sans"/>
              </a:defRPr>
            </a:lvl7pPr>
            <a:lvl8pPr marR="0" lvl="7"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Work Sans"/>
                <a:ea typeface="Work Sans"/>
                <a:cs typeface="Work Sans"/>
                <a:sym typeface="Work Sans"/>
              </a:defRPr>
            </a:lvl8pPr>
            <a:lvl9pPr marR="0" lvl="8"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Work Sans"/>
                <a:ea typeface="Work Sans"/>
                <a:cs typeface="Work Sans"/>
                <a:sym typeface="Work Sans"/>
              </a:defRPr>
            </a:lvl9pPr>
          </a:lstStyle>
          <a:p>
            <a:endParaRPr/>
          </a:p>
        </p:txBody>
      </p:sp>
      <p:sp>
        <p:nvSpPr>
          <p:cNvPr id="74" name="Google Shape;74;p10"/>
          <p:cNvSpPr txBox="1"/>
          <p:nvPr/>
        </p:nvSpPr>
        <p:spPr>
          <a:xfrm>
            <a:off x="8273320" y="6238"/>
            <a:ext cx="548700"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Clr>
                <a:srgbClr val="000000"/>
              </a:buClr>
              <a:buSzPts val="700"/>
              <a:buFont typeface="Arial"/>
              <a:buNone/>
            </a:pPr>
            <a:fld id="{00000000-1234-1234-1234-123412341234}" type="slidenum">
              <a:rPr lang="es-CO" sz="700" b="0" i="0" u="none" strike="noStrike" cap="none">
                <a:solidFill>
                  <a:srgbClr val="0054BC"/>
                </a:solidFill>
                <a:latin typeface="Work Sans"/>
                <a:ea typeface="Work Sans"/>
                <a:cs typeface="Work Sans"/>
                <a:sym typeface="Work Sans"/>
              </a:rPr>
              <a:t>‹Nº›</a:t>
            </a:fld>
            <a:endParaRPr sz="700" b="0" i="0" u="none" strike="noStrike" cap="none">
              <a:solidFill>
                <a:srgbClr val="0054BC"/>
              </a:solidFill>
              <a:latin typeface="Work Sans"/>
              <a:ea typeface="Work Sans"/>
              <a:cs typeface="Work Sans"/>
              <a:sym typeface="Work Sans"/>
            </a:endParaRPr>
          </a:p>
        </p:txBody>
      </p:sp>
      <p:sp>
        <p:nvSpPr>
          <p:cNvPr id="75" name="Google Shape;75;p10"/>
          <p:cNvSpPr txBox="1">
            <a:spLocks noGrp="1"/>
          </p:cNvSpPr>
          <p:nvPr>
            <p:ph type="title"/>
          </p:nvPr>
        </p:nvSpPr>
        <p:spPr>
          <a:xfrm>
            <a:off x="6336126" y="1302359"/>
            <a:ext cx="2351999" cy="64380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3000">
                <a:solidFill>
                  <a:srgbClr val="0066CD"/>
                </a:solidFill>
                <a:latin typeface="Work Sans Light"/>
                <a:ea typeface="Work Sans Light"/>
                <a:cs typeface="Work Sans Light"/>
                <a:sym typeface="Work Sans Light"/>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pic>
        <p:nvPicPr>
          <p:cNvPr id="11" name="Imagen 10">
            <a:extLst>
              <a:ext uri="{FF2B5EF4-FFF2-40B4-BE49-F238E27FC236}">
                <a16:creationId xmlns:a16="http://schemas.microsoft.com/office/drawing/2014/main" id="{2FAB7457-61BC-0144-984D-ACFC03D1DF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03618" y="287254"/>
            <a:ext cx="1118402" cy="319096"/>
          </a:xfrm>
          <a:prstGeom prst="rect">
            <a:avLst/>
          </a:prstGeom>
        </p:spPr>
      </p:pic>
      <p:pic>
        <p:nvPicPr>
          <p:cNvPr id="8" name="Imagen 7">
            <a:extLst>
              <a:ext uri="{FF2B5EF4-FFF2-40B4-BE49-F238E27FC236}">
                <a16:creationId xmlns:a16="http://schemas.microsoft.com/office/drawing/2014/main" id="{06C4BAFA-CF82-7743-AB31-DAA7A61A69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73789" y="4523448"/>
            <a:ext cx="1870211" cy="350665"/>
          </a:xfrm>
          <a:prstGeom prst="rect">
            <a:avLst/>
          </a:prstGeom>
        </p:spPr>
      </p:pic>
    </p:spTree>
    <p:extLst>
      <p:ext uri="{BB962C8B-B14F-4D97-AF65-F5344CB8AC3E}">
        <p14:creationId xmlns:p14="http://schemas.microsoft.com/office/powerpoint/2010/main" val="3261822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ítulo y texto">
  <p:cSld name="Título y texto">
    <p:bg>
      <p:bgPr>
        <a:solidFill>
          <a:srgbClr val="2D6DF4"/>
        </a:solidFill>
        <a:effectLst/>
      </p:bgPr>
    </p:bg>
    <p:spTree>
      <p:nvGrpSpPr>
        <p:cNvPr id="1" name="Shape 35"/>
        <p:cNvGrpSpPr/>
        <p:nvPr/>
      </p:nvGrpSpPr>
      <p:grpSpPr>
        <a:xfrm>
          <a:off x="0" y="0"/>
          <a:ext cx="0" cy="0"/>
          <a:chOff x="0" y="0"/>
          <a:chExt cx="0" cy="0"/>
        </a:xfrm>
      </p:grpSpPr>
      <p:sp>
        <p:nvSpPr>
          <p:cNvPr id="37" name="Google Shape;37;p6"/>
          <p:cNvSpPr txBox="1"/>
          <p:nvPr/>
        </p:nvSpPr>
        <p:spPr>
          <a:xfrm>
            <a:off x="8321454" y="0"/>
            <a:ext cx="548700"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Clr>
                <a:srgbClr val="000000"/>
              </a:buClr>
              <a:buSzPts val="700"/>
              <a:buFont typeface="Arial"/>
              <a:buNone/>
            </a:pPr>
            <a:fld id="{00000000-1234-1234-1234-123412341234}" type="slidenum">
              <a:rPr lang="es-CO" sz="700" b="0" i="0" u="none" strike="noStrike" cap="none">
                <a:solidFill>
                  <a:schemeClr val="bg1"/>
                </a:solidFill>
                <a:latin typeface="Work Sans"/>
                <a:ea typeface="Work Sans"/>
                <a:cs typeface="Work Sans"/>
                <a:sym typeface="Work Sans"/>
              </a:rPr>
              <a:t>‹Nº›</a:t>
            </a:fld>
            <a:endParaRPr sz="700" b="0" i="0" u="none" strike="noStrike" cap="none" dirty="0">
              <a:solidFill>
                <a:schemeClr val="bg1"/>
              </a:solidFill>
              <a:latin typeface="Work Sans"/>
              <a:ea typeface="Work Sans"/>
              <a:cs typeface="Work Sans"/>
              <a:sym typeface="Work Sans"/>
            </a:endParaRPr>
          </a:p>
        </p:txBody>
      </p:sp>
      <p:sp>
        <p:nvSpPr>
          <p:cNvPr id="38" name="Google Shape;38;p6"/>
          <p:cNvSpPr txBox="1">
            <a:spLocks noGrp="1"/>
          </p:cNvSpPr>
          <p:nvPr>
            <p:ph type="title"/>
          </p:nvPr>
        </p:nvSpPr>
        <p:spPr>
          <a:xfrm>
            <a:off x="3768725" y="1733025"/>
            <a:ext cx="4752600" cy="64380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3000">
                <a:solidFill>
                  <a:schemeClr val="bg1"/>
                </a:solidFill>
                <a:latin typeface="Work Sans Light"/>
                <a:ea typeface="Work Sans Light"/>
                <a:cs typeface="Work Sans Light"/>
                <a:sym typeface="Work Sans Light"/>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dirty="0"/>
          </a:p>
        </p:txBody>
      </p:sp>
      <p:sp>
        <p:nvSpPr>
          <p:cNvPr id="39" name="Google Shape;39;p6"/>
          <p:cNvSpPr txBox="1">
            <a:spLocks noGrp="1"/>
          </p:cNvSpPr>
          <p:nvPr>
            <p:ph type="body" idx="1"/>
          </p:nvPr>
        </p:nvSpPr>
        <p:spPr>
          <a:xfrm>
            <a:off x="3761125" y="2553350"/>
            <a:ext cx="4760200" cy="1328400"/>
          </a:xfrm>
          <a:prstGeom prst="rect">
            <a:avLst/>
          </a:prstGeom>
          <a:noFill/>
          <a:ln>
            <a:noFill/>
          </a:ln>
        </p:spPr>
        <p:txBody>
          <a:bodyPr spcFirstLastPara="1" wrap="square" lIns="68575" tIns="34275" rIns="68575" bIns="34275" anchor="t" anchorCtr="0"/>
          <a:lstStyle>
            <a:lvl1pPr marL="457200" lvl="0" indent="-228600" algn="l">
              <a:lnSpc>
                <a:spcPct val="90000"/>
              </a:lnSpc>
              <a:spcBef>
                <a:spcPts val="800"/>
              </a:spcBef>
              <a:spcAft>
                <a:spcPts val="0"/>
              </a:spcAft>
              <a:buClr>
                <a:srgbClr val="FFFFFF"/>
              </a:buClr>
              <a:buSzPts val="1400"/>
              <a:buNone/>
              <a:defRPr sz="1500">
                <a:solidFill>
                  <a:schemeClr val="bg1"/>
                </a:solidFill>
              </a:defRPr>
            </a:lvl1pPr>
            <a:lvl2pPr marL="914400" lvl="1" indent="-317500" algn="l">
              <a:lnSpc>
                <a:spcPct val="90000"/>
              </a:lnSpc>
              <a:spcBef>
                <a:spcPts val="400"/>
              </a:spcBef>
              <a:spcAft>
                <a:spcPts val="0"/>
              </a:spcAft>
              <a:buClr>
                <a:srgbClr val="FFFFFF"/>
              </a:buClr>
              <a:buSzPts val="1400"/>
              <a:buChar char="•"/>
              <a:defRPr>
                <a:solidFill>
                  <a:srgbClr val="FFFFFF"/>
                </a:solidFill>
              </a:defRPr>
            </a:lvl2pPr>
            <a:lvl3pPr marL="1371600" lvl="2" indent="-317500" algn="l">
              <a:lnSpc>
                <a:spcPct val="90000"/>
              </a:lnSpc>
              <a:spcBef>
                <a:spcPts val="400"/>
              </a:spcBef>
              <a:spcAft>
                <a:spcPts val="0"/>
              </a:spcAft>
              <a:buClr>
                <a:srgbClr val="FFFFFF"/>
              </a:buClr>
              <a:buSzPts val="1400"/>
              <a:buChar char="•"/>
              <a:defRPr>
                <a:solidFill>
                  <a:srgbClr val="FFFFFF"/>
                </a:solidFill>
              </a:defRPr>
            </a:lvl3pPr>
            <a:lvl4pPr marL="1828800" lvl="3" indent="-317500" algn="l">
              <a:lnSpc>
                <a:spcPct val="90000"/>
              </a:lnSpc>
              <a:spcBef>
                <a:spcPts val="400"/>
              </a:spcBef>
              <a:spcAft>
                <a:spcPts val="0"/>
              </a:spcAft>
              <a:buClr>
                <a:srgbClr val="FFFFFF"/>
              </a:buClr>
              <a:buSzPts val="1400"/>
              <a:buChar char="•"/>
              <a:defRPr>
                <a:solidFill>
                  <a:srgbClr val="FFFFFF"/>
                </a:solidFill>
              </a:defRPr>
            </a:lvl4pPr>
            <a:lvl5pPr marL="2286000" lvl="4" indent="-317500" algn="l">
              <a:lnSpc>
                <a:spcPct val="90000"/>
              </a:lnSpc>
              <a:spcBef>
                <a:spcPts val="400"/>
              </a:spcBef>
              <a:spcAft>
                <a:spcPts val="0"/>
              </a:spcAft>
              <a:buClr>
                <a:srgbClr val="FFFFFF"/>
              </a:buClr>
              <a:buSzPts val="1400"/>
              <a:buChar char="•"/>
              <a:defRPr>
                <a:solidFill>
                  <a:srgbClr val="FFFFFF"/>
                </a:solidFill>
              </a:defRPr>
            </a:lvl5pPr>
            <a:lvl6pPr marL="2743200" lvl="5" indent="-317500" algn="l">
              <a:lnSpc>
                <a:spcPct val="90000"/>
              </a:lnSpc>
              <a:spcBef>
                <a:spcPts val="400"/>
              </a:spcBef>
              <a:spcAft>
                <a:spcPts val="0"/>
              </a:spcAft>
              <a:buClr>
                <a:srgbClr val="FFFFFF"/>
              </a:buClr>
              <a:buSzPts val="1400"/>
              <a:buChar char="•"/>
              <a:defRPr>
                <a:solidFill>
                  <a:srgbClr val="FFFFFF"/>
                </a:solidFill>
              </a:defRPr>
            </a:lvl6pPr>
            <a:lvl7pPr marL="3200400" lvl="6" indent="-317500" algn="l">
              <a:lnSpc>
                <a:spcPct val="90000"/>
              </a:lnSpc>
              <a:spcBef>
                <a:spcPts val="400"/>
              </a:spcBef>
              <a:spcAft>
                <a:spcPts val="0"/>
              </a:spcAft>
              <a:buClr>
                <a:srgbClr val="FFFFFF"/>
              </a:buClr>
              <a:buSzPts val="1400"/>
              <a:buChar char="•"/>
              <a:defRPr>
                <a:solidFill>
                  <a:srgbClr val="FFFFFF"/>
                </a:solidFill>
              </a:defRPr>
            </a:lvl7pPr>
            <a:lvl8pPr marL="3657600" lvl="7" indent="-317500" algn="l">
              <a:lnSpc>
                <a:spcPct val="90000"/>
              </a:lnSpc>
              <a:spcBef>
                <a:spcPts val="400"/>
              </a:spcBef>
              <a:spcAft>
                <a:spcPts val="0"/>
              </a:spcAft>
              <a:buClr>
                <a:srgbClr val="FFFFFF"/>
              </a:buClr>
              <a:buSzPts val="1400"/>
              <a:buChar char="•"/>
              <a:defRPr>
                <a:solidFill>
                  <a:srgbClr val="FFFFFF"/>
                </a:solidFill>
              </a:defRPr>
            </a:lvl8pPr>
            <a:lvl9pPr marL="4114800" lvl="8" indent="-317500" algn="l">
              <a:lnSpc>
                <a:spcPct val="90000"/>
              </a:lnSpc>
              <a:spcBef>
                <a:spcPts val="400"/>
              </a:spcBef>
              <a:spcAft>
                <a:spcPts val="0"/>
              </a:spcAft>
              <a:buClr>
                <a:srgbClr val="FFFFFF"/>
              </a:buClr>
              <a:buSzPts val="1400"/>
              <a:buChar char="•"/>
              <a:defRPr>
                <a:solidFill>
                  <a:srgbClr val="FFFFFF"/>
                </a:solidFill>
              </a:defRPr>
            </a:lvl9pPr>
          </a:lstStyle>
          <a:p>
            <a:endParaRPr/>
          </a:p>
        </p:txBody>
      </p:sp>
    </p:spTree>
    <p:extLst>
      <p:ext uri="{BB962C8B-B14F-4D97-AF65-F5344CB8AC3E}">
        <p14:creationId xmlns:p14="http://schemas.microsoft.com/office/powerpoint/2010/main" val="30305049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273844"/>
            <a:ext cx="7886700" cy="994500"/>
          </a:xfrm>
          <a:prstGeom prst="rect">
            <a:avLst/>
          </a:prstGeom>
          <a:noFill/>
          <a:ln>
            <a:noFill/>
          </a:ln>
        </p:spPr>
        <p:txBody>
          <a:bodyPr spcFirstLastPara="1" wrap="square" lIns="68575" tIns="34275" rIns="68575" bIns="34275" anchor="ctr" anchorCtr="0"/>
          <a:lstStyle>
            <a:lvl1pPr marR="0" lvl="0" algn="l" rtl="0">
              <a:lnSpc>
                <a:spcPct val="90000"/>
              </a:lnSpc>
              <a:spcBef>
                <a:spcPts val="0"/>
              </a:spcBef>
              <a:spcAft>
                <a:spcPts val="0"/>
              </a:spcAft>
              <a:buClr>
                <a:srgbClr val="0054BC"/>
              </a:buClr>
              <a:buSzPts val="3300"/>
              <a:buFont typeface="Work Sans"/>
              <a:buNone/>
              <a:defRPr sz="3300" b="0" i="0" u="none" strike="noStrike" cap="none">
                <a:solidFill>
                  <a:srgbClr val="0054BC"/>
                </a:solidFill>
                <a:latin typeface="Work Sans"/>
                <a:ea typeface="Work Sans"/>
                <a:cs typeface="Work Sans"/>
                <a:sym typeface="Work Sans"/>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lstStyle>
            <a:lvl1pPr marL="457200" marR="0" lvl="0" indent="-361950" algn="l" rtl="0">
              <a:lnSpc>
                <a:spcPct val="90000"/>
              </a:lnSpc>
              <a:spcBef>
                <a:spcPts val="800"/>
              </a:spcBef>
              <a:spcAft>
                <a:spcPts val="0"/>
              </a:spcAft>
              <a:buClr>
                <a:srgbClr val="0054BC"/>
              </a:buClr>
              <a:buSzPts val="2100"/>
              <a:buFont typeface="Arial"/>
              <a:buChar char="•"/>
              <a:defRPr sz="2100" b="0" i="0" u="none" strike="noStrike" cap="none">
                <a:solidFill>
                  <a:srgbClr val="0054BC"/>
                </a:solidFill>
                <a:latin typeface="Work Sans"/>
                <a:ea typeface="Work Sans"/>
                <a:cs typeface="Work Sans"/>
                <a:sym typeface="Work Sans"/>
              </a:defRPr>
            </a:lvl1pPr>
            <a:lvl2pPr marL="914400" marR="0" lvl="1" indent="-342900" algn="l" rtl="0">
              <a:lnSpc>
                <a:spcPct val="90000"/>
              </a:lnSpc>
              <a:spcBef>
                <a:spcPts val="400"/>
              </a:spcBef>
              <a:spcAft>
                <a:spcPts val="0"/>
              </a:spcAft>
              <a:buClr>
                <a:srgbClr val="0054BC"/>
              </a:buClr>
              <a:buSzPts val="1800"/>
              <a:buFont typeface="Arial"/>
              <a:buChar char="•"/>
              <a:defRPr sz="1800" b="0" i="0" u="none" strike="noStrike" cap="none">
                <a:solidFill>
                  <a:srgbClr val="0054BC"/>
                </a:solidFill>
                <a:latin typeface="Work Sans"/>
                <a:ea typeface="Work Sans"/>
                <a:cs typeface="Work Sans"/>
                <a:sym typeface="Work Sans"/>
              </a:defRPr>
            </a:lvl2pPr>
            <a:lvl3pPr marL="1371600" marR="0" lvl="2" indent="-323850" algn="l" rtl="0">
              <a:lnSpc>
                <a:spcPct val="90000"/>
              </a:lnSpc>
              <a:spcBef>
                <a:spcPts val="400"/>
              </a:spcBef>
              <a:spcAft>
                <a:spcPts val="0"/>
              </a:spcAft>
              <a:buClr>
                <a:srgbClr val="0054BC"/>
              </a:buClr>
              <a:buSzPts val="1500"/>
              <a:buFont typeface="Arial"/>
              <a:buChar char="•"/>
              <a:defRPr sz="1500" b="0" i="0" u="none" strike="noStrike" cap="none">
                <a:solidFill>
                  <a:srgbClr val="0054BC"/>
                </a:solidFill>
                <a:latin typeface="Work Sans"/>
                <a:ea typeface="Work Sans"/>
                <a:cs typeface="Work Sans"/>
                <a:sym typeface="Work Sans"/>
              </a:defRPr>
            </a:lvl3pPr>
            <a:lvl4pPr marL="1828800" marR="0" lvl="3"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4pPr>
            <a:lvl5pPr marL="2286000" marR="0" lvl="4"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5pPr>
            <a:lvl6pPr marL="2743200" marR="0" lvl="5"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6pPr>
            <a:lvl7pPr marL="3200400" marR="0" lvl="6"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7pPr>
            <a:lvl8pPr marL="3657600" marR="0" lvl="7"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8pPr>
            <a:lvl9pPr marL="4114800" marR="0" lvl="8"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9pPr>
          </a:lstStyle>
          <a:p>
            <a:endParaRPr/>
          </a:p>
        </p:txBody>
      </p:sp>
      <p:sp>
        <p:nvSpPr>
          <p:cNvPr id="8" name="Google Shape;8;p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E9D"/>
                </a:solidFill>
                <a:latin typeface="Work Sans"/>
                <a:ea typeface="Work Sans"/>
                <a:cs typeface="Work Sans"/>
                <a:sym typeface="Work Sans"/>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9pPr>
          </a:lstStyle>
          <a:p>
            <a:endParaRPr/>
          </a:p>
        </p:txBody>
      </p:sp>
      <p:sp>
        <p:nvSpPr>
          <p:cNvPr id="9" name="Google Shape;9;p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E9D"/>
                </a:solidFill>
                <a:latin typeface="Work Sans"/>
                <a:ea typeface="Work Sans"/>
                <a:cs typeface="Work Sans"/>
                <a:sym typeface="Work Sans"/>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Work Sans"/>
                <a:ea typeface="Work Sans"/>
                <a:cs typeface="Work Sans"/>
                <a:sym typeface="Work Sans"/>
              </a:defRPr>
            </a:lvl9pPr>
          </a:lstStyle>
          <a:p>
            <a:endParaRPr/>
          </a:p>
        </p:txBody>
      </p:sp>
      <p:sp>
        <p:nvSpPr>
          <p:cNvPr id="10" name="Google Shape;10;p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E9D"/>
                </a:solidFill>
                <a:latin typeface="Work Sans"/>
                <a:ea typeface="Work Sans"/>
                <a:cs typeface="Work Sans"/>
                <a:sym typeface="Work Sans"/>
              </a:defRPr>
            </a:lvl9pPr>
          </a:lstStyle>
          <a:p>
            <a:pPr marL="0" lvl="0" indent="0" algn="r" rtl="0">
              <a:spcBef>
                <a:spcPts val="0"/>
              </a:spcBef>
              <a:spcAft>
                <a:spcPts val="0"/>
              </a:spcAft>
              <a:buNone/>
            </a:pPr>
            <a:fld id="{00000000-1234-1234-1234-123412341234}" type="slidenum">
              <a:rPr lang="es-CO"/>
              <a:t>‹Nº›</a:t>
            </a:fld>
            <a:endParaRPr/>
          </a:p>
        </p:txBody>
      </p:sp>
    </p:spTree>
  </p:cSld>
  <p:clrMap bg1="lt1" tx1="dk1" bg2="dk2" tx2="lt2" accent1="accent1" accent2="accent2" accent3="accent3" accent4="accent4" accent5="accent5" accent6="accent6" hlink="hlink" folHlink="folHlink"/>
  <p:sldLayoutIdLst>
    <p:sldLayoutId id="2147483663" r:id="rId1"/>
    <p:sldLayoutId id="2147483653" r:id="rId2"/>
    <p:sldLayoutId id="2147483664" r:id="rId3"/>
    <p:sldLayoutId id="2147483665"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olombiacompra.gov.co/proveedores/beneficios-del-secop-ii-para-proveedores/consultas" TargetMode="External"/><Relationship Id="rId2" Type="http://schemas.openxmlformats.org/officeDocument/2006/relationships/hyperlink" Target="https://www.contratos.gov.co/consultas/inicioConsulta.do" TargetMode="External"/><Relationship Id="rId1" Type="http://schemas.openxmlformats.org/officeDocument/2006/relationships/slideLayout" Target="../slideLayouts/slideLayout2.xml"/><Relationship Id="rId4" Type="http://schemas.openxmlformats.org/officeDocument/2006/relationships/hyperlink" Target="https://www.colombiacompra.gov.co/tienda-virtual-del-estado-colombiano/ordenes-compra"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3" name="Marcador de texto 2">
            <a:extLst>
              <a:ext uri="{FF2B5EF4-FFF2-40B4-BE49-F238E27FC236}">
                <a16:creationId xmlns:a16="http://schemas.microsoft.com/office/drawing/2014/main" id="{6C9E0C39-8742-B14F-9B09-71798CFEC522}"/>
              </a:ext>
            </a:extLst>
          </p:cNvPr>
          <p:cNvSpPr>
            <a:spLocks noGrp="1"/>
          </p:cNvSpPr>
          <p:nvPr>
            <p:ph type="body" sz="quarter" idx="10"/>
          </p:nvPr>
        </p:nvSpPr>
        <p:spPr>
          <a:xfrm>
            <a:off x="3366002" y="1336284"/>
            <a:ext cx="5149596" cy="2122733"/>
          </a:xfrm>
        </p:spPr>
        <p:txBody>
          <a:bodyPr/>
          <a:lstStyle/>
          <a:p>
            <a:pPr algn="ctr"/>
            <a:r>
              <a:rPr lang="en-US" b="1" dirty="0">
                <a:solidFill>
                  <a:srgbClr val="000000"/>
                </a:solidFill>
                <a:effectLst>
                  <a:outerShdw blurRad="38100" dist="38100" dir="2700000" algn="tl">
                    <a:srgbClr val="000000">
                      <a:alpha val="43137"/>
                    </a:srgbClr>
                  </a:outerShdw>
                </a:effectLst>
                <a:latin typeface="Arial Narrow" panose="020B0606020202030204" pitchFamily="34" charset="0"/>
                <a:cs typeface="Arial"/>
              </a:rPr>
              <a:t>INFORME DE GESTIÓN </a:t>
            </a:r>
          </a:p>
          <a:p>
            <a:pPr algn="ctr"/>
            <a:endParaRPr lang="en-US" b="1" dirty="0">
              <a:solidFill>
                <a:srgbClr val="000000"/>
              </a:solidFill>
              <a:effectLst>
                <a:outerShdw blurRad="38100" dist="38100" dir="2700000" algn="tl">
                  <a:srgbClr val="000000">
                    <a:alpha val="43137"/>
                  </a:srgbClr>
                </a:outerShdw>
              </a:effectLst>
              <a:latin typeface="Arial Narrow" panose="020B0606020202030204" pitchFamily="34" charset="0"/>
              <a:cs typeface="Arial"/>
            </a:endParaRPr>
          </a:p>
          <a:p>
            <a:pPr algn="ctr"/>
            <a:r>
              <a:rPr lang="en-US" b="1" dirty="0">
                <a:solidFill>
                  <a:srgbClr val="000000"/>
                </a:solidFill>
                <a:effectLst>
                  <a:outerShdw blurRad="38100" dist="38100" dir="2700000" algn="tl">
                    <a:srgbClr val="000000">
                      <a:alpha val="43137"/>
                    </a:srgbClr>
                  </a:outerShdw>
                </a:effectLst>
                <a:latin typeface="Arial Narrow" panose="020B0606020202030204" pitchFamily="34" charset="0"/>
                <a:cs typeface="Arial"/>
              </a:rPr>
              <a:t>CONTRATACIÓN PÚBLICA</a:t>
            </a:r>
          </a:p>
          <a:p>
            <a:pPr algn="ctr"/>
            <a:r>
              <a:rPr lang="en-US" b="1" dirty="0">
                <a:solidFill>
                  <a:srgbClr val="000000"/>
                </a:solidFill>
                <a:effectLst>
                  <a:outerShdw blurRad="38100" dist="38100" dir="2700000" algn="tl">
                    <a:srgbClr val="000000">
                      <a:alpha val="43137"/>
                    </a:srgbClr>
                  </a:outerShdw>
                </a:effectLst>
                <a:latin typeface="Arial Narrow" panose="020B0606020202030204" pitchFamily="34" charset="0"/>
                <a:cs typeface="Arial"/>
              </a:rPr>
              <a:t>2020</a:t>
            </a:r>
            <a:endParaRPr lang="es-CO" b="1" dirty="0">
              <a:solidFill>
                <a:srgbClr val="000000"/>
              </a:solidFill>
              <a:effectLst>
                <a:outerShdw blurRad="38100" dist="38100" dir="2700000" algn="tl">
                  <a:srgbClr val="000000">
                    <a:alpha val="43137"/>
                  </a:srgbClr>
                </a:outerShdw>
              </a:effectLst>
              <a:latin typeface="Arial Narrow" panose="020B0606020202030204" pitchFamily="34" charset="0"/>
              <a:cs typeface="Arial"/>
            </a:endParaRPr>
          </a:p>
        </p:txBody>
      </p:sp>
      <p:sp>
        <p:nvSpPr>
          <p:cNvPr id="4" name="Marcador de texto 2">
            <a:extLst>
              <a:ext uri="{FF2B5EF4-FFF2-40B4-BE49-F238E27FC236}">
                <a16:creationId xmlns:a16="http://schemas.microsoft.com/office/drawing/2014/main" id="{072B4DDE-9E8E-4B1F-A797-9BD38750D040}"/>
              </a:ext>
            </a:extLst>
          </p:cNvPr>
          <p:cNvSpPr txBox="1">
            <a:spLocks/>
          </p:cNvSpPr>
          <p:nvPr/>
        </p:nvSpPr>
        <p:spPr>
          <a:xfrm>
            <a:off x="5067300" y="4791075"/>
            <a:ext cx="4343400" cy="474663"/>
          </a:xfrm>
          <a:prstGeom prst="rect">
            <a:avLst/>
          </a:prstGeom>
          <a:noFill/>
          <a:ln>
            <a:noFill/>
          </a:ln>
        </p:spPr>
        <p:txBody>
          <a:bodyPr spcFirstLastPara="1" wrap="square" lIns="68575" tIns="34275" rIns="68575" bIns="34275" anchor="t" anchorCtr="0"/>
          <a:lstStyle>
            <a:defPPr marR="0" lvl="0" algn="l" rtl="0">
              <a:lnSpc>
                <a:spcPct val="100000"/>
              </a:lnSpc>
              <a:spcBef>
                <a:spcPts val="0"/>
              </a:spcBef>
              <a:spcAft>
                <a:spcPts val="0"/>
              </a:spcAft>
            </a:defPPr>
            <a:lvl1pPr marL="95250" marR="0" lvl="0" indent="0" algn="r" rtl="0">
              <a:lnSpc>
                <a:spcPct val="90000"/>
              </a:lnSpc>
              <a:spcBef>
                <a:spcPts val="800"/>
              </a:spcBef>
              <a:spcAft>
                <a:spcPts val="0"/>
              </a:spcAft>
              <a:buClr>
                <a:srgbClr val="0054BC"/>
              </a:buClr>
              <a:buSzPts val="2100"/>
              <a:buFont typeface="Arial"/>
              <a:buNone/>
              <a:defRPr sz="3000" b="0" i="0" u="none" strike="noStrike" cap="none">
                <a:solidFill>
                  <a:srgbClr val="0054BC"/>
                </a:solidFill>
                <a:latin typeface="Work Sans"/>
                <a:ea typeface="Work Sans"/>
                <a:cs typeface="Work Sans"/>
                <a:sym typeface="Work Sans"/>
              </a:defRPr>
            </a:lvl1pPr>
            <a:lvl2pPr marL="914400" marR="0" lvl="1" indent="-342900" algn="l" rtl="0">
              <a:lnSpc>
                <a:spcPct val="90000"/>
              </a:lnSpc>
              <a:spcBef>
                <a:spcPts val="400"/>
              </a:spcBef>
              <a:spcAft>
                <a:spcPts val="0"/>
              </a:spcAft>
              <a:buClr>
                <a:srgbClr val="0054BC"/>
              </a:buClr>
              <a:buSzPts val="1800"/>
              <a:buFont typeface="Arial"/>
              <a:buChar char="•"/>
              <a:defRPr sz="1800" b="0" i="0" u="none" strike="noStrike" cap="none">
                <a:solidFill>
                  <a:srgbClr val="0054BC"/>
                </a:solidFill>
                <a:latin typeface="Work Sans"/>
                <a:ea typeface="Work Sans"/>
                <a:cs typeface="Work Sans"/>
                <a:sym typeface="Work Sans"/>
              </a:defRPr>
            </a:lvl2pPr>
            <a:lvl3pPr marL="1371600" marR="0" lvl="2" indent="-323850" algn="l" rtl="0">
              <a:lnSpc>
                <a:spcPct val="90000"/>
              </a:lnSpc>
              <a:spcBef>
                <a:spcPts val="400"/>
              </a:spcBef>
              <a:spcAft>
                <a:spcPts val="0"/>
              </a:spcAft>
              <a:buClr>
                <a:srgbClr val="0054BC"/>
              </a:buClr>
              <a:buSzPts val="1500"/>
              <a:buFont typeface="Arial"/>
              <a:buChar char="•"/>
              <a:defRPr sz="1500" b="0" i="0" u="none" strike="noStrike" cap="none">
                <a:solidFill>
                  <a:srgbClr val="0054BC"/>
                </a:solidFill>
                <a:latin typeface="Work Sans"/>
                <a:ea typeface="Work Sans"/>
                <a:cs typeface="Work Sans"/>
                <a:sym typeface="Work Sans"/>
              </a:defRPr>
            </a:lvl3pPr>
            <a:lvl4pPr marL="1828800" marR="0" lvl="3"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4pPr>
            <a:lvl5pPr marL="2286000" marR="0" lvl="4"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5pPr>
            <a:lvl6pPr marL="2743200" marR="0" lvl="5"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6pPr>
            <a:lvl7pPr marL="3200400" marR="0" lvl="6"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7pPr>
            <a:lvl8pPr marL="3657600" marR="0" lvl="7"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8pPr>
            <a:lvl9pPr marL="4114800" marR="0" lvl="8" indent="-317500" algn="l" rtl="0">
              <a:lnSpc>
                <a:spcPct val="90000"/>
              </a:lnSpc>
              <a:spcBef>
                <a:spcPts val="400"/>
              </a:spcBef>
              <a:spcAft>
                <a:spcPts val="0"/>
              </a:spcAft>
              <a:buClr>
                <a:srgbClr val="0054BC"/>
              </a:buClr>
              <a:buSzPts val="1400"/>
              <a:buFont typeface="Arial"/>
              <a:buChar char="•"/>
              <a:defRPr sz="1400" b="0" i="0" u="none" strike="noStrike" cap="none">
                <a:solidFill>
                  <a:srgbClr val="0054BC"/>
                </a:solidFill>
                <a:latin typeface="Work Sans"/>
                <a:ea typeface="Work Sans"/>
                <a:cs typeface="Work Sans"/>
                <a:sym typeface="Work Sans"/>
              </a:defRPr>
            </a:lvl9pPr>
          </a:lstStyle>
          <a:p>
            <a:pPr algn="ctr"/>
            <a:r>
              <a:rPr lang="en-US" sz="900" b="1" dirty="0">
                <a:solidFill>
                  <a:srgbClr val="080808"/>
                </a:solidFill>
                <a:cs typeface="Arial"/>
              </a:rPr>
              <a:t>Grupo </a:t>
            </a:r>
            <a:r>
              <a:rPr lang="es-CO" sz="900" b="1" dirty="0">
                <a:solidFill>
                  <a:srgbClr val="080808"/>
                </a:solidFill>
                <a:cs typeface="Arial"/>
              </a:rPr>
              <a:t>Interno</a:t>
            </a:r>
            <a:r>
              <a:rPr lang="en-US" sz="900" b="1" dirty="0">
                <a:solidFill>
                  <a:srgbClr val="080808"/>
                </a:solidFill>
                <a:cs typeface="Arial"/>
              </a:rPr>
              <a:t> de </a:t>
            </a:r>
            <a:r>
              <a:rPr lang="es-CO" sz="900" b="1" dirty="0">
                <a:solidFill>
                  <a:srgbClr val="080808"/>
                </a:solidFill>
                <a:cs typeface="Arial"/>
              </a:rPr>
              <a:t>Contratación-</a:t>
            </a:r>
            <a:r>
              <a:rPr lang="en-US" sz="900" b="1" dirty="0">
                <a:solidFill>
                  <a:srgbClr val="080808"/>
                </a:solidFill>
                <a:cs typeface="Arial"/>
              </a:rPr>
              <a:t> </a:t>
            </a:r>
            <a:r>
              <a:rPr lang="es-CO" sz="900" b="1" dirty="0">
                <a:solidFill>
                  <a:srgbClr val="080808"/>
                </a:solidFill>
                <a:cs typeface="Arial"/>
              </a:rPr>
              <a:t>Vicepresidencia</a:t>
            </a:r>
            <a:r>
              <a:rPr lang="en-US" sz="900" b="1" dirty="0">
                <a:solidFill>
                  <a:srgbClr val="080808"/>
                </a:solidFill>
                <a:cs typeface="Arial"/>
              </a:rPr>
              <a:t> </a:t>
            </a:r>
            <a:r>
              <a:rPr lang="es-CO" sz="900" b="1" dirty="0">
                <a:solidFill>
                  <a:srgbClr val="080808"/>
                </a:solidFill>
                <a:cs typeface="Arial"/>
              </a:rPr>
              <a:t>Jurídica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436" y="1733025"/>
            <a:ext cx="8430890" cy="643800"/>
          </a:xfrm>
        </p:spPr>
        <p:txBody>
          <a:bodyPr/>
          <a:lstStyle/>
          <a:p>
            <a:pPr algn="ctr"/>
            <a:r>
              <a:rPr lang="es-CO" sz="3200" b="1" dirty="0"/>
              <a:t>1.Tiempo para la preparación de las propuestas</a:t>
            </a:r>
            <a:endParaRPr lang="es-ES_tradnl" b="1" dirty="0"/>
          </a:p>
        </p:txBody>
      </p:sp>
      <p:sp>
        <p:nvSpPr>
          <p:cNvPr id="3" name="Marcador de texto 2"/>
          <p:cNvSpPr>
            <a:spLocks noGrp="1"/>
          </p:cNvSpPr>
          <p:nvPr>
            <p:ph type="body" idx="1"/>
          </p:nvPr>
        </p:nvSpPr>
        <p:spPr>
          <a:xfrm>
            <a:off x="1875692" y="2261948"/>
            <a:ext cx="5710813" cy="1328400"/>
          </a:xfrm>
        </p:spPr>
        <p:txBody>
          <a:bodyPr/>
          <a:lstStyle/>
          <a:p>
            <a:pPr algn="ctr"/>
            <a:br>
              <a:rPr lang="es-CO" sz="2800" b="1" dirty="0"/>
            </a:br>
            <a:r>
              <a:rPr lang="es-CO" sz="1400" dirty="0"/>
              <a:t>Es el término concedido a los proponentes para presentar ofertas competitivas</a:t>
            </a:r>
            <a:r>
              <a:rPr lang="es-CO" sz="2800" dirty="0"/>
              <a:t>.</a:t>
            </a:r>
            <a:br>
              <a:rPr lang="es-CO" sz="2800" dirty="0"/>
            </a:br>
            <a:br>
              <a:rPr lang="es-MX" sz="2800" dirty="0"/>
            </a:br>
            <a:endParaRPr lang="es-ES_tradnl" dirty="0"/>
          </a:p>
        </p:txBody>
      </p:sp>
    </p:spTree>
    <p:extLst>
      <p:ext uri="{BB962C8B-B14F-4D97-AF65-F5344CB8AC3E}">
        <p14:creationId xmlns:p14="http://schemas.microsoft.com/office/powerpoint/2010/main" val="1367970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0986564-FE1E-4DF0-86CA-D5156235E952}"/>
              </a:ext>
            </a:extLst>
          </p:cNvPr>
          <p:cNvSpPr/>
          <p:nvPr/>
        </p:nvSpPr>
        <p:spPr>
          <a:xfrm>
            <a:off x="1462815" y="540644"/>
            <a:ext cx="6218369" cy="400110"/>
          </a:xfrm>
          <a:prstGeom prst="rect">
            <a:avLst/>
          </a:prstGeom>
        </p:spPr>
        <p:txBody>
          <a:bodyPr wrap="none">
            <a:spAutoFit/>
          </a:bodyPr>
          <a:lstStyle/>
          <a:p>
            <a:r>
              <a:rPr lang="es-CO" sz="2000" b="1" dirty="0">
                <a:effectLst>
                  <a:outerShdw blurRad="38100" dist="38100" dir="2700000" algn="tl">
                    <a:srgbClr val="000000">
                      <a:alpha val="43137"/>
                    </a:srgbClr>
                  </a:outerShdw>
                </a:effectLst>
                <a:latin typeface="Arial Narrow" panose="020B0606020202030204" pitchFamily="34" charset="0"/>
              </a:rPr>
              <a:t>TIEMPO PARA PRESENTACION DE OFERTAS (Días hábiles)</a:t>
            </a:r>
          </a:p>
        </p:txBody>
      </p:sp>
      <p:graphicFrame>
        <p:nvGraphicFramePr>
          <p:cNvPr id="3" name="Gráfico 2">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4165200748"/>
              </p:ext>
            </p:extLst>
          </p:nvPr>
        </p:nvGraphicFramePr>
        <p:xfrm>
          <a:off x="1256044" y="1183381"/>
          <a:ext cx="6550991" cy="35192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Gráfico 3">
            <a:extLst>
              <a:ext uri="{FF2B5EF4-FFF2-40B4-BE49-F238E27FC236}">
                <a16:creationId xmlns:a16="http://schemas.microsoft.com/office/drawing/2014/main" id="{00000000-0008-0000-0C00-000003000000}"/>
              </a:ext>
            </a:extLst>
          </p:cNvPr>
          <p:cNvGraphicFramePr>
            <a:graphicFrameLocks/>
          </p:cNvGraphicFramePr>
          <p:nvPr>
            <p:extLst>
              <p:ext uri="{D42A27DB-BD31-4B8C-83A1-F6EECF244321}">
                <p14:modId xmlns:p14="http://schemas.microsoft.com/office/powerpoint/2010/main" val="3016527333"/>
              </p:ext>
            </p:extLst>
          </p:nvPr>
        </p:nvGraphicFramePr>
        <p:xfrm>
          <a:off x="600075" y="1349374"/>
          <a:ext cx="7872413" cy="29083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26039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436" y="1733025"/>
            <a:ext cx="8430890" cy="643800"/>
          </a:xfrm>
        </p:spPr>
        <p:txBody>
          <a:bodyPr/>
          <a:lstStyle/>
          <a:p>
            <a:pPr algn="ctr"/>
            <a:r>
              <a:rPr lang="es-CO" sz="2800" b="1" dirty="0"/>
              <a:t>2.	Tiempo de duración de los procesos de selección</a:t>
            </a:r>
            <a:br>
              <a:rPr lang="es-MX" sz="2800" b="1" dirty="0"/>
            </a:br>
            <a:br>
              <a:rPr lang="es-MX" sz="2800" b="1" dirty="0"/>
            </a:br>
            <a:endParaRPr lang="es-ES_tradnl" sz="2800" b="1" dirty="0"/>
          </a:p>
        </p:txBody>
      </p:sp>
      <p:sp>
        <p:nvSpPr>
          <p:cNvPr id="3" name="Marcador de texto 2"/>
          <p:cNvSpPr>
            <a:spLocks noGrp="1"/>
          </p:cNvSpPr>
          <p:nvPr>
            <p:ph type="body" idx="1"/>
          </p:nvPr>
        </p:nvSpPr>
        <p:spPr>
          <a:xfrm>
            <a:off x="1875692" y="2261948"/>
            <a:ext cx="5710813" cy="1328400"/>
          </a:xfrm>
        </p:spPr>
        <p:txBody>
          <a:bodyPr/>
          <a:lstStyle/>
          <a:p>
            <a:pPr algn="ctr"/>
            <a:br>
              <a:rPr lang="es-CO" sz="2800" b="1" dirty="0"/>
            </a:br>
            <a:r>
              <a:rPr lang="es-CO" sz="1400" b="1" dirty="0"/>
              <a:t>Comprende el periodo </a:t>
            </a:r>
            <a:r>
              <a:rPr lang="es-CO" sz="1400" dirty="0"/>
              <a:t>promedio de número de días entre la apertura del proceso y la adjudicación acorde con cada modalidad.</a:t>
            </a:r>
            <a:br>
              <a:rPr lang="es-MX" sz="2800" dirty="0"/>
            </a:br>
            <a:endParaRPr lang="es-ES_tradnl" dirty="0"/>
          </a:p>
        </p:txBody>
      </p:sp>
    </p:spTree>
    <p:extLst>
      <p:ext uri="{BB962C8B-B14F-4D97-AF65-F5344CB8AC3E}">
        <p14:creationId xmlns:p14="http://schemas.microsoft.com/office/powerpoint/2010/main" val="3936236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0986564-FE1E-4DF0-86CA-D5156235E952}"/>
              </a:ext>
            </a:extLst>
          </p:cNvPr>
          <p:cNvSpPr/>
          <p:nvPr/>
        </p:nvSpPr>
        <p:spPr>
          <a:xfrm>
            <a:off x="1294123" y="542026"/>
            <a:ext cx="6311343" cy="400110"/>
          </a:xfrm>
          <a:prstGeom prst="rect">
            <a:avLst/>
          </a:prstGeom>
        </p:spPr>
        <p:txBody>
          <a:bodyPr wrap="none">
            <a:spAutoFit/>
          </a:bodyPr>
          <a:lstStyle/>
          <a:p>
            <a:pPr algn="ctr"/>
            <a:r>
              <a:rPr lang="es-CO" sz="2000" b="1" dirty="0">
                <a:effectLst>
                  <a:outerShdw blurRad="38100" dist="38100" dir="2700000" algn="tl">
                    <a:srgbClr val="000000">
                      <a:alpha val="43137"/>
                    </a:srgbClr>
                  </a:outerShdw>
                </a:effectLst>
                <a:latin typeface="Arial Narrow" panose="020B0606020202030204" pitchFamily="34" charset="0"/>
              </a:rPr>
              <a:t>TIEMPO ENTRE APERTURA Y ADJUDICACION (Días Hábiles)</a:t>
            </a:r>
          </a:p>
        </p:txBody>
      </p:sp>
      <p:graphicFrame>
        <p:nvGraphicFramePr>
          <p:cNvPr id="6" name="Gráfico 5">
            <a:extLst>
              <a:ext uri="{FF2B5EF4-FFF2-40B4-BE49-F238E27FC236}">
                <a16:creationId xmlns:a16="http://schemas.microsoft.com/office/drawing/2014/main" id="{00000000-0008-0000-0C00-000002000000}"/>
              </a:ext>
            </a:extLst>
          </p:cNvPr>
          <p:cNvGraphicFramePr>
            <a:graphicFrameLocks/>
          </p:cNvGraphicFramePr>
          <p:nvPr>
            <p:extLst>
              <p:ext uri="{D42A27DB-BD31-4B8C-83A1-F6EECF244321}">
                <p14:modId xmlns:p14="http://schemas.microsoft.com/office/powerpoint/2010/main" val="3169703891"/>
              </p:ext>
            </p:extLst>
          </p:nvPr>
        </p:nvGraphicFramePr>
        <p:xfrm>
          <a:off x="328613" y="1349374"/>
          <a:ext cx="8386762" cy="28797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3791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0986564-FE1E-4DF0-86CA-D5156235E952}"/>
              </a:ext>
            </a:extLst>
          </p:cNvPr>
          <p:cNvSpPr/>
          <p:nvPr/>
        </p:nvSpPr>
        <p:spPr>
          <a:xfrm>
            <a:off x="1342590" y="540644"/>
            <a:ext cx="6458820" cy="400110"/>
          </a:xfrm>
          <a:prstGeom prst="rect">
            <a:avLst/>
          </a:prstGeom>
        </p:spPr>
        <p:txBody>
          <a:bodyPr wrap="none">
            <a:spAutoFit/>
          </a:bodyPr>
          <a:lstStyle/>
          <a:p>
            <a:pPr algn="ctr"/>
            <a:r>
              <a:rPr lang="es-CO" sz="2000" b="1" dirty="0">
                <a:effectLst>
                  <a:outerShdw blurRad="38100" dist="38100" dir="2700000" algn="tl">
                    <a:srgbClr val="000000">
                      <a:alpha val="43137"/>
                    </a:srgbClr>
                  </a:outerShdw>
                </a:effectLst>
                <a:latin typeface="Arial Narrow" panose="020B0606020202030204" pitchFamily="34" charset="0"/>
              </a:rPr>
              <a:t>PROPUESTAS PRESENTAS POR MODALIDAD DE SELECCION</a:t>
            </a:r>
          </a:p>
        </p:txBody>
      </p:sp>
      <p:graphicFrame>
        <p:nvGraphicFramePr>
          <p:cNvPr id="4" name="Gráfico 3">
            <a:extLst>
              <a:ext uri="{FF2B5EF4-FFF2-40B4-BE49-F238E27FC236}">
                <a16:creationId xmlns:a16="http://schemas.microsoft.com/office/drawing/2014/main" id="{00000000-0008-0000-0D00-000008000000}"/>
              </a:ext>
            </a:extLst>
          </p:cNvPr>
          <p:cNvGraphicFramePr>
            <a:graphicFrameLocks/>
          </p:cNvGraphicFramePr>
          <p:nvPr>
            <p:extLst>
              <p:ext uri="{D42A27DB-BD31-4B8C-83A1-F6EECF244321}">
                <p14:modId xmlns:p14="http://schemas.microsoft.com/office/powerpoint/2010/main" val="688981583"/>
              </p:ext>
            </p:extLst>
          </p:nvPr>
        </p:nvGraphicFramePr>
        <p:xfrm>
          <a:off x="785812" y="1128714"/>
          <a:ext cx="7972425" cy="31003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96392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0986564-FE1E-4DF0-86CA-D5156235E952}"/>
              </a:ext>
            </a:extLst>
          </p:cNvPr>
          <p:cNvSpPr/>
          <p:nvPr/>
        </p:nvSpPr>
        <p:spPr>
          <a:xfrm>
            <a:off x="1343918" y="540644"/>
            <a:ext cx="6141426" cy="400110"/>
          </a:xfrm>
          <a:prstGeom prst="rect">
            <a:avLst/>
          </a:prstGeom>
        </p:spPr>
        <p:txBody>
          <a:bodyPr wrap="none">
            <a:spAutoFit/>
          </a:bodyPr>
          <a:lstStyle/>
          <a:p>
            <a:pPr algn="ctr"/>
            <a:r>
              <a:rPr lang="es-CO" sz="2000" b="1" dirty="0">
                <a:effectLst>
                  <a:outerShdw blurRad="38100" dist="38100" dir="2700000" algn="tl">
                    <a:srgbClr val="000000">
                      <a:alpha val="43137"/>
                    </a:srgbClr>
                  </a:outerShdw>
                </a:effectLst>
                <a:latin typeface="Arial Narrow" panose="020B0606020202030204" pitchFamily="34" charset="0"/>
              </a:rPr>
              <a:t>PROCESOS DESIERTOS POR MODALIDAD DE SELECCION</a:t>
            </a:r>
          </a:p>
        </p:txBody>
      </p:sp>
      <p:graphicFrame>
        <p:nvGraphicFramePr>
          <p:cNvPr id="4" name="Gráfico 3">
            <a:extLst>
              <a:ext uri="{FF2B5EF4-FFF2-40B4-BE49-F238E27FC236}">
                <a16:creationId xmlns:a16="http://schemas.microsoft.com/office/drawing/2014/main" id="{5A6B30CD-7B49-4BA6-8A11-58C87C4EA2FD}"/>
              </a:ext>
            </a:extLst>
          </p:cNvPr>
          <p:cNvGraphicFramePr>
            <a:graphicFrameLocks/>
          </p:cNvGraphicFramePr>
          <p:nvPr>
            <p:extLst>
              <p:ext uri="{D42A27DB-BD31-4B8C-83A1-F6EECF244321}">
                <p14:modId xmlns:p14="http://schemas.microsoft.com/office/powerpoint/2010/main" val="260558288"/>
              </p:ext>
            </p:extLst>
          </p:nvPr>
        </p:nvGraphicFramePr>
        <p:xfrm>
          <a:off x="1822449" y="1266824"/>
          <a:ext cx="6321425" cy="3133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87614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0986564-FE1E-4DF0-86CA-D5156235E952}"/>
              </a:ext>
            </a:extLst>
          </p:cNvPr>
          <p:cNvSpPr/>
          <p:nvPr/>
        </p:nvSpPr>
        <p:spPr>
          <a:xfrm>
            <a:off x="3080780" y="540644"/>
            <a:ext cx="2667718" cy="400110"/>
          </a:xfrm>
          <a:prstGeom prst="rect">
            <a:avLst/>
          </a:prstGeom>
        </p:spPr>
        <p:txBody>
          <a:bodyPr wrap="none">
            <a:spAutoFit/>
          </a:bodyPr>
          <a:lstStyle/>
          <a:p>
            <a:pPr algn="ctr"/>
            <a:r>
              <a:rPr lang="es-CO" sz="2000" b="1" dirty="0">
                <a:effectLst>
                  <a:outerShdw blurRad="38100" dist="38100" dir="2700000" algn="tl">
                    <a:srgbClr val="000000">
                      <a:alpha val="43137"/>
                    </a:srgbClr>
                  </a:outerShdw>
                </a:effectLst>
                <a:latin typeface="Arial Narrow" panose="020B0606020202030204" pitchFamily="34" charset="0"/>
              </a:rPr>
              <a:t>ADENDAS PUBLICADAS</a:t>
            </a:r>
          </a:p>
        </p:txBody>
      </p:sp>
      <p:graphicFrame>
        <p:nvGraphicFramePr>
          <p:cNvPr id="4" name="Gráfico 3">
            <a:extLst>
              <a:ext uri="{FF2B5EF4-FFF2-40B4-BE49-F238E27FC236}">
                <a16:creationId xmlns:a16="http://schemas.microsoft.com/office/drawing/2014/main" id="{00000000-0008-0000-0F00-000002000000}"/>
              </a:ext>
            </a:extLst>
          </p:cNvPr>
          <p:cNvGraphicFramePr>
            <a:graphicFrameLocks/>
          </p:cNvGraphicFramePr>
          <p:nvPr>
            <p:extLst>
              <p:ext uri="{D42A27DB-BD31-4B8C-83A1-F6EECF244321}">
                <p14:modId xmlns:p14="http://schemas.microsoft.com/office/powerpoint/2010/main" val="96576938"/>
              </p:ext>
            </p:extLst>
          </p:nvPr>
        </p:nvGraphicFramePr>
        <p:xfrm>
          <a:off x="385763" y="1128713"/>
          <a:ext cx="8258175" cy="31003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33616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436" y="1733025"/>
            <a:ext cx="8430890" cy="643800"/>
          </a:xfrm>
        </p:spPr>
        <p:txBody>
          <a:bodyPr/>
          <a:lstStyle/>
          <a:p>
            <a:pPr algn="ctr"/>
            <a:r>
              <a:rPr lang="es-CO" sz="3200" b="1" dirty="0"/>
              <a:t>3. Publicación de documentos</a:t>
            </a:r>
            <a:endParaRPr lang="es-ES_tradnl" dirty="0"/>
          </a:p>
        </p:txBody>
      </p:sp>
      <p:sp>
        <p:nvSpPr>
          <p:cNvPr id="3" name="Marcador de texto 2"/>
          <p:cNvSpPr>
            <a:spLocks noGrp="1"/>
          </p:cNvSpPr>
          <p:nvPr>
            <p:ph type="body" idx="1"/>
          </p:nvPr>
        </p:nvSpPr>
        <p:spPr>
          <a:xfrm>
            <a:off x="1875692" y="2261948"/>
            <a:ext cx="5710813" cy="1328400"/>
          </a:xfrm>
        </p:spPr>
        <p:txBody>
          <a:bodyPr/>
          <a:lstStyle/>
          <a:p>
            <a:pPr algn="just"/>
            <a:br>
              <a:rPr lang="es-CO" sz="2800" b="1" dirty="0"/>
            </a:br>
            <a:br>
              <a:rPr lang="es-MX" sz="2800" b="1" dirty="0"/>
            </a:br>
            <a:r>
              <a:rPr lang="es-MX" sz="1400" dirty="0"/>
              <a:t>Para </a:t>
            </a:r>
            <a:r>
              <a:rPr lang="es-CO" sz="1400" dirty="0"/>
              <a:t> el periodo comprendido entre el 1 de enero y el 31 de diciembre de 2020, 789 documentos para todas las modalidades de selección discriminados así:</a:t>
            </a:r>
            <a:endParaRPr lang="es-ES" sz="1400" dirty="0">
              <a:sym typeface="Candara"/>
            </a:endParaRPr>
          </a:p>
          <a:p>
            <a:pPr algn="just"/>
            <a:endParaRPr lang="es-ES_tradnl" dirty="0"/>
          </a:p>
        </p:txBody>
      </p:sp>
    </p:spTree>
    <p:extLst>
      <p:ext uri="{BB962C8B-B14F-4D97-AF65-F5344CB8AC3E}">
        <p14:creationId xmlns:p14="http://schemas.microsoft.com/office/powerpoint/2010/main" val="223041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819CEF4-689A-4DF7-85FA-9F9A650E10FE}"/>
              </a:ext>
            </a:extLst>
          </p:cNvPr>
          <p:cNvSpPr/>
          <p:nvPr/>
        </p:nvSpPr>
        <p:spPr>
          <a:xfrm>
            <a:off x="2993683" y="449768"/>
            <a:ext cx="3156633" cy="4001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CO" sz="2000" b="1" i="0" u="none" strike="noStrike" kern="0" cap="none" spc="0" normalizeH="0" baseline="0" noProof="0" dirty="0">
                <a:ln>
                  <a:noFill/>
                </a:ln>
                <a:effectLst>
                  <a:outerShdw blurRad="38100" dist="38100" dir="2700000" algn="tl">
                    <a:srgbClr val="000000">
                      <a:alpha val="43137"/>
                    </a:srgbClr>
                  </a:outerShdw>
                </a:effectLst>
                <a:uLnTx/>
                <a:uFillTx/>
                <a:latin typeface="Arial Narrow" panose="020B0606020202030204" pitchFamily="34" charset="0"/>
                <a:cs typeface="Arial"/>
                <a:sym typeface="Arial"/>
              </a:rPr>
              <a:t>DOCUMENTOS</a:t>
            </a:r>
            <a:r>
              <a:rPr kumimoji="0" lang="es-CO" sz="2000" b="1" i="0" u="none" strike="noStrike" kern="0" cap="none" spc="0" normalizeH="0" baseline="0" noProof="0" dirty="0">
                <a:ln>
                  <a:noFill/>
                </a:ln>
                <a:solidFill>
                  <a:srgbClr val="B7CFFF">
                    <a:lumMod val="50000"/>
                  </a:srgbClr>
                </a:solidFill>
                <a:effectLst>
                  <a:outerShdw blurRad="38100" dist="38100" dir="2700000" algn="tl">
                    <a:srgbClr val="000000">
                      <a:alpha val="43137"/>
                    </a:srgbClr>
                  </a:outerShdw>
                </a:effectLst>
                <a:uLnTx/>
                <a:uFillTx/>
                <a:latin typeface="Arial Narrow" panose="020B0606020202030204" pitchFamily="34" charset="0"/>
                <a:cs typeface="Arial"/>
                <a:sym typeface="Arial"/>
              </a:rPr>
              <a:t> </a:t>
            </a:r>
            <a:r>
              <a:rPr kumimoji="0" lang="es-CO" sz="2000" b="1" i="0" u="none" strike="noStrike" kern="0" cap="none" spc="0" normalizeH="0" baseline="0" noProof="0" dirty="0">
                <a:ln>
                  <a:noFill/>
                </a:ln>
                <a:effectLst>
                  <a:outerShdw blurRad="38100" dist="38100" dir="2700000" algn="tl">
                    <a:srgbClr val="000000">
                      <a:alpha val="43137"/>
                    </a:srgbClr>
                  </a:outerShdw>
                </a:effectLst>
                <a:uLnTx/>
                <a:uFillTx/>
                <a:latin typeface="Arial Narrow" panose="020B0606020202030204" pitchFamily="34" charset="0"/>
                <a:cs typeface="Arial"/>
                <a:sym typeface="Arial"/>
              </a:rPr>
              <a:t>PUBLICADOS</a:t>
            </a:r>
          </a:p>
        </p:txBody>
      </p:sp>
      <p:graphicFrame>
        <p:nvGraphicFramePr>
          <p:cNvPr id="5" name="Gráfico 4">
            <a:extLst>
              <a:ext uri="{FF2B5EF4-FFF2-40B4-BE49-F238E27FC236}">
                <a16:creationId xmlns:a16="http://schemas.microsoft.com/office/drawing/2014/main" id="{DC08C025-3BCD-4FC7-8E6F-B5DEBBE2259F}"/>
              </a:ext>
            </a:extLst>
          </p:cNvPr>
          <p:cNvGraphicFramePr>
            <a:graphicFrameLocks/>
          </p:cNvGraphicFramePr>
          <p:nvPr>
            <p:extLst>
              <p:ext uri="{D42A27DB-BD31-4B8C-83A1-F6EECF244321}">
                <p14:modId xmlns:p14="http://schemas.microsoft.com/office/powerpoint/2010/main" val="3688742210"/>
              </p:ext>
            </p:extLst>
          </p:nvPr>
        </p:nvGraphicFramePr>
        <p:xfrm>
          <a:off x="785813" y="1195386"/>
          <a:ext cx="7772399" cy="32194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4183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84C54F3E-8CD2-425E-AE24-6AFD5C8E07FB}"/>
              </a:ext>
            </a:extLst>
          </p:cNvPr>
          <p:cNvSpPr txBox="1"/>
          <p:nvPr/>
        </p:nvSpPr>
        <p:spPr>
          <a:xfrm>
            <a:off x="879230" y="1200148"/>
            <a:ext cx="6858001" cy="1672253"/>
          </a:xfrm>
          <a:prstGeom prst="rect">
            <a:avLst/>
          </a:prstGeom>
          <a:noFill/>
        </p:spPr>
        <p:txBody>
          <a:bodyPr wrap="square" lIns="0" tIns="0" rIns="0" bIns="0" rtlCol="0">
            <a:spAutoFit/>
          </a:bodyPr>
          <a:lstStyle/>
          <a:p>
            <a:pPr algn="just">
              <a:spcBef>
                <a:spcPts val="450"/>
              </a:spcBef>
              <a:spcAft>
                <a:spcPts val="450"/>
              </a:spcAft>
              <a:buClr>
                <a:schemeClr val="accent2"/>
              </a:buClr>
              <a:buSzPct val="120000"/>
            </a:pPr>
            <a:endParaRPr lang="es-CO" sz="1200" dirty="0">
              <a:solidFill>
                <a:schemeClr val="accent2">
                  <a:lumMod val="25000"/>
                </a:schemeClr>
              </a:solidFill>
              <a:latin typeface="Arial Narrow" panose="020B0606020202030204" pitchFamily="34" charset="0"/>
            </a:endParaRPr>
          </a:p>
          <a:p>
            <a:pPr algn="just">
              <a:spcBef>
                <a:spcPts val="450"/>
              </a:spcBef>
              <a:spcAft>
                <a:spcPts val="450"/>
              </a:spcAft>
              <a:buClr>
                <a:schemeClr val="accent2"/>
              </a:buClr>
              <a:buSzPct val="120000"/>
            </a:pPr>
            <a:r>
              <a:rPr lang="es-CO" sz="1600" dirty="0">
                <a:latin typeface="Arial Narrow" panose="020B0606020202030204" pitchFamily="34" charset="0"/>
              </a:rPr>
              <a:t>Los indicadores utilizados en esta presentación, han sido tomados de la Evaluación de Adquisición País, realizada en Colombia en el año 2008, liderada por Planeación Nacional, de conformidad con la metodología OCDE y para atender los requerimientos de información del ITN – Índice de Transparencia Nacional según la metodología 2013 - 2014.</a:t>
            </a:r>
          </a:p>
          <a:p>
            <a:pPr algn="just">
              <a:spcBef>
                <a:spcPts val="450"/>
              </a:spcBef>
              <a:spcAft>
                <a:spcPts val="450"/>
              </a:spcAft>
              <a:buClr>
                <a:schemeClr val="accent2"/>
              </a:buClr>
              <a:buSzPct val="120000"/>
            </a:pPr>
            <a:r>
              <a:rPr lang="es-CO" sz="1600" dirty="0">
                <a:latin typeface="Arial Narrow" panose="020B0606020202030204" pitchFamily="34" charset="0"/>
              </a:rPr>
              <a:t> </a:t>
            </a:r>
          </a:p>
        </p:txBody>
      </p:sp>
    </p:spTree>
    <p:extLst>
      <p:ext uri="{BB962C8B-B14F-4D97-AF65-F5344CB8AC3E}">
        <p14:creationId xmlns:p14="http://schemas.microsoft.com/office/powerpoint/2010/main" val="4285959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C3EB01D-2651-4CA5-839E-E1A56F36520A}"/>
              </a:ext>
            </a:extLst>
          </p:cNvPr>
          <p:cNvSpPr txBox="1"/>
          <p:nvPr/>
        </p:nvSpPr>
        <p:spPr>
          <a:xfrm>
            <a:off x="3804671" y="771586"/>
            <a:ext cx="1963084"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CO" sz="2000" b="1" i="0" u="none" strike="noStrike" kern="0" cap="none" spc="0" normalizeH="0" baseline="0" noProof="0" dirty="0">
                <a:ln>
                  <a:noFill/>
                </a:ln>
                <a:effectLst>
                  <a:outerShdw blurRad="38100" dist="38100" dir="2700000" algn="tl">
                    <a:srgbClr val="000000">
                      <a:alpha val="43137"/>
                    </a:srgbClr>
                  </a:outerShdw>
                </a:effectLst>
                <a:uLnTx/>
                <a:uFillTx/>
                <a:latin typeface="Arial Narrow" panose="020B0606020202030204" pitchFamily="34" charset="0"/>
                <a:cs typeface="Arial"/>
                <a:sym typeface="Arial"/>
              </a:rPr>
              <a:t>PROCESOS 2020</a:t>
            </a:r>
          </a:p>
        </p:txBody>
      </p:sp>
      <p:sp>
        <p:nvSpPr>
          <p:cNvPr id="2" name="Rectángulo 1">
            <a:extLst>
              <a:ext uri="{FF2B5EF4-FFF2-40B4-BE49-F238E27FC236}">
                <a16:creationId xmlns:a16="http://schemas.microsoft.com/office/drawing/2014/main" id="{33803931-714D-44C3-BDA9-32CEC62519FD}"/>
              </a:ext>
            </a:extLst>
          </p:cNvPr>
          <p:cNvSpPr/>
          <p:nvPr/>
        </p:nvSpPr>
        <p:spPr>
          <a:xfrm>
            <a:off x="1959429" y="1982546"/>
            <a:ext cx="5627076" cy="1200329"/>
          </a:xfrm>
          <a:prstGeom prst="rect">
            <a:avLst/>
          </a:prstGeom>
        </p:spPr>
        <p:txBody>
          <a:bodyPr wrap="square">
            <a:spAutoFit/>
          </a:bodyPr>
          <a:lstStyle/>
          <a:p>
            <a:pPr algn="just"/>
            <a:r>
              <a:rPr lang="es-ES" sz="1200" dirty="0">
                <a:solidFill>
                  <a:schemeClr val="accent2">
                    <a:lumMod val="25000"/>
                  </a:schemeClr>
                </a:solidFill>
                <a:latin typeface="Arial Narrow" panose="020B0606020202030204" pitchFamily="34" charset="0"/>
                <a:sym typeface="Candara"/>
              </a:rPr>
              <a:t>Fuentes:</a:t>
            </a:r>
          </a:p>
          <a:p>
            <a:pPr algn="just"/>
            <a:endParaRPr lang="es-ES" sz="1200" dirty="0">
              <a:solidFill>
                <a:schemeClr val="accent2">
                  <a:lumMod val="25000"/>
                </a:schemeClr>
              </a:solidFill>
              <a:latin typeface="Arial Narrow" panose="020B0606020202030204" pitchFamily="34" charset="0"/>
              <a:sym typeface="Candara"/>
            </a:endParaRPr>
          </a:p>
          <a:p>
            <a:pPr algn="just"/>
            <a:r>
              <a:rPr lang="es-ES" sz="1200" dirty="0">
                <a:solidFill>
                  <a:schemeClr val="accent2">
                    <a:lumMod val="25000"/>
                  </a:schemeClr>
                </a:solidFill>
                <a:latin typeface="Arial Narrow" panose="020B0606020202030204" pitchFamily="34" charset="0"/>
                <a:sym typeface="Candara"/>
                <a:hlinkClick r:id="rId2">
                  <a:extLst>
                    <a:ext uri="{A12FA001-AC4F-418D-AE19-62706E023703}">
                      <ahyp:hlinkClr xmlns:ahyp="http://schemas.microsoft.com/office/drawing/2018/hyperlinkcolor" val="tx"/>
                    </a:ext>
                  </a:extLst>
                </a:hlinkClick>
              </a:rPr>
              <a:t>https://www.contratos.gov.co/consultas/inicioConsulta.do</a:t>
            </a:r>
            <a:endParaRPr lang="es-ES" sz="1200" dirty="0">
              <a:solidFill>
                <a:schemeClr val="accent2">
                  <a:lumMod val="25000"/>
                </a:schemeClr>
              </a:solidFill>
              <a:latin typeface="Arial Narrow" panose="020B0606020202030204" pitchFamily="34" charset="0"/>
              <a:sym typeface="Candara"/>
            </a:endParaRPr>
          </a:p>
          <a:p>
            <a:pPr algn="just"/>
            <a:r>
              <a:rPr lang="es-ES" sz="1200" dirty="0">
                <a:solidFill>
                  <a:schemeClr val="accent2">
                    <a:lumMod val="25000"/>
                  </a:schemeClr>
                </a:solidFill>
                <a:latin typeface="Arial Narrow" panose="020B0606020202030204" pitchFamily="34" charset="0"/>
                <a:sym typeface="Candara"/>
                <a:hlinkClick r:id="rId3">
                  <a:extLst>
                    <a:ext uri="{A12FA001-AC4F-418D-AE19-62706E023703}">
                      <ahyp:hlinkClr xmlns:ahyp="http://schemas.microsoft.com/office/drawing/2018/hyperlinkcolor" val="tx"/>
                    </a:ext>
                  </a:extLst>
                </a:hlinkClick>
              </a:rPr>
              <a:t>https://www.colombiacompra.gov.co/proveedores/beneficios-del-secop-ii-para-proveedores/consultas</a:t>
            </a:r>
            <a:endParaRPr lang="es-ES" sz="1200" dirty="0">
              <a:solidFill>
                <a:schemeClr val="accent2">
                  <a:lumMod val="25000"/>
                </a:schemeClr>
              </a:solidFill>
              <a:latin typeface="Arial Narrow" panose="020B0606020202030204" pitchFamily="34" charset="0"/>
              <a:sym typeface="Candara"/>
            </a:endParaRPr>
          </a:p>
          <a:p>
            <a:pPr algn="just"/>
            <a:r>
              <a:rPr lang="es-CO" sz="1200" dirty="0">
                <a:solidFill>
                  <a:schemeClr val="accent2">
                    <a:lumMod val="25000"/>
                  </a:schemeClr>
                </a:solidFill>
                <a:latin typeface="Arial Narrow" panose="020B0606020202030204" pitchFamily="34" charset="0"/>
                <a:hlinkClick r:id="rId4">
                  <a:extLst>
                    <a:ext uri="{A12FA001-AC4F-418D-AE19-62706E023703}">
                      <ahyp:hlinkClr xmlns:ahyp="http://schemas.microsoft.com/office/drawing/2018/hyperlinkcolor" val="tx"/>
                    </a:ext>
                  </a:extLst>
                </a:hlinkClick>
              </a:rPr>
              <a:t>https://www.colombiacompra.gov.co/tienda-virtual-del-estado-colombiano/ordenes-compra</a:t>
            </a:r>
            <a:endParaRPr lang="es-ES" sz="1200" dirty="0">
              <a:solidFill>
                <a:schemeClr val="accent2">
                  <a:lumMod val="25000"/>
                </a:schemeClr>
              </a:solidFill>
              <a:latin typeface="Arial Narrow" panose="020B0606020202030204" pitchFamily="34" charset="0"/>
              <a:sym typeface="Candara"/>
            </a:endParaRPr>
          </a:p>
        </p:txBody>
      </p:sp>
    </p:spTree>
    <p:extLst>
      <p:ext uri="{BB962C8B-B14F-4D97-AF65-F5344CB8AC3E}">
        <p14:creationId xmlns:p14="http://schemas.microsoft.com/office/powerpoint/2010/main" val="4241268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C3EB01D-2651-4CA5-839E-E1A56F36520A}"/>
              </a:ext>
            </a:extLst>
          </p:cNvPr>
          <p:cNvSpPr txBox="1"/>
          <p:nvPr/>
        </p:nvSpPr>
        <p:spPr>
          <a:xfrm>
            <a:off x="1282534" y="762606"/>
            <a:ext cx="6479659" cy="400110"/>
          </a:xfrm>
          <a:prstGeom prst="rect">
            <a:avLst/>
          </a:prstGeom>
          <a:noFill/>
        </p:spPr>
        <p:txBody>
          <a:bodyPr wrap="square" rtlCol="0">
            <a:spAutoFit/>
          </a:bodyPr>
          <a:lstStyle/>
          <a:p>
            <a:r>
              <a:rPr lang="es-CO" sz="2000" b="1" dirty="0">
                <a:effectLst>
                  <a:outerShdw blurRad="38100" dist="38100" dir="2700000" algn="tl">
                    <a:srgbClr val="000000">
                      <a:alpha val="43137"/>
                    </a:srgbClr>
                  </a:outerShdw>
                </a:effectLst>
                <a:latin typeface="Arial Narrow" panose="020B0606020202030204" pitchFamily="34" charset="0"/>
              </a:rPr>
              <a:t>PROCESOS ADJUDICADOS POR MODALIDAD DE SELECCIÓN</a:t>
            </a:r>
          </a:p>
        </p:txBody>
      </p:sp>
      <p:graphicFrame>
        <p:nvGraphicFramePr>
          <p:cNvPr id="10" name="Gráfico 9">
            <a:extLst>
              <a:ext uri="{FF2B5EF4-FFF2-40B4-BE49-F238E27FC236}">
                <a16:creationId xmlns:a16="http://schemas.microsoft.com/office/drawing/2014/main" id="{D3AD550B-B9E9-4148-A95D-BB0D168BDAE3}"/>
              </a:ext>
            </a:extLst>
          </p:cNvPr>
          <p:cNvGraphicFramePr>
            <a:graphicFrameLocks/>
          </p:cNvGraphicFramePr>
          <p:nvPr>
            <p:extLst>
              <p:ext uri="{D42A27DB-BD31-4B8C-83A1-F6EECF244321}">
                <p14:modId xmlns:p14="http://schemas.microsoft.com/office/powerpoint/2010/main" val="3920696185"/>
              </p:ext>
            </p:extLst>
          </p:nvPr>
        </p:nvGraphicFramePr>
        <p:xfrm>
          <a:off x="395469" y="1302740"/>
          <a:ext cx="8568649" cy="35526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98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C3EB01D-2651-4CA5-839E-E1A56F36520A}"/>
              </a:ext>
            </a:extLst>
          </p:cNvPr>
          <p:cNvSpPr txBox="1"/>
          <p:nvPr/>
        </p:nvSpPr>
        <p:spPr>
          <a:xfrm>
            <a:off x="1624179" y="687852"/>
            <a:ext cx="6021200" cy="400110"/>
          </a:xfrm>
          <a:prstGeom prst="rect">
            <a:avLst/>
          </a:prstGeom>
          <a:noFill/>
        </p:spPr>
        <p:txBody>
          <a:bodyPr wrap="none" rtlCol="0">
            <a:spAutoFit/>
          </a:bodyPr>
          <a:lstStyle/>
          <a:p>
            <a:r>
              <a:rPr lang="es-CO" sz="2000" b="1" dirty="0">
                <a:effectLst>
                  <a:outerShdw blurRad="38100" dist="38100" dir="2700000" algn="tl">
                    <a:srgbClr val="000000">
                      <a:alpha val="43137"/>
                    </a:srgbClr>
                  </a:outerShdw>
                </a:effectLst>
                <a:latin typeface="Arial Narrow" panose="020B0606020202030204" pitchFamily="34" charset="0"/>
              </a:rPr>
              <a:t>VALOR</a:t>
            </a:r>
            <a:r>
              <a:rPr lang="es-CO" sz="2000" b="1" dirty="0">
                <a:solidFill>
                  <a:schemeClr val="accent2">
                    <a:lumMod val="50000"/>
                  </a:schemeClr>
                </a:solidFill>
                <a:effectLst>
                  <a:outerShdw blurRad="38100" dist="38100" dir="2700000" algn="tl">
                    <a:srgbClr val="000000">
                      <a:alpha val="43137"/>
                    </a:srgbClr>
                  </a:outerShdw>
                </a:effectLst>
                <a:latin typeface="Arial Narrow" panose="020B0606020202030204" pitchFamily="34" charset="0"/>
              </a:rPr>
              <a:t> </a:t>
            </a:r>
            <a:r>
              <a:rPr lang="es-CO" sz="2000" b="1" dirty="0">
                <a:effectLst>
                  <a:outerShdw blurRad="38100" dist="38100" dir="2700000" algn="tl">
                    <a:srgbClr val="000000">
                      <a:alpha val="43137"/>
                    </a:srgbClr>
                  </a:outerShdw>
                </a:effectLst>
                <a:latin typeface="Arial Narrow" panose="020B0606020202030204" pitchFamily="34" charset="0"/>
              </a:rPr>
              <a:t>ADJUDICADO POR MODALIDAD DE SELECCIÓN</a:t>
            </a:r>
          </a:p>
        </p:txBody>
      </p:sp>
      <p:graphicFrame>
        <p:nvGraphicFramePr>
          <p:cNvPr id="8" name="Gráfico 7">
            <a:extLst>
              <a:ext uri="{FF2B5EF4-FFF2-40B4-BE49-F238E27FC236}">
                <a16:creationId xmlns:a16="http://schemas.microsoft.com/office/drawing/2014/main" id="{C676E110-58D5-D043-A26D-88282A3816EF}"/>
              </a:ext>
            </a:extLst>
          </p:cNvPr>
          <p:cNvGraphicFramePr>
            <a:graphicFrameLocks/>
          </p:cNvGraphicFramePr>
          <p:nvPr>
            <p:extLst>
              <p:ext uri="{D42A27DB-BD31-4B8C-83A1-F6EECF244321}">
                <p14:modId xmlns:p14="http://schemas.microsoft.com/office/powerpoint/2010/main" val="3965905416"/>
              </p:ext>
            </p:extLst>
          </p:nvPr>
        </p:nvGraphicFramePr>
        <p:xfrm>
          <a:off x="877887" y="1222375"/>
          <a:ext cx="7388225" cy="26987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7112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C3EB01D-2651-4CA5-839E-E1A56F36520A}"/>
              </a:ext>
            </a:extLst>
          </p:cNvPr>
          <p:cNvSpPr txBox="1"/>
          <p:nvPr/>
        </p:nvSpPr>
        <p:spPr>
          <a:xfrm>
            <a:off x="3129137" y="544128"/>
            <a:ext cx="2885726" cy="400110"/>
          </a:xfrm>
          <a:prstGeom prst="rect">
            <a:avLst/>
          </a:prstGeom>
          <a:noFill/>
        </p:spPr>
        <p:txBody>
          <a:bodyPr wrap="none" rtlCol="0">
            <a:spAutoFit/>
          </a:bodyPr>
          <a:lstStyle/>
          <a:p>
            <a:r>
              <a:rPr lang="es-CO" sz="2000" b="1" dirty="0">
                <a:effectLst>
                  <a:outerShdw blurRad="38100" dist="38100" dir="2700000" algn="tl">
                    <a:srgbClr val="000000">
                      <a:alpha val="43137"/>
                    </a:srgbClr>
                  </a:outerShdw>
                </a:effectLst>
                <a:latin typeface="Arial Narrow" panose="020B0606020202030204" pitchFamily="34" charset="0"/>
              </a:rPr>
              <a:t>CONTRATACIÓN DIRECTA</a:t>
            </a:r>
          </a:p>
        </p:txBody>
      </p:sp>
      <p:graphicFrame>
        <p:nvGraphicFramePr>
          <p:cNvPr id="6" name="Gráfico 5">
            <a:extLst>
              <a:ext uri="{FF2B5EF4-FFF2-40B4-BE49-F238E27FC236}">
                <a16:creationId xmlns:a16="http://schemas.microsoft.com/office/drawing/2014/main" id="{A399D630-C394-C64F-97A9-F1163A6238FD}"/>
              </a:ext>
            </a:extLst>
          </p:cNvPr>
          <p:cNvGraphicFramePr>
            <a:graphicFrameLocks/>
          </p:cNvGraphicFramePr>
          <p:nvPr>
            <p:extLst>
              <p:ext uri="{D42A27DB-BD31-4B8C-83A1-F6EECF244321}">
                <p14:modId xmlns:p14="http://schemas.microsoft.com/office/powerpoint/2010/main" val="66923009"/>
              </p:ext>
            </p:extLst>
          </p:nvPr>
        </p:nvGraphicFramePr>
        <p:xfrm>
          <a:off x="1460500" y="1250949"/>
          <a:ext cx="6611938" cy="30210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3837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1C3EB01D-2651-4CA5-839E-E1A56F36520A}"/>
              </a:ext>
            </a:extLst>
          </p:cNvPr>
          <p:cNvSpPr txBox="1"/>
          <p:nvPr/>
        </p:nvSpPr>
        <p:spPr>
          <a:xfrm>
            <a:off x="2936746" y="658615"/>
            <a:ext cx="3680816" cy="400110"/>
          </a:xfrm>
          <a:prstGeom prst="rect">
            <a:avLst/>
          </a:prstGeom>
          <a:noFill/>
        </p:spPr>
        <p:txBody>
          <a:bodyPr wrap="none" rtlCol="0">
            <a:spAutoFit/>
          </a:bodyPr>
          <a:lstStyle/>
          <a:p>
            <a:r>
              <a:rPr lang="es-CO" sz="2000" b="1" dirty="0">
                <a:effectLst>
                  <a:outerShdw blurRad="38100" dist="38100" dir="2700000" algn="tl">
                    <a:srgbClr val="000000">
                      <a:alpha val="43137"/>
                    </a:srgbClr>
                  </a:outerShdw>
                </a:effectLst>
                <a:latin typeface="Arial Narrow" panose="020B0606020202030204" pitchFamily="34" charset="0"/>
              </a:rPr>
              <a:t>VALOR CONTRATACIÓN DIRECTA</a:t>
            </a:r>
          </a:p>
        </p:txBody>
      </p:sp>
      <p:graphicFrame>
        <p:nvGraphicFramePr>
          <p:cNvPr id="5" name="Gráfico 4">
            <a:extLst>
              <a:ext uri="{FF2B5EF4-FFF2-40B4-BE49-F238E27FC236}">
                <a16:creationId xmlns:a16="http://schemas.microsoft.com/office/drawing/2014/main" id="{72FB117F-1A6B-B74F-8640-35C145EC3531}"/>
              </a:ext>
            </a:extLst>
          </p:cNvPr>
          <p:cNvGraphicFramePr>
            <a:graphicFrameLocks/>
          </p:cNvGraphicFramePr>
          <p:nvPr>
            <p:extLst>
              <p:ext uri="{D42A27DB-BD31-4B8C-83A1-F6EECF244321}">
                <p14:modId xmlns:p14="http://schemas.microsoft.com/office/powerpoint/2010/main" val="1100923654"/>
              </p:ext>
            </p:extLst>
          </p:nvPr>
        </p:nvGraphicFramePr>
        <p:xfrm>
          <a:off x="1927224" y="1370012"/>
          <a:ext cx="6130925" cy="29733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6468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5" name="Título 2">
            <a:extLst>
              <a:ext uri="{FF2B5EF4-FFF2-40B4-BE49-F238E27FC236}">
                <a16:creationId xmlns:a16="http://schemas.microsoft.com/office/drawing/2014/main" id="{800C1F92-C96E-4941-AC1E-0B8A2F77CDE5}"/>
              </a:ext>
            </a:extLst>
          </p:cNvPr>
          <p:cNvSpPr>
            <a:spLocks noGrp="1"/>
          </p:cNvSpPr>
          <p:nvPr>
            <p:ph type="title"/>
          </p:nvPr>
        </p:nvSpPr>
        <p:spPr>
          <a:xfrm>
            <a:off x="-270430" y="170117"/>
            <a:ext cx="8609844" cy="493272"/>
          </a:xfrm>
        </p:spPr>
        <p:txBody>
          <a:bodyPr/>
          <a:lstStyle/>
          <a:p>
            <a:pPr algn="ctr"/>
            <a:r>
              <a:rPr lang="es-ES" sz="2800" b="1" dirty="0">
                <a:solidFill>
                  <a:srgbClr val="000000"/>
                </a:solidFill>
                <a:latin typeface="Work Sans"/>
                <a:cs typeface="Arial"/>
                <a:sym typeface="Candara"/>
              </a:rPr>
              <a:t>Valor total procesos Vs. valor por modalidad</a:t>
            </a:r>
            <a:endParaRPr lang="es-CO" sz="2800" b="1" dirty="0">
              <a:solidFill>
                <a:srgbClr val="000000"/>
              </a:solidFill>
              <a:latin typeface="Work Sans"/>
              <a:cs typeface="Arial"/>
            </a:endParaRPr>
          </a:p>
        </p:txBody>
      </p:sp>
      <p:sp>
        <p:nvSpPr>
          <p:cNvPr id="7" name="Rectángulo 6">
            <a:extLst>
              <a:ext uri="{FF2B5EF4-FFF2-40B4-BE49-F238E27FC236}">
                <a16:creationId xmlns:a16="http://schemas.microsoft.com/office/drawing/2014/main" id="{E9931AB8-B214-475B-81BD-10FE2378EA3C}"/>
              </a:ext>
            </a:extLst>
          </p:cNvPr>
          <p:cNvSpPr/>
          <p:nvPr/>
        </p:nvSpPr>
        <p:spPr>
          <a:xfrm>
            <a:off x="0" y="4888523"/>
            <a:ext cx="8515073" cy="230832"/>
          </a:xfrm>
          <a:prstGeom prst="rect">
            <a:avLst/>
          </a:prstGeom>
        </p:spPr>
        <p:txBody>
          <a:bodyPr wrap="square">
            <a:spAutoFit/>
          </a:bodyPr>
          <a:lstStyle/>
          <a:p>
            <a:r>
              <a:rPr lang="es-ES" sz="900" dirty="0">
                <a:solidFill>
                  <a:schemeClr val="accent2">
                    <a:lumMod val="50000"/>
                  </a:schemeClr>
                </a:solidFill>
                <a:latin typeface="Work Sans"/>
                <a:sym typeface="Candara"/>
              </a:rPr>
              <a:t>*Los procesos de concursos de méritos abierto juegan un papel importante en la Contratación de la Agencia</a:t>
            </a:r>
          </a:p>
        </p:txBody>
      </p:sp>
      <p:graphicFrame>
        <p:nvGraphicFramePr>
          <p:cNvPr id="9" name="Gráfico 8">
            <a:extLst>
              <a:ext uri="{FF2B5EF4-FFF2-40B4-BE49-F238E27FC236}">
                <a16:creationId xmlns:a16="http://schemas.microsoft.com/office/drawing/2014/main" id="{40D01E63-838D-0E4A-A9F4-35FBD093DF5A}"/>
              </a:ext>
            </a:extLst>
          </p:cNvPr>
          <p:cNvGraphicFramePr>
            <a:graphicFrameLocks/>
          </p:cNvGraphicFramePr>
          <p:nvPr>
            <p:extLst>
              <p:ext uri="{D42A27DB-BD31-4B8C-83A1-F6EECF244321}">
                <p14:modId xmlns:p14="http://schemas.microsoft.com/office/powerpoint/2010/main" val="2235438262"/>
              </p:ext>
            </p:extLst>
          </p:nvPr>
        </p:nvGraphicFramePr>
        <p:xfrm>
          <a:off x="814388" y="1244599"/>
          <a:ext cx="7700685" cy="2913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6594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DB225FE2-2FE3-3442-9E4E-063B90C19030}"/>
              </a:ext>
            </a:extLst>
          </p:cNvPr>
          <p:cNvSpPr/>
          <p:nvPr/>
        </p:nvSpPr>
        <p:spPr>
          <a:xfrm>
            <a:off x="385763" y="660500"/>
            <a:ext cx="8507436" cy="307777"/>
          </a:xfrm>
          <a:prstGeom prst="rect">
            <a:avLst/>
          </a:prstGeom>
        </p:spPr>
        <p:txBody>
          <a:bodyPr wrap="square">
            <a:spAutoFit/>
          </a:bodyPr>
          <a:lstStyle/>
          <a:p>
            <a:pPr algn="ctr"/>
            <a:r>
              <a:rPr lang="es-CO" b="1" dirty="0"/>
              <a:t>Compromisos de confidencialidad </a:t>
            </a:r>
            <a:endParaRPr lang="es-CO" dirty="0"/>
          </a:p>
        </p:txBody>
      </p:sp>
      <p:sp>
        <p:nvSpPr>
          <p:cNvPr id="6" name="CuadroTexto 5">
            <a:extLst>
              <a:ext uri="{FF2B5EF4-FFF2-40B4-BE49-F238E27FC236}">
                <a16:creationId xmlns:a16="http://schemas.microsoft.com/office/drawing/2014/main" id="{47A5E508-B695-5D4C-A05A-EFF77E89BDBD}"/>
              </a:ext>
            </a:extLst>
          </p:cNvPr>
          <p:cNvSpPr txBox="1"/>
          <p:nvPr/>
        </p:nvSpPr>
        <p:spPr>
          <a:xfrm>
            <a:off x="514351" y="1585913"/>
            <a:ext cx="8378848" cy="738664"/>
          </a:xfrm>
          <a:prstGeom prst="rect">
            <a:avLst/>
          </a:prstGeom>
          <a:noFill/>
        </p:spPr>
        <p:txBody>
          <a:bodyPr wrap="square" rtlCol="0">
            <a:spAutoFit/>
          </a:bodyPr>
          <a:lstStyle/>
          <a:p>
            <a:r>
              <a:rPr lang="es-MX" dirty="0"/>
              <a:t>Para </a:t>
            </a:r>
            <a:r>
              <a:rPr lang="es-CO" dirty="0"/>
              <a:t> el periodo comprendido entre el 1 de enero y el 31 de diciembre de 2020, se firmaron 84 compromisos de confidencialidad  para todas las modalidades de selección discriminados así:</a:t>
            </a:r>
            <a:endParaRPr lang="es-ES" dirty="0">
              <a:sym typeface="Candara"/>
            </a:endParaRPr>
          </a:p>
          <a:p>
            <a:endParaRPr lang="es-CO" dirty="0"/>
          </a:p>
        </p:txBody>
      </p:sp>
      <p:graphicFrame>
        <p:nvGraphicFramePr>
          <p:cNvPr id="13" name="Gráfico 12">
            <a:extLst>
              <a:ext uri="{FF2B5EF4-FFF2-40B4-BE49-F238E27FC236}">
                <a16:creationId xmlns:a16="http://schemas.microsoft.com/office/drawing/2014/main" id="{F71096E6-839E-4079-879E-A01257407DC2}"/>
              </a:ext>
            </a:extLst>
          </p:cNvPr>
          <p:cNvGraphicFramePr>
            <a:graphicFrameLocks/>
          </p:cNvGraphicFramePr>
          <p:nvPr>
            <p:extLst>
              <p:ext uri="{D42A27DB-BD31-4B8C-83A1-F6EECF244321}">
                <p14:modId xmlns:p14="http://schemas.microsoft.com/office/powerpoint/2010/main" val="3580568201"/>
              </p:ext>
            </p:extLst>
          </p:nvPr>
        </p:nvGraphicFramePr>
        <p:xfrm>
          <a:off x="514351" y="2614613"/>
          <a:ext cx="7388225" cy="17637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8755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58985CEA-0365-46EA-9A76-98B6E433DBC2}"/>
              </a:ext>
            </a:extLst>
          </p:cNvPr>
          <p:cNvSpPr txBox="1"/>
          <p:nvPr/>
        </p:nvSpPr>
        <p:spPr>
          <a:xfrm>
            <a:off x="1885052" y="658615"/>
            <a:ext cx="5291833" cy="400110"/>
          </a:xfrm>
          <a:prstGeom prst="rect">
            <a:avLst/>
          </a:prstGeom>
          <a:noFill/>
        </p:spPr>
        <p:txBody>
          <a:bodyPr wrap="none" rtlCol="0">
            <a:spAutoFit/>
          </a:bodyPr>
          <a:lstStyle/>
          <a:p>
            <a:r>
              <a:rPr lang="es-CO" sz="2000" b="1" dirty="0">
                <a:effectLst>
                  <a:outerShdw blurRad="38100" dist="38100" dir="2700000" algn="tl">
                    <a:srgbClr val="000000">
                      <a:alpha val="43137"/>
                    </a:srgbClr>
                  </a:outerShdw>
                </a:effectLst>
                <a:latin typeface="Arial Narrow" panose="020B0606020202030204" pitchFamily="34" charset="0"/>
              </a:rPr>
              <a:t>ACUERDO MARCO DE PRECIOS (Tienda Virtual) </a:t>
            </a:r>
          </a:p>
        </p:txBody>
      </p:sp>
      <p:graphicFrame>
        <p:nvGraphicFramePr>
          <p:cNvPr id="6" name="Gráfico 5">
            <a:extLst>
              <a:ext uri="{FF2B5EF4-FFF2-40B4-BE49-F238E27FC236}">
                <a16:creationId xmlns:a16="http://schemas.microsoft.com/office/drawing/2014/main" id="{1CC5FDC1-21D6-BD4E-96D4-97043F148485}"/>
              </a:ext>
            </a:extLst>
          </p:cNvPr>
          <p:cNvGraphicFramePr>
            <a:graphicFrameLocks/>
          </p:cNvGraphicFramePr>
          <p:nvPr>
            <p:extLst>
              <p:ext uri="{D42A27DB-BD31-4B8C-83A1-F6EECF244321}">
                <p14:modId xmlns:p14="http://schemas.microsoft.com/office/powerpoint/2010/main" val="2199278067"/>
              </p:ext>
            </p:extLst>
          </p:nvPr>
        </p:nvGraphicFramePr>
        <p:xfrm>
          <a:off x="442913" y="1371600"/>
          <a:ext cx="8243887" cy="3043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86941191"/>
      </p:ext>
    </p:extLst>
  </p:cSld>
  <p:clrMapOvr>
    <a:masterClrMapping/>
  </p:clrMapOvr>
</p:sld>
</file>

<file path=ppt/theme/theme1.xml><?xml version="1.0" encoding="utf-8"?>
<a:theme xmlns:a="http://schemas.openxmlformats.org/drawingml/2006/main" name="Presidencia de Colomba">
  <a:themeElements>
    <a:clrScheme name="Presidencia">
      <a:dk1>
        <a:srgbClr val="073763"/>
      </a:dk1>
      <a:lt1>
        <a:srgbClr val="FFFFFF"/>
      </a:lt1>
      <a:dk2>
        <a:srgbClr val="3C78D8"/>
      </a:dk2>
      <a:lt2>
        <a:srgbClr val="A4C2F4"/>
      </a:lt2>
      <a:accent1>
        <a:srgbClr val="E4EDFE"/>
      </a:accent1>
      <a:accent2>
        <a:srgbClr val="B7CFFF"/>
      </a:accent2>
      <a:accent3>
        <a:srgbClr val="88ACF8"/>
      </a:accent3>
      <a:accent4>
        <a:srgbClr val="5B8BFF"/>
      </a:accent4>
      <a:accent5>
        <a:srgbClr val="6D98FF"/>
      </a:accent5>
      <a:accent6>
        <a:srgbClr val="2A54A7"/>
      </a:accent6>
      <a:hlink>
        <a:srgbClr val="F45721"/>
      </a:hlink>
      <a:folHlink>
        <a:srgbClr val="FFA06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8323</TotalTime>
  <Words>333</Words>
  <Application>Microsoft Macintosh PowerPoint</Application>
  <PresentationFormat>Presentación en pantalla (16:9)</PresentationFormat>
  <Paragraphs>36</Paragraphs>
  <Slides>19</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19</vt:i4>
      </vt:variant>
    </vt:vector>
  </HeadingPairs>
  <TitlesOfParts>
    <vt:vector size="26" baseType="lpstr">
      <vt:lpstr>Arial</vt:lpstr>
      <vt:lpstr>Arial Narrow</vt:lpstr>
      <vt:lpstr>Candara</vt:lpstr>
      <vt:lpstr>Work Sans</vt:lpstr>
      <vt:lpstr>Work Sans Light</vt:lpstr>
      <vt:lpstr>Work Sans SemiBold</vt:lpstr>
      <vt:lpstr>Presidencia de Colomba</vt:lpstr>
      <vt:lpstr>Presentación de PowerPoint</vt:lpstr>
      <vt:lpstr>Presentación de PowerPoint</vt:lpstr>
      <vt:lpstr>Presentación de PowerPoint</vt:lpstr>
      <vt:lpstr>Presentación de PowerPoint</vt:lpstr>
      <vt:lpstr>Presentación de PowerPoint</vt:lpstr>
      <vt:lpstr>Presentación de PowerPoint</vt:lpstr>
      <vt:lpstr>Valor total procesos Vs. valor por modalidad</vt:lpstr>
      <vt:lpstr>Presentación de PowerPoint</vt:lpstr>
      <vt:lpstr>Presentación de PowerPoint</vt:lpstr>
      <vt:lpstr>1.Tiempo para la preparación de las propuestas</vt:lpstr>
      <vt:lpstr>Presentación de PowerPoint</vt:lpstr>
      <vt:lpstr>2. Tiempo de duración de los procesos de selección  </vt:lpstr>
      <vt:lpstr>Presentación de PowerPoint</vt:lpstr>
      <vt:lpstr>Presentación de PowerPoint</vt:lpstr>
      <vt:lpstr>Presentación de PowerPoint</vt:lpstr>
      <vt:lpstr>Presentación de PowerPoint</vt:lpstr>
      <vt:lpstr>3. Publicación de documentos</vt:lpstr>
      <vt:lpstr>Presentación de PowerPoint</vt:lpstr>
      <vt:lpstr>Presentación de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Diana Zuleidy Lopez Rojas</dc:creator>
  <cp:lastModifiedBy>JUAN ROMERO</cp:lastModifiedBy>
  <cp:revision>143</cp:revision>
  <dcterms:modified xsi:type="dcterms:W3CDTF">2021-01-26T23:52:30Z</dcterms:modified>
</cp:coreProperties>
</file>