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1" r:id="rId4"/>
    <p:sldId id="262" r:id="rId5"/>
    <p:sldId id="263" r:id="rId6"/>
    <p:sldId id="264" r:id="rId7"/>
  </p:sldIdLst>
  <p:sldSz cx="12192000" cy="6858000"/>
  <p:notesSz cx="6858000" cy="9144000"/>
  <p:embeddedFontLst>
    <p:embeddedFont>
      <p:font typeface="Verdana" panose="020B0604030504040204" pitchFamily="34" charset="0"/>
      <p:regular r:id="rId10"/>
      <p:bold r:id="rId11"/>
      <p:italic r:id="rId12"/>
      <p:boldItalic r:id="rId13"/>
    </p:embeddedFont>
  </p:embeddedFontLst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8EE"/>
    <a:srgbClr val="DDF0FF"/>
    <a:srgbClr val="FB5715"/>
    <a:srgbClr val="00D05E"/>
    <a:srgbClr val="BD0DA8"/>
    <a:srgbClr val="008AF2"/>
    <a:srgbClr val="FC8814"/>
    <a:srgbClr val="FCD8F8"/>
    <a:srgbClr val="FBCDF6"/>
    <a:srgbClr val="FABE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098F78-1108-4323-A71B-D2CAD7EA4B62}" v="4" dt="2025-01-31T21:08:28.935"/>
  </p1510:revLst>
</p1510:revInfo>
</file>

<file path=ppt/tableStyles.xml><?xml version="1.0" encoding="utf-8"?>
<a:tblStyleLst xmlns:a="http://schemas.openxmlformats.org/drawingml/2006/main" def="{5C22544A-7EE6-4342-B048-85BDC9FD1C3A}">
  <a:tblStyle styleId="{D27102A9-8310-4765-A935-A1911B00CA55}" styleName="Estilo claro 1 - Acento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75" autoAdjust="0"/>
    <p:restoredTop sz="94660"/>
  </p:normalViewPr>
  <p:slideViewPr>
    <p:cSldViewPr snapToGrid="0">
      <p:cViewPr varScale="1">
        <p:scale>
          <a:sx n="83" d="100"/>
          <a:sy n="83" d="100"/>
        </p:scale>
        <p:origin x="76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4.fntdata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1.fntdata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elson Fabian Rocha Rodriguez" userId="d9eb45e5-548d-441c-9106-636ffaf75221" providerId="ADAL" clId="{59098F78-1108-4323-A71B-D2CAD7EA4B62}"/>
    <pc:docChg chg="custSel modSld">
      <pc:chgData name="Nelson Fabian Rocha Rodriguez" userId="d9eb45e5-548d-441c-9106-636ffaf75221" providerId="ADAL" clId="{59098F78-1108-4323-A71B-D2CAD7EA4B62}" dt="2025-01-31T21:09:51.361" v="40" actId="20577"/>
      <pc:docMkLst>
        <pc:docMk/>
      </pc:docMkLst>
      <pc:sldChg chg="modSp mod">
        <pc:chgData name="Nelson Fabian Rocha Rodriguez" userId="d9eb45e5-548d-441c-9106-636ffaf75221" providerId="ADAL" clId="{59098F78-1108-4323-A71B-D2CAD7EA4B62}" dt="2025-01-31T21:05:29.837" v="11" actId="20577"/>
        <pc:sldMkLst>
          <pc:docMk/>
          <pc:sldMk cId="1482975956" sldId="257"/>
        </pc:sldMkLst>
        <pc:spChg chg="mod">
          <ac:chgData name="Nelson Fabian Rocha Rodriguez" userId="d9eb45e5-548d-441c-9106-636ffaf75221" providerId="ADAL" clId="{59098F78-1108-4323-A71B-D2CAD7EA4B62}" dt="2025-01-31T21:05:29.837" v="11" actId="20577"/>
          <ac:spMkLst>
            <pc:docMk/>
            <pc:sldMk cId="1482975956" sldId="257"/>
            <ac:spMk id="10" creationId="{28C82FC5-6DA8-BEFD-3E50-171A0160C853}"/>
          </ac:spMkLst>
        </pc:spChg>
      </pc:sldChg>
      <pc:sldChg chg="addSp delSp modSp mod">
        <pc:chgData name="Nelson Fabian Rocha Rodriguez" userId="d9eb45e5-548d-441c-9106-636ffaf75221" providerId="ADAL" clId="{59098F78-1108-4323-A71B-D2CAD7EA4B62}" dt="2025-01-31T21:06:27.299" v="19" actId="1076"/>
        <pc:sldMkLst>
          <pc:docMk/>
          <pc:sldMk cId="531141230" sldId="261"/>
        </pc:sldMkLst>
        <pc:graphicFrameChg chg="add mod modGraphic">
          <ac:chgData name="Nelson Fabian Rocha Rodriguez" userId="d9eb45e5-548d-441c-9106-636ffaf75221" providerId="ADAL" clId="{59098F78-1108-4323-A71B-D2CAD7EA4B62}" dt="2025-01-31T21:06:27.299" v="19" actId="1076"/>
          <ac:graphicFrameMkLst>
            <pc:docMk/>
            <pc:sldMk cId="531141230" sldId="261"/>
            <ac:graphicFrameMk id="2" creationId="{BAB74F3F-FB31-E72A-3B23-24596D1C7387}"/>
          </ac:graphicFrameMkLst>
        </pc:graphicFrameChg>
        <pc:graphicFrameChg chg="del modGraphic">
          <ac:chgData name="Nelson Fabian Rocha Rodriguez" userId="d9eb45e5-548d-441c-9106-636ffaf75221" providerId="ADAL" clId="{59098F78-1108-4323-A71B-D2CAD7EA4B62}" dt="2025-01-31T21:05:47.064" v="13" actId="478"/>
          <ac:graphicFrameMkLst>
            <pc:docMk/>
            <pc:sldMk cId="531141230" sldId="261"/>
            <ac:graphicFrameMk id="7" creationId="{D071B5F1-3170-F0F3-2B86-6FFF3448216C}"/>
          </ac:graphicFrameMkLst>
        </pc:graphicFrameChg>
      </pc:sldChg>
      <pc:sldChg chg="addSp delSp modSp mod">
        <pc:chgData name="Nelson Fabian Rocha Rodriguez" userId="d9eb45e5-548d-441c-9106-636ffaf75221" providerId="ADAL" clId="{59098F78-1108-4323-A71B-D2CAD7EA4B62}" dt="2025-01-31T21:07:32.396" v="26" actId="1076"/>
        <pc:sldMkLst>
          <pc:docMk/>
          <pc:sldMk cId="3695153708" sldId="262"/>
        </pc:sldMkLst>
        <pc:graphicFrameChg chg="del">
          <ac:chgData name="Nelson Fabian Rocha Rodriguez" userId="d9eb45e5-548d-441c-9106-636ffaf75221" providerId="ADAL" clId="{59098F78-1108-4323-A71B-D2CAD7EA4B62}" dt="2025-01-31T21:07:05.549" v="20" actId="478"/>
          <ac:graphicFrameMkLst>
            <pc:docMk/>
            <pc:sldMk cId="3695153708" sldId="262"/>
            <ac:graphicFrameMk id="2" creationId="{F70B31DF-70A9-B755-EDFF-F80DEDEAF292}"/>
          </ac:graphicFrameMkLst>
        </pc:graphicFrameChg>
        <pc:graphicFrameChg chg="add mod modGraphic">
          <ac:chgData name="Nelson Fabian Rocha Rodriguez" userId="d9eb45e5-548d-441c-9106-636ffaf75221" providerId="ADAL" clId="{59098F78-1108-4323-A71B-D2CAD7EA4B62}" dt="2025-01-31T21:07:32.396" v="26" actId="1076"/>
          <ac:graphicFrameMkLst>
            <pc:docMk/>
            <pc:sldMk cId="3695153708" sldId="262"/>
            <ac:graphicFrameMk id="4" creationId="{9C9A04A3-477A-AA1C-C08D-5B54EE15A3F3}"/>
          </ac:graphicFrameMkLst>
        </pc:graphicFrameChg>
      </pc:sldChg>
      <pc:sldChg chg="addSp delSp modSp mod">
        <pc:chgData name="Nelson Fabian Rocha Rodriguez" userId="d9eb45e5-548d-441c-9106-636ffaf75221" providerId="ADAL" clId="{59098F78-1108-4323-A71B-D2CAD7EA4B62}" dt="2025-01-31T21:08:04.404" v="31" actId="1076"/>
        <pc:sldMkLst>
          <pc:docMk/>
          <pc:sldMk cId="157777276" sldId="263"/>
        </pc:sldMkLst>
        <pc:graphicFrameChg chg="del">
          <ac:chgData name="Nelson Fabian Rocha Rodriguez" userId="d9eb45e5-548d-441c-9106-636ffaf75221" providerId="ADAL" clId="{59098F78-1108-4323-A71B-D2CAD7EA4B62}" dt="2025-01-31T21:07:41.777" v="27" actId="478"/>
          <ac:graphicFrameMkLst>
            <pc:docMk/>
            <pc:sldMk cId="157777276" sldId="263"/>
            <ac:graphicFrameMk id="2" creationId="{AA4CD65C-7A49-3FF4-68AD-ED31C32B90E4}"/>
          </ac:graphicFrameMkLst>
        </pc:graphicFrameChg>
        <pc:graphicFrameChg chg="add mod modGraphic">
          <ac:chgData name="Nelson Fabian Rocha Rodriguez" userId="d9eb45e5-548d-441c-9106-636ffaf75221" providerId="ADAL" clId="{59098F78-1108-4323-A71B-D2CAD7EA4B62}" dt="2025-01-31T21:08:04.404" v="31" actId="1076"/>
          <ac:graphicFrameMkLst>
            <pc:docMk/>
            <pc:sldMk cId="157777276" sldId="263"/>
            <ac:graphicFrameMk id="4" creationId="{5F9889E9-E57D-770C-33C9-8436F7A8D555}"/>
          </ac:graphicFrameMkLst>
        </pc:graphicFrameChg>
      </pc:sldChg>
      <pc:sldChg chg="addSp delSp modSp mod">
        <pc:chgData name="Nelson Fabian Rocha Rodriguez" userId="d9eb45e5-548d-441c-9106-636ffaf75221" providerId="ADAL" clId="{59098F78-1108-4323-A71B-D2CAD7EA4B62}" dt="2025-01-31T21:09:51.361" v="40" actId="20577"/>
        <pc:sldMkLst>
          <pc:docMk/>
          <pc:sldMk cId="4243281549" sldId="264"/>
        </pc:sldMkLst>
        <pc:graphicFrameChg chg="del">
          <ac:chgData name="Nelson Fabian Rocha Rodriguez" userId="d9eb45e5-548d-441c-9106-636ffaf75221" providerId="ADAL" clId="{59098F78-1108-4323-A71B-D2CAD7EA4B62}" dt="2025-01-31T21:08:20.086" v="32" actId="478"/>
          <ac:graphicFrameMkLst>
            <pc:docMk/>
            <pc:sldMk cId="4243281549" sldId="264"/>
            <ac:graphicFrameMk id="2" creationId="{AED50CA6-F649-7CE8-1A1F-529DD2709C25}"/>
          </ac:graphicFrameMkLst>
        </pc:graphicFrameChg>
        <pc:graphicFrameChg chg="add mod modGraphic">
          <ac:chgData name="Nelson Fabian Rocha Rodriguez" userId="d9eb45e5-548d-441c-9106-636ffaf75221" providerId="ADAL" clId="{59098F78-1108-4323-A71B-D2CAD7EA4B62}" dt="2025-01-31T21:09:51.361" v="40" actId="20577"/>
          <ac:graphicFrameMkLst>
            <pc:docMk/>
            <pc:sldMk cId="4243281549" sldId="264"/>
            <ac:graphicFrameMk id="4" creationId="{B8DF8099-7E65-FE7D-6C8D-C347B6D0CFCE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7DE8F55E-3564-59E0-6AB4-0A68F59932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 dirty="0">
              <a:latin typeface="Verdana" panose="020B0604030504040204" pitchFamily="34" charset="0"/>
            </a:endParaRP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2C491CA-AD82-21DA-B6AF-104C3C64927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5CE21-4FFD-43E4-9BE1-44B69E389DE4}" type="datetimeFigureOut">
              <a:rPr lang="es-CO" smtClean="0">
                <a:latin typeface="Verdana" panose="020B0604030504040204" pitchFamily="34" charset="0"/>
              </a:rPr>
              <a:t>31/01/2025</a:t>
            </a:fld>
            <a:endParaRPr lang="es-CO" dirty="0">
              <a:latin typeface="Verdana" panose="020B0604030504040204" pitchFamily="34" charset="0"/>
            </a:endParaRP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4018EA8-D50D-6048-06A1-98CC923A5FF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 dirty="0">
              <a:latin typeface="Verdana" panose="020B0604030504040204" pitchFamily="34" charset="0"/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F885154-3EB1-CC47-4591-C970E8A909C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897CF-0428-44F3-9C91-0685A4FB6EB6}" type="slidenum">
              <a:rPr lang="es-CO" smtClean="0">
                <a:latin typeface="Verdana" panose="020B0604030504040204" pitchFamily="34" charset="0"/>
              </a:rPr>
              <a:t>‹Nº›</a:t>
            </a:fld>
            <a:endParaRPr lang="es-CO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0616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Verdana" panose="020B0604030504040204" pitchFamily="34" charset="0"/>
              </a:defRPr>
            </a:lvl1pPr>
          </a:lstStyle>
          <a:p>
            <a:fld id="{548FE027-FF15-4B35-A3A3-F388589304CA}" type="datetimeFigureOut">
              <a:rPr lang="es-CO" smtClean="0"/>
              <a:pPr/>
              <a:t>31/01/2025</a:t>
            </a:fld>
            <a:endParaRPr lang="es-CO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Verdana" panose="020B0604030504040204" pitchFamily="34" charset="0"/>
              </a:defRPr>
            </a:lvl1pPr>
          </a:lstStyle>
          <a:p>
            <a:fld id="{996BEE05-6087-46F1-95A9-FFABE4696862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58213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060181D9-5A21-AE27-197A-E4399349395E}"/>
              </a:ext>
            </a:extLst>
          </p:cNvPr>
          <p:cNvSpPr/>
          <p:nvPr userDrawn="1"/>
        </p:nvSpPr>
        <p:spPr>
          <a:xfrm>
            <a:off x="0" y="6721474"/>
            <a:ext cx="12192000" cy="136525"/>
          </a:xfrm>
          <a:prstGeom prst="rect">
            <a:avLst/>
          </a:prstGeom>
          <a:solidFill>
            <a:srgbClr val="F581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pic>
        <p:nvPicPr>
          <p:cNvPr id="3" name="Gráfico 2">
            <a:extLst>
              <a:ext uri="{FF2B5EF4-FFF2-40B4-BE49-F238E27FC236}">
                <a16:creationId xmlns:a16="http://schemas.microsoft.com/office/drawing/2014/main" id="{C6DBEC1F-2BCA-C7EE-B4D1-AC93A96266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05522" y="1638979"/>
            <a:ext cx="1980957" cy="3580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56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C092A5-DE25-767F-031F-CE0639AC5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1259010-DBE2-D34D-D879-AC7A1D283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8C31B2-286A-C9C4-E01D-E40D72576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31/01/2025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1D1DDB-6CC7-9360-8F7F-08FF87C5D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C3D685-36E9-396E-8492-722E755FA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49AFD091-953C-4B8E-5508-A2D6A3D77D1D}"/>
              </a:ext>
            </a:extLst>
          </p:cNvPr>
          <p:cNvSpPr/>
          <p:nvPr userDrawn="1"/>
        </p:nvSpPr>
        <p:spPr>
          <a:xfrm>
            <a:off x="0" y="819253"/>
            <a:ext cx="12192000" cy="5219493"/>
          </a:xfrm>
          <a:prstGeom prst="rect">
            <a:avLst/>
          </a:prstGeom>
          <a:solidFill>
            <a:srgbClr val="E5784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15255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C092A5-DE25-767F-031F-CE0639AC5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1259010-DBE2-D34D-D879-AC7A1D283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8C31B2-286A-C9C4-E01D-E40D72576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31/01/2025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1D1DDB-6CC7-9360-8F7F-08FF87C5D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C3D685-36E9-396E-8492-722E755FA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F663A175-52FA-6661-1F93-E14E5215D728}"/>
              </a:ext>
            </a:extLst>
          </p:cNvPr>
          <p:cNvSpPr/>
          <p:nvPr userDrawn="1"/>
        </p:nvSpPr>
        <p:spPr>
          <a:xfrm>
            <a:off x="0" y="6721474"/>
            <a:ext cx="12192000" cy="136525"/>
          </a:xfrm>
          <a:prstGeom prst="rect">
            <a:avLst/>
          </a:prstGeom>
          <a:solidFill>
            <a:srgbClr val="E5784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72207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31/01/2025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7" name="Gráfico 6">
            <a:extLst>
              <a:ext uri="{FF2B5EF4-FFF2-40B4-BE49-F238E27FC236}">
                <a16:creationId xmlns:a16="http://schemas.microsoft.com/office/drawing/2014/main" id="{61E59206-B501-7C42-4613-C8C535460E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94872" y="259959"/>
            <a:ext cx="402256" cy="726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37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31/01/2025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8" name="Gráfico 7">
            <a:extLst>
              <a:ext uri="{FF2B5EF4-FFF2-40B4-BE49-F238E27FC236}">
                <a16:creationId xmlns:a16="http://schemas.microsoft.com/office/drawing/2014/main" id="{82138A61-318F-3CEB-D851-D0A9904704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152672" y="277544"/>
            <a:ext cx="402256" cy="726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523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4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Verdana" panose="020B060403050404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31/01/2025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  <p:pic>
        <p:nvPicPr>
          <p:cNvPr id="8" name="Gráfico 7">
            <a:extLst>
              <a:ext uri="{FF2B5EF4-FFF2-40B4-BE49-F238E27FC236}">
                <a16:creationId xmlns:a16="http://schemas.microsoft.com/office/drawing/2014/main" id="{E5EDE441-E0C5-0182-57F3-D13C15C10D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9594" y="5811943"/>
            <a:ext cx="402256" cy="726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129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F842174-351A-5C35-E775-1CDC59E17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5D2E68F-9A0D-D89E-ED06-73EDB9E63B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A95696-420C-C45E-6F3E-ED258E8D8B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31/01/2025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EF4216-2A8E-0656-28FD-6CAD51853C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FEC2FF-6B1B-D345-F657-95FAADED47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26068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60" r:id="rId3"/>
    <p:sldLayoutId id="2147483651" r:id="rId4"/>
    <p:sldLayoutId id="2147483663" r:id="rId5"/>
    <p:sldLayoutId id="2147483665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Verdana" panose="020B060403050404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8096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08F7C533-5DE6-D0AA-B5E3-34DFA805EA5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013"/>
          <a:stretch/>
        </p:blipFill>
        <p:spPr>
          <a:xfrm>
            <a:off x="4991310" y="6261739"/>
            <a:ext cx="2209380" cy="160233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AEAE5914-C65A-EE0A-38D9-88D683D2E1CA}"/>
              </a:ext>
            </a:extLst>
          </p:cNvPr>
          <p:cNvSpPr txBox="1"/>
          <p:nvPr/>
        </p:nvSpPr>
        <p:spPr>
          <a:xfrm>
            <a:off x="571500" y="1974107"/>
            <a:ext cx="609337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br>
              <a:rPr lang="es-CO" sz="1800" b="1" dirty="0">
                <a:solidFill>
                  <a:schemeClr val="bg1"/>
                </a:solidFill>
              </a:rPr>
            </a:br>
            <a:r>
              <a:rPr lang="es-CO" sz="1800" b="1" dirty="0">
                <a:solidFill>
                  <a:schemeClr val="bg1"/>
                </a:solidFill>
              </a:rPr>
              <a:t>Vicepresidencia de Gestión Corporativa ANI</a:t>
            </a:r>
            <a:br>
              <a:rPr lang="es-CO" sz="1800" b="1" dirty="0">
                <a:solidFill>
                  <a:schemeClr val="bg1"/>
                </a:solidFill>
              </a:rPr>
            </a:br>
            <a:r>
              <a:rPr lang="es-CO" sz="1800" b="1" dirty="0">
                <a:solidFill>
                  <a:schemeClr val="bg1"/>
                </a:solidFill>
              </a:rPr>
              <a:t>Control  Disciplinario  Interno </a:t>
            </a:r>
            <a:endParaRPr lang="es-CO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28C82FC5-6DA8-BEFD-3E50-171A0160C853}"/>
              </a:ext>
            </a:extLst>
          </p:cNvPr>
          <p:cNvSpPr txBox="1"/>
          <p:nvPr/>
        </p:nvSpPr>
        <p:spPr>
          <a:xfrm>
            <a:off x="571500" y="3610091"/>
            <a:ext cx="60933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b="1" dirty="0">
                <a:solidFill>
                  <a:schemeClr val="bg1"/>
                </a:solidFill>
              </a:rPr>
              <a:t>INFORME DE GESTIÓN </a:t>
            </a:r>
            <a:br>
              <a:rPr lang="es-CO" sz="1800" b="1" dirty="0">
                <a:solidFill>
                  <a:schemeClr val="bg1"/>
                </a:solidFill>
              </a:rPr>
            </a:br>
            <a:r>
              <a:rPr lang="es-CO" sz="1800" b="1" dirty="0">
                <a:solidFill>
                  <a:schemeClr val="bg1"/>
                </a:solidFill>
              </a:rPr>
              <a:t>Cuarto Trimestre 2024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482975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76593F5D-5917-0A55-F1BE-F6DABC7155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1967266"/>
            <a:ext cx="2628900" cy="2547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s-CO" sz="2300" b="1" i="0" u="none" strike="noStrike" kern="1200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Procesos Vigentes Control Disciplinario Interno Etapa de Instrucción </a:t>
            </a:r>
            <a:endParaRPr kumimoji="0" lang="en-US" altLang="es-CO" sz="2300" b="0" i="0" u="none" strike="noStrike" kern="1200" cap="none" normalizeH="0" baseline="0">
              <a:ln>
                <a:noFill/>
              </a:ln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  <a:p>
            <a:pPr marL="0" marR="0" lvl="0" indent="0"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endParaRPr kumimoji="0" lang="en-US" altLang="es-CO" sz="2300" b="0" i="0" u="none" strike="noStrike" kern="1200" cap="none" normalizeH="0" baseline="0">
              <a:ln>
                <a:noFill/>
              </a:ln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AB74F3F-FB31-E72A-3B23-24596D1C73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9059077"/>
              </p:ext>
            </p:extLst>
          </p:nvPr>
        </p:nvGraphicFramePr>
        <p:xfrm>
          <a:off x="4821686" y="1342228"/>
          <a:ext cx="6341614" cy="35655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03523">
                  <a:extLst>
                    <a:ext uri="{9D8B030D-6E8A-4147-A177-3AD203B41FA5}">
                      <a16:colId xmlns:a16="http://schemas.microsoft.com/office/drawing/2014/main" val="2537601872"/>
                    </a:ext>
                  </a:extLst>
                </a:gridCol>
                <a:gridCol w="2138091">
                  <a:extLst>
                    <a:ext uri="{9D8B030D-6E8A-4147-A177-3AD203B41FA5}">
                      <a16:colId xmlns:a16="http://schemas.microsoft.com/office/drawing/2014/main" val="2571359026"/>
                    </a:ext>
                  </a:extLst>
                </a:gridCol>
              </a:tblGrid>
              <a:tr h="594257">
                <a:tc>
                  <a:txBody>
                    <a:bodyPr/>
                    <a:lstStyle/>
                    <a:p>
                      <a:pPr algn="ctr"/>
                      <a:r>
                        <a:rPr lang="es-CO" sz="2000" kern="100" dirty="0">
                          <a:effectLst/>
                        </a:rPr>
                        <a:t>Estado del Proceso</a:t>
                      </a:r>
                      <a:endParaRPr lang="es-CO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000" kern="100">
                          <a:effectLst/>
                        </a:rPr>
                        <a:t>Cantidad</a:t>
                      </a:r>
                      <a:endParaRPr lang="es-CO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88737581"/>
                  </a:ext>
                </a:extLst>
              </a:tr>
              <a:tr h="594257">
                <a:tc>
                  <a:txBody>
                    <a:bodyPr/>
                    <a:lstStyle/>
                    <a:p>
                      <a:r>
                        <a:rPr lang="es-CO" sz="2000" kern="100" dirty="0">
                          <a:effectLst/>
                        </a:rPr>
                        <a:t>Investigación disciplinaria</a:t>
                      </a:r>
                      <a:endParaRPr lang="es-CO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000" kern="100">
                          <a:effectLst/>
                        </a:rPr>
                        <a:t>8</a:t>
                      </a:r>
                      <a:endParaRPr lang="es-CO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31943235"/>
                  </a:ext>
                </a:extLst>
              </a:tr>
              <a:tr h="594257">
                <a:tc>
                  <a:txBody>
                    <a:bodyPr/>
                    <a:lstStyle/>
                    <a:p>
                      <a:r>
                        <a:rPr lang="es-CO" sz="2000" kern="100" dirty="0">
                          <a:effectLst/>
                        </a:rPr>
                        <a:t>Indagación Previa </a:t>
                      </a:r>
                      <a:endParaRPr lang="es-CO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000" kern="100">
                          <a:effectLst/>
                        </a:rPr>
                        <a:t>46</a:t>
                      </a:r>
                      <a:endParaRPr lang="es-CO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84520684"/>
                  </a:ext>
                </a:extLst>
              </a:tr>
              <a:tr h="1188513">
                <a:tc>
                  <a:txBody>
                    <a:bodyPr/>
                    <a:lstStyle/>
                    <a:p>
                      <a:r>
                        <a:rPr lang="es-CO" sz="2000" kern="100">
                          <a:effectLst/>
                        </a:rPr>
                        <a:t>Pliego de Cargos (Elaborado y en revisión)</a:t>
                      </a:r>
                      <a:endParaRPr lang="es-CO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000" kern="100" dirty="0">
                          <a:effectLst/>
                        </a:rPr>
                        <a:t>0</a:t>
                      </a:r>
                      <a:endParaRPr lang="es-CO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38369772"/>
                  </a:ext>
                </a:extLst>
              </a:tr>
              <a:tr h="594257">
                <a:tc>
                  <a:txBody>
                    <a:bodyPr/>
                    <a:lstStyle/>
                    <a:p>
                      <a:pPr algn="ctr"/>
                      <a:r>
                        <a:rPr lang="es-CO" sz="2000" kern="100">
                          <a:effectLst/>
                        </a:rPr>
                        <a:t>Total</a:t>
                      </a:r>
                      <a:endParaRPr lang="es-CO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000" kern="100" dirty="0">
                          <a:effectLst/>
                        </a:rPr>
                        <a:t>54</a:t>
                      </a:r>
                      <a:endParaRPr lang="es-CO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536925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1141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3406E293-44B5-5834-37B3-752A36599B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4432" y="1937759"/>
            <a:ext cx="2628900" cy="2547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s-CO" sz="2000" b="1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Procesos</a:t>
            </a:r>
            <a:r>
              <a:rPr kumimoji="0" lang="en-US" altLang="es-CO" sz="2000" b="1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en-US" altLang="es-CO" sz="2000" b="1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Vigentes</a:t>
            </a:r>
            <a:r>
              <a:rPr kumimoji="0" lang="en-US" altLang="es-CO" sz="2000" b="1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Control Disciplinario Interno </a:t>
            </a:r>
            <a:r>
              <a:rPr kumimoji="0" lang="en-US" altLang="es-CO" sz="2000" b="1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Agencia</a:t>
            </a:r>
            <a:r>
              <a:rPr kumimoji="0" lang="en-US" altLang="es-CO" sz="2000" b="1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Nacional de </a:t>
            </a:r>
            <a:r>
              <a:rPr kumimoji="0" lang="en-US" altLang="es-CO" sz="2000" b="1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Infraestructura</a:t>
            </a:r>
            <a:r>
              <a:rPr kumimoji="0" lang="en-US" altLang="es-CO" sz="2000" b="1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endParaRPr kumimoji="0" lang="en-US" altLang="es-CO" sz="2000" b="0" i="0" u="none" strike="noStrike" kern="1200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  <a:p>
            <a:pPr marL="0" marR="0" lvl="0" indent="0"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endParaRPr kumimoji="0" lang="en-US" altLang="es-CO" sz="2000" b="0" i="0" u="none" strike="noStrike" kern="1200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9C9A04A3-477A-AA1C-C08D-5B54EE15A3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6908498"/>
              </p:ext>
            </p:extLst>
          </p:nvPr>
        </p:nvGraphicFramePr>
        <p:xfrm>
          <a:off x="4632500" y="1361003"/>
          <a:ext cx="6419128" cy="37785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54903">
                  <a:extLst>
                    <a:ext uri="{9D8B030D-6E8A-4147-A177-3AD203B41FA5}">
                      <a16:colId xmlns:a16="http://schemas.microsoft.com/office/drawing/2014/main" val="4149316466"/>
                    </a:ext>
                  </a:extLst>
                </a:gridCol>
                <a:gridCol w="2164225">
                  <a:extLst>
                    <a:ext uri="{9D8B030D-6E8A-4147-A177-3AD203B41FA5}">
                      <a16:colId xmlns:a16="http://schemas.microsoft.com/office/drawing/2014/main" val="3024599869"/>
                    </a:ext>
                  </a:extLst>
                </a:gridCol>
              </a:tblGrid>
              <a:tr h="755711">
                <a:tc>
                  <a:txBody>
                    <a:bodyPr/>
                    <a:lstStyle/>
                    <a:p>
                      <a:pPr algn="ctr"/>
                      <a:r>
                        <a:rPr lang="es-CO" sz="2000" kern="100" dirty="0">
                          <a:effectLst/>
                        </a:rPr>
                        <a:t>Etapa de la Acción Disciplinaria</a:t>
                      </a:r>
                      <a:endParaRPr lang="es-CO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000" kern="100">
                          <a:effectLst/>
                        </a:rPr>
                        <a:t>Cantidad</a:t>
                      </a:r>
                      <a:endParaRPr lang="es-CO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10036292"/>
                  </a:ext>
                </a:extLst>
              </a:tr>
              <a:tr h="755711">
                <a:tc>
                  <a:txBody>
                    <a:bodyPr/>
                    <a:lstStyle/>
                    <a:p>
                      <a:r>
                        <a:rPr lang="es-CO" sz="2000" kern="100" dirty="0">
                          <a:effectLst/>
                        </a:rPr>
                        <a:t>En Etapa de Instrucción </a:t>
                      </a:r>
                      <a:endParaRPr lang="es-CO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000" kern="100">
                          <a:effectLst/>
                        </a:rPr>
                        <a:t>54</a:t>
                      </a:r>
                      <a:endParaRPr lang="es-CO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08935084"/>
                  </a:ext>
                </a:extLst>
              </a:tr>
              <a:tr h="755711">
                <a:tc>
                  <a:txBody>
                    <a:bodyPr/>
                    <a:lstStyle/>
                    <a:p>
                      <a:r>
                        <a:rPr lang="es-CO" sz="2000" kern="100" dirty="0">
                          <a:effectLst/>
                        </a:rPr>
                        <a:t>En Etapa de Juzgamiento </a:t>
                      </a:r>
                      <a:endParaRPr lang="es-CO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000" kern="100">
                          <a:effectLst/>
                        </a:rPr>
                        <a:t>3</a:t>
                      </a:r>
                      <a:endParaRPr lang="es-CO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42558196"/>
                  </a:ext>
                </a:extLst>
              </a:tr>
              <a:tr h="755711">
                <a:tc>
                  <a:txBody>
                    <a:bodyPr/>
                    <a:lstStyle/>
                    <a:p>
                      <a:r>
                        <a:rPr lang="es-CO" sz="2000" kern="100" dirty="0">
                          <a:effectLst/>
                        </a:rPr>
                        <a:t>En Segunda Instancia </a:t>
                      </a:r>
                      <a:endParaRPr lang="es-CO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000" kern="100" dirty="0">
                          <a:effectLst/>
                        </a:rPr>
                        <a:t>1</a:t>
                      </a:r>
                      <a:endParaRPr lang="es-CO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39431643"/>
                  </a:ext>
                </a:extLst>
              </a:tr>
              <a:tr h="755711">
                <a:tc>
                  <a:txBody>
                    <a:bodyPr/>
                    <a:lstStyle/>
                    <a:p>
                      <a:pPr algn="ctr"/>
                      <a:r>
                        <a:rPr lang="es-CO" sz="2000" kern="100">
                          <a:effectLst/>
                        </a:rPr>
                        <a:t>Total</a:t>
                      </a:r>
                      <a:endParaRPr lang="es-CO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000" kern="100" dirty="0">
                          <a:effectLst/>
                        </a:rPr>
                        <a:t>58</a:t>
                      </a:r>
                      <a:endParaRPr lang="es-CO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303742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5153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D13965AC-BA7F-F2C3-26AA-951645B84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1755" y="2155371"/>
            <a:ext cx="2628900" cy="2547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s-CO" sz="2300" b="1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Actividades</a:t>
            </a:r>
            <a:r>
              <a:rPr kumimoji="0" lang="en-US" altLang="es-CO" sz="2300" b="1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en-US" altLang="es-CO" sz="2300" b="1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Realizadas</a:t>
            </a:r>
            <a:r>
              <a:rPr kumimoji="0" lang="en-US" altLang="es-CO" sz="2300" b="1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en-US" altLang="es-CO" sz="2300" b="1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por</a:t>
            </a:r>
            <a:r>
              <a:rPr kumimoji="0" lang="en-US" altLang="es-CO" sz="2300" b="1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Control Disciplinario Interno </a:t>
            </a:r>
            <a:r>
              <a:rPr kumimoji="0" lang="en-US" altLang="es-CO" sz="2300" b="1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Instrucción</a:t>
            </a:r>
            <a:r>
              <a:rPr kumimoji="0" lang="en-US" altLang="es-CO" sz="2300" b="1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endParaRPr kumimoji="0" lang="en-US" altLang="es-CO" sz="2300" b="0" i="0" u="none" strike="noStrike" kern="1200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  <a:p>
            <a:pPr marL="0" marR="0" lvl="0" indent="0"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s-CO" sz="2300" b="0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</a:p>
          <a:p>
            <a:pPr marL="0" marR="0" lvl="0" indent="0"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endParaRPr kumimoji="0" lang="en-US" altLang="es-CO" sz="2300" b="0" i="0" u="none" strike="noStrike" kern="1200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5F9889E9-E57D-770C-33C9-8436F7A8D5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644736"/>
              </p:ext>
            </p:extLst>
          </p:nvPr>
        </p:nvGraphicFramePr>
        <p:xfrm>
          <a:off x="4490858" y="520114"/>
          <a:ext cx="6709387" cy="51870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0903">
                  <a:extLst>
                    <a:ext uri="{9D8B030D-6E8A-4147-A177-3AD203B41FA5}">
                      <a16:colId xmlns:a16="http://schemas.microsoft.com/office/drawing/2014/main" val="2501637236"/>
                    </a:ext>
                  </a:extLst>
                </a:gridCol>
                <a:gridCol w="4324022">
                  <a:extLst>
                    <a:ext uri="{9D8B030D-6E8A-4147-A177-3AD203B41FA5}">
                      <a16:colId xmlns:a16="http://schemas.microsoft.com/office/drawing/2014/main" val="334995114"/>
                    </a:ext>
                  </a:extLst>
                </a:gridCol>
                <a:gridCol w="1244462">
                  <a:extLst>
                    <a:ext uri="{9D8B030D-6E8A-4147-A177-3AD203B41FA5}">
                      <a16:colId xmlns:a16="http://schemas.microsoft.com/office/drawing/2014/main" val="450588033"/>
                    </a:ext>
                  </a:extLst>
                </a:gridCol>
              </a:tblGrid>
              <a:tr h="4613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Consecutivo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Actividad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Cantidad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49660629"/>
                  </a:ext>
                </a:extLst>
              </a:tr>
              <a:tr h="2517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1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Autos inhibitorios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8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7754253"/>
                  </a:ext>
                </a:extLst>
              </a:tr>
              <a:tr h="2517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2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Auto Apertura de indagación Previa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18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996129491"/>
                  </a:ext>
                </a:extLst>
              </a:tr>
              <a:tr h="2517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3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Autos de Archivo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10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49530194"/>
                  </a:ext>
                </a:extLst>
              </a:tr>
              <a:tr h="2517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4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Autos de Apertura de Investigación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1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528960564"/>
                  </a:ext>
                </a:extLst>
              </a:tr>
              <a:tr h="2517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5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Auto de cierre de Investigación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0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0585120"/>
                  </a:ext>
                </a:extLst>
              </a:tr>
              <a:tr h="2517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6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Auto de Pliego de Cargos Firmados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0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357739194"/>
                  </a:ext>
                </a:extLst>
              </a:tr>
              <a:tr h="2517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7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Auto de Pliego de Cargos en Revisión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0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269308659"/>
                  </a:ext>
                </a:extLst>
              </a:tr>
              <a:tr h="2517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8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Autos de Remisión por Competencia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0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832110352"/>
                  </a:ext>
                </a:extLst>
              </a:tr>
              <a:tr h="2517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9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Autos Pruebas de Oficio o de parte 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3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479262549"/>
                  </a:ext>
                </a:extLst>
              </a:tr>
              <a:tr h="2517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 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Auto Prórroga Investigación Disciplinaria 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1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66622478"/>
                  </a:ext>
                </a:extLst>
              </a:tr>
              <a:tr h="2517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10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Reconocimiento Personería Jurídica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1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142270462"/>
                  </a:ext>
                </a:extLst>
              </a:tr>
              <a:tr h="6983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11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Práctica Diligencias probatorias (memorandos y/o oficios y toma de declaraciones / inspecciones disciplinarias)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121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14139613"/>
                  </a:ext>
                </a:extLst>
              </a:tr>
              <a:tr h="2517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12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Comunicaciones y Notificaciones 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53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934317003"/>
                  </a:ext>
                </a:extLst>
              </a:tr>
              <a:tr h="2517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13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Respuestas a la PGN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2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998813678"/>
                  </a:ext>
                </a:extLst>
              </a:tr>
              <a:tr h="2517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14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Capacitaciones 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0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95234282"/>
                  </a:ext>
                </a:extLst>
              </a:tr>
              <a:tr h="2517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15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Quejas e Informes evaluados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26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973809609"/>
                  </a:ext>
                </a:extLst>
              </a:tr>
              <a:tr h="2517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16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CO" sz="1100" kern="100">
                          <a:effectLst/>
                        </a:rPr>
                        <a:t>Publicación Tips Disciplinarios </a:t>
                      </a:r>
                      <a:endParaRPr lang="es-CO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100" kern="100" dirty="0">
                          <a:effectLst/>
                        </a:rPr>
                        <a:t>13</a:t>
                      </a:r>
                      <a:endParaRPr lang="es-CO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3133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777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587AEA66-899C-222D-1DCF-AD1F60C37B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1755" y="2155371"/>
            <a:ext cx="2628900" cy="2547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506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506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506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506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506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506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506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506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506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eaLnBrk="1" fontAlgn="base" hangingPunct="1">
              <a:lnSpc>
                <a:spcPct val="90000"/>
              </a:lnSpc>
              <a:spcAft>
                <a:spcPts val="600"/>
              </a:spcAft>
              <a:buClrTx/>
              <a:buSzTx/>
              <a:tabLst>
                <a:tab pos="2506663" algn="l"/>
              </a:tabLst>
            </a:pPr>
            <a:r>
              <a:rPr kumimoji="0" lang="en-US" altLang="es-CO" sz="2000" b="1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Otras</a:t>
            </a:r>
            <a:r>
              <a:rPr kumimoji="0" lang="en-US" altLang="es-CO" sz="2000" b="1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en-US" altLang="es-CO" sz="2000" b="1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Actividades</a:t>
            </a:r>
            <a:r>
              <a:rPr kumimoji="0" lang="en-US" altLang="es-CO" sz="2000" b="1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en-US" altLang="es-CO" sz="2000" b="1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Realizadas</a:t>
            </a:r>
            <a:r>
              <a:rPr kumimoji="0" lang="en-US" altLang="es-CO" sz="2000" b="1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en-US" altLang="es-CO" sz="2000" b="1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por</a:t>
            </a:r>
            <a:r>
              <a:rPr kumimoji="0" lang="en-US" altLang="es-CO" sz="2000" b="1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Control Disciplinario Interno </a:t>
            </a:r>
            <a:r>
              <a:rPr kumimoji="0" lang="en-US" altLang="es-CO" sz="2000" b="1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Instrucción</a:t>
            </a:r>
            <a:r>
              <a:rPr kumimoji="0" lang="en-US" altLang="es-CO" sz="2000" b="1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endParaRPr kumimoji="0" lang="en-US" altLang="es-CO" sz="2000" b="0" i="0" u="none" strike="noStrike" kern="1200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  <a:p>
            <a:pPr marL="0" marR="0" lvl="0" indent="0" algn="ctr" eaLnBrk="1" fontAlgn="base" hangingPunct="1">
              <a:lnSpc>
                <a:spcPct val="90000"/>
              </a:lnSpc>
              <a:spcAft>
                <a:spcPts val="600"/>
              </a:spcAft>
              <a:buClrTx/>
              <a:buSzTx/>
              <a:tabLst>
                <a:tab pos="2506663" algn="l"/>
              </a:tabLst>
            </a:pPr>
            <a:r>
              <a:rPr kumimoji="0" lang="en-US" altLang="es-CO" sz="2000" b="0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</a:p>
          <a:p>
            <a:pPr marL="0" marR="0" lvl="0" indent="0" algn="ctr" eaLnBrk="1" fontAlgn="base" hangingPunct="1">
              <a:lnSpc>
                <a:spcPct val="90000"/>
              </a:lnSpc>
              <a:spcAft>
                <a:spcPts val="600"/>
              </a:spcAft>
              <a:buClrTx/>
              <a:buSzTx/>
              <a:tabLst>
                <a:tab pos="2506663" algn="l"/>
              </a:tabLst>
            </a:pPr>
            <a:endParaRPr kumimoji="0" lang="en-US" altLang="es-CO" sz="2000" b="0" i="0" u="none" strike="noStrike" kern="1200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B8DF8099-7E65-FE7D-6C8D-C347B6D0CF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4197320"/>
              </p:ext>
            </p:extLst>
          </p:nvPr>
        </p:nvGraphicFramePr>
        <p:xfrm>
          <a:off x="4490859" y="1368878"/>
          <a:ext cx="6983719" cy="38923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7552">
                  <a:extLst>
                    <a:ext uri="{9D8B030D-6E8A-4147-A177-3AD203B41FA5}">
                      <a16:colId xmlns:a16="http://schemas.microsoft.com/office/drawing/2014/main" val="475197943"/>
                    </a:ext>
                  </a:extLst>
                </a:gridCol>
                <a:gridCol w="4500822">
                  <a:extLst>
                    <a:ext uri="{9D8B030D-6E8A-4147-A177-3AD203B41FA5}">
                      <a16:colId xmlns:a16="http://schemas.microsoft.com/office/drawing/2014/main" val="3310924974"/>
                    </a:ext>
                  </a:extLst>
                </a:gridCol>
                <a:gridCol w="1295345">
                  <a:extLst>
                    <a:ext uri="{9D8B030D-6E8A-4147-A177-3AD203B41FA5}">
                      <a16:colId xmlns:a16="http://schemas.microsoft.com/office/drawing/2014/main" val="4154129256"/>
                    </a:ext>
                  </a:extLst>
                </a:gridCol>
              </a:tblGrid>
              <a:tr h="5925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800" kern="100" dirty="0">
                          <a:effectLst/>
                        </a:rPr>
                        <a:t>Consecutivo</a:t>
                      </a:r>
                      <a:endParaRPr lang="es-CO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800" kern="100">
                          <a:effectLst/>
                        </a:rPr>
                        <a:t>Actividad</a:t>
                      </a:r>
                      <a:endParaRPr lang="es-CO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800" kern="100">
                          <a:effectLst/>
                        </a:rPr>
                        <a:t>Cantidad</a:t>
                      </a:r>
                      <a:endParaRPr lang="es-CO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58262913"/>
                  </a:ext>
                </a:extLst>
              </a:tr>
              <a:tr h="5925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800" kern="100">
                          <a:effectLst/>
                        </a:rPr>
                        <a:t>1</a:t>
                      </a:r>
                      <a:endParaRPr lang="es-CO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s-CO" sz="1800" kern="100" dirty="0">
                          <a:effectLst/>
                        </a:rPr>
                        <a:t>Se continuo con la organización del archivo.</a:t>
                      </a:r>
                      <a:endParaRPr lang="es-CO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800" kern="100">
                          <a:effectLst/>
                        </a:rPr>
                        <a:t>N/A</a:t>
                      </a:r>
                      <a:endParaRPr lang="es-CO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094101426"/>
                  </a:ext>
                </a:extLst>
              </a:tr>
              <a:tr h="8969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800" kern="100">
                          <a:effectLst/>
                        </a:rPr>
                        <a:t>2</a:t>
                      </a:r>
                      <a:endParaRPr lang="es-CO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s-CO" sz="1800" kern="100" dirty="0">
                          <a:effectLst/>
                        </a:rPr>
                        <a:t>Se continuó con el trámite de actualización del procedimiento disciplinario código TPSC-P-004. </a:t>
                      </a:r>
                      <a:endParaRPr lang="es-CO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800" kern="100">
                          <a:effectLst/>
                        </a:rPr>
                        <a:t>N/A</a:t>
                      </a:r>
                      <a:endParaRPr lang="es-CO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635389024"/>
                  </a:ext>
                </a:extLst>
              </a:tr>
              <a:tr h="18102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800" kern="100">
                          <a:effectLst/>
                        </a:rPr>
                        <a:t>3</a:t>
                      </a:r>
                      <a:endParaRPr lang="es-CO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s-CO" sz="1800" kern="100" dirty="0">
                          <a:effectLst/>
                        </a:rPr>
                        <a:t>Se realizaron diversas actuaciones relacionadas con las actuaciones administrativas correspondientes para la ejecución de ocho (08) sanciones disciplinarias impuestas por la Procuraduría General de </a:t>
                      </a:r>
                      <a:r>
                        <a:rPr lang="es-CO" sz="1800" kern="100">
                          <a:effectLst/>
                        </a:rPr>
                        <a:t>la Nación. </a:t>
                      </a:r>
                      <a:endParaRPr lang="es-CO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CO" sz="1800" kern="100" dirty="0">
                          <a:effectLst/>
                        </a:rPr>
                        <a:t>8</a:t>
                      </a:r>
                      <a:endParaRPr lang="es-CO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3696766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32815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mt">
      <a:dk1>
        <a:srgbClr val="262626"/>
      </a:dk1>
      <a:lt1>
        <a:sysClr val="window" lastClr="FFFFFF"/>
      </a:lt1>
      <a:dk2>
        <a:srgbClr val="DC7240"/>
      </a:dk2>
      <a:lt2>
        <a:srgbClr val="E7E6E6"/>
      </a:lt2>
      <a:accent1>
        <a:srgbClr val="DC7240"/>
      </a:accent1>
      <a:accent2>
        <a:srgbClr val="262626"/>
      </a:accent2>
      <a:accent3>
        <a:srgbClr val="E38D67"/>
      </a:accent3>
      <a:accent4>
        <a:srgbClr val="595959"/>
      </a:accent4>
      <a:accent5>
        <a:srgbClr val="EFA725"/>
      </a:accent5>
      <a:accent6>
        <a:srgbClr val="0C0C0C"/>
      </a:accent6>
      <a:hlink>
        <a:srgbClr val="43B1A4"/>
      </a:hlink>
      <a:folHlink>
        <a:srgbClr val="DC7240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5529</TotalTime>
  <Words>279</Words>
  <Application>Microsoft Office PowerPoint</Application>
  <PresentationFormat>Panorámica</PresentationFormat>
  <Paragraphs>94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Calibri</vt:lpstr>
      <vt:lpstr>Arial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William Camilo  Baracaldo Godoy</dc:creator>
  <cp:lastModifiedBy>Nelson Fabian Rocha Rodriguez</cp:lastModifiedBy>
  <cp:revision>35</cp:revision>
  <dcterms:created xsi:type="dcterms:W3CDTF">2023-05-08T00:34:42Z</dcterms:created>
  <dcterms:modified xsi:type="dcterms:W3CDTF">2025-01-31T21:09:52Z</dcterms:modified>
</cp:coreProperties>
</file>