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  <a:srgbClr val="DDF0FF"/>
    <a:srgbClr val="FB5715"/>
    <a:srgbClr val="00D05E"/>
    <a:srgbClr val="BD0DA8"/>
    <a:srgbClr val="008AF2"/>
    <a:srgbClr val="FC8814"/>
    <a:srgbClr val="FCD8F8"/>
    <a:srgbClr val="FBCDF6"/>
    <a:srgbClr val="FAB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98F78-1108-4323-A71B-D2CAD7EA4B62}" v="4" dt="2025-01-31T21:08:28.935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Fabian Rocha Rodriguez" userId="d9eb45e5-548d-441c-9106-636ffaf75221" providerId="ADAL" clId="{59098F78-1108-4323-A71B-D2CAD7EA4B62}"/>
    <pc:docChg chg="custSel modSld">
      <pc:chgData name="Nelson Fabian Rocha Rodriguez" userId="d9eb45e5-548d-441c-9106-636ffaf75221" providerId="ADAL" clId="{59098F78-1108-4323-A71B-D2CAD7EA4B62}" dt="2025-01-31T21:09:51.361" v="40" actId="20577"/>
      <pc:docMkLst>
        <pc:docMk/>
      </pc:docMkLst>
      <pc:sldChg chg="modSp mod">
        <pc:chgData name="Nelson Fabian Rocha Rodriguez" userId="d9eb45e5-548d-441c-9106-636ffaf75221" providerId="ADAL" clId="{59098F78-1108-4323-A71B-D2CAD7EA4B62}" dt="2025-01-31T21:05:29.837" v="11" actId="20577"/>
        <pc:sldMkLst>
          <pc:docMk/>
          <pc:sldMk cId="1482975956" sldId="257"/>
        </pc:sldMkLst>
        <pc:spChg chg="mod">
          <ac:chgData name="Nelson Fabian Rocha Rodriguez" userId="d9eb45e5-548d-441c-9106-636ffaf75221" providerId="ADAL" clId="{59098F78-1108-4323-A71B-D2CAD7EA4B62}" dt="2025-01-31T21:05:29.837" v="11" actId="20577"/>
          <ac:spMkLst>
            <pc:docMk/>
            <pc:sldMk cId="1482975956" sldId="257"/>
            <ac:spMk id="10" creationId="{28C82FC5-6DA8-BEFD-3E50-171A0160C853}"/>
          </ac:spMkLst>
        </pc:spChg>
      </pc:sldChg>
      <pc:sldChg chg="addSp delSp modSp mod">
        <pc:chgData name="Nelson Fabian Rocha Rodriguez" userId="d9eb45e5-548d-441c-9106-636ffaf75221" providerId="ADAL" clId="{59098F78-1108-4323-A71B-D2CAD7EA4B62}" dt="2025-01-31T21:06:27.299" v="19" actId="1076"/>
        <pc:sldMkLst>
          <pc:docMk/>
          <pc:sldMk cId="531141230" sldId="261"/>
        </pc:sldMkLst>
        <pc:graphicFrameChg chg="add mod modGraphic">
          <ac:chgData name="Nelson Fabian Rocha Rodriguez" userId="d9eb45e5-548d-441c-9106-636ffaf75221" providerId="ADAL" clId="{59098F78-1108-4323-A71B-D2CAD7EA4B62}" dt="2025-01-31T21:06:27.299" v="19" actId="1076"/>
          <ac:graphicFrameMkLst>
            <pc:docMk/>
            <pc:sldMk cId="531141230" sldId="261"/>
            <ac:graphicFrameMk id="2" creationId="{BAB74F3F-FB31-E72A-3B23-24596D1C7387}"/>
          </ac:graphicFrameMkLst>
        </pc:graphicFrameChg>
        <pc:graphicFrameChg chg="del modGraphic">
          <ac:chgData name="Nelson Fabian Rocha Rodriguez" userId="d9eb45e5-548d-441c-9106-636ffaf75221" providerId="ADAL" clId="{59098F78-1108-4323-A71B-D2CAD7EA4B62}" dt="2025-01-31T21:05:47.064" v="13" actId="478"/>
          <ac:graphicFrameMkLst>
            <pc:docMk/>
            <pc:sldMk cId="531141230" sldId="261"/>
            <ac:graphicFrameMk id="7" creationId="{D071B5F1-3170-F0F3-2B86-6FFF3448216C}"/>
          </ac:graphicFrameMkLst>
        </pc:graphicFrameChg>
      </pc:sldChg>
      <pc:sldChg chg="addSp delSp modSp mod">
        <pc:chgData name="Nelson Fabian Rocha Rodriguez" userId="d9eb45e5-548d-441c-9106-636ffaf75221" providerId="ADAL" clId="{59098F78-1108-4323-A71B-D2CAD7EA4B62}" dt="2025-01-31T21:07:32.396" v="26" actId="1076"/>
        <pc:sldMkLst>
          <pc:docMk/>
          <pc:sldMk cId="3695153708" sldId="262"/>
        </pc:sldMkLst>
        <pc:graphicFrameChg chg="del">
          <ac:chgData name="Nelson Fabian Rocha Rodriguez" userId="d9eb45e5-548d-441c-9106-636ffaf75221" providerId="ADAL" clId="{59098F78-1108-4323-A71B-D2CAD7EA4B62}" dt="2025-01-31T21:07:05.549" v="20" actId="478"/>
          <ac:graphicFrameMkLst>
            <pc:docMk/>
            <pc:sldMk cId="3695153708" sldId="262"/>
            <ac:graphicFrameMk id="2" creationId="{F70B31DF-70A9-B755-EDFF-F80DEDEAF292}"/>
          </ac:graphicFrameMkLst>
        </pc:graphicFrameChg>
        <pc:graphicFrameChg chg="add mod modGraphic">
          <ac:chgData name="Nelson Fabian Rocha Rodriguez" userId="d9eb45e5-548d-441c-9106-636ffaf75221" providerId="ADAL" clId="{59098F78-1108-4323-A71B-D2CAD7EA4B62}" dt="2025-01-31T21:07:32.396" v="26" actId="1076"/>
          <ac:graphicFrameMkLst>
            <pc:docMk/>
            <pc:sldMk cId="3695153708" sldId="262"/>
            <ac:graphicFrameMk id="4" creationId="{9C9A04A3-477A-AA1C-C08D-5B54EE15A3F3}"/>
          </ac:graphicFrameMkLst>
        </pc:graphicFrameChg>
      </pc:sldChg>
      <pc:sldChg chg="addSp delSp modSp mod">
        <pc:chgData name="Nelson Fabian Rocha Rodriguez" userId="d9eb45e5-548d-441c-9106-636ffaf75221" providerId="ADAL" clId="{59098F78-1108-4323-A71B-D2CAD7EA4B62}" dt="2025-01-31T21:08:04.404" v="31" actId="1076"/>
        <pc:sldMkLst>
          <pc:docMk/>
          <pc:sldMk cId="157777276" sldId="263"/>
        </pc:sldMkLst>
        <pc:graphicFrameChg chg="del">
          <ac:chgData name="Nelson Fabian Rocha Rodriguez" userId="d9eb45e5-548d-441c-9106-636ffaf75221" providerId="ADAL" clId="{59098F78-1108-4323-A71B-D2CAD7EA4B62}" dt="2025-01-31T21:07:41.777" v="27" actId="478"/>
          <ac:graphicFrameMkLst>
            <pc:docMk/>
            <pc:sldMk cId="157777276" sldId="263"/>
            <ac:graphicFrameMk id="2" creationId="{AA4CD65C-7A49-3FF4-68AD-ED31C32B90E4}"/>
          </ac:graphicFrameMkLst>
        </pc:graphicFrameChg>
        <pc:graphicFrameChg chg="add mod modGraphic">
          <ac:chgData name="Nelson Fabian Rocha Rodriguez" userId="d9eb45e5-548d-441c-9106-636ffaf75221" providerId="ADAL" clId="{59098F78-1108-4323-A71B-D2CAD7EA4B62}" dt="2025-01-31T21:08:04.404" v="31" actId="1076"/>
          <ac:graphicFrameMkLst>
            <pc:docMk/>
            <pc:sldMk cId="157777276" sldId="263"/>
            <ac:graphicFrameMk id="4" creationId="{5F9889E9-E57D-770C-33C9-8436F7A8D555}"/>
          </ac:graphicFrameMkLst>
        </pc:graphicFrameChg>
      </pc:sldChg>
      <pc:sldChg chg="addSp delSp modSp mod">
        <pc:chgData name="Nelson Fabian Rocha Rodriguez" userId="d9eb45e5-548d-441c-9106-636ffaf75221" providerId="ADAL" clId="{59098F78-1108-4323-A71B-D2CAD7EA4B62}" dt="2025-01-31T21:09:51.361" v="40" actId="20577"/>
        <pc:sldMkLst>
          <pc:docMk/>
          <pc:sldMk cId="4243281549" sldId="264"/>
        </pc:sldMkLst>
        <pc:graphicFrameChg chg="del">
          <ac:chgData name="Nelson Fabian Rocha Rodriguez" userId="d9eb45e5-548d-441c-9106-636ffaf75221" providerId="ADAL" clId="{59098F78-1108-4323-A71B-D2CAD7EA4B62}" dt="2025-01-31T21:08:20.086" v="32" actId="478"/>
          <ac:graphicFrameMkLst>
            <pc:docMk/>
            <pc:sldMk cId="4243281549" sldId="264"/>
            <ac:graphicFrameMk id="2" creationId="{AED50CA6-F649-7CE8-1A1F-529DD2709C25}"/>
          </ac:graphicFrameMkLst>
        </pc:graphicFrameChg>
        <pc:graphicFrameChg chg="add mod modGraphic">
          <ac:chgData name="Nelson Fabian Rocha Rodriguez" userId="d9eb45e5-548d-441c-9106-636ffaf75221" providerId="ADAL" clId="{59098F78-1108-4323-A71B-D2CAD7EA4B62}" dt="2025-01-31T21:09:51.361" v="40" actId="20577"/>
          <ac:graphicFrameMkLst>
            <pc:docMk/>
            <pc:sldMk cId="4243281549" sldId="264"/>
            <ac:graphicFrameMk id="4" creationId="{B8DF8099-7E65-FE7D-6C8D-C347B6D0CFC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>
                <a:latin typeface="Verdana" panose="020B0604030504040204" pitchFamily="34" charset="0"/>
              </a:rPr>
              <a:t>31/01/2025</a:t>
            </a:fld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>
                <a:latin typeface="Verdana" panose="020B0604030504040204" pitchFamily="34" charset="0"/>
              </a:rPr>
              <a:t>‹Nº›</a:t>
            </a:fld>
            <a:endParaRPr lang="es-CO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548FE027-FF15-4B35-A3A3-F388589304CA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96BEE05-6087-46F1-95A9-FFABE4696862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21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60181D9-5A21-AE27-197A-E4399349395E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F581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C6DBEC1F-2BCA-C7EE-B4D1-AC93A9626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522" y="1638979"/>
            <a:ext cx="1980957" cy="358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61E59206-B501-7C42-4613-C8C535460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4872" y="259959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82138A61-318F-3CEB-D851-D0A9904704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2672" y="277544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5EDE441-E0C5-0182-57F3-D13C15C10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594" y="5811943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31/01/2025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3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F7C533-5DE6-D0AA-B5E3-34DFA805E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EAE5914-C65A-EE0A-38D9-88D683D2E1CA}"/>
              </a:ext>
            </a:extLst>
          </p:cNvPr>
          <p:cNvSpPr txBox="1"/>
          <p:nvPr/>
        </p:nvSpPr>
        <p:spPr>
          <a:xfrm>
            <a:off x="571500" y="1974107"/>
            <a:ext cx="609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Vicepresidencia de Gestión Corporativa ANI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Control  Disciplinario  Interno 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8C82FC5-6DA8-BEFD-3E50-171A0160C853}"/>
              </a:ext>
            </a:extLst>
          </p:cNvPr>
          <p:cNvSpPr txBox="1"/>
          <p:nvPr/>
        </p:nvSpPr>
        <p:spPr>
          <a:xfrm>
            <a:off x="571500" y="3610091"/>
            <a:ext cx="6093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INFORME DE GESTIÓN 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Cuarto Trimestre 2024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6593F5D-5917-0A55-F1BE-F6DABC71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 Vigentes Control Disciplinario Interno Etapa de Instrucción </a:t>
            </a: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B74F3F-FB31-E72A-3B23-24596D1C7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59077"/>
              </p:ext>
            </p:extLst>
          </p:nvPr>
        </p:nvGraphicFramePr>
        <p:xfrm>
          <a:off x="4821686" y="1342228"/>
          <a:ext cx="6341614" cy="3565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3523">
                  <a:extLst>
                    <a:ext uri="{9D8B030D-6E8A-4147-A177-3AD203B41FA5}">
                      <a16:colId xmlns:a16="http://schemas.microsoft.com/office/drawing/2014/main" val="2537601872"/>
                    </a:ext>
                  </a:extLst>
                </a:gridCol>
                <a:gridCol w="2138091">
                  <a:extLst>
                    <a:ext uri="{9D8B030D-6E8A-4147-A177-3AD203B41FA5}">
                      <a16:colId xmlns:a16="http://schemas.microsoft.com/office/drawing/2014/main" val="2571359026"/>
                    </a:ext>
                  </a:extLst>
                </a:gridCol>
              </a:tblGrid>
              <a:tr h="594257"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Estado del Proceso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Cantidad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8737581"/>
                  </a:ext>
                </a:extLst>
              </a:tr>
              <a:tr h="594257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Investigación disciplinaria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8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943235"/>
                  </a:ext>
                </a:extLst>
              </a:tr>
              <a:tr h="594257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Indagación Previa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46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4520684"/>
                  </a:ext>
                </a:extLst>
              </a:tr>
              <a:tr h="1188513">
                <a:tc>
                  <a:txBody>
                    <a:bodyPr/>
                    <a:lstStyle/>
                    <a:p>
                      <a:r>
                        <a:rPr lang="es-CO" sz="2000" kern="100">
                          <a:effectLst/>
                        </a:rPr>
                        <a:t>Pliego de Cargos (Elaborado y en revisión)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0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8369772"/>
                  </a:ext>
                </a:extLst>
              </a:tr>
              <a:tr h="594257"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Total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54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369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14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406E293-44B5-5834-37B3-752A36599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432" y="1937759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Vigentes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Agencia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Nacional de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Infraestructura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C9A04A3-477A-AA1C-C08D-5B54EE15A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08498"/>
              </p:ext>
            </p:extLst>
          </p:nvPr>
        </p:nvGraphicFramePr>
        <p:xfrm>
          <a:off x="4632500" y="1361003"/>
          <a:ext cx="6419128" cy="3778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4903">
                  <a:extLst>
                    <a:ext uri="{9D8B030D-6E8A-4147-A177-3AD203B41FA5}">
                      <a16:colId xmlns:a16="http://schemas.microsoft.com/office/drawing/2014/main" val="4149316466"/>
                    </a:ext>
                  </a:extLst>
                </a:gridCol>
                <a:gridCol w="2164225">
                  <a:extLst>
                    <a:ext uri="{9D8B030D-6E8A-4147-A177-3AD203B41FA5}">
                      <a16:colId xmlns:a16="http://schemas.microsoft.com/office/drawing/2014/main" val="3024599869"/>
                    </a:ext>
                  </a:extLst>
                </a:gridCol>
              </a:tblGrid>
              <a:tr h="755711"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Etapa de la Acción Disciplinaria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Cantidad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0036292"/>
                  </a:ext>
                </a:extLst>
              </a:tr>
              <a:tr h="755711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En Etapa de Instrucción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54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8935084"/>
                  </a:ext>
                </a:extLst>
              </a:tr>
              <a:tr h="755711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En Etapa de Juzgamiento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3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2558196"/>
                  </a:ext>
                </a:extLst>
              </a:tr>
              <a:tr h="755711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En Segunda Instancia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1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431643"/>
                  </a:ext>
                </a:extLst>
              </a:tr>
              <a:tr h="755711"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>
                          <a:effectLst/>
                        </a:rPr>
                        <a:t>Total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kern="100" dirty="0">
                          <a:effectLst/>
                        </a:rPr>
                        <a:t>58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037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13965AC-BA7F-F2C3-26AA-951645B84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9889E9-E57D-770C-33C9-8436F7A8D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44736"/>
              </p:ext>
            </p:extLst>
          </p:nvPr>
        </p:nvGraphicFramePr>
        <p:xfrm>
          <a:off x="4490858" y="520114"/>
          <a:ext cx="6709387" cy="5187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903">
                  <a:extLst>
                    <a:ext uri="{9D8B030D-6E8A-4147-A177-3AD203B41FA5}">
                      <a16:colId xmlns:a16="http://schemas.microsoft.com/office/drawing/2014/main" val="2501637236"/>
                    </a:ext>
                  </a:extLst>
                </a:gridCol>
                <a:gridCol w="4324022">
                  <a:extLst>
                    <a:ext uri="{9D8B030D-6E8A-4147-A177-3AD203B41FA5}">
                      <a16:colId xmlns:a16="http://schemas.microsoft.com/office/drawing/2014/main" val="334995114"/>
                    </a:ext>
                  </a:extLst>
                </a:gridCol>
                <a:gridCol w="1244462">
                  <a:extLst>
                    <a:ext uri="{9D8B030D-6E8A-4147-A177-3AD203B41FA5}">
                      <a16:colId xmlns:a16="http://schemas.microsoft.com/office/drawing/2014/main" val="450588033"/>
                    </a:ext>
                  </a:extLst>
                </a:gridCol>
              </a:tblGrid>
              <a:tr h="46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Consecutivo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Actividad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Cantidad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49660629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Autos inhibitorios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8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754253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2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 Apertura de indagación Previa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18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96129491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Autos de Archivo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49530194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4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Autos de Apertura de Investigación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28960564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5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 de cierre de Investigación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585120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6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 de Pliego de Cargos Firmados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7739194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7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 de Pliego de Cargos en Revisión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9308659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8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Autos de Remisión por Competencia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32110352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9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Autos Pruebas de Oficio o de parte 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79262549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 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Auto Prórroga Investigación Disciplinaria 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22478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Reconocimiento Personería Jurídica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2270462"/>
                  </a:ext>
                </a:extLst>
              </a:tr>
              <a:tr h="698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Práctica Diligencias probatorias (memorandos y/o oficios y toma de declaraciones / inspecciones disciplinarias)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121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14139613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12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Comunicaciones y Notificaciones 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53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34317003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Respuestas a la PGN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2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8813678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14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Capacitaciones 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0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234282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15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Quejas e Informes evaluados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26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3809609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16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Publicación Tips Disciplinarios 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 dirty="0">
                          <a:effectLst/>
                        </a:rPr>
                        <a:t>13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313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87AEA66-899C-222D-1DCF-AD1F60C3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Otras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8DF8099-7E65-FE7D-6C8D-C347B6D0C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97320"/>
              </p:ext>
            </p:extLst>
          </p:nvPr>
        </p:nvGraphicFramePr>
        <p:xfrm>
          <a:off x="4490859" y="1368878"/>
          <a:ext cx="6983719" cy="3892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552">
                  <a:extLst>
                    <a:ext uri="{9D8B030D-6E8A-4147-A177-3AD203B41FA5}">
                      <a16:colId xmlns:a16="http://schemas.microsoft.com/office/drawing/2014/main" val="475197943"/>
                    </a:ext>
                  </a:extLst>
                </a:gridCol>
                <a:gridCol w="4500822">
                  <a:extLst>
                    <a:ext uri="{9D8B030D-6E8A-4147-A177-3AD203B41FA5}">
                      <a16:colId xmlns:a16="http://schemas.microsoft.com/office/drawing/2014/main" val="3310924974"/>
                    </a:ext>
                  </a:extLst>
                </a:gridCol>
                <a:gridCol w="1295345">
                  <a:extLst>
                    <a:ext uri="{9D8B030D-6E8A-4147-A177-3AD203B41FA5}">
                      <a16:colId xmlns:a16="http://schemas.microsoft.com/office/drawing/2014/main" val="4154129256"/>
                    </a:ext>
                  </a:extLst>
                </a:gridCol>
              </a:tblGrid>
              <a:tr h="592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 dirty="0">
                          <a:effectLst/>
                        </a:rPr>
                        <a:t>Consecutivo</a:t>
                      </a:r>
                      <a:endParaRPr lang="es-C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Actividad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Cantidad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8262913"/>
                  </a:ext>
                </a:extLst>
              </a:tr>
              <a:tr h="592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1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800" kern="100" dirty="0">
                          <a:effectLst/>
                        </a:rPr>
                        <a:t>Se continuo con la organización del archivo.</a:t>
                      </a:r>
                      <a:endParaRPr lang="es-C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N/A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4101426"/>
                  </a:ext>
                </a:extLst>
              </a:tr>
              <a:tr h="896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2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800" kern="100" dirty="0">
                          <a:effectLst/>
                        </a:rPr>
                        <a:t>Se continuó con el trámite de actualización del procedimiento disciplinario código TPSC-P-004. </a:t>
                      </a:r>
                      <a:endParaRPr lang="es-C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N/A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35389024"/>
                  </a:ext>
                </a:extLst>
              </a:tr>
              <a:tr h="1810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>
                          <a:effectLst/>
                        </a:rPr>
                        <a:t>3</a:t>
                      </a:r>
                      <a:endParaRPr lang="es-C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800" kern="100" dirty="0">
                          <a:effectLst/>
                        </a:rPr>
                        <a:t>Se realizaron diversas actuaciones relacionadas con las actuaciones administrativas correspondientes para la ejecución de ocho (08) sanciones disciplinarias impuestas por la Procuraduría General de </a:t>
                      </a:r>
                      <a:r>
                        <a:rPr lang="es-CO" sz="1800" kern="100">
                          <a:effectLst/>
                        </a:rPr>
                        <a:t>la Nación. </a:t>
                      </a:r>
                      <a:endParaRPr lang="es-C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800" kern="100" dirty="0">
                          <a:effectLst/>
                        </a:rPr>
                        <a:t>8</a:t>
                      </a:r>
                      <a:endParaRPr lang="es-C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967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281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279</Words>
  <Application>Microsoft Office PowerPoint</Application>
  <PresentationFormat>Panorámica</PresentationFormat>
  <Paragraphs>94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Arial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Nelson Fabian Rocha Rodriguez</cp:lastModifiedBy>
  <cp:revision>35</cp:revision>
  <dcterms:created xsi:type="dcterms:W3CDTF">2023-05-08T00:34:42Z</dcterms:created>
  <dcterms:modified xsi:type="dcterms:W3CDTF">2025-01-31T21:09:52Z</dcterms:modified>
</cp:coreProperties>
</file>