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62" r:id="rId5"/>
    <p:sldId id="263" r:id="rId6"/>
    <p:sldId id="264" r:id="rId7"/>
  </p:sldIdLst>
  <p:sldSz cx="12192000" cy="6858000"/>
  <p:notesSz cx="6858000" cy="9144000"/>
  <p:embeddedFontLs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EE"/>
    <a:srgbClr val="DDF0FF"/>
    <a:srgbClr val="FB5715"/>
    <a:srgbClr val="00D05E"/>
    <a:srgbClr val="BD0DA8"/>
    <a:srgbClr val="008AF2"/>
    <a:srgbClr val="FC8814"/>
    <a:srgbClr val="FCD8F8"/>
    <a:srgbClr val="FBCDF6"/>
    <a:srgbClr val="FAB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EF30FA-8E84-4BCA-897A-05ED8F6118F6}" v="6" dt="2026-01-15T22:03:08.256"/>
  </p1510:revLst>
</p1510:revInfo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Jose Pinilla Rangel" userId="f8f24f9b-3bc3-4e50-a2f2-4ae5c510b41f" providerId="ADAL" clId="{BBCDCA40-D4F1-48E7-B0E4-7130DCBD23BB}"/>
    <pc:docChg chg="undo custSel modSld">
      <pc:chgData name="Maria Jose Pinilla Rangel" userId="f8f24f9b-3bc3-4e50-a2f2-4ae5c510b41f" providerId="ADAL" clId="{BBCDCA40-D4F1-48E7-B0E4-7130DCBD23BB}" dt="2026-01-15T22:13:25.029" v="353" actId="20577"/>
      <pc:docMkLst>
        <pc:docMk/>
      </pc:docMkLst>
      <pc:sldChg chg="modSp mod">
        <pc:chgData name="Maria Jose Pinilla Rangel" userId="f8f24f9b-3bc3-4e50-a2f2-4ae5c510b41f" providerId="ADAL" clId="{BBCDCA40-D4F1-48E7-B0E4-7130DCBD23BB}" dt="2026-01-15T14:49:33.456" v="5" actId="20577"/>
        <pc:sldMkLst>
          <pc:docMk/>
          <pc:sldMk cId="1482975956" sldId="257"/>
        </pc:sldMkLst>
        <pc:spChg chg="mod">
          <ac:chgData name="Maria Jose Pinilla Rangel" userId="f8f24f9b-3bc3-4e50-a2f2-4ae5c510b41f" providerId="ADAL" clId="{BBCDCA40-D4F1-48E7-B0E4-7130DCBD23BB}" dt="2026-01-15T14:49:33.456" v="5" actId="20577"/>
          <ac:spMkLst>
            <pc:docMk/>
            <pc:sldMk cId="1482975956" sldId="257"/>
            <ac:spMk id="10" creationId="{28C82FC5-6DA8-BEFD-3E50-171A0160C853}"/>
          </ac:spMkLst>
        </pc:spChg>
      </pc:sldChg>
      <pc:sldChg chg="modSp mod">
        <pc:chgData name="Maria Jose Pinilla Rangel" userId="f8f24f9b-3bc3-4e50-a2f2-4ae5c510b41f" providerId="ADAL" clId="{BBCDCA40-D4F1-48E7-B0E4-7130DCBD23BB}" dt="2026-01-15T20:38:24.566" v="15" actId="20577"/>
        <pc:sldMkLst>
          <pc:docMk/>
          <pc:sldMk cId="531141230" sldId="261"/>
        </pc:sldMkLst>
        <pc:graphicFrameChg chg="modGraphic">
          <ac:chgData name="Maria Jose Pinilla Rangel" userId="f8f24f9b-3bc3-4e50-a2f2-4ae5c510b41f" providerId="ADAL" clId="{BBCDCA40-D4F1-48E7-B0E4-7130DCBD23BB}" dt="2026-01-15T20:38:24.566" v="15" actId="20577"/>
          <ac:graphicFrameMkLst>
            <pc:docMk/>
            <pc:sldMk cId="531141230" sldId="261"/>
            <ac:graphicFrameMk id="3" creationId="{58F3C833-3CF0-636C-133B-85CD0757190F}"/>
          </ac:graphicFrameMkLst>
        </pc:graphicFrameChg>
      </pc:sldChg>
      <pc:sldChg chg="modSp mod">
        <pc:chgData name="Maria Jose Pinilla Rangel" userId="f8f24f9b-3bc3-4e50-a2f2-4ae5c510b41f" providerId="ADAL" clId="{BBCDCA40-D4F1-48E7-B0E4-7130DCBD23BB}" dt="2026-01-15T20:39:47.528" v="25" actId="20577"/>
        <pc:sldMkLst>
          <pc:docMk/>
          <pc:sldMk cId="3695153708" sldId="262"/>
        </pc:sldMkLst>
        <pc:graphicFrameChg chg="modGraphic">
          <ac:chgData name="Maria Jose Pinilla Rangel" userId="f8f24f9b-3bc3-4e50-a2f2-4ae5c510b41f" providerId="ADAL" clId="{BBCDCA40-D4F1-48E7-B0E4-7130DCBD23BB}" dt="2026-01-15T20:39:47.528" v="25" actId="20577"/>
          <ac:graphicFrameMkLst>
            <pc:docMk/>
            <pc:sldMk cId="3695153708" sldId="262"/>
            <ac:graphicFrameMk id="2" creationId="{F822B935-1B7E-0D5C-52AE-2E4E97C1CE96}"/>
          </ac:graphicFrameMkLst>
        </pc:graphicFrameChg>
      </pc:sldChg>
      <pc:sldChg chg="modSp mod">
        <pc:chgData name="Maria Jose Pinilla Rangel" userId="f8f24f9b-3bc3-4e50-a2f2-4ae5c510b41f" providerId="ADAL" clId="{BBCDCA40-D4F1-48E7-B0E4-7130DCBD23BB}" dt="2026-01-15T22:13:11.901" v="345" actId="207"/>
        <pc:sldMkLst>
          <pc:docMk/>
          <pc:sldMk cId="157777276" sldId="263"/>
        </pc:sldMkLst>
        <pc:graphicFrameChg chg="mod modGraphic">
          <ac:chgData name="Maria Jose Pinilla Rangel" userId="f8f24f9b-3bc3-4e50-a2f2-4ae5c510b41f" providerId="ADAL" clId="{BBCDCA40-D4F1-48E7-B0E4-7130DCBD23BB}" dt="2026-01-15T22:13:11.901" v="345" actId="207"/>
          <ac:graphicFrameMkLst>
            <pc:docMk/>
            <pc:sldMk cId="157777276" sldId="263"/>
            <ac:graphicFrameMk id="4" creationId="{EE4624EE-D1B7-BA0C-69AF-981079638460}"/>
          </ac:graphicFrameMkLst>
        </pc:graphicFrameChg>
      </pc:sldChg>
      <pc:sldChg chg="modSp mod">
        <pc:chgData name="Maria Jose Pinilla Rangel" userId="f8f24f9b-3bc3-4e50-a2f2-4ae5c510b41f" providerId="ADAL" clId="{BBCDCA40-D4F1-48E7-B0E4-7130DCBD23BB}" dt="2026-01-15T22:13:25.029" v="353" actId="20577"/>
        <pc:sldMkLst>
          <pc:docMk/>
          <pc:sldMk cId="4243281549" sldId="264"/>
        </pc:sldMkLst>
        <pc:graphicFrameChg chg="mod modGraphic">
          <ac:chgData name="Maria Jose Pinilla Rangel" userId="f8f24f9b-3bc3-4e50-a2f2-4ae5c510b41f" providerId="ADAL" clId="{BBCDCA40-D4F1-48E7-B0E4-7130DCBD23BB}" dt="2026-01-15T22:13:25.029" v="353" actId="20577"/>
          <ac:graphicFrameMkLst>
            <pc:docMk/>
            <pc:sldMk cId="4243281549" sldId="264"/>
            <ac:graphicFrameMk id="4" creationId="{A4883D99-1F4B-39FD-0C79-B73F6160579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>
                <a:latin typeface="Verdana" panose="020B0604030504040204" pitchFamily="34" charset="0"/>
              </a:rPr>
              <a:t>15/01/2026</a:t>
            </a:fld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>
                <a:latin typeface="Verdana" panose="020B0604030504040204" pitchFamily="34" charset="0"/>
              </a:rPr>
              <a:t>‹Nº›</a:t>
            </a:fld>
            <a:endParaRPr lang="es-CO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548FE027-FF15-4B35-A3A3-F388589304CA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996BEE05-6087-46F1-95A9-FFABE4696862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8213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60181D9-5A21-AE27-197A-E4399349395E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F58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C6DBEC1F-2BCA-C7EE-B4D1-AC93A96266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5522" y="1638979"/>
            <a:ext cx="1980957" cy="358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E578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578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61E59206-B501-7C42-4613-C8C535460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94872" y="259959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82138A61-318F-3CEB-D851-D0A9904704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52672" y="277544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E5EDE441-E0C5-0182-57F3-D13C15C10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594" y="5811943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15/01/2026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3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8F7C533-5DE6-D0AA-B5E3-34DFA805EA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AEAE5914-C65A-EE0A-38D9-88D683D2E1CA}"/>
              </a:ext>
            </a:extLst>
          </p:cNvPr>
          <p:cNvSpPr txBox="1"/>
          <p:nvPr/>
        </p:nvSpPr>
        <p:spPr>
          <a:xfrm>
            <a:off x="571500" y="1974107"/>
            <a:ext cx="60933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sz="1800" b="1" dirty="0">
                <a:solidFill>
                  <a:schemeClr val="bg1"/>
                </a:solidFill>
              </a:rPr>
              <a:t>Vicepresidencia de Gestión Corporativa ANI</a:t>
            </a:r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sz="1800" b="1" dirty="0">
                <a:solidFill>
                  <a:schemeClr val="bg1"/>
                </a:solidFill>
              </a:rPr>
              <a:t>Control  Disciplinario  Interno 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8C82FC5-6DA8-BEFD-3E50-171A0160C853}"/>
              </a:ext>
            </a:extLst>
          </p:cNvPr>
          <p:cNvSpPr txBox="1"/>
          <p:nvPr/>
        </p:nvSpPr>
        <p:spPr>
          <a:xfrm>
            <a:off x="571500" y="3610091"/>
            <a:ext cx="6093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800" b="1" dirty="0">
                <a:solidFill>
                  <a:schemeClr val="bg1"/>
                </a:solidFill>
              </a:rPr>
              <a:t>INFORME DE GESTIÓN </a:t>
            </a:r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b="1" dirty="0">
                <a:solidFill>
                  <a:schemeClr val="bg1"/>
                </a:solidFill>
              </a:rPr>
              <a:t>cuarto </a:t>
            </a:r>
            <a:r>
              <a:rPr lang="es-CO" sz="1800" b="1" dirty="0">
                <a:solidFill>
                  <a:schemeClr val="bg1"/>
                </a:solidFill>
              </a:rPr>
              <a:t>Trimestre 2025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6593F5D-5917-0A55-F1BE-F6DABC715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1967266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1" i="0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Procesos Vigentes Control Disciplinario Interno Etapa de Instrucción </a:t>
            </a:r>
            <a:endParaRPr kumimoji="0" lang="en-US" altLang="es-CO" sz="2300" b="0" i="0" u="none" strike="noStrike" kern="1200" cap="none" normalizeH="0" baseline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300" b="0" i="0" u="none" strike="noStrike" kern="1200" cap="none" normalizeH="0" baseline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8F3C833-3CF0-636C-133B-85CD07571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440967"/>
              </p:ext>
            </p:extLst>
          </p:nvPr>
        </p:nvGraphicFramePr>
        <p:xfrm>
          <a:off x="4307796" y="898635"/>
          <a:ext cx="7438224" cy="4792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0408">
                  <a:extLst>
                    <a:ext uri="{9D8B030D-6E8A-4147-A177-3AD203B41FA5}">
                      <a16:colId xmlns:a16="http://schemas.microsoft.com/office/drawing/2014/main" val="1160161691"/>
                    </a:ext>
                  </a:extLst>
                </a:gridCol>
                <a:gridCol w="2507816">
                  <a:extLst>
                    <a:ext uri="{9D8B030D-6E8A-4147-A177-3AD203B41FA5}">
                      <a16:colId xmlns:a16="http://schemas.microsoft.com/office/drawing/2014/main" val="3528056200"/>
                    </a:ext>
                  </a:extLst>
                </a:gridCol>
              </a:tblGrid>
              <a:tr h="7987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 dirty="0">
                          <a:effectLst/>
                        </a:rPr>
                        <a:t>Estado del Proceso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Cantidad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4990746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Investigación disciplinaria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1908644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Indagación Previa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53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3245085"/>
                  </a:ext>
                </a:extLst>
              </a:tr>
              <a:tr h="1597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Pliego de Cargos (Elaborado y en revisión)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140937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Total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61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2681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14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406E293-44B5-5834-37B3-752A36599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432" y="1937759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Procesos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Vigentes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Agencia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Nacional de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Infraestructura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22B935-1B7E-0D5C-52AE-2E4E97C1C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028718"/>
              </p:ext>
            </p:extLst>
          </p:nvPr>
        </p:nvGraphicFramePr>
        <p:xfrm>
          <a:off x="4433536" y="933587"/>
          <a:ext cx="7258052" cy="4615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0982">
                  <a:extLst>
                    <a:ext uri="{9D8B030D-6E8A-4147-A177-3AD203B41FA5}">
                      <a16:colId xmlns:a16="http://schemas.microsoft.com/office/drawing/2014/main" val="3428376778"/>
                    </a:ext>
                  </a:extLst>
                </a:gridCol>
                <a:gridCol w="2447070">
                  <a:extLst>
                    <a:ext uri="{9D8B030D-6E8A-4147-A177-3AD203B41FA5}">
                      <a16:colId xmlns:a16="http://schemas.microsoft.com/office/drawing/2014/main" val="3462882948"/>
                    </a:ext>
                  </a:extLst>
                </a:gridCol>
              </a:tblGrid>
              <a:tr h="9231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 dirty="0">
                          <a:effectLst/>
                        </a:rPr>
                        <a:t>Etapa de la Acción Disciplinaria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Cantidad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639801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En Etapa de Instrucción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60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637414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En Etapa de Juzgamiento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2591753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>
                          <a:effectLst/>
                        </a:rPr>
                        <a:t>En Segunda Instancia 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2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75423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Total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66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1509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15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13965AC-BA7F-F2C3-26AA-951645B84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55" y="2155371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Actividades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por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Instrucción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3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3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E4624EE-D1B7-BA0C-69AF-981079638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21729"/>
              </p:ext>
            </p:extLst>
          </p:nvPr>
        </p:nvGraphicFramePr>
        <p:xfrm>
          <a:off x="4252487" y="160909"/>
          <a:ext cx="7445978" cy="5528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6157">
                  <a:extLst>
                    <a:ext uri="{9D8B030D-6E8A-4147-A177-3AD203B41FA5}">
                      <a16:colId xmlns:a16="http://schemas.microsoft.com/office/drawing/2014/main" val="2344860176"/>
                    </a:ext>
                  </a:extLst>
                </a:gridCol>
                <a:gridCol w="4798736">
                  <a:extLst>
                    <a:ext uri="{9D8B030D-6E8A-4147-A177-3AD203B41FA5}">
                      <a16:colId xmlns:a16="http://schemas.microsoft.com/office/drawing/2014/main" val="648376851"/>
                    </a:ext>
                  </a:extLst>
                </a:gridCol>
                <a:gridCol w="1381085">
                  <a:extLst>
                    <a:ext uri="{9D8B030D-6E8A-4147-A177-3AD203B41FA5}">
                      <a16:colId xmlns:a16="http://schemas.microsoft.com/office/drawing/2014/main" val="1823107763"/>
                    </a:ext>
                  </a:extLst>
                </a:gridCol>
              </a:tblGrid>
              <a:tr h="6140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Consecutivo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Actividad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Cantidad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79986123"/>
                  </a:ext>
                </a:extLst>
              </a:tr>
              <a:tr h="387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inhibitorios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MX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44200895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 dirty="0">
                          <a:effectLst/>
                        </a:rPr>
                        <a:t>2</a:t>
                      </a:r>
                      <a:endParaRPr lang="es-CO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 Apertura de indagación Previa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MX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63344415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buNone/>
                      </a:pPr>
                      <a:r>
                        <a:rPr lang="es-MX" sz="11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CO" sz="1100" b="1" kern="1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Archivo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7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20217866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5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Apertura de Investigación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1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52339732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6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 dirty="0">
                          <a:effectLst/>
                        </a:rPr>
                        <a:t>Auto de cierre de Investigación</a:t>
                      </a:r>
                      <a:endParaRPr lang="es-CO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3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99516392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7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Remisión por Competencia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44692593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10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Reconocimiento Personería Jurídica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372411"/>
                  </a:ext>
                </a:extLst>
              </a:tr>
              <a:tr h="972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11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 dirty="0">
                          <a:effectLst/>
                        </a:rPr>
                        <a:t>Práctica Diligencias probatorias (memorandos y/o oficios y toma de declaraciones / inspecciones disciplinarias)</a:t>
                      </a:r>
                      <a:endParaRPr lang="es-CO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45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1275901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12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Comunicaciones y Notificaciones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9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64482653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 dirty="0">
                          <a:effectLst/>
                        </a:rPr>
                        <a:t>13</a:t>
                      </a:r>
                      <a:endParaRPr lang="es-CO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 dirty="0">
                          <a:effectLst/>
                        </a:rPr>
                        <a:t>Respuestas a la PGN</a:t>
                      </a:r>
                      <a:endParaRPr lang="es-CO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buNone/>
                      </a:pPr>
                      <a:r>
                        <a:rPr lang="es-MX" sz="1100" b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CO" sz="1100" b="1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66624648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14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Capacitaciones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77470196"/>
                  </a:ext>
                </a:extLst>
              </a:tr>
              <a:tr h="3934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15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solidFill>
                            <a:schemeClr val="tx1"/>
                          </a:solidFill>
                          <a:effectLst/>
                        </a:rPr>
                        <a:t>Quejas e Informes evaluados</a:t>
                      </a:r>
                      <a:endParaRPr lang="es-CO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CO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53047355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16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Publicación Tips Disciplinarios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12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91308794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17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Inducción y reinducción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11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4229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77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87AEA66-899C-222D-1DCF-AD1F60C37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55" y="2155371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Otras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Actividades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por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Instrucción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r>
              <a:rPr kumimoji="0" lang="en-US" altLang="es-CO" sz="20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7BC6410-3787-F0F1-48B9-E0DFABEF8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713" y="3635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4883D99-1F4B-39FD-0C79-B73F61605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222824"/>
              </p:ext>
            </p:extLst>
          </p:nvPr>
        </p:nvGraphicFramePr>
        <p:xfrm>
          <a:off x="4490859" y="849175"/>
          <a:ext cx="5688374" cy="4731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552">
                  <a:extLst>
                    <a:ext uri="{9D8B030D-6E8A-4147-A177-3AD203B41FA5}">
                      <a16:colId xmlns:a16="http://schemas.microsoft.com/office/drawing/2014/main" val="3345485575"/>
                    </a:ext>
                  </a:extLst>
                </a:gridCol>
                <a:gridCol w="4500822">
                  <a:extLst>
                    <a:ext uri="{9D8B030D-6E8A-4147-A177-3AD203B41FA5}">
                      <a16:colId xmlns:a16="http://schemas.microsoft.com/office/drawing/2014/main" val="3361661855"/>
                    </a:ext>
                  </a:extLst>
                </a:gridCol>
              </a:tblGrid>
              <a:tr h="941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200" kern="100" dirty="0">
                          <a:effectLst/>
                        </a:rPr>
                        <a:t>Consecutivo</a:t>
                      </a:r>
                      <a:endParaRPr lang="es-CO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200" kern="100" dirty="0">
                          <a:effectLst/>
                        </a:rPr>
                        <a:t>Actividad</a:t>
                      </a:r>
                      <a:endParaRPr lang="es-CO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28920613"/>
                  </a:ext>
                </a:extLst>
              </a:tr>
              <a:tr h="1424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1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 dirty="0">
                          <a:effectLst/>
                        </a:rPr>
                        <a:t>Se efectuó la entrega de la oficina de Control </a:t>
                      </a:r>
                      <a:r>
                        <a:rPr lang="es-CO" sz="1600" kern="100">
                          <a:effectLst/>
                        </a:rPr>
                        <a:t>Disciplinario Interno al </a:t>
                      </a:r>
                      <a:r>
                        <a:rPr lang="es-CO" sz="1600" kern="100" dirty="0">
                          <a:effectLst/>
                        </a:rPr>
                        <a:t>Experto G3- 08</a:t>
                      </a:r>
                      <a:endParaRPr lang="es-CO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19061926"/>
                  </a:ext>
                </a:extLst>
              </a:tr>
              <a:tr h="1424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2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es-MX" sz="16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atendió la auditoria de Control Interno y se proyectó respuesta informe preliminar auditoria cumplimiento normativo; </a:t>
                      </a:r>
                      <a:endParaRPr lang="es-CO" sz="16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91389544"/>
                  </a:ext>
                </a:extLst>
              </a:tr>
              <a:tr h="941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3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 dirty="0">
                          <a:effectLst/>
                        </a:rPr>
                        <a:t>Se realizó la verificación documental física y magnética de los expedientes disciplinarios.</a:t>
                      </a:r>
                      <a:endParaRPr lang="es-CO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63848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281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mt">
      <a:dk1>
        <a:srgbClr val="262626"/>
      </a:dk1>
      <a:lt1>
        <a:sysClr val="window" lastClr="FFFFFF"/>
      </a:lt1>
      <a:dk2>
        <a:srgbClr val="DC7240"/>
      </a:dk2>
      <a:lt2>
        <a:srgbClr val="E7E6E6"/>
      </a:lt2>
      <a:accent1>
        <a:srgbClr val="DC7240"/>
      </a:accent1>
      <a:accent2>
        <a:srgbClr val="262626"/>
      </a:accent2>
      <a:accent3>
        <a:srgbClr val="E38D67"/>
      </a:accent3>
      <a:accent4>
        <a:srgbClr val="595959"/>
      </a:accent4>
      <a:accent5>
        <a:srgbClr val="EFA725"/>
      </a:accent5>
      <a:accent6>
        <a:srgbClr val="0C0C0C"/>
      </a:accent6>
      <a:hlink>
        <a:srgbClr val="43B1A4"/>
      </a:hlink>
      <a:folHlink>
        <a:srgbClr val="DC724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6013</TotalTime>
  <Words>239</Words>
  <Application>Microsoft Office PowerPoint</Application>
  <PresentationFormat>Panorámica</PresentationFormat>
  <Paragraphs>81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Verdana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Jose Pinilla Rangel</cp:lastModifiedBy>
  <cp:revision>36</cp:revision>
  <dcterms:created xsi:type="dcterms:W3CDTF">2023-05-08T00:34:42Z</dcterms:created>
  <dcterms:modified xsi:type="dcterms:W3CDTF">2026-01-15T22:13:32Z</dcterms:modified>
</cp:coreProperties>
</file>