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16"/>
  </p:notesMasterIdLst>
  <p:handoutMasterIdLst>
    <p:handoutMasterId r:id="rId17"/>
  </p:handoutMasterIdLst>
  <p:sldIdLst>
    <p:sldId id="259" r:id="rId2"/>
    <p:sldId id="316" r:id="rId3"/>
    <p:sldId id="302" r:id="rId4"/>
    <p:sldId id="304" r:id="rId5"/>
    <p:sldId id="306" r:id="rId6"/>
    <p:sldId id="307" r:id="rId7"/>
    <p:sldId id="308" r:id="rId8"/>
    <p:sldId id="310" r:id="rId9"/>
    <p:sldId id="311" r:id="rId10"/>
    <p:sldId id="312" r:id="rId11"/>
    <p:sldId id="313" r:id="rId12"/>
    <p:sldId id="314" r:id="rId13"/>
    <p:sldId id="315" r:id="rId14"/>
    <p:sldId id="317"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819"/>
    <a:srgbClr val="EE6B36"/>
    <a:srgbClr val="EB5215"/>
    <a:srgbClr val="081122"/>
    <a:srgbClr val="069169"/>
    <a:srgbClr val="000000"/>
    <a:srgbClr val="000066"/>
    <a:srgbClr val="080808"/>
    <a:srgbClr val="2D6DF4"/>
    <a:srgbClr val="DCE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02"/>
    <p:restoredTop sz="96642"/>
  </p:normalViewPr>
  <p:slideViewPr>
    <p:cSldViewPr snapToGrid="0" snapToObjects="1">
      <p:cViewPr varScale="1">
        <p:scale>
          <a:sx n="95" d="100"/>
          <a:sy n="95" d="100"/>
        </p:scale>
        <p:origin x="354" y="84"/>
      </p:cViewPr>
      <p:guideLst/>
    </p:cSldViewPr>
  </p:slideViewPr>
  <p:notesTextViewPr>
    <p:cViewPr>
      <p:scale>
        <a:sx n="1" d="1"/>
        <a:sy n="1" d="1"/>
      </p:scale>
      <p:origin x="0" y="0"/>
    </p:cViewPr>
  </p:notesTextViewPr>
  <p:notesViewPr>
    <p:cSldViewPr snapToGrid="0" snapToObjects="1">
      <p:cViewPr varScale="1">
        <p:scale>
          <a:sx n="67" d="100"/>
          <a:sy n="67" d="100"/>
        </p:scale>
        <p:origin x="322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amvalencia\Documents\2020\Datos%20para%20Presentacion.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D:\Datos%20para%20Presentacion.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D:\Datos%20para%20Presentacion.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amvalencia\Documents\2020\Datos%20para%20Presentacion.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amvalencia\Documents\2020\Datos%20para%20Presentacion.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amvalencia\Documents\2020\Datos%20para%20Presentacion.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amvalencia\Documents\2020\Datos%20para%20Presentacion.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D:\Datos%20para%20Presentacion.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D:\Datos%20para%20Presentac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D:\Datos%20para%20Presentacion.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D:\Datos%20para%20Presentacion.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9470534424239314E-2"/>
          <c:y val="9.6244987624915901E-2"/>
          <c:w val="0.86414253592893708"/>
          <c:h val="0.58807799486004042"/>
        </c:manualLayout>
      </c:layout>
      <c:pie3DChart>
        <c:varyColors val="1"/>
        <c:ser>
          <c:idx val="0"/>
          <c:order val="0"/>
          <c:dPt>
            <c:idx val="0"/>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1-0CE1-46B5-89B2-7FBAC05688DB}"/>
              </c:ext>
            </c:extLst>
          </c:dPt>
          <c:dPt>
            <c:idx val="1"/>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3-0CE1-46B5-89B2-7FBAC05688DB}"/>
              </c:ext>
            </c:extLst>
          </c:dPt>
          <c:dPt>
            <c:idx val="2"/>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5-0CE1-46B5-89B2-7FBAC05688DB}"/>
              </c:ext>
            </c:extLst>
          </c:dPt>
          <c:dPt>
            <c:idx val="3"/>
            <c:bubble3D val="0"/>
            <c:spPr>
              <a:solidFill>
                <a:schemeClr val="accent6">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0CE1-46B5-89B2-7FBAC05688DB}"/>
              </c:ext>
            </c:extLst>
          </c:dPt>
          <c:dPt>
            <c:idx val="4"/>
            <c:bubble3D val="0"/>
            <c:spPr>
              <a:solidFill>
                <a:schemeClr val="accent5">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9-0CE1-46B5-89B2-7FBAC05688DB}"/>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Hoja1!$B$4:$B$8</c:f>
              <c:strCache>
                <c:ptCount val="5"/>
                <c:pt idx="0">
                  <c:v>Licitacion Publica</c:v>
                </c:pt>
                <c:pt idx="1">
                  <c:v>Concurso de Meritos</c:v>
                </c:pt>
                <c:pt idx="2">
                  <c:v>Selección Abreviada Menor Cuantia</c:v>
                </c:pt>
                <c:pt idx="3">
                  <c:v>Selección Abreviada Subasta Inversa Publica</c:v>
                </c:pt>
                <c:pt idx="4">
                  <c:v>Minima Cuantia</c:v>
                </c:pt>
              </c:strCache>
            </c:strRef>
          </c:cat>
          <c:val>
            <c:numRef>
              <c:f>Hoja1!$C$4:$C$8</c:f>
              <c:numCache>
                <c:formatCode>General</c:formatCode>
                <c:ptCount val="5"/>
                <c:pt idx="0">
                  <c:v>3</c:v>
                </c:pt>
                <c:pt idx="1">
                  <c:v>10</c:v>
                </c:pt>
                <c:pt idx="2">
                  <c:v>12</c:v>
                </c:pt>
                <c:pt idx="3">
                  <c:v>2</c:v>
                </c:pt>
                <c:pt idx="4">
                  <c:v>19</c:v>
                </c:pt>
              </c:numCache>
            </c:numRef>
          </c:val>
          <c:extLst>
            <c:ext xmlns:c16="http://schemas.microsoft.com/office/drawing/2014/chart" uri="{C3380CC4-5D6E-409C-BE32-E72D297353CC}">
              <c16:uniqueId val="{0000000A-0CE1-46B5-89B2-7FBAC05688DB}"/>
            </c:ext>
          </c:extLst>
        </c:ser>
        <c:dLbls>
          <c:dLblPos val="bestFit"/>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0.11129805842673575"/>
          <c:y val="0.71356625363413961"/>
          <c:w val="0.84779569418699352"/>
          <c:h val="0.2596330185110051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1">
                  <a:lumMod val="10000"/>
                </a:schemeClr>
              </a:solidFill>
              <a:latin typeface="Arial Narrow" panose="020B0606020202030204" pitchFamily="34" charset="0"/>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Hoja1!$C$141</c:f>
              <c:strCache>
                <c:ptCount val="1"/>
                <c:pt idx="0">
                  <c:v>CRONOGRAMA</c:v>
                </c:pt>
              </c:strCache>
            </c:strRef>
          </c:tx>
          <c:spPr>
            <a:solidFill>
              <a:srgbClr val="00B05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invertIfNegative val="0"/>
          <c:dLbls>
            <c:dLbl>
              <c:idx val="3"/>
              <c:tx>
                <c:rich>
                  <a:bodyPr/>
                  <a:lstStyle/>
                  <a:p>
                    <a:r>
                      <a:rPr lang="en-US"/>
                      <a:t>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7D5-4110-AF8A-D5735E790C03}"/>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Hoja1!$B$142:$B$147</c:f>
              <c:strCache>
                <c:ptCount val="6"/>
                <c:pt idx="0">
                  <c:v>Licitacion Publica</c:v>
                </c:pt>
                <c:pt idx="1">
                  <c:v>Concurso de Meritos</c:v>
                </c:pt>
                <c:pt idx="2">
                  <c:v>Selección Abreviada Menor Cuantia</c:v>
                </c:pt>
                <c:pt idx="3">
                  <c:v>Selección Abreviada Subasta Inversa Publica</c:v>
                </c:pt>
                <c:pt idx="4">
                  <c:v>Minima Cuantia</c:v>
                </c:pt>
                <c:pt idx="5">
                  <c:v>Total</c:v>
                </c:pt>
              </c:strCache>
            </c:strRef>
          </c:cat>
          <c:val>
            <c:numRef>
              <c:f>Hoja1!$C$142:$C$147</c:f>
              <c:numCache>
                <c:formatCode>_(* #,##0_);_(* \(#,##0\);_(* "-"_);_(@_)</c:formatCode>
                <c:ptCount val="6"/>
                <c:pt idx="0">
                  <c:v>1</c:v>
                </c:pt>
                <c:pt idx="1">
                  <c:v>6</c:v>
                </c:pt>
                <c:pt idx="2">
                  <c:v>2</c:v>
                </c:pt>
                <c:pt idx="3">
                  <c:v>0</c:v>
                </c:pt>
                <c:pt idx="4">
                  <c:v>16</c:v>
                </c:pt>
                <c:pt idx="5">
                  <c:v>25</c:v>
                </c:pt>
              </c:numCache>
            </c:numRef>
          </c:val>
          <c:extLst>
            <c:ext xmlns:c16="http://schemas.microsoft.com/office/drawing/2014/chart" uri="{C3380CC4-5D6E-409C-BE32-E72D297353CC}">
              <c16:uniqueId val="{00000001-E7D5-4110-AF8A-D5735E790C03}"/>
            </c:ext>
          </c:extLst>
        </c:ser>
        <c:ser>
          <c:idx val="1"/>
          <c:order val="1"/>
          <c:tx>
            <c:strRef>
              <c:f>Hoja1!$D$141</c:f>
              <c:strCache>
                <c:ptCount val="1"/>
                <c:pt idx="0">
                  <c:v>PLIEGO</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Hoja1!$B$142:$B$147</c:f>
              <c:strCache>
                <c:ptCount val="6"/>
                <c:pt idx="0">
                  <c:v>Licitacion Publica</c:v>
                </c:pt>
                <c:pt idx="1">
                  <c:v>Concurso de Meritos</c:v>
                </c:pt>
                <c:pt idx="2">
                  <c:v>Selección Abreviada Menor Cuantia</c:v>
                </c:pt>
                <c:pt idx="3">
                  <c:v>Selección Abreviada Subasta Inversa Publica</c:v>
                </c:pt>
                <c:pt idx="4">
                  <c:v>Minima Cuantia</c:v>
                </c:pt>
                <c:pt idx="5">
                  <c:v>Total</c:v>
                </c:pt>
              </c:strCache>
            </c:strRef>
          </c:cat>
          <c:val>
            <c:numRef>
              <c:f>Hoja1!$D$142:$D$147</c:f>
              <c:numCache>
                <c:formatCode>General</c:formatCode>
                <c:ptCount val="6"/>
                <c:pt idx="0">
                  <c:v>4</c:v>
                </c:pt>
                <c:pt idx="1">
                  <c:v>4</c:v>
                </c:pt>
                <c:pt idx="2">
                  <c:v>4</c:v>
                </c:pt>
                <c:pt idx="3">
                  <c:v>1</c:v>
                </c:pt>
                <c:pt idx="4">
                  <c:v>5</c:v>
                </c:pt>
                <c:pt idx="5" formatCode="_(* #,##0_);_(* \(#,##0\);_(* &quot;-&quot;_);_(@_)">
                  <c:v>18</c:v>
                </c:pt>
              </c:numCache>
            </c:numRef>
          </c:val>
          <c:extLst>
            <c:ext xmlns:c16="http://schemas.microsoft.com/office/drawing/2014/chart" uri="{C3380CC4-5D6E-409C-BE32-E72D297353CC}">
              <c16:uniqueId val="{00000002-E7D5-4110-AF8A-D5735E790C03}"/>
            </c:ext>
          </c:extLst>
        </c:ser>
        <c:ser>
          <c:idx val="2"/>
          <c:order val="2"/>
          <c:tx>
            <c:strRef>
              <c:f>Hoja1!$E$141</c:f>
              <c:strCache>
                <c:ptCount val="1"/>
                <c:pt idx="0">
                  <c:v>TOTAL</c:v>
                </c:pt>
              </c:strCache>
            </c:strRef>
          </c:tx>
          <c:spPr>
            <a:solidFill>
              <a:srgbClr val="0070C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Hoja1!$B$142:$B$147</c:f>
              <c:strCache>
                <c:ptCount val="6"/>
                <c:pt idx="0">
                  <c:v>Licitacion Publica</c:v>
                </c:pt>
                <c:pt idx="1">
                  <c:v>Concurso de Meritos</c:v>
                </c:pt>
                <c:pt idx="2">
                  <c:v>Selección Abreviada Menor Cuantia</c:v>
                </c:pt>
                <c:pt idx="3">
                  <c:v>Selección Abreviada Subasta Inversa Publica</c:v>
                </c:pt>
                <c:pt idx="4">
                  <c:v>Minima Cuantia</c:v>
                </c:pt>
                <c:pt idx="5">
                  <c:v>Total</c:v>
                </c:pt>
              </c:strCache>
            </c:strRef>
          </c:cat>
          <c:val>
            <c:numRef>
              <c:f>Hoja1!$E$142:$E$147</c:f>
              <c:numCache>
                <c:formatCode>_(* #,##0_);_(* \(#,##0\);_(* "-"_);_(@_)</c:formatCode>
                <c:ptCount val="6"/>
                <c:pt idx="0">
                  <c:v>5</c:v>
                </c:pt>
                <c:pt idx="1">
                  <c:v>10</c:v>
                </c:pt>
                <c:pt idx="2">
                  <c:v>6</c:v>
                </c:pt>
                <c:pt idx="3">
                  <c:v>1</c:v>
                </c:pt>
                <c:pt idx="4">
                  <c:v>21</c:v>
                </c:pt>
                <c:pt idx="5">
                  <c:v>43</c:v>
                </c:pt>
              </c:numCache>
            </c:numRef>
          </c:val>
          <c:extLst>
            <c:ext xmlns:c16="http://schemas.microsoft.com/office/drawing/2014/chart" uri="{C3380CC4-5D6E-409C-BE32-E72D297353CC}">
              <c16:uniqueId val="{00000003-E7D5-4110-AF8A-D5735E790C03}"/>
            </c:ext>
          </c:extLst>
        </c:ser>
        <c:dLbls>
          <c:showLegendKey val="0"/>
          <c:showVal val="1"/>
          <c:showCatName val="0"/>
          <c:showSerName val="0"/>
          <c:showPercent val="0"/>
          <c:showBubbleSize val="0"/>
        </c:dLbls>
        <c:gapWidth val="150"/>
        <c:shape val="box"/>
        <c:axId val="340949272"/>
        <c:axId val="340942608"/>
        <c:axId val="0"/>
      </c:bar3DChart>
      <c:catAx>
        <c:axId val="34094927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Narrow" panose="020B0606020202030204" pitchFamily="34" charset="0"/>
                <a:ea typeface="+mn-ea"/>
                <a:cs typeface="+mn-cs"/>
              </a:defRPr>
            </a:pPr>
            <a:endParaRPr lang="es-CO"/>
          </a:p>
        </c:txPr>
        <c:crossAx val="340942608"/>
        <c:crosses val="autoZero"/>
        <c:auto val="1"/>
        <c:lblAlgn val="ctr"/>
        <c:lblOffset val="100"/>
        <c:noMultiLvlLbl val="0"/>
      </c:catAx>
      <c:valAx>
        <c:axId val="340942608"/>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40949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rgbClr val="C00000"/>
            </a:solidFill>
            <a:ln>
              <a:noFill/>
            </a:ln>
            <a:effectLst/>
            <a:sp3d/>
          </c:spPr>
          <c:invertIfNegative val="0"/>
          <c:dPt>
            <c:idx val="15"/>
            <c:invertIfNegative val="0"/>
            <c:bubble3D val="0"/>
            <c:spPr>
              <a:solidFill>
                <a:srgbClr val="FFC000"/>
              </a:solidFill>
              <a:ln>
                <a:noFill/>
              </a:ln>
              <a:effectLst/>
              <a:sp3d/>
            </c:spPr>
            <c:extLst>
              <c:ext xmlns:c16="http://schemas.microsoft.com/office/drawing/2014/chart" uri="{C3380CC4-5D6E-409C-BE32-E72D297353CC}">
                <c16:uniqueId val="{00000001-F5D0-40D4-9FA0-5E463421A3C2}"/>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Hoja1!$B$81:$B$96</c:f>
              <c:strCache>
                <c:ptCount val="16"/>
                <c:pt idx="0">
                  <c:v>AVISOS DE CONVOCATORIA</c:v>
                </c:pt>
                <c:pt idx="1">
                  <c:v>INVITACION PUBLICA</c:v>
                </c:pt>
                <c:pt idx="2">
                  <c:v>ESTUDIOS PREVIOS </c:v>
                </c:pt>
                <c:pt idx="3">
                  <c:v>RESPUESTA A LAS OBSERVACIONES DE LOS PREPLIEGO</c:v>
                </c:pt>
                <c:pt idx="4">
                  <c:v>PUBLICACIÓN LISTADO DE PRESENTACION OFERTAS</c:v>
                </c:pt>
                <c:pt idx="5">
                  <c:v>RESOLUCIONES DE APERTURA</c:v>
                </c:pt>
                <c:pt idx="6">
                  <c:v>PLIEGO DE CONDICIONES</c:v>
                </c:pt>
                <c:pt idx="7">
                  <c:v>RESPUESTA PREGUNTAS PLIEGO</c:v>
                </c:pt>
                <c:pt idx="8">
                  <c:v>INFORME DE EVALUACION INCLUIDOS LOS PROCESOS DE MINIMA CUANTIA</c:v>
                </c:pt>
                <c:pt idx="9">
                  <c:v>RESPUESTAS AL INFORME DE EVALUACION INICIAL</c:v>
                </c:pt>
                <c:pt idx="10">
                  <c:v>DECLARATORIA REVOCADO/ DESIERTO </c:v>
                </c:pt>
                <c:pt idx="11">
                  <c:v>ACTA AUDIENCIA SORTEO</c:v>
                </c:pt>
                <c:pt idx="12">
                  <c:v>RESOLUCION DE ADJUDICACION</c:v>
                </c:pt>
                <c:pt idx="13">
                  <c:v>COMUNICACIÓN DE ACEPTACION DE OFERTA MINIMA CUANTIA</c:v>
                </c:pt>
                <c:pt idx="14">
                  <c:v>ADENDAS</c:v>
                </c:pt>
                <c:pt idx="15">
                  <c:v>TOTAL</c:v>
                </c:pt>
              </c:strCache>
            </c:strRef>
          </c:cat>
          <c:val>
            <c:numRef>
              <c:f>Hoja1!$C$81:$C$96</c:f>
              <c:numCache>
                <c:formatCode>0</c:formatCode>
                <c:ptCount val="16"/>
                <c:pt idx="0">
                  <c:v>28</c:v>
                </c:pt>
                <c:pt idx="1">
                  <c:v>22</c:v>
                </c:pt>
                <c:pt idx="2">
                  <c:v>718</c:v>
                </c:pt>
                <c:pt idx="3" formatCode="#,##0">
                  <c:v>119</c:v>
                </c:pt>
                <c:pt idx="4">
                  <c:v>52</c:v>
                </c:pt>
                <c:pt idx="5">
                  <c:v>27</c:v>
                </c:pt>
                <c:pt idx="6">
                  <c:v>27</c:v>
                </c:pt>
                <c:pt idx="7">
                  <c:v>28</c:v>
                </c:pt>
                <c:pt idx="8">
                  <c:v>50</c:v>
                </c:pt>
                <c:pt idx="9">
                  <c:v>49</c:v>
                </c:pt>
                <c:pt idx="10">
                  <c:v>4</c:v>
                </c:pt>
                <c:pt idx="11">
                  <c:v>8</c:v>
                </c:pt>
                <c:pt idx="12">
                  <c:v>27</c:v>
                </c:pt>
                <c:pt idx="13">
                  <c:v>19</c:v>
                </c:pt>
                <c:pt idx="14">
                  <c:v>43</c:v>
                </c:pt>
                <c:pt idx="15">
                  <c:v>1221</c:v>
                </c:pt>
              </c:numCache>
            </c:numRef>
          </c:val>
          <c:extLst>
            <c:ext xmlns:c16="http://schemas.microsoft.com/office/drawing/2014/chart" uri="{C3380CC4-5D6E-409C-BE32-E72D297353CC}">
              <c16:uniqueId val="{00000002-F5D0-40D4-9FA0-5E463421A3C2}"/>
            </c:ext>
          </c:extLst>
        </c:ser>
        <c:dLbls>
          <c:showLegendKey val="0"/>
          <c:showVal val="1"/>
          <c:showCatName val="0"/>
          <c:showSerName val="0"/>
          <c:showPercent val="0"/>
          <c:showBubbleSize val="0"/>
        </c:dLbls>
        <c:gapWidth val="150"/>
        <c:shape val="box"/>
        <c:axId val="443492416"/>
        <c:axId val="443492024"/>
        <c:axId val="0"/>
      </c:bar3DChart>
      <c:catAx>
        <c:axId val="443492416"/>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443492024"/>
        <c:crosses val="autoZero"/>
        <c:auto val="1"/>
        <c:lblAlgn val="ctr"/>
        <c:lblOffset val="100"/>
        <c:noMultiLvlLbl val="0"/>
      </c:catAx>
      <c:valAx>
        <c:axId val="443492024"/>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443492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6094326670704624"/>
          <c:y val="4.800872061055271E-2"/>
          <c:w val="0.55946698970321018"/>
          <c:h val="0.85074408362108778"/>
        </c:manualLayout>
      </c:layout>
      <c:bar3DChart>
        <c:barDir val="bar"/>
        <c:grouping val="clustered"/>
        <c:varyColors val="0"/>
        <c:ser>
          <c:idx val="0"/>
          <c:order val="0"/>
          <c:tx>
            <c:strRef>
              <c:f>Hoja1!$B$20</c:f>
              <c:strCache>
                <c:ptCount val="1"/>
                <c:pt idx="0">
                  <c:v>Licitacion Publica</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invertIfNegative val="0"/>
          <c:dLbls>
            <c:dLbl>
              <c:idx val="0"/>
              <c:layout>
                <c:manualLayout>
                  <c:x val="2.040816326530612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E70-45A1-A8EF-45A3CCB3F7A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val>
            <c:numRef>
              <c:f>Hoja1!$C$20</c:f>
              <c:numCache>
                <c:formatCode>_(* #,##0_);_(* \(#,##0\);_(* "-"_);_(@_)</c:formatCode>
                <c:ptCount val="1"/>
                <c:pt idx="0">
                  <c:v>98998830483</c:v>
                </c:pt>
              </c:numCache>
            </c:numRef>
          </c:val>
          <c:extLst>
            <c:ext xmlns:c16="http://schemas.microsoft.com/office/drawing/2014/chart" uri="{C3380CC4-5D6E-409C-BE32-E72D297353CC}">
              <c16:uniqueId val="{00000000-9E70-45A1-A8EF-45A3CCB3F7A2}"/>
            </c:ext>
          </c:extLst>
        </c:ser>
        <c:ser>
          <c:idx val="1"/>
          <c:order val="1"/>
          <c:tx>
            <c:strRef>
              <c:f>Hoja1!$B$21</c:f>
              <c:strCache>
                <c:ptCount val="1"/>
                <c:pt idx="0">
                  <c:v>Concurso de Meritos</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invertIfNegative val="0"/>
          <c:dLbls>
            <c:dLbl>
              <c:idx val="0"/>
              <c:layout>
                <c:manualLayout>
                  <c:x val="2.2108843537415029E-2"/>
                  <c:y val="-3.65898280278082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E70-45A1-A8EF-45A3CCB3F7A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val>
            <c:numRef>
              <c:f>Hoja1!$C$21</c:f>
              <c:numCache>
                <c:formatCode>_(* #,##0_);_(* \(#,##0\);_(* "-"_);_(@_)</c:formatCode>
                <c:ptCount val="1"/>
                <c:pt idx="0">
                  <c:v>36512959003</c:v>
                </c:pt>
              </c:numCache>
            </c:numRef>
          </c:val>
          <c:extLst>
            <c:ext xmlns:c16="http://schemas.microsoft.com/office/drawing/2014/chart" uri="{C3380CC4-5D6E-409C-BE32-E72D297353CC}">
              <c16:uniqueId val="{00000001-9E70-45A1-A8EF-45A3CCB3F7A2}"/>
            </c:ext>
          </c:extLst>
        </c:ser>
        <c:ser>
          <c:idx val="2"/>
          <c:order val="2"/>
          <c:tx>
            <c:strRef>
              <c:f>Hoja1!$B$22</c:f>
              <c:strCache>
                <c:ptCount val="1"/>
                <c:pt idx="0">
                  <c:v>Selección Abreviada Menor Cuantia</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invertIfNegative val="0"/>
          <c:dLbls>
            <c:dLbl>
              <c:idx val="0"/>
              <c:layout>
                <c:manualLayout>
                  <c:x val="1.870748299319721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E70-45A1-A8EF-45A3CCB3F7A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val>
            <c:numRef>
              <c:f>Hoja1!$C$22</c:f>
              <c:numCache>
                <c:formatCode>_(* #,##0_);_(* \(#,##0\);_(* "-"_);_(@_)</c:formatCode>
                <c:ptCount val="1"/>
                <c:pt idx="0">
                  <c:v>3886363638</c:v>
                </c:pt>
              </c:numCache>
            </c:numRef>
          </c:val>
          <c:extLst>
            <c:ext xmlns:c16="http://schemas.microsoft.com/office/drawing/2014/chart" uri="{C3380CC4-5D6E-409C-BE32-E72D297353CC}">
              <c16:uniqueId val="{00000002-9E70-45A1-A8EF-45A3CCB3F7A2}"/>
            </c:ext>
          </c:extLst>
        </c:ser>
        <c:ser>
          <c:idx val="3"/>
          <c:order val="3"/>
          <c:tx>
            <c:strRef>
              <c:f>Hoja1!$B$23</c:f>
              <c:strCache>
                <c:ptCount val="1"/>
                <c:pt idx="0">
                  <c:v>Selección Abreviada Subasta Inversa Publica</c:v>
                </c:pt>
              </c:strCache>
            </c:strRef>
          </c:tx>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sp3d/>
          </c:spPr>
          <c:invertIfNegative val="0"/>
          <c:dLbls>
            <c:dLbl>
              <c:idx val="0"/>
              <c:layout>
                <c:manualLayout>
                  <c:x val="6.8027210884353739E-3"/>
                  <c:y val="-7.317965605561653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E70-45A1-A8EF-45A3CCB3F7A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val>
            <c:numRef>
              <c:f>Hoja1!$C$23</c:f>
              <c:numCache>
                <c:formatCode>_(* #,##0_);_(* \(#,##0\);_(* "-"_);_(@_)</c:formatCode>
                <c:ptCount val="1"/>
                <c:pt idx="0">
                  <c:v>1023888831</c:v>
                </c:pt>
              </c:numCache>
            </c:numRef>
          </c:val>
          <c:extLst>
            <c:ext xmlns:c16="http://schemas.microsoft.com/office/drawing/2014/chart" uri="{C3380CC4-5D6E-409C-BE32-E72D297353CC}">
              <c16:uniqueId val="{00000003-9E70-45A1-A8EF-45A3CCB3F7A2}"/>
            </c:ext>
          </c:extLst>
        </c:ser>
        <c:ser>
          <c:idx val="4"/>
          <c:order val="4"/>
          <c:tx>
            <c:strRef>
              <c:f>Hoja1!$B$24</c:f>
              <c:strCache>
                <c:ptCount val="1"/>
                <c:pt idx="0">
                  <c:v>Minima Cuantia</c:v>
                </c:pt>
              </c:strCache>
            </c:strRef>
          </c:tx>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a:sp3d/>
          </c:spPr>
          <c:invertIfNegative val="0"/>
          <c:dLbls>
            <c:dLbl>
              <c:idx val="0"/>
              <c:layout>
                <c:manualLayout>
                  <c:x val="2.2108843537414904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E70-45A1-A8EF-45A3CCB3F7A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val>
            <c:numRef>
              <c:f>Hoja1!$C$24</c:f>
              <c:numCache>
                <c:formatCode>_(* #,##0_);_(* \(#,##0\);_(* "-"_);_(@_)</c:formatCode>
                <c:ptCount val="1"/>
                <c:pt idx="0">
                  <c:v>711984688</c:v>
                </c:pt>
              </c:numCache>
            </c:numRef>
          </c:val>
          <c:extLst>
            <c:ext xmlns:c16="http://schemas.microsoft.com/office/drawing/2014/chart" uri="{C3380CC4-5D6E-409C-BE32-E72D297353CC}">
              <c16:uniqueId val="{00000004-9E70-45A1-A8EF-45A3CCB3F7A2}"/>
            </c:ext>
          </c:extLst>
        </c:ser>
        <c:ser>
          <c:idx val="5"/>
          <c:order val="5"/>
          <c:tx>
            <c:strRef>
              <c:f>Hoja1!$B$25</c:f>
              <c:strCache>
                <c:ptCount val="1"/>
                <c:pt idx="0">
                  <c:v>TOTAL</c:v>
                </c:pt>
              </c:strCache>
            </c:strRef>
          </c:tx>
          <c:spPr>
            <a:gradFill rotWithShape="1">
              <a:gsLst>
                <a:gs pos="0">
                  <a:schemeClr val="accent6">
                    <a:lumMod val="60000"/>
                    <a:satMod val="103000"/>
                    <a:lumMod val="102000"/>
                    <a:tint val="94000"/>
                  </a:schemeClr>
                </a:gs>
                <a:gs pos="50000">
                  <a:schemeClr val="accent6">
                    <a:lumMod val="60000"/>
                    <a:satMod val="110000"/>
                    <a:lumMod val="100000"/>
                    <a:shade val="100000"/>
                  </a:schemeClr>
                </a:gs>
                <a:gs pos="100000">
                  <a:schemeClr val="accent6">
                    <a:lumMod val="60000"/>
                    <a:lumMod val="99000"/>
                    <a:satMod val="120000"/>
                    <a:shade val="78000"/>
                  </a:schemeClr>
                </a:gs>
              </a:gsLst>
              <a:lin ang="5400000" scaled="0"/>
            </a:gradFill>
            <a:ln>
              <a:noFill/>
            </a:ln>
            <a:effectLst/>
            <a:sp3d/>
          </c:spPr>
          <c:invertIfNegative val="0"/>
          <c:dLbls>
            <c:dLbl>
              <c:idx val="0"/>
              <c:layout>
                <c:manualLayout>
                  <c:x val="1.020408163265293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E70-45A1-A8EF-45A3CCB3F7A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val>
            <c:numRef>
              <c:f>Hoja1!$C$25</c:f>
              <c:numCache>
                <c:formatCode>_(* #,##0_);_(* \(#,##0\);_(* "-"_);_(@_)</c:formatCode>
                <c:ptCount val="1"/>
                <c:pt idx="0">
                  <c:v>141134026643</c:v>
                </c:pt>
              </c:numCache>
            </c:numRef>
          </c:val>
          <c:extLst>
            <c:ext xmlns:c16="http://schemas.microsoft.com/office/drawing/2014/chart" uri="{C3380CC4-5D6E-409C-BE32-E72D297353CC}">
              <c16:uniqueId val="{00000005-9E70-45A1-A8EF-45A3CCB3F7A2}"/>
            </c:ext>
          </c:extLst>
        </c:ser>
        <c:dLbls>
          <c:showLegendKey val="0"/>
          <c:showVal val="1"/>
          <c:showCatName val="0"/>
          <c:showSerName val="0"/>
          <c:showPercent val="0"/>
          <c:showBubbleSize val="0"/>
        </c:dLbls>
        <c:gapWidth val="150"/>
        <c:shape val="box"/>
        <c:axId val="12820016"/>
        <c:axId val="12507632"/>
        <c:axId val="0"/>
      </c:bar3DChart>
      <c:catAx>
        <c:axId val="12820016"/>
        <c:scaling>
          <c:orientation val="minMax"/>
        </c:scaling>
        <c:delete val="1"/>
        <c:axPos val="l"/>
        <c:numFmt formatCode="General" sourceLinked="1"/>
        <c:majorTickMark val="none"/>
        <c:minorTickMark val="none"/>
        <c:tickLblPos val="nextTo"/>
        <c:crossAx val="12507632"/>
        <c:crosses val="autoZero"/>
        <c:auto val="1"/>
        <c:lblAlgn val="ctr"/>
        <c:lblOffset val="100"/>
        <c:noMultiLvlLbl val="0"/>
      </c:catAx>
      <c:valAx>
        <c:axId val="12507632"/>
        <c:scaling>
          <c:orientation val="minMax"/>
        </c:scaling>
        <c:delete val="1"/>
        <c:axPos val="b"/>
        <c:majorGridlines>
          <c:spPr>
            <a:ln w="9525" cap="flat" cmpd="sng" algn="ctr">
              <a:solidFill>
                <a:schemeClr val="tx2">
                  <a:lumMod val="15000"/>
                  <a:lumOff val="85000"/>
                </a:schemeClr>
              </a:solidFill>
              <a:round/>
            </a:ln>
            <a:effectLst/>
          </c:spPr>
        </c:majorGridlines>
        <c:numFmt formatCode="_(* #,##0_);_(* \(#,##0\);_(* &quot;-&quot;_);_(@_)" sourceLinked="1"/>
        <c:majorTickMark val="none"/>
        <c:minorTickMark val="none"/>
        <c:tickLblPos val="nextTo"/>
        <c:crossAx val="12820016"/>
        <c:crosses val="autoZero"/>
        <c:crossBetween val="between"/>
      </c:valAx>
      <c:spPr>
        <a:noFill/>
        <a:ln>
          <a:noFill/>
        </a:ln>
        <a:effectLst/>
      </c:spPr>
    </c:plotArea>
    <c:legend>
      <c:legendPos val="r"/>
      <c:layout>
        <c:manualLayout>
          <c:xMode val="edge"/>
          <c:yMode val="edge"/>
          <c:x val="2.4395361743043645E-2"/>
          <c:y val="0.26159151142586934"/>
          <c:w val="0.33242496462383764"/>
          <c:h val="0.45063040226977807"/>
        </c:manualLayout>
      </c:layout>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Arial Narrow" panose="020B0606020202030204" pitchFamily="34" charset="0"/>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1-8D3C-4C74-B989-6D2811C5BC8E}"/>
              </c:ext>
            </c:extLst>
          </c:dPt>
          <c:dPt>
            <c:idx val="1"/>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3-8D3C-4C74-B989-6D2811C5BC8E}"/>
              </c:ext>
            </c:extLst>
          </c:dPt>
          <c:dPt>
            <c:idx val="2"/>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5-8D3C-4C74-B989-6D2811C5BC8E}"/>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dLblPos val="bestFit"/>
            <c:showLegendKey val="0"/>
            <c:showVal val="1"/>
            <c:showCatName val="0"/>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Hoja1!$B$30:$B$32</c:f>
              <c:strCache>
                <c:ptCount val="3"/>
                <c:pt idx="0">
                  <c:v>Arrendamiento de bienes e inmuebles</c:v>
                </c:pt>
                <c:pt idx="1">
                  <c:v>Convenios o Contratos Interadministrativos</c:v>
                </c:pt>
                <c:pt idx="2">
                  <c:v>Contratos de Prestacion de Servicios profesionales y de apoyo a la gestion</c:v>
                </c:pt>
              </c:strCache>
            </c:strRef>
          </c:cat>
          <c:val>
            <c:numRef>
              <c:f>Hoja1!$C$30:$C$32</c:f>
              <c:numCache>
                <c:formatCode>General</c:formatCode>
                <c:ptCount val="3"/>
                <c:pt idx="0">
                  <c:v>1</c:v>
                </c:pt>
                <c:pt idx="1">
                  <c:v>25</c:v>
                </c:pt>
                <c:pt idx="2">
                  <c:v>666</c:v>
                </c:pt>
              </c:numCache>
            </c:numRef>
          </c:val>
          <c:extLst>
            <c:ext xmlns:c16="http://schemas.microsoft.com/office/drawing/2014/chart" uri="{C3380CC4-5D6E-409C-BE32-E72D297353CC}">
              <c16:uniqueId val="{00000006-8D3C-4C74-B989-6D2811C5BC8E}"/>
            </c:ext>
          </c:extLst>
        </c:ser>
        <c:dLbls>
          <c:dLblPos val="bestFit"/>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0.14121670491086938"/>
          <c:y val="0.72524990578566018"/>
          <c:w val="0.70263239515472475"/>
          <c:h val="0.2536717886020442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lumMod val="10000"/>
                </a:schemeClr>
              </a:solidFill>
              <a:latin typeface="Arial Narrow" panose="020B0606020202030204" pitchFamily="34" charset="0"/>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invertIfNegative val="0"/>
          <c:dPt>
            <c:idx val="3"/>
            <c:invertIfNegative val="0"/>
            <c:bubble3D val="0"/>
            <c:spPr>
              <a:solidFill>
                <a:srgbClr val="FFFF00"/>
              </a:solidFill>
              <a:ln>
                <a:noFill/>
              </a:ln>
              <a:effectLst/>
              <a:sp3d/>
            </c:spPr>
            <c:extLst>
              <c:ext xmlns:c16="http://schemas.microsoft.com/office/drawing/2014/chart" uri="{C3380CC4-5D6E-409C-BE32-E72D297353CC}">
                <c16:uniqueId val="{00000001-63E7-47CC-8E4B-E50FAE9F1C91}"/>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Hoja1!$B$49:$B$52</c:f>
              <c:strCache>
                <c:ptCount val="4"/>
                <c:pt idx="0">
                  <c:v>Arrendamiento de bienes e inmuebles</c:v>
                </c:pt>
                <c:pt idx="1">
                  <c:v>Convenios o Contratos Interadministrativos</c:v>
                </c:pt>
                <c:pt idx="2">
                  <c:v>Contratos de Prestacion de Servicios profesionales y de apoyo a la gestion</c:v>
                </c:pt>
                <c:pt idx="3">
                  <c:v>TOTAL</c:v>
                </c:pt>
              </c:strCache>
            </c:strRef>
          </c:cat>
          <c:val>
            <c:numRef>
              <c:f>Hoja1!$C$49:$C$52</c:f>
              <c:numCache>
                <c:formatCode>_(* #,##0_);_(* \(#,##0\);_(* "-"_);_(@_)</c:formatCode>
                <c:ptCount val="4"/>
                <c:pt idx="0">
                  <c:v>190400000</c:v>
                </c:pt>
                <c:pt idx="1">
                  <c:v>3289723188</c:v>
                </c:pt>
                <c:pt idx="2">
                  <c:v>73868642231</c:v>
                </c:pt>
                <c:pt idx="3">
                  <c:v>77348765419</c:v>
                </c:pt>
              </c:numCache>
            </c:numRef>
          </c:val>
          <c:extLst>
            <c:ext xmlns:c16="http://schemas.microsoft.com/office/drawing/2014/chart" uri="{C3380CC4-5D6E-409C-BE32-E72D297353CC}">
              <c16:uniqueId val="{00000002-63E7-47CC-8E4B-E50FAE9F1C91}"/>
            </c:ext>
          </c:extLst>
        </c:ser>
        <c:dLbls>
          <c:showLegendKey val="0"/>
          <c:showVal val="0"/>
          <c:showCatName val="0"/>
          <c:showSerName val="0"/>
          <c:showPercent val="0"/>
          <c:showBubbleSize val="0"/>
        </c:dLbls>
        <c:gapWidth val="150"/>
        <c:shape val="box"/>
        <c:axId val="143712752"/>
        <c:axId val="155007856"/>
        <c:axId val="0"/>
      </c:bar3DChart>
      <c:catAx>
        <c:axId val="14371275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accent1">
                    <a:lumMod val="10000"/>
                  </a:schemeClr>
                </a:solidFill>
                <a:latin typeface="Arial Narrow" panose="020B0606020202030204" pitchFamily="34" charset="0"/>
                <a:ea typeface="+mn-ea"/>
                <a:cs typeface="+mn-cs"/>
              </a:defRPr>
            </a:pPr>
            <a:endParaRPr lang="es-CO"/>
          </a:p>
        </c:txPr>
        <c:crossAx val="155007856"/>
        <c:crosses val="autoZero"/>
        <c:auto val="1"/>
        <c:lblAlgn val="ctr"/>
        <c:lblOffset val="100"/>
        <c:noMultiLvlLbl val="0"/>
      </c:catAx>
      <c:valAx>
        <c:axId val="155007856"/>
        <c:scaling>
          <c:orientation val="minMax"/>
        </c:scaling>
        <c:delete val="1"/>
        <c:axPos val="b"/>
        <c:majorGridlines>
          <c:spPr>
            <a:ln w="9525" cap="flat" cmpd="sng" algn="ctr">
              <a:solidFill>
                <a:schemeClr val="tx2">
                  <a:lumMod val="15000"/>
                  <a:lumOff val="85000"/>
                </a:schemeClr>
              </a:solidFill>
              <a:round/>
            </a:ln>
            <a:effectLst/>
          </c:spPr>
        </c:majorGridlines>
        <c:numFmt formatCode="_(* #,##0_);_(* \(#,##0\);_(* &quot;-&quot;_);_(@_)" sourceLinked="1"/>
        <c:majorTickMark val="none"/>
        <c:minorTickMark val="none"/>
        <c:tickLblPos val="nextTo"/>
        <c:crossAx val="1437127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spPr>
            <a:solidFill>
              <a:schemeClr val="accent1"/>
            </a:solidFill>
            <a:ln>
              <a:noFill/>
            </a:ln>
            <a:effectLst/>
            <a:sp3d/>
          </c:spPr>
          <c:invertIfNegative val="0"/>
          <c:dLbls>
            <c:dLbl>
              <c:idx val="0"/>
              <c:layout>
                <c:manualLayout>
                  <c:x val="2.0707500843789813E-2"/>
                  <c:y val="3.88726919339149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195-43AF-A284-D88410F4F2A5}"/>
                </c:ext>
              </c:extLst>
            </c:dLbl>
            <c:dLbl>
              <c:idx val="1"/>
              <c:layout>
                <c:manualLayout>
                  <c:x val="2.0707500843789896E-2"/>
                  <c:y val="-7.126577861049091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195-43AF-A284-D88410F4F2A5}"/>
                </c:ext>
              </c:extLst>
            </c:dLbl>
            <c:dLbl>
              <c:idx val="2"/>
              <c:layout>
                <c:manualLayout>
                  <c:x val="2.300833427087766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195-43AF-A284-D88410F4F2A5}"/>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Hoja1!$B$62:$B$64</c:f>
              <c:strCache>
                <c:ptCount val="3"/>
                <c:pt idx="0">
                  <c:v>V. Planeacion Riesgo y Entorno</c:v>
                </c:pt>
                <c:pt idx="1">
                  <c:v>V. Administrativa y Financiera</c:v>
                </c:pt>
                <c:pt idx="2">
                  <c:v>Total</c:v>
                </c:pt>
              </c:strCache>
            </c:strRef>
          </c:cat>
          <c:val>
            <c:numRef>
              <c:f>Hoja1!$C$62:$C$64</c:f>
              <c:numCache>
                <c:formatCode>General</c:formatCode>
                <c:ptCount val="3"/>
                <c:pt idx="0">
                  <c:v>5</c:v>
                </c:pt>
                <c:pt idx="1">
                  <c:v>13</c:v>
                </c:pt>
                <c:pt idx="2">
                  <c:v>18</c:v>
                </c:pt>
              </c:numCache>
            </c:numRef>
          </c:val>
          <c:extLst>
            <c:ext xmlns:c16="http://schemas.microsoft.com/office/drawing/2014/chart" uri="{C3380CC4-5D6E-409C-BE32-E72D297353CC}">
              <c16:uniqueId val="{00000003-7195-43AF-A284-D88410F4F2A5}"/>
            </c:ext>
          </c:extLst>
        </c:ser>
        <c:ser>
          <c:idx val="1"/>
          <c:order val="1"/>
          <c:spPr>
            <a:solidFill>
              <a:schemeClr val="accent2"/>
            </a:solidFill>
            <a:ln>
              <a:noFill/>
            </a:ln>
            <a:effectLst/>
            <a:sp3d/>
          </c:spPr>
          <c:invertIfNegative val="0"/>
          <c:dPt>
            <c:idx val="2"/>
            <c:invertIfNegative val="0"/>
            <c:bubble3D val="0"/>
            <c:spPr>
              <a:solidFill>
                <a:schemeClr val="accent6">
                  <a:lumMod val="60000"/>
                  <a:lumOff val="40000"/>
                </a:schemeClr>
              </a:solidFill>
              <a:ln>
                <a:noFill/>
              </a:ln>
              <a:effectLst/>
              <a:sp3d/>
            </c:spPr>
            <c:extLst>
              <c:ext xmlns:c16="http://schemas.microsoft.com/office/drawing/2014/chart" uri="{C3380CC4-5D6E-409C-BE32-E72D297353CC}">
                <c16:uniqueId val="{00000005-7195-43AF-A284-D88410F4F2A5}"/>
              </c:ext>
            </c:extLst>
          </c:dPt>
          <c:dLbls>
            <c:dLbl>
              <c:idx val="0"/>
              <c:layout>
                <c:manualLayout>
                  <c:x val="6.8321306497046916E-2"/>
                  <c:y val="-1.3394061404601855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195-43AF-A284-D88410F4F2A5}"/>
                </c:ext>
              </c:extLst>
            </c:dLbl>
            <c:dLbl>
              <c:idx val="1"/>
              <c:layout>
                <c:manualLayout>
                  <c:x val="5.124097987278519E-2"/>
                  <c:y val="-6.697030702300927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195-43AF-A284-D88410F4F2A5}"/>
                </c:ext>
              </c:extLst>
            </c:dLbl>
            <c:dLbl>
              <c:idx val="2"/>
              <c:layout>
                <c:manualLayout>
                  <c:x val="0.13664261299409375"/>
                  <c:y val="-3.65296803652968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195-43AF-A284-D88410F4F2A5}"/>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Hoja1!$B$62:$B$64</c:f>
              <c:strCache>
                <c:ptCount val="3"/>
                <c:pt idx="0">
                  <c:v>V. Planeacion Riesgo y Entorno</c:v>
                </c:pt>
                <c:pt idx="1">
                  <c:v>V. Administrativa y Financiera</c:v>
                </c:pt>
                <c:pt idx="2">
                  <c:v>Total</c:v>
                </c:pt>
              </c:strCache>
            </c:strRef>
          </c:cat>
          <c:val>
            <c:numRef>
              <c:f>Hoja1!$D$62:$D$64</c:f>
              <c:numCache>
                <c:formatCode>_(* #,##0_);_(* \(#,##0\);_(* "-"_);_(@_)</c:formatCode>
                <c:ptCount val="3"/>
                <c:pt idx="0">
                  <c:v>1879204354</c:v>
                </c:pt>
                <c:pt idx="1">
                  <c:v>1629086251</c:v>
                </c:pt>
                <c:pt idx="2">
                  <c:v>3508290605</c:v>
                </c:pt>
              </c:numCache>
            </c:numRef>
          </c:val>
          <c:extLst>
            <c:ext xmlns:c16="http://schemas.microsoft.com/office/drawing/2014/chart" uri="{C3380CC4-5D6E-409C-BE32-E72D297353CC}">
              <c16:uniqueId val="{00000008-7195-43AF-A284-D88410F4F2A5}"/>
            </c:ext>
          </c:extLst>
        </c:ser>
        <c:dLbls>
          <c:showLegendKey val="0"/>
          <c:showVal val="1"/>
          <c:showCatName val="0"/>
          <c:showSerName val="0"/>
          <c:showPercent val="0"/>
          <c:showBubbleSize val="0"/>
        </c:dLbls>
        <c:gapWidth val="79"/>
        <c:shape val="box"/>
        <c:axId val="326111120"/>
        <c:axId val="155049456"/>
        <c:axId val="0"/>
      </c:bar3DChart>
      <c:catAx>
        <c:axId val="326111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all" spc="120" normalizeH="0" baseline="0">
                <a:solidFill>
                  <a:sysClr val="windowText" lastClr="000000"/>
                </a:solidFill>
                <a:latin typeface="Arial Narrow" panose="020B0606020202030204" pitchFamily="34" charset="0"/>
                <a:ea typeface="+mn-ea"/>
                <a:cs typeface="+mn-cs"/>
              </a:defRPr>
            </a:pPr>
            <a:endParaRPr lang="es-CO"/>
          </a:p>
        </c:txPr>
        <c:crossAx val="155049456"/>
        <c:crosses val="autoZero"/>
        <c:auto val="1"/>
        <c:lblAlgn val="ctr"/>
        <c:lblOffset val="100"/>
        <c:noMultiLvlLbl val="0"/>
      </c:catAx>
      <c:valAx>
        <c:axId val="155049456"/>
        <c:scaling>
          <c:orientation val="minMax"/>
        </c:scaling>
        <c:delete val="1"/>
        <c:axPos val="b"/>
        <c:numFmt formatCode="General" sourceLinked="1"/>
        <c:majorTickMark val="none"/>
        <c:minorTickMark val="none"/>
        <c:tickLblPos val="nextTo"/>
        <c:crossAx val="3261111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invertIfNegative val="0"/>
          <c:dPt>
            <c:idx val="0"/>
            <c:invertIfNegative val="0"/>
            <c:bubble3D val="0"/>
            <c:spPr>
              <a:solidFill>
                <a:srgbClr val="92D050"/>
              </a:solidFill>
              <a:ln>
                <a:noFill/>
              </a:ln>
              <a:effectLst/>
              <a:sp3d/>
            </c:spPr>
            <c:extLst>
              <c:ext xmlns:c16="http://schemas.microsoft.com/office/drawing/2014/chart" uri="{C3380CC4-5D6E-409C-BE32-E72D297353CC}">
                <c16:uniqueId val="{00000001-383F-4D38-AC86-8E0F944F95C0}"/>
              </c:ext>
            </c:extLst>
          </c:dPt>
          <c:dPt>
            <c:idx val="1"/>
            <c:invertIfNegative val="0"/>
            <c:bubble3D val="0"/>
            <c:spPr>
              <a:solidFill>
                <a:schemeClr val="accent4"/>
              </a:solidFill>
              <a:ln>
                <a:noFill/>
              </a:ln>
              <a:effectLst/>
              <a:sp3d/>
            </c:spPr>
            <c:extLst>
              <c:ext xmlns:c16="http://schemas.microsoft.com/office/drawing/2014/chart" uri="{C3380CC4-5D6E-409C-BE32-E72D297353CC}">
                <c16:uniqueId val="{00000003-383F-4D38-AC86-8E0F944F95C0}"/>
              </c:ext>
            </c:extLst>
          </c:dPt>
          <c:dPt>
            <c:idx val="3"/>
            <c:invertIfNegative val="0"/>
            <c:bubble3D val="0"/>
            <c:spPr>
              <a:solidFill>
                <a:schemeClr val="accent2"/>
              </a:solidFill>
              <a:ln>
                <a:noFill/>
              </a:ln>
              <a:effectLst/>
              <a:sp3d/>
            </c:spPr>
            <c:extLst>
              <c:ext xmlns:c16="http://schemas.microsoft.com/office/drawing/2014/chart" uri="{C3380CC4-5D6E-409C-BE32-E72D297353CC}">
                <c16:uniqueId val="{00000005-383F-4D38-AC86-8E0F944F95C0}"/>
              </c:ext>
            </c:extLst>
          </c:dPt>
          <c:dPt>
            <c:idx val="4"/>
            <c:invertIfNegative val="0"/>
            <c:bubble3D val="0"/>
            <c:spPr>
              <a:solidFill>
                <a:srgbClr val="CC9900"/>
              </a:solidFill>
              <a:ln>
                <a:noFill/>
              </a:ln>
              <a:effectLst/>
              <a:sp3d/>
            </c:spPr>
            <c:extLst>
              <c:ext xmlns:c16="http://schemas.microsoft.com/office/drawing/2014/chart" uri="{C3380CC4-5D6E-409C-BE32-E72D297353CC}">
                <c16:uniqueId val="{00000007-383F-4D38-AC86-8E0F944F95C0}"/>
              </c:ext>
            </c:extLst>
          </c:dPt>
          <c:dLbls>
            <c:dLbl>
              <c:idx val="0"/>
              <c:layout>
                <c:manualLayout>
                  <c:x val="4.5337461541248994E-3"/>
                  <c:y val="8.6274498221197649E-2"/>
                </c:manualLayout>
              </c:layout>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83F-4D38-AC86-8E0F944F95C0}"/>
                </c:ext>
              </c:extLst>
            </c:dLbl>
            <c:dLbl>
              <c:idx val="1"/>
              <c:layout>
                <c:manualLayout>
                  <c:x val="6.8006192311872767E-3"/>
                  <c:y val="8.6274498221197621E-2"/>
                </c:manualLayout>
              </c:layout>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83F-4D38-AC86-8E0F944F95C0}"/>
                </c:ext>
              </c:extLst>
            </c:dLbl>
            <c:dLbl>
              <c:idx val="2"/>
              <c:layout>
                <c:manualLayout>
                  <c:x val="6.8006192311872351E-3"/>
                  <c:y val="7.8772367941093505E-2"/>
                </c:manualLayout>
              </c:layout>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83F-4D38-AC86-8E0F944F95C0}"/>
                </c:ext>
              </c:extLst>
            </c:dLbl>
            <c:dLbl>
              <c:idx val="3"/>
              <c:layout>
                <c:manualLayout>
                  <c:x val="-8.3117719309303281E-17"/>
                  <c:y val="7.8772367941093505E-2"/>
                </c:manualLayout>
              </c:layout>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83F-4D38-AC86-8E0F944F95C0}"/>
                </c:ext>
              </c:extLst>
            </c:dLbl>
            <c:dLbl>
              <c:idx val="4"/>
              <c:layout>
                <c:manualLayout>
                  <c:x val="0"/>
                  <c:y val="7.1270237660989361E-2"/>
                </c:manualLayout>
              </c:layout>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83F-4D38-AC86-8E0F944F95C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Hoja1!$B$102:$B$106</c:f>
              <c:strCache>
                <c:ptCount val="5"/>
                <c:pt idx="0">
                  <c:v>Licitacion Publica</c:v>
                </c:pt>
                <c:pt idx="1">
                  <c:v>Concurso de Meritos</c:v>
                </c:pt>
                <c:pt idx="2">
                  <c:v>Selección Abreviada Menor Cuantia</c:v>
                </c:pt>
                <c:pt idx="3">
                  <c:v>Selección Abreviada Subasta Inversa Publica</c:v>
                </c:pt>
                <c:pt idx="4">
                  <c:v>Minima Cuantia</c:v>
                </c:pt>
              </c:strCache>
            </c:strRef>
          </c:cat>
          <c:val>
            <c:numRef>
              <c:f>Hoja1!$C$102:$C$106</c:f>
              <c:numCache>
                <c:formatCode>_(* #,##0_);_(* \(#,##0\);_(* "-"_);_(@_)</c:formatCode>
                <c:ptCount val="5"/>
                <c:pt idx="0">
                  <c:v>14</c:v>
                </c:pt>
                <c:pt idx="1">
                  <c:v>11</c:v>
                </c:pt>
                <c:pt idx="2">
                  <c:v>7</c:v>
                </c:pt>
                <c:pt idx="3">
                  <c:v>8</c:v>
                </c:pt>
                <c:pt idx="4">
                  <c:v>4</c:v>
                </c:pt>
              </c:numCache>
            </c:numRef>
          </c:val>
          <c:extLst>
            <c:ext xmlns:c16="http://schemas.microsoft.com/office/drawing/2014/chart" uri="{C3380CC4-5D6E-409C-BE32-E72D297353CC}">
              <c16:uniqueId val="{00000009-383F-4D38-AC86-8E0F944F95C0}"/>
            </c:ext>
          </c:extLst>
        </c:ser>
        <c:dLbls>
          <c:showLegendKey val="0"/>
          <c:showVal val="0"/>
          <c:showCatName val="0"/>
          <c:showSerName val="0"/>
          <c:showPercent val="0"/>
          <c:showBubbleSize val="0"/>
        </c:dLbls>
        <c:gapWidth val="150"/>
        <c:shape val="box"/>
        <c:axId val="227344208"/>
        <c:axId val="227344992"/>
        <c:axId val="0"/>
      </c:bar3DChart>
      <c:catAx>
        <c:axId val="22734420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Narrow" panose="020B0606020202030204" pitchFamily="34" charset="0"/>
                <a:ea typeface="+mn-ea"/>
                <a:cs typeface="+mn-cs"/>
              </a:defRPr>
            </a:pPr>
            <a:endParaRPr lang="es-CO"/>
          </a:p>
        </c:txPr>
        <c:crossAx val="227344992"/>
        <c:crosses val="autoZero"/>
        <c:auto val="1"/>
        <c:lblAlgn val="ctr"/>
        <c:lblOffset val="100"/>
        <c:noMultiLvlLbl val="0"/>
      </c:catAx>
      <c:valAx>
        <c:axId val="227344992"/>
        <c:scaling>
          <c:orientation val="minMax"/>
        </c:scaling>
        <c:delete val="0"/>
        <c:axPos val="l"/>
        <c:majorGridlines>
          <c:spPr>
            <a:ln w="9525" cap="flat" cmpd="sng" algn="ctr">
              <a:solidFill>
                <a:schemeClr val="tx2">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2273442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invertIfNegative val="0"/>
          <c:dPt>
            <c:idx val="0"/>
            <c:invertIfNegative val="0"/>
            <c:bubble3D val="0"/>
            <c:spPr>
              <a:solidFill>
                <a:srgbClr val="FFFF00"/>
              </a:solidFill>
              <a:ln>
                <a:noFill/>
              </a:ln>
              <a:effectLst/>
              <a:sp3d/>
            </c:spPr>
            <c:extLst>
              <c:ext xmlns:c16="http://schemas.microsoft.com/office/drawing/2014/chart" uri="{C3380CC4-5D6E-409C-BE32-E72D297353CC}">
                <c16:uniqueId val="{00000001-C51C-458D-B91F-169BA6953DEB}"/>
              </c:ext>
            </c:extLst>
          </c:dPt>
          <c:dPt>
            <c:idx val="1"/>
            <c:invertIfNegative val="0"/>
            <c:bubble3D val="0"/>
            <c:spPr>
              <a:solidFill>
                <a:schemeClr val="accent6"/>
              </a:solidFill>
              <a:ln>
                <a:noFill/>
              </a:ln>
              <a:effectLst/>
              <a:sp3d/>
            </c:spPr>
            <c:extLst>
              <c:ext xmlns:c16="http://schemas.microsoft.com/office/drawing/2014/chart" uri="{C3380CC4-5D6E-409C-BE32-E72D297353CC}">
                <c16:uniqueId val="{00000003-C51C-458D-B91F-169BA6953DEB}"/>
              </c:ext>
            </c:extLst>
          </c:dPt>
          <c:dPt>
            <c:idx val="2"/>
            <c:invertIfNegative val="0"/>
            <c:bubble3D val="0"/>
            <c:spPr>
              <a:solidFill>
                <a:schemeClr val="accent2"/>
              </a:solidFill>
              <a:ln>
                <a:noFill/>
              </a:ln>
              <a:effectLst/>
              <a:sp3d/>
            </c:spPr>
            <c:extLst>
              <c:ext xmlns:c16="http://schemas.microsoft.com/office/drawing/2014/chart" uri="{C3380CC4-5D6E-409C-BE32-E72D297353CC}">
                <c16:uniqueId val="{00000005-C51C-458D-B91F-169BA6953DEB}"/>
              </c:ext>
            </c:extLst>
          </c:dPt>
          <c:dPt>
            <c:idx val="3"/>
            <c:invertIfNegative val="0"/>
            <c:bubble3D val="0"/>
            <c:spPr>
              <a:solidFill>
                <a:schemeClr val="accent4">
                  <a:lumMod val="50000"/>
                </a:schemeClr>
              </a:solidFill>
              <a:ln>
                <a:noFill/>
              </a:ln>
              <a:effectLst/>
              <a:sp3d/>
            </c:spPr>
            <c:extLst>
              <c:ext xmlns:c16="http://schemas.microsoft.com/office/drawing/2014/chart" uri="{C3380CC4-5D6E-409C-BE32-E72D297353CC}">
                <c16:uniqueId val="{00000007-C51C-458D-B91F-169BA6953DEB}"/>
              </c:ext>
            </c:extLst>
          </c:dPt>
          <c:dPt>
            <c:idx val="4"/>
            <c:invertIfNegative val="0"/>
            <c:bubble3D val="0"/>
            <c:spPr>
              <a:solidFill>
                <a:srgbClr val="00B0F0"/>
              </a:solidFill>
              <a:ln>
                <a:noFill/>
              </a:ln>
              <a:effectLst/>
              <a:sp3d/>
            </c:spPr>
            <c:extLst>
              <c:ext xmlns:c16="http://schemas.microsoft.com/office/drawing/2014/chart" uri="{C3380CC4-5D6E-409C-BE32-E72D297353CC}">
                <c16:uniqueId val="{00000009-C51C-458D-B91F-169BA6953DEB}"/>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Hoja1!$B$112:$B$116</c:f>
              <c:strCache>
                <c:ptCount val="5"/>
                <c:pt idx="0">
                  <c:v>Licitacion Publica</c:v>
                </c:pt>
                <c:pt idx="1">
                  <c:v>Concurso de Meritos</c:v>
                </c:pt>
                <c:pt idx="2">
                  <c:v>Selección Abreviada Menor Cuantia</c:v>
                </c:pt>
                <c:pt idx="3">
                  <c:v>Selección Abreviada Subasta Inversa Publica</c:v>
                </c:pt>
                <c:pt idx="4">
                  <c:v>Minima Cuantia</c:v>
                </c:pt>
              </c:strCache>
            </c:strRef>
          </c:cat>
          <c:val>
            <c:numRef>
              <c:f>Hoja1!$C$112:$C$116</c:f>
              <c:numCache>
                <c:formatCode>_(* #,##0_);_(* \(#,##0\);_(* "-"_);_(@_)</c:formatCode>
                <c:ptCount val="5"/>
                <c:pt idx="0">
                  <c:v>30</c:v>
                </c:pt>
                <c:pt idx="1">
                  <c:v>24</c:v>
                </c:pt>
                <c:pt idx="2">
                  <c:v>13</c:v>
                </c:pt>
                <c:pt idx="3">
                  <c:v>16</c:v>
                </c:pt>
                <c:pt idx="4">
                  <c:v>10</c:v>
                </c:pt>
              </c:numCache>
            </c:numRef>
          </c:val>
          <c:extLst>
            <c:ext xmlns:c16="http://schemas.microsoft.com/office/drawing/2014/chart" uri="{C3380CC4-5D6E-409C-BE32-E72D297353CC}">
              <c16:uniqueId val="{0000000A-C51C-458D-B91F-169BA6953DEB}"/>
            </c:ext>
          </c:extLst>
        </c:ser>
        <c:dLbls>
          <c:showLegendKey val="0"/>
          <c:showVal val="0"/>
          <c:showCatName val="0"/>
          <c:showSerName val="0"/>
          <c:showPercent val="0"/>
          <c:showBubbleSize val="0"/>
        </c:dLbls>
        <c:gapWidth val="150"/>
        <c:shape val="box"/>
        <c:axId val="344266048"/>
        <c:axId val="344269184"/>
        <c:axId val="0"/>
      </c:bar3DChart>
      <c:catAx>
        <c:axId val="34426604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Narrow" panose="020B0606020202030204" pitchFamily="34" charset="0"/>
                <a:ea typeface="+mn-ea"/>
                <a:cs typeface="+mn-cs"/>
              </a:defRPr>
            </a:pPr>
            <a:endParaRPr lang="es-CO"/>
          </a:p>
        </c:txPr>
        <c:crossAx val="344269184"/>
        <c:crosses val="autoZero"/>
        <c:auto val="1"/>
        <c:lblAlgn val="ctr"/>
        <c:lblOffset val="100"/>
        <c:noMultiLvlLbl val="0"/>
      </c:catAx>
      <c:valAx>
        <c:axId val="344269184"/>
        <c:scaling>
          <c:orientation val="minMax"/>
        </c:scaling>
        <c:delete val="0"/>
        <c:axPos val="l"/>
        <c:majorGridlines>
          <c:spPr>
            <a:ln w="9525" cap="flat" cmpd="sng" algn="ctr">
              <a:solidFill>
                <a:schemeClr val="tx2">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344266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9601317128500933E-2"/>
          <c:y val="5.7742758285176478E-2"/>
          <c:w val="0.92028732323561691"/>
          <c:h val="0.79096496333107513"/>
        </c:manualLayout>
      </c:layout>
      <c:lineChart>
        <c:grouping val="standard"/>
        <c:varyColors val="0"/>
        <c:ser>
          <c:idx val="0"/>
          <c:order val="0"/>
          <c:spPr>
            <a:ln w="34925" cap="rnd">
              <a:solidFill>
                <a:schemeClr val="accent2"/>
              </a:solidFill>
              <a:round/>
            </a:ln>
            <a:effectLst>
              <a:outerShdw blurRad="57150" dist="19050" dir="5400000" algn="ctr" rotWithShape="0">
                <a:srgbClr val="000000">
                  <a:alpha val="63000"/>
                </a:srgbClr>
              </a:outerShdw>
            </a:effectLst>
          </c:spPr>
          <c:marker>
            <c:symbol val="none"/>
          </c:marker>
          <c:dLbls>
            <c:dLbl>
              <c:idx val="4"/>
              <c:layout>
                <c:manualLayout>
                  <c:x val="-5.4792749896793086E-2"/>
                  <c:y val="-3.96781195781066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081-4715-B413-C9008CBC9F88}"/>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Hoja1!$B$131:$B$136</c:f>
              <c:strCache>
                <c:ptCount val="6"/>
                <c:pt idx="0">
                  <c:v>Licitacion Publica</c:v>
                </c:pt>
                <c:pt idx="1">
                  <c:v>Concurso de Meritos</c:v>
                </c:pt>
                <c:pt idx="2">
                  <c:v>Selección Abreviada Menor Cuantia</c:v>
                </c:pt>
                <c:pt idx="3">
                  <c:v>Selección Abreviada Subasta Inversa Publica</c:v>
                </c:pt>
                <c:pt idx="4">
                  <c:v>Minima Cuantia</c:v>
                </c:pt>
                <c:pt idx="5">
                  <c:v>Total</c:v>
                </c:pt>
              </c:strCache>
            </c:strRef>
          </c:cat>
          <c:val>
            <c:numRef>
              <c:f>Hoja1!$C$131:$C$136</c:f>
              <c:numCache>
                <c:formatCode>_(* #,##0_);_(* \(#,##0\);_(* "-"_);_(@_)</c:formatCode>
                <c:ptCount val="6"/>
                <c:pt idx="0">
                  <c:v>15</c:v>
                </c:pt>
                <c:pt idx="1">
                  <c:v>325</c:v>
                </c:pt>
                <c:pt idx="2">
                  <c:v>71</c:v>
                </c:pt>
                <c:pt idx="3">
                  <c:v>11</c:v>
                </c:pt>
                <c:pt idx="4">
                  <c:v>120</c:v>
                </c:pt>
                <c:pt idx="5">
                  <c:v>542</c:v>
                </c:pt>
              </c:numCache>
            </c:numRef>
          </c:val>
          <c:smooth val="0"/>
          <c:extLst>
            <c:ext xmlns:c16="http://schemas.microsoft.com/office/drawing/2014/chart" uri="{C3380CC4-5D6E-409C-BE32-E72D297353CC}">
              <c16:uniqueId val="{00000001-6081-4715-B413-C9008CBC9F88}"/>
            </c:ext>
          </c:extLst>
        </c:ser>
        <c:dLbls>
          <c:dLblPos val="t"/>
          <c:showLegendKey val="0"/>
          <c:showVal val="1"/>
          <c:showCatName val="0"/>
          <c:showSerName val="0"/>
          <c:showPercent val="0"/>
          <c:showBubbleSize val="0"/>
        </c:dLbls>
        <c:smooth val="0"/>
        <c:axId val="341100432"/>
        <c:axId val="341094552"/>
      </c:lineChart>
      <c:catAx>
        <c:axId val="34110043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Narrow" panose="020B0606020202030204" pitchFamily="34" charset="0"/>
                <a:ea typeface="+mn-ea"/>
                <a:cs typeface="+mn-cs"/>
              </a:defRPr>
            </a:pPr>
            <a:endParaRPr lang="es-CO"/>
          </a:p>
        </c:txPr>
        <c:crossAx val="341094552"/>
        <c:crosses val="autoZero"/>
        <c:auto val="1"/>
        <c:lblAlgn val="ctr"/>
        <c:lblOffset val="100"/>
        <c:noMultiLvlLbl val="0"/>
      </c:catAx>
      <c:valAx>
        <c:axId val="341094552"/>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41100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invertIfNegative val="0"/>
          <c:dPt>
            <c:idx val="0"/>
            <c:invertIfNegative val="0"/>
            <c:bubble3D val="0"/>
            <c:spPr>
              <a:solidFill>
                <a:srgbClr val="FF5050"/>
              </a:solidFill>
              <a:ln>
                <a:noFill/>
              </a:ln>
              <a:effectLst/>
              <a:sp3d/>
            </c:spPr>
            <c:extLst>
              <c:ext xmlns:c16="http://schemas.microsoft.com/office/drawing/2014/chart" uri="{C3380CC4-5D6E-409C-BE32-E72D297353CC}">
                <c16:uniqueId val="{00000001-85BA-4A42-8269-4E37E4BCCBEA}"/>
              </c:ext>
            </c:extLst>
          </c:dPt>
          <c:dPt>
            <c:idx val="1"/>
            <c:invertIfNegative val="0"/>
            <c:bubble3D val="0"/>
            <c:spPr>
              <a:solidFill>
                <a:srgbClr val="92D050"/>
              </a:solidFill>
              <a:ln>
                <a:noFill/>
              </a:ln>
              <a:effectLst/>
              <a:sp3d/>
            </c:spPr>
            <c:extLst>
              <c:ext xmlns:c16="http://schemas.microsoft.com/office/drawing/2014/chart" uri="{C3380CC4-5D6E-409C-BE32-E72D297353CC}">
                <c16:uniqueId val="{00000003-85BA-4A42-8269-4E37E4BCCBEA}"/>
              </c:ext>
            </c:extLst>
          </c:dPt>
          <c:dPt>
            <c:idx val="2"/>
            <c:invertIfNegative val="0"/>
            <c:bubble3D val="0"/>
            <c:spPr>
              <a:solidFill>
                <a:srgbClr val="CC9900"/>
              </a:solidFill>
              <a:ln>
                <a:noFill/>
              </a:ln>
              <a:effectLst/>
              <a:sp3d/>
            </c:spPr>
            <c:extLst>
              <c:ext xmlns:c16="http://schemas.microsoft.com/office/drawing/2014/chart" uri="{C3380CC4-5D6E-409C-BE32-E72D297353CC}">
                <c16:uniqueId val="{00000005-85BA-4A42-8269-4E37E4BCCBEA}"/>
              </c:ext>
            </c:extLst>
          </c:dPt>
          <c:dPt>
            <c:idx val="4"/>
            <c:invertIfNegative val="0"/>
            <c:bubble3D val="0"/>
            <c:spPr>
              <a:solidFill>
                <a:srgbClr val="00B050"/>
              </a:solidFill>
              <a:ln>
                <a:noFill/>
              </a:ln>
              <a:effectLst/>
              <a:sp3d/>
            </c:spPr>
            <c:extLst>
              <c:ext xmlns:c16="http://schemas.microsoft.com/office/drawing/2014/chart" uri="{C3380CC4-5D6E-409C-BE32-E72D297353CC}">
                <c16:uniqueId val="{00000007-85BA-4A42-8269-4E37E4BCCBEA}"/>
              </c:ext>
            </c:extLst>
          </c:dPt>
          <c:dPt>
            <c:idx val="5"/>
            <c:invertIfNegative val="0"/>
            <c:bubble3D val="0"/>
            <c:spPr>
              <a:solidFill>
                <a:schemeClr val="tx2">
                  <a:lumMod val="40000"/>
                  <a:lumOff val="60000"/>
                </a:schemeClr>
              </a:solidFill>
              <a:ln>
                <a:noFill/>
              </a:ln>
              <a:effectLst/>
              <a:sp3d/>
            </c:spPr>
            <c:extLst>
              <c:ext xmlns:c16="http://schemas.microsoft.com/office/drawing/2014/chart" uri="{C3380CC4-5D6E-409C-BE32-E72D297353CC}">
                <c16:uniqueId val="{00000009-85BA-4A42-8269-4E37E4BCCBEA}"/>
              </c:ext>
            </c:extLst>
          </c:dPt>
          <c:dLbls>
            <c:dLbl>
              <c:idx val="0"/>
              <c:layout>
                <c:manualLayout>
                  <c:x val="2.1857927259227418E-3"/>
                  <c:y val="9.32562450643281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BA-4A42-8269-4E37E4BCCBEA}"/>
                </c:ext>
              </c:extLst>
            </c:dLbl>
            <c:dLbl>
              <c:idx val="1"/>
              <c:tx>
                <c:rich>
                  <a:bodyPr/>
                  <a:lstStyle/>
                  <a:p>
                    <a:r>
                      <a:rPr lang="en-US"/>
                      <a:t>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BA-4A42-8269-4E37E4BCCBEA}"/>
                </c:ext>
              </c:extLst>
            </c:dLbl>
            <c:dLbl>
              <c:idx val="2"/>
              <c:layout>
                <c:manualLayout>
                  <c:x val="2.1857927259227618E-3"/>
                  <c:y val="8.05394843737379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BA-4A42-8269-4E37E4BCCBEA}"/>
                </c:ext>
              </c:extLst>
            </c:dLbl>
            <c:dLbl>
              <c:idx val="3"/>
              <c:tx>
                <c:rich>
                  <a:bodyPr/>
                  <a:lstStyle/>
                  <a:p>
                    <a:r>
                      <a:rPr lang="en-US"/>
                      <a:t>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BA-4A42-8269-4E37E4BCCBEA}"/>
                </c:ext>
              </c:extLst>
            </c:dLbl>
            <c:dLbl>
              <c:idx val="4"/>
              <c:layout>
                <c:manualLayout>
                  <c:x val="8.0144807444179972E-17"/>
                  <c:y val="0.114450846215311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BA-4A42-8269-4E37E4BCCBEA}"/>
                </c:ext>
              </c:extLst>
            </c:dLbl>
            <c:dLbl>
              <c:idx val="5"/>
              <c:layout>
                <c:manualLayout>
                  <c:x val="2.1857927259226013E-3"/>
                  <c:y val="0.1186897664455084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BA-4A42-8269-4E37E4BCCBEA}"/>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Hoja1!$B$121:$B$126</c:f>
              <c:strCache>
                <c:ptCount val="6"/>
                <c:pt idx="0">
                  <c:v>Licitacion Publica</c:v>
                </c:pt>
                <c:pt idx="1">
                  <c:v>Concurso de Meritos</c:v>
                </c:pt>
                <c:pt idx="2">
                  <c:v>Selección Abreviada Menor Cuantia</c:v>
                </c:pt>
                <c:pt idx="3">
                  <c:v>Selección Abreviada Subasta Inversa Publica</c:v>
                </c:pt>
                <c:pt idx="4">
                  <c:v>Minima Cuantia</c:v>
                </c:pt>
                <c:pt idx="5">
                  <c:v>Total</c:v>
                </c:pt>
              </c:strCache>
            </c:strRef>
          </c:cat>
          <c:val>
            <c:numRef>
              <c:f>Hoja1!$C$121:$C$126</c:f>
              <c:numCache>
                <c:formatCode>_(* #,##0_);_(* \(#,##0\);_(* "-"_);_(@_)</c:formatCode>
                <c:ptCount val="6"/>
                <c:pt idx="0">
                  <c:v>2</c:v>
                </c:pt>
                <c:pt idx="1">
                  <c:v>0</c:v>
                </c:pt>
                <c:pt idx="2">
                  <c:v>1</c:v>
                </c:pt>
                <c:pt idx="3">
                  <c:v>0</c:v>
                </c:pt>
                <c:pt idx="4">
                  <c:v>3</c:v>
                </c:pt>
                <c:pt idx="5">
                  <c:v>6</c:v>
                </c:pt>
              </c:numCache>
            </c:numRef>
          </c:val>
          <c:extLst>
            <c:ext xmlns:c16="http://schemas.microsoft.com/office/drawing/2014/chart" uri="{C3380CC4-5D6E-409C-BE32-E72D297353CC}">
              <c16:uniqueId val="{0000000B-85BA-4A42-8269-4E37E4BCCBEA}"/>
            </c:ext>
          </c:extLst>
        </c:ser>
        <c:dLbls>
          <c:showLegendKey val="0"/>
          <c:showVal val="0"/>
          <c:showCatName val="0"/>
          <c:showSerName val="0"/>
          <c:showPercent val="0"/>
          <c:showBubbleSize val="0"/>
        </c:dLbls>
        <c:gapWidth val="150"/>
        <c:shape val="box"/>
        <c:axId val="341538040"/>
        <c:axId val="341536080"/>
        <c:axId val="0"/>
      </c:bar3DChart>
      <c:catAx>
        <c:axId val="34153804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Narrow" panose="020B0606020202030204" pitchFamily="34" charset="0"/>
                <a:ea typeface="+mn-ea"/>
                <a:cs typeface="+mn-cs"/>
              </a:defRPr>
            </a:pPr>
            <a:endParaRPr lang="es-CO"/>
          </a:p>
        </c:txPr>
        <c:crossAx val="341536080"/>
        <c:crosses val="autoZero"/>
        <c:auto val="1"/>
        <c:lblAlgn val="ctr"/>
        <c:lblOffset val="100"/>
        <c:noMultiLvlLbl val="0"/>
      </c:catAx>
      <c:valAx>
        <c:axId val="341536080"/>
        <c:scaling>
          <c:orientation val="minMax"/>
        </c:scaling>
        <c:delete val="0"/>
        <c:axPos val="l"/>
        <c:majorGridlines>
          <c:spPr>
            <a:ln w="9525" cap="flat" cmpd="sng" algn="ctr">
              <a:solidFill>
                <a:schemeClr val="tx2">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341538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2686D-009B-4755-BF3C-B1645D0A938E}" type="datetimeFigureOut">
              <a:rPr lang="es-ES" smtClean="0"/>
              <a:t>27/01/2020</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DAE71F-6302-4695-A732-5DA60A1BF971}" type="slidenum">
              <a:rPr lang="es-ES" smtClean="0"/>
              <a:t>‹Nº›</a:t>
            </a:fld>
            <a:endParaRPr lang="es-ES"/>
          </a:p>
        </p:txBody>
      </p:sp>
    </p:spTree>
    <p:extLst>
      <p:ext uri="{BB962C8B-B14F-4D97-AF65-F5344CB8AC3E}">
        <p14:creationId xmlns:p14="http://schemas.microsoft.com/office/powerpoint/2010/main" val="866418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06"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6784170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495ef59f35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495ef59f35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92622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1 1 1" preserve="1" userDrawn="1">
  <p:cSld name="1_Diapositiva de título 1 1 1">
    <p:bg>
      <p:bgPr>
        <a:solidFill>
          <a:srgbClr val="069169"/>
        </a:solidFill>
        <a:effectLst/>
      </p:bgPr>
    </p:bg>
    <p:spTree>
      <p:nvGrpSpPr>
        <p:cNvPr id="1" name="Shape 29"/>
        <p:cNvGrpSpPr/>
        <p:nvPr/>
      </p:nvGrpSpPr>
      <p:grpSpPr>
        <a:xfrm>
          <a:off x="0" y="0"/>
          <a:ext cx="0" cy="0"/>
          <a:chOff x="0" y="0"/>
          <a:chExt cx="0" cy="0"/>
        </a:xfrm>
      </p:grpSpPr>
      <p:sp>
        <p:nvSpPr>
          <p:cNvPr id="30" name="Google Shape;30;p5"/>
          <p:cNvSpPr txBox="1"/>
          <p:nvPr/>
        </p:nvSpPr>
        <p:spPr>
          <a:xfrm>
            <a:off x="8336496" y="54646"/>
            <a:ext cx="548700"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700"/>
              <a:buFont typeface="Arial"/>
              <a:buNone/>
            </a:pPr>
            <a:fld id="{00000000-1234-1234-1234-123412341234}" type="slidenum">
              <a:rPr lang="es-CO" sz="700" b="0" i="0" u="none" strike="noStrike" cap="none">
                <a:solidFill>
                  <a:srgbClr val="0054BC"/>
                </a:solidFill>
                <a:latin typeface="Work Sans"/>
                <a:ea typeface="Work Sans"/>
                <a:cs typeface="Work Sans"/>
                <a:sym typeface="Work Sans"/>
              </a:rPr>
              <a:t>‹Nº›</a:t>
            </a:fld>
            <a:endParaRPr sz="700" b="0" i="0" u="none" strike="noStrike" cap="none">
              <a:solidFill>
                <a:srgbClr val="0054BC"/>
              </a:solidFill>
              <a:latin typeface="Work Sans"/>
              <a:ea typeface="Work Sans"/>
              <a:cs typeface="Work Sans"/>
              <a:sym typeface="Work Sans"/>
            </a:endParaRPr>
          </a:p>
        </p:txBody>
      </p:sp>
      <p:sp>
        <p:nvSpPr>
          <p:cNvPr id="31" name="Google Shape;31;p5"/>
          <p:cNvSpPr txBox="1"/>
          <p:nvPr userDrawn="1"/>
        </p:nvSpPr>
        <p:spPr>
          <a:xfrm>
            <a:off x="8336496" y="-21554"/>
            <a:ext cx="548700"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700"/>
              <a:buFont typeface="Arial"/>
              <a:buNone/>
            </a:pPr>
            <a:fld id="{00000000-1234-1234-1234-123412341234}" type="slidenum">
              <a:rPr lang="es-CO" sz="700" b="0" i="0" u="none" strike="noStrike" cap="none">
                <a:solidFill>
                  <a:srgbClr val="FFFFFF"/>
                </a:solidFill>
                <a:latin typeface="Work Sans"/>
                <a:ea typeface="Work Sans"/>
                <a:cs typeface="Work Sans"/>
                <a:sym typeface="Work Sans"/>
              </a:rPr>
              <a:t>‹Nº›</a:t>
            </a:fld>
            <a:endParaRPr sz="700" b="0" i="0" u="none" strike="noStrike" cap="none" dirty="0">
              <a:solidFill>
                <a:srgbClr val="FFFFFF"/>
              </a:solidFill>
              <a:latin typeface="Work Sans"/>
              <a:ea typeface="Work Sans"/>
              <a:cs typeface="Work Sans"/>
              <a:sym typeface="Work Sans"/>
            </a:endParaRPr>
          </a:p>
        </p:txBody>
      </p:sp>
      <p:sp>
        <p:nvSpPr>
          <p:cNvPr id="32" name="Google Shape;32;p5"/>
          <p:cNvSpPr/>
          <p:nvPr/>
        </p:nvSpPr>
        <p:spPr>
          <a:xfrm>
            <a:off x="3213694" y="0"/>
            <a:ext cx="5935223" cy="51435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 name="Google Shape;33;p5"/>
          <p:cNvSpPr txBox="1"/>
          <p:nvPr/>
        </p:nvSpPr>
        <p:spPr>
          <a:xfrm>
            <a:off x="1098468" y="4856142"/>
            <a:ext cx="4293000" cy="340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600"/>
              <a:buFont typeface="Arial"/>
              <a:buNone/>
            </a:pPr>
            <a:r>
              <a:rPr lang="es-CO" sz="600" b="0" i="0" u="none" strike="noStrike" cap="none">
                <a:solidFill>
                  <a:schemeClr val="lt1"/>
                </a:solidFill>
                <a:latin typeface="Work Sans"/>
                <a:ea typeface="Work Sans"/>
                <a:cs typeface="Work Sans"/>
                <a:sym typeface="Work Sans"/>
              </a:rPr>
              <a:t>Esta presentación es propiedad intelectual controlada y producida por la Presidencia de la República.</a:t>
            </a:r>
            <a:endParaRPr sz="600" b="0" i="0" u="none" strike="noStrike" cap="none">
              <a:solidFill>
                <a:schemeClr val="lt1"/>
              </a:solidFill>
              <a:latin typeface="Work Sans"/>
              <a:ea typeface="Work Sans"/>
              <a:cs typeface="Work Sans"/>
              <a:sym typeface="Work Sans"/>
            </a:endParaRPr>
          </a:p>
        </p:txBody>
      </p:sp>
      <p:pic>
        <p:nvPicPr>
          <p:cNvPr id="9" name="Imagen 8">
            <a:extLst>
              <a:ext uri="{FF2B5EF4-FFF2-40B4-BE49-F238E27FC236}">
                <a16:creationId xmlns:a16="http://schemas.microsoft.com/office/drawing/2014/main" id="{2FAB7457-61BC-0144-984D-ACFC03D1DF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93892" y="346605"/>
            <a:ext cx="2616953" cy="746654"/>
          </a:xfrm>
          <a:prstGeom prst="rect">
            <a:avLst/>
          </a:prstGeom>
        </p:spPr>
      </p:pic>
      <p:sp>
        <p:nvSpPr>
          <p:cNvPr id="4" name="Marcador de texto 3">
            <a:extLst>
              <a:ext uri="{FF2B5EF4-FFF2-40B4-BE49-F238E27FC236}">
                <a16:creationId xmlns:a16="http://schemas.microsoft.com/office/drawing/2014/main" id="{09EBB03E-157E-1743-86F1-8874FFB41BEB}"/>
              </a:ext>
            </a:extLst>
          </p:cNvPr>
          <p:cNvSpPr>
            <a:spLocks noGrp="1"/>
          </p:cNvSpPr>
          <p:nvPr>
            <p:ph type="body" sz="quarter" idx="10"/>
          </p:nvPr>
        </p:nvSpPr>
        <p:spPr>
          <a:xfrm>
            <a:off x="3461004" y="1439863"/>
            <a:ext cx="5149596" cy="1349375"/>
          </a:xfrm>
        </p:spPr>
        <p:txBody>
          <a:bodyPr/>
          <a:lstStyle>
            <a:lvl1pPr marL="95250" indent="0" algn="r">
              <a:buNone/>
              <a:defRPr sz="3000">
                <a:solidFill>
                  <a:srgbClr val="0054BC"/>
                </a:solidFill>
              </a:defRPr>
            </a:lvl1pPr>
          </a:lstStyle>
          <a:p>
            <a:r>
              <a:rPr lang="es-ES" dirty="0"/>
              <a:t>Editar los estilos de texto del patrón</a:t>
            </a:r>
            <a:endParaRPr lang="es-CO" dirty="0"/>
          </a:p>
        </p:txBody>
      </p:sp>
      <p:pic>
        <p:nvPicPr>
          <p:cNvPr id="10" name="Imagen 9">
            <a:extLst>
              <a:ext uri="{FF2B5EF4-FFF2-40B4-BE49-F238E27FC236}">
                <a16:creationId xmlns:a16="http://schemas.microsoft.com/office/drawing/2014/main" id="{06C4BAFA-CF82-7743-AB31-DAA7A61A69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7366" y="3771884"/>
            <a:ext cx="3904083" cy="732016"/>
          </a:xfrm>
          <a:prstGeom prst="rect">
            <a:avLst/>
          </a:prstGeom>
        </p:spPr>
      </p:pic>
    </p:spTree>
    <p:extLst>
      <p:ext uri="{BB962C8B-B14F-4D97-AF65-F5344CB8AC3E}">
        <p14:creationId xmlns:p14="http://schemas.microsoft.com/office/powerpoint/2010/main" val="2385114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bg>
      <p:bgPr>
        <a:solidFill>
          <a:srgbClr val="DCEBFB"/>
        </a:solidFill>
        <a:effectLst/>
      </p:bgPr>
    </p:bg>
    <p:spTree>
      <p:nvGrpSpPr>
        <p:cNvPr id="1" name="Shape 40"/>
        <p:cNvGrpSpPr/>
        <p:nvPr/>
      </p:nvGrpSpPr>
      <p:grpSpPr>
        <a:xfrm>
          <a:off x="0" y="0"/>
          <a:ext cx="0" cy="0"/>
          <a:chOff x="0" y="0"/>
          <a:chExt cx="0" cy="0"/>
        </a:xfrm>
      </p:grpSpPr>
      <p:sp>
        <p:nvSpPr>
          <p:cNvPr id="41" name="Google Shape;41;p7"/>
          <p:cNvSpPr txBox="1">
            <a:spLocks noGrp="1"/>
          </p:cNvSpPr>
          <p:nvPr>
            <p:ph type="body" idx="1"/>
          </p:nvPr>
        </p:nvSpPr>
        <p:spPr>
          <a:xfrm>
            <a:off x="1497026" y="995328"/>
            <a:ext cx="1853423" cy="953898"/>
          </a:xfrm>
          <a:prstGeom prst="rect">
            <a:avLst/>
          </a:prstGeom>
          <a:noFill/>
          <a:ln>
            <a:noFill/>
          </a:ln>
        </p:spPr>
        <p:txBody>
          <a:bodyPr spcFirstLastPara="1" wrap="square" lIns="68575" tIns="34275" rIns="68575" bIns="34275" anchor="t" anchorCtr="0"/>
          <a:lstStyle>
            <a:lvl1pPr marL="457200" lvl="0" indent="-228600" algn="r">
              <a:lnSpc>
                <a:spcPct val="90000"/>
              </a:lnSpc>
              <a:spcBef>
                <a:spcPts val="800"/>
              </a:spcBef>
              <a:spcAft>
                <a:spcPts val="0"/>
              </a:spcAft>
              <a:buSzPts val="1100"/>
              <a:buFont typeface="Work Sans Light"/>
              <a:buNone/>
              <a:defRPr sz="7200" b="1">
                <a:solidFill>
                  <a:srgbClr val="0054BC"/>
                </a:solidFill>
                <a:latin typeface="Work Sans"/>
                <a:ea typeface="Work Sans"/>
                <a:cs typeface="Work Sans"/>
                <a:sym typeface="Work Sans"/>
              </a:defRPr>
            </a:lvl1pPr>
            <a:lvl2pPr marL="914400" lvl="1"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2pPr>
            <a:lvl3pPr marL="1371600" lvl="2"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3pPr>
            <a:lvl4pPr marL="1828800" lvl="3"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4pPr>
            <a:lvl5pPr marL="2286000" lvl="4"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5pPr>
            <a:lvl6pPr marL="2743200" lvl="5"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6pPr>
            <a:lvl7pPr marL="3200400" lvl="6"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7pPr>
            <a:lvl8pPr marL="3657600" lvl="7"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8pPr>
            <a:lvl9pPr marL="4114800" lvl="8"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9pPr>
          </a:lstStyle>
          <a:p>
            <a:endParaRPr dirty="0"/>
          </a:p>
        </p:txBody>
      </p:sp>
      <p:sp>
        <p:nvSpPr>
          <p:cNvPr id="42" name="Google Shape;42;p7"/>
          <p:cNvSpPr txBox="1">
            <a:spLocks noGrp="1"/>
          </p:cNvSpPr>
          <p:nvPr>
            <p:ph type="title" hasCustomPrompt="1"/>
          </p:nvPr>
        </p:nvSpPr>
        <p:spPr>
          <a:xfrm>
            <a:off x="3768725" y="1714364"/>
            <a:ext cx="4752600" cy="64380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3000">
                <a:solidFill>
                  <a:srgbClr val="0054BC"/>
                </a:solidFill>
                <a:latin typeface="Work Sans Light"/>
                <a:ea typeface="Work Sans Light"/>
                <a:cs typeface="Work Sans Light"/>
                <a:sym typeface="Work Sans Light"/>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r>
              <a:rPr lang="es-ES" dirty="0"/>
              <a:t> </a:t>
            </a:r>
            <a:endParaRPr dirty="0"/>
          </a:p>
        </p:txBody>
      </p:sp>
      <p:sp>
        <p:nvSpPr>
          <p:cNvPr id="43" name="Google Shape;43;p7"/>
          <p:cNvSpPr txBox="1">
            <a:spLocks noGrp="1"/>
          </p:cNvSpPr>
          <p:nvPr>
            <p:ph type="body" idx="2"/>
          </p:nvPr>
        </p:nvSpPr>
        <p:spPr>
          <a:xfrm>
            <a:off x="3761125" y="2526597"/>
            <a:ext cx="4752600" cy="1336492"/>
          </a:xfrm>
          <a:prstGeom prst="rect">
            <a:avLst/>
          </a:prstGeom>
          <a:noFill/>
          <a:ln>
            <a:noFill/>
          </a:ln>
        </p:spPr>
        <p:txBody>
          <a:bodyPr spcFirstLastPara="1" wrap="square" lIns="68575" tIns="34275" rIns="68575" bIns="34275" anchor="t" anchorCtr="0"/>
          <a:lstStyle>
            <a:lvl1pPr marL="457200" lvl="0" indent="-228600" algn="l">
              <a:lnSpc>
                <a:spcPct val="90000"/>
              </a:lnSpc>
              <a:spcBef>
                <a:spcPts val="800"/>
              </a:spcBef>
              <a:spcAft>
                <a:spcPts val="0"/>
              </a:spcAft>
              <a:buClr>
                <a:srgbClr val="FFFFFF"/>
              </a:buClr>
              <a:buSzPts val="1100"/>
              <a:buFont typeface="Work Sans Light"/>
              <a:buNone/>
              <a:defRPr sz="1500">
                <a:solidFill>
                  <a:srgbClr val="0054BC"/>
                </a:solidFill>
                <a:latin typeface="Work Sans"/>
                <a:ea typeface="Work Sans"/>
                <a:cs typeface="Work Sans"/>
                <a:sym typeface="Work Sans"/>
              </a:defRPr>
            </a:lvl1pPr>
            <a:lvl2pPr marL="914400" lvl="1"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2pPr>
            <a:lvl3pPr marL="1371600" lvl="2"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3pPr>
            <a:lvl4pPr marL="1828800" lvl="3"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4pPr>
            <a:lvl5pPr marL="2286000" lvl="4"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5pPr>
            <a:lvl6pPr marL="2743200" lvl="5"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6pPr>
            <a:lvl7pPr marL="3200400" lvl="6"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7pPr>
            <a:lvl8pPr marL="3657600" lvl="7"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8pPr>
            <a:lvl9pPr marL="4114800" lvl="8"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9pPr>
          </a:lstStyle>
          <a:p>
            <a:endParaRPr/>
          </a:p>
        </p:txBody>
      </p:sp>
      <p:sp>
        <p:nvSpPr>
          <p:cNvPr id="45" name="Google Shape;45;p7"/>
          <p:cNvSpPr txBox="1"/>
          <p:nvPr/>
        </p:nvSpPr>
        <p:spPr>
          <a:xfrm>
            <a:off x="8332725" y="6238"/>
            <a:ext cx="548700"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700"/>
              <a:buFont typeface="Arial"/>
              <a:buNone/>
            </a:pPr>
            <a:fld id="{00000000-1234-1234-1234-123412341234}" type="slidenum">
              <a:rPr lang="es-CO" sz="700" b="0" i="0" u="none" strike="noStrike" cap="none">
                <a:solidFill>
                  <a:srgbClr val="0054BC"/>
                </a:solidFill>
                <a:latin typeface="Work Sans"/>
                <a:ea typeface="Work Sans"/>
                <a:cs typeface="Work Sans"/>
                <a:sym typeface="Work Sans"/>
              </a:rPr>
              <a:t>‹Nº›</a:t>
            </a:fld>
            <a:endParaRPr sz="700" b="0" i="0" u="none" strike="noStrike" cap="none" dirty="0">
              <a:solidFill>
                <a:srgbClr val="0054BC"/>
              </a:solidFill>
              <a:latin typeface="Work Sans"/>
              <a:ea typeface="Work Sans"/>
              <a:cs typeface="Work Sans"/>
              <a:sym typeface="Work Sans"/>
            </a:endParaRPr>
          </a:p>
        </p:txBody>
      </p:sp>
      <p:pic>
        <p:nvPicPr>
          <p:cNvPr id="11" name="Imagen 10">
            <a:extLst>
              <a:ext uri="{FF2B5EF4-FFF2-40B4-BE49-F238E27FC236}">
                <a16:creationId xmlns:a16="http://schemas.microsoft.com/office/drawing/2014/main" id="{2FAB7457-61BC-0144-984D-ACFC03D1DF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03618" y="287254"/>
            <a:ext cx="1118402" cy="319096"/>
          </a:xfrm>
          <a:prstGeom prst="rect">
            <a:avLst/>
          </a:prstGeom>
        </p:spPr>
      </p:pic>
      <p:pic>
        <p:nvPicPr>
          <p:cNvPr id="8" name="Imagen 7">
            <a:extLst>
              <a:ext uri="{FF2B5EF4-FFF2-40B4-BE49-F238E27FC236}">
                <a16:creationId xmlns:a16="http://schemas.microsoft.com/office/drawing/2014/main" id="{06C4BAFA-CF82-7743-AB31-DAA7A61A69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73789" y="4523448"/>
            <a:ext cx="1870211" cy="35066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500"/>
          </a:xfrm>
          <a:prstGeom prst="rect">
            <a:avLst/>
          </a:prstGeom>
          <a:noFill/>
          <a:ln>
            <a:noFill/>
          </a:ln>
        </p:spPr>
        <p:txBody>
          <a:bodyPr spcFirstLastPara="1" wrap="square" lIns="68575" tIns="34275" rIns="68575" bIns="34275" anchor="ctr" anchorCtr="0"/>
          <a:lstStyle>
            <a:lvl1pPr marR="0" lvl="0" algn="l" rtl="0">
              <a:lnSpc>
                <a:spcPct val="90000"/>
              </a:lnSpc>
              <a:spcBef>
                <a:spcPts val="0"/>
              </a:spcBef>
              <a:spcAft>
                <a:spcPts val="0"/>
              </a:spcAft>
              <a:buClr>
                <a:srgbClr val="0054BC"/>
              </a:buClr>
              <a:buSzPts val="3300"/>
              <a:buFont typeface="Work Sans"/>
              <a:buNone/>
              <a:defRPr sz="3300" b="0" i="0" u="none" strike="noStrike" cap="none">
                <a:solidFill>
                  <a:srgbClr val="0054BC"/>
                </a:solidFill>
                <a:latin typeface="Work Sans"/>
                <a:ea typeface="Work Sans"/>
                <a:cs typeface="Work Sans"/>
                <a:sym typeface="Work Sans"/>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lstStyle>
            <a:lvl1pPr marL="457200" marR="0" lvl="0" indent="-361950" algn="l" rtl="0">
              <a:lnSpc>
                <a:spcPct val="90000"/>
              </a:lnSpc>
              <a:spcBef>
                <a:spcPts val="800"/>
              </a:spcBef>
              <a:spcAft>
                <a:spcPts val="0"/>
              </a:spcAft>
              <a:buClr>
                <a:srgbClr val="0054BC"/>
              </a:buClr>
              <a:buSzPts val="2100"/>
              <a:buFont typeface="Arial"/>
              <a:buChar char="•"/>
              <a:defRPr sz="2100" b="0" i="0" u="none" strike="noStrike" cap="none">
                <a:solidFill>
                  <a:srgbClr val="0054BC"/>
                </a:solidFill>
                <a:latin typeface="Work Sans"/>
                <a:ea typeface="Work Sans"/>
                <a:cs typeface="Work Sans"/>
                <a:sym typeface="Work Sans"/>
              </a:defRPr>
            </a:lvl1pPr>
            <a:lvl2pPr marL="914400" marR="0" lvl="1" indent="-342900" algn="l" rtl="0">
              <a:lnSpc>
                <a:spcPct val="90000"/>
              </a:lnSpc>
              <a:spcBef>
                <a:spcPts val="400"/>
              </a:spcBef>
              <a:spcAft>
                <a:spcPts val="0"/>
              </a:spcAft>
              <a:buClr>
                <a:srgbClr val="0054BC"/>
              </a:buClr>
              <a:buSzPts val="1800"/>
              <a:buFont typeface="Arial"/>
              <a:buChar char="•"/>
              <a:defRPr sz="1800" b="0" i="0" u="none" strike="noStrike" cap="none">
                <a:solidFill>
                  <a:srgbClr val="0054BC"/>
                </a:solidFill>
                <a:latin typeface="Work Sans"/>
                <a:ea typeface="Work Sans"/>
                <a:cs typeface="Work Sans"/>
                <a:sym typeface="Work Sans"/>
              </a:defRPr>
            </a:lvl2pPr>
            <a:lvl3pPr marL="1371600" marR="0" lvl="2" indent="-323850" algn="l" rtl="0">
              <a:lnSpc>
                <a:spcPct val="90000"/>
              </a:lnSpc>
              <a:spcBef>
                <a:spcPts val="400"/>
              </a:spcBef>
              <a:spcAft>
                <a:spcPts val="0"/>
              </a:spcAft>
              <a:buClr>
                <a:srgbClr val="0054BC"/>
              </a:buClr>
              <a:buSzPts val="1500"/>
              <a:buFont typeface="Arial"/>
              <a:buChar char="•"/>
              <a:defRPr sz="1500" b="0" i="0" u="none" strike="noStrike" cap="none">
                <a:solidFill>
                  <a:srgbClr val="0054BC"/>
                </a:solidFill>
                <a:latin typeface="Work Sans"/>
                <a:ea typeface="Work Sans"/>
                <a:cs typeface="Work Sans"/>
                <a:sym typeface="Work Sans"/>
              </a:defRPr>
            </a:lvl3pPr>
            <a:lvl4pPr marL="1828800" marR="0" lvl="3"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4pPr>
            <a:lvl5pPr marL="2286000" marR="0" lvl="4"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5pPr>
            <a:lvl6pPr marL="2743200" marR="0" lvl="5"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6pPr>
            <a:lvl7pPr marL="3200400" marR="0" lvl="6"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7pPr>
            <a:lvl8pPr marL="3657600" marR="0" lvl="7"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8pPr>
            <a:lvl9pPr marL="4114800" marR="0" lvl="8"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9pPr>
          </a:lstStyle>
          <a:p>
            <a:endParaRPr/>
          </a:p>
        </p:txBody>
      </p:sp>
      <p:sp>
        <p:nvSpPr>
          <p:cNvPr id="8" name="Google Shape;8;p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E9D"/>
                </a:solidFill>
                <a:latin typeface="Work Sans"/>
                <a:ea typeface="Work Sans"/>
                <a:cs typeface="Work Sans"/>
                <a:sym typeface="Work Sans"/>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9pPr>
          </a:lstStyle>
          <a:p>
            <a:endParaRPr/>
          </a:p>
        </p:txBody>
      </p:sp>
      <p:sp>
        <p:nvSpPr>
          <p:cNvPr id="9" name="Google Shape;9;p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E9D"/>
                </a:solidFill>
                <a:latin typeface="Work Sans"/>
                <a:ea typeface="Work Sans"/>
                <a:cs typeface="Work Sans"/>
                <a:sym typeface="Work Sans"/>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9pPr>
          </a:lstStyle>
          <a:p>
            <a:endParaRPr/>
          </a:p>
        </p:txBody>
      </p:sp>
      <p:sp>
        <p:nvSpPr>
          <p:cNvPr id="10" name="Google Shape;10;p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9pPr>
          </a:lstStyle>
          <a:p>
            <a:pPr marL="0" lvl="0" indent="0" algn="r" rtl="0">
              <a:spcBef>
                <a:spcPts val="0"/>
              </a:spcBef>
              <a:spcAft>
                <a:spcPts val="0"/>
              </a:spcAft>
              <a:buNone/>
            </a:pPr>
            <a:fld id="{00000000-1234-1234-1234-123412341234}" type="slidenum">
              <a:rPr lang="es-CO"/>
              <a:t>‹Nº›</a:t>
            </a:fld>
            <a:endParaRPr/>
          </a:p>
        </p:txBody>
      </p:sp>
    </p:spTree>
  </p:cSld>
  <p:clrMap bg1="lt1" tx1="dk1" bg2="dk2" tx2="lt2" accent1="accent1" accent2="accent2" accent3="accent3" accent4="accent4" accent5="accent5" accent6="accent6" hlink="hlink" folHlink="folHlink"/>
  <p:sldLayoutIdLst>
    <p:sldLayoutId id="2147483663" r:id="rId1"/>
    <p:sldLayoutId id="2147483653"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olombiacompra.gov.co/proveedores/beneficios-del-secop-ii-para-proveedores/consultas" TargetMode="External"/><Relationship Id="rId2" Type="http://schemas.openxmlformats.org/officeDocument/2006/relationships/hyperlink" Target="https://www.contratos.gov.co/consultas/inicioConsulta.do" TargetMode="External"/><Relationship Id="rId1" Type="http://schemas.openxmlformats.org/officeDocument/2006/relationships/slideLayout" Target="../slideLayouts/slideLayout2.xml"/><Relationship Id="rId4" Type="http://schemas.openxmlformats.org/officeDocument/2006/relationships/hyperlink" Target="https://www.colombiacompra.gov.co/tienda-virtual-del-estado-colombiano/ordenes-compra"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3" name="Marcador de texto 2">
            <a:extLst>
              <a:ext uri="{FF2B5EF4-FFF2-40B4-BE49-F238E27FC236}">
                <a16:creationId xmlns:a16="http://schemas.microsoft.com/office/drawing/2014/main" id="{6C9E0C39-8742-B14F-9B09-71798CFEC522}"/>
              </a:ext>
            </a:extLst>
          </p:cNvPr>
          <p:cNvSpPr>
            <a:spLocks noGrp="1"/>
          </p:cNvSpPr>
          <p:nvPr>
            <p:ph type="body" sz="quarter" idx="10"/>
          </p:nvPr>
        </p:nvSpPr>
        <p:spPr>
          <a:xfrm>
            <a:off x="3366002" y="1336284"/>
            <a:ext cx="5149596" cy="2122733"/>
          </a:xfrm>
        </p:spPr>
        <p:txBody>
          <a:bodyPr/>
          <a:lstStyle/>
          <a:p>
            <a:pPr algn="ctr"/>
            <a:r>
              <a:rPr lang="en-US"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cs typeface="Arial"/>
              </a:rPr>
              <a:t>INFORME DE GESTIÓN </a:t>
            </a:r>
          </a:p>
          <a:p>
            <a:pPr algn="ctr"/>
            <a:endParaRPr lang="en-US"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cs typeface="Arial"/>
            </a:endParaRPr>
          </a:p>
          <a:p>
            <a:pPr algn="ctr"/>
            <a:r>
              <a:rPr lang="en-US"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cs typeface="Arial"/>
              </a:rPr>
              <a:t>CONTRATACIÓN PÚBLICA</a:t>
            </a:r>
          </a:p>
          <a:p>
            <a:pPr algn="ctr"/>
            <a:r>
              <a:rPr lang="en-US"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cs typeface="Arial"/>
              </a:rPr>
              <a:t>2019</a:t>
            </a:r>
            <a:endParaRPr lang="es-CO"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cs typeface="Arial"/>
            </a:endParaRPr>
          </a:p>
        </p:txBody>
      </p:sp>
      <p:sp>
        <p:nvSpPr>
          <p:cNvPr id="4" name="Marcador de texto 2">
            <a:extLst>
              <a:ext uri="{FF2B5EF4-FFF2-40B4-BE49-F238E27FC236}">
                <a16:creationId xmlns:a16="http://schemas.microsoft.com/office/drawing/2014/main" id="{072B4DDE-9E8E-4B1F-A797-9BD38750D040}"/>
              </a:ext>
            </a:extLst>
          </p:cNvPr>
          <p:cNvSpPr txBox="1">
            <a:spLocks/>
          </p:cNvSpPr>
          <p:nvPr/>
        </p:nvSpPr>
        <p:spPr>
          <a:xfrm>
            <a:off x="5067300" y="4791075"/>
            <a:ext cx="4343400" cy="474663"/>
          </a:xfrm>
          <a:prstGeom prst="rect">
            <a:avLst/>
          </a:prstGeom>
          <a:noFill/>
          <a:ln>
            <a:noFill/>
          </a:ln>
        </p:spPr>
        <p:txBody>
          <a:bodyPr spcFirstLastPara="1" wrap="square" lIns="68575" tIns="34275" rIns="68575" bIns="34275" anchor="t" anchorCtr="0"/>
          <a:lstStyle>
            <a:defPPr marR="0" lvl="0" algn="l" rtl="0">
              <a:lnSpc>
                <a:spcPct val="100000"/>
              </a:lnSpc>
              <a:spcBef>
                <a:spcPts val="0"/>
              </a:spcBef>
              <a:spcAft>
                <a:spcPts val="0"/>
              </a:spcAft>
            </a:defPPr>
            <a:lvl1pPr marL="95250" marR="0" lvl="0" indent="0" algn="r" rtl="0">
              <a:lnSpc>
                <a:spcPct val="90000"/>
              </a:lnSpc>
              <a:spcBef>
                <a:spcPts val="800"/>
              </a:spcBef>
              <a:spcAft>
                <a:spcPts val="0"/>
              </a:spcAft>
              <a:buClr>
                <a:srgbClr val="0054BC"/>
              </a:buClr>
              <a:buSzPts val="2100"/>
              <a:buFont typeface="Arial"/>
              <a:buNone/>
              <a:defRPr sz="3000" b="0" i="0" u="none" strike="noStrike" cap="none">
                <a:solidFill>
                  <a:srgbClr val="0054BC"/>
                </a:solidFill>
                <a:latin typeface="Work Sans"/>
                <a:ea typeface="Work Sans"/>
                <a:cs typeface="Work Sans"/>
                <a:sym typeface="Work Sans"/>
              </a:defRPr>
            </a:lvl1pPr>
            <a:lvl2pPr marL="914400" marR="0" lvl="1" indent="-342900" algn="l" rtl="0">
              <a:lnSpc>
                <a:spcPct val="90000"/>
              </a:lnSpc>
              <a:spcBef>
                <a:spcPts val="400"/>
              </a:spcBef>
              <a:spcAft>
                <a:spcPts val="0"/>
              </a:spcAft>
              <a:buClr>
                <a:srgbClr val="0054BC"/>
              </a:buClr>
              <a:buSzPts val="1800"/>
              <a:buFont typeface="Arial"/>
              <a:buChar char="•"/>
              <a:defRPr sz="1800" b="0" i="0" u="none" strike="noStrike" cap="none">
                <a:solidFill>
                  <a:srgbClr val="0054BC"/>
                </a:solidFill>
                <a:latin typeface="Work Sans"/>
                <a:ea typeface="Work Sans"/>
                <a:cs typeface="Work Sans"/>
                <a:sym typeface="Work Sans"/>
              </a:defRPr>
            </a:lvl2pPr>
            <a:lvl3pPr marL="1371600" marR="0" lvl="2" indent="-323850" algn="l" rtl="0">
              <a:lnSpc>
                <a:spcPct val="90000"/>
              </a:lnSpc>
              <a:spcBef>
                <a:spcPts val="400"/>
              </a:spcBef>
              <a:spcAft>
                <a:spcPts val="0"/>
              </a:spcAft>
              <a:buClr>
                <a:srgbClr val="0054BC"/>
              </a:buClr>
              <a:buSzPts val="1500"/>
              <a:buFont typeface="Arial"/>
              <a:buChar char="•"/>
              <a:defRPr sz="1500" b="0" i="0" u="none" strike="noStrike" cap="none">
                <a:solidFill>
                  <a:srgbClr val="0054BC"/>
                </a:solidFill>
                <a:latin typeface="Work Sans"/>
                <a:ea typeface="Work Sans"/>
                <a:cs typeface="Work Sans"/>
                <a:sym typeface="Work Sans"/>
              </a:defRPr>
            </a:lvl3pPr>
            <a:lvl4pPr marL="1828800" marR="0" lvl="3"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4pPr>
            <a:lvl5pPr marL="2286000" marR="0" lvl="4"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5pPr>
            <a:lvl6pPr marL="2743200" marR="0" lvl="5"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6pPr>
            <a:lvl7pPr marL="3200400" marR="0" lvl="6"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7pPr>
            <a:lvl8pPr marL="3657600" marR="0" lvl="7"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8pPr>
            <a:lvl9pPr marL="4114800" marR="0" lvl="8"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9pPr>
          </a:lstStyle>
          <a:p>
            <a:pPr algn="ctr"/>
            <a:r>
              <a:rPr lang="en-US" sz="900" b="1" dirty="0">
                <a:solidFill>
                  <a:srgbClr val="080808"/>
                </a:solidFill>
                <a:cs typeface="Arial"/>
              </a:rPr>
              <a:t>Grupo </a:t>
            </a:r>
            <a:r>
              <a:rPr lang="es-CO" sz="900" b="1" dirty="0">
                <a:solidFill>
                  <a:srgbClr val="080808"/>
                </a:solidFill>
                <a:cs typeface="Arial"/>
              </a:rPr>
              <a:t>Interno</a:t>
            </a:r>
            <a:r>
              <a:rPr lang="en-US" sz="900" b="1" dirty="0">
                <a:solidFill>
                  <a:srgbClr val="080808"/>
                </a:solidFill>
                <a:cs typeface="Arial"/>
              </a:rPr>
              <a:t> de </a:t>
            </a:r>
            <a:r>
              <a:rPr lang="es-CO" sz="900" b="1" dirty="0">
                <a:solidFill>
                  <a:srgbClr val="080808"/>
                </a:solidFill>
                <a:cs typeface="Arial"/>
              </a:rPr>
              <a:t>Contratación-</a:t>
            </a:r>
            <a:r>
              <a:rPr lang="en-US" sz="900" b="1" dirty="0">
                <a:solidFill>
                  <a:srgbClr val="080808"/>
                </a:solidFill>
                <a:cs typeface="Arial"/>
              </a:rPr>
              <a:t> </a:t>
            </a:r>
            <a:r>
              <a:rPr lang="es-CO" sz="900" b="1" dirty="0">
                <a:solidFill>
                  <a:srgbClr val="080808"/>
                </a:solidFill>
                <a:cs typeface="Arial"/>
              </a:rPr>
              <a:t>Vicepresidencia</a:t>
            </a:r>
            <a:r>
              <a:rPr lang="en-US" sz="900" b="1" dirty="0">
                <a:solidFill>
                  <a:srgbClr val="080808"/>
                </a:solidFill>
                <a:cs typeface="Arial"/>
              </a:rPr>
              <a:t> </a:t>
            </a:r>
            <a:r>
              <a:rPr lang="es-CO" sz="900" b="1" dirty="0">
                <a:solidFill>
                  <a:srgbClr val="080808"/>
                </a:solidFill>
                <a:cs typeface="Arial"/>
              </a:rPr>
              <a:t>Jurídica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1401099" y="540644"/>
            <a:ext cx="6341801" cy="400110"/>
          </a:xfrm>
          <a:prstGeom prst="rect">
            <a:avLst/>
          </a:prstGeom>
        </p:spPr>
        <p:txBody>
          <a:bodyPr wrap="none">
            <a:spAutoFit/>
          </a:bodyPr>
          <a:lstStyle/>
          <a:p>
            <a:pPr algn="ctr"/>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PROPUESTA PRESENTAS POR MODALIDAD DE SELECCION</a:t>
            </a:r>
          </a:p>
        </p:txBody>
      </p:sp>
      <p:graphicFrame>
        <p:nvGraphicFramePr>
          <p:cNvPr id="3" name="Gráfico 2">
            <a:extLst>
              <a:ext uri="{FF2B5EF4-FFF2-40B4-BE49-F238E27FC236}">
                <a16:creationId xmlns:a16="http://schemas.microsoft.com/office/drawing/2014/main" id="{00000000-0008-0000-0000-00000D000000}"/>
              </a:ext>
            </a:extLst>
          </p:cNvPr>
          <p:cNvGraphicFramePr>
            <a:graphicFrameLocks/>
          </p:cNvGraphicFramePr>
          <p:nvPr>
            <p:extLst>
              <p:ext uri="{D42A27DB-BD31-4B8C-83A1-F6EECF244321}">
                <p14:modId xmlns:p14="http://schemas.microsoft.com/office/powerpoint/2010/main" val="344229237"/>
              </p:ext>
            </p:extLst>
          </p:nvPr>
        </p:nvGraphicFramePr>
        <p:xfrm>
          <a:off x="1098837" y="949108"/>
          <a:ext cx="6946323" cy="35190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6392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1343918" y="540644"/>
            <a:ext cx="6141426" cy="400110"/>
          </a:xfrm>
          <a:prstGeom prst="rect">
            <a:avLst/>
          </a:prstGeom>
        </p:spPr>
        <p:txBody>
          <a:bodyPr wrap="none">
            <a:spAutoFit/>
          </a:bodyPr>
          <a:lstStyle/>
          <a:p>
            <a:pPr algn="ctr"/>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PROCESOS DESIERTOS POR MADALIDAD DE SELECCION</a:t>
            </a:r>
          </a:p>
        </p:txBody>
      </p:sp>
      <p:graphicFrame>
        <p:nvGraphicFramePr>
          <p:cNvPr id="3" name="Gráfico 2">
            <a:extLst>
              <a:ext uri="{FF2B5EF4-FFF2-40B4-BE49-F238E27FC236}">
                <a16:creationId xmlns:a16="http://schemas.microsoft.com/office/drawing/2014/main" id="{00000000-0008-0000-0000-000007000000}"/>
              </a:ext>
            </a:extLst>
          </p:cNvPr>
          <p:cNvGraphicFramePr>
            <a:graphicFrameLocks/>
          </p:cNvGraphicFramePr>
          <p:nvPr>
            <p:extLst>
              <p:ext uri="{D42A27DB-BD31-4B8C-83A1-F6EECF244321}">
                <p14:modId xmlns:p14="http://schemas.microsoft.com/office/powerpoint/2010/main" val="3381069244"/>
              </p:ext>
            </p:extLst>
          </p:nvPr>
        </p:nvGraphicFramePr>
        <p:xfrm>
          <a:off x="1233054" y="1059439"/>
          <a:ext cx="7117125" cy="35434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7614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3080780" y="540644"/>
            <a:ext cx="2667718" cy="400110"/>
          </a:xfrm>
          <a:prstGeom prst="rect">
            <a:avLst/>
          </a:prstGeom>
        </p:spPr>
        <p:txBody>
          <a:bodyPr wrap="none">
            <a:spAutoFit/>
          </a:bodyPr>
          <a:lstStyle/>
          <a:p>
            <a:pPr algn="ctr"/>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ADENDAS PUBLICADAS</a:t>
            </a:r>
          </a:p>
        </p:txBody>
      </p:sp>
      <p:graphicFrame>
        <p:nvGraphicFramePr>
          <p:cNvPr id="3" name="Gráfico 2">
            <a:extLst>
              <a:ext uri="{FF2B5EF4-FFF2-40B4-BE49-F238E27FC236}">
                <a16:creationId xmlns:a16="http://schemas.microsoft.com/office/drawing/2014/main" id="{00000000-0008-0000-0000-00000E000000}"/>
              </a:ext>
            </a:extLst>
          </p:cNvPr>
          <p:cNvGraphicFramePr>
            <a:graphicFrameLocks/>
          </p:cNvGraphicFramePr>
          <p:nvPr>
            <p:extLst>
              <p:ext uri="{D42A27DB-BD31-4B8C-83A1-F6EECF244321}">
                <p14:modId xmlns:p14="http://schemas.microsoft.com/office/powerpoint/2010/main" val="3345510208"/>
              </p:ext>
            </p:extLst>
          </p:nvPr>
        </p:nvGraphicFramePr>
        <p:xfrm>
          <a:off x="572757" y="839066"/>
          <a:ext cx="7828294" cy="37637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3616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819CEF4-689A-4DF7-85FA-9F9A650E10FE}"/>
              </a:ext>
            </a:extLst>
          </p:cNvPr>
          <p:cNvSpPr/>
          <p:nvPr/>
        </p:nvSpPr>
        <p:spPr>
          <a:xfrm>
            <a:off x="2993683" y="449768"/>
            <a:ext cx="3156633"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CO" sz="2000" b="1" i="0" u="none" strike="noStrike" kern="0" cap="none" spc="0" normalizeH="0" baseline="0" noProof="0" dirty="0">
                <a:ln>
                  <a:noFill/>
                </a:ln>
                <a:solidFill>
                  <a:srgbClr val="B7CFFF">
                    <a:lumMod val="50000"/>
                  </a:srgbClr>
                </a:solidFill>
                <a:effectLst>
                  <a:outerShdw blurRad="38100" dist="38100" dir="2700000" algn="tl">
                    <a:srgbClr val="000000">
                      <a:alpha val="43137"/>
                    </a:srgbClr>
                  </a:outerShdw>
                </a:effectLst>
                <a:uLnTx/>
                <a:uFillTx/>
                <a:latin typeface="Arial Narrow" panose="020B0606020202030204" pitchFamily="34" charset="0"/>
                <a:cs typeface="Arial"/>
                <a:sym typeface="Arial"/>
              </a:rPr>
              <a:t>DOCUMENTOS PUBLICADOS</a:t>
            </a:r>
          </a:p>
        </p:txBody>
      </p:sp>
      <p:graphicFrame>
        <p:nvGraphicFramePr>
          <p:cNvPr id="3" name="Gráfico 2">
            <a:extLst>
              <a:ext uri="{FF2B5EF4-FFF2-40B4-BE49-F238E27FC236}">
                <a16:creationId xmlns:a16="http://schemas.microsoft.com/office/drawing/2014/main" id="{00000000-0008-0000-0000-00000F000000}"/>
              </a:ext>
            </a:extLst>
          </p:cNvPr>
          <p:cNvGraphicFramePr>
            <a:graphicFrameLocks/>
          </p:cNvGraphicFramePr>
          <p:nvPr>
            <p:extLst>
              <p:ext uri="{D42A27DB-BD31-4B8C-83A1-F6EECF244321}">
                <p14:modId xmlns:p14="http://schemas.microsoft.com/office/powerpoint/2010/main" val="35960363"/>
              </p:ext>
            </p:extLst>
          </p:nvPr>
        </p:nvGraphicFramePr>
        <p:xfrm>
          <a:off x="522514" y="733529"/>
          <a:ext cx="8017855" cy="38433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4183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84C54F3E-8CD2-425E-AE24-6AFD5C8E07FB}"/>
              </a:ext>
            </a:extLst>
          </p:cNvPr>
          <p:cNvSpPr txBox="1"/>
          <p:nvPr/>
        </p:nvSpPr>
        <p:spPr>
          <a:xfrm>
            <a:off x="879230" y="1200148"/>
            <a:ext cx="6858001" cy="1179810"/>
          </a:xfrm>
          <a:prstGeom prst="rect">
            <a:avLst/>
          </a:prstGeom>
          <a:noFill/>
        </p:spPr>
        <p:txBody>
          <a:bodyPr wrap="square" lIns="0" tIns="0" rIns="0" bIns="0" rtlCol="0">
            <a:spAutoFit/>
          </a:bodyPr>
          <a:lstStyle/>
          <a:p>
            <a:pPr algn="just">
              <a:spcBef>
                <a:spcPts val="450"/>
              </a:spcBef>
              <a:spcAft>
                <a:spcPts val="450"/>
              </a:spcAft>
              <a:buClr>
                <a:schemeClr val="accent2"/>
              </a:buClr>
              <a:buSzPct val="120000"/>
            </a:pPr>
            <a:endParaRPr lang="es-CO" sz="1200">
              <a:solidFill>
                <a:schemeClr val="accent2">
                  <a:lumMod val="25000"/>
                </a:schemeClr>
              </a:solidFill>
              <a:latin typeface="Arial Narrow" panose="020B0606020202030204" pitchFamily="34" charset="0"/>
            </a:endParaRPr>
          </a:p>
          <a:p>
            <a:pPr algn="just">
              <a:spcBef>
                <a:spcPts val="450"/>
              </a:spcBef>
              <a:spcAft>
                <a:spcPts val="450"/>
              </a:spcAft>
              <a:buClr>
                <a:schemeClr val="accent2"/>
              </a:buClr>
              <a:buSzPct val="120000"/>
            </a:pPr>
            <a:r>
              <a:rPr lang="es-CO" sz="1200">
                <a:solidFill>
                  <a:schemeClr val="accent2">
                    <a:lumMod val="25000"/>
                  </a:schemeClr>
                </a:solidFill>
                <a:latin typeface="Arial Narrow" panose="020B0606020202030204" pitchFamily="34" charset="0"/>
              </a:rPr>
              <a:t>Los </a:t>
            </a:r>
            <a:r>
              <a:rPr lang="es-CO" sz="1200" dirty="0">
                <a:solidFill>
                  <a:schemeClr val="accent2">
                    <a:lumMod val="25000"/>
                  </a:schemeClr>
                </a:solidFill>
                <a:latin typeface="Arial Narrow" panose="020B0606020202030204" pitchFamily="34" charset="0"/>
              </a:rPr>
              <a:t>indicadores utilizados en esta presentación, han sido tomados de la Evaluación de Adquisición País, realizada en Colombia en el año 2008, liderada por Planeación Nacional, de conformidad con la metodología OCDE y para atender los requerimientos de información del ITN – Índice de Transparencia Nacional según la metodología 2013 - 2014.</a:t>
            </a:r>
          </a:p>
          <a:p>
            <a:pPr algn="just">
              <a:spcBef>
                <a:spcPts val="450"/>
              </a:spcBef>
              <a:spcAft>
                <a:spcPts val="450"/>
              </a:spcAft>
              <a:buClr>
                <a:schemeClr val="accent2"/>
              </a:buClr>
              <a:buSzPct val="120000"/>
            </a:pPr>
            <a:r>
              <a:rPr lang="es-CO" sz="1200" dirty="0">
                <a:solidFill>
                  <a:schemeClr val="accent1">
                    <a:lumMod val="50000"/>
                  </a:schemeClr>
                </a:solidFill>
                <a:latin typeface="Arial Narrow" panose="020B0606020202030204" pitchFamily="34" charset="0"/>
              </a:rPr>
              <a:t> </a:t>
            </a:r>
          </a:p>
        </p:txBody>
      </p:sp>
    </p:spTree>
    <p:extLst>
      <p:ext uri="{BB962C8B-B14F-4D97-AF65-F5344CB8AC3E}">
        <p14:creationId xmlns:p14="http://schemas.microsoft.com/office/powerpoint/2010/main" val="4285959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3794623" y="771586"/>
            <a:ext cx="196308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CO" sz="2000" b="1" i="0" u="none" strike="noStrike" kern="0" cap="none" spc="0" normalizeH="0" baseline="0" noProof="0" dirty="0">
                <a:ln>
                  <a:noFill/>
                </a:ln>
                <a:solidFill>
                  <a:srgbClr val="B7CFFF">
                    <a:lumMod val="50000"/>
                  </a:srgbClr>
                </a:solidFill>
                <a:effectLst>
                  <a:outerShdw blurRad="38100" dist="38100" dir="2700000" algn="tl">
                    <a:srgbClr val="000000">
                      <a:alpha val="43137"/>
                    </a:srgbClr>
                  </a:outerShdw>
                </a:effectLst>
                <a:uLnTx/>
                <a:uFillTx/>
                <a:latin typeface="Arial Narrow" panose="020B0606020202030204" pitchFamily="34" charset="0"/>
                <a:cs typeface="Arial"/>
                <a:sym typeface="Arial"/>
              </a:rPr>
              <a:t>PROCESOS 2019</a:t>
            </a:r>
          </a:p>
        </p:txBody>
      </p:sp>
      <p:sp>
        <p:nvSpPr>
          <p:cNvPr id="2" name="Rectángulo 1">
            <a:extLst>
              <a:ext uri="{FF2B5EF4-FFF2-40B4-BE49-F238E27FC236}">
                <a16:creationId xmlns:a16="http://schemas.microsoft.com/office/drawing/2014/main" id="{33803931-714D-44C3-BDA9-32CEC62519FD}"/>
              </a:ext>
            </a:extLst>
          </p:cNvPr>
          <p:cNvSpPr/>
          <p:nvPr/>
        </p:nvSpPr>
        <p:spPr>
          <a:xfrm>
            <a:off x="1959429" y="1982546"/>
            <a:ext cx="5627076" cy="1200329"/>
          </a:xfrm>
          <a:prstGeom prst="rect">
            <a:avLst/>
          </a:prstGeom>
        </p:spPr>
        <p:txBody>
          <a:bodyPr wrap="square">
            <a:spAutoFit/>
          </a:bodyPr>
          <a:lstStyle/>
          <a:p>
            <a:pPr algn="just"/>
            <a:r>
              <a:rPr lang="es-ES" sz="1200" dirty="0">
                <a:solidFill>
                  <a:schemeClr val="accent2">
                    <a:lumMod val="25000"/>
                  </a:schemeClr>
                </a:solidFill>
                <a:latin typeface="Arial Narrow" panose="020B0606020202030204" pitchFamily="34" charset="0"/>
                <a:sym typeface="Candara"/>
              </a:rPr>
              <a:t>Fuentes:</a:t>
            </a:r>
          </a:p>
          <a:p>
            <a:pPr algn="just"/>
            <a:endParaRPr lang="es-ES" sz="1200" dirty="0">
              <a:solidFill>
                <a:schemeClr val="accent2">
                  <a:lumMod val="25000"/>
                </a:schemeClr>
              </a:solidFill>
              <a:latin typeface="Arial Narrow" panose="020B0606020202030204" pitchFamily="34" charset="0"/>
              <a:sym typeface="Candara"/>
            </a:endParaRPr>
          </a:p>
          <a:p>
            <a:pPr algn="just"/>
            <a:r>
              <a:rPr lang="es-ES" sz="1200" dirty="0">
                <a:solidFill>
                  <a:schemeClr val="accent2">
                    <a:lumMod val="25000"/>
                  </a:schemeClr>
                </a:solidFill>
                <a:latin typeface="Arial Narrow" panose="020B0606020202030204" pitchFamily="34" charset="0"/>
                <a:sym typeface="Candara"/>
                <a:hlinkClick r:id="rId2">
                  <a:extLst>
                    <a:ext uri="{A12FA001-AC4F-418D-AE19-62706E023703}">
                      <ahyp:hlinkClr xmlns:ahyp="http://schemas.microsoft.com/office/drawing/2018/hyperlinkcolor" val="tx"/>
                    </a:ext>
                  </a:extLst>
                </a:hlinkClick>
              </a:rPr>
              <a:t>https://www.contratos.gov.co/consultas/inicioConsulta.do</a:t>
            </a:r>
            <a:endParaRPr lang="es-ES" sz="1200" dirty="0">
              <a:solidFill>
                <a:schemeClr val="accent2">
                  <a:lumMod val="25000"/>
                </a:schemeClr>
              </a:solidFill>
              <a:latin typeface="Arial Narrow" panose="020B0606020202030204" pitchFamily="34" charset="0"/>
              <a:sym typeface="Candara"/>
            </a:endParaRPr>
          </a:p>
          <a:p>
            <a:pPr algn="just"/>
            <a:r>
              <a:rPr lang="es-ES" sz="1200" dirty="0">
                <a:solidFill>
                  <a:schemeClr val="accent2">
                    <a:lumMod val="25000"/>
                  </a:schemeClr>
                </a:solidFill>
                <a:latin typeface="Arial Narrow" panose="020B0606020202030204" pitchFamily="34" charset="0"/>
                <a:sym typeface="Candara"/>
                <a:hlinkClick r:id="rId3">
                  <a:extLst>
                    <a:ext uri="{A12FA001-AC4F-418D-AE19-62706E023703}">
                      <ahyp:hlinkClr xmlns:ahyp="http://schemas.microsoft.com/office/drawing/2018/hyperlinkcolor" val="tx"/>
                    </a:ext>
                  </a:extLst>
                </a:hlinkClick>
              </a:rPr>
              <a:t>https://www.colombiacompra.gov.co/proveedores/beneficios-del-secop-ii-para-proveedores/consultas</a:t>
            </a:r>
            <a:endParaRPr lang="es-ES" sz="1200" dirty="0">
              <a:solidFill>
                <a:schemeClr val="accent2">
                  <a:lumMod val="25000"/>
                </a:schemeClr>
              </a:solidFill>
              <a:latin typeface="Arial Narrow" panose="020B0606020202030204" pitchFamily="34" charset="0"/>
              <a:sym typeface="Candara"/>
            </a:endParaRPr>
          </a:p>
          <a:p>
            <a:pPr algn="just"/>
            <a:r>
              <a:rPr lang="es-CO" sz="1200" dirty="0">
                <a:solidFill>
                  <a:schemeClr val="accent2">
                    <a:lumMod val="25000"/>
                  </a:schemeClr>
                </a:solidFill>
                <a:latin typeface="Arial Narrow" panose="020B0606020202030204" pitchFamily="34" charset="0"/>
                <a:hlinkClick r:id="rId4">
                  <a:extLst>
                    <a:ext uri="{A12FA001-AC4F-418D-AE19-62706E023703}">
                      <ahyp:hlinkClr xmlns:ahyp="http://schemas.microsoft.com/office/drawing/2018/hyperlinkcolor" val="tx"/>
                    </a:ext>
                  </a:extLst>
                </a:hlinkClick>
              </a:rPr>
              <a:t>https://www.colombiacompra.gov.co/tienda-virtual-del-estado-colombiano/ordenes-compra</a:t>
            </a:r>
            <a:endParaRPr lang="es-ES" sz="1200" dirty="0">
              <a:solidFill>
                <a:schemeClr val="accent2">
                  <a:lumMod val="25000"/>
                </a:schemeClr>
              </a:solidFill>
              <a:latin typeface="Arial Narrow" panose="020B0606020202030204" pitchFamily="34" charset="0"/>
              <a:sym typeface="Candara"/>
            </a:endParaRPr>
          </a:p>
        </p:txBody>
      </p:sp>
    </p:spTree>
    <p:extLst>
      <p:ext uri="{BB962C8B-B14F-4D97-AF65-F5344CB8AC3E}">
        <p14:creationId xmlns:p14="http://schemas.microsoft.com/office/powerpoint/2010/main" val="424126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1282534" y="762606"/>
            <a:ext cx="6479659" cy="400110"/>
          </a:xfrm>
          <a:prstGeom prst="rect">
            <a:avLst/>
          </a:prstGeom>
          <a:noFill/>
        </p:spPr>
        <p:txBody>
          <a:bodyPr wrap="square" rtlCol="0">
            <a:spAutoFit/>
          </a:bodyPr>
          <a:lstStyle/>
          <a:p>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PROCESOS ADJUDICADOS POR MODALIDAD DE SELECCIÓN</a:t>
            </a:r>
          </a:p>
        </p:txBody>
      </p:sp>
      <p:graphicFrame>
        <p:nvGraphicFramePr>
          <p:cNvPr id="9" name="Gráfico 8">
            <a:extLst>
              <a:ext uri="{FF2B5EF4-FFF2-40B4-BE49-F238E27FC236}">
                <a16:creationId xmlns:a16="http://schemas.microsoft.com/office/drawing/2014/main" id="{0D22F9C0-CC57-4603-BB49-EC67BA384E67}"/>
              </a:ext>
            </a:extLst>
          </p:cNvPr>
          <p:cNvGraphicFramePr>
            <a:graphicFrameLocks/>
          </p:cNvGraphicFramePr>
          <p:nvPr>
            <p:extLst>
              <p:ext uri="{D42A27DB-BD31-4B8C-83A1-F6EECF244321}">
                <p14:modId xmlns:p14="http://schemas.microsoft.com/office/powerpoint/2010/main" val="3119376592"/>
              </p:ext>
            </p:extLst>
          </p:nvPr>
        </p:nvGraphicFramePr>
        <p:xfrm>
          <a:off x="1282535" y="1078524"/>
          <a:ext cx="6724328" cy="35744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98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1624179" y="687852"/>
            <a:ext cx="6021200" cy="400110"/>
          </a:xfrm>
          <a:prstGeom prst="rect">
            <a:avLst/>
          </a:prstGeom>
          <a:noFill/>
        </p:spPr>
        <p:txBody>
          <a:bodyPr wrap="none" rtlCol="0">
            <a:spAutoFit/>
          </a:bodyPr>
          <a:lstStyle/>
          <a:p>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VALOR ADJUDICADOS POR MODALIDAD DE SELECCIÓN</a:t>
            </a:r>
          </a:p>
        </p:txBody>
      </p:sp>
      <p:graphicFrame>
        <p:nvGraphicFramePr>
          <p:cNvPr id="4" name="Gráfico 3">
            <a:extLst>
              <a:ext uri="{FF2B5EF4-FFF2-40B4-BE49-F238E27FC236}">
                <a16:creationId xmlns:a16="http://schemas.microsoft.com/office/drawing/2014/main" id="{37F7418D-4DB2-40D8-BE00-0D82B8B11746}"/>
              </a:ext>
            </a:extLst>
          </p:cNvPr>
          <p:cNvGraphicFramePr>
            <a:graphicFrameLocks/>
          </p:cNvGraphicFramePr>
          <p:nvPr>
            <p:extLst>
              <p:ext uri="{D42A27DB-BD31-4B8C-83A1-F6EECF244321}">
                <p14:modId xmlns:p14="http://schemas.microsoft.com/office/powerpoint/2010/main" val="298210442"/>
              </p:ext>
            </p:extLst>
          </p:nvPr>
        </p:nvGraphicFramePr>
        <p:xfrm>
          <a:off x="773723" y="984738"/>
          <a:ext cx="7795846" cy="3868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7112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3129137" y="544128"/>
            <a:ext cx="2885726" cy="400110"/>
          </a:xfrm>
          <a:prstGeom prst="rect">
            <a:avLst/>
          </a:prstGeom>
          <a:noFill/>
        </p:spPr>
        <p:txBody>
          <a:bodyPr wrap="none" rtlCol="0">
            <a:spAutoFit/>
          </a:bodyPr>
          <a:lstStyle/>
          <a:p>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CONTRATACION DIRECTA</a:t>
            </a:r>
          </a:p>
        </p:txBody>
      </p:sp>
      <p:graphicFrame>
        <p:nvGraphicFramePr>
          <p:cNvPr id="3" name="Gráfico 2">
            <a:extLst>
              <a:ext uri="{FF2B5EF4-FFF2-40B4-BE49-F238E27FC236}">
                <a16:creationId xmlns:a16="http://schemas.microsoft.com/office/drawing/2014/main" id="{63D5D9C3-6C88-4BDA-96EE-F2E8DD06B132}"/>
              </a:ext>
            </a:extLst>
          </p:cNvPr>
          <p:cNvGraphicFramePr>
            <a:graphicFrameLocks/>
          </p:cNvGraphicFramePr>
          <p:nvPr>
            <p:extLst>
              <p:ext uri="{D42A27DB-BD31-4B8C-83A1-F6EECF244321}">
                <p14:modId xmlns:p14="http://schemas.microsoft.com/office/powerpoint/2010/main" val="950695944"/>
              </p:ext>
            </p:extLst>
          </p:nvPr>
        </p:nvGraphicFramePr>
        <p:xfrm>
          <a:off x="1723292" y="944239"/>
          <a:ext cx="6119446" cy="38900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383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2936746" y="658615"/>
            <a:ext cx="3680816" cy="400110"/>
          </a:xfrm>
          <a:prstGeom prst="rect">
            <a:avLst/>
          </a:prstGeom>
          <a:noFill/>
        </p:spPr>
        <p:txBody>
          <a:bodyPr wrap="none" rtlCol="0">
            <a:spAutoFit/>
          </a:bodyPr>
          <a:lstStyle/>
          <a:p>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VALOR CONTRATACION DIRECTA</a:t>
            </a:r>
          </a:p>
        </p:txBody>
      </p:sp>
      <p:graphicFrame>
        <p:nvGraphicFramePr>
          <p:cNvPr id="3" name="Gráfico 2">
            <a:extLst>
              <a:ext uri="{FF2B5EF4-FFF2-40B4-BE49-F238E27FC236}">
                <a16:creationId xmlns:a16="http://schemas.microsoft.com/office/drawing/2014/main" id="{5F615716-B2CA-45F2-BC82-3F3DB69EA583}"/>
              </a:ext>
            </a:extLst>
          </p:cNvPr>
          <p:cNvGraphicFramePr>
            <a:graphicFrameLocks/>
          </p:cNvGraphicFramePr>
          <p:nvPr>
            <p:extLst>
              <p:ext uri="{D42A27DB-BD31-4B8C-83A1-F6EECF244321}">
                <p14:modId xmlns:p14="http://schemas.microsoft.com/office/powerpoint/2010/main" val="3787679141"/>
              </p:ext>
            </p:extLst>
          </p:nvPr>
        </p:nvGraphicFramePr>
        <p:xfrm>
          <a:off x="1055078" y="949569"/>
          <a:ext cx="7057292" cy="38755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6468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a:extLst>
              <a:ext uri="{FF2B5EF4-FFF2-40B4-BE49-F238E27FC236}">
                <a16:creationId xmlns:a16="http://schemas.microsoft.com/office/drawing/2014/main" id="{330D0B1E-0AE5-44EC-9FFD-7CE35438B8F4}"/>
              </a:ext>
            </a:extLst>
          </p:cNvPr>
          <p:cNvGraphicFramePr>
            <a:graphicFrameLocks/>
          </p:cNvGraphicFramePr>
          <p:nvPr>
            <p:extLst>
              <p:ext uri="{D42A27DB-BD31-4B8C-83A1-F6EECF244321}">
                <p14:modId xmlns:p14="http://schemas.microsoft.com/office/powerpoint/2010/main" val="716942506"/>
              </p:ext>
            </p:extLst>
          </p:nvPr>
        </p:nvGraphicFramePr>
        <p:xfrm>
          <a:off x="1230923" y="1148862"/>
          <a:ext cx="6600092" cy="3458307"/>
        </p:xfrm>
        <a:graphic>
          <a:graphicData uri="http://schemas.openxmlformats.org/drawingml/2006/chart">
            <c:chart xmlns:c="http://schemas.openxmlformats.org/drawingml/2006/chart" xmlns:r="http://schemas.openxmlformats.org/officeDocument/2006/relationships" r:id="rId2"/>
          </a:graphicData>
        </a:graphic>
      </p:graphicFrame>
      <p:sp>
        <p:nvSpPr>
          <p:cNvPr id="5" name="CuadroTexto 4">
            <a:extLst>
              <a:ext uri="{FF2B5EF4-FFF2-40B4-BE49-F238E27FC236}">
                <a16:creationId xmlns:a16="http://schemas.microsoft.com/office/drawing/2014/main" id="{58985CEA-0365-46EA-9A76-98B6E433DBC2}"/>
              </a:ext>
            </a:extLst>
          </p:cNvPr>
          <p:cNvSpPr txBox="1"/>
          <p:nvPr/>
        </p:nvSpPr>
        <p:spPr>
          <a:xfrm>
            <a:off x="1885052" y="658615"/>
            <a:ext cx="5291833" cy="400110"/>
          </a:xfrm>
          <a:prstGeom prst="rect">
            <a:avLst/>
          </a:prstGeom>
          <a:noFill/>
        </p:spPr>
        <p:txBody>
          <a:bodyPr wrap="none" rtlCol="0">
            <a:spAutoFit/>
          </a:bodyPr>
          <a:lstStyle/>
          <a:p>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ACUERDO MARCO DE PRECIOS (Tienda Virtual) </a:t>
            </a:r>
          </a:p>
        </p:txBody>
      </p:sp>
    </p:spTree>
    <p:extLst>
      <p:ext uri="{BB962C8B-B14F-4D97-AF65-F5344CB8AC3E}">
        <p14:creationId xmlns:p14="http://schemas.microsoft.com/office/powerpoint/2010/main" val="2286941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1462815" y="540644"/>
            <a:ext cx="6218369" cy="400110"/>
          </a:xfrm>
          <a:prstGeom prst="rect">
            <a:avLst/>
          </a:prstGeom>
        </p:spPr>
        <p:txBody>
          <a:bodyPr wrap="none">
            <a:spAutoFit/>
          </a:bodyPr>
          <a:lstStyle/>
          <a:p>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TIEMPO PARA PRESENTACION DE OFERTAS (Días hábiles)</a:t>
            </a:r>
          </a:p>
        </p:txBody>
      </p:sp>
      <p:graphicFrame>
        <p:nvGraphicFramePr>
          <p:cNvPr id="3" name="Gráfico 2">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4165200748"/>
              </p:ext>
            </p:extLst>
          </p:nvPr>
        </p:nvGraphicFramePr>
        <p:xfrm>
          <a:off x="1256044" y="1183381"/>
          <a:ext cx="6550991" cy="35192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6039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1294123" y="542026"/>
            <a:ext cx="6311343" cy="400110"/>
          </a:xfrm>
          <a:prstGeom prst="rect">
            <a:avLst/>
          </a:prstGeom>
        </p:spPr>
        <p:txBody>
          <a:bodyPr wrap="none">
            <a:spAutoFit/>
          </a:bodyPr>
          <a:lstStyle/>
          <a:p>
            <a:pPr algn="ctr"/>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TIEMPO ENTRE APERTURA Y ADJUDICACION (Días Hábiles)</a:t>
            </a:r>
          </a:p>
        </p:txBody>
      </p:sp>
      <p:graphicFrame>
        <p:nvGraphicFramePr>
          <p:cNvPr id="3" name="Gráfico 2">
            <a:extLst>
              <a:ext uri="{FF2B5EF4-FFF2-40B4-BE49-F238E27FC236}">
                <a16:creationId xmlns:a16="http://schemas.microsoft.com/office/drawing/2014/main" id="{00000000-0008-0000-0000-000005000000}"/>
              </a:ext>
            </a:extLst>
          </p:cNvPr>
          <p:cNvGraphicFramePr>
            <a:graphicFrameLocks/>
          </p:cNvGraphicFramePr>
          <p:nvPr>
            <p:extLst>
              <p:ext uri="{D42A27DB-BD31-4B8C-83A1-F6EECF244321}">
                <p14:modId xmlns:p14="http://schemas.microsoft.com/office/powerpoint/2010/main" val="3982567288"/>
              </p:ext>
            </p:extLst>
          </p:nvPr>
        </p:nvGraphicFramePr>
        <p:xfrm>
          <a:off x="1366263" y="1102926"/>
          <a:ext cx="6311343" cy="35896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3791749"/>
      </p:ext>
    </p:extLst>
  </p:cSld>
  <p:clrMapOvr>
    <a:masterClrMapping/>
  </p:clrMapOvr>
</p:sld>
</file>

<file path=ppt/theme/theme1.xml><?xml version="1.0" encoding="utf-8"?>
<a:theme xmlns:a="http://schemas.openxmlformats.org/drawingml/2006/main" name="Presidencia de Colomba">
  <a:themeElements>
    <a:clrScheme name="Presidencia">
      <a:dk1>
        <a:srgbClr val="073763"/>
      </a:dk1>
      <a:lt1>
        <a:srgbClr val="FFFFFF"/>
      </a:lt1>
      <a:dk2>
        <a:srgbClr val="3C78D8"/>
      </a:dk2>
      <a:lt2>
        <a:srgbClr val="A4C2F4"/>
      </a:lt2>
      <a:accent1>
        <a:srgbClr val="E4EDFE"/>
      </a:accent1>
      <a:accent2>
        <a:srgbClr val="B7CFFF"/>
      </a:accent2>
      <a:accent3>
        <a:srgbClr val="88ACF8"/>
      </a:accent3>
      <a:accent4>
        <a:srgbClr val="5B8BFF"/>
      </a:accent4>
      <a:accent5>
        <a:srgbClr val="6D98FF"/>
      </a:accent5>
      <a:accent6>
        <a:srgbClr val="2A54A7"/>
      </a:accent6>
      <a:hlink>
        <a:srgbClr val="F45721"/>
      </a:hlink>
      <a:folHlink>
        <a:srgbClr val="FFA06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7019</TotalTime>
  <Words>201</Words>
  <Application>Microsoft Office PowerPoint</Application>
  <PresentationFormat>Presentación en pantalla (16:9)</PresentationFormat>
  <Paragraphs>50</Paragraphs>
  <Slides>14</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Arial Narrow</vt:lpstr>
      <vt:lpstr>Work Sans</vt:lpstr>
      <vt:lpstr>Work Sans Light</vt:lpstr>
      <vt:lpstr>Work Sans SemiBold</vt:lpstr>
      <vt:lpstr>Presidencia de Colomba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Diana Zuleidy Lopez Rojas</dc:creator>
  <cp:lastModifiedBy>Angelica Maria Valencia Tapia</cp:lastModifiedBy>
  <cp:revision>114</cp:revision>
  <dcterms:modified xsi:type="dcterms:W3CDTF">2020-01-27T16:48:33Z</dcterms:modified>
</cp:coreProperties>
</file>