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59" r:id="rId2"/>
    <p:sldId id="316" r:id="rId3"/>
    <p:sldId id="302" r:id="rId4"/>
    <p:sldId id="304" r:id="rId5"/>
    <p:sldId id="307" r:id="rId6"/>
    <p:sldId id="269" r:id="rId7"/>
    <p:sldId id="308" r:id="rId8"/>
    <p:sldId id="318" r:id="rId9"/>
    <p:sldId id="281" r:id="rId10"/>
    <p:sldId id="310" r:id="rId11"/>
    <p:sldId id="282" r:id="rId12"/>
    <p:sldId id="311" r:id="rId13"/>
    <p:sldId id="312" r:id="rId14"/>
    <p:sldId id="313" r:id="rId15"/>
    <p:sldId id="314" r:id="rId16"/>
    <p:sldId id="280" r:id="rId17"/>
    <p:sldId id="31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A3F565"/>
    <a:srgbClr val="EE6B36"/>
    <a:srgbClr val="000000"/>
    <a:srgbClr val="069169"/>
    <a:srgbClr val="EB5215"/>
    <a:srgbClr val="F7A819"/>
    <a:srgbClr val="081122"/>
    <a:srgbClr val="000066"/>
    <a:srgbClr val="2D6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2"/>
    <p:restoredTop sz="96642"/>
  </p:normalViewPr>
  <p:slideViewPr>
    <p:cSldViewPr snapToGrid="0" snapToObjects="1">
      <p:cViewPr varScale="1">
        <p:scale>
          <a:sx n="151" d="100"/>
          <a:sy n="151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omero\Downloads\Gra&#769;fico%20en%20Microsoft%20PowerPoint.%20%20FORMATO%20PARA%20PRESENTACION%20EN%20ENERO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atos%20para%20Presentac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D-4161-958D-94FB4C8E0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8080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'PROCESOS  (3)'!$B$52:$B$58</c:f>
              <c:strCache>
                <c:ptCount val="7"/>
                <c:pt idx="0">
                  <c:v>Concurso de Méritos Abierto</c:v>
                </c:pt>
                <c:pt idx="1">
                  <c:v>Selección Abreviada Subasta Inversa </c:v>
                </c:pt>
                <c:pt idx="2">
                  <c:v>Licitación Publica </c:v>
                </c:pt>
                <c:pt idx="3">
                  <c:v>Iniciativa privada sin recursos públicos </c:v>
                </c:pt>
                <c:pt idx="4">
                  <c:v>Asociación Publico Privada</c:v>
                </c:pt>
                <c:pt idx="5">
                  <c:v>Mínima Cuantía</c:v>
                </c:pt>
                <c:pt idx="6">
                  <c:v>TOTAL</c:v>
                </c:pt>
              </c:strCache>
            </c:strRef>
          </c:cat>
          <c:val>
            <c:numRef>
              <c:f>'PROCESOS  (3)'!$C$52:$C$58</c:f>
              <c:numCache>
                <c:formatCode>_-* #,##0_-;\-* #,##0_-;_-* "-"??_-;_-@_-</c:formatCode>
                <c:ptCount val="7"/>
                <c:pt idx="0">
                  <c:v>120335654226</c:v>
                </c:pt>
                <c:pt idx="1">
                  <c:v>337051128</c:v>
                </c:pt>
                <c:pt idx="2">
                  <c:v>65153252313</c:v>
                </c:pt>
                <c:pt idx="3">
                  <c:v>5430788162605</c:v>
                </c:pt>
                <c:pt idx="4">
                  <c:v>3000590680619</c:v>
                </c:pt>
                <c:pt idx="5">
                  <c:v>419364042</c:v>
                </c:pt>
                <c:pt idx="6">
                  <c:v>8617624164933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D-4161-958D-94FB4C8E0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9321688"/>
        <c:axId val="769322344"/>
      </c:barChart>
      <c:catAx>
        <c:axId val="76932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322344"/>
        <c:crosses val="autoZero"/>
        <c:auto val="1"/>
        <c:lblAlgn val="ctr"/>
        <c:lblOffset val="100"/>
        <c:noMultiLvlLbl val="0"/>
      </c:catAx>
      <c:valAx>
        <c:axId val="769322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76932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C-4FB2-B709-2938BFF4B74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C-4FB2-B709-2938BFF4B74B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BC-4FB2-B709-2938BFF4B74B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BC-4FB2-B709-2938BFF4B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'PROCESOS  (3)'!$B$48:$B$49</c:f>
              <c:strCache>
                <c:ptCount val="2"/>
                <c:pt idx="0">
                  <c:v>Contratación Directa</c:v>
                </c:pt>
                <c:pt idx="1">
                  <c:v>TOTAL</c:v>
                </c:pt>
              </c:strCache>
            </c:strRef>
          </c:cat>
          <c:val>
            <c:numRef>
              <c:f>'PROCESOS  (3)'!$C$48:$C$49</c:f>
              <c:numCache>
                <c:formatCode>_-* #,##0_-;\-* #,##0_-;_-* "-"??_-;_-@_-</c:formatCode>
                <c:ptCount val="2"/>
                <c:pt idx="0">
                  <c:v>51029856732.899994</c:v>
                </c:pt>
                <c:pt idx="1">
                  <c:v>51029856732.899994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BC-4FB2-B709-2938BFF4B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9321688"/>
        <c:axId val="769322344"/>
      </c:barChart>
      <c:catAx>
        <c:axId val="76932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322344"/>
        <c:crosses val="autoZero"/>
        <c:auto val="1"/>
        <c:lblAlgn val="ctr"/>
        <c:lblOffset val="100"/>
        <c:noMultiLvlLbl val="0"/>
      </c:catAx>
      <c:valAx>
        <c:axId val="769322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76932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2A-45F0-9AE9-21EEA6BF2D9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2A-45F0-9AE9-21EEA6BF2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'PROCESOS  (3)'!$B$48:$B$55</c:f>
              <c:strCache>
                <c:ptCount val="8"/>
                <c:pt idx="0">
                  <c:v>Concurso de Méritos Abierto</c:v>
                </c:pt>
                <c:pt idx="1">
                  <c:v>Selección Abreviada Subasta Inversa </c:v>
                </c:pt>
                <c:pt idx="2">
                  <c:v>Licitación Publica </c:v>
                </c:pt>
                <c:pt idx="3">
                  <c:v>Iniciativa privada sin recursos públicos </c:v>
                </c:pt>
                <c:pt idx="4">
                  <c:v>Contratación Directa</c:v>
                </c:pt>
                <c:pt idx="5">
                  <c:v>Asociación Publico Privada</c:v>
                </c:pt>
                <c:pt idx="6">
                  <c:v>Mínima Cuantía</c:v>
                </c:pt>
                <c:pt idx="7">
                  <c:v>TOTAL</c:v>
                </c:pt>
              </c:strCache>
            </c:strRef>
          </c:cat>
          <c:val>
            <c:numRef>
              <c:f>'PROCESOS  (3)'!$C$48:$C$55</c:f>
              <c:numCache>
                <c:formatCode>_-* #,##0_-;\-* #,##0_-;_-* "-"??_-;_-@_-</c:formatCode>
                <c:ptCount val="8"/>
                <c:pt idx="0">
                  <c:v>120335654226</c:v>
                </c:pt>
                <c:pt idx="1">
                  <c:v>337051128</c:v>
                </c:pt>
                <c:pt idx="2">
                  <c:v>65153252313</c:v>
                </c:pt>
                <c:pt idx="3">
                  <c:v>5430788162605</c:v>
                </c:pt>
                <c:pt idx="4">
                  <c:v>51029856732.899994</c:v>
                </c:pt>
                <c:pt idx="5">
                  <c:v>3000590680619</c:v>
                </c:pt>
                <c:pt idx="6">
                  <c:v>419364042</c:v>
                </c:pt>
                <c:pt idx="7">
                  <c:v>8668654021665.9004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2A-45F0-9AE9-21EEA6BF2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9321688"/>
        <c:axId val="769322344"/>
      </c:barChart>
      <c:catAx>
        <c:axId val="76932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322344"/>
        <c:crosses val="autoZero"/>
        <c:auto val="1"/>
        <c:lblAlgn val="ctr"/>
        <c:lblOffset val="100"/>
        <c:noMultiLvlLbl val="0"/>
      </c:catAx>
      <c:valAx>
        <c:axId val="769322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76932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344208"/>
        <c:axId val="227344992"/>
        <c:axId val="0"/>
      </c:bar3DChart>
      <c:catAx>
        <c:axId val="227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27344992"/>
        <c:crosses val="autoZero"/>
        <c:auto val="1"/>
        <c:lblAlgn val="ctr"/>
        <c:lblOffset val="100"/>
        <c:noMultiLvlLbl val="0"/>
      </c:catAx>
      <c:valAx>
        <c:axId val="2273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4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PROMEDIO!$C$6:$C$9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PROMEDIO!$D$6:$D$9</c:f>
            </c:numRef>
          </c:val>
          <c:extLst>
            <c:ext xmlns:c16="http://schemas.microsoft.com/office/drawing/2014/chart" uri="{C3380CC4-5D6E-409C-BE32-E72D297353CC}">
              <c16:uniqueId val="{00000000-9815-4753-9366-B4BEACC62A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PROMEDIO!$C$6:$C$9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PROMEDIO!$E$6:$E$9</c:f>
            </c:numRef>
          </c:val>
          <c:extLst>
            <c:ext xmlns:c16="http://schemas.microsoft.com/office/drawing/2014/chart" uri="{C3380CC4-5D6E-409C-BE32-E72D297353CC}">
              <c16:uniqueId val="{00000001-9815-4753-9366-B4BEACC62A3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15-4753-9366-B4BEACC62A3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15-4753-9366-B4BEACC62A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15-4753-9366-B4BEACC62A3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15-4753-9366-B4BEACC62A3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15-4753-9366-B4BEACC62A3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15-4753-9366-B4BEACC62A31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815-4753-9366-B4BEACC62A3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815-4753-9366-B4BEACC62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PROMEDIO!$C$6:$C$9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PROMEDIO!$F$6:$F$9</c:f>
              <c:numCache>
                <c:formatCode>0</c:formatCode>
                <c:ptCount val="4"/>
                <c:pt idx="0">
                  <c:v>5</c:v>
                </c:pt>
                <c:pt idx="1">
                  <c:v>17</c:v>
                </c:pt>
                <c:pt idx="2">
                  <c:v>12</c:v>
                </c:pt>
                <c:pt idx="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15-4753-9366-B4BEACC62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261392176"/>
        <c:axId val="261385120"/>
      </c:barChart>
      <c:catAx>
        <c:axId val="26139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385120"/>
        <c:crosses val="autoZero"/>
        <c:auto val="1"/>
        <c:lblAlgn val="ctr"/>
        <c:lblOffset val="100"/>
        <c:noMultiLvlLbl val="0"/>
      </c:catAx>
      <c:valAx>
        <c:axId val="2613851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6139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PROMEDIO!$C$14:$C$17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PROMEDIO!$D$14:$D$17</c:f>
            </c:numRef>
          </c:val>
          <c:extLst>
            <c:ext xmlns:c16="http://schemas.microsoft.com/office/drawing/2014/chart" uri="{C3380CC4-5D6E-409C-BE32-E72D297353CC}">
              <c16:uniqueId val="{00000000-6638-45B5-98C8-6375921C42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PROMEDIO!$C$14:$C$17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PROMEDIO!$E$14:$E$17</c:f>
            </c:numRef>
          </c:val>
          <c:extLst>
            <c:ext xmlns:c16="http://schemas.microsoft.com/office/drawing/2014/chart" uri="{C3380CC4-5D6E-409C-BE32-E72D297353CC}">
              <c16:uniqueId val="{00000001-6638-45B5-98C8-6375921C42A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38-45B5-98C8-6375921C42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38-45B5-98C8-6375921C42A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38-45B5-98C8-6375921C42AF}"/>
              </c:ext>
            </c:extLst>
          </c:dPt>
          <c:dPt>
            <c:idx val="3"/>
            <c:invertIfNegative val="0"/>
            <c:bubble3D val="0"/>
            <c:spPr>
              <a:solidFill>
                <a:srgbClr val="B7C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38-45B5-98C8-6375921C42A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638-45B5-98C8-6375921C42A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38-45B5-98C8-6375921C42AF}"/>
              </c:ext>
            </c:extLst>
          </c:dPt>
          <c:dPt>
            <c:idx val="6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638-45B5-98C8-6375921C42A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638-45B5-98C8-6375921C4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PROMEDIO!$C$14:$C$17</c:f>
              <c:strCache>
                <c:ptCount val="4"/>
                <c:pt idx="0">
                  <c:v>Mínima Cuantía</c:v>
                </c:pt>
                <c:pt idx="1">
                  <c:v>Licitación Publica </c:v>
                </c:pt>
                <c:pt idx="2">
                  <c:v>Selección Abreviada Subasta Inversa</c:v>
                </c:pt>
                <c:pt idx="3">
                  <c:v>Concurso de Méritos Abierto</c:v>
                </c:pt>
              </c:strCache>
            </c:strRef>
          </c:cat>
          <c:val>
            <c:numRef>
              <c:f>PROMEDIO!$F$14:$F$17</c:f>
              <c:numCache>
                <c:formatCode>0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24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638-45B5-98C8-6375921C4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5835264"/>
        <c:axId val="261388648"/>
      </c:barChart>
      <c:catAx>
        <c:axId val="40583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388648"/>
        <c:crosses val="autoZero"/>
        <c:auto val="1"/>
        <c:lblAlgn val="ctr"/>
        <c:lblOffset val="100"/>
        <c:noMultiLvlLbl val="0"/>
      </c:catAx>
      <c:valAx>
        <c:axId val="2613886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058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tx1"/>
                </a:solidFill>
              </a:rPr>
              <a:t>PROPUESTAS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'P. PROPONENTES'!$B$5:$B$9</c:f>
              <c:strCache>
                <c:ptCount val="5"/>
                <c:pt idx="0">
                  <c:v>Mínima Cuantía</c:v>
                </c:pt>
                <c:pt idx="1">
                  <c:v>Licitación Pública</c:v>
                </c:pt>
                <c:pt idx="2">
                  <c:v>Selección Abreviada Subasta Inversa </c:v>
                </c:pt>
                <c:pt idx="3">
                  <c:v>Concurso de Méritos Abierto</c:v>
                </c:pt>
                <c:pt idx="4">
                  <c:v>TOTAL </c:v>
                </c:pt>
              </c:strCache>
            </c:strRef>
          </c:cat>
          <c:val>
            <c:numRef>
              <c:f>'P. PROPONENTES'!$C$5:$C$9</c:f>
              <c:numCache>
                <c:formatCode>0</c:formatCode>
                <c:ptCount val="5"/>
                <c:pt idx="0">
                  <c:v>50</c:v>
                </c:pt>
                <c:pt idx="1">
                  <c:v>7</c:v>
                </c:pt>
                <c:pt idx="2">
                  <c:v>7</c:v>
                </c:pt>
                <c:pt idx="3">
                  <c:v>226</c:v>
                </c:pt>
                <c:pt idx="4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23-47BF-9D85-7EC5F96F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496176"/>
        <c:axId val="372495784"/>
      </c:lineChart>
      <c:catAx>
        <c:axId val="3724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95784"/>
        <c:crosses val="autoZero"/>
        <c:auto val="1"/>
        <c:lblAlgn val="ctr"/>
        <c:lblOffset val="100"/>
        <c:noMultiLvlLbl val="0"/>
      </c:catAx>
      <c:valAx>
        <c:axId val="3724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9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508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B0-4D65-8B04-86346CF30F9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B0-4D65-8B04-86346CF30F9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B0-4D65-8B04-86346CF30F9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B0-4D65-8B04-86346CF30F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'DESI- REVO'!$B$5:$B$6</c:f>
              <c:strCache>
                <c:ptCount val="2"/>
                <c:pt idx="0">
                  <c:v>Mínima Cuantía</c:v>
                </c:pt>
                <c:pt idx="1">
                  <c:v>TOTAL</c:v>
                </c:pt>
              </c:strCache>
            </c:strRef>
          </c:cat>
          <c:val>
            <c:numRef>
              <c:f>'DESI- REVO'!$C$5:$C$6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B0-4D65-8B04-86346CF30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05832128"/>
        <c:axId val="405832520"/>
      </c:barChart>
      <c:catAx>
        <c:axId val="40583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32520"/>
        <c:crosses val="autoZero"/>
        <c:auto val="1"/>
        <c:lblAlgn val="ctr"/>
        <c:lblOffset val="100"/>
        <c:noMultiLvlLbl val="0"/>
      </c:catAx>
      <c:valAx>
        <c:axId val="40583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3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025371828521436E-2"/>
          <c:y val="0.15782407407407409"/>
          <c:w val="0.9155301837270341"/>
          <c:h val="0.614984324876057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ADENDAS!$C$5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AF6-4196-8305-6CAEC2295C7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F6-4196-8305-6CAEC2295C7C}"/>
              </c:ext>
            </c:extLst>
          </c:dPt>
          <c:dPt>
            <c:idx val="2"/>
            <c:invertIfNegative val="0"/>
            <c:bubble3D val="0"/>
            <c:spPr>
              <a:solidFill>
                <a:srgbClr val="EE6B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F6-4196-8305-6CAEC2295C7C}"/>
              </c:ext>
            </c:extLst>
          </c:dPt>
          <c:dPt>
            <c:idx val="3"/>
            <c:invertIfNegative val="0"/>
            <c:bubble3D val="0"/>
            <c:spPr>
              <a:solidFill>
                <a:srgbClr val="A3F5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F6-4196-8305-6CAEC2295C7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AF6-4196-8305-6CAEC2295C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8080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ADENDAS!$B$6:$B$10</c:f>
              <c:strCache>
                <c:ptCount val="5"/>
                <c:pt idx="0">
                  <c:v>Mínima Cuantía</c:v>
                </c:pt>
                <c:pt idx="1">
                  <c:v>Concurso de Méritos Abierto</c:v>
                </c:pt>
                <c:pt idx="2">
                  <c:v>Asociación Publico Privada</c:v>
                </c:pt>
                <c:pt idx="3">
                  <c:v>Licitación Publica </c:v>
                </c:pt>
                <c:pt idx="4">
                  <c:v>TOTAL</c:v>
                </c:pt>
              </c:strCache>
            </c:strRef>
          </c:cat>
          <c:val>
            <c:numRef>
              <c:f>ADENDAS!$C$6:$C$10</c:f>
              <c:numCache>
                <c:formatCode>0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12</c:v>
                </c:pt>
                <c:pt idx="3">
                  <c:v>7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6-4196-8305-6CAEC2295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3331648"/>
        <c:axId val="403324984"/>
      </c:barChart>
      <c:catAx>
        <c:axId val="4033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324984"/>
        <c:crosses val="autoZero"/>
        <c:auto val="1"/>
        <c:lblAlgn val="ctr"/>
        <c:lblOffset val="100"/>
        <c:noMultiLvlLbl val="0"/>
      </c:catAx>
      <c:valAx>
        <c:axId val="40332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3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2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rgbClr val="DCEBF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497026" y="995328"/>
            <a:ext cx="1853423" cy="95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72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hasCustomPrompt="1"/>
          </p:nvPr>
        </p:nvSpPr>
        <p:spPr>
          <a:xfrm>
            <a:off x="3768725" y="1714364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761125" y="2526597"/>
            <a:ext cx="4752600" cy="13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None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8332725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11459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8273320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302359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/>
        </p:nvSpPr>
        <p:spPr>
          <a:xfrm>
            <a:off x="8321454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chemeClr val="bg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chemeClr val="bg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chemeClr val="bg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50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mbiacompra.gov.co/proveedores/beneficios-del-secop-ii-para-proveedores/consultas" TargetMode="External"/><Relationship Id="rId2" Type="http://schemas.openxmlformats.org/officeDocument/2006/relationships/hyperlink" Target="https://www.contratos.gov.co/consultas/inicioConsulta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lombiacompra.gov.co/tienda-virtual-del-estado-colombiano/ordenes-compr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6002" y="1336284"/>
            <a:ext cx="5149596" cy="212273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INFORME DE GESTIÓN </a:t>
            </a:r>
          </a:p>
          <a:p>
            <a:pPr algn="ctr"/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CONTRATACIÓN PÚBLICA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2021</a:t>
            </a:r>
            <a:endParaRPr lang="es-CO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72B4DDE-9E8E-4B1F-A797-9BD38750D040}"/>
              </a:ext>
            </a:extLst>
          </p:cNvPr>
          <p:cNvSpPr txBox="1">
            <a:spLocks/>
          </p:cNvSpPr>
          <p:nvPr/>
        </p:nvSpPr>
        <p:spPr>
          <a:xfrm>
            <a:off x="5067300" y="4791075"/>
            <a:ext cx="434340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525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  <a:defRPr sz="3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900" b="1" dirty="0">
                <a:solidFill>
                  <a:srgbClr val="080808"/>
                </a:solidFill>
                <a:cs typeface="Arial"/>
              </a:rPr>
              <a:t>Grupo </a:t>
            </a:r>
            <a:r>
              <a:rPr lang="es-CO" sz="900" b="1" dirty="0">
                <a:solidFill>
                  <a:srgbClr val="080808"/>
                </a:solidFill>
                <a:cs typeface="Arial"/>
              </a:rPr>
              <a:t>Interno</a:t>
            </a:r>
            <a:r>
              <a:rPr lang="en-US" sz="900" b="1" dirty="0">
                <a:solidFill>
                  <a:srgbClr val="080808"/>
                </a:solidFill>
                <a:cs typeface="Arial"/>
              </a:rPr>
              <a:t> de </a:t>
            </a:r>
            <a:r>
              <a:rPr lang="es-CO" sz="900" b="1" dirty="0">
                <a:solidFill>
                  <a:srgbClr val="080808"/>
                </a:solidFill>
                <a:cs typeface="Arial"/>
              </a:rPr>
              <a:t>Contratación-</a:t>
            </a:r>
            <a:r>
              <a:rPr lang="en-US" sz="900" b="1" dirty="0">
                <a:solidFill>
                  <a:srgbClr val="080808"/>
                </a:solidFill>
                <a:cs typeface="Arial"/>
              </a:rPr>
              <a:t> </a:t>
            </a:r>
            <a:r>
              <a:rPr lang="es-CO" sz="900" b="1" dirty="0">
                <a:solidFill>
                  <a:srgbClr val="080808"/>
                </a:solidFill>
                <a:cs typeface="Arial"/>
              </a:rPr>
              <a:t>Vicepresidencia</a:t>
            </a:r>
            <a:r>
              <a:rPr lang="en-US" sz="900" b="1" dirty="0">
                <a:solidFill>
                  <a:srgbClr val="080808"/>
                </a:solidFill>
                <a:cs typeface="Arial"/>
              </a:rPr>
              <a:t> </a:t>
            </a:r>
            <a:r>
              <a:rPr lang="es-CO" sz="900" b="1" dirty="0">
                <a:solidFill>
                  <a:srgbClr val="080808"/>
                </a:solidFill>
                <a:cs typeface="Arial"/>
              </a:rPr>
              <a:t>Jurídica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86564-FE1E-4DF0-86CA-D5156235E952}"/>
              </a:ext>
            </a:extLst>
          </p:cNvPr>
          <p:cNvSpPr/>
          <p:nvPr/>
        </p:nvSpPr>
        <p:spPr>
          <a:xfrm>
            <a:off x="1462815" y="540644"/>
            <a:ext cx="621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TIEMPO PARA PRESENTACION DE OFERTAS (Días hábiles)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00748"/>
              </p:ext>
            </p:extLst>
          </p:nvPr>
        </p:nvGraphicFramePr>
        <p:xfrm>
          <a:off x="1256044" y="1183381"/>
          <a:ext cx="6550991" cy="351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22141"/>
              </p:ext>
            </p:extLst>
          </p:nvPr>
        </p:nvGraphicFramePr>
        <p:xfrm>
          <a:off x="1055077" y="1385887"/>
          <a:ext cx="6626107" cy="281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603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36" y="1733025"/>
            <a:ext cx="8430890" cy="643800"/>
          </a:xfrm>
        </p:spPr>
        <p:txBody>
          <a:bodyPr/>
          <a:lstStyle/>
          <a:p>
            <a:pPr algn="ctr"/>
            <a:r>
              <a:rPr lang="es-CO" sz="2800" b="1" dirty="0"/>
              <a:t>2.	Tiempo de duración de los procesos de selección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/>
              <a:t/>
            </a:r>
            <a:br>
              <a:rPr lang="es-MX" sz="2800" b="1" dirty="0"/>
            </a:br>
            <a:endParaRPr lang="es-ES_tradnl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5692" y="2261948"/>
            <a:ext cx="5710813" cy="1328400"/>
          </a:xfrm>
        </p:spPr>
        <p:txBody>
          <a:bodyPr/>
          <a:lstStyle/>
          <a:p>
            <a:pPr algn="ctr"/>
            <a:r>
              <a:rPr lang="es-CO" sz="2800" b="1" dirty="0"/>
              <a:t/>
            </a:r>
            <a:br>
              <a:rPr lang="es-CO" sz="2800" b="1" dirty="0"/>
            </a:br>
            <a:r>
              <a:rPr lang="es-CO" sz="1400" b="1" dirty="0"/>
              <a:t>Comprende el periodo </a:t>
            </a:r>
            <a:r>
              <a:rPr lang="es-CO" sz="1400" dirty="0"/>
              <a:t>promedio de número de días entre la apertura del proceso y la adjudicación acorde con cada modalidad.</a:t>
            </a:r>
            <a:r>
              <a:rPr lang="es-MX" sz="2800" dirty="0"/>
              <a:t/>
            </a:r>
            <a:br>
              <a:rPr lang="es-MX" sz="2800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623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86564-FE1E-4DF0-86CA-D5156235E952}"/>
              </a:ext>
            </a:extLst>
          </p:cNvPr>
          <p:cNvSpPr/>
          <p:nvPr/>
        </p:nvSpPr>
        <p:spPr>
          <a:xfrm>
            <a:off x="1294123" y="542026"/>
            <a:ext cx="6311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TIEMPO ENTRE APERTURA Y ADJUDICACION (Días Hábiles)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60521"/>
              </p:ext>
            </p:extLst>
          </p:nvPr>
        </p:nvGraphicFramePr>
        <p:xfrm>
          <a:off x="640080" y="1385887"/>
          <a:ext cx="8035290" cy="285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79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86564-FE1E-4DF0-86CA-D5156235E952}"/>
              </a:ext>
            </a:extLst>
          </p:cNvPr>
          <p:cNvSpPr/>
          <p:nvPr/>
        </p:nvSpPr>
        <p:spPr>
          <a:xfrm>
            <a:off x="1342590" y="540644"/>
            <a:ext cx="645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PROPUESTAS PRESENTAS POR MODALIDAD DE SELECCION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D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0500"/>
              </p:ext>
            </p:extLst>
          </p:nvPr>
        </p:nvGraphicFramePr>
        <p:xfrm>
          <a:off x="492370" y="1573230"/>
          <a:ext cx="8169310" cy="270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39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86564-FE1E-4DF0-86CA-D5156235E952}"/>
              </a:ext>
            </a:extLst>
          </p:cNvPr>
          <p:cNvSpPr/>
          <p:nvPr/>
        </p:nvSpPr>
        <p:spPr>
          <a:xfrm>
            <a:off x="1343918" y="540644"/>
            <a:ext cx="6141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PROCESOS DESIERTOS POR MODALIDAD DE SELECCION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A6B30CD-7B49-4BA6-8A11-58C87C4EA2FD}"/>
              </a:ext>
            </a:extLst>
          </p:cNvPr>
          <p:cNvGraphicFramePr>
            <a:graphicFrameLocks/>
          </p:cNvGraphicFramePr>
          <p:nvPr/>
        </p:nvGraphicFramePr>
        <p:xfrm>
          <a:off x="2066925" y="1266825"/>
          <a:ext cx="50101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61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86564-FE1E-4DF0-86CA-D5156235E952}"/>
              </a:ext>
            </a:extLst>
          </p:cNvPr>
          <p:cNvSpPr/>
          <p:nvPr/>
        </p:nvSpPr>
        <p:spPr>
          <a:xfrm>
            <a:off x="3080780" y="540644"/>
            <a:ext cx="26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ADENDAS PUBLICADAS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205434"/>
              </p:ext>
            </p:extLst>
          </p:nvPr>
        </p:nvGraphicFramePr>
        <p:xfrm>
          <a:off x="708660" y="1165860"/>
          <a:ext cx="7795260" cy="318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61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36" y="1733025"/>
            <a:ext cx="8430890" cy="643800"/>
          </a:xfrm>
        </p:spPr>
        <p:txBody>
          <a:bodyPr/>
          <a:lstStyle/>
          <a:p>
            <a:pPr algn="ctr"/>
            <a:r>
              <a:rPr lang="es-CO" sz="3200" b="1" dirty="0"/>
              <a:t>3. Publicación de documentos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5692" y="2261948"/>
            <a:ext cx="5710813" cy="1328400"/>
          </a:xfrm>
        </p:spPr>
        <p:txBody>
          <a:bodyPr/>
          <a:lstStyle/>
          <a:p>
            <a:pPr algn="just"/>
            <a:r>
              <a:rPr lang="es-CO" sz="2800" b="1" dirty="0"/>
              <a:t/>
            </a:r>
            <a:br>
              <a:rPr lang="es-CO" sz="2800" b="1" dirty="0"/>
            </a:b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1400" dirty="0"/>
              <a:t>Para </a:t>
            </a:r>
            <a:r>
              <a:rPr lang="es-CO" sz="1400" dirty="0"/>
              <a:t> el periodo comprendido entre el 1 de enero y el 31 de diciembre de 2021, 687 documentos para todas las modalidades de selección discriminados así:</a:t>
            </a:r>
            <a:endParaRPr lang="es-ES" sz="1400" dirty="0">
              <a:sym typeface="Candara"/>
            </a:endParaRP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04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819CEF4-689A-4DF7-85FA-9F9A650E10FE}"/>
              </a:ext>
            </a:extLst>
          </p:cNvPr>
          <p:cNvSpPr/>
          <p:nvPr/>
        </p:nvSpPr>
        <p:spPr>
          <a:xfrm>
            <a:off x="2993683" y="449768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DOCUMENTOS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B7C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PUBLICADOS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01A8B-6DD5-4A0C-B0ED-299960E2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49" y="1207796"/>
            <a:ext cx="5957701" cy="31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3EB01D-2651-4CA5-839E-E1A56F36520A}"/>
              </a:ext>
            </a:extLst>
          </p:cNvPr>
          <p:cNvSpPr txBox="1"/>
          <p:nvPr/>
        </p:nvSpPr>
        <p:spPr>
          <a:xfrm>
            <a:off x="3804671" y="771586"/>
            <a:ext cx="196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PROCESOS 2021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803931-714D-44C3-BDA9-32CEC62519FD}"/>
              </a:ext>
            </a:extLst>
          </p:cNvPr>
          <p:cNvSpPr/>
          <p:nvPr/>
        </p:nvSpPr>
        <p:spPr>
          <a:xfrm>
            <a:off x="1959429" y="1982546"/>
            <a:ext cx="5627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Candara"/>
              </a:rPr>
              <a:t>Fuentes:</a:t>
            </a:r>
          </a:p>
          <a:p>
            <a:pPr algn="just"/>
            <a:endParaRPr lang="es-ES" sz="1200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  <a:sym typeface="Candara"/>
            </a:endParaRPr>
          </a:p>
          <a:p>
            <a:pPr algn="just"/>
            <a:r>
              <a:rPr lang="es-ES" sz="1200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Candar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https://www.contratos.gov.co/consultas/inicioConsulta.do</a:t>
            </a:r>
            <a:endParaRPr lang="es-ES" sz="1200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  <a:sym typeface="Candara"/>
            </a:endParaRPr>
          </a:p>
          <a:p>
            <a:pPr algn="just"/>
            <a:r>
              <a:rPr lang="es-ES" sz="1200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Candar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https://www.colombiacompra.gov.co/proveedores/beneficios-del-secop-ii-para-proveedores/consultas</a:t>
            </a:r>
            <a:endParaRPr lang="es-ES" sz="1200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  <a:sym typeface="Candara"/>
            </a:endParaRPr>
          </a:p>
          <a:p>
            <a:pPr algn="just"/>
            <a:r>
              <a:rPr lang="es-CO" sz="1200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https://www.colombiacompra.gov.co/tienda-virtual-del-estado-colombiano/ordenes-compra</a:t>
            </a:r>
            <a:endParaRPr lang="es-ES" sz="1200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4126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3EB01D-2651-4CA5-839E-E1A56F36520A}"/>
              </a:ext>
            </a:extLst>
          </p:cNvPr>
          <p:cNvSpPr txBox="1"/>
          <p:nvPr/>
        </p:nvSpPr>
        <p:spPr>
          <a:xfrm>
            <a:off x="1282534" y="762606"/>
            <a:ext cx="647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PROCESOS ADJUDICADOS POR MODALIDAD DE SELECCIÓN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8D1E9-0543-42C3-A2CD-A835F9019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0"/>
          <a:stretch/>
        </p:blipFill>
        <p:spPr bwMode="auto">
          <a:xfrm>
            <a:off x="1941206" y="1431607"/>
            <a:ext cx="5261588" cy="2793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3EB01D-2651-4CA5-839E-E1A56F36520A}"/>
              </a:ext>
            </a:extLst>
          </p:cNvPr>
          <p:cNvSpPr txBox="1"/>
          <p:nvPr/>
        </p:nvSpPr>
        <p:spPr>
          <a:xfrm>
            <a:off x="1624179" y="687852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VALOR</a:t>
            </a:r>
            <a:r>
              <a:rPr lang="es-CO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ADJUDICADO POR MODALIDAD DE SELECCIÓN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B5319A5-5631-4607-ABDA-B9D3F012E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51918"/>
              </p:ext>
            </p:extLst>
          </p:nvPr>
        </p:nvGraphicFramePr>
        <p:xfrm>
          <a:off x="1314450" y="1081087"/>
          <a:ext cx="65151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1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3EB01D-2651-4CA5-839E-E1A56F36520A}"/>
              </a:ext>
            </a:extLst>
          </p:cNvPr>
          <p:cNvSpPr txBox="1"/>
          <p:nvPr/>
        </p:nvSpPr>
        <p:spPr>
          <a:xfrm>
            <a:off x="2936746" y="658615"/>
            <a:ext cx="3680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VALOR CONTRATACIÓN DIRECTA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B5319A5-5631-4607-ABDA-B9D3F012E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9886"/>
              </p:ext>
            </p:extLst>
          </p:nvPr>
        </p:nvGraphicFramePr>
        <p:xfrm>
          <a:off x="1314450" y="1485900"/>
          <a:ext cx="65151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4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00C1F92-C96E-4941-AC1E-0B8A2F77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430" y="170117"/>
            <a:ext cx="8609844" cy="493272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Work Sans"/>
                <a:cs typeface="Arial"/>
                <a:sym typeface="Candara"/>
              </a:rPr>
              <a:t>Valor total procesos Vs. valor por modalidad</a:t>
            </a:r>
            <a:endParaRPr lang="es-CO" sz="2800" b="1" dirty="0">
              <a:solidFill>
                <a:srgbClr val="000000"/>
              </a:solidFill>
              <a:latin typeface="Work Sans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931AB8-B214-475B-81BD-10FE2378EA3C}"/>
              </a:ext>
            </a:extLst>
          </p:cNvPr>
          <p:cNvSpPr/>
          <p:nvPr/>
        </p:nvSpPr>
        <p:spPr>
          <a:xfrm>
            <a:off x="0" y="4888523"/>
            <a:ext cx="851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chemeClr val="accent2">
                    <a:lumMod val="50000"/>
                  </a:schemeClr>
                </a:solidFill>
                <a:latin typeface="Work Sans"/>
                <a:sym typeface="Candara"/>
              </a:rPr>
              <a:t>*Los procesos de concursos de méritos abierto juegan un papel importante en la Contratación de la Agencia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5319A5-5631-4607-ABDA-B9D3F012E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943481"/>
              </p:ext>
            </p:extLst>
          </p:nvPr>
        </p:nvGraphicFramePr>
        <p:xfrm>
          <a:off x="1314450" y="985837"/>
          <a:ext cx="7024964" cy="340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659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985CEA-0365-46EA-9A76-98B6E433DBC2}"/>
              </a:ext>
            </a:extLst>
          </p:cNvPr>
          <p:cNvSpPr txBox="1"/>
          <p:nvPr/>
        </p:nvSpPr>
        <p:spPr>
          <a:xfrm>
            <a:off x="1885052" y="658615"/>
            <a:ext cx="529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ACUERDO MARCO DE PRECIOS (Tienda Virtual)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87B843-F30A-41F4-967F-1A688751A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21528"/>
              </p:ext>
            </p:extLst>
          </p:nvPr>
        </p:nvGraphicFramePr>
        <p:xfrm>
          <a:off x="1115367" y="1370013"/>
          <a:ext cx="6822831" cy="3114872"/>
        </p:xfrm>
        <a:graphic>
          <a:graphicData uri="http://schemas.openxmlformats.org/drawingml/2006/table">
            <a:tbl>
              <a:tblPr/>
              <a:tblGrid>
                <a:gridCol w="1315614">
                  <a:extLst>
                    <a:ext uri="{9D8B030D-6E8A-4147-A177-3AD203B41FA5}">
                      <a16:colId xmlns:a16="http://schemas.microsoft.com/office/drawing/2014/main" val="1059218334"/>
                    </a:ext>
                  </a:extLst>
                </a:gridCol>
                <a:gridCol w="2855594">
                  <a:extLst>
                    <a:ext uri="{9D8B030D-6E8A-4147-A177-3AD203B41FA5}">
                      <a16:colId xmlns:a16="http://schemas.microsoft.com/office/drawing/2014/main" val="2292185123"/>
                    </a:ext>
                  </a:extLst>
                </a:gridCol>
                <a:gridCol w="642509">
                  <a:extLst>
                    <a:ext uri="{9D8B030D-6E8A-4147-A177-3AD203B41FA5}">
                      <a16:colId xmlns:a16="http://schemas.microsoft.com/office/drawing/2014/main" val="209140004"/>
                    </a:ext>
                  </a:extLst>
                </a:gridCol>
                <a:gridCol w="1040252">
                  <a:extLst>
                    <a:ext uri="{9D8B030D-6E8A-4147-A177-3AD203B41FA5}">
                      <a16:colId xmlns:a16="http://schemas.microsoft.com/office/drawing/2014/main" val="2175093806"/>
                    </a:ext>
                  </a:extLst>
                </a:gridCol>
                <a:gridCol w="968862">
                  <a:extLst>
                    <a:ext uri="{9D8B030D-6E8A-4147-A177-3AD203B41FA5}">
                      <a16:colId xmlns:a16="http://schemas.microsoft.com/office/drawing/2014/main" val="3889391832"/>
                    </a:ext>
                  </a:extLst>
                </a:gridCol>
              </a:tblGrid>
              <a:tr h="112450">
                <a:tc>
                  <a:txBody>
                    <a:bodyPr/>
                    <a:lstStyle/>
                    <a:p>
                      <a:pPr algn="ctr"/>
                      <a:r>
                        <a:rPr lang="es-CO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CONTRATISTA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34661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 de agregación de demanda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la adquisición de licencias para la plataforma Microsoft de la Agencia Nacional de Infraestructura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64060C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 Empresariales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$ 604.519.015,20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03129"/>
                  </a:ext>
                </a:extLst>
              </a:tr>
              <a:tr h="562251"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 de agregación de demanda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SOPORTETÉCNICO Y ACTUALIZACIÓN DE LICENCIAS PARAEL SISTEMA INFORMACIÓN GEOGRAFICA DE LAAGENCIA NAL.DE INFRAESTRUCTURA-ANI, ATRAVÉS DEL INSTRUMENTO DE AGREGACIÓN DEDEMANDA PRODUCTOS Y SERVIC.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65782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ESRI COLOMBIA SAS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$ 78.187.057,00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2199"/>
                  </a:ext>
                </a:extLst>
              </a:tr>
              <a:tr h="449801"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Marco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servicio de nube pública donde se operan los principales servicios tecnológicos y sistemas de información con los que cuenta la Agencia Nacional de Infraestructura.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78207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Colsoft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$ 518.736.000,00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01868"/>
                  </a:ext>
                </a:extLst>
              </a:tr>
              <a:tr h="337351"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 de agregación de demanda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Renovación de servicios de soporte técnico para Oracle Database Standard Edition 2 – Processor Perpetual de la Agencia Nacional De Infraestructura – ANI.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65625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Oracle Colombia Ltda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$ 8.544.269,00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91852"/>
                  </a:ext>
                </a:extLst>
              </a:tr>
              <a:tr h="562251"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Marco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servicio del canal de internet dedicado, donde se incluye los equipos activos que se requieran, conexión, instalación, configuración, puesta en marcha y funcionamiento, de acuerdo con las especificaciones técnicas y demás características que requiera la Entidad.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68171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IFX Networks Colombia SAS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$ 29.160.950,00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2135"/>
                  </a:ext>
                </a:extLst>
              </a:tr>
              <a:tr h="337351"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Grandes superficies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Adquirir un equipo de cómputo de referencia IMac para la oficina de Comunicaciones de la Agencia Nacional de Infraestructura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76163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PANAMERICANA LIBRERÍA YPAPELERÍA S.A.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$ 14.316.295,00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66465"/>
                  </a:ext>
                </a:extLst>
              </a:tr>
              <a:tr h="337351"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 de agregación de demanda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servicio de Soporte Premier de Microsoft para la Agencia Nacional de Infraestructura - ANI</a:t>
                      </a:r>
                      <a:endParaRPr lang="es-MX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69962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 OF MICROSOFT COLOMBIAINC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$ 285.000.000,00</a:t>
                      </a:r>
                      <a:endParaRPr lang="es-C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04543"/>
                  </a:ext>
                </a:extLst>
              </a:tr>
              <a:tr h="191165">
                <a:tc>
                  <a:txBody>
                    <a:bodyPr/>
                    <a:lstStyle/>
                    <a:p>
                      <a:endParaRPr lang="es-CO" sz="900">
                        <a:effectLst/>
                      </a:endParaRPr>
                    </a:p>
                  </a:txBody>
                  <a:tcPr marL="27480" marR="27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900">
                        <a:effectLst/>
                      </a:endParaRPr>
                    </a:p>
                  </a:txBody>
                  <a:tcPr marL="27480" marR="27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900">
                        <a:effectLst/>
                      </a:endParaRPr>
                    </a:p>
                  </a:txBody>
                  <a:tcPr marL="27480" marR="27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900">
                        <a:effectLst/>
                      </a:endParaRPr>
                    </a:p>
                  </a:txBody>
                  <a:tcPr marL="27480" marR="274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$ 1.538.463.586,20</a:t>
                      </a:r>
                      <a:endParaRPr lang="es-CO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0" marR="27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2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4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225FE2-2FE3-3442-9E4E-063B90C19030}"/>
              </a:ext>
            </a:extLst>
          </p:cNvPr>
          <p:cNvSpPr/>
          <p:nvPr/>
        </p:nvSpPr>
        <p:spPr>
          <a:xfrm>
            <a:off x="385763" y="660500"/>
            <a:ext cx="8507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Compromisos de confidencialidad 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A5E508-B695-5D4C-A05A-EFF77E89BDBD}"/>
              </a:ext>
            </a:extLst>
          </p:cNvPr>
          <p:cNvSpPr txBox="1"/>
          <p:nvPr/>
        </p:nvSpPr>
        <p:spPr>
          <a:xfrm>
            <a:off x="514351" y="1585913"/>
            <a:ext cx="8378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Para </a:t>
            </a:r>
            <a:r>
              <a:rPr lang="es-CO" sz="2400" dirty="0"/>
              <a:t> el periodo comprendido entre el 1 de enero y el 31 de diciembre de 2021, se firmaron 147 compromisos de confidencialidad  para todas las modalidades de selección.</a:t>
            </a:r>
          </a:p>
        </p:txBody>
      </p:sp>
    </p:spTree>
    <p:extLst>
      <p:ext uri="{BB962C8B-B14F-4D97-AF65-F5344CB8AC3E}">
        <p14:creationId xmlns:p14="http://schemas.microsoft.com/office/powerpoint/2010/main" val="426875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36" y="1733025"/>
            <a:ext cx="8430890" cy="643800"/>
          </a:xfrm>
        </p:spPr>
        <p:txBody>
          <a:bodyPr/>
          <a:lstStyle/>
          <a:p>
            <a:pPr algn="ctr"/>
            <a:r>
              <a:rPr lang="es-CO" sz="3200" b="1" dirty="0"/>
              <a:t>1.Tiempo para la preparación de las propuestas</a:t>
            </a:r>
            <a:endParaRPr lang="es-ES_tradnl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5692" y="2261948"/>
            <a:ext cx="5710813" cy="1328400"/>
          </a:xfrm>
        </p:spPr>
        <p:txBody>
          <a:bodyPr/>
          <a:lstStyle/>
          <a:p>
            <a:pPr algn="ctr"/>
            <a:r>
              <a:rPr lang="es-CO" sz="2800" b="1" dirty="0"/>
              <a:t/>
            </a:r>
            <a:br>
              <a:rPr lang="es-CO" sz="2800" b="1" dirty="0"/>
            </a:br>
            <a:r>
              <a:rPr lang="es-CO" sz="1400" dirty="0"/>
              <a:t>Es el término concedido a los proponentes para presentar ofertas competitivas</a:t>
            </a:r>
            <a:r>
              <a:rPr lang="es-CO" sz="2800" dirty="0"/>
              <a:t>.</a:t>
            </a:r>
            <a:br>
              <a:rPr lang="es-CO" sz="2800" dirty="0"/>
            </a:br>
            <a:r>
              <a:rPr lang="es-MX" sz="2800" dirty="0"/>
              <a:t/>
            </a:r>
            <a:br>
              <a:rPr lang="es-MX" sz="2800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79706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404</Words>
  <Application>Microsoft Office PowerPoint</Application>
  <PresentationFormat>Presentación en pantalla (16:9)</PresentationFormat>
  <Paragraphs>73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Candara</vt:lpstr>
      <vt:lpstr>Work Sans</vt:lpstr>
      <vt:lpstr>Work Sans Light</vt:lpstr>
      <vt:lpstr>Work Sans SemiBold</vt:lpstr>
      <vt:lpstr>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 total procesos Vs. valor por modalidad</vt:lpstr>
      <vt:lpstr>Presentación de PowerPoint</vt:lpstr>
      <vt:lpstr>Presentación de PowerPoint</vt:lpstr>
      <vt:lpstr>1.Tiempo para la preparación de las propuestas</vt:lpstr>
      <vt:lpstr>Presentación de PowerPoint</vt:lpstr>
      <vt:lpstr>2. Tiempo de duración de los procesos de selección  </vt:lpstr>
      <vt:lpstr>Presentación de PowerPoint</vt:lpstr>
      <vt:lpstr>Presentación de PowerPoint</vt:lpstr>
      <vt:lpstr>Presentación de PowerPoint</vt:lpstr>
      <vt:lpstr>Presentación de PowerPoint</vt:lpstr>
      <vt:lpstr>3. Publicación de documentos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Zuleidy Lopez Rojas</dc:creator>
  <cp:lastModifiedBy>Hector Eduardo Vanegas Gamez</cp:lastModifiedBy>
  <cp:revision>153</cp:revision>
  <dcterms:modified xsi:type="dcterms:W3CDTF">2022-01-31T21:24:07Z</dcterms:modified>
</cp:coreProperties>
</file>