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43EDC3-6E0F-48A7-9E29-87CCE21423A2}" v="27" dt="2025-10-23T21:39:34.955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996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mendez\Downloads\Matriz%20denuncias%202025...(1)(1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Hoja6!$A$18:$A$22</c:f>
              <c:strCache>
                <c:ptCount val="5"/>
                <c:pt idx="0">
                  <c:v>Estafa por oferta laboral falsa</c:v>
                </c:pt>
                <c:pt idx="1">
                  <c:v>Otras denuncias </c:v>
                </c:pt>
                <c:pt idx="2">
                  <c:v>Estafa por oferta de hospedaje, alimentación y suministros</c:v>
                </c:pt>
                <c:pt idx="3">
                  <c:v>Acoso laboral </c:v>
                </c:pt>
                <c:pt idx="4">
                  <c:v>Ambiental</c:v>
                </c:pt>
              </c:strCache>
            </c:strRef>
          </c:cat>
          <c:val>
            <c:numRef>
              <c:f>Hoja6!$B$18:$B$22</c:f>
              <c:numCache>
                <c:formatCode>0.00%</c:formatCode>
                <c:ptCount val="5"/>
                <c:pt idx="0">
                  <c:v>0.61971830985915488</c:v>
                </c:pt>
                <c:pt idx="1">
                  <c:v>0.18309859154929578</c:v>
                </c:pt>
                <c:pt idx="2">
                  <c:v>0.15492957746478872</c:v>
                </c:pt>
                <c:pt idx="3">
                  <c:v>2.8169014084507043E-2</c:v>
                </c:pt>
                <c:pt idx="4">
                  <c:v>1.4084507042253521E-2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51-4BD7-BF6E-DC694575F4D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63510911"/>
        <c:axId val="2063501311"/>
      </c:barChart>
      <c:catAx>
        <c:axId val="20635109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063501311"/>
        <c:crosses val="autoZero"/>
        <c:auto val="1"/>
        <c:lblAlgn val="ctr"/>
        <c:lblOffset val="100"/>
        <c:noMultiLvlLbl val="0"/>
      </c:catAx>
      <c:valAx>
        <c:axId val="206350131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0635109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0A1-40AA-9414-25EA284A26F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0A1-40AA-9414-25EA284A26F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0A1-40AA-9414-25EA284A26FB}"/>
              </c:ext>
            </c:extLst>
          </c:dPt>
          <c:dLbls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Hoja4!$A$11:$A$13</c:f>
              <c:strCache>
                <c:ptCount val="3"/>
                <c:pt idx="0">
                  <c:v>Ciudadanía</c:v>
                </c:pt>
                <c:pt idx="1">
                  <c:v>Anónimo</c:v>
                </c:pt>
                <c:pt idx="2">
                  <c:v>Sector Público del nivel Nacional</c:v>
                </c:pt>
              </c:strCache>
            </c:strRef>
          </c:cat>
          <c:val>
            <c:numRef>
              <c:f>Hoja4!$B$11:$B$13</c:f>
              <c:numCache>
                <c:formatCode>General</c:formatCode>
                <c:ptCount val="3"/>
                <c:pt idx="0">
                  <c:v>66</c:v>
                </c:pt>
                <c:pt idx="1">
                  <c:v>4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0A1-40AA-9414-25EA284A26FB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FD8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FD8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32104" y="505777"/>
            <a:ext cx="11527790" cy="5846445"/>
          </a:xfrm>
          <a:custGeom>
            <a:avLst/>
            <a:gdLst/>
            <a:ahLst/>
            <a:cxnLst/>
            <a:rect l="l" t="t" r="r" b="b"/>
            <a:pathLst>
              <a:path w="11527790" h="5846445">
                <a:moveTo>
                  <a:pt x="11527536" y="0"/>
                </a:moveTo>
                <a:lnTo>
                  <a:pt x="0" y="0"/>
                </a:lnTo>
                <a:lnTo>
                  <a:pt x="0" y="5846064"/>
                </a:lnTo>
                <a:lnTo>
                  <a:pt x="11527536" y="5846064"/>
                </a:lnTo>
                <a:lnTo>
                  <a:pt x="11527536" y="0"/>
                </a:lnTo>
                <a:close/>
              </a:path>
            </a:pathLst>
          </a:custGeom>
          <a:solidFill>
            <a:srgbClr val="F8E1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FD8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FD8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819302"/>
            <a:ext cx="12192000" cy="5219700"/>
          </a:xfrm>
          <a:custGeom>
            <a:avLst/>
            <a:gdLst/>
            <a:ahLst/>
            <a:cxnLst/>
            <a:rect l="l" t="t" r="r" b="b"/>
            <a:pathLst>
              <a:path w="12192000" h="5219700">
                <a:moveTo>
                  <a:pt x="12192000" y="0"/>
                </a:moveTo>
                <a:lnTo>
                  <a:pt x="0" y="0"/>
                </a:lnTo>
                <a:lnTo>
                  <a:pt x="0" y="5219446"/>
                </a:lnTo>
                <a:lnTo>
                  <a:pt x="12192000" y="5219446"/>
                </a:lnTo>
                <a:lnTo>
                  <a:pt x="12192000" y="0"/>
                </a:lnTo>
                <a:close/>
              </a:path>
            </a:pathLst>
          </a:custGeom>
          <a:solidFill>
            <a:srgbClr val="E4784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91353" y="6261734"/>
            <a:ext cx="2209419" cy="16023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156019" y="699885"/>
            <a:ext cx="330941" cy="166148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1523031" y="699889"/>
            <a:ext cx="30480" cy="166370"/>
          </a:xfrm>
          <a:custGeom>
            <a:avLst/>
            <a:gdLst/>
            <a:ahLst/>
            <a:cxnLst/>
            <a:rect l="l" t="t" r="r" b="b"/>
            <a:pathLst>
              <a:path w="30479" h="166369">
                <a:moveTo>
                  <a:pt x="29972" y="0"/>
                </a:moveTo>
                <a:lnTo>
                  <a:pt x="0" y="0"/>
                </a:lnTo>
                <a:lnTo>
                  <a:pt x="0" y="166143"/>
                </a:lnTo>
                <a:lnTo>
                  <a:pt x="29973" y="166143"/>
                </a:lnTo>
                <a:lnTo>
                  <a:pt x="29972" y="0"/>
                </a:lnTo>
                <a:close/>
              </a:path>
            </a:pathLst>
          </a:custGeom>
          <a:solidFill>
            <a:srgbClr val="D6713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1192091" y="281133"/>
            <a:ext cx="324555" cy="361950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11186040" y="973596"/>
            <a:ext cx="168910" cy="29845"/>
          </a:xfrm>
          <a:custGeom>
            <a:avLst/>
            <a:gdLst/>
            <a:ahLst/>
            <a:cxnLst/>
            <a:rect l="l" t="t" r="r" b="b"/>
            <a:pathLst>
              <a:path w="168909" h="29844">
                <a:moveTo>
                  <a:pt x="168544" y="0"/>
                </a:moveTo>
                <a:lnTo>
                  <a:pt x="0" y="0"/>
                </a:lnTo>
                <a:lnTo>
                  <a:pt x="0" y="29410"/>
                </a:lnTo>
                <a:lnTo>
                  <a:pt x="168544" y="29410"/>
                </a:lnTo>
                <a:lnTo>
                  <a:pt x="168544" y="0"/>
                </a:lnTo>
                <a:close/>
              </a:path>
            </a:pathLst>
          </a:custGeom>
          <a:solidFill>
            <a:srgbClr val="FFC7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1354584" y="973597"/>
            <a:ext cx="84455" cy="29845"/>
          </a:xfrm>
          <a:custGeom>
            <a:avLst/>
            <a:gdLst/>
            <a:ahLst/>
            <a:cxnLst/>
            <a:rect l="l" t="t" r="r" b="b"/>
            <a:pathLst>
              <a:path w="84454" h="29844">
                <a:moveTo>
                  <a:pt x="84202" y="0"/>
                </a:moveTo>
                <a:lnTo>
                  <a:pt x="0" y="0"/>
                </a:lnTo>
                <a:lnTo>
                  <a:pt x="0" y="29409"/>
                </a:lnTo>
                <a:lnTo>
                  <a:pt x="84202" y="29410"/>
                </a:lnTo>
                <a:lnTo>
                  <a:pt x="84202" y="0"/>
                </a:lnTo>
                <a:close/>
              </a:path>
            </a:pathLst>
          </a:custGeom>
          <a:solidFill>
            <a:srgbClr val="00308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1438786" y="973597"/>
            <a:ext cx="84455" cy="29845"/>
          </a:xfrm>
          <a:custGeom>
            <a:avLst/>
            <a:gdLst/>
            <a:ahLst/>
            <a:cxnLst/>
            <a:rect l="l" t="t" r="r" b="b"/>
            <a:pathLst>
              <a:path w="84454" h="29844">
                <a:moveTo>
                  <a:pt x="84198" y="0"/>
                </a:moveTo>
                <a:lnTo>
                  <a:pt x="0" y="0"/>
                </a:lnTo>
                <a:lnTo>
                  <a:pt x="0" y="29410"/>
                </a:lnTo>
                <a:lnTo>
                  <a:pt x="84198" y="29410"/>
                </a:lnTo>
                <a:lnTo>
                  <a:pt x="84198" y="0"/>
                </a:lnTo>
                <a:close/>
              </a:path>
            </a:pathLst>
          </a:custGeom>
          <a:solidFill>
            <a:srgbClr val="D700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19708" y="709930"/>
            <a:ext cx="4568190" cy="7106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FD8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19503" y="1790064"/>
            <a:ext cx="9531096" cy="42241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stagram.com/reel/DIzV9DaPAUf/?igsh=MWFhcmhxdTk5ZzF2cw==" TargetMode="Externa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6721473"/>
            <a:ext cx="12192000" cy="136525"/>
          </a:xfrm>
          <a:custGeom>
            <a:avLst/>
            <a:gdLst/>
            <a:ahLst/>
            <a:cxnLst/>
            <a:rect l="l" t="t" r="r" b="b"/>
            <a:pathLst>
              <a:path w="12192000" h="136525">
                <a:moveTo>
                  <a:pt x="12192000" y="0"/>
                </a:moveTo>
                <a:lnTo>
                  <a:pt x="0" y="0"/>
                </a:lnTo>
                <a:lnTo>
                  <a:pt x="0" y="136524"/>
                </a:lnTo>
                <a:lnTo>
                  <a:pt x="12192000" y="136524"/>
                </a:lnTo>
                <a:lnTo>
                  <a:pt x="12192000" y="0"/>
                </a:lnTo>
                <a:close/>
              </a:path>
            </a:pathLst>
          </a:custGeom>
          <a:solidFill>
            <a:srgbClr val="F581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122209" y="3718596"/>
            <a:ext cx="857250" cy="818515"/>
          </a:xfrm>
          <a:custGeom>
            <a:avLst/>
            <a:gdLst/>
            <a:ahLst/>
            <a:cxnLst/>
            <a:rect l="l" t="t" r="r" b="b"/>
            <a:pathLst>
              <a:path w="857250" h="818514">
                <a:moveTo>
                  <a:pt x="489048" y="0"/>
                </a:moveTo>
                <a:lnTo>
                  <a:pt x="367718" y="0"/>
                </a:lnTo>
                <a:lnTo>
                  <a:pt x="0" y="818220"/>
                </a:lnTo>
                <a:lnTo>
                  <a:pt x="149952" y="818220"/>
                </a:lnTo>
                <a:lnTo>
                  <a:pt x="229745" y="628954"/>
                </a:lnTo>
                <a:lnTo>
                  <a:pt x="771709" y="628954"/>
                </a:lnTo>
                <a:lnTo>
                  <a:pt x="718514" y="510589"/>
                </a:lnTo>
                <a:lnTo>
                  <a:pt x="280656" y="510589"/>
                </a:lnTo>
                <a:lnTo>
                  <a:pt x="426617" y="161383"/>
                </a:lnTo>
                <a:lnTo>
                  <a:pt x="561576" y="161383"/>
                </a:lnTo>
                <a:lnTo>
                  <a:pt x="489048" y="0"/>
                </a:lnTo>
                <a:close/>
              </a:path>
              <a:path w="857250" h="818514">
                <a:moveTo>
                  <a:pt x="771709" y="628954"/>
                </a:moveTo>
                <a:lnTo>
                  <a:pt x="626099" y="628954"/>
                </a:lnTo>
                <a:lnTo>
                  <a:pt x="706822" y="818220"/>
                </a:lnTo>
                <a:lnTo>
                  <a:pt x="856767" y="818220"/>
                </a:lnTo>
                <a:lnTo>
                  <a:pt x="771709" y="628954"/>
                </a:lnTo>
                <a:close/>
              </a:path>
              <a:path w="857250" h="818514">
                <a:moveTo>
                  <a:pt x="561576" y="161383"/>
                </a:moveTo>
                <a:lnTo>
                  <a:pt x="428736" y="161383"/>
                </a:lnTo>
                <a:lnTo>
                  <a:pt x="575640" y="510589"/>
                </a:lnTo>
                <a:lnTo>
                  <a:pt x="718514" y="510589"/>
                </a:lnTo>
                <a:lnTo>
                  <a:pt x="561576" y="161383"/>
                </a:lnTo>
                <a:close/>
              </a:path>
            </a:pathLst>
          </a:custGeom>
          <a:solidFill>
            <a:srgbClr val="D671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67452" y="3718595"/>
            <a:ext cx="684530" cy="818515"/>
          </a:xfrm>
          <a:custGeom>
            <a:avLst/>
            <a:gdLst/>
            <a:ahLst/>
            <a:cxnLst/>
            <a:rect l="l" t="t" r="r" b="b"/>
            <a:pathLst>
              <a:path w="684529" h="818514">
                <a:moveTo>
                  <a:pt x="684526" y="0"/>
                </a:moveTo>
                <a:lnTo>
                  <a:pt x="547476" y="0"/>
                </a:lnTo>
                <a:lnTo>
                  <a:pt x="547476" y="571313"/>
                </a:lnTo>
                <a:lnTo>
                  <a:pt x="110535" y="0"/>
                </a:lnTo>
                <a:lnTo>
                  <a:pt x="0" y="0"/>
                </a:lnTo>
                <a:lnTo>
                  <a:pt x="0" y="818220"/>
                </a:lnTo>
                <a:lnTo>
                  <a:pt x="137050" y="818220"/>
                </a:lnTo>
                <a:lnTo>
                  <a:pt x="137050" y="244318"/>
                </a:lnTo>
                <a:lnTo>
                  <a:pt x="575169" y="818220"/>
                </a:lnTo>
                <a:lnTo>
                  <a:pt x="684526" y="818220"/>
                </a:lnTo>
                <a:lnTo>
                  <a:pt x="684526" y="0"/>
                </a:lnTo>
                <a:close/>
              </a:path>
            </a:pathLst>
          </a:custGeom>
          <a:solidFill>
            <a:srgbClr val="D671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929616" y="3718616"/>
            <a:ext cx="147955" cy="818515"/>
          </a:xfrm>
          <a:custGeom>
            <a:avLst/>
            <a:gdLst/>
            <a:ahLst/>
            <a:cxnLst/>
            <a:rect l="l" t="t" r="r" b="b"/>
            <a:pathLst>
              <a:path w="147954" h="818514">
                <a:moveTo>
                  <a:pt x="147605" y="0"/>
                </a:moveTo>
                <a:lnTo>
                  <a:pt x="0" y="0"/>
                </a:lnTo>
                <a:lnTo>
                  <a:pt x="0" y="818200"/>
                </a:lnTo>
                <a:lnTo>
                  <a:pt x="147605" y="818200"/>
                </a:lnTo>
                <a:lnTo>
                  <a:pt x="147605" y="0"/>
                </a:lnTo>
                <a:close/>
              </a:path>
            </a:pathLst>
          </a:custGeom>
          <a:solidFill>
            <a:srgbClr val="D6713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99852" y="1660867"/>
            <a:ext cx="1598322" cy="1777999"/>
          </a:xfrm>
          <a:prstGeom prst="rect">
            <a:avLst/>
          </a:prstGeom>
        </p:spPr>
      </p:pic>
      <p:grpSp>
        <p:nvGrpSpPr>
          <p:cNvPr id="7" name="object 7"/>
          <p:cNvGrpSpPr/>
          <p:nvPr/>
        </p:nvGrpSpPr>
        <p:grpSpPr>
          <a:xfrm>
            <a:off x="5270050" y="5066532"/>
            <a:ext cx="1659889" cy="145415"/>
            <a:chOff x="5270050" y="5066532"/>
            <a:chExt cx="1659889" cy="145415"/>
          </a:xfrm>
        </p:grpSpPr>
        <p:sp>
          <p:nvSpPr>
            <p:cNvPr id="8" name="object 8"/>
            <p:cNvSpPr/>
            <p:nvPr/>
          </p:nvSpPr>
          <p:spPr>
            <a:xfrm>
              <a:off x="5270050" y="5066532"/>
              <a:ext cx="830580" cy="145415"/>
            </a:xfrm>
            <a:custGeom>
              <a:avLst/>
              <a:gdLst/>
              <a:ahLst/>
              <a:cxnLst/>
              <a:rect l="l" t="t" r="r" b="b"/>
              <a:pathLst>
                <a:path w="830579" h="145414">
                  <a:moveTo>
                    <a:pt x="830020" y="0"/>
                  </a:moveTo>
                  <a:lnTo>
                    <a:pt x="0" y="0"/>
                  </a:lnTo>
                  <a:lnTo>
                    <a:pt x="0" y="144834"/>
                  </a:lnTo>
                  <a:lnTo>
                    <a:pt x="830020" y="144834"/>
                  </a:lnTo>
                  <a:lnTo>
                    <a:pt x="830020" y="0"/>
                  </a:lnTo>
                  <a:close/>
                </a:path>
              </a:pathLst>
            </a:custGeom>
            <a:solidFill>
              <a:srgbClr val="FFC7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100071" y="5066532"/>
              <a:ext cx="415290" cy="145415"/>
            </a:xfrm>
            <a:custGeom>
              <a:avLst/>
              <a:gdLst/>
              <a:ahLst/>
              <a:cxnLst/>
              <a:rect l="l" t="t" r="r" b="b"/>
              <a:pathLst>
                <a:path w="415290" h="145414">
                  <a:moveTo>
                    <a:pt x="414664" y="0"/>
                  </a:moveTo>
                  <a:lnTo>
                    <a:pt x="0" y="0"/>
                  </a:lnTo>
                  <a:lnTo>
                    <a:pt x="0" y="144834"/>
                  </a:lnTo>
                  <a:lnTo>
                    <a:pt x="414664" y="144834"/>
                  </a:lnTo>
                  <a:lnTo>
                    <a:pt x="414664" y="0"/>
                  </a:lnTo>
                  <a:close/>
                </a:path>
              </a:pathLst>
            </a:custGeom>
            <a:solidFill>
              <a:srgbClr val="00308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514736" y="5066532"/>
              <a:ext cx="414655" cy="145415"/>
            </a:xfrm>
            <a:custGeom>
              <a:avLst/>
              <a:gdLst/>
              <a:ahLst/>
              <a:cxnLst/>
              <a:rect l="l" t="t" r="r" b="b"/>
              <a:pathLst>
                <a:path w="414654" h="145414">
                  <a:moveTo>
                    <a:pt x="414645" y="0"/>
                  </a:moveTo>
                  <a:lnTo>
                    <a:pt x="0" y="0"/>
                  </a:lnTo>
                  <a:lnTo>
                    <a:pt x="0" y="144834"/>
                  </a:lnTo>
                  <a:lnTo>
                    <a:pt x="414645" y="144834"/>
                  </a:lnTo>
                  <a:lnTo>
                    <a:pt x="414645" y="0"/>
                  </a:lnTo>
                  <a:close/>
                </a:path>
              </a:pathLst>
            </a:custGeom>
            <a:solidFill>
              <a:srgbClr val="D700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95613" y="4996942"/>
            <a:ext cx="2719705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715" algn="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AGENCIA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NACIONAL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INFRAESTRUCTURA</a:t>
            </a:r>
            <a:endParaRPr sz="1200" dirty="0">
              <a:latin typeface="Calibri"/>
              <a:cs typeface="Calibri"/>
            </a:endParaRPr>
          </a:p>
          <a:p>
            <a:pPr marL="273050">
              <a:lnSpc>
                <a:spcPct val="100000"/>
              </a:lnSpc>
              <a:spcBef>
                <a:spcPts val="919"/>
              </a:spcBef>
            </a:pP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Vicepresidencia</a:t>
            </a:r>
            <a:r>
              <a:rPr sz="12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2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Gestión</a:t>
            </a:r>
            <a:r>
              <a:rPr sz="12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Corporativa</a:t>
            </a:r>
            <a:endParaRPr sz="1200" dirty="0">
              <a:latin typeface="Calibri"/>
              <a:cs typeface="Calibri"/>
            </a:endParaRPr>
          </a:p>
          <a:p>
            <a:pPr marR="5080" algn="r">
              <a:lnSpc>
                <a:spcPct val="100000"/>
              </a:lnSpc>
              <a:spcBef>
                <a:spcPts val="755"/>
              </a:spcBef>
            </a:pPr>
            <a:r>
              <a:rPr lang="es-CO" sz="1200" spc="-10" dirty="0">
                <a:solidFill>
                  <a:srgbClr val="FFFFFF"/>
                </a:solidFill>
                <a:latin typeface="Calibri"/>
                <a:cs typeface="Calibri"/>
              </a:rPr>
              <a:t> ENERO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202</a:t>
            </a:r>
            <a:r>
              <a:rPr lang="es-CO" sz="1200" spc="-10" dirty="0">
                <a:solidFill>
                  <a:srgbClr val="FFFFFF"/>
                </a:solidFill>
                <a:latin typeface="Calibri"/>
                <a:cs typeface="Calibri"/>
              </a:rPr>
              <a:t>6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3891" y="3443478"/>
            <a:ext cx="6020309" cy="106375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5440"/>
              </a:lnSpc>
              <a:spcBef>
                <a:spcPts val="95"/>
              </a:spcBef>
            </a:pPr>
            <a:r>
              <a:rPr sz="4600" b="1" dirty="0">
                <a:solidFill>
                  <a:srgbClr val="FFFFFF"/>
                </a:solidFill>
                <a:latin typeface="Calibri"/>
                <a:cs typeface="Calibri"/>
              </a:rPr>
              <a:t>CANAL</a:t>
            </a:r>
            <a:r>
              <a:rPr sz="4600" b="1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600" b="1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4600" b="1" spc="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600" b="1" spc="-10" dirty="0">
                <a:solidFill>
                  <a:srgbClr val="FFFFFF"/>
                </a:solidFill>
                <a:latin typeface="Calibri"/>
                <a:cs typeface="Calibri"/>
              </a:rPr>
              <a:t>DENUNCIAS</a:t>
            </a:r>
            <a:endParaRPr sz="4600" dirty="0">
              <a:latin typeface="Calibri"/>
              <a:cs typeface="Calibri"/>
            </a:endParaRPr>
          </a:p>
          <a:p>
            <a:pPr marL="12700">
              <a:lnSpc>
                <a:spcPts val="2800"/>
              </a:lnSpc>
            </a:pPr>
            <a:r>
              <a:rPr sz="2400" b="1" spc="-10" dirty="0">
                <a:solidFill>
                  <a:srgbClr val="FFFFFF"/>
                </a:solidFill>
                <a:latin typeface="Arial"/>
                <a:cs typeface="Arial"/>
              </a:rPr>
              <a:t>INFORME</a:t>
            </a:r>
            <a:r>
              <a:rPr sz="2400" b="1" spc="-11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s-CO" sz="2400" b="1" spc="-114" dirty="0">
                <a:solidFill>
                  <a:srgbClr val="FFFFFF"/>
                </a:solidFill>
                <a:latin typeface="Arial"/>
                <a:cs typeface="Arial"/>
              </a:rPr>
              <a:t>OCTUBRE</a:t>
            </a:r>
            <a:r>
              <a:rPr sz="2400" b="1" spc="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s-CO" sz="2400" b="1" spc="240" dirty="0">
                <a:solidFill>
                  <a:srgbClr val="FFFFFF"/>
                </a:solidFill>
                <a:latin typeface="Arial"/>
                <a:cs typeface="Arial"/>
              </a:rPr>
              <a:t>–</a:t>
            </a:r>
            <a:r>
              <a:rPr sz="2400" b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s-CO" sz="2400" b="1" spc="-60" dirty="0">
                <a:solidFill>
                  <a:srgbClr val="FFFFFF"/>
                </a:solidFill>
                <a:latin typeface="Arial"/>
                <a:cs typeface="Arial"/>
              </a:rPr>
              <a:t>DICIEMBRE </a:t>
            </a:r>
            <a:r>
              <a:rPr sz="2400" b="1" spc="200" dirty="0">
                <a:solidFill>
                  <a:srgbClr val="FFFFFF"/>
                </a:solidFill>
                <a:latin typeface="Arial"/>
                <a:cs typeface="Arial"/>
              </a:rPr>
              <a:t>2025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19503" y="4275696"/>
            <a:ext cx="8807450" cy="1591461"/>
          </a:xfrm>
          <a:prstGeom prst="rect">
            <a:avLst/>
          </a:prstGeom>
          <a:solidFill>
            <a:srgbClr val="767070"/>
          </a:solidFill>
        </p:spPr>
        <p:txBody>
          <a:bodyPr vert="horz" wrap="square" lIns="0" tIns="1143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0"/>
              </a:spcBef>
            </a:pPr>
            <a:endParaRPr sz="2400" dirty="0">
              <a:latin typeface="Times New Roman"/>
              <a:cs typeface="Times New Roman"/>
            </a:endParaRPr>
          </a:p>
          <a:p>
            <a:pPr marL="551180" algn="just">
              <a:lnSpc>
                <a:spcPct val="100000"/>
              </a:lnSpc>
            </a:pP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REPORTES</a:t>
            </a:r>
            <a:r>
              <a:rPr sz="2400" spc="-1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TRAMITADOS</a:t>
            </a:r>
            <a:endParaRPr sz="2400" dirty="0">
              <a:latin typeface="Calibri"/>
              <a:cs typeface="Calibri"/>
            </a:endParaRPr>
          </a:p>
          <a:p>
            <a:pPr marL="551180" marR="2804160" algn="just">
              <a:lnSpc>
                <a:spcPct val="100000"/>
              </a:lnSpc>
              <a:spcBef>
                <a:spcPts val="415"/>
              </a:spcBef>
            </a:pPr>
            <a:r>
              <a:rPr sz="1600" spc="-60" dirty="0">
                <a:solidFill>
                  <a:srgbClr val="FFFFFF"/>
                </a:solidFill>
                <a:latin typeface="Arial"/>
                <a:cs typeface="Arial"/>
              </a:rPr>
              <a:t>Se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agotó</a:t>
            </a:r>
            <a:r>
              <a:rPr sz="1600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la</a:t>
            </a:r>
            <a:r>
              <a:rPr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debida</a:t>
            </a:r>
            <a:r>
              <a:rPr sz="16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diligencia</a:t>
            </a:r>
            <a:r>
              <a:rPr sz="160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cargo</a:t>
            </a:r>
            <a:r>
              <a:rPr sz="160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lang="es-CO" sz="1600" dirty="0">
                <a:solidFill>
                  <a:srgbClr val="FFFFFF"/>
                </a:solidFill>
                <a:latin typeface="Arial"/>
                <a:cs typeface="Arial"/>
              </a:rPr>
              <a:t>l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Equipo</a:t>
            </a:r>
            <a:r>
              <a:rPr sz="160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 Servicio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al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Ciudadano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para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la</a:t>
            </a:r>
            <a:r>
              <a:rPr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atención</a:t>
            </a:r>
            <a:r>
              <a:rPr sz="16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s-CO" sz="1600" spc="60" dirty="0">
                <a:solidFill>
                  <a:srgbClr val="FFFFFF"/>
                </a:solidFill>
                <a:latin typeface="Arial"/>
                <a:cs typeface="Arial"/>
              </a:rPr>
              <a:t>71</a:t>
            </a:r>
            <a:r>
              <a:rPr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 err="1">
                <a:solidFill>
                  <a:srgbClr val="FFFFFF"/>
                </a:solidFill>
                <a:latin typeface="Arial"/>
                <a:cs typeface="Arial"/>
              </a:rPr>
              <a:t>reportes</a:t>
            </a:r>
            <a:r>
              <a:rPr sz="16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 err="1">
                <a:solidFill>
                  <a:srgbClr val="FFFFFF"/>
                </a:solidFill>
                <a:latin typeface="Arial"/>
                <a:cs typeface="Arial"/>
              </a:rPr>
              <a:t>presentados</a:t>
            </a:r>
            <a:r>
              <a:rPr lang="es-CO" sz="1600" spc="-10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</a:p>
          <a:p>
            <a:pPr marL="551180" marR="2804160" algn="just">
              <a:lnSpc>
                <a:spcPct val="100000"/>
              </a:lnSpc>
              <a:spcBef>
                <a:spcPts val="415"/>
              </a:spcBef>
            </a:pPr>
            <a:endParaRPr sz="16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19503" y="1790064"/>
            <a:ext cx="8807450" cy="1146468"/>
          </a:xfrm>
          <a:prstGeom prst="rect">
            <a:avLst/>
          </a:prstGeom>
          <a:solidFill>
            <a:srgbClr val="FD8000"/>
          </a:solidFill>
        </p:spPr>
        <p:txBody>
          <a:bodyPr vert="horz" wrap="square" lIns="0" tIns="381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00"/>
              </a:spcBef>
            </a:pPr>
            <a:endParaRPr sz="2400" dirty="0">
              <a:latin typeface="Times New Roman"/>
              <a:cs typeface="Times New Roman"/>
            </a:endParaRPr>
          </a:p>
          <a:p>
            <a:pPr marL="551180" marR="2890520">
              <a:lnSpc>
                <a:spcPct val="100000"/>
              </a:lnSpc>
            </a:pP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REPORTES</a:t>
            </a:r>
            <a:r>
              <a:rPr sz="24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RECIBIDOS</a:t>
            </a:r>
            <a:r>
              <a:rPr sz="24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r>
              <a:rPr sz="24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FFFFFF"/>
                </a:solidFill>
                <a:latin typeface="Calibri"/>
                <a:cs typeface="Calibri"/>
              </a:rPr>
              <a:t>TRAMITADOS</a:t>
            </a:r>
            <a:r>
              <a:rPr sz="24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EN</a:t>
            </a:r>
            <a:r>
              <a:rPr sz="24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FFFFFF"/>
                </a:solidFill>
                <a:latin typeface="Calibri"/>
                <a:cs typeface="Calibri"/>
              </a:rPr>
              <a:t>EL </a:t>
            </a:r>
            <a:r>
              <a:rPr lang="es-CO" sz="2400" spc="-25" dirty="0">
                <a:solidFill>
                  <a:srgbClr val="FFFFFF"/>
                </a:solidFill>
                <a:latin typeface="Calibri"/>
                <a:cs typeface="Calibri"/>
              </a:rPr>
              <a:t>CUARTO</a:t>
            </a:r>
            <a:r>
              <a:rPr sz="24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TRIMESTRE</a:t>
            </a:r>
            <a:r>
              <a:rPr sz="24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24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FFFFFF"/>
                </a:solidFill>
                <a:latin typeface="Calibri"/>
                <a:cs typeface="Calibri"/>
              </a:rPr>
              <a:t>2025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04732" y="2149589"/>
            <a:ext cx="1736089" cy="665567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01930" rIns="0" bIns="0" rtlCol="0">
            <a:spAutoFit/>
          </a:bodyPr>
          <a:lstStyle/>
          <a:p>
            <a:pPr marL="577850">
              <a:lnSpc>
                <a:spcPct val="100000"/>
              </a:lnSpc>
              <a:spcBef>
                <a:spcPts val="1590"/>
              </a:spcBef>
            </a:pPr>
            <a:r>
              <a:rPr lang="es-CO" sz="3000" spc="-25" dirty="0">
                <a:solidFill>
                  <a:srgbClr val="252525"/>
                </a:solidFill>
                <a:latin typeface="Calibri"/>
                <a:cs typeface="Calibri"/>
              </a:rPr>
              <a:t>  71</a:t>
            </a:r>
            <a:endParaRPr sz="3000" dirty="0">
              <a:latin typeface="Calibri"/>
              <a:cs typeface="Calibri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9095454" y="3392392"/>
            <a:ext cx="354330" cy="797560"/>
            <a:chOff x="9095454" y="3392392"/>
            <a:chExt cx="354330" cy="797560"/>
          </a:xfrm>
        </p:grpSpPr>
        <p:sp>
          <p:nvSpPr>
            <p:cNvPr id="6" name="object 6"/>
            <p:cNvSpPr/>
            <p:nvPr/>
          </p:nvSpPr>
          <p:spPr>
            <a:xfrm>
              <a:off x="9100946" y="3397885"/>
              <a:ext cx="342900" cy="786765"/>
            </a:xfrm>
            <a:custGeom>
              <a:avLst/>
              <a:gdLst/>
              <a:ahLst/>
              <a:cxnLst/>
              <a:rect l="l" t="t" r="r" b="b"/>
              <a:pathLst>
                <a:path w="342900" h="786764">
                  <a:moveTo>
                    <a:pt x="171323" y="0"/>
                  </a:moveTo>
                  <a:lnTo>
                    <a:pt x="159511" y="2031"/>
                  </a:lnTo>
                  <a:lnTo>
                    <a:pt x="149859" y="7874"/>
                  </a:lnTo>
                  <a:lnTo>
                    <a:pt x="143382" y="16382"/>
                  </a:lnTo>
                  <a:lnTo>
                    <a:pt x="141097" y="26797"/>
                  </a:lnTo>
                  <a:lnTo>
                    <a:pt x="141097" y="695451"/>
                  </a:lnTo>
                  <a:lnTo>
                    <a:pt x="51307" y="615822"/>
                  </a:lnTo>
                  <a:lnTo>
                    <a:pt x="8889" y="615822"/>
                  </a:lnTo>
                  <a:lnTo>
                    <a:pt x="0" y="634619"/>
                  </a:lnTo>
                  <a:lnTo>
                    <a:pt x="2285" y="644651"/>
                  </a:lnTo>
                  <a:lnTo>
                    <a:pt x="8889" y="653414"/>
                  </a:lnTo>
                  <a:lnTo>
                    <a:pt x="150113" y="778509"/>
                  </a:lnTo>
                  <a:lnTo>
                    <a:pt x="159638" y="784351"/>
                  </a:lnTo>
                  <a:lnTo>
                    <a:pt x="170687" y="786510"/>
                  </a:lnTo>
                  <a:lnTo>
                    <a:pt x="181736" y="784859"/>
                  </a:lnTo>
                  <a:lnTo>
                    <a:pt x="192531" y="778509"/>
                  </a:lnTo>
                  <a:lnTo>
                    <a:pt x="333882" y="653414"/>
                  </a:lnTo>
                  <a:lnTo>
                    <a:pt x="340486" y="644906"/>
                  </a:lnTo>
                  <a:lnTo>
                    <a:pt x="342900" y="635253"/>
                  </a:lnTo>
                  <a:lnTo>
                    <a:pt x="340995" y="625475"/>
                  </a:lnTo>
                  <a:lnTo>
                    <a:pt x="333882" y="615822"/>
                  </a:lnTo>
                  <a:lnTo>
                    <a:pt x="324357" y="609853"/>
                  </a:lnTo>
                  <a:lnTo>
                    <a:pt x="313308" y="607821"/>
                  </a:lnTo>
                  <a:lnTo>
                    <a:pt x="302259" y="609472"/>
                  </a:lnTo>
                  <a:lnTo>
                    <a:pt x="291464" y="615822"/>
                  </a:lnTo>
                  <a:lnTo>
                    <a:pt x="201549" y="695325"/>
                  </a:lnTo>
                  <a:lnTo>
                    <a:pt x="201549" y="26797"/>
                  </a:lnTo>
                  <a:lnTo>
                    <a:pt x="199135" y="16382"/>
                  </a:lnTo>
                  <a:lnTo>
                    <a:pt x="192658" y="7874"/>
                  </a:lnTo>
                  <a:lnTo>
                    <a:pt x="183006" y="2031"/>
                  </a:lnTo>
                  <a:lnTo>
                    <a:pt x="171323" y="0"/>
                  </a:lnTo>
                  <a:close/>
                </a:path>
              </a:pathLst>
            </a:custGeom>
            <a:solidFill>
              <a:srgbClr val="F07B0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100946" y="3397885"/>
              <a:ext cx="342900" cy="786765"/>
            </a:xfrm>
            <a:custGeom>
              <a:avLst/>
              <a:gdLst/>
              <a:ahLst/>
              <a:cxnLst/>
              <a:rect l="l" t="t" r="r" b="b"/>
              <a:pathLst>
                <a:path w="342900" h="786764">
                  <a:moveTo>
                    <a:pt x="141097" y="26797"/>
                  </a:moveTo>
                  <a:lnTo>
                    <a:pt x="141097" y="695451"/>
                  </a:lnTo>
                  <a:lnTo>
                    <a:pt x="51307" y="615822"/>
                  </a:lnTo>
                  <a:lnTo>
                    <a:pt x="41275" y="609981"/>
                  </a:lnTo>
                  <a:lnTo>
                    <a:pt x="30099" y="608076"/>
                  </a:lnTo>
                  <a:lnTo>
                    <a:pt x="18796" y="609981"/>
                  </a:lnTo>
                  <a:lnTo>
                    <a:pt x="8889" y="615822"/>
                  </a:lnTo>
                  <a:lnTo>
                    <a:pt x="2285" y="624585"/>
                  </a:lnTo>
                  <a:lnTo>
                    <a:pt x="0" y="634619"/>
                  </a:lnTo>
                  <a:lnTo>
                    <a:pt x="2285" y="644651"/>
                  </a:lnTo>
                  <a:lnTo>
                    <a:pt x="8889" y="653414"/>
                  </a:lnTo>
                  <a:lnTo>
                    <a:pt x="150113" y="778509"/>
                  </a:lnTo>
                  <a:lnTo>
                    <a:pt x="159638" y="784351"/>
                  </a:lnTo>
                  <a:lnTo>
                    <a:pt x="170687" y="786510"/>
                  </a:lnTo>
                  <a:lnTo>
                    <a:pt x="181736" y="784859"/>
                  </a:lnTo>
                  <a:lnTo>
                    <a:pt x="191516" y="779398"/>
                  </a:lnTo>
                  <a:lnTo>
                    <a:pt x="191897" y="779144"/>
                  </a:lnTo>
                  <a:lnTo>
                    <a:pt x="192277" y="778763"/>
                  </a:lnTo>
                  <a:lnTo>
                    <a:pt x="192531" y="778509"/>
                  </a:lnTo>
                  <a:lnTo>
                    <a:pt x="333882" y="653414"/>
                  </a:lnTo>
                  <a:lnTo>
                    <a:pt x="340486" y="644906"/>
                  </a:lnTo>
                  <a:lnTo>
                    <a:pt x="342900" y="635253"/>
                  </a:lnTo>
                  <a:lnTo>
                    <a:pt x="340995" y="625475"/>
                  </a:lnTo>
                  <a:lnTo>
                    <a:pt x="313308" y="607821"/>
                  </a:lnTo>
                  <a:lnTo>
                    <a:pt x="302259" y="609472"/>
                  </a:lnTo>
                  <a:lnTo>
                    <a:pt x="292480" y="614933"/>
                  </a:lnTo>
                  <a:lnTo>
                    <a:pt x="292100" y="615188"/>
                  </a:lnTo>
                  <a:lnTo>
                    <a:pt x="291719" y="615569"/>
                  </a:lnTo>
                  <a:lnTo>
                    <a:pt x="291464" y="615822"/>
                  </a:lnTo>
                  <a:lnTo>
                    <a:pt x="201549" y="695325"/>
                  </a:lnTo>
                  <a:lnTo>
                    <a:pt x="201549" y="26797"/>
                  </a:lnTo>
                  <a:lnTo>
                    <a:pt x="171323" y="0"/>
                  </a:lnTo>
                  <a:lnTo>
                    <a:pt x="159511" y="2031"/>
                  </a:lnTo>
                  <a:lnTo>
                    <a:pt x="149859" y="7874"/>
                  </a:lnTo>
                  <a:lnTo>
                    <a:pt x="143382" y="16382"/>
                  </a:lnTo>
                  <a:lnTo>
                    <a:pt x="140970" y="26797"/>
                  </a:lnTo>
                  <a:close/>
                </a:path>
              </a:pathLst>
            </a:custGeom>
            <a:ln w="10984">
              <a:solidFill>
                <a:srgbClr val="F07B0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20" dirty="0"/>
              <a:t>CONSOLIDADO</a:t>
            </a:r>
            <a:r>
              <a:rPr sz="3200" spc="-85" dirty="0"/>
              <a:t> </a:t>
            </a:r>
            <a:r>
              <a:rPr sz="3200" spc="-10" dirty="0"/>
              <a:t>DENUNCIAS</a:t>
            </a:r>
            <a:endParaRPr sz="3200" dirty="0"/>
          </a:p>
        </p:txBody>
      </p:sp>
      <p:sp>
        <p:nvSpPr>
          <p:cNvPr id="9" name="object 9"/>
          <p:cNvSpPr txBox="1"/>
          <p:nvPr/>
        </p:nvSpPr>
        <p:spPr>
          <a:xfrm>
            <a:off x="8406638" y="4904879"/>
            <a:ext cx="1732280" cy="82740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02565" rIns="0" bIns="0" rtlCol="0">
            <a:spAutoFit/>
          </a:bodyPr>
          <a:lstStyle/>
          <a:p>
            <a:pPr marL="439420">
              <a:lnSpc>
                <a:spcPct val="100000"/>
              </a:lnSpc>
              <a:spcBef>
                <a:spcPts val="1595"/>
              </a:spcBef>
            </a:pPr>
            <a:r>
              <a:rPr sz="3000" spc="-20" dirty="0">
                <a:solidFill>
                  <a:srgbClr val="252525"/>
                </a:solidFill>
                <a:latin typeface="Calibri"/>
                <a:cs typeface="Calibri"/>
              </a:rPr>
              <a:t>100%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4660" y="1204868"/>
            <a:ext cx="4568190" cy="710640"/>
          </a:xfrm>
          <a:prstGeom prst="rect">
            <a:avLst/>
          </a:prstGeom>
        </p:spPr>
        <p:txBody>
          <a:bodyPr vert="horz" wrap="square" lIns="0" tIns="109931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CO" spc="-10" noProof="0" dirty="0"/>
              <a:t>CANALES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s-CO" noProof="0" dirty="0"/>
              <a:t>DE</a:t>
            </a:r>
            <a:r>
              <a:rPr lang="es-CO" spc="-35" noProof="0" dirty="0"/>
              <a:t> </a:t>
            </a:r>
            <a:r>
              <a:rPr lang="es-CO" noProof="0" dirty="0"/>
              <a:t>RECEPCIÓN</a:t>
            </a:r>
            <a:r>
              <a:rPr lang="es-CO" spc="-25" noProof="0" dirty="0"/>
              <a:t> </a:t>
            </a:r>
            <a:r>
              <a:rPr lang="es-CO" noProof="0" dirty="0"/>
              <a:t>DE</a:t>
            </a:r>
            <a:r>
              <a:rPr lang="es-CO" spc="-30" noProof="0" dirty="0"/>
              <a:t> </a:t>
            </a:r>
            <a:r>
              <a:rPr lang="es-CO" spc="-10" noProof="0" dirty="0"/>
              <a:t>REPORTES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03850" y="1576578"/>
            <a:ext cx="4942840" cy="100838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 algn="just">
              <a:lnSpc>
                <a:spcPct val="101099"/>
              </a:lnSpc>
              <a:spcBef>
                <a:spcPts val="75"/>
              </a:spcBef>
            </a:pPr>
            <a:r>
              <a:rPr lang="es-CO" sz="1600" noProof="0" dirty="0">
                <a:solidFill>
                  <a:srgbClr val="252525"/>
                </a:solidFill>
                <a:latin typeface="Calibri"/>
                <a:cs typeface="Calibri"/>
              </a:rPr>
              <a:t>De  los  71 reportes  presentados  a  la  Agencia, se  presentaron  </a:t>
            </a:r>
            <a:r>
              <a:rPr lang="es-CO" sz="1600" dirty="0">
                <a:solidFill>
                  <a:srgbClr val="252525"/>
                </a:solidFill>
                <a:latin typeface="Calibri"/>
                <a:cs typeface="Calibri"/>
              </a:rPr>
              <a:t>67</a:t>
            </a:r>
            <a:r>
              <a:rPr lang="es-CO" sz="1600" noProof="0" dirty="0">
                <a:solidFill>
                  <a:srgbClr val="252525"/>
                </a:solidFill>
                <a:latin typeface="Calibri"/>
                <a:cs typeface="Calibri"/>
              </a:rPr>
              <a:t>  bajo  la  modalidad  de  denuncia identificada, 4 como denuncia anónima y 0 con carácter de confidencial.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61643" y="2898878"/>
            <a:ext cx="6286500" cy="3027111"/>
          </a:xfrm>
          <a:prstGeom prst="rect">
            <a:avLst/>
          </a:prstGeom>
          <a:solidFill>
            <a:srgbClr val="E9E9E9"/>
          </a:solidFill>
        </p:spPr>
        <p:txBody>
          <a:bodyPr vert="horz" wrap="square" lIns="0" tIns="16319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85"/>
              </a:spcBef>
            </a:pPr>
            <a:endParaRPr lang="es-CO" sz="1800" noProof="0" dirty="0">
              <a:latin typeface="Times New Roman"/>
              <a:cs typeface="Times New Roman"/>
            </a:endParaRPr>
          </a:p>
          <a:p>
            <a:pPr marL="590550">
              <a:lnSpc>
                <a:spcPct val="100000"/>
              </a:lnSpc>
            </a:pPr>
            <a:r>
              <a:rPr lang="es-CO" sz="1800" spc="-20" noProof="0" dirty="0">
                <a:solidFill>
                  <a:srgbClr val="252525"/>
                </a:solidFill>
                <a:latin typeface="Calibri"/>
                <a:cs typeface="Calibri"/>
              </a:rPr>
              <a:t>PARA</a:t>
            </a:r>
            <a:r>
              <a:rPr lang="es-CO" sz="1800" spc="-50" noProof="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lang="es-CO" sz="1800" noProof="0" dirty="0">
                <a:solidFill>
                  <a:srgbClr val="252525"/>
                </a:solidFill>
                <a:latin typeface="Calibri"/>
                <a:cs typeface="Calibri"/>
              </a:rPr>
              <a:t>EL</a:t>
            </a:r>
            <a:r>
              <a:rPr lang="es-CO" spc="-50" dirty="0">
                <a:solidFill>
                  <a:srgbClr val="252525"/>
                </a:solidFill>
                <a:latin typeface="Calibri"/>
                <a:cs typeface="Calibri"/>
              </a:rPr>
              <a:t> CUARTO</a:t>
            </a:r>
            <a:r>
              <a:rPr lang="es-CO" sz="1800" spc="-45" noProof="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lang="es-CO" sz="1800" noProof="0" dirty="0">
                <a:solidFill>
                  <a:srgbClr val="252525"/>
                </a:solidFill>
                <a:latin typeface="Calibri"/>
                <a:cs typeface="Calibri"/>
              </a:rPr>
              <a:t>TRIMESTRE</a:t>
            </a:r>
            <a:r>
              <a:rPr lang="es-CO" sz="1800" spc="-60" noProof="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lang="es-CO" sz="1800" spc="-20" noProof="0" dirty="0">
                <a:solidFill>
                  <a:srgbClr val="252525"/>
                </a:solidFill>
                <a:latin typeface="Calibri"/>
                <a:cs typeface="Calibri"/>
              </a:rPr>
              <a:t>2025</a:t>
            </a:r>
            <a:endParaRPr lang="es-CO" sz="1800" noProof="0" dirty="0">
              <a:latin typeface="Calibri"/>
              <a:cs typeface="Calibri"/>
            </a:endParaRPr>
          </a:p>
          <a:p>
            <a:pPr marL="874394" marR="504190" indent="-284480" algn="just">
              <a:lnSpc>
                <a:spcPct val="100000"/>
              </a:lnSpc>
              <a:spcBef>
                <a:spcPts val="1170"/>
              </a:spcBef>
              <a:buChar char="•"/>
              <a:tabLst>
                <a:tab pos="876935" algn="l"/>
              </a:tabLst>
            </a:pP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La</a:t>
            </a:r>
            <a:r>
              <a:rPr lang="es-CO" sz="1400" spc="114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Agencia</a:t>
            </a:r>
            <a:r>
              <a:rPr lang="es-CO" sz="1400" spc="114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ofició</a:t>
            </a:r>
            <a:r>
              <a:rPr lang="es-CO" sz="1400" spc="114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a</a:t>
            </a:r>
            <a:r>
              <a:rPr lang="es-CO" sz="1400" spc="100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la</a:t>
            </a:r>
            <a:r>
              <a:rPr lang="es-CO" sz="1400" spc="114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Oficial</a:t>
            </a:r>
            <a:r>
              <a:rPr lang="es-CO" sz="1400" spc="105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de</a:t>
            </a:r>
            <a:r>
              <a:rPr lang="es-CO" sz="1400" spc="110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Transparencia</a:t>
            </a:r>
            <a:r>
              <a:rPr lang="es-CO" sz="1400" spc="114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b="1" spc="60" dirty="0">
                <a:solidFill>
                  <a:srgbClr val="252525"/>
                </a:solidFill>
                <a:latin typeface="Arial"/>
                <a:cs typeface="Arial"/>
              </a:rPr>
              <a:t>0</a:t>
            </a:r>
            <a:r>
              <a:rPr lang="es-CO" sz="1400" b="1" spc="110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casos</a:t>
            </a:r>
            <a:r>
              <a:rPr lang="es-CO" sz="1400" spc="110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spc="-20" noProof="0" dirty="0">
                <a:solidFill>
                  <a:srgbClr val="252525"/>
                </a:solidFill>
                <a:latin typeface="Arial"/>
                <a:cs typeface="Arial"/>
              </a:rPr>
              <a:t>para 	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su</a:t>
            </a:r>
            <a:r>
              <a:rPr lang="es-CO" sz="1400" spc="5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conocimiento</a:t>
            </a:r>
            <a:r>
              <a:rPr lang="es-CO" sz="1400" spc="20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dentro del</a:t>
            </a:r>
            <a:r>
              <a:rPr lang="es-CO" sz="1400" spc="5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marco</a:t>
            </a:r>
            <a:r>
              <a:rPr lang="es-CO" sz="1400" spc="-10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de</a:t>
            </a:r>
            <a:r>
              <a:rPr lang="es-CO" sz="1400" spc="-5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sus</a:t>
            </a:r>
            <a:r>
              <a:rPr lang="es-CO" sz="1400" spc="10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spc="-10" noProof="0" dirty="0">
                <a:solidFill>
                  <a:srgbClr val="252525"/>
                </a:solidFill>
                <a:latin typeface="Arial"/>
                <a:cs typeface="Arial"/>
              </a:rPr>
              <a:t>competencias.</a:t>
            </a:r>
            <a:endParaRPr lang="es-CO" sz="1400" noProof="0" dirty="0">
              <a:latin typeface="Arial"/>
              <a:cs typeface="Arial"/>
            </a:endParaRPr>
          </a:p>
          <a:p>
            <a:pPr marL="874394" marR="504825" indent="-284480" algn="just">
              <a:lnSpc>
                <a:spcPct val="100000"/>
              </a:lnSpc>
              <a:buChar char="•"/>
              <a:tabLst>
                <a:tab pos="876935" algn="l"/>
              </a:tabLst>
            </a:pP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Como</a:t>
            </a:r>
            <a:r>
              <a:rPr lang="es-CO" sz="1400" spc="120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parte</a:t>
            </a:r>
            <a:r>
              <a:rPr lang="es-CO" sz="1400" spc="130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del</a:t>
            </a:r>
            <a:r>
              <a:rPr lang="es-CO" sz="1400" spc="120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respeto</a:t>
            </a:r>
            <a:r>
              <a:rPr lang="es-CO" sz="1400" spc="125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y</a:t>
            </a:r>
            <a:r>
              <a:rPr lang="es-CO" sz="1400" spc="125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la</a:t>
            </a:r>
            <a:r>
              <a:rPr lang="es-CO" sz="1400" spc="114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protección</a:t>
            </a:r>
            <a:r>
              <a:rPr lang="es-CO" sz="1400" spc="114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a</a:t>
            </a:r>
            <a:r>
              <a:rPr lang="es-CO" sz="1400" spc="130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los</a:t>
            </a:r>
            <a:r>
              <a:rPr lang="es-CO" sz="1400" spc="125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 err="1">
                <a:solidFill>
                  <a:srgbClr val="252525"/>
                </a:solidFill>
                <a:latin typeface="Arial"/>
                <a:cs typeface="Arial"/>
              </a:rPr>
              <a:t>reportantes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,</a:t>
            </a:r>
            <a:r>
              <a:rPr lang="es-CO" sz="1400" spc="130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spc="-25" noProof="0" dirty="0">
                <a:solidFill>
                  <a:srgbClr val="252525"/>
                </a:solidFill>
                <a:latin typeface="Arial"/>
                <a:cs typeface="Arial"/>
              </a:rPr>
              <a:t>no 	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se</a:t>
            </a:r>
            <a:r>
              <a:rPr lang="es-CO" sz="1400" spc="425" noProof="0" dirty="0">
                <a:solidFill>
                  <a:srgbClr val="252525"/>
                </a:solidFill>
                <a:latin typeface="Arial"/>
                <a:cs typeface="Arial"/>
              </a:rPr>
              <a:t> 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presentaron</a:t>
            </a:r>
            <a:r>
              <a:rPr lang="es-CO" sz="1400" spc="434" noProof="0" dirty="0">
                <a:solidFill>
                  <a:srgbClr val="252525"/>
                </a:solidFill>
                <a:latin typeface="Arial"/>
                <a:cs typeface="Arial"/>
              </a:rPr>
              <a:t> 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denuncias</a:t>
            </a:r>
            <a:r>
              <a:rPr lang="es-CO" sz="1400" spc="430" noProof="0" dirty="0">
                <a:solidFill>
                  <a:srgbClr val="252525"/>
                </a:solidFill>
                <a:latin typeface="Arial"/>
                <a:cs typeface="Arial"/>
              </a:rPr>
              <a:t> 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por</a:t>
            </a:r>
            <a:r>
              <a:rPr lang="es-CO" sz="1400" spc="430" noProof="0" dirty="0">
                <a:solidFill>
                  <a:srgbClr val="252525"/>
                </a:solidFill>
                <a:latin typeface="Arial"/>
                <a:cs typeface="Arial"/>
              </a:rPr>
              <a:t> 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represalias</a:t>
            </a:r>
            <a:r>
              <a:rPr lang="es-CO" sz="1400" spc="430" noProof="0" dirty="0">
                <a:solidFill>
                  <a:srgbClr val="252525"/>
                </a:solidFill>
                <a:latin typeface="Arial"/>
                <a:cs typeface="Arial"/>
              </a:rPr>
              <a:t> 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o</a:t>
            </a:r>
            <a:r>
              <a:rPr lang="es-CO" sz="1400" spc="430" noProof="0" dirty="0">
                <a:solidFill>
                  <a:srgbClr val="252525"/>
                </a:solidFill>
                <a:latin typeface="Arial"/>
                <a:cs typeface="Arial"/>
              </a:rPr>
              <a:t>  </a:t>
            </a:r>
            <a:r>
              <a:rPr lang="es-CO" sz="1400" spc="-10" noProof="0" dirty="0">
                <a:solidFill>
                  <a:srgbClr val="252525"/>
                </a:solidFill>
                <a:latin typeface="Arial"/>
                <a:cs typeface="Arial"/>
              </a:rPr>
              <a:t>tratos 	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discriminatorios</a:t>
            </a:r>
            <a:r>
              <a:rPr lang="es-CO" sz="1400" spc="5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spc="-10" noProof="0" dirty="0">
                <a:solidFill>
                  <a:srgbClr val="252525"/>
                </a:solidFill>
                <a:latin typeface="Arial"/>
                <a:cs typeface="Arial"/>
              </a:rPr>
              <a:t>hacia</a:t>
            </a:r>
            <a:r>
              <a:rPr lang="es-CO" sz="1400" spc="15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spc="-10" noProof="0" dirty="0">
                <a:solidFill>
                  <a:srgbClr val="252525"/>
                </a:solidFill>
                <a:latin typeface="Arial"/>
                <a:cs typeface="Arial"/>
              </a:rPr>
              <a:t>estos.</a:t>
            </a:r>
            <a:endParaRPr lang="es-CO" sz="1400" noProof="0" dirty="0">
              <a:latin typeface="Arial"/>
              <a:cs typeface="Arial"/>
            </a:endParaRPr>
          </a:p>
          <a:p>
            <a:pPr marL="875030" indent="-284480" algn="just">
              <a:lnSpc>
                <a:spcPct val="100000"/>
              </a:lnSpc>
              <a:buChar char="•"/>
              <a:tabLst>
                <a:tab pos="875030" algn="l"/>
              </a:tabLst>
            </a:pP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No</a:t>
            </a:r>
            <a:r>
              <a:rPr lang="es-CO" sz="1400" spc="-25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se materializaron</a:t>
            </a:r>
            <a:r>
              <a:rPr lang="es-CO" sz="1400" spc="-40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riesgos de</a:t>
            </a:r>
            <a:r>
              <a:rPr lang="es-CO" sz="1400" spc="-10" noProof="0" dirty="0">
                <a:solidFill>
                  <a:srgbClr val="252525"/>
                </a:solidFill>
                <a:latin typeface="Arial"/>
                <a:cs typeface="Arial"/>
              </a:rPr>
              <a:t> soborno.</a:t>
            </a:r>
            <a:endParaRPr lang="es-CO" sz="1400" noProof="0" dirty="0">
              <a:latin typeface="Arial"/>
              <a:cs typeface="Arial"/>
            </a:endParaRPr>
          </a:p>
          <a:p>
            <a:pPr marL="874394" marR="506730" indent="-284480" algn="just">
              <a:lnSpc>
                <a:spcPct val="100000"/>
              </a:lnSpc>
              <a:buChar char="•"/>
              <a:tabLst>
                <a:tab pos="876935" algn="l"/>
              </a:tabLst>
            </a:pP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Se</a:t>
            </a:r>
            <a:r>
              <a:rPr lang="es-CO" sz="1400" spc="310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hicieron</a:t>
            </a:r>
            <a:r>
              <a:rPr lang="es-CO" sz="1400" spc="305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spc="55" dirty="0">
                <a:solidFill>
                  <a:srgbClr val="252525"/>
                </a:solidFill>
                <a:latin typeface="Arial"/>
                <a:cs typeface="Arial"/>
              </a:rPr>
              <a:t>4</a:t>
            </a:r>
            <a:r>
              <a:rPr lang="es-CO" sz="1400" spc="55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traslados</a:t>
            </a:r>
            <a:r>
              <a:rPr lang="es-CO" sz="1400" spc="300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por</a:t>
            </a:r>
            <a:r>
              <a:rPr lang="es-CO" sz="1400" spc="295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competencia</a:t>
            </a:r>
            <a:r>
              <a:rPr lang="es-CO" sz="1400" spc="295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de</a:t>
            </a:r>
            <a:r>
              <a:rPr lang="es-CO" sz="1400" spc="295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los</a:t>
            </a:r>
            <a:r>
              <a:rPr lang="es-CO" sz="1400" spc="295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cuales</a:t>
            </a:r>
            <a:r>
              <a:rPr lang="es-CO" sz="1400" spc="300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spc="10" dirty="0">
                <a:solidFill>
                  <a:srgbClr val="252525"/>
                </a:solidFill>
                <a:latin typeface="Arial"/>
                <a:cs typeface="Arial"/>
              </a:rPr>
              <a:t>4</a:t>
            </a:r>
            <a:r>
              <a:rPr lang="es-CO" sz="1400" spc="10" noProof="0" dirty="0">
                <a:solidFill>
                  <a:srgbClr val="252525"/>
                </a:solidFill>
                <a:latin typeface="Arial"/>
                <a:cs typeface="Arial"/>
              </a:rPr>
              <a:t> 	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fue</a:t>
            </a:r>
            <a:r>
              <a:rPr lang="es-CO" sz="1400" dirty="0">
                <a:solidFill>
                  <a:srgbClr val="252525"/>
                </a:solidFill>
                <a:latin typeface="Arial"/>
                <a:cs typeface="Arial"/>
              </a:rPr>
              <a:t>ron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realizadas a</a:t>
            </a:r>
            <a:r>
              <a:rPr lang="es-CO" sz="1400" spc="5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entidades</a:t>
            </a:r>
            <a:r>
              <a:rPr lang="es-CO" sz="1400" spc="10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spc="-10" noProof="0" dirty="0">
                <a:solidFill>
                  <a:srgbClr val="252525"/>
                </a:solidFill>
                <a:latin typeface="Arial"/>
                <a:cs typeface="Arial"/>
              </a:rPr>
              <a:t>públicas.</a:t>
            </a:r>
            <a:endParaRPr lang="es-CO" sz="1400" noProof="0" dirty="0">
              <a:latin typeface="Arial"/>
              <a:cs typeface="Arial"/>
            </a:endParaRPr>
          </a:p>
          <a:p>
            <a:pPr marL="874394" marR="507365" indent="-284480" algn="just">
              <a:lnSpc>
                <a:spcPct val="100000"/>
              </a:lnSpc>
              <a:buChar char="•"/>
              <a:tabLst>
                <a:tab pos="876935" algn="l"/>
              </a:tabLst>
            </a:pP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No</a:t>
            </a:r>
            <a:r>
              <a:rPr lang="es-CO" sz="1400" spc="10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se</a:t>
            </a:r>
            <a:r>
              <a:rPr lang="es-CO" sz="1400" spc="10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han</a:t>
            </a:r>
            <a:r>
              <a:rPr lang="es-CO" sz="1400" spc="5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presentado</a:t>
            </a:r>
            <a:r>
              <a:rPr lang="es-CO" sz="1400" spc="-5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spc="-10" noProof="0" dirty="0">
                <a:solidFill>
                  <a:srgbClr val="252525"/>
                </a:solidFill>
                <a:latin typeface="Arial"/>
                <a:cs typeface="Arial"/>
              </a:rPr>
              <a:t>sanciones</a:t>
            </a:r>
            <a:r>
              <a:rPr lang="es-CO" sz="1400" spc="5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ni</a:t>
            </a:r>
            <a:r>
              <a:rPr lang="es-CO" sz="1400" spc="10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penalidades</a:t>
            </a:r>
            <a:r>
              <a:rPr lang="es-CO" sz="1400" spc="20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por temas</a:t>
            </a:r>
            <a:r>
              <a:rPr lang="es-CO" sz="1400" spc="10" noProof="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lang="es-CO" sz="1400" spc="-25" noProof="0" dirty="0">
                <a:solidFill>
                  <a:srgbClr val="252525"/>
                </a:solidFill>
                <a:latin typeface="Arial"/>
                <a:cs typeface="Arial"/>
              </a:rPr>
              <a:t>de 	</a:t>
            </a:r>
            <a:r>
              <a:rPr lang="es-CO" sz="1400" noProof="0" dirty="0">
                <a:solidFill>
                  <a:srgbClr val="252525"/>
                </a:solidFill>
                <a:latin typeface="Arial"/>
                <a:cs typeface="Arial"/>
              </a:rPr>
              <a:t>soborno-</a:t>
            </a:r>
            <a:r>
              <a:rPr lang="es-CO" sz="1400" spc="-10" noProof="0" dirty="0">
                <a:solidFill>
                  <a:srgbClr val="252525"/>
                </a:solidFill>
                <a:latin typeface="Arial"/>
                <a:cs typeface="Arial"/>
              </a:rPr>
              <a:t>corrupción.</a:t>
            </a:r>
            <a:endParaRPr lang="es-CO" sz="1400" noProof="0" dirty="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91385" y="3138981"/>
            <a:ext cx="724217" cy="3000933"/>
          </a:xfrm>
          <a:custGeom>
            <a:avLst/>
            <a:gdLst/>
            <a:ahLst/>
            <a:cxnLst/>
            <a:rect l="l" t="t" r="r" b="b"/>
            <a:pathLst>
              <a:path w="909319" h="3604260">
                <a:moveTo>
                  <a:pt x="909142" y="0"/>
                </a:moveTo>
                <a:lnTo>
                  <a:pt x="0" y="0"/>
                </a:lnTo>
                <a:lnTo>
                  <a:pt x="0" y="3604259"/>
                </a:lnTo>
                <a:lnTo>
                  <a:pt x="909142" y="3604259"/>
                </a:lnTo>
                <a:lnTo>
                  <a:pt x="909142" y="0"/>
                </a:lnTo>
                <a:close/>
              </a:path>
            </a:pathLst>
          </a:custGeom>
          <a:solidFill>
            <a:srgbClr val="E9E9E9"/>
          </a:solidFill>
        </p:spPr>
        <p:txBody>
          <a:bodyPr wrap="square" lIns="0" tIns="0" rIns="0" bIns="0" rtlCol="0"/>
          <a:lstStyle/>
          <a:p>
            <a:endParaRPr lang="es-CO" noProof="0" dirty="0"/>
          </a:p>
        </p:txBody>
      </p:sp>
      <p:graphicFrame>
        <p:nvGraphicFramePr>
          <p:cNvPr id="27" name="object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1608529"/>
              </p:ext>
            </p:extLst>
          </p:nvPr>
        </p:nvGraphicFramePr>
        <p:xfrm>
          <a:off x="1148386" y="3132302"/>
          <a:ext cx="3885271" cy="302711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700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76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7607">
                  <a:extLst>
                    <a:ext uri="{9D8B030D-6E8A-4147-A177-3AD203B41FA5}">
                      <a16:colId xmlns:a16="http://schemas.microsoft.com/office/drawing/2014/main" val="4110250671"/>
                    </a:ext>
                  </a:extLst>
                </a:gridCol>
              </a:tblGrid>
              <a:tr h="756611">
                <a:tc>
                  <a:txBody>
                    <a:bodyPr/>
                    <a:lstStyle/>
                    <a:p>
                      <a:pPr marL="91440" marR="172085">
                        <a:lnSpc>
                          <a:spcPct val="100000"/>
                        </a:lnSpc>
                        <a:spcBef>
                          <a:spcPts val="1325"/>
                        </a:spcBef>
                      </a:pPr>
                      <a:r>
                        <a:rPr lang="es-CO" sz="1200" spc="-10" noProof="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Línea</a:t>
                      </a:r>
                      <a:r>
                        <a:rPr lang="es-CO" sz="1200" spc="-50" noProof="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s-CO" sz="1200" spc="-25" noProof="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telefónica PBX</a:t>
                      </a:r>
                      <a:endParaRPr lang="es-CO" sz="1200" noProof="0" dirty="0">
                        <a:latin typeface="Calibri"/>
                        <a:cs typeface="Calibri"/>
                      </a:endParaRPr>
                    </a:p>
                  </a:txBody>
                  <a:tcPr marL="0" marR="0" marT="168275" marB="0">
                    <a:lnT w="6350">
                      <a:solidFill>
                        <a:srgbClr val="252525"/>
                      </a:solidFill>
                      <a:prstDash val="solid"/>
                    </a:lnT>
                    <a:lnB w="6350">
                      <a:solidFill>
                        <a:srgbClr val="252525"/>
                      </a:solidFill>
                      <a:prstDash val="solid"/>
                    </a:lnB>
                    <a:solidFill>
                      <a:srgbClr val="FD8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80"/>
                        </a:spcBef>
                      </a:pPr>
                      <a:r>
                        <a:rPr lang="es-CO" sz="1600" spc="-25" noProof="0" dirty="0">
                          <a:solidFill>
                            <a:srgbClr val="252525"/>
                          </a:solidFill>
                          <a:latin typeface="Calibri"/>
                          <a:cs typeface="Calibri"/>
                        </a:rPr>
                        <a:t>34</a:t>
                      </a:r>
                      <a:endParaRPr lang="es-CO" sz="1600" noProof="0" dirty="0">
                        <a:latin typeface="Calibri"/>
                        <a:cs typeface="Calibri"/>
                      </a:endParaRPr>
                    </a:p>
                  </a:txBody>
                  <a:tcPr marL="0" marR="0" marT="226060" marB="0">
                    <a:lnT w="6350">
                      <a:solidFill>
                        <a:srgbClr val="252525"/>
                      </a:solidFill>
                      <a:prstDash val="solid"/>
                    </a:lnT>
                    <a:lnB w="6350">
                      <a:solidFill>
                        <a:srgbClr val="25252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80"/>
                        </a:spcBef>
                      </a:pPr>
                      <a:r>
                        <a:rPr lang="es-CO" sz="1600" noProof="0" dirty="0">
                          <a:latin typeface="Calibri"/>
                          <a:cs typeface="Calibri"/>
                        </a:rPr>
                        <a:t>1</a:t>
                      </a:r>
                    </a:p>
                  </a:txBody>
                  <a:tcPr marL="0" marR="0" marT="226060" marB="0">
                    <a:lnT w="6350">
                      <a:solidFill>
                        <a:srgbClr val="252525"/>
                      </a:solidFill>
                      <a:prstDash val="soli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5250">
                <a:tc>
                  <a:txBody>
                    <a:bodyPr/>
                    <a:lstStyle/>
                    <a:p>
                      <a:pPr marL="91440" marR="139700">
                        <a:lnSpc>
                          <a:spcPct val="98600"/>
                        </a:lnSpc>
                        <a:spcBef>
                          <a:spcPts val="1325"/>
                        </a:spcBef>
                      </a:pPr>
                      <a:endParaRPr lang="es-CO" sz="1200" spc="-20" noProof="0" dirty="0">
                        <a:solidFill>
                          <a:srgbClr val="FFFFFF"/>
                        </a:solidFill>
                        <a:latin typeface="Calibri"/>
                        <a:cs typeface="Calibri"/>
                      </a:endParaRPr>
                    </a:p>
                    <a:p>
                      <a:pPr marL="91440" marR="139700">
                        <a:lnSpc>
                          <a:spcPct val="98600"/>
                        </a:lnSpc>
                        <a:spcBef>
                          <a:spcPts val="1325"/>
                        </a:spcBef>
                      </a:pPr>
                      <a:r>
                        <a:rPr lang="es-CO" sz="1200" spc="-20" noProof="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Sistema</a:t>
                      </a:r>
                      <a:r>
                        <a:rPr lang="es-CO" sz="1200" spc="-10" noProof="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Gestión Documental </a:t>
                      </a:r>
                      <a:endParaRPr lang="es-CO" sz="1200" noProof="0" dirty="0">
                        <a:latin typeface="Arial"/>
                        <a:cs typeface="Arial"/>
                      </a:endParaRPr>
                    </a:p>
                  </a:txBody>
                  <a:tcPr marL="0" marR="0" marT="168275" marB="0">
                    <a:lnT w="6350">
                      <a:solidFill>
                        <a:srgbClr val="252525"/>
                      </a:solidFill>
                      <a:prstDash val="soli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8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endParaRPr lang="es-CO" sz="1600" noProof="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CO" sz="1600" spc="-25" noProof="0" dirty="0">
                          <a:solidFill>
                            <a:srgbClr val="252525"/>
                          </a:solidFill>
                          <a:latin typeface="Calibri"/>
                          <a:cs typeface="Calibri"/>
                        </a:rPr>
                        <a:t>33</a:t>
                      </a:r>
                      <a:endParaRPr lang="es-CO" sz="1600" noProof="0" dirty="0">
                        <a:latin typeface="Calibri"/>
                        <a:cs typeface="Calibri"/>
                      </a:endParaRPr>
                    </a:p>
                  </a:txBody>
                  <a:tcPr marL="0" marR="0" marT="172085" marB="0">
                    <a:lnT w="6350">
                      <a:solidFill>
                        <a:srgbClr val="252525"/>
                      </a:solidFill>
                      <a:prstDash val="soli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s-CO" sz="1600" noProof="0" dirty="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CO" sz="1600" noProof="0" dirty="0">
                          <a:latin typeface="Calibri"/>
                          <a:cs typeface="Calibri"/>
                        </a:rPr>
                        <a:t>5</a:t>
                      </a:r>
                    </a:p>
                  </a:txBody>
                  <a:tcPr marL="0" marR="0" marT="172085" marB="0"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5250">
                <a:tc>
                  <a:txBody>
                    <a:bodyPr/>
                    <a:lstStyle/>
                    <a:p>
                      <a:pPr marL="91440" marR="139700">
                        <a:lnSpc>
                          <a:spcPct val="98600"/>
                        </a:lnSpc>
                        <a:spcBef>
                          <a:spcPts val="1325"/>
                        </a:spcBef>
                      </a:pPr>
                      <a:r>
                        <a:rPr lang="es-CO" sz="1200" spc="-10" noProof="0" dirty="0">
                          <a:solidFill>
                            <a:srgbClr val="FFFFFF"/>
                          </a:solidFill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</a:p>
                    <a:p>
                      <a:pPr marL="91440" marR="139700" algn="ctr">
                        <a:lnSpc>
                          <a:spcPct val="98600"/>
                        </a:lnSpc>
                        <a:spcBef>
                          <a:spcPts val="1325"/>
                        </a:spcBef>
                      </a:pPr>
                      <a:r>
                        <a:rPr lang="es-CO" sz="1200" spc="-10" noProof="0" dirty="0">
                          <a:solidFill>
                            <a:srgbClr val="FFFFFF"/>
                          </a:solidFill>
                          <a:latin typeface="Calibri"/>
                          <a:ea typeface="+mn-ea"/>
                          <a:cs typeface="Calibri"/>
                        </a:rPr>
                        <a:t>Presencial</a:t>
                      </a:r>
                    </a:p>
                  </a:txBody>
                  <a:tcPr marL="0" marR="0" marT="168275" marB="0">
                    <a:lnT w="6350">
                      <a:solidFill>
                        <a:srgbClr val="252525"/>
                      </a:solidFill>
                      <a:prstDash val="soli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8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s-CO" sz="1600" noProof="0" dirty="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CO" sz="1600" noProof="0" dirty="0">
                          <a:latin typeface="Calibri"/>
                          <a:cs typeface="Calibri"/>
                        </a:rPr>
                        <a:t>4</a:t>
                      </a:r>
                    </a:p>
                  </a:txBody>
                  <a:tcPr marL="0" marR="0" marT="172085" marB="0">
                    <a:lnT w="6350">
                      <a:solidFill>
                        <a:srgbClr val="252525"/>
                      </a:solidFill>
                      <a:prstDash val="soli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s-CO" sz="1600" noProof="0" dirty="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CO" sz="1600" noProof="0" dirty="0">
                          <a:latin typeface="Calibri"/>
                          <a:cs typeface="Calibri"/>
                        </a:rPr>
                        <a:t>1</a:t>
                      </a:r>
                    </a:p>
                  </a:txBody>
                  <a:tcPr marL="0" marR="0" marT="172085" marB="0"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9642491"/>
                  </a:ext>
                </a:extLst>
              </a:tr>
            </a:tbl>
          </a:graphicData>
        </a:graphic>
      </p:graphicFrame>
      <p:sp>
        <p:nvSpPr>
          <p:cNvPr id="28" name="object 28"/>
          <p:cNvSpPr txBox="1"/>
          <p:nvPr/>
        </p:nvSpPr>
        <p:spPr>
          <a:xfrm>
            <a:off x="1432511" y="6337247"/>
            <a:ext cx="52514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CO" sz="1400" b="1" spc="-30" noProof="0" dirty="0">
                <a:solidFill>
                  <a:srgbClr val="252525"/>
                </a:solidFill>
                <a:latin typeface="Calibri"/>
                <a:cs typeface="Calibri"/>
              </a:rPr>
              <a:t>Totales</a:t>
            </a:r>
            <a:endParaRPr lang="es-CO" sz="1400" b="1" noProof="0" dirty="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924968" y="6292592"/>
            <a:ext cx="332105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CO" sz="1600" b="1" spc="-25" dirty="0">
                <a:solidFill>
                  <a:srgbClr val="252525"/>
                </a:solidFill>
                <a:latin typeface="Calibri"/>
                <a:cs typeface="Calibri"/>
              </a:rPr>
              <a:t>71</a:t>
            </a:r>
            <a:endParaRPr lang="es-CO" sz="1600" b="1" noProof="0" dirty="0">
              <a:latin typeface="Calibri"/>
              <a:cs typeface="Calibri"/>
            </a:endParaRPr>
          </a:p>
        </p:txBody>
      </p:sp>
      <p:grpSp>
        <p:nvGrpSpPr>
          <p:cNvPr id="6" name="object 10">
            <a:extLst>
              <a:ext uri="{FF2B5EF4-FFF2-40B4-BE49-F238E27FC236}">
                <a16:creationId xmlns:a16="http://schemas.microsoft.com/office/drawing/2014/main" id="{77126FBE-D891-6675-894E-07BB0A46A0F2}"/>
              </a:ext>
            </a:extLst>
          </p:cNvPr>
          <p:cNvGrpSpPr/>
          <p:nvPr/>
        </p:nvGrpSpPr>
        <p:grpSpPr>
          <a:xfrm>
            <a:off x="510991" y="3320284"/>
            <a:ext cx="442595" cy="504190"/>
            <a:chOff x="1330490" y="1408222"/>
            <a:chExt cx="442595" cy="504190"/>
          </a:xfrm>
        </p:grpSpPr>
        <p:pic>
          <p:nvPicPr>
            <p:cNvPr id="8" name="object 11">
              <a:extLst>
                <a:ext uri="{FF2B5EF4-FFF2-40B4-BE49-F238E27FC236}">
                  <a16:creationId xmlns:a16="http://schemas.microsoft.com/office/drawing/2014/main" id="{D00D195E-55DC-9C5C-517B-29895A22B367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36647" y="1443376"/>
              <a:ext cx="230048" cy="231022"/>
            </a:xfrm>
            <a:prstGeom prst="rect">
              <a:avLst/>
            </a:prstGeom>
          </p:spPr>
        </p:pic>
        <p:sp>
          <p:nvSpPr>
            <p:cNvPr id="9" name="object 12">
              <a:extLst>
                <a:ext uri="{FF2B5EF4-FFF2-40B4-BE49-F238E27FC236}">
                  <a16:creationId xmlns:a16="http://schemas.microsoft.com/office/drawing/2014/main" id="{06D0AB26-E17D-3CD1-F417-12EE3F8619EE}"/>
                </a:ext>
              </a:extLst>
            </p:cNvPr>
            <p:cNvSpPr/>
            <p:nvPr/>
          </p:nvSpPr>
          <p:spPr>
            <a:xfrm>
              <a:off x="1334453" y="1690921"/>
              <a:ext cx="434975" cy="217804"/>
            </a:xfrm>
            <a:custGeom>
              <a:avLst/>
              <a:gdLst/>
              <a:ahLst/>
              <a:cxnLst/>
              <a:rect l="l" t="t" r="r" b="b"/>
              <a:pathLst>
                <a:path w="434975" h="217805">
                  <a:moveTo>
                    <a:pt x="217283" y="0"/>
                  </a:moveTo>
                  <a:lnTo>
                    <a:pt x="172485" y="3744"/>
                  </a:lnTo>
                  <a:lnTo>
                    <a:pt x="128584" y="13408"/>
                  </a:lnTo>
                  <a:lnTo>
                    <a:pt x="73930" y="34592"/>
                  </a:lnTo>
                  <a:lnTo>
                    <a:pt x="23609" y="64640"/>
                  </a:lnTo>
                  <a:lnTo>
                    <a:pt x="1779" y="98437"/>
                  </a:lnTo>
                  <a:lnTo>
                    <a:pt x="0" y="112061"/>
                  </a:lnTo>
                  <a:lnTo>
                    <a:pt x="0" y="217328"/>
                  </a:lnTo>
                  <a:lnTo>
                    <a:pt x="13591" y="217328"/>
                  </a:lnTo>
                  <a:lnTo>
                    <a:pt x="13591" y="112061"/>
                  </a:lnTo>
                  <a:lnTo>
                    <a:pt x="14987" y="101544"/>
                  </a:lnTo>
                  <a:lnTo>
                    <a:pt x="55341" y="60072"/>
                  </a:lnTo>
                  <a:lnTo>
                    <a:pt x="105681" y="35545"/>
                  </a:lnTo>
                  <a:lnTo>
                    <a:pt x="153161" y="21169"/>
                  </a:lnTo>
                  <a:lnTo>
                    <a:pt x="195740" y="14692"/>
                  </a:lnTo>
                  <a:lnTo>
                    <a:pt x="217283" y="13589"/>
                  </a:lnTo>
                  <a:lnTo>
                    <a:pt x="238834" y="14453"/>
                  </a:lnTo>
                  <a:lnTo>
                    <a:pt x="281394" y="20921"/>
                  </a:lnTo>
                  <a:lnTo>
                    <a:pt x="329047" y="34840"/>
                  </a:lnTo>
                  <a:lnTo>
                    <a:pt x="379366" y="59321"/>
                  </a:lnTo>
                  <a:lnTo>
                    <a:pt x="410128" y="82734"/>
                  </a:lnTo>
                  <a:lnTo>
                    <a:pt x="420976" y="217329"/>
                  </a:lnTo>
                  <a:lnTo>
                    <a:pt x="434567" y="217329"/>
                  </a:lnTo>
                  <a:lnTo>
                    <a:pt x="434567" y="112062"/>
                  </a:lnTo>
                  <a:lnTo>
                    <a:pt x="420833" y="74326"/>
                  </a:lnTo>
                  <a:lnTo>
                    <a:pt x="386868" y="47946"/>
                  </a:lnTo>
                  <a:lnTo>
                    <a:pt x="334180" y="22218"/>
                  </a:lnTo>
                  <a:lnTo>
                    <a:pt x="284306" y="7621"/>
                  </a:lnTo>
                  <a:lnTo>
                    <a:pt x="239812" y="888"/>
                  </a:lnTo>
                  <a:lnTo>
                    <a:pt x="21728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lang="es-CO" noProof="0" dirty="0"/>
            </a:p>
          </p:txBody>
        </p:sp>
        <p:sp>
          <p:nvSpPr>
            <p:cNvPr id="10" name="object 13">
              <a:extLst>
                <a:ext uri="{FF2B5EF4-FFF2-40B4-BE49-F238E27FC236}">
                  <a16:creationId xmlns:a16="http://schemas.microsoft.com/office/drawing/2014/main" id="{F4FB555F-EF6E-23B6-3F1A-6AD6A2C07451}"/>
                </a:ext>
              </a:extLst>
            </p:cNvPr>
            <p:cNvSpPr/>
            <p:nvPr/>
          </p:nvSpPr>
          <p:spPr>
            <a:xfrm>
              <a:off x="1334453" y="1690921"/>
              <a:ext cx="434975" cy="217804"/>
            </a:xfrm>
            <a:custGeom>
              <a:avLst/>
              <a:gdLst/>
              <a:ahLst/>
              <a:cxnLst/>
              <a:rect l="l" t="t" r="r" b="b"/>
              <a:pathLst>
                <a:path w="434975" h="217805">
                  <a:moveTo>
                    <a:pt x="411065" y="64697"/>
                  </a:moveTo>
                  <a:lnTo>
                    <a:pt x="361173" y="33754"/>
                  </a:lnTo>
                  <a:lnTo>
                    <a:pt x="306090" y="13436"/>
                  </a:lnTo>
                  <a:lnTo>
                    <a:pt x="262184" y="3433"/>
                  </a:lnTo>
                  <a:lnTo>
                    <a:pt x="217283" y="0"/>
                  </a:lnTo>
                  <a:lnTo>
                    <a:pt x="194810" y="1126"/>
                  </a:lnTo>
                  <a:lnTo>
                    <a:pt x="150385" y="7841"/>
                  </a:lnTo>
                  <a:lnTo>
                    <a:pt x="100785" y="22858"/>
                  </a:lnTo>
                  <a:lnTo>
                    <a:pt x="48158" y="48542"/>
                  </a:lnTo>
                  <a:lnTo>
                    <a:pt x="13808" y="74273"/>
                  </a:lnTo>
                  <a:lnTo>
                    <a:pt x="0" y="112061"/>
                  </a:lnTo>
                  <a:lnTo>
                    <a:pt x="0" y="217328"/>
                  </a:lnTo>
                  <a:lnTo>
                    <a:pt x="13591" y="217328"/>
                  </a:lnTo>
                  <a:lnTo>
                    <a:pt x="13591" y="112061"/>
                  </a:lnTo>
                  <a:lnTo>
                    <a:pt x="14987" y="101544"/>
                  </a:lnTo>
                  <a:lnTo>
                    <a:pt x="55341" y="60072"/>
                  </a:lnTo>
                  <a:lnTo>
                    <a:pt x="105681" y="35545"/>
                  </a:lnTo>
                  <a:lnTo>
                    <a:pt x="153161" y="21169"/>
                  </a:lnTo>
                  <a:lnTo>
                    <a:pt x="195740" y="14692"/>
                  </a:lnTo>
                  <a:lnTo>
                    <a:pt x="217283" y="13589"/>
                  </a:lnTo>
                  <a:lnTo>
                    <a:pt x="238834" y="14453"/>
                  </a:lnTo>
                  <a:lnTo>
                    <a:pt x="281394" y="20921"/>
                  </a:lnTo>
                  <a:lnTo>
                    <a:pt x="329047" y="34840"/>
                  </a:lnTo>
                  <a:lnTo>
                    <a:pt x="379366" y="59321"/>
                  </a:lnTo>
                  <a:lnTo>
                    <a:pt x="410128" y="82734"/>
                  </a:lnTo>
                  <a:lnTo>
                    <a:pt x="420976" y="217329"/>
                  </a:lnTo>
                  <a:lnTo>
                    <a:pt x="434567" y="217329"/>
                  </a:lnTo>
                  <a:lnTo>
                    <a:pt x="434567" y="112062"/>
                  </a:lnTo>
                  <a:lnTo>
                    <a:pt x="432807" y="98460"/>
                  </a:lnTo>
                  <a:lnTo>
                    <a:pt x="428155" y="85731"/>
                  </a:lnTo>
                  <a:lnTo>
                    <a:pt x="420833" y="74326"/>
                  </a:lnTo>
                  <a:lnTo>
                    <a:pt x="411065" y="64697"/>
                  </a:lnTo>
                  <a:close/>
                </a:path>
              </a:pathLst>
            </a:custGeom>
            <a:ln w="7927">
              <a:solidFill>
                <a:srgbClr val="3B3B3B"/>
              </a:solidFill>
            </a:ln>
          </p:spPr>
          <p:txBody>
            <a:bodyPr wrap="square" lIns="0" tIns="0" rIns="0" bIns="0" rtlCol="0"/>
            <a:lstStyle/>
            <a:p>
              <a:endParaRPr lang="es-CO" noProof="0" dirty="0"/>
            </a:p>
          </p:txBody>
        </p:sp>
        <p:sp>
          <p:nvSpPr>
            <p:cNvPr id="11" name="object 14">
              <a:extLst>
                <a:ext uri="{FF2B5EF4-FFF2-40B4-BE49-F238E27FC236}">
                  <a16:creationId xmlns:a16="http://schemas.microsoft.com/office/drawing/2014/main" id="{3EF3D97B-8274-695E-396B-0446911AC26C}"/>
                </a:ext>
              </a:extLst>
            </p:cNvPr>
            <p:cNvSpPr/>
            <p:nvPr/>
          </p:nvSpPr>
          <p:spPr>
            <a:xfrm>
              <a:off x="1442266" y="1412186"/>
              <a:ext cx="279400" cy="245110"/>
            </a:xfrm>
            <a:custGeom>
              <a:avLst/>
              <a:gdLst/>
              <a:ahLst/>
              <a:cxnLst/>
              <a:rect l="l" t="t" r="r" b="b"/>
              <a:pathLst>
                <a:path w="279400" h="245110">
                  <a:moveTo>
                    <a:pt x="159482" y="204157"/>
                  </a:moveTo>
                  <a:lnTo>
                    <a:pt x="151711" y="204725"/>
                  </a:lnTo>
                  <a:lnTo>
                    <a:pt x="144502" y="208358"/>
                  </a:lnTo>
                  <a:lnTo>
                    <a:pt x="139270" y="214500"/>
                  </a:lnTo>
                  <a:lnTo>
                    <a:pt x="136882" y="221915"/>
                  </a:lnTo>
                  <a:lnTo>
                    <a:pt x="137449" y="229685"/>
                  </a:lnTo>
                  <a:lnTo>
                    <a:pt x="141082" y="236890"/>
                  </a:lnTo>
                  <a:lnTo>
                    <a:pt x="147227" y="242124"/>
                  </a:lnTo>
                  <a:lnTo>
                    <a:pt x="154645" y="244512"/>
                  </a:lnTo>
                  <a:lnTo>
                    <a:pt x="162417" y="243944"/>
                  </a:lnTo>
                  <a:lnTo>
                    <a:pt x="169623" y="240310"/>
                  </a:lnTo>
                  <a:lnTo>
                    <a:pt x="174437" y="236528"/>
                  </a:lnTo>
                  <a:lnTo>
                    <a:pt x="177291" y="230775"/>
                  </a:lnTo>
                  <a:lnTo>
                    <a:pt x="177387" y="224654"/>
                  </a:lnTo>
                  <a:lnTo>
                    <a:pt x="216018" y="211778"/>
                  </a:lnTo>
                  <a:lnTo>
                    <a:pt x="173044" y="211778"/>
                  </a:lnTo>
                  <a:lnTo>
                    <a:pt x="166899" y="206544"/>
                  </a:lnTo>
                  <a:lnTo>
                    <a:pt x="159482" y="204157"/>
                  </a:lnTo>
                  <a:close/>
                </a:path>
                <a:path w="279400" h="245110">
                  <a:moveTo>
                    <a:pt x="170681" y="15007"/>
                  </a:moveTo>
                  <a:lnTo>
                    <a:pt x="128844" y="15007"/>
                  </a:lnTo>
                  <a:lnTo>
                    <a:pt x="168980" y="27328"/>
                  </a:lnTo>
                  <a:lnTo>
                    <a:pt x="204502" y="52419"/>
                  </a:lnTo>
                  <a:lnTo>
                    <a:pt x="232597" y="92129"/>
                  </a:lnTo>
                  <a:lnTo>
                    <a:pt x="238587" y="189933"/>
                  </a:lnTo>
                  <a:lnTo>
                    <a:pt x="173044" y="211778"/>
                  </a:lnTo>
                  <a:lnTo>
                    <a:pt x="216018" y="211778"/>
                  </a:lnTo>
                  <a:lnTo>
                    <a:pt x="260543" y="196938"/>
                  </a:lnTo>
                  <a:lnTo>
                    <a:pt x="267941" y="194925"/>
                  </a:lnTo>
                  <a:lnTo>
                    <a:pt x="273902" y="190498"/>
                  </a:lnTo>
                  <a:lnTo>
                    <a:pt x="277887" y="184234"/>
                  </a:lnTo>
                  <a:lnTo>
                    <a:pt x="278030" y="183507"/>
                  </a:lnTo>
                  <a:lnTo>
                    <a:pt x="252179" y="183507"/>
                  </a:lnTo>
                  <a:lnTo>
                    <a:pt x="252179" y="115559"/>
                  </a:lnTo>
                  <a:lnTo>
                    <a:pt x="277989" y="115559"/>
                  </a:lnTo>
                  <a:lnTo>
                    <a:pt x="277759" y="114418"/>
                  </a:lnTo>
                  <a:lnTo>
                    <a:pt x="273389" y="107939"/>
                  </a:lnTo>
                  <a:lnTo>
                    <a:pt x="266909" y="103571"/>
                  </a:lnTo>
                  <a:lnTo>
                    <a:pt x="258974" y="101970"/>
                  </a:lnTo>
                  <a:lnTo>
                    <a:pt x="251046" y="101970"/>
                  </a:lnTo>
                  <a:lnTo>
                    <a:pt x="228839" y="59624"/>
                  </a:lnTo>
                  <a:lnTo>
                    <a:pt x="195717" y="27482"/>
                  </a:lnTo>
                  <a:lnTo>
                    <a:pt x="170681" y="15007"/>
                  </a:lnTo>
                  <a:close/>
                </a:path>
                <a:path w="279400" h="245110">
                  <a:moveTo>
                    <a:pt x="277989" y="115559"/>
                  </a:moveTo>
                  <a:lnTo>
                    <a:pt x="262729" y="115559"/>
                  </a:lnTo>
                  <a:lnTo>
                    <a:pt x="265770" y="118600"/>
                  </a:lnTo>
                  <a:lnTo>
                    <a:pt x="265770" y="180460"/>
                  </a:lnTo>
                  <a:lnTo>
                    <a:pt x="262729" y="183507"/>
                  </a:lnTo>
                  <a:lnTo>
                    <a:pt x="278030" y="183507"/>
                  </a:lnTo>
                  <a:lnTo>
                    <a:pt x="279361" y="176712"/>
                  </a:lnTo>
                  <a:lnTo>
                    <a:pt x="279361" y="122354"/>
                  </a:lnTo>
                  <a:lnTo>
                    <a:pt x="277989" y="115559"/>
                  </a:lnTo>
                  <a:close/>
                </a:path>
                <a:path w="279400" h="245110">
                  <a:moveTo>
                    <a:pt x="109183" y="0"/>
                  </a:moveTo>
                  <a:lnTo>
                    <a:pt x="61998" y="7755"/>
                  </a:lnTo>
                  <a:lnTo>
                    <a:pt x="15781" y="33017"/>
                  </a:lnTo>
                  <a:lnTo>
                    <a:pt x="0" y="51836"/>
                  </a:lnTo>
                  <a:lnTo>
                    <a:pt x="5306" y="57187"/>
                  </a:lnTo>
                  <a:lnTo>
                    <a:pt x="9587" y="57187"/>
                  </a:lnTo>
                  <a:lnTo>
                    <a:pt x="12390" y="54407"/>
                  </a:lnTo>
                  <a:lnTo>
                    <a:pt x="47385" y="28574"/>
                  </a:lnTo>
                  <a:lnTo>
                    <a:pt x="87257" y="15432"/>
                  </a:lnTo>
                  <a:lnTo>
                    <a:pt x="128844" y="15007"/>
                  </a:lnTo>
                  <a:lnTo>
                    <a:pt x="170681" y="15007"/>
                  </a:lnTo>
                  <a:lnTo>
                    <a:pt x="154794" y="7091"/>
                  </a:lnTo>
                  <a:lnTo>
                    <a:pt x="10918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lang="es-CO" noProof="0" dirty="0"/>
            </a:p>
          </p:txBody>
        </p:sp>
        <p:sp>
          <p:nvSpPr>
            <p:cNvPr id="12" name="object 15">
              <a:extLst>
                <a:ext uri="{FF2B5EF4-FFF2-40B4-BE49-F238E27FC236}">
                  <a16:creationId xmlns:a16="http://schemas.microsoft.com/office/drawing/2014/main" id="{51EA88B9-F76C-A2A7-781A-E6ED74179710}"/>
                </a:ext>
              </a:extLst>
            </p:cNvPr>
            <p:cNvSpPr/>
            <p:nvPr/>
          </p:nvSpPr>
          <p:spPr>
            <a:xfrm>
              <a:off x="1442266" y="1412185"/>
              <a:ext cx="279400" cy="245110"/>
            </a:xfrm>
            <a:custGeom>
              <a:avLst/>
              <a:gdLst/>
              <a:ahLst/>
              <a:cxnLst/>
              <a:rect l="l" t="t" r="r" b="b"/>
              <a:pathLst>
                <a:path w="279400" h="245110">
                  <a:moveTo>
                    <a:pt x="12390" y="54407"/>
                  </a:moveTo>
                  <a:lnTo>
                    <a:pt x="47385" y="28574"/>
                  </a:lnTo>
                  <a:lnTo>
                    <a:pt x="87257" y="15432"/>
                  </a:lnTo>
                  <a:lnTo>
                    <a:pt x="128844" y="15007"/>
                  </a:lnTo>
                  <a:lnTo>
                    <a:pt x="168980" y="27328"/>
                  </a:lnTo>
                  <a:lnTo>
                    <a:pt x="204502" y="52419"/>
                  </a:lnTo>
                  <a:lnTo>
                    <a:pt x="232597" y="92129"/>
                  </a:lnTo>
                  <a:lnTo>
                    <a:pt x="238587" y="189933"/>
                  </a:lnTo>
                  <a:lnTo>
                    <a:pt x="173044" y="211778"/>
                  </a:lnTo>
                  <a:lnTo>
                    <a:pt x="166899" y="206544"/>
                  </a:lnTo>
                  <a:lnTo>
                    <a:pt x="159482" y="204157"/>
                  </a:lnTo>
                  <a:lnTo>
                    <a:pt x="151711" y="204725"/>
                  </a:lnTo>
                  <a:lnTo>
                    <a:pt x="144502" y="208358"/>
                  </a:lnTo>
                  <a:lnTo>
                    <a:pt x="139270" y="214500"/>
                  </a:lnTo>
                  <a:lnTo>
                    <a:pt x="136882" y="221915"/>
                  </a:lnTo>
                  <a:lnTo>
                    <a:pt x="137449" y="229685"/>
                  </a:lnTo>
                  <a:lnTo>
                    <a:pt x="141082" y="236890"/>
                  </a:lnTo>
                  <a:lnTo>
                    <a:pt x="147227" y="242124"/>
                  </a:lnTo>
                  <a:lnTo>
                    <a:pt x="154645" y="244512"/>
                  </a:lnTo>
                  <a:lnTo>
                    <a:pt x="162417" y="243944"/>
                  </a:lnTo>
                  <a:lnTo>
                    <a:pt x="169623" y="240310"/>
                  </a:lnTo>
                  <a:lnTo>
                    <a:pt x="174437" y="236528"/>
                  </a:lnTo>
                  <a:lnTo>
                    <a:pt x="177291" y="230775"/>
                  </a:lnTo>
                  <a:lnTo>
                    <a:pt x="177387" y="224654"/>
                  </a:lnTo>
                  <a:lnTo>
                    <a:pt x="260543" y="196938"/>
                  </a:lnTo>
                  <a:lnTo>
                    <a:pt x="267941" y="194925"/>
                  </a:lnTo>
                  <a:lnTo>
                    <a:pt x="273902" y="190498"/>
                  </a:lnTo>
                  <a:lnTo>
                    <a:pt x="277887" y="184234"/>
                  </a:lnTo>
                  <a:lnTo>
                    <a:pt x="279361" y="176712"/>
                  </a:lnTo>
                  <a:lnTo>
                    <a:pt x="279361" y="122354"/>
                  </a:lnTo>
                  <a:lnTo>
                    <a:pt x="251046" y="101970"/>
                  </a:lnTo>
                  <a:lnTo>
                    <a:pt x="228839" y="59624"/>
                  </a:lnTo>
                  <a:lnTo>
                    <a:pt x="195717" y="27482"/>
                  </a:lnTo>
                  <a:lnTo>
                    <a:pt x="154794" y="7091"/>
                  </a:lnTo>
                  <a:lnTo>
                    <a:pt x="109183" y="0"/>
                  </a:lnTo>
                  <a:lnTo>
                    <a:pt x="61998" y="7755"/>
                  </a:lnTo>
                  <a:lnTo>
                    <a:pt x="15781" y="33017"/>
                  </a:lnTo>
                  <a:lnTo>
                    <a:pt x="0" y="51836"/>
                  </a:lnTo>
                  <a:lnTo>
                    <a:pt x="2644" y="54503"/>
                  </a:lnTo>
                  <a:lnTo>
                    <a:pt x="5283" y="57164"/>
                  </a:lnTo>
                  <a:lnTo>
                    <a:pt x="9587" y="57187"/>
                  </a:lnTo>
                  <a:lnTo>
                    <a:pt x="12254" y="54543"/>
                  </a:lnTo>
                  <a:lnTo>
                    <a:pt x="12390" y="54407"/>
                  </a:lnTo>
                  <a:close/>
                </a:path>
                <a:path w="279400" h="245110">
                  <a:moveTo>
                    <a:pt x="265770" y="122354"/>
                  </a:moveTo>
                  <a:lnTo>
                    <a:pt x="265770" y="176712"/>
                  </a:lnTo>
                  <a:lnTo>
                    <a:pt x="265770" y="180460"/>
                  </a:lnTo>
                  <a:lnTo>
                    <a:pt x="262729" y="183507"/>
                  </a:lnTo>
                  <a:lnTo>
                    <a:pt x="258974" y="183507"/>
                  </a:lnTo>
                  <a:lnTo>
                    <a:pt x="252179" y="183507"/>
                  </a:lnTo>
                  <a:lnTo>
                    <a:pt x="252179" y="115559"/>
                  </a:lnTo>
                  <a:lnTo>
                    <a:pt x="258974" y="115559"/>
                  </a:lnTo>
                  <a:lnTo>
                    <a:pt x="262729" y="115559"/>
                  </a:lnTo>
                  <a:lnTo>
                    <a:pt x="265770" y="118600"/>
                  </a:lnTo>
                  <a:lnTo>
                    <a:pt x="265770" y="122354"/>
                  </a:lnTo>
                  <a:close/>
                </a:path>
              </a:pathLst>
            </a:custGeom>
            <a:ln w="7927">
              <a:solidFill>
                <a:srgbClr val="3B3B3B"/>
              </a:solidFill>
            </a:ln>
          </p:spPr>
          <p:txBody>
            <a:bodyPr wrap="square" lIns="0" tIns="0" rIns="0" bIns="0" rtlCol="0"/>
            <a:lstStyle/>
            <a:p>
              <a:endParaRPr lang="es-CO" noProof="0" dirty="0"/>
            </a:p>
          </p:txBody>
        </p:sp>
      </p:grpSp>
      <p:sp>
        <p:nvSpPr>
          <p:cNvPr id="13" name="object 16">
            <a:extLst>
              <a:ext uri="{FF2B5EF4-FFF2-40B4-BE49-F238E27FC236}">
                <a16:creationId xmlns:a16="http://schemas.microsoft.com/office/drawing/2014/main" id="{95BAF031-16B2-C9EF-EAC8-AB90409FC272}"/>
              </a:ext>
            </a:extLst>
          </p:cNvPr>
          <p:cNvSpPr/>
          <p:nvPr/>
        </p:nvSpPr>
        <p:spPr>
          <a:xfrm>
            <a:off x="374398" y="4185422"/>
            <a:ext cx="758190" cy="454025"/>
          </a:xfrm>
          <a:custGeom>
            <a:avLst/>
            <a:gdLst/>
            <a:ahLst/>
            <a:cxnLst/>
            <a:rect l="l" t="t" r="r" b="b"/>
            <a:pathLst>
              <a:path w="758190" h="454025">
                <a:moveTo>
                  <a:pt x="617956" y="41275"/>
                </a:moveTo>
                <a:lnTo>
                  <a:pt x="601472" y="41275"/>
                </a:lnTo>
                <a:lnTo>
                  <a:pt x="601472" y="57772"/>
                </a:lnTo>
                <a:lnTo>
                  <a:pt x="601472" y="321843"/>
                </a:lnTo>
                <a:lnTo>
                  <a:pt x="156540" y="321995"/>
                </a:lnTo>
                <a:lnTo>
                  <a:pt x="156540" y="57772"/>
                </a:lnTo>
                <a:lnTo>
                  <a:pt x="601472" y="57772"/>
                </a:lnTo>
                <a:lnTo>
                  <a:pt x="601472" y="41275"/>
                </a:lnTo>
                <a:lnTo>
                  <a:pt x="140068" y="41275"/>
                </a:lnTo>
                <a:lnTo>
                  <a:pt x="140068" y="338505"/>
                </a:lnTo>
                <a:lnTo>
                  <a:pt x="617956" y="338366"/>
                </a:lnTo>
                <a:lnTo>
                  <a:pt x="617956" y="321995"/>
                </a:lnTo>
                <a:lnTo>
                  <a:pt x="617956" y="57772"/>
                </a:lnTo>
                <a:lnTo>
                  <a:pt x="617956" y="41275"/>
                </a:lnTo>
                <a:close/>
              </a:path>
              <a:path w="758190" h="454025">
                <a:moveTo>
                  <a:pt x="659155" y="33020"/>
                </a:moveTo>
                <a:lnTo>
                  <a:pt x="656564" y="20167"/>
                </a:lnTo>
                <a:lnTo>
                  <a:pt x="649490" y="9664"/>
                </a:lnTo>
                <a:lnTo>
                  <a:pt x="639025" y="2590"/>
                </a:lnTo>
                <a:lnTo>
                  <a:pt x="626186" y="0"/>
                </a:lnTo>
                <a:lnTo>
                  <a:pt x="131826" y="0"/>
                </a:lnTo>
                <a:lnTo>
                  <a:pt x="118999" y="2590"/>
                </a:lnTo>
                <a:lnTo>
                  <a:pt x="108521" y="9664"/>
                </a:lnTo>
                <a:lnTo>
                  <a:pt x="101460" y="20167"/>
                </a:lnTo>
                <a:lnTo>
                  <a:pt x="98869" y="33020"/>
                </a:lnTo>
                <a:lnTo>
                  <a:pt x="98869" y="371538"/>
                </a:lnTo>
                <a:lnTo>
                  <a:pt x="115341" y="371538"/>
                </a:lnTo>
                <a:lnTo>
                  <a:pt x="115341" y="33020"/>
                </a:lnTo>
                <a:lnTo>
                  <a:pt x="115341" y="23901"/>
                </a:lnTo>
                <a:lnTo>
                  <a:pt x="122732" y="16510"/>
                </a:lnTo>
                <a:lnTo>
                  <a:pt x="635292" y="16510"/>
                </a:lnTo>
                <a:lnTo>
                  <a:pt x="642670" y="23901"/>
                </a:lnTo>
                <a:lnTo>
                  <a:pt x="642670" y="371538"/>
                </a:lnTo>
                <a:lnTo>
                  <a:pt x="659155" y="371538"/>
                </a:lnTo>
                <a:lnTo>
                  <a:pt x="659155" y="33020"/>
                </a:lnTo>
                <a:close/>
              </a:path>
              <a:path w="758190" h="454025">
                <a:moveTo>
                  <a:pt x="758012" y="396138"/>
                </a:moveTo>
                <a:lnTo>
                  <a:pt x="741527" y="396138"/>
                </a:lnTo>
                <a:lnTo>
                  <a:pt x="741527" y="412648"/>
                </a:lnTo>
                <a:lnTo>
                  <a:pt x="739584" y="422287"/>
                </a:lnTo>
                <a:lnTo>
                  <a:pt x="734301" y="430161"/>
                </a:lnTo>
                <a:lnTo>
                  <a:pt x="726440" y="435470"/>
                </a:lnTo>
                <a:lnTo>
                  <a:pt x="716813" y="437413"/>
                </a:lnTo>
                <a:lnTo>
                  <a:pt x="41198" y="437413"/>
                </a:lnTo>
                <a:lnTo>
                  <a:pt x="31572" y="435470"/>
                </a:lnTo>
                <a:lnTo>
                  <a:pt x="23710" y="430161"/>
                </a:lnTo>
                <a:lnTo>
                  <a:pt x="18415" y="422287"/>
                </a:lnTo>
                <a:lnTo>
                  <a:pt x="16471" y="412648"/>
                </a:lnTo>
                <a:lnTo>
                  <a:pt x="321335" y="412648"/>
                </a:lnTo>
                <a:lnTo>
                  <a:pt x="321030" y="421462"/>
                </a:lnTo>
                <a:lnTo>
                  <a:pt x="327926" y="428866"/>
                </a:lnTo>
                <a:lnTo>
                  <a:pt x="336715" y="429158"/>
                </a:lnTo>
                <a:lnTo>
                  <a:pt x="420204" y="429158"/>
                </a:lnTo>
                <a:lnTo>
                  <a:pt x="429006" y="429463"/>
                </a:lnTo>
                <a:lnTo>
                  <a:pt x="436384" y="422567"/>
                </a:lnTo>
                <a:lnTo>
                  <a:pt x="436689" y="413740"/>
                </a:lnTo>
                <a:lnTo>
                  <a:pt x="436689" y="412648"/>
                </a:lnTo>
                <a:lnTo>
                  <a:pt x="741527" y="412648"/>
                </a:lnTo>
                <a:lnTo>
                  <a:pt x="741527" y="396138"/>
                </a:lnTo>
                <a:lnTo>
                  <a:pt x="420204" y="396138"/>
                </a:lnTo>
                <a:lnTo>
                  <a:pt x="420204" y="412648"/>
                </a:lnTo>
                <a:lnTo>
                  <a:pt x="337807" y="412648"/>
                </a:lnTo>
                <a:lnTo>
                  <a:pt x="337807" y="396138"/>
                </a:lnTo>
                <a:lnTo>
                  <a:pt x="0" y="396138"/>
                </a:lnTo>
                <a:lnTo>
                  <a:pt x="0" y="412648"/>
                </a:lnTo>
                <a:lnTo>
                  <a:pt x="3251" y="428701"/>
                </a:lnTo>
                <a:lnTo>
                  <a:pt x="12077" y="441820"/>
                </a:lnTo>
                <a:lnTo>
                  <a:pt x="25171" y="450659"/>
                </a:lnTo>
                <a:lnTo>
                  <a:pt x="41198" y="453923"/>
                </a:lnTo>
                <a:lnTo>
                  <a:pt x="716813" y="453923"/>
                </a:lnTo>
                <a:lnTo>
                  <a:pt x="732840" y="450659"/>
                </a:lnTo>
                <a:lnTo>
                  <a:pt x="745934" y="441820"/>
                </a:lnTo>
                <a:lnTo>
                  <a:pt x="748906" y="437413"/>
                </a:lnTo>
                <a:lnTo>
                  <a:pt x="754659" y="428866"/>
                </a:lnTo>
                <a:lnTo>
                  <a:pt x="754773" y="428701"/>
                </a:lnTo>
                <a:lnTo>
                  <a:pt x="758012" y="412648"/>
                </a:lnTo>
                <a:lnTo>
                  <a:pt x="758012" y="39613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lang="es-CO" noProof="0" dirty="0"/>
          </a:p>
        </p:txBody>
      </p:sp>
      <p:sp>
        <p:nvSpPr>
          <p:cNvPr id="15" name="object 17">
            <a:extLst>
              <a:ext uri="{FF2B5EF4-FFF2-40B4-BE49-F238E27FC236}">
                <a16:creationId xmlns:a16="http://schemas.microsoft.com/office/drawing/2014/main" id="{E299AC19-4DD3-80CC-9B18-47B1179DC1A4}"/>
              </a:ext>
            </a:extLst>
          </p:cNvPr>
          <p:cNvSpPr txBox="1"/>
          <p:nvPr/>
        </p:nvSpPr>
        <p:spPr>
          <a:xfrm>
            <a:off x="637604" y="4224879"/>
            <a:ext cx="19558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s-CO" sz="1400" b="1" spc="-50" noProof="0" dirty="0">
                <a:solidFill>
                  <a:srgbClr val="252525"/>
                </a:solidFill>
                <a:latin typeface="Arial"/>
                <a:cs typeface="Arial"/>
              </a:rPr>
              <a:t>@</a:t>
            </a:r>
            <a:endParaRPr lang="es-CO" sz="1400" noProof="0" dirty="0">
              <a:latin typeface="Arial"/>
              <a:cs typeface="Arial"/>
            </a:endParaRPr>
          </a:p>
        </p:txBody>
      </p:sp>
      <p:pic>
        <p:nvPicPr>
          <p:cNvPr id="14" name="Gráfico 13" descr="Usuario contorno">
            <a:extLst>
              <a:ext uri="{FF2B5EF4-FFF2-40B4-BE49-F238E27FC236}">
                <a16:creationId xmlns:a16="http://schemas.microsoft.com/office/drawing/2014/main" id="{670E98C2-B9D0-51B2-08F8-E9BED9FB51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15753" y="5194694"/>
            <a:ext cx="914400" cy="914400"/>
          </a:xfrm>
          <a:prstGeom prst="rect">
            <a:avLst/>
          </a:prstGeom>
        </p:spPr>
      </p:pic>
      <p:sp>
        <p:nvSpPr>
          <p:cNvPr id="16" name="object 29">
            <a:extLst>
              <a:ext uri="{FF2B5EF4-FFF2-40B4-BE49-F238E27FC236}">
                <a16:creationId xmlns:a16="http://schemas.microsoft.com/office/drawing/2014/main" id="{E6C3BA15-4561-68D7-FEBA-8B6CEDBE26C5}"/>
              </a:ext>
            </a:extLst>
          </p:cNvPr>
          <p:cNvSpPr txBox="1"/>
          <p:nvPr/>
        </p:nvSpPr>
        <p:spPr>
          <a:xfrm>
            <a:off x="4224385" y="6250113"/>
            <a:ext cx="332105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CO" sz="1600" b="1" spc="-25" noProof="0" dirty="0">
                <a:solidFill>
                  <a:srgbClr val="252525"/>
                </a:solidFill>
                <a:latin typeface="Calibri"/>
                <a:cs typeface="Calibri"/>
              </a:rPr>
              <a:t> 3</a:t>
            </a:r>
            <a:endParaRPr lang="es-CO" sz="1600" b="1" noProof="0" dirty="0">
              <a:latin typeface="Calibri"/>
              <a:cs typeface="Calibri"/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DBC4D749-0826-CE17-ABFB-C1C1E4817E03}"/>
              </a:ext>
            </a:extLst>
          </p:cNvPr>
          <p:cNvSpPr/>
          <p:nvPr/>
        </p:nvSpPr>
        <p:spPr>
          <a:xfrm>
            <a:off x="2460783" y="2690781"/>
            <a:ext cx="1260476" cy="448200"/>
          </a:xfrm>
          <a:prstGeom prst="rect">
            <a:avLst/>
          </a:prstGeom>
          <a:solidFill>
            <a:srgbClr val="5C5C5C"/>
          </a:solidFill>
        </p:spPr>
        <p:txBody>
          <a:bodyPr vert="horz" wrap="square" lIns="0" tIns="78105" rIns="0" bIns="0" rtlCol="0">
            <a:spAutoFit/>
          </a:bodyPr>
          <a:lstStyle/>
          <a:p>
            <a:pPr marL="343535" marR="140970" indent="-195580">
              <a:lnSpc>
                <a:spcPct val="100000"/>
              </a:lnSpc>
              <a:spcBef>
                <a:spcPts val="615"/>
              </a:spcBef>
            </a:pPr>
            <a:r>
              <a:rPr lang="es-CO" sz="1200" spc="-20" noProof="0" dirty="0">
                <a:solidFill>
                  <a:srgbClr val="FFFFFF"/>
                </a:solidFill>
                <a:latin typeface="Calibri"/>
                <a:cs typeface="Calibri"/>
              </a:rPr>
              <a:t>Total</a:t>
            </a:r>
            <a:r>
              <a:rPr lang="es-CO" sz="1200" spc="-40" noProof="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s-CO" sz="1200" spc="-10" noProof="0" dirty="0">
                <a:solidFill>
                  <a:srgbClr val="FFFFFF"/>
                </a:solidFill>
                <a:latin typeface="Calibri"/>
                <a:cs typeface="Calibri"/>
              </a:rPr>
              <a:t>denuncias </a:t>
            </a:r>
            <a:r>
              <a:rPr lang="es-CO" sz="1200" noProof="0" dirty="0">
                <a:solidFill>
                  <a:srgbClr val="FFFFFF"/>
                </a:solidFill>
                <a:latin typeface="Calibri"/>
                <a:cs typeface="Calibri"/>
              </a:rPr>
              <a:t>por</a:t>
            </a:r>
            <a:r>
              <a:rPr lang="es-CO" sz="1200" spc="-30" noProof="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s-CO" sz="1200" spc="-10" noProof="0" dirty="0">
                <a:solidFill>
                  <a:srgbClr val="FFFFFF"/>
                </a:solidFill>
                <a:latin typeface="Calibri"/>
                <a:cs typeface="Calibri"/>
              </a:rPr>
              <a:t>canal</a:t>
            </a:r>
            <a:endParaRPr lang="es-CO" sz="1200" noProof="0" dirty="0">
              <a:latin typeface="Calibri"/>
              <a:cs typeface="Calibri"/>
            </a:endParaRP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CED25282-CCEB-28D3-7B85-D4012014FEDD}"/>
              </a:ext>
            </a:extLst>
          </p:cNvPr>
          <p:cNvSpPr/>
          <p:nvPr/>
        </p:nvSpPr>
        <p:spPr>
          <a:xfrm>
            <a:off x="3721259" y="2690781"/>
            <a:ext cx="1338359" cy="448200"/>
          </a:xfrm>
          <a:prstGeom prst="rect">
            <a:avLst/>
          </a:prstGeom>
          <a:solidFill>
            <a:srgbClr val="5C5C5C"/>
          </a:solidFill>
        </p:spPr>
        <p:txBody>
          <a:bodyPr vert="horz" wrap="square" lIns="0" tIns="78105" rIns="0" bIns="0" rtlCol="0">
            <a:spAutoFit/>
          </a:bodyPr>
          <a:lstStyle/>
          <a:p>
            <a:pPr marL="343535" marR="140970" indent="-195580" algn="ctr">
              <a:spcBef>
                <a:spcPts val="615"/>
              </a:spcBef>
            </a:pPr>
            <a:r>
              <a:rPr lang="es-CO" sz="1200" spc="-20" dirty="0">
                <a:solidFill>
                  <a:srgbClr val="FFFFFF"/>
                </a:solidFill>
                <a:latin typeface="Calibri"/>
                <a:cs typeface="Calibri"/>
              </a:rPr>
              <a:t>Promedio días de respuesta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88757" y="6479311"/>
            <a:ext cx="921448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Fuente:</a:t>
            </a:r>
            <a:r>
              <a:rPr sz="1000" i="1" spc="130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MATRIZ</a:t>
            </a:r>
            <a:r>
              <a:rPr sz="1000" i="1" spc="145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DE</a:t>
            </a:r>
            <a:r>
              <a:rPr sz="1000" i="1" spc="140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INFORMACIÓN</a:t>
            </a:r>
            <a:r>
              <a:rPr sz="1000" i="1" spc="175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DE</a:t>
            </a:r>
            <a:r>
              <a:rPr sz="1000" i="1" spc="160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spc="-25" dirty="0">
                <a:solidFill>
                  <a:srgbClr val="242424"/>
                </a:solidFill>
                <a:latin typeface="Arial"/>
                <a:cs typeface="Arial"/>
              </a:rPr>
              <a:t>OPERACIONES</a:t>
            </a:r>
            <a:r>
              <a:rPr sz="1000" i="1" spc="175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spc="-15" dirty="0">
                <a:solidFill>
                  <a:srgbClr val="242424"/>
                </a:solidFill>
                <a:latin typeface="Arial"/>
                <a:cs typeface="Arial"/>
              </a:rPr>
              <a:t>SOSPECHOSAS</a:t>
            </a:r>
            <a:r>
              <a:rPr sz="1000" i="1" spc="155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DE</a:t>
            </a:r>
            <a:r>
              <a:rPr sz="1000" i="1" spc="135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LAVADO</a:t>
            </a:r>
            <a:r>
              <a:rPr sz="1000" i="1" spc="135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DE</a:t>
            </a:r>
            <a:r>
              <a:rPr sz="1000" i="1" spc="140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ACTIVOS,</a:t>
            </a:r>
            <a:r>
              <a:rPr sz="1000" i="1" spc="155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FINANCIACIÓN</a:t>
            </a:r>
            <a:r>
              <a:rPr sz="1000" i="1" spc="190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DEL</a:t>
            </a:r>
            <a:r>
              <a:rPr sz="1000" i="1" spc="150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spc="-55" dirty="0">
                <a:solidFill>
                  <a:srgbClr val="242424"/>
                </a:solidFill>
                <a:latin typeface="Arial"/>
                <a:cs typeface="Arial"/>
              </a:rPr>
              <a:t>TERRORISMO,</a:t>
            </a:r>
            <a:r>
              <a:rPr sz="1000" i="1" spc="-15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spc="-30" dirty="0">
                <a:solidFill>
                  <a:srgbClr val="242424"/>
                </a:solidFill>
                <a:latin typeface="Arial"/>
                <a:cs typeface="Arial"/>
              </a:rPr>
              <a:t>CORRUPCIÓN</a:t>
            </a:r>
            <a:r>
              <a:rPr sz="1000" i="1" spc="-25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spc="-50" dirty="0">
                <a:solidFill>
                  <a:srgbClr val="242424"/>
                </a:solidFill>
                <a:latin typeface="Arial"/>
                <a:cs typeface="Arial"/>
              </a:rPr>
              <a:t>O </a:t>
            </a:r>
            <a:r>
              <a:rPr sz="1000" i="1" spc="-30" dirty="0">
                <a:solidFill>
                  <a:srgbClr val="242424"/>
                </a:solidFill>
                <a:latin typeface="Arial"/>
                <a:cs typeface="Arial"/>
              </a:rPr>
              <a:t>SOBORNO-</a:t>
            </a:r>
            <a:r>
              <a:rPr sz="1000" i="1" spc="-35" dirty="0">
                <a:solidFill>
                  <a:srgbClr val="242424"/>
                </a:solidFill>
                <a:latin typeface="Arial"/>
                <a:cs typeface="Arial"/>
              </a:rPr>
              <a:t>TPSC-</a:t>
            </a:r>
            <a:r>
              <a:rPr sz="1000" i="1" spc="-10" dirty="0">
                <a:solidFill>
                  <a:srgbClr val="242424"/>
                </a:solidFill>
                <a:latin typeface="Arial"/>
                <a:cs typeface="Arial"/>
              </a:rPr>
              <a:t>F-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008</a:t>
            </a:r>
            <a:r>
              <a:rPr sz="1000" i="1" spc="75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spc="-75" dirty="0">
                <a:solidFill>
                  <a:srgbClr val="242424"/>
                </a:solidFill>
                <a:latin typeface="Arial"/>
                <a:cs typeface="Arial"/>
              </a:rPr>
              <a:t>CORTE</a:t>
            </a:r>
            <a:r>
              <a:rPr sz="1000" i="1" spc="30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3</a:t>
            </a:r>
            <a:r>
              <a:rPr lang="es-CO" sz="1000" i="1" dirty="0">
                <a:solidFill>
                  <a:srgbClr val="242424"/>
                </a:solidFill>
                <a:latin typeface="Arial"/>
                <a:cs typeface="Arial"/>
              </a:rPr>
              <a:t>1 DE DICIEMBRE</a:t>
            </a:r>
            <a:r>
              <a:rPr lang="es-CO" sz="1000" i="1" spc="5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spc="-20" dirty="0">
                <a:solidFill>
                  <a:srgbClr val="242424"/>
                </a:solidFill>
                <a:latin typeface="Arial"/>
                <a:cs typeface="Arial"/>
              </a:rPr>
              <a:t>2025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85800" y="282680"/>
            <a:ext cx="367093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TEMAS</a:t>
            </a:r>
            <a:r>
              <a:rPr spc="-45" dirty="0"/>
              <a:t> </a:t>
            </a:r>
            <a:r>
              <a:rPr dirty="0"/>
              <a:t>SOBRE</a:t>
            </a:r>
            <a:r>
              <a:rPr spc="-55" dirty="0"/>
              <a:t> </a:t>
            </a:r>
            <a:r>
              <a:rPr dirty="0"/>
              <a:t>LOS</a:t>
            </a:r>
            <a:r>
              <a:rPr spc="-45" dirty="0"/>
              <a:t> </a:t>
            </a:r>
            <a:r>
              <a:rPr dirty="0"/>
              <a:t>CUALES</a:t>
            </a:r>
            <a:r>
              <a:rPr spc="-45" dirty="0"/>
              <a:t> </a:t>
            </a:r>
            <a:r>
              <a:rPr spc="-10" dirty="0"/>
              <a:t>RECAYERON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56897" y="583035"/>
            <a:ext cx="13760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D8000"/>
                </a:solidFill>
                <a:latin typeface="Calibri"/>
                <a:cs typeface="Calibri"/>
              </a:rPr>
              <a:t>LOS</a:t>
            </a:r>
            <a:r>
              <a:rPr sz="1800" spc="-60" dirty="0">
                <a:solidFill>
                  <a:srgbClr val="FD800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D8000"/>
                </a:solidFill>
                <a:latin typeface="Calibri"/>
                <a:cs typeface="Calibri"/>
              </a:rPr>
              <a:t>REPORTES</a:t>
            </a:r>
            <a:endParaRPr sz="1800" dirty="0">
              <a:latin typeface="Calibri"/>
              <a:cs typeface="Calibri"/>
            </a:endParaRP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DD6FE384-F449-C26F-D519-A0E5565349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2877010"/>
              </p:ext>
            </p:extLst>
          </p:nvPr>
        </p:nvGraphicFramePr>
        <p:xfrm>
          <a:off x="304800" y="1183109"/>
          <a:ext cx="11734800" cy="50918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88757" y="6421821"/>
            <a:ext cx="921448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Fuente:</a:t>
            </a:r>
            <a:r>
              <a:rPr sz="1000" i="1" spc="130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MATRIZ</a:t>
            </a:r>
            <a:r>
              <a:rPr sz="1000" i="1" spc="145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DE</a:t>
            </a:r>
            <a:r>
              <a:rPr sz="1000" i="1" spc="140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INFORMACIÓN</a:t>
            </a:r>
            <a:r>
              <a:rPr sz="1000" i="1" spc="175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DE</a:t>
            </a:r>
            <a:r>
              <a:rPr sz="1000" i="1" spc="160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spc="-25" dirty="0">
                <a:solidFill>
                  <a:srgbClr val="242424"/>
                </a:solidFill>
                <a:latin typeface="Arial"/>
                <a:cs typeface="Arial"/>
              </a:rPr>
              <a:t>OPERACIONES</a:t>
            </a:r>
            <a:r>
              <a:rPr sz="1000" i="1" spc="175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spc="-15" dirty="0">
                <a:solidFill>
                  <a:srgbClr val="242424"/>
                </a:solidFill>
                <a:latin typeface="Arial"/>
                <a:cs typeface="Arial"/>
              </a:rPr>
              <a:t>SOSPECHOSAS</a:t>
            </a:r>
            <a:r>
              <a:rPr sz="1000" i="1" spc="155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DE</a:t>
            </a:r>
            <a:r>
              <a:rPr sz="1000" i="1" spc="135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LAVADO</a:t>
            </a:r>
            <a:r>
              <a:rPr sz="1000" i="1" spc="135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DE</a:t>
            </a:r>
            <a:r>
              <a:rPr sz="1000" i="1" spc="140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ACTIVOS,</a:t>
            </a:r>
            <a:r>
              <a:rPr sz="1000" i="1" spc="155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FINANCIACIÓN</a:t>
            </a:r>
            <a:r>
              <a:rPr sz="1000" i="1" spc="190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DEL</a:t>
            </a:r>
            <a:r>
              <a:rPr sz="1000" i="1" spc="150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spc="-55" dirty="0">
                <a:solidFill>
                  <a:srgbClr val="242424"/>
                </a:solidFill>
                <a:latin typeface="Arial"/>
                <a:cs typeface="Arial"/>
              </a:rPr>
              <a:t>TERRORISMO,</a:t>
            </a:r>
            <a:r>
              <a:rPr sz="1000" i="1" spc="-15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spc="-30" dirty="0">
                <a:solidFill>
                  <a:srgbClr val="242424"/>
                </a:solidFill>
                <a:latin typeface="Arial"/>
                <a:cs typeface="Arial"/>
              </a:rPr>
              <a:t>CORRUPCIÓN</a:t>
            </a:r>
            <a:r>
              <a:rPr sz="1000" i="1" spc="-25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spc="-50" dirty="0">
                <a:solidFill>
                  <a:srgbClr val="242424"/>
                </a:solidFill>
                <a:latin typeface="Arial"/>
                <a:cs typeface="Arial"/>
              </a:rPr>
              <a:t>O </a:t>
            </a:r>
            <a:r>
              <a:rPr sz="1000" i="1" spc="-30" dirty="0">
                <a:solidFill>
                  <a:srgbClr val="242424"/>
                </a:solidFill>
                <a:latin typeface="Arial"/>
                <a:cs typeface="Arial"/>
              </a:rPr>
              <a:t>SOBORNO-</a:t>
            </a:r>
            <a:r>
              <a:rPr sz="1000" i="1" spc="-35" dirty="0">
                <a:solidFill>
                  <a:srgbClr val="242424"/>
                </a:solidFill>
                <a:latin typeface="Arial"/>
                <a:cs typeface="Arial"/>
              </a:rPr>
              <a:t>TPSC-</a:t>
            </a:r>
            <a:r>
              <a:rPr sz="1000" i="1" spc="-10" dirty="0">
                <a:solidFill>
                  <a:srgbClr val="242424"/>
                </a:solidFill>
                <a:latin typeface="Arial"/>
                <a:cs typeface="Arial"/>
              </a:rPr>
              <a:t>F-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008</a:t>
            </a:r>
            <a:r>
              <a:rPr sz="1000" i="1" spc="75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spc="-75" dirty="0">
                <a:solidFill>
                  <a:srgbClr val="242424"/>
                </a:solidFill>
                <a:latin typeface="Arial"/>
                <a:cs typeface="Arial"/>
              </a:rPr>
              <a:t>CORTE</a:t>
            </a:r>
            <a:r>
              <a:rPr sz="1000" i="1" spc="30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42424"/>
                </a:solidFill>
                <a:latin typeface="Arial"/>
                <a:cs typeface="Arial"/>
              </a:rPr>
              <a:t>3</a:t>
            </a:r>
            <a:r>
              <a:rPr lang="es-CO" sz="1000" i="1" dirty="0">
                <a:solidFill>
                  <a:srgbClr val="242424"/>
                </a:solidFill>
                <a:latin typeface="Arial"/>
                <a:cs typeface="Arial"/>
              </a:rPr>
              <a:t>1</a:t>
            </a:r>
            <a:r>
              <a:rPr sz="1000" i="1" spc="10" dirty="0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sz="1000" i="1" spc="-50" dirty="0">
                <a:solidFill>
                  <a:srgbClr val="242424"/>
                </a:solidFill>
                <a:latin typeface="Arial"/>
                <a:cs typeface="Arial"/>
              </a:rPr>
              <a:t>DE</a:t>
            </a:r>
            <a:r>
              <a:rPr lang="es-CO" sz="1000" i="1" spc="5" dirty="0">
                <a:solidFill>
                  <a:srgbClr val="242424"/>
                </a:solidFill>
                <a:latin typeface="Arial"/>
                <a:cs typeface="Arial"/>
              </a:rPr>
              <a:t> DICIEMBRE </a:t>
            </a:r>
            <a:r>
              <a:rPr sz="1000" i="1" spc="-20" dirty="0">
                <a:solidFill>
                  <a:srgbClr val="242424"/>
                </a:solidFill>
                <a:latin typeface="Arial"/>
                <a:cs typeface="Arial"/>
              </a:rPr>
              <a:t>2025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20318" y="845261"/>
            <a:ext cx="3776345" cy="575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CARACTERIZACIÓN</a:t>
            </a:r>
            <a:r>
              <a:rPr spc="-15" dirty="0"/>
              <a:t> </a:t>
            </a:r>
            <a:r>
              <a:rPr dirty="0"/>
              <a:t>DE</a:t>
            </a:r>
            <a:r>
              <a:rPr spc="20" dirty="0"/>
              <a:t> </a:t>
            </a:r>
            <a:r>
              <a:rPr dirty="0"/>
              <a:t>LA</a:t>
            </a:r>
            <a:r>
              <a:rPr spc="35" dirty="0"/>
              <a:t> </a:t>
            </a:r>
            <a:r>
              <a:rPr spc="-10" dirty="0"/>
              <a:t>CIUDADANÍA</a:t>
            </a:r>
            <a:r>
              <a:rPr spc="-5" dirty="0"/>
              <a:t> </a:t>
            </a:r>
            <a:r>
              <a:rPr spc="-50" dirty="0"/>
              <a:t>Y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GRUPOS</a:t>
            </a:r>
            <a:r>
              <a:rPr spc="-30" dirty="0"/>
              <a:t> </a:t>
            </a:r>
            <a:r>
              <a:rPr dirty="0"/>
              <a:t>DE</a:t>
            </a:r>
            <a:r>
              <a:rPr spc="-20" dirty="0"/>
              <a:t> VALOR</a:t>
            </a: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0FC43532-3C29-81C4-2FDC-C963CE4A1A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8136599"/>
              </p:ext>
            </p:extLst>
          </p:nvPr>
        </p:nvGraphicFramePr>
        <p:xfrm>
          <a:off x="2438400" y="1132916"/>
          <a:ext cx="8001000" cy="5001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00855" y="1231391"/>
            <a:ext cx="4674235" cy="668020"/>
          </a:xfrm>
          <a:prstGeom prst="rect">
            <a:avLst/>
          </a:prstGeom>
          <a:solidFill>
            <a:srgbClr val="F07B08"/>
          </a:solidFill>
        </p:spPr>
        <p:txBody>
          <a:bodyPr vert="horz" wrap="square" lIns="0" tIns="238760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1880"/>
              </a:spcBef>
            </a:pPr>
            <a:r>
              <a:rPr sz="2200" spc="-20" dirty="0">
                <a:solidFill>
                  <a:srgbClr val="FFFFFF"/>
                </a:solidFill>
              </a:rPr>
              <a:t>ACCIONES</a:t>
            </a:r>
            <a:r>
              <a:rPr sz="2200" spc="-80" dirty="0">
                <a:solidFill>
                  <a:srgbClr val="FFFFFF"/>
                </a:solidFill>
              </a:rPr>
              <a:t> </a:t>
            </a:r>
            <a:r>
              <a:rPr sz="2200" spc="-10" dirty="0">
                <a:solidFill>
                  <a:srgbClr val="FFFFFF"/>
                </a:solidFill>
              </a:rPr>
              <a:t>ADELANTADAS</a:t>
            </a:r>
            <a:endParaRPr sz="2200"/>
          </a:p>
        </p:txBody>
      </p:sp>
      <p:grpSp>
        <p:nvGrpSpPr>
          <p:cNvPr id="4" name="object 4"/>
          <p:cNvGrpSpPr/>
          <p:nvPr/>
        </p:nvGrpSpPr>
        <p:grpSpPr>
          <a:xfrm>
            <a:off x="1428443" y="2430989"/>
            <a:ext cx="646430" cy="617220"/>
            <a:chOff x="2223516" y="2375916"/>
            <a:chExt cx="646430" cy="617220"/>
          </a:xfrm>
        </p:grpSpPr>
        <p:sp>
          <p:nvSpPr>
            <p:cNvPr id="5" name="object 5"/>
            <p:cNvSpPr/>
            <p:nvPr/>
          </p:nvSpPr>
          <p:spPr>
            <a:xfrm>
              <a:off x="2242565" y="2394965"/>
              <a:ext cx="608330" cy="579120"/>
            </a:xfrm>
            <a:custGeom>
              <a:avLst/>
              <a:gdLst/>
              <a:ahLst/>
              <a:cxnLst/>
              <a:rect l="l" t="t" r="r" b="b"/>
              <a:pathLst>
                <a:path w="608330" h="579119">
                  <a:moveTo>
                    <a:pt x="304038" y="0"/>
                  </a:moveTo>
                  <a:lnTo>
                    <a:pt x="254761" y="3810"/>
                  </a:lnTo>
                  <a:lnTo>
                    <a:pt x="207898" y="14732"/>
                  </a:lnTo>
                  <a:lnTo>
                    <a:pt x="164337" y="32385"/>
                  </a:lnTo>
                  <a:lnTo>
                    <a:pt x="124459" y="55880"/>
                  </a:lnTo>
                  <a:lnTo>
                    <a:pt x="89026" y="84836"/>
                  </a:lnTo>
                  <a:lnTo>
                    <a:pt x="58673" y="118618"/>
                  </a:lnTo>
                  <a:lnTo>
                    <a:pt x="33908" y="156463"/>
                  </a:lnTo>
                  <a:lnTo>
                    <a:pt x="15493" y="197993"/>
                  </a:lnTo>
                  <a:lnTo>
                    <a:pt x="3936" y="242570"/>
                  </a:lnTo>
                  <a:lnTo>
                    <a:pt x="0" y="289560"/>
                  </a:lnTo>
                  <a:lnTo>
                    <a:pt x="3936" y="336550"/>
                  </a:lnTo>
                  <a:lnTo>
                    <a:pt x="15493" y="381126"/>
                  </a:lnTo>
                  <a:lnTo>
                    <a:pt x="33908" y="422656"/>
                  </a:lnTo>
                  <a:lnTo>
                    <a:pt x="58673" y="460501"/>
                  </a:lnTo>
                  <a:lnTo>
                    <a:pt x="89026" y="494284"/>
                  </a:lnTo>
                  <a:lnTo>
                    <a:pt x="124459" y="523239"/>
                  </a:lnTo>
                  <a:lnTo>
                    <a:pt x="164337" y="546735"/>
                  </a:lnTo>
                  <a:lnTo>
                    <a:pt x="207898" y="564388"/>
                  </a:lnTo>
                  <a:lnTo>
                    <a:pt x="254761" y="575310"/>
                  </a:lnTo>
                  <a:lnTo>
                    <a:pt x="304038" y="579120"/>
                  </a:lnTo>
                  <a:lnTo>
                    <a:pt x="353313" y="575310"/>
                  </a:lnTo>
                  <a:lnTo>
                    <a:pt x="400176" y="564388"/>
                  </a:lnTo>
                  <a:lnTo>
                    <a:pt x="443738" y="546735"/>
                  </a:lnTo>
                  <a:lnTo>
                    <a:pt x="483615" y="523239"/>
                  </a:lnTo>
                  <a:lnTo>
                    <a:pt x="519048" y="494284"/>
                  </a:lnTo>
                  <a:lnTo>
                    <a:pt x="549401" y="460501"/>
                  </a:lnTo>
                  <a:lnTo>
                    <a:pt x="574166" y="422656"/>
                  </a:lnTo>
                  <a:lnTo>
                    <a:pt x="592582" y="381126"/>
                  </a:lnTo>
                  <a:lnTo>
                    <a:pt x="604138" y="336550"/>
                  </a:lnTo>
                  <a:lnTo>
                    <a:pt x="608076" y="289560"/>
                  </a:lnTo>
                  <a:lnTo>
                    <a:pt x="604138" y="242570"/>
                  </a:lnTo>
                  <a:lnTo>
                    <a:pt x="592582" y="197993"/>
                  </a:lnTo>
                  <a:lnTo>
                    <a:pt x="574166" y="156463"/>
                  </a:lnTo>
                  <a:lnTo>
                    <a:pt x="549401" y="118618"/>
                  </a:lnTo>
                  <a:lnTo>
                    <a:pt x="519048" y="84836"/>
                  </a:lnTo>
                  <a:lnTo>
                    <a:pt x="483615" y="55880"/>
                  </a:lnTo>
                  <a:lnTo>
                    <a:pt x="443738" y="32385"/>
                  </a:lnTo>
                  <a:lnTo>
                    <a:pt x="400176" y="14732"/>
                  </a:lnTo>
                  <a:lnTo>
                    <a:pt x="353313" y="3810"/>
                  </a:lnTo>
                  <a:lnTo>
                    <a:pt x="30403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242565" y="2394965"/>
              <a:ext cx="608330" cy="579120"/>
            </a:xfrm>
            <a:custGeom>
              <a:avLst/>
              <a:gdLst/>
              <a:ahLst/>
              <a:cxnLst/>
              <a:rect l="l" t="t" r="r" b="b"/>
              <a:pathLst>
                <a:path w="608330" h="579119">
                  <a:moveTo>
                    <a:pt x="0" y="289560"/>
                  </a:moveTo>
                  <a:lnTo>
                    <a:pt x="3936" y="242570"/>
                  </a:lnTo>
                  <a:lnTo>
                    <a:pt x="15493" y="197993"/>
                  </a:lnTo>
                  <a:lnTo>
                    <a:pt x="33908" y="156463"/>
                  </a:lnTo>
                  <a:lnTo>
                    <a:pt x="58673" y="118618"/>
                  </a:lnTo>
                  <a:lnTo>
                    <a:pt x="89026" y="84836"/>
                  </a:lnTo>
                  <a:lnTo>
                    <a:pt x="124459" y="55880"/>
                  </a:lnTo>
                  <a:lnTo>
                    <a:pt x="164337" y="32385"/>
                  </a:lnTo>
                  <a:lnTo>
                    <a:pt x="207898" y="14732"/>
                  </a:lnTo>
                  <a:lnTo>
                    <a:pt x="254761" y="3810"/>
                  </a:lnTo>
                  <a:lnTo>
                    <a:pt x="304038" y="0"/>
                  </a:lnTo>
                  <a:lnTo>
                    <a:pt x="353313" y="3810"/>
                  </a:lnTo>
                  <a:lnTo>
                    <a:pt x="400176" y="14732"/>
                  </a:lnTo>
                  <a:lnTo>
                    <a:pt x="443738" y="32385"/>
                  </a:lnTo>
                  <a:lnTo>
                    <a:pt x="483615" y="55880"/>
                  </a:lnTo>
                  <a:lnTo>
                    <a:pt x="519048" y="84836"/>
                  </a:lnTo>
                  <a:lnTo>
                    <a:pt x="549401" y="118618"/>
                  </a:lnTo>
                  <a:lnTo>
                    <a:pt x="574166" y="156463"/>
                  </a:lnTo>
                  <a:lnTo>
                    <a:pt x="592582" y="197993"/>
                  </a:lnTo>
                  <a:lnTo>
                    <a:pt x="604138" y="242570"/>
                  </a:lnTo>
                  <a:lnTo>
                    <a:pt x="608076" y="289560"/>
                  </a:lnTo>
                  <a:lnTo>
                    <a:pt x="604138" y="336550"/>
                  </a:lnTo>
                  <a:lnTo>
                    <a:pt x="592582" y="381126"/>
                  </a:lnTo>
                  <a:lnTo>
                    <a:pt x="574166" y="422656"/>
                  </a:lnTo>
                  <a:lnTo>
                    <a:pt x="549401" y="460501"/>
                  </a:lnTo>
                  <a:lnTo>
                    <a:pt x="519048" y="494284"/>
                  </a:lnTo>
                  <a:lnTo>
                    <a:pt x="483615" y="523239"/>
                  </a:lnTo>
                  <a:lnTo>
                    <a:pt x="443738" y="546735"/>
                  </a:lnTo>
                  <a:lnTo>
                    <a:pt x="400176" y="564388"/>
                  </a:lnTo>
                  <a:lnTo>
                    <a:pt x="353313" y="575310"/>
                  </a:lnTo>
                  <a:lnTo>
                    <a:pt x="304038" y="579120"/>
                  </a:lnTo>
                  <a:lnTo>
                    <a:pt x="254761" y="575310"/>
                  </a:lnTo>
                  <a:lnTo>
                    <a:pt x="207898" y="564388"/>
                  </a:lnTo>
                  <a:lnTo>
                    <a:pt x="164337" y="546735"/>
                  </a:lnTo>
                  <a:lnTo>
                    <a:pt x="124459" y="523239"/>
                  </a:lnTo>
                  <a:lnTo>
                    <a:pt x="89026" y="494284"/>
                  </a:lnTo>
                  <a:lnTo>
                    <a:pt x="58673" y="460501"/>
                  </a:lnTo>
                  <a:lnTo>
                    <a:pt x="33908" y="422656"/>
                  </a:lnTo>
                  <a:lnTo>
                    <a:pt x="15493" y="381126"/>
                  </a:lnTo>
                  <a:lnTo>
                    <a:pt x="3936" y="336550"/>
                  </a:lnTo>
                  <a:lnTo>
                    <a:pt x="0" y="289560"/>
                  </a:lnTo>
                  <a:close/>
                </a:path>
              </a:pathLst>
            </a:custGeom>
            <a:ln w="38098">
              <a:solidFill>
                <a:srgbClr val="FA860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706879" y="2646220"/>
            <a:ext cx="12827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solidFill>
                  <a:srgbClr val="042948"/>
                </a:solidFill>
                <a:latin typeface="Calibri"/>
                <a:cs typeface="Calibri"/>
              </a:rPr>
              <a:t>1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68327" y="3644656"/>
            <a:ext cx="2684473" cy="198195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Continuamos</a:t>
            </a:r>
            <a:r>
              <a:rPr sz="1600" spc="330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con</a:t>
            </a:r>
            <a:r>
              <a:rPr sz="1600" spc="340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la</a:t>
            </a:r>
            <a:r>
              <a:rPr sz="1600" spc="330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243038"/>
                </a:solidFill>
                <a:latin typeface="Calibri"/>
                <a:cs typeface="Calibri"/>
              </a:rPr>
              <a:t>difusión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de</a:t>
            </a:r>
            <a:r>
              <a:rPr sz="1600" spc="114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la</a:t>
            </a:r>
            <a:r>
              <a:rPr sz="1600" spc="120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campaña</a:t>
            </a:r>
            <a:r>
              <a:rPr sz="1600" spc="120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‘Ojo,</a:t>
            </a:r>
            <a:r>
              <a:rPr sz="1600" spc="114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no</a:t>
            </a:r>
            <a:r>
              <a:rPr sz="1600" spc="125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spc="-20" dirty="0">
                <a:solidFill>
                  <a:srgbClr val="243038"/>
                </a:solidFill>
                <a:latin typeface="Calibri"/>
                <a:cs typeface="Calibri"/>
              </a:rPr>
              <a:t>coma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cuento’</a:t>
            </a:r>
            <a:r>
              <a:rPr sz="1600" spc="70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a</a:t>
            </a:r>
            <a:r>
              <a:rPr sz="1600" spc="60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través</a:t>
            </a:r>
            <a:r>
              <a:rPr sz="1600" spc="70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de</a:t>
            </a:r>
            <a:r>
              <a:rPr sz="1600" spc="55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un</a:t>
            </a:r>
            <a:r>
              <a:rPr sz="1600" spc="75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‘pop</a:t>
            </a:r>
            <a:r>
              <a:rPr sz="1600" spc="85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spc="-50" dirty="0">
                <a:solidFill>
                  <a:srgbClr val="243038"/>
                </a:solidFill>
                <a:latin typeface="Calibri"/>
                <a:cs typeface="Calibri"/>
              </a:rPr>
              <a:t>–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up’</a:t>
            </a:r>
            <a:r>
              <a:rPr sz="1600" spc="155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en</a:t>
            </a:r>
            <a:r>
              <a:rPr sz="1600" spc="160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la</a:t>
            </a:r>
            <a:r>
              <a:rPr sz="1600" spc="165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página</a:t>
            </a:r>
            <a:r>
              <a:rPr sz="1600" spc="155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web</a:t>
            </a:r>
            <a:r>
              <a:rPr sz="1600" spc="170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y</a:t>
            </a:r>
            <a:r>
              <a:rPr sz="1600" spc="170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spc="-20" dirty="0">
                <a:solidFill>
                  <a:srgbClr val="243038"/>
                </a:solidFill>
                <a:latin typeface="Calibri"/>
                <a:cs typeface="Calibri"/>
              </a:rPr>
              <a:t>redes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sociales,</a:t>
            </a:r>
            <a:r>
              <a:rPr sz="1600" spc="114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a</a:t>
            </a:r>
            <a:r>
              <a:rPr sz="1600" spc="130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fin</a:t>
            </a:r>
            <a:r>
              <a:rPr sz="1600" spc="130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de</a:t>
            </a:r>
            <a:r>
              <a:rPr sz="1600" spc="120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alertar</a:t>
            </a:r>
            <a:r>
              <a:rPr sz="1600" spc="125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a</a:t>
            </a:r>
            <a:r>
              <a:rPr sz="1600" spc="130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spc="-25" dirty="0">
                <a:solidFill>
                  <a:srgbClr val="243038"/>
                </a:solidFill>
                <a:latin typeface="Calibri"/>
                <a:cs typeface="Calibri"/>
              </a:rPr>
              <a:t>los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ciudadanos</a:t>
            </a:r>
            <a:r>
              <a:rPr sz="1600" spc="430" dirty="0">
                <a:solidFill>
                  <a:srgbClr val="243038"/>
                </a:solidFill>
                <a:latin typeface="Calibri"/>
                <a:cs typeface="Calibri"/>
              </a:rPr>
              <a:t>  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sobre</a:t>
            </a:r>
            <a:r>
              <a:rPr sz="1600" spc="430" dirty="0">
                <a:solidFill>
                  <a:srgbClr val="243038"/>
                </a:solidFill>
                <a:latin typeface="Calibri"/>
                <a:cs typeface="Calibri"/>
              </a:rPr>
              <a:t>   </a:t>
            </a:r>
            <a:r>
              <a:rPr sz="1600" spc="-10" dirty="0">
                <a:solidFill>
                  <a:srgbClr val="243038"/>
                </a:solidFill>
                <a:latin typeface="Calibri"/>
                <a:cs typeface="Calibri"/>
              </a:rPr>
              <a:t>falsas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ofertas</a:t>
            </a:r>
            <a:r>
              <a:rPr sz="1600" spc="5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de</a:t>
            </a:r>
            <a:r>
              <a:rPr sz="1600" spc="5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empleo,</a:t>
            </a:r>
            <a:r>
              <a:rPr sz="1600" spc="5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243038"/>
                </a:solidFill>
                <a:latin typeface="Calibri"/>
                <a:cs typeface="Calibri"/>
              </a:rPr>
              <a:t>hospedaje </a:t>
            </a:r>
            <a:r>
              <a:rPr sz="1600" dirty="0">
                <a:solidFill>
                  <a:srgbClr val="243038"/>
                </a:solidFill>
                <a:latin typeface="Calibri"/>
                <a:cs typeface="Calibri"/>
              </a:rPr>
              <a:t>y</a:t>
            </a:r>
            <a:r>
              <a:rPr sz="1600" spc="-15" dirty="0">
                <a:solidFill>
                  <a:srgbClr val="243038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243038"/>
                </a:solidFill>
                <a:latin typeface="Calibri"/>
                <a:cs typeface="Calibri"/>
              </a:rPr>
              <a:t>alimentos.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23" name="object 4">
            <a:extLst>
              <a:ext uri="{FF2B5EF4-FFF2-40B4-BE49-F238E27FC236}">
                <a16:creationId xmlns:a16="http://schemas.microsoft.com/office/drawing/2014/main" id="{4EFCCD0F-CD59-FD8B-13EA-499723F94493}"/>
              </a:ext>
            </a:extLst>
          </p:cNvPr>
          <p:cNvGrpSpPr/>
          <p:nvPr/>
        </p:nvGrpSpPr>
        <p:grpSpPr>
          <a:xfrm>
            <a:off x="5814757" y="2307046"/>
            <a:ext cx="646430" cy="617220"/>
            <a:chOff x="2223516" y="2375916"/>
            <a:chExt cx="646430" cy="617220"/>
          </a:xfrm>
        </p:grpSpPr>
        <p:sp>
          <p:nvSpPr>
            <p:cNvPr id="24" name="object 5">
              <a:extLst>
                <a:ext uri="{FF2B5EF4-FFF2-40B4-BE49-F238E27FC236}">
                  <a16:creationId xmlns:a16="http://schemas.microsoft.com/office/drawing/2014/main" id="{92CAFDE3-6A56-21FA-7906-9EBF861D75C9}"/>
                </a:ext>
              </a:extLst>
            </p:cNvPr>
            <p:cNvSpPr/>
            <p:nvPr/>
          </p:nvSpPr>
          <p:spPr>
            <a:xfrm>
              <a:off x="2242565" y="2394965"/>
              <a:ext cx="608330" cy="579120"/>
            </a:xfrm>
            <a:custGeom>
              <a:avLst/>
              <a:gdLst/>
              <a:ahLst/>
              <a:cxnLst/>
              <a:rect l="l" t="t" r="r" b="b"/>
              <a:pathLst>
                <a:path w="608330" h="579119">
                  <a:moveTo>
                    <a:pt x="304038" y="0"/>
                  </a:moveTo>
                  <a:lnTo>
                    <a:pt x="254761" y="3810"/>
                  </a:lnTo>
                  <a:lnTo>
                    <a:pt x="207898" y="14732"/>
                  </a:lnTo>
                  <a:lnTo>
                    <a:pt x="164337" y="32385"/>
                  </a:lnTo>
                  <a:lnTo>
                    <a:pt x="124459" y="55880"/>
                  </a:lnTo>
                  <a:lnTo>
                    <a:pt x="89026" y="84836"/>
                  </a:lnTo>
                  <a:lnTo>
                    <a:pt x="58673" y="118618"/>
                  </a:lnTo>
                  <a:lnTo>
                    <a:pt x="33908" y="156463"/>
                  </a:lnTo>
                  <a:lnTo>
                    <a:pt x="15493" y="197993"/>
                  </a:lnTo>
                  <a:lnTo>
                    <a:pt x="3936" y="242570"/>
                  </a:lnTo>
                  <a:lnTo>
                    <a:pt x="0" y="289560"/>
                  </a:lnTo>
                  <a:lnTo>
                    <a:pt x="3936" y="336550"/>
                  </a:lnTo>
                  <a:lnTo>
                    <a:pt x="15493" y="381126"/>
                  </a:lnTo>
                  <a:lnTo>
                    <a:pt x="33908" y="422656"/>
                  </a:lnTo>
                  <a:lnTo>
                    <a:pt x="58673" y="460501"/>
                  </a:lnTo>
                  <a:lnTo>
                    <a:pt x="89026" y="494284"/>
                  </a:lnTo>
                  <a:lnTo>
                    <a:pt x="124459" y="523239"/>
                  </a:lnTo>
                  <a:lnTo>
                    <a:pt x="164337" y="546735"/>
                  </a:lnTo>
                  <a:lnTo>
                    <a:pt x="207898" y="564388"/>
                  </a:lnTo>
                  <a:lnTo>
                    <a:pt x="254761" y="575310"/>
                  </a:lnTo>
                  <a:lnTo>
                    <a:pt x="304038" y="579120"/>
                  </a:lnTo>
                  <a:lnTo>
                    <a:pt x="353313" y="575310"/>
                  </a:lnTo>
                  <a:lnTo>
                    <a:pt x="400176" y="564388"/>
                  </a:lnTo>
                  <a:lnTo>
                    <a:pt x="443738" y="546735"/>
                  </a:lnTo>
                  <a:lnTo>
                    <a:pt x="483615" y="523239"/>
                  </a:lnTo>
                  <a:lnTo>
                    <a:pt x="519048" y="494284"/>
                  </a:lnTo>
                  <a:lnTo>
                    <a:pt x="549401" y="460501"/>
                  </a:lnTo>
                  <a:lnTo>
                    <a:pt x="574166" y="422656"/>
                  </a:lnTo>
                  <a:lnTo>
                    <a:pt x="592582" y="381126"/>
                  </a:lnTo>
                  <a:lnTo>
                    <a:pt x="604138" y="336550"/>
                  </a:lnTo>
                  <a:lnTo>
                    <a:pt x="608076" y="289560"/>
                  </a:lnTo>
                  <a:lnTo>
                    <a:pt x="604138" y="242570"/>
                  </a:lnTo>
                  <a:lnTo>
                    <a:pt x="592582" y="197993"/>
                  </a:lnTo>
                  <a:lnTo>
                    <a:pt x="574166" y="156463"/>
                  </a:lnTo>
                  <a:lnTo>
                    <a:pt x="549401" y="118618"/>
                  </a:lnTo>
                  <a:lnTo>
                    <a:pt x="519048" y="84836"/>
                  </a:lnTo>
                  <a:lnTo>
                    <a:pt x="483615" y="55880"/>
                  </a:lnTo>
                  <a:lnTo>
                    <a:pt x="443738" y="32385"/>
                  </a:lnTo>
                  <a:lnTo>
                    <a:pt x="400176" y="14732"/>
                  </a:lnTo>
                  <a:lnTo>
                    <a:pt x="353313" y="3810"/>
                  </a:lnTo>
                  <a:lnTo>
                    <a:pt x="30403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6">
              <a:extLst>
                <a:ext uri="{FF2B5EF4-FFF2-40B4-BE49-F238E27FC236}">
                  <a16:creationId xmlns:a16="http://schemas.microsoft.com/office/drawing/2014/main" id="{0532EBA3-96E0-0B4A-3DF2-867C14858705}"/>
                </a:ext>
              </a:extLst>
            </p:cNvPr>
            <p:cNvSpPr/>
            <p:nvPr/>
          </p:nvSpPr>
          <p:spPr>
            <a:xfrm>
              <a:off x="2242565" y="2394965"/>
              <a:ext cx="608330" cy="579120"/>
            </a:xfrm>
            <a:custGeom>
              <a:avLst/>
              <a:gdLst/>
              <a:ahLst/>
              <a:cxnLst/>
              <a:rect l="l" t="t" r="r" b="b"/>
              <a:pathLst>
                <a:path w="608330" h="579119">
                  <a:moveTo>
                    <a:pt x="0" y="289560"/>
                  </a:moveTo>
                  <a:lnTo>
                    <a:pt x="3936" y="242570"/>
                  </a:lnTo>
                  <a:lnTo>
                    <a:pt x="15493" y="197993"/>
                  </a:lnTo>
                  <a:lnTo>
                    <a:pt x="33908" y="156463"/>
                  </a:lnTo>
                  <a:lnTo>
                    <a:pt x="58673" y="118618"/>
                  </a:lnTo>
                  <a:lnTo>
                    <a:pt x="89026" y="84836"/>
                  </a:lnTo>
                  <a:lnTo>
                    <a:pt x="124459" y="55880"/>
                  </a:lnTo>
                  <a:lnTo>
                    <a:pt x="164337" y="32385"/>
                  </a:lnTo>
                  <a:lnTo>
                    <a:pt x="207898" y="14732"/>
                  </a:lnTo>
                  <a:lnTo>
                    <a:pt x="254761" y="3810"/>
                  </a:lnTo>
                  <a:lnTo>
                    <a:pt x="304038" y="0"/>
                  </a:lnTo>
                  <a:lnTo>
                    <a:pt x="353313" y="3810"/>
                  </a:lnTo>
                  <a:lnTo>
                    <a:pt x="400176" y="14732"/>
                  </a:lnTo>
                  <a:lnTo>
                    <a:pt x="443738" y="32385"/>
                  </a:lnTo>
                  <a:lnTo>
                    <a:pt x="483615" y="55880"/>
                  </a:lnTo>
                  <a:lnTo>
                    <a:pt x="519048" y="84836"/>
                  </a:lnTo>
                  <a:lnTo>
                    <a:pt x="549401" y="118618"/>
                  </a:lnTo>
                  <a:lnTo>
                    <a:pt x="574166" y="156463"/>
                  </a:lnTo>
                  <a:lnTo>
                    <a:pt x="592582" y="197993"/>
                  </a:lnTo>
                  <a:lnTo>
                    <a:pt x="604138" y="242570"/>
                  </a:lnTo>
                  <a:lnTo>
                    <a:pt x="608076" y="289560"/>
                  </a:lnTo>
                  <a:lnTo>
                    <a:pt x="604138" y="336550"/>
                  </a:lnTo>
                  <a:lnTo>
                    <a:pt x="592582" y="381126"/>
                  </a:lnTo>
                  <a:lnTo>
                    <a:pt x="574166" y="422656"/>
                  </a:lnTo>
                  <a:lnTo>
                    <a:pt x="549401" y="460501"/>
                  </a:lnTo>
                  <a:lnTo>
                    <a:pt x="519048" y="494284"/>
                  </a:lnTo>
                  <a:lnTo>
                    <a:pt x="483615" y="523239"/>
                  </a:lnTo>
                  <a:lnTo>
                    <a:pt x="443738" y="546735"/>
                  </a:lnTo>
                  <a:lnTo>
                    <a:pt x="400176" y="564388"/>
                  </a:lnTo>
                  <a:lnTo>
                    <a:pt x="353313" y="575310"/>
                  </a:lnTo>
                  <a:lnTo>
                    <a:pt x="304038" y="579120"/>
                  </a:lnTo>
                  <a:lnTo>
                    <a:pt x="254761" y="575310"/>
                  </a:lnTo>
                  <a:lnTo>
                    <a:pt x="207898" y="564388"/>
                  </a:lnTo>
                  <a:lnTo>
                    <a:pt x="164337" y="546735"/>
                  </a:lnTo>
                  <a:lnTo>
                    <a:pt x="124459" y="523239"/>
                  </a:lnTo>
                  <a:lnTo>
                    <a:pt x="89026" y="494284"/>
                  </a:lnTo>
                  <a:lnTo>
                    <a:pt x="58673" y="460501"/>
                  </a:lnTo>
                  <a:lnTo>
                    <a:pt x="33908" y="422656"/>
                  </a:lnTo>
                  <a:lnTo>
                    <a:pt x="15493" y="381126"/>
                  </a:lnTo>
                  <a:lnTo>
                    <a:pt x="3936" y="336550"/>
                  </a:lnTo>
                  <a:lnTo>
                    <a:pt x="0" y="289560"/>
                  </a:lnTo>
                  <a:close/>
                </a:path>
              </a:pathLst>
            </a:custGeom>
            <a:ln w="38098">
              <a:solidFill>
                <a:srgbClr val="FA860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CuadroTexto 34">
            <a:extLst>
              <a:ext uri="{FF2B5EF4-FFF2-40B4-BE49-F238E27FC236}">
                <a16:creationId xmlns:a16="http://schemas.microsoft.com/office/drawing/2014/main" id="{21092A28-C416-C0E2-68DF-DDC8BEA4328C}"/>
              </a:ext>
            </a:extLst>
          </p:cNvPr>
          <p:cNvSpPr txBox="1"/>
          <p:nvPr/>
        </p:nvSpPr>
        <p:spPr>
          <a:xfrm>
            <a:off x="5981043" y="2430989"/>
            <a:ext cx="22991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CO" sz="1800" dirty="0">
                <a:latin typeface="Calibri"/>
                <a:cs typeface="Calibri"/>
              </a:rPr>
              <a:t>2</a:t>
            </a:r>
          </a:p>
        </p:txBody>
      </p:sp>
      <p:sp>
        <p:nvSpPr>
          <p:cNvPr id="36" name="object 16">
            <a:extLst>
              <a:ext uri="{FF2B5EF4-FFF2-40B4-BE49-F238E27FC236}">
                <a16:creationId xmlns:a16="http://schemas.microsoft.com/office/drawing/2014/main" id="{B6959AFC-E11B-9623-A368-551FF5C25F9F}"/>
              </a:ext>
            </a:extLst>
          </p:cNvPr>
          <p:cNvSpPr txBox="1"/>
          <p:nvPr/>
        </p:nvSpPr>
        <p:spPr>
          <a:xfrm>
            <a:off x="4304643" y="3527380"/>
            <a:ext cx="3352800" cy="222817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lang="es-MX" sz="1600" dirty="0">
                <a:solidFill>
                  <a:srgbClr val="243038"/>
                </a:solidFill>
                <a:latin typeface="Calibri"/>
                <a:cs typeface="Calibri"/>
              </a:rPr>
              <a:t>A través de la cuenta oficial de Instagram de la Agencia, se difundió el video ‘Ojo, no se deje engañar’, con el fin de alertar a la ciudadanía sobre las estafas que realizan personas inescrupulosas a nombre de la ANI.</a:t>
            </a:r>
          </a:p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lang="es-CO" sz="1600" dirty="0">
                <a:latin typeface="+mj-lt"/>
                <a:hlinkClick r:id="rId2" tooltip="https://www.instagram.com/reel/dizv9dapauf/?igsh=mwfhcmhxdtk5zzf2cw=="/>
              </a:rPr>
              <a:t>https://www.instagram.com/reel/DIzV9DaPAUf/?igsh=MWFhcmhxdTk5ZzF2cw==</a:t>
            </a:r>
            <a:endParaRPr lang="es-CO" sz="1600" dirty="0">
              <a:latin typeface="+mj-lt"/>
              <a:cs typeface="Calibri"/>
            </a:endParaRPr>
          </a:p>
        </p:txBody>
      </p:sp>
      <p:grpSp>
        <p:nvGrpSpPr>
          <p:cNvPr id="9" name="object 4">
            <a:extLst>
              <a:ext uri="{FF2B5EF4-FFF2-40B4-BE49-F238E27FC236}">
                <a16:creationId xmlns:a16="http://schemas.microsoft.com/office/drawing/2014/main" id="{DD8720C3-E056-8E7D-0DCE-D204AF3DCCFB}"/>
              </a:ext>
            </a:extLst>
          </p:cNvPr>
          <p:cNvGrpSpPr/>
          <p:nvPr/>
        </p:nvGrpSpPr>
        <p:grpSpPr>
          <a:xfrm>
            <a:off x="9448800" y="2298240"/>
            <a:ext cx="646430" cy="617220"/>
            <a:chOff x="2223516" y="2375916"/>
            <a:chExt cx="646430" cy="617220"/>
          </a:xfrm>
        </p:grpSpPr>
        <p:sp>
          <p:nvSpPr>
            <p:cNvPr id="10" name="object 5">
              <a:extLst>
                <a:ext uri="{FF2B5EF4-FFF2-40B4-BE49-F238E27FC236}">
                  <a16:creationId xmlns:a16="http://schemas.microsoft.com/office/drawing/2014/main" id="{A3A885D5-B9B9-796A-C8B1-348BD4285AA0}"/>
                </a:ext>
              </a:extLst>
            </p:cNvPr>
            <p:cNvSpPr/>
            <p:nvPr/>
          </p:nvSpPr>
          <p:spPr>
            <a:xfrm>
              <a:off x="2242565" y="2394965"/>
              <a:ext cx="608330" cy="579120"/>
            </a:xfrm>
            <a:custGeom>
              <a:avLst/>
              <a:gdLst/>
              <a:ahLst/>
              <a:cxnLst/>
              <a:rect l="l" t="t" r="r" b="b"/>
              <a:pathLst>
                <a:path w="608330" h="579119">
                  <a:moveTo>
                    <a:pt x="304038" y="0"/>
                  </a:moveTo>
                  <a:lnTo>
                    <a:pt x="254761" y="3810"/>
                  </a:lnTo>
                  <a:lnTo>
                    <a:pt x="207898" y="14732"/>
                  </a:lnTo>
                  <a:lnTo>
                    <a:pt x="164337" y="32385"/>
                  </a:lnTo>
                  <a:lnTo>
                    <a:pt x="124459" y="55880"/>
                  </a:lnTo>
                  <a:lnTo>
                    <a:pt x="89026" y="84836"/>
                  </a:lnTo>
                  <a:lnTo>
                    <a:pt x="58673" y="118618"/>
                  </a:lnTo>
                  <a:lnTo>
                    <a:pt x="33908" y="156463"/>
                  </a:lnTo>
                  <a:lnTo>
                    <a:pt x="15493" y="197993"/>
                  </a:lnTo>
                  <a:lnTo>
                    <a:pt x="3936" y="242570"/>
                  </a:lnTo>
                  <a:lnTo>
                    <a:pt x="0" y="289560"/>
                  </a:lnTo>
                  <a:lnTo>
                    <a:pt x="3936" y="336550"/>
                  </a:lnTo>
                  <a:lnTo>
                    <a:pt x="15493" y="381126"/>
                  </a:lnTo>
                  <a:lnTo>
                    <a:pt x="33908" y="422656"/>
                  </a:lnTo>
                  <a:lnTo>
                    <a:pt x="58673" y="460501"/>
                  </a:lnTo>
                  <a:lnTo>
                    <a:pt x="89026" y="494284"/>
                  </a:lnTo>
                  <a:lnTo>
                    <a:pt x="124459" y="523239"/>
                  </a:lnTo>
                  <a:lnTo>
                    <a:pt x="164337" y="546735"/>
                  </a:lnTo>
                  <a:lnTo>
                    <a:pt x="207898" y="564388"/>
                  </a:lnTo>
                  <a:lnTo>
                    <a:pt x="254761" y="575310"/>
                  </a:lnTo>
                  <a:lnTo>
                    <a:pt x="304038" y="579120"/>
                  </a:lnTo>
                  <a:lnTo>
                    <a:pt x="353313" y="575310"/>
                  </a:lnTo>
                  <a:lnTo>
                    <a:pt x="400176" y="564388"/>
                  </a:lnTo>
                  <a:lnTo>
                    <a:pt x="443738" y="546735"/>
                  </a:lnTo>
                  <a:lnTo>
                    <a:pt x="483615" y="523239"/>
                  </a:lnTo>
                  <a:lnTo>
                    <a:pt x="519048" y="494284"/>
                  </a:lnTo>
                  <a:lnTo>
                    <a:pt x="549401" y="460501"/>
                  </a:lnTo>
                  <a:lnTo>
                    <a:pt x="574166" y="422656"/>
                  </a:lnTo>
                  <a:lnTo>
                    <a:pt x="592582" y="381126"/>
                  </a:lnTo>
                  <a:lnTo>
                    <a:pt x="604138" y="336550"/>
                  </a:lnTo>
                  <a:lnTo>
                    <a:pt x="608076" y="289560"/>
                  </a:lnTo>
                  <a:lnTo>
                    <a:pt x="604138" y="242570"/>
                  </a:lnTo>
                  <a:lnTo>
                    <a:pt x="592582" y="197993"/>
                  </a:lnTo>
                  <a:lnTo>
                    <a:pt x="574166" y="156463"/>
                  </a:lnTo>
                  <a:lnTo>
                    <a:pt x="549401" y="118618"/>
                  </a:lnTo>
                  <a:lnTo>
                    <a:pt x="519048" y="84836"/>
                  </a:lnTo>
                  <a:lnTo>
                    <a:pt x="483615" y="55880"/>
                  </a:lnTo>
                  <a:lnTo>
                    <a:pt x="443738" y="32385"/>
                  </a:lnTo>
                  <a:lnTo>
                    <a:pt x="400176" y="14732"/>
                  </a:lnTo>
                  <a:lnTo>
                    <a:pt x="353313" y="3810"/>
                  </a:lnTo>
                  <a:lnTo>
                    <a:pt x="30403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6">
              <a:extLst>
                <a:ext uri="{FF2B5EF4-FFF2-40B4-BE49-F238E27FC236}">
                  <a16:creationId xmlns:a16="http://schemas.microsoft.com/office/drawing/2014/main" id="{7C28A453-1CE8-EC47-9DC2-859A7C739FC0}"/>
                </a:ext>
              </a:extLst>
            </p:cNvPr>
            <p:cNvSpPr/>
            <p:nvPr/>
          </p:nvSpPr>
          <p:spPr>
            <a:xfrm>
              <a:off x="2242565" y="2394965"/>
              <a:ext cx="608330" cy="579120"/>
            </a:xfrm>
            <a:custGeom>
              <a:avLst/>
              <a:gdLst/>
              <a:ahLst/>
              <a:cxnLst/>
              <a:rect l="l" t="t" r="r" b="b"/>
              <a:pathLst>
                <a:path w="608330" h="579119">
                  <a:moveTo>
                    <a:pt x="0" y="289560"/>
                  </a:moveTo>
                  <a:lnTo>
                    <a:pt x="3936" y="242570"/>
                  </a:lnTo>
                  <a:lnTo>
                    <a:pt x="15493" y="197993"/>
                  </a:lnTo>
                  <a:lnTo>
                    <a:pt x="33908" y="156463"/>
                  </a:lnTo>
                  <a:lnTo>
                    <a:pt x="58673" y="118618"/>
                  </a:lnTo>
                  <a:lnTo>
                    <a:pt x="89026" y="84836"/>
                  </a:lnTo>
                  <a:lnTo>
                    <a:pt x="124459" y="55880"/>
                  </a:lnTo>
                  <a:lnTo>
                    <a:pt x="164337" y="32385"/>
                  </a:lnTo>
                  <a:lnTo>
                    <a:pt x="207898" y="14732"/>
                  </a:lnTo>
                  <a:lnTo>
                    <a:pt x="254761" y="3810"/>
                  </a:lnTo>
                  <a:lnTo>
                    <a:pt x="304038" y="0"/>
                  </a:lnTo>
                  <a:lnTo>
                    <a:pt x="353313" y="3810"/>
                  </a:lnTo>
                  <a:lnTo>
                    <a:pt x="400176" y="14732"/>
                  </a:lnTo>
                  <a:lnTo>
                    <a:pt x="443738" y="32385"/>
                  </a:lnTo>
                  <a:lnTo>
                    <a:pt x="483615" y="55880"/>
                  </a:lnTo>
                  <a:lnTo>
                    <a:pt x="519048" y="84836"/>
                  </a:lnTo>
                  <a:lnTo>
                    <a:pt x="549401" y="118618"/>
                  </a:lnTo>
                  <a:lnTo>
                    <a:pt x="574166" y="156463"/>
                  </a:lnTo>
                  <a:lnTo>
                    <a:pt x="592582" y="197993"/>
                  </a:lnTo>
                  <a:lnTo>
                    <a:pt x="604138" y="242570"/>
                  </a:lnTo>
                  <a:lnTo>
                    <a:pt x="608076" y="289560"/>
                  </a:lnTo>
                  <a:lnTo>
                    <a:pt x="604138" y="336550"/>
                  </a:lnTo>
                  <a:lnTo>
                    <a:pt x="592582" y="381126"/>
                  </a:lnTo>
                  <a:lnTo>
                    <a:pt x="574166" y="422656"/>
                  </a:lnTo>
                  <a:lnTo>
                    <a:pt x="549401" y="460501"/>
                  </a:lnTo>
                  <a:lnTo>
                    <a:pt x="519048" y="494284"/>
                  </a:lnTo>
                  <a:lnTo>
                    <a:pt x="483615" y="523239"/>
                  </a:lnTo>
                  <a:lnTo>
                    <a:pt x="443738" y="546735"/>
                  </a:lnTo>
                  <a:lnTo>
                    <a:pt x="400176" y="564388"/>
                  </a:lnTo>
                  <a:lnTo>
                    <a:pt x="353313" y="575310"/>
                  </a:lnTo>
                  <a:lnTo>
                    <a:pt x="304038" y="579120"/>
                  </a:lnTo>
                  <a:lnTo>
                    <a:pt x="254761" y="575310"/>
                  </a:lnTo>
                  <a:lnTo>
                    <a:pt x="207898" y="564388"/>
                  </a:lnTo>
                  <a:lnTo>
                    <a:pt x="164337" y="546735"/>
                  </a:lnTo>
                  <a:lnTo>
                    <a:pt x="124459" y="523239"/>
                  </a:lnTo>
                  <a:lnTo>
                    <a:pt x="89026" y="494284"/>
                  </a:lnTo>
                  <a:lnTo>
                    <a:pt x="58673" y="460501"/>
                  </a:lnTo>
                  <a:lnTo>
                    <a:pt x="33908" y="422656"/>
                  </a:lnTo>
                  <a:lnTo>
                    <a:pt x="15493" y="381126"/>
                  </a:lnTo>
                  <a:lnTo>
                    <a:pt x="3936" y="336550"/>
                  </a:lnTo>
                  <a:lnTo>
                    <a:pt x="0" y="289560"/>
                  </a:lnTo>
                  <a:close/>
                </a:path>
              </a:pathLst>
            </a:custGeom>
            <a:ln w="38098">
              <a:solidFill>
                <a:srgbClr val="FA860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7">
            <a:extLst>
              <a:ext uri="{FF2B5EF4-FFF2-40B4-BE49-F238E27FC236}">
                <a16:creationId xmlns:a16="http://schemas.microsoft.com/office/drawing/2014/main" id="{693918EF-0527-1D1F-3037-439B2852F695}"/>
              </a:ext>
            </a:extLst>
          </p:cNvPr>
          <p:cNvSpPr txBox="1"/>
          <p:nvPr/>
        </p:nvSpPr>
        <p:spPr>
          <a:xfrm>
            <a:off x="9707879" y="2481036"/>
            <a:ext cx="128270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CO" sz="1600" spc="-50" dirty="0">
                <a:solidFill>
                  <a:srgbClr val="042948"/>
                </a:solidFill>
                <a:latin typeface="Calibri"/>
                <a:cs typeface="Calibri"/>
              </a:rPr>
              <a:t>3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13" name="object 16">
            <a:extLst>
              <a:ext uri="{FF2B5EF4-FFF2-40B4-BE49-F238E27FC236}">
                <a16:creationId xmlns:a16="http://schemas.microsoft.com/office/drawing/2014/main" id="{D6E1868E-FABD-260E-249D-BB18410350A5}"/>
              </a:ext>
            </a:extLst>
          </p:cNvPr>
          <p:cNvSpPr txBox="1"/>
          <p:nvPr/>
        </p:nvSpPr>
        <p:spPr>
          <a:xfrm>
            <a:off x="8170873" y="3514556"/>
            <a:ext cx="3352800" cy="224099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just"/>
            <a:r>
              <a:rPr lang="es-CO" sz="1600" dirty="0">
                <a:solidFill>
                  <a:srgbClr val="243038"/>
                </a:solidFill>
                <a:latin typeface="Calibri"/>
                <a:cs typeface="Calibri"/>
              </a:rPr>
              <a:t>Se realizo campaña en los boletines internos de la entidad y las pantallas sobre: </a:t>
            </a:r>
            <a:r>
              <a:rPr lang="es-MX" sz="1600" dirty="0">
                <a:solidFill>
                  <a:srgbClr val="243038"/>
                </a:solidFill>
                <a:latin typeface="Calibri"/>
                <a:cs typeface="Calibri"/>
              </a:rPr>
              <a:t>Los canales de denuncias, las modalidades en la cual pueden ser presentadas y ¡OJO NO COMA CUENTO!, en la ANI no pedimos dinero para contratación, ni ningún tipo de </a:t>
            </a:r>
          </a:p>
          <a:p>
            <a:pPr algn="just"/>
            <a:r>
              <a:rPr lang="es-MX" sz="1600" dirty="0">
                <a:solidFill>
                  <a:srgbClr val="243038"/>
                </a:solidFill>
                <a:latin typeface="Calibri"/>
                <a:cs typeface="Calibri"/>
              </a:rPr>
              <a:t>solicitudes. </a:t>
            </a:r>
          </a:p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endParaRPr lang="es-CO" sz="1600" dirty="0">
              <a:latin typeface="+mj-lt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 2013 - 2022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2013 - 2022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 2013 - 2022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1114</TotalTime>
  <Words>441</Words>
  <Application>Microsoft Office PowerPoint</Application>
  <PresentationFormat>Panorámica</PresentationFormat>
  <Paragraphs>59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Presentación de PowerPoint</vt:lpstr>
      <vt:lpstr>Presentación de PowerPoint</vt:lpstr>
      <vt:lpstr>CONSOLIDADO DENUNCIAS</vt:lpstr>
      <vt:lpstr>CANALES DE RECEPCIÓN DE REPORTES</vt:lpstr>
      <vt:lpstr>TEMAS SOBRE LOS CUALES RECAYERON</vt:lpstr>
      <vt:lpstr>CARACTERIZACIÓN DE LA CIUDADANÍA Y GRUPOS DE VALOR</vt:lpstr>
      <vt:lpstr>ACCIONES ADELANTADAS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William Camilo  Baracaldo Godoy</dc:creator>
  <cp:lastModifiedBy>Lizeth Fernanda Méndez Ortiz</cp:lastModifiedBy>
  <cp:revision>32</cp:revision>
  <dcterms:created xsi:type="dcterms:W3CDTF">2025-07-10T13:00:08Z</dcterms:created>
  <dcterms:modified xsi:type="dcterms:W3CDTF">2026-01-29T17:35:59Z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2025-04-22T00:00:00Z</vt:filetime>
  </property>
  <property fmtid="{D5CDD505-2E9C-101B-9397-08002B2CF9AE}" pid="3" name="Creator">
    <vt:lpwstr>Microsoft® PowerPoint® para Microsoft 365</vt:lpwstr>
  </property>
  <property fmtid="{D5CDD505-2E9C-101B-9397-08002B2CF9AE}" pid="4" name="LastSaved">
    <vt:filetime>2025-07-10T00:00:00Z</vt:filetime>
  </property>
  <property fmtid="{D5CDD505-2E9C-101B-9397-08002B2CF9AE}" pid="5" name="Producer">
    <vt:lpwstr>Microsoft® PowerPoint® para Microsoft 365</vt:lpwstr>
  </property>
</Properties>
</file>