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embeddedFontLst>
    <p:embeddedFont>
      <p:font typeface="Verdana" panose="020B0604030504040204" pitchFamily="34" charset="0"/>
      <p:regular r:id="rId10"/>
      <p:bold r:id="rId11"/>
      <p:italic r:id="rId12"/>
      <p:boldItalic r:id="rId13"/>
    </p:embeddedFont>
  </p:embeddedFont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EE"/>
    <a:srgbClr val="DDF0FF"/>
    <a:srgbClr val="FB5715"/>
    <a:srgbClr val="00D05E"/>
    <a:srgbClr val="BD0DA8"/>
    <a:srgbClr val="008AF2"/>
    <a:srgbClr val="FC8814"/>
    <a:srgbClr val="FCD8F8"/>
    <a:srgbClr val="FBCDF6"/>
    <a:srgbClr val="FAB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C5B10-DAF3-4EB6-9044-09EECBDFD184}" v="5" dt="2025-06-25T16:36:53.992"/>
  </p1510:revLst>
</p1510:revInfo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" y="7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Fabian Rocha Rodriguez" userId="d9eb45e5-548d-441c-9106-636ffaf75221" providerId="ADAL" clId="{7D5C5B10-DAF3-4EB6-9044-09EECBDFD184}"/>
    <pc:docChg chg="custSel modSld">
      <pc:chgData name="Nelson Fabian Rocha Rodriguez" userId="d9eb45e5-548d-441c-9106-636ffaf75221" providerId="ADAL" clId="{7D5C5B10-DAF3-4EB6-9044-09EECBDFD184}" dt="2025-06-25T16:37:38.930" v="57" actId="255"/>
      <pc:docMkLst>
        <pc:docMk/>
      </pc:docMkLst>
      <pc:sldChg chg="modSp mod">
        <pc:chgData name="Nelson Fabian Rocha Rodriguez" userId="d9eb45e5-548d-441c-9106-636ffaf75221" providerId="ADAL" clId="{7D5C5B10-DAF3-4EB6-9044-09EECBDFD184}" dt="2025-06-25T16:23:35.023" v="15" actId="20577"/>
        <pc:sldMkLst>
          <pc:docMk/>
          <pc:sldMk cId="1482975956" sldId="257"/>
        </pc:sldMkLst>
        <pc:spChg chg="mod">
          <ac:chgData name="Nelson Fabian Rocha Rodriguez" userId="d9eb45e5-548d-441c-9106-636ffaf75221" providerId="ADAL" clId="{7D5C5B10-DAF3-4EB6-9044-09EECBDFD184}" dt="2025-06-25T16:23:35.023" v="15" actId="20577"/>
          <ac:spMkLst>
            <pc:docMk/>
            <pc:sldMk cId="1482975956" sldId="257"/>
            <ac:spMk id="10" creationId="{28C82FC5-6DA8-BEFD-3E50-171A0160C853}"/>
          </ac:spMkLst>
        </pc:spChg>
      </pc:sldChg>
      <pc:sldChg chg="addSp delSp modSp mod">
        <pc:chgData name="Nelson Fabian Rocha Rodriguez" userId="d9eb45e5-548d-441c-9106-636ffaf75221" providerId="ADAL" clId="{7D5C5B10-DAF3-4EB6-9044-09EECBDFD184}" dt="2025-06-25T16:24:46.954" v="26" actId="255"/>
        <pc:sldMkLst>
          <pc:docMk/>
          <pc:sldMk cId="531141230" sldId="261"/>
        </pc:sldMkLst>
        <pc:graphicFrameChg chg="del modGraphic">
          <ac:chgData name="Nelson Fabian Rocha Rodriguez" userId="d9eb45e5-548d-441c-9106-636ffaf75221" providerId="ADAL" clId="{7D5C5B10-DAF3-4EB6-9044-09EECBDFD184}" dt="2025-06-25T16:23:45.029" v="17" actId="478"/>
          <ac:graphicFrameMkLst>
            <pc:docMk/>
            <pc:sldMk cId="531141230" sldId="261"/>
            <ac:graphicFrameMk id="2" creationId="{BAB74F3F-FB31-E72A-3B23-24596D1C7387}"/>
          </ac:graphicFrameMkLst>
        </pc:graphicFrameChg>
        <pc:graphicFrameChg chg="add mod modGraphic">
          <ac:chgData name="Nelson Fabian Rocha Rodriguez" userId="d9eb45e5-548d-441c-9106-636ffaf75221" providerId="ADAL" clId="{7D5C5B10-DAF3-4EB6-9044-09EECBDFD184}" dt="2025-06-25T16:24:46.954" v="26" actId="255"/>
          <ac:graphicFrameMkLst>
            <pc:docMk/>
            <pc:sldMk cId="531141230" sldId="261"/>
            <ac:graphicFrameMk id="3" creationId="{DF4E12FD-1FB5-CDEF-649A-32E5E109A121}"/>
          </ac:graphicFrameMkLst>
        </pc:graphicFrameChg>
      </pc:sldChg>
      <pc:sldChg chg="addSp delSp modSp mod">
        <pc:chgData name="Nelson Fabian Rocha Rodriguez" userId="d9eb45e5-548d-441c-9106-636ffaf75221" providerId="ADAL" clId="{7D5C5B10-DAF3-4EB6-9044-09EECBDFD184}" dt="2025-06-25T16:32:06.804" v="36" actId="255"/>
        <pc:sldMkLst>
          <pc:docMk/>
          <pc:sldMk cId="3695153708" sldId="262"/>
        </pc:sldMkLst>
        <pc:graphicFrameChg chg="add mod modGraphic">
          <ac:chgData name="Nelson Fabian Rocha Rodriguez" userId="d9eb45e5-548d-441c-9106-636ffaf75221" providerId="ADAL" clId="{7D5C5B10-DAF3-4EB6-9044-09EECBDFD184}" dt="2025-06-25T16:32:06.804" v="36" actId="255"/>
          <ac:graphicFrameMkLst>
            <pc:docMk/>
            <pc:sldMk cId="3695153708" sldId="262"/>
            <ac:graphicFrameMk id="2" creationId="{D9CE583F-1248-DB24-5384-2CEA83E5FE75}"/>
          </ac:graphicFrameMkLst>
        </pc:graphicFrameChg>
        <pc:graphicFrameChg chg="del">
          <ac:chgData name="Nelson Fabian Rocha Rodriguez" userId="d9eb45e5-548d-441c-9106-636ffaf75221" providerId="ADAL" clId="{7D5C5B10-DAF3-4EB6-9044-09EECBDFD184}" dt="2025-06-25T16:29:15.322" v="27" actId="478"/>
          <ac:graphicFrameMkLst>
            <pc:docMk/>
            <pc:sldMk cId="3695153708" sldId="262"/>
            <ac:graphicFrameMk id="4" creationId="{9C9A04A3-477A-AA1C-C08D-5B54EE15A3F3}"/>
          </ac:graphicFrameMkLst>
        </pc:graphicFrameChg>
      </pc:sldChg>
      <pc:sldChg chg="addSp delSp modSp mod">
        <pc:chgData name="Nelson Fabian Rocha Rodriguez" userId="d9eb45e5-548d-441c-9106-636ffaf75221" providerId="ADAL" clId="{7D5C5B10-DAF3-4EB6-9044-09EECBDFD184}" dt="2025-06-25T16:36:21.060" v="47" actId="255"/>
        <pc:sldMkLst>
          <pc:docMk/>
          <pc:sldMk cId="157777276" sldId="263"/>
        </pc:sldMkLst>
        <pc:graphicFrameChg chg="add del mod modGraphic">
          <ac:chgData name="Nelson Fabian Rocha Rodriguez" userId="d9eb45e5-548d-441c-9106-636ffaf75221" providerId="ADAL" clId="{7D5C5B10-DAF3-4EB6-9044-09EECBDFD184}" dt="2025-06-25T16:33:39.830" v="41" actId="478"/>
          <ac:graphicFrameMkLst>
            <pc:docMk/>
            <pc:sldMk cId="157777276" sldId="263"/>
            <ac:graphicFrameMk id="2" creationId="{A2B6C845-8AA4-FC0C-8B0C-6AFEA1A491F9}"/>
          </ac:graphicFrameMkLst>
        </pc:graphicFrameChg>
        <pc:graphicFrameChg chg="del">
          <ac:chgData name="Nelson Fabian Rocha Rodriguez" userId="d9eb45e5-548d-441c-9106-636ffaf75221" providerId="ADAL" clId="{7D5C5B10-DAF3-4EB6-9044-09EECBDFD184}" dt="2025-06-25T16:33:03.110" v="37" actId="478"/>
          <ac:graphicFrameMkLst>
            <pc:docMk/>
            <pc:sldMk cId="157777276" sldId="263"/>
            <ac:graphicFrameMk id="4" creationId="{5F9889E9-E57D-770C-33C9-8436F7A8D555}"/>
          </ac:graphicFrameMkLst>
        </pc:graphicFrameChg>
        <pc:graphicFrameChg chg="add mod modGraphic">
          <ac:chgData name="Nelson Fabian Rocha Rodriguez" userId="d9eb45e5-548d-441c-9106-636ffaf75221" providerId="ADAL" clId="{7D5C5B10-DAF3-4EB6-9044-09EECBDFD184}" dt="2025-06-25T16:36:21.060" v="47" actId="255"/>
          <ac:graphicFrameMkLst>
            <pc:docMk/>
            <pc:sldMk cId="157777276" sldId="263"/>
            <ac:graphicFrameMk id="5" creationId="{E292F28F-4CFA-1753-FD49-6A3D26706A2D}"/>
          </ac:graphicFrameMkLst>
        </pc:graphicFrameChg>
      </pc:sldChg>
      <pc:sldChg chg="addSp delSp modSp mod">
        <pc:chgData name="Nelson Fabian Rocha Rodriguez" userId="d9eb45e5-548d-441c-9106-636ffaf75221" providerId="ADAL" clId="{7D5C5B10-DAF3-4EB6-9044-09EECBDFD184}" dt="2025-06-25T16:37:38.930" v="57" actId="255"/>
        <pc:sldMkLst>
          <pc:docMk/>
          <pc:sldMk cId="4243281549" sldId="264"/>
        </pc:sldMkLst>
        <pc:spChg chg="add mod">
          <ac:chgData name="Nelson Fabian Rocha Rodriguez" userId="d9eb45e5-548d-441c-9106-636ffaf75221" providerId="ADAL" clId="{7D5C5B10-DAF3-4EB6-9044-09EECBDFD184}" dt="2025-06-25T16:36:53.992" v="49"/>
          <ac:spMkLst>
            <pc:docMk/>
            <pc:sldMk cId="4243281549" sldId="264"/>
            <ac:spMk id="5" creationId="{B7BC6410-3787-F0F1-48B9-E0DFABEF8125}"/>
          </ac:spMkLst>
        </pc:spChg>
        <pc:graphicFrameChg chg="add mod modGraphic">
          <ac:chgData name="Nelson Fabian Rocha Rodriguez" userId="d9eb45e5-548d-441c-9106-636ffaf75221" providerId="ADAL" clId="{7D5C5B10-DAF3-4EB6-9044-09EECBDFD184}" dt="2025-06-25T16:37:38.930" v="57" actId="255"/>
          <ac:graphicFrameMkLst>
            <pc:docMk/>
            <pc:sldMk cId="4243281549" sldId="264"/>
            <ac:graphicFrameMk id="2" creationId="{E0E20ECF-7157-54B8-937F-23438C1328FF}"/>
          </ac:graphicFrameMkLst>
        </pc:graphicFrameChg>
        <pc:graphicFrameChg chg="del">
          <ac:chgData name="Nelson Fabian Rocha Rodriguez" userId="d9eb45e5-548d-441c-9106-636ffaf75221" providerId="ADAL" clId="{7D5C5B10-DAF3-4EB6-9044-09EECBDFD184}" dt="2025-06-25T16:36:31.629" v="48" actId="478"/>
          <ac:graphicFrameMkLst>
            <pc:docMk/>
            <pc:sldMk cId="4243281549" sldId="264"/>
            <ac:graphicFrameMk id="4" creationId="{B8DF8099-7E65-FE7D-6C8D-C347B6D0CFCE}"/>
          </ac:graphicFrameMkLst>
        </pc:graphicFrameChg>
      </pc:sldChg>
    </pc:docChg>
  </pc:docChgLst>
  <pc:docChgLst>
    <pc:chgData name="Nelson Fabian Rocha Rodriguez" userId="d9eb45e5-548d-441c-9106-636ffaf75221" providerId="ADAL" clId="{59098F78-1108-4323-A71B-D2CAD7EA4B62}"/>
    <pc:docChg chg="custSel modSld">
      <pc:chgData name="Nelson Fabian Rocha Rodriguez" userId="d9eb45e5-548d-441c-9106-636ffaf75221" providerId="ADAL" clId="{59098F78-1108-4323-A71B-D2CAD7EA4B62}" dt="2025-01-31T21:09:51.361" v="40" actId="20577"/>
      <pc:docMkLst>
        <pc:docMk/>
      </pc:docMkLst>
      <pc:sldChg chg="modSp mod">
        <pc:chgData name="Nelson Fabian Rocha Rodriguez" userId="d9eb45e5-548d-441c-9106-636ffaf75221" providerId="ADAL" clId="{59098F78-1108-4323-A71B-D2CAD7EA4B62}" dt="2025-01-31T21:05:29.837" v="11" actId="20577"/>
        <pc:sldMkLst>
          <pc:docMk/>
          <pc:sldMk cId="1482975956" sldId="257"/>
        </pc:sldMkLst>
      </pc:sldChg>
      <pc:sldChg chg="addSp delSp modSp mod">
        <pc:chgData name="Nelson Fabian Rocha Rodriguez" userId="d9eb45e5-548d-441c-9106-636ffaf75221" providerId="ADAL" clId="{59098F78-1108-4323-A71B-D2CAD7EA4B62}" dt="2025-01-31T21:06:27.299" v="19" actId="1076"/>
        <pc:sldMkLst>
          <pc:docMk/>
          <pc:sldMk cId="531141230" sldId="261"/>
        </pc:sldMkLst>
      </pc:sldChg>
      <pc:sldChg chg="addSp delSp modSp mod">
        <pc:chgData name="Nelson Fabian Rocha Rodriguez" userId="d9eb45e5-548d-441c-9106-636ffaf75221" providerId="ADAL" clId="{59098F78-1108-4323-A71B-D2CAD7EA4B62}" dt="2025-01-31T21:07:32.396" v="26" actId="1076"/>
        <pc:sldMkLst>
          <pc:docMk/>
          <pc:sldMk cId="3695153708" sldId="262"/>
        </pc:sldMkLst>
      </pc:sldChg>
      <pc:sldChg chg="addSp delSp modSp mod">
        <pc:chgData name="Nelson Fabian Rocha Rodriguez" userId="d9eb45e5-548d-441c-9106-636ffaf75221" providerId="ADAL" clId="{59098F78-1108-4323-A71B-D2CAD7EA4B62}" dt="2025-01-31T21:08:04.404" v="31" actId="1076"/>
        <pc:sldMkLst>
          <pc:docMk/>
          <pc:sldMk cId="157777276" sldId="263"/>
        </pc:sldMkLst>
      </pc:sldChg>
      <pc:sldChg chg="addSp delSp modSp mod">
        <pc:chgData name="Nelson Fabian Rocha Rodriguez" userId="d9eb45e5-548d-441c-9106-636ffaf75221" providerId="ADAL" clId="{59098F78-1108-4323-A71B-D2CAD7EA4B62}" dt="2025-01-31T21:09:51.361" v="40" actId="20577"/>
        <pc:sldMkLst>
          <pc:docMk/>
          <pc:sldMk cId="4243281549" sldId="2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>
                <a:latin typeface="Verdana" panose="020B0604030504040204" pitchFamily="34" charset="0"/>
              </a:rPr>
              <a:t>25/06/2025</a:t>
            </a:fld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>
                <a:latin typeface="Verdana" panose="020B0604030504040204" pitchFamily="34" charset="0"/>
              </a:rPr>
              <a:t>‹Nº›</a:t>
            </a:fld>
            <a:endParaRPr lang="es-CO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548FE027-FF15-4B35-A3A3-F388589304CA}" type="datetimeFigureOut">
              <a:rPr lang="es-CO" smtClean="0"/>
              <a:pPr/>
              <a:t>25/06/2025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96BEE05-6087-46F1-95A9-FFABE4696862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821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60181D9-5A21-AE27-197A-E4399349395E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F581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C6DBEC1F-2BCA-C7EE-B4D1-AC93A9626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5522" y="1638979"/>
            <a:ext cx="1980957" cy="358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25/06/2025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25/06/2025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25/06/2025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61E59206-B501-7C42-4613-C8C535460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4872" y="259959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25/06/2025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82138A61-318F-3CEB-D851-D0A9904704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2672" y="277544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25/06/2025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5EDE441-E0C5-0182-57F3-D13C15C10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594" y="5811943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25/06/2025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3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F7C533-5DE6-D0AA-B5E3-34DFA805E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EAE5914-C65A-EE0A-38D9-88D683D2E1CA}"/>
              </a:ext>
            </a:extLst>
          </p:cNvPr>
          <p:cNvSpPr txBox="1"/>
          <p:nvPr/>
        </p:nvSpPr>
        <p:spPr>
          <a:xfrm>
            <a:off x="571500" y="1974107"/>
            <a:ext cx="6093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Vicepresidencia de Gestión Corporativa ANI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Control  Disciplinario  Interno 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8C82FC5-6DA8-BEFD-3E50-171A0160C853}"/>
              </a:ext>
            </a:extLst>
          </p:cNvPr>
          <p:cNvSpPr txBox="1"/>
          <p:nvPr/>
        </p:nvSpPr>
        <p:spPr>
          <a:xfrm>
            <a:off x="571500" y="3610091"/>
            <a:ext cx="6093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INFORME DE GESTIÓN 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b="1" dirty="0">
                <a:solidFill>
                  <a:schemeClr val="bg1"/>
                </a:solidFill>
              </a:rPr>
              <a:t>Primer </a:t>
            </a:r>
            <a:r>
              <a:rPr lang="es-CO" sz="1800" b="1" dirty="0">
                <a:solidFill>
                  <a:schemeClr val="bg1"/>
                </a:solidFill>
              </a:rPr>
              <a:t>Trimestre 2025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6593F5D-5917-0A55-F1BE-F6DABC715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 Vigentes Control Disciplinario Interno Etapa de Instrucción </a:t>
            </a: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4E12FD-1FB5-CDEF-649A-32E5E109A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10465"/>
              </p:ext>
            </p:extLst>
          </p:nvPr>
        </p:nvGraphicFramePr>
        <p:xfrm>
          <a:off x="4527804" y="945932"/>
          <a:ext cx="7129171" cy="4652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5553">
                  <a:extLst>
                    <a:ext uri="{9D8B030D-6E8A-4147-A177-3AD203B41FA5}">
                      <a16:colId xmlns:a16="http://schemas.microsoft.com/office/drawing/2014/main" val="481125989"/>
                    </a:ext>
                  </a:extLst>
                </a:gridCol>
                <a:gridCol w="2403618">
                  <a:extLst>
                    <a:ext uri="{9D8B030D-6E8A-4147-A177-3AD203B41FA5}">
                      <a16:colId xmlns:a16="http://schemas.microsoft.com/office/drawing/2014/main" val="1192924868"/>
                    </a:ext>
                  </a:extLst>
                </a:gridCol>
              </a:tblGrid>
              <a:tr h="77549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 dirty="0">
                          <a:effectLst/>
                        </a:rPr>
                        <a:t>Estado del Proceso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 dirty="0">
                          <a:effectLst/>
                        </a:rPr>
                        <a:t>Cantidad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9969186"/>
                  </a:ext>
                </a:extLst>
              </a:tr>
              <a:tr h="77549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400" kern="100" dirty="0">
                          <a:effectLst/>
                        </a:rPr>
                        <a:t>Investigación disciplinaria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>
                          <a:effectLst/>
                        </a:rPr>
                        <a:t>8</a:t>
                      </a:r>
                      <a:endParaRPr lang="es-CO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6367022"/>
                  </a:ext>
                </a:extLst>
              </a:tr>
              <a:tr h="77549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400" kern="100" dirty="0">
                          <a:effectLst/>
                        </a:rPr>
                        <a:t>Indagación Previa 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>
                          <a:effectLst/>
                        </a:rPr>
                        <a:t>40</a:t>
                      </a:r>
                      <a:endParaRPr lang="es-CO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5513551"/>
                  </a:ext>
                </a:extLst>
              </a:tr>
              <a:tr h="155099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400" kern="100" dirty="0">
                          <a:effectLst/>
                        </a:rPr>
                        <a:t>Pliego de Cargos (Elaborado y en revisión)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 dirty="0">
                          <a:effectLst/>
                        </a:rPr>
                        <a:t>0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4526304"/>
                  </a:ext>
                </a:extLst>
              </a:tr>
              <a:tr h="77549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>
                          <a:effectLst/>
                        </a:rPr>
                        <a:t>Total</a:t>
                      </a:r>
                      <a:endParaRPr lang="es-CO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 dirty="0">
                          <a:effectLst/>
                        </a:rPr>
                        <a:t>48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8176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14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406E293-44B5-5834-37B3-752A36599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432" y="1937759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Vigentes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Agencia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Nacional de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Infraestructura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CE583F-1248-DB24-5384-2CEA83E5F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678983"/>
              </p:ext>
            </p:extLst>
          </p:nvPr>
        </p:nvGraphicFramePr>
        <p:xfrm>
          <a:off x="4433536" y="1084015"/>
          <a:ext cx="7311774" cy="4689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6593">
                  <a:extLst>
                    <a:ext uri="{9D8B030D-6E8A-4147-A177-3AD203B41FA5}">
                      <a16:colId xmlns:a16="http://schemas.microsoft.com/office/drawing/2014/main" val="4085185272"/>
                    </a:ext>
                  </a:extLst>
                </a:gridCol>
                <a:gridCol w="2465181">
                  <a:extLst>
                    <a:ext uri="{9D8B030D-6E8A-4147-A177-3AD203B41FA5}">
                      <a16:colId xmlns:a16="http://schemas.microsoft.com/office/drawing/2014/main" val="1424867020"/>
                    </a:ext>
                  </a:extLst>
                </a:gridCol>
              </a:tblGrid>
              <a:tr h="93799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 dirty="0">
                          <a:effectLst/>
                        </a:rPr>
                        <a:t>Etapa de la Acción Disciplinaria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>
                          <a:effectLst/>
                        </a:rPr>
                        <a:t>Cantidad</a:t>
                      </a:r>
                      <a:endParaRPr lang="es-CO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1328820"/>
                  </a:ext>
                </a:extLst>
              </a:tr>
              <a:tr h="93799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400" kern="100" dirty="0">
                          <a:effectLst/>
                        </a:rPr>
                        <a:t>En Etapa de Instrucción 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>
                          <a:effectLst/>
                        </a:rPr>
                        <a:t>48</a:t>
                      </a:r>
                      <a:endParaRPr lang="es-CO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8347877"/>
                  </a:ext>
                </a:extLst>
              </a:tr>
              <a:tr h="93799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400" kern="100" dirty="0">
                          <a:effectLst/>
                        </a:rPr>
                        <a:t>En Etapa de Juzgamiento 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>
                          <a:effectLst/>
                        </a:rPr>
                        <a:t>3</a:t>
                      </a:r>
                      <a:endParaRPr lang="es-CO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2440934"/>
                  </a:ext>
                </a:extLst>
              </a:tr>
              <a:tr h="93799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400" kern="100" dirty="0">
                          <a:effectLst/>
                        </a:rPr>
                        <a:t>En Segunda Instancia 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 dirty="0">
                          <a:effectLst/>
                        </a:rPr>
                        <a:t>1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0975546"/>
                  </a:ext>
                </a:extLst>
              </a:tr>
              <a:tr h="93799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>
                          <a:effectLst/>
                        </a:rPr>
                        <a:t>Total</a:t>
                      </a:r>
                      <a:endParaRPr lang="es-CO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400" kern="100" dirty="0">
                          <a:effectLst/>
                        </a:rPr>
                        <a:t>52</a:t>
                      </a:r>
                      <a:endParaRPr lang="es-CO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8517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5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13965AC-BA7F-F2C3-26AA-951645B84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292F28F-4CFA-1753-FD49-6A3D26706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179882"/>
              </p:ext>
            </p:extLst>
          </p:nvPr>
        </p:nvGraphicFramePr>
        <p:xfrm>
          <a:off x="4378159" y="233906"/>
          <a:ext cx="7524806" cy="6390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9562">
                  <a:extLst>
                    <a:ext uri="{9D8B030D-6E8A-4147-A177-3AD203B41FA5}">
                      <a16:colId xmlns:a16="http://schemas.microsoft.com/office/drawing/2014/main" val="129420069"/>
                    </a:ext>
                  </a:extLst>
                </a:gridCol>
                <a:gridCol w="4849538">
                  <a:extLst>
                    <a:ext uri="{9D8B030D-6E8A-4147-A177-3AD203B41FA5}">
                      <a16:colId xmlns:a16="http://schemas.microsoft.com/office/drawing/2014/main" val="1858725071"/>
                    </a:ext>
                  </a:extLst>
                </a:gridCol>
                <a:gridCol w="1395706">
                  <a:extLst>
                    <a:ext uri="{9D8B030D-6E8A-4147-A177-3AD203B41FA5}">
                      <a16:colId xmlns:a16="http://schemas.microsoft.com/office/drawing/2014/main" val="2542440812"/>
                    </a:ext>
                  </a:extLst>
                </a:gridCol>
              </a:tblGrid>
              <a:tr h="5420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200" kern="100" dirty="0">
                          <a:effectLst/>
                        </a:rPr>
                        <a:t>Consecutivo</a:t>
                      </a:r>
                      <a:endParaRPr lang="es-CO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200" kern="100" dirty="0">
                          <a:effectLst/>
                        </a:rPr>
                        <a:t>Actividad</a:t>
                      </a:r>
                      <a:endParaRPr lang="es-CO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200" kern="100" dirty="0">
                          <a:effectLst/>
                        </a:rPr>
                        <a:t>Cantidad</a:t>
                      </a:r>
                      <a:endParaRPr lang="es-CO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46897420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Autos inhibitorios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2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01950628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2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Auto Apertura de indagación Previa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8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36838152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3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Autos de Archivo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15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78838194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4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Autos de Apertura de Investigación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4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11308734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5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Auto de cierre de Investigación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0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28595579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6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Auto de Pliego de Cargos Firmados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0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02783506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7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Auto de Pliego de Cargos en Revisión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0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29619636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8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Autos de Remisión por Competencia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2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13538266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9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Autos Pruebas de Oficio o de parte 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11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3403421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10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Auto Prórroga Investigación Disciplinaria 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0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16984080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11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Reconocimiento Personería Jurídica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0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45088221"/>
                  </a:ext>
                </a:extLst>
              </a:tr>
              <a:tr h="820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12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Práctica Diligencias probatorias (memorandos y/o oficios y toma de declaraciones / inspecciones disciplinarias)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24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49534958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13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Comunicaciones y Notificaciones 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103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45286458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14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Respuestas a la PGN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72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13534131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15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Capacitaciones 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68315404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16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Quejas e Informes evaluados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13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19230330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17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Publicación </a:t>
                      </a:r>
                      <a:r>
                        <a:rPr lang="es-CO" sz="1600" kern="100" dirty="0" err="1">
                          <a:effectLst/>
                        </a:rPr>
                        <a:t>Tips</a:t>
                      </a:r>
                      <a:r>
                        <a:rPr lang="es-CO" sz="1600" kern="100" dirty="0">
                          <a:effectLst/>
                        </a:rPr>
                        <a:t> Disciplinarios 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13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11664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18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>
                          <a:effectLst/>
                        </a:rPr>
                        <a:t>Inducción y reinducción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600" kern="100" dirty="0">
                          <a:effectLst/>
                        </a:rPr>
                        <a:t>2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76699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7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87AEA66-899C-222D-1DCF-AD1F60C3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Otras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E20ECF-7157-54B8-937F-23438C132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941210"/>
              </p:ext>
            </p:extLst>
          </p:nvPr>
        </p:nvGraphicFramePr>
        <p:xfrm>
          <a:off x="4490860" y="1329959"/>
          <a:ext cx="7314346" cy="3785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108">
                  <a:extLst>
                    <a:ext uri="{9D8B030D-6E8A-4147-A177-3AD203B41FA5}">
                      <a16:colId xmlns:a16="http://schemas.microsoft.com/office/drawing/2014/main" val="1396205675"/>
                    </a:ext>
                  </a:extLst>
                </a:gridCol>
                <a:gridCol w="4889911">
                  <a:extLst>
                    <a:ext uri="{9D8B030D-6E8A-4147-A177-3AD203B41FA5}">
                      <a16:colId xmlns:a16="http://schemas.microsoft.com/office/drawing/2014/main" val="1539233618"/>
                    </a:ext>
                  </a:extLst>
                </a:gridCol>
                <a:gridCol w="1407327">
                  <a:extLst>
                    <a:ext uri="{9D8B030D-6E8A-4147-A177-3AD203B41FA5}">
                      <a16:colId xmlns:a16="http://schemas.microsoft.com/office/drawing/2014/main" val="195967692"/>
                    </a:ext>
                  </a:extLst>
                </a:gridCol>
              </a:tblGrid>
              <a:tr h="1077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050" kern="100" dirty="0">
                          <a:effectLst/>
                        </a:rPr>
                        <a:t>Consecutivo</a:t>
                      </a:r>
                      <a:endParaRPr lang="es-CO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050" kern="100" dirty="0">
                          <a:effectLst/>
                        </a:rPr>
                        <a:t>Actividad</a:t>
                      </a:r>
                      <a:endParaRPr lang="es-CO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050" kern="100" dirty="0">
                          <a:effectLst/>
                        </a:rPr>
                        <a:t>Cantidad</a:t>
                      </a:r>
                      <a:endParaRPr lang="es-CO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3203328"/>
                  </a:ext>
                </a:extLst>
              </a:tr>
              <a:tr h="1077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>
                          <a:effectLst/>
                        </a:rPr>
                        <a:t>1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 dirty="0">
                          <a:effectLst/>
                        </a:rPr>
                        <a:t>Se continuo con la organización del archivo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>
                          <a:effectLst/>
                        </a:rPr>
                        <a:t>N/A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01544822"/>
                  </a:ext>
                </a:extLst>
              </a:tr>
              <a:tr h="1630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>
                          <a:effectLst/>
                        </a:rPr>
                        <a:t>2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 dirty="0">
                          <a:effectLst/>
                        </a:rPr>
                        <a:t>Se continuó con el trámite de actualización del procedimiento disciplinario código TPSC-P-004.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 dirty="0">
                          <a:effectLst/>
                        </a:rPr>
                        <a:t>N/A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1092614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7BC6410-3787-F0F1-48B9-E0DFABEF8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3635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3281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5543</TotalTime>
  <Words>252</Words>
  <Application>Microsoft Office PowerPoint</Application>
  <PresentationFormat>Panorámica</PresentationFormat>
  <Paragraphs>94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Verdana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Nelson Fabian Rocha Rodriguez</cp:lastModifiedBy>
  <cp:revision>35</cp:revision>
  <dcterms:created xsi:type="dcterms:W3CDTF">2023-05-08T00:34:42Z</dcterms:created>
  <dcterms:modified xsi:type="dcterms:W3CDTF">2025-06-25T16:37:41Z</dcterms:modified>
</cp:coreProperties>
</file>