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73" r:id="rId4"/>
    <p:sldId id="274" r:id="rId5"/>
    <p:sldId id="289" r:id="rId6"/>
    <p:sldId id="280" r:id="rId7"/>
    <p:sldId id="281" r:id="rId8"/>
    <p:sldId id="290" r:id="rId9"/>
    <p:sldId id="29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10/04/2023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10/04/2023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10/04/2023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10/04/2023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10/04/2023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10/04/2023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10/04/2023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907" y="723165"/>
            <a:ext cx="19626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cs typeface="+mn-lt"/>
              </a:rPr>
              <a:t>MARZO</a:t>
            </a:r>
            <a:r>
              <a:rPr lang="es-ES" b="1" dirty="0">
                <a:cs typeface="+mn-lt"/>
              </a:rPr>
              <a:t> 2023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016524" y="1721346"/>
            <a:ext cx="7366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GESTION 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Primer Trimestre 2023</a:t>
            </a:r>
          </a:p>
          <a:p>
            <a:pPr algn="r"/>
            <a:endParaRPr lang="es-CO" sz="2400" b="1" dirty="0"/>
          </a:p>
          <a:p>
            <a:pPr algn="r"/>
            <a:endParaRPr lang="es-CO" sz="2400" b="1" dirty="0"/>
          </a:p>
          <a:p>
            <a:pPr algn="r"/>
            <a:r>
              <a:rPr lang="es-CO" sz="2400" b="1" dirty="0"/>
              <a:t>Vicepresidencia de Gestión Corporativa</a:t>
            </a:r>
          </a:p>
          <a:p>
            <a:pPr algn="r"/>
            <a:r>
              <a:rPr lang="es-CO" sz="2400" b="1" dirty="0"/>
              <a:t>Control  Disciplinario  Interno</a:t>
            </a:r>
          </a:p>
          <a:p>
            <a:pPr algn="r"/>
            <a:endParaRPr lang="es-CO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es-CO" sz="2800" dirty="0">
              <a:solidFill>
                <a:srgbClr val="005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E-</a:t>
            </a:r>
            <a:r>
              <a:rPr lang="es-MX" dirty="0" err="1"/>
              <a:t>cards</a:t>
            </a:r>
            <a:r>
              <a:rPr lang="es-MX" dirty="0"/>
              <a:t> - 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El Equipo Disciplinario de la Vicepresidencia de Gestión Corporativa de la Agencia Nacional de Infraestructura, busca generar espacios informativos de fácil acceso y comprensión, que brinde a los funcionarios y contratistas </a:t>
            </a:r>
            <a:r>
              <a:rPr lang="es-MX" sz="1800" dirty="0" err="1"/>
              <a:t>tips</a:t>
            </a:r>
            <a:r>
              <a:rPr lang="es-MX" sz="1800" dirty="0"/>
              <a:t> para el mejor desarrollo de su función.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Para ello se han ideado los viernes de curiosidades disciplinarias que, mediante el uso de la plataforma </a:t>
            </a:r>
            <a:r>
              <a:rPr lang="es-MX" sz="1800" dirty="0" err="1"/>
              <a:t>teams</a:t>
            </a:r>
            <a:r>
              <a:rPr lang="es-MX" sz="1800" dirty="0"/>
              <a:t>, específicamente el chat Comunicaciones ANI, socializa textos claros, concisos y directos.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El objetivo principal de la Vicepresidencia de Gestión Corporativa es la prevención. </a:t>
            </a:r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Marcador de contenido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41C5D34-AD1F-05A1-8C0F-19A7796E18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0719" t="35621" r="29396" b="33890"/>
          <a:stretch/>
        </p:blipFill>
        <p:spPr bwMode="auto">
          <a:xfrm>
            <a:off x="6172200" y="2505075"/>
            <a:ext cx="5183188" cy="3722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49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Marcador de contenido 1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A2E0DC46-0A3F-C3FF-711C-8C9235293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023" t="35319" r="28717" b="33286"/>
          <a:stretch/>
        </p:blipFill>
        <p:spPr bwMode="auto">
          <a:xfrm>
            <a:off x="1014413" y="2505075"/>
            <a:ext cx="5157787" cy="3722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AE2F1820-1B95-429F-D9C6-1A0F985907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380" t="24150" r="29905" b="45361"/>
          <a:stretch/>
        </p:blipFill>
        <p:spPr bwMode="auto">
          <a:xfrm>
            <a:off x="6180105" y="2469355"/>
            <a:ext cx="5167378" cy="375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176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Marcador de contenido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54224A5A-D763-9713-5B7B-4EFFA63A1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532" t="21433" r="30753" b="39324"/>
          <a:stretch/>
        </p:blipFill>
        <p:spPr bwMode="auto">
          <a:xfrm>
            <a:off x="839788" y="2469355"/>
            <a:ext cx="5157787" cy="375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Marcador de contenido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264086C-2070-12B7-0CA0-04177D0A42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3435" t="16301" r="30414" b="15174"/>
          <a:stretch/>
        </p:blipFill>
        <p:spPr bwMode="auto">
          <a:xfrm>
            <a:off x="6194427" y="2505074"/>
            <a:ext cx="5157785" cy="4187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09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9E8FCD-37ED-0219-9C87-45EAD1F8F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736" t="7831" r="76892" b="30869"/>
          <a:stretch/>
        </p:blipFill>
        <p:spPr bwMode="auto">
          <a:xfrm>
            <a:off x="839789" y="2252870"/>
            <a:ext cx="5057428" cy="4306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1857059-281A-6EF0-D5B8-0CB978493A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041" t="18716" r="31941" b="9136"/>
          <a:stretch/>
        </p:blipFill>
        <p:spPr bwMode="auto">
          <a:xfrm>
            <a:off x="6096001" y="2505074"/>
            <a:ext cx="5256210" cy="405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03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Campañas de 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Marcador de contenido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E249BCF-6A66-816B-1CD8-B4EFFD789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431" t="10067" r="73184" b="28971"/>
          <a:stretch/>
        </p:blipFill>
        <p:spPr bwMode="auto">
          <a:xfrm>
            <a:off x="636104" y="2505075"/>
            <a:ext cx="5361471" cy="405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Marcador de contenido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CE8A6B3-B868-AB3F-57C6-9089892229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9674" t="18592" r="44671" b="15791"/>
          <a:stretch/>
        </p:blipFill>
        <p:spPr bwMode="auto">
          <a:xfrm>
            <a:off x="5751442" y="2505074"/>
            <a:ext cx="5600769" cy="3882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755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redondeado 6"/>
          <p:cNvSpPr/>
          <p:nvPr/>
        </p:nvSpPr>
        <p:spPr>
          <a:xfrm>
            <a:off x="123827" y="2117625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</a:t>
            </a:r>
          </a:p>
        </p:txBody>
      </p:sp>
      <p:sp>
        <p:nvSpPr>
          <p:cNvPr id="6" name="Rectángulo redondeado 9"/>
          <p:cNvSpPr/>
          <p:nvPr/>
        </p:nvSpPr>
        <p:spPr>
          <a:xfrm>
            <a:off x="3238009" y="1746912"/>
            <a:ext cx="8458122" cy="394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/>
                </a:solidFill>
              </a:rPr>
              <a:t>Presentar las actividades y providencias, resultado de la  gestión de los procesos  disciplinarios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4"/>
            <a:ext cx="12192000" cy="69440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5" name="Rectángulo redondeado 6"/>
          <p:cNvSpPr/>
          <p:nvPr/>
        </p:nvSpPr>
        <p:spPr>
          <a:xfrm>
            <a:off x="363508" y="1585362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ALCANCE</a:t>
            </a:r>
          </a:p>
        </p:txBody>
      </p:sp>
      <p:sp>
        <p:nvSpPr>
          <p:cNvPr id="17" name="Flecha derecha 8"/>
          <p:cNvSpPr/>
          <p:nvPr/>
        </p:nvSpPr>
        <p:spPr>
          <a:xfrm>
            <a:off x="3671247" y="1296537"/>
            <a:ext cx="7451677" cy="2109302"/>
          </a:xfrm>
          <a:prstGeom prst="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dirty="0">
                <a:solidFill>
                  <a:schemeClr val="tx1"/>
                </a:solidFill>
              </a:rPr>
              <a:t>Periodo comprendido entre el 1 de enero y el  31 de marzo de 2023</a:t>
            </a:r>
          </a:p>
        </p:txBody>
      </p:sp>
      <p:sp>
        <p:nvSpPr>
          <p:cNvPr id="23" name="Rectángulo redondeado 9"/>
          <p:cNvSpPr/>
          <p:nvPr/>
        </p:nvSpPr>
        <p:spPr>
          <a:xfrm>
            <a:off x="3998794" y="3345608"/>
            <a:ext cx="5977719" cy="25563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800" dirty="0">
                <a:solidFill>
                  <a:schemeClr val="tx1"/>
                </a:solidFill>
              </a:rPr>
              <a:t>Actividades tendientes a fortalecer las políticas de prevención de conductas constitutivas de infracción al Código General Disciplinario mediante la actividad disciplinaria.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5"/>
          <p:cNvSpPr/>
          <p:nvPr/>
        </p:nvSpPr>
        <p:spPr>
          <a:xfrm>
            <a:off x="1243011" y="775363"/>
            <a:ext cx="9801225" cy="957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41B74E-CD93-3677-690F-47AFE647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84777"/>
              </p:ext>
            </p:extLst>
          </p:nvPr>
        </p:nvGraphicFramePr>
        <p:xfrm>
          <a:off x="1243012" y="2271711"/>
          <a:ext cx="9801226" cy="4043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00613">
                  <a:extLst>
                    <a:ext uri="{9D8B030D-6E8A-4147-A177-3AD203B41FA5}">
                      <a16:colId xmlns:a16="http://schemas.microsoft.com/office/drawing/2014/main" val="1291086902"/>
                    </a:ext>
                  </a:extLst>
                </a:gridCol>
                <a:gridCol w="4900613">
                  <a:extLst>
                    <a:ext uri="{9D8B030D-6E8A-4147-A177-3AD203B41FA5}">
                      <a16:colId xmlns:a16="http://schemas.microsoft.com/office/drawing/2014/main" val="1128169253"/>
                    </a:ext>
                  </a:extLst>
                </a:gridCol>
              </a:tblGrid>
              <a:tr h="101084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Procesos al 1 de enero de 2023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42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9859743"/>
                  </a:ext>
                </a:extLst>
              </a:tr>
              <a:tr h="101084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>
                          <a:effectLst/>
                        </a:rPr>
                        <a:t>Procesos ingresados</a:t>
                      </a:r>
                      <a:endParaRPr lang="es-CO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4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327086"/>
                  </a:ext>
                </a:extLst>
              </a:tr>
              <a:tr h="101084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>
                          <a:effectLst/>
                        </a:rPr>
                        <a:t>Procesos finalizados</a:t>
                      </a:r>
                      <a:endParaRPr lang="es-CO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4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008822"/>
                  </a:ext>
                </a:extLst>
              </a:tr>
              <a:tr h="101084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>
                          <a:effectLst/>
                        </a:rPr>
                        <a:t>Procesos activos al 31 de marzo de 2023</a:t>
                      </a:r>
                      <a:endParaRPr lang="es-CO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42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412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122831"/>
            <a:ext cx="12192000" cy="6858000"/>
          </a:xfrm>
          <a:prstGeom prst="rect">
            <a:avLst/>
          </a:prstGeom>
        </p:spPr>
      </p:pic>
      <p:sp>
        <p:nvSpPr>
          <p:cNvPr id="4" name="Rectángulo redondeado 4"/>
          <p:cNvSpPr/>
          <p:nvPr/>
        </p:nvSpPr>
        <p:spPr>
          <a:xfrm>
            <a:off x="403123" y="1501421"/>
            <a:ext cx="2719400" cy="412145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  <a:p>
            <a:pPr algn="r"/>
            <a:r>
              <a:rPr lang="es-CO" sz="1600" b="1" dirty="0"/>
              <a:t>Primer Trimestre</a:t>
            </a:r>
          </a:p>
          <a:p>
            <a:pPr algn="r"/>
            <a:endParaRPr lang="es-CO" sz="1600" b="1" dirty="0"/>
          </a:p>
          <a:p>
            <a:pPr algn="r"/>
            <a:r>
              <a:rPr lang="es-CO" sz="1600" b="1" dirty="0"/>
              <a:t>2023</a:t>
            </a:r>
            <a:endParaRPr lang="en-US" sz="1600" b="1" dirty="0"/>
          </a:p>
          <a:p>
            <a:pPr algn="ctr"/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835021" y="1484671"/>
            <a:ext cx="6741994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# </a:t>
            </a:r>
            <a:r>
              <a:rPr lang="es-CO" sz="2400" dirty="0">
                <a:solidFill>
                  <a:schemeClr val="tx1"/>
                </a:solidFill>
              </a:rPr>
              <a:t>PROCESOS CADUCADOS / # TOTAL DE PROCESOS  DEL PERIODO </a:t>
            </a:r>
          </a:p>
          <a:p>
            <a:endParaRPr lang="es-CO" sz="2400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0 / 46 = 0,0%</a:t>
            </a:r>
          </a:p>
          <a:p>
            <a:endParaRPr lang="es-CO" sz="2400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 46 es el </a:t>
            </a:r>
            <a:r>
              <a:rPr lang="es-CO" sz="2800" dirty="0">
                <a:solidFill>
                  <a:schemeClr val="tx1"/>
                </a:solidFill>
              </a:rPr>
              <a:t>resultado</a:t>
            </a:r>
            <a:r>
              <a:rPr lang="es-CO" sz="2400" dirty="0">
                <a:solidFill>
                  <a:schemeClr val="tx1"/>
                </a:solidFill>
              </a:rPr>
              <a:t> de sumar:</a:t>
            </a:r>
          </a:p>
          <a:p>
            <a:endParaRPr lang="es-CO" sz="2400" dirty="0">
              <a:solidFill>
                <a:schemeClr val="tx1"/>
              </a:solidFill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# procesos iniciales (42)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# procesos ingresados (4)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80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El Equipo Disciplinario de la Vicepresidencia de Gestión Corporativa de la Agencia Nacional de Infraestructura ha dado inicio a las jornadas en materia disciplinaria con un enfoque  netamente preventivo.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Se busca proporcionar a nuestros funcionarios, contratistas y colaboradores, fundamentos y herramientas que les permitan cumplir con sus funciones y contratos con total compromiso con la entidad, aportando al cumplimiento de los fines estatales.</a:t>
            </a:r>
            <a:r>
              <a:rPr lang="es-CO" sz="1400" dirty="0"/>
              <a:t> Para ello, se están generando espacios de acercamiento que nos permitan informar a los funcionarios sobre sus derechos y obligaciones, previniendo de manera efectiva la ocurrencia de conductas que a futuro pueda generar reproches en contra de quienes la ejecutan.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400" dirty="0"/>
              <a:t>Esperamos que la información suministrada sea útil y aplicable por parte de todos los involucrados en la gestión de la ANI.</a:t>
            </a:r>
            <a:endParaRPr lang="es-MX" sz="1400" dirty="0"/>
          </a:p>
        </p:txBody>
      </p:sp>
      <p:pic>
        <p:nvPicPr>
          <p:cNvPr id="9" name="Marcador de contenido 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AEAEFDE-4D2B-A8DE-60BB-1375531CD9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0380" t="18716" r="30923" b="34192"/>
          <a:stretch/>
        </p:blipFill>
        <p:spPr bwMode="auto">
          <a:xfrm>
            <a:off x="6246331" y="2057399"/>
            <a:ext cx="5034925" cy="4132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6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Generalidades del Derecho Disciplinario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742986F-57E3-A0E6-147B-77F91AE03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05" t="39732" r="14833" b="15438"/>
          <a:stretch/>
        </p:blipFill>
        <p:spPr bwMode="auto">
          <a:xfrm>
            <a:off x="788987" y="2226364"/>
            <a:ext cx="5157787" cy="2162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502905D-1DE7-46EF-8C9F-F2C3AEEFD2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3931" t="21735" r="36154" b="30871"/>
          <a:stretch/>
        </p:blipFill>
        <p:spPr bwMode="auto">
          <a:xfrm>
            <a:off x="839788" y="4402936"/>
            <a:ext cx="5106986" cy="2176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5C4073-0B04-F78C-6BF9-E874E759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8" t="25356" r="29735" b="26948"/>
          <a:stretch/>
        </p:blipFill>
        <p:spPr bwMode="auto">
          <a:xfrm>
            <a:off x="5972175" y="2226365"/>
            <a:ext cx="5157787" cy="2176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Marcador de contenido 4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9D3F35E8-F104-A792-F810-64DC3F068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49" t="34413" r="29735" b="18193"/>
          <a:stretch/>
        </p:blipFill>
        <p:spPr bwMode="auto">
          <a:xfrm>
            <a:off x="5946774" y="4417227"/>
            <a:ext cx="5211556" cy="2538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63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594174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Generalidades del Derecho Disciplinario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A82AD1B-261B-D9E8-DF8C-0EC525E26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8" t="44979" r="31602" b="19400"/>
          <a:stretch/>
        </p:blipFill>
        <p:spPr bwMode="auto">
          <a:xfrm>
            <a:off x="813422" y="2239617"/>
            <a:ext cx="5269395" cy="1860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5045BF57-799A-BAA3-F7E2-64F255A83E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4270" t="26866" r="31433" b="27249"/>
          <a:stretch/>
        </p:blipFill>
        <p:spPr bwMode="auto">
          <a:xfrm>
            <a:off x="839787" y="4100474"/>
            <a:ext cx="5157787" cy="2506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7816BE-8DCA-0433-F154-03281F9B5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97" t="42564" r="34148" b="11854"/>
          <a:stretch/>
        </p:blipFill>
        <p:spPr bwMode="auto">
          <a:xfrm>
            <a:off x="6035744" y="2239618"/>
            <a:ext cx="5157787" cy="1828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EF44C1A-038E-3984-C39D-601EDC39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49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3829BBB-387A-72C6-5480-B0558BAE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3" y="4067728"/>
            <a:ext cx="5213765" cy="22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Generalidades del Derecho Disciplinario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5" name="Marcador de contenido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78DFD64-4AA8-907C-0250-BE0685983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459" t="34413" r="30074" b="21815"/>
          <a:stretch/>
        </p:blipFill>
        <p:spPr bwMode="auto">
          <a:xfrm>
            <a:off x="839788" y="2266123"/>
            <a:ext cx="5157787" cy="2072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613FC3-10B5-53B7-72CA-04ED886ED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7" t="30791" r="30075" b="23023"/>
          <a:stretch/>
        </p:blipFill>
        <p:spPr bwMode="auto">
          <a:xfrm>
            <a:off x="836612" y="4338983"/>
            <a:ext cx="5157787" cy="226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Marcador de contenido 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C55F26C-EDC9-6CF4-2C02-6FD732A438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25458" t="26866" r="29735" b="27551"/>
          <a:stretch/>
        </p:blipFill>
        <p:spPr bwMode="auto">
          <a:xfrm>
            <a:off x="6000751" y="2266124"/>
            <a:ext cx="5351461" cy="2491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3F8B4C3-7F74-798F-F5DE-5A13F0A35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97" t="38036" r="34148" b="27207"/>
          <a:stretch/>
        </p:blipFill>
        <p:spPr bwMode="auto">
          <a:xfrm>
            <a:off x="6000751" y="4659245"/>
            <a:ext cx="5345109" cy="1940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54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460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Prevención en materia disciplinaria  Primer Trimestre - 2023</vt:lpstr>
      <vt:lpstr>Generalidades del Derecho Disciplinario  Primer Trimestre - 2023</vt:lpstr>
      <vt:lpstr>Generalidades del Derecho Disciplinario  Primer Trimestre - 2023</vt:lpstr>
      <vt:lpstr>Generalidades del Derecho Disciplinario  Primer Trimestre - 2023</vt:lpstr>
      <vt:lpstr>Campañas de Prevención en Materia Disciplinaria  Primer Trimestre - 2023</vt:lpstr>
      <vt:lpstr>Campañas de Prevención en Materia Disciplinaria  Primer Trimestre - 2023</vt:lpstr>
      <vt:lpstr>Campañas de Prevención en Materia Disciplinaria  Primer Trimestre - 2023</vt:lpstr>
      <vt:lpstr>Campañas de Prevención en Materia Disciplinaria  Primer Trimestre - 2023</vt:lpstr>
      <vt:lpstr>Campañas de Prevención en Materia Disciplinaria  Primer Trimestre - 2023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Luz Alexzandra Rincón Malaver</cp:lastModifiedBy>
  <cp:revision>11</cp:revision>
  <dcterms:created xsi:type="dcterms:W3CDTF">2022-08-21T22:49:00Z</dcterms:created>
  <dcterms:modified xsi:type="dcterms:W3CDTF">2023-04-10T15:45:58Z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D3CDCE901B6449F7A8DA1902F013CEA9</vt:lpwstr>
  </property>
  <property fmtid="{D5CDD505-2E9C-101B-9397-08002B2CF9AE}" pid="3" name="KSOProductBuildVer">
    <vt:lpwstr>1033-11.2.0.11440</vt:lpwstr>
  </property>
</Properties>
</file>