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sldIdLst>
    <p:sldId id="258" r:id="rId5"/>
    <p:sldId id="274" r:id="rId6"/>
    <p:sldId id="280" r:id="rId7"/>
    <p:sldId id="281" r:id="rId8"/>
    <p:sldId id="282" r:id="rId9"/>
    <p:sldId id="284" r:id="rId10"/>
    <p:sldId id="285" r:id="rId11"/>
    <p:sldId id="283" r:id="rId12"/>
    <p:sldId id="286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1F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E846-964E-478C-AA63-EEFC5E18E070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80D4-7A5A-4CDB-B409-ABE533486BF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E366-8242-424F-8402-4E0933C83F4A}" type="datetime1">
              <a:rPr lang="es-ES" smtClean="0"/>
              <a:t>11/01/2024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8899-B22E-4B58-B331-D91C579DA2AA}" type="datetime1">
              <a:rPr lang="es-ES" smtClean="0"/>
              <a:t>11/01/2024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0669-A536-4B75-8F83-A058D2F5EA49}" type="datetime1">
              <a:rPr lang="es-ES" smtClean="0"/>
              <a:t>11/01/2024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78DE-B9FC-417A-826B-CB1415D5599E}" type="datetime1">
              <a:rPr lang="es-ES" smtClean="0"/>
              <a:t>11/01/2024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00EA-6357-4413-A1DF-86543A421A59}" type="datetime1">
              <a:rPr lang="es-ES" smtClean="0"/>
              <a:t>11/01/2024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54BD-15BF-4A94-B7AB-D412BD50C5E9}" type="datetime1">
              <a:rPr lang="es-ES" smtClean="0"/>
              <a:t>11/01/2024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139C-0B16-4290-A6BF-75D3B368A007}" type="datetime1">
              <a:rPr lang="es-ES" smtClean="0"/>
              <a:t>11/01/2024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6ACD-FCCB-489C-809D-4B6DB9110F7A}" type="datetime1">
              <a:rPr lang="es-ES" smtClean="0"/>
              <a:t>11/01/2024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ED67-27B1-4DDB-B3CA-723172AFD405}" type="datetime1">
              <a:rPr lang="es-ES" smtClean="0"/>
              <a:t>11/01/2024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D562-0FD8-4444-A106-EA96D4FB48D1}" type="datetime1">
              <a:rPr lang="es-ES" smtClean="0"/>
              <a:t>11/01/2024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9FFB-8330-4689-BF75-A4A9EC132936}" type="datetime1">
              <a:rPr lang="es-ES" smtClean="0"/>
              <a:t>11/01/2024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977D-7371-4F5C-A6DE-DCD85D09C5C6}" type="datetime1">
              <a:rPr lang="es-ES" smtClean="0"/>
              <a:t>11/01/2024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A9ED-F10F-4D88-A8B1-084729BD525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04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0907" y="723165"/>
            <a:ext cx="196267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cs typeface="+mn-lt"/>
              </a:rPr>
              <a:t>2023</a:t>
            </a:r>
            <a:endParaRPr lang="es-ES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4016524" y="1721346"/>
            <a:ext cx="736647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effectLst>
                  <a:innerShdw blurRad="114300">
                    <a:schemeClr val="tx2">
                      <a:lumMod val="50000"/>
                    </a:schemeClr>
                  </a:innerShdw>
                </a:effectLst>
              </a:rPr>
              <a:t>INFORME DE GESTIÓN </a:t>
            </a:r>
          </a:p>
          <a:p>
            <a:pPr algn="r"/>
            <a:r>
              <a:rPr lang="es-CO" sz="2400" b="1" dirty="0">
                <a:effectLst>
                  <a:innerShdw blurRad="114300">
                    <a:schemeClr val="tx2">
                      <a:lumMod val="50000"/>
                    </a:schemeClr>
                  </a:innerShdw>
                </a:effectLst>
              </a:rPr>
              <a:t>Control  Disciplinario Interno</a:t>
            </a:r>
          </a:p>
          <a:p>
            <a:pPr algn="r"/>
            <a:r>
              <a:rPr lang="es-CO" sz="2400" b="1" dirty="0">
                <a:effectLst>
                  <a:innerShdw blurRad="114300">
                    <a:schemeClr val="tx2">
                      <a:lumMod val="50000"/>
                    </a:schemeClr>
                  </a:innerShdw>
                </a:effectLst>
              </a:rPr>
              <a:t>Cuarto Trimestre 2023</a:t>
            </a:r>
          </a:p>
          <a:p>
            <a:pPr algn="r"/>
            <a:endParaRPr lang="es-CO" sz="2400" b="1" dirty="0"/>
          </a:p>
          <a:p>
            <a:pPr algn="r"/>
            <a:endParaRPr lang="es-CO" sz="2400" b="1" dirty="0"/>
          </a:p>
          <a:p>
            <a:pPr algn="r"/>
            <a:r>
              <a:rPr lang="es-CO" sz="2400" b="1" dirty="0"/>
              <a:t>Vicepresidencia de Gestión Corporativa ANI</a:t>
            </a:r>
          </a:p>
          <a:p>
            <a:pPr algn="r"/>
            <a:r>
              <a:rPr lang="es-CO" sz="2400" b="1" dirty="0"/>
              <a:t>Control  Disciplinario  Interno</a:t>
            </a:r>
          </a:p>
          <a:p>
            <a:pPr algn="r"/>
            <a:endParaRPr lang="es-CO" sz="2800" b="1" dirty="0">
              <a:solidFill>
                <a:schemeClr val="bg2">
                  <a:lumMod val="75000"/>
                </a:schemeClr>
              </a:solidFill>
            </a:endParaRPr>
          </a:p>
          <a:p>
            <a:pPr algn="r"/>
            <a:endParaRPr lang="es-CO" sz="2800" dirty="0">
              <a:solidFill>
                <a:srgbClr val="0054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ork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5"/>
          <p:cNvSpPr/>
          <p:nvPr/>
        </p:nvSpPr>
        <p:spPr>
          <a:xfrm>
            <a:off x="1243011" y="775363"/>
            <a:ext cx="9801225" cy="9578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Procesos Disciplinarios </a:t>
            </a: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 cierre del cuarto trimestre 2023 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141B74E-CD93-3677-690F-47AFE647F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439098"/>
              </p:ext>
            </p:extLst>
          </p:nvPr>
        </p:nvGraphicFramePr>
        <p:xfrm>
          <a:off x="1243012" y="2271711"/>
          <a:ext cx="9801226" cy="40577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00613">
                  <a:extLst>
                    <a:ext uri="{9D8B030D-6E8A-4147-A177-3AD203B41FA5}">
                      <a16:colId xmlns:a16="http://schemas.microsoft.com/office/drawing/2014/main" val="1291086902"/>
                    </a:ext>
                  </a:extLst>
                </a:gridCol>
                <a:gridCol w="4900613">
                  <a:extLst>
                    <a:ext uri="{9D8B030D-6E8A-4147-A177-3AD203B41FA5}">
                      <a16:colId xmlns:a16="http://schemas.microsoft.com/office/drawing/2014/main" val="1128169253"/>
                    </a:ext>
                  </a:extLst>
                </a:gridCol>
              </a:tblGrid>
              <a:tr h="1195250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r>
                        <a:rPr lang="es-CO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Procesos Activos al mes de diciembre del 2023 año </a:t>
                      </a:r>
                      <a:endParaRPr lang="es-CO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r>
                        <a:rPr lang="es-MX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s-CO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859743"/>
                  </a:ext>
                </a:extLst>
              </a:tr>
              <a:tr h="1195250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endParaRPr lang="es-CO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endParaRPr lang="es-CO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2327086"/>
                  </a:ext>
                </a:extLst>
              </a:tr>
              <a:tr h="1195250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endParaRPr lang="es-CO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1000"/>
                        </a:spcAft>
                      </a:pPr>
                      <a:endParaRPr lang="es-CO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2008822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703A56E-BD1E-073E-EE52-0861A5C8E2E9}"/>
              </a:ext>
            </a:extLst>
          </p:cNvPr>
          <p:cNvSpPr txBox="1"/>
          <p:nvPr/>
        </p:nvSpPr>
        <p:spPr>
          <a:xfrm>
            <a:off x="6196633" y="4784589"/>
            <a:ext cx="4746971" cy="1015663"/>
          </a:xfrm>
          <a:prstGeom prst="rect">
            <a:avLst/>
          </a:prstGeom>
          <a:solidFill>
            <a:srgbClr val="1F3864"/>
          </a:solidFill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1500" dirty="0">
                <a:solidFill>
                  <a:schemeClr val="bg1"/>
                </a:solidFill>
              </a:rPr>
              <a:t>No. PROCESOS CADUCADOS AL MES DE DICIEMBRE DEL AÑO 2023</a:t>
            </a:r>
          </a:p>
          <a:p>
            <a:pPr algn="ctr"/>
            <a:endParaRPr lang="es-CO" sz="1500" dirty="0">
              <a:solidFill>
                <a:schemeClr val="bg1"/>
              </a:solidFill>
            </a:endParaRPr>
          </a:p>
          <a:p>
            <a:pPr algn="ctr"/>
            <a:r>
              <a:rPr lang="es-CO" sz="15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Rectángulo redondeado 4">
            <a:extLst>
              <a:ext uri="{FF2B5EF4-FFF2-40B4-BE49-F238E27FC236}">
                <a16:creationId xmlns:a16="http://schemas.microsoft.com/office/drawing/2014/main" id="{71EAF99D-154E-AD87-C9A3-D457AB6D9E18}"/>
              </a:ext>
            </a:extLst>
          </p:cNvPr>
          <p:cNvSpPr/>
          <p:nvPr/>
        </p:nvSpPr>
        <p:spPr>
          <a:xfrm>
            <a:off x="1243010" y="4159642"/>
            <a:ext cx="4852989" cy="216982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b="1" dirty="0"/>
          </a:p>
          <a:p>
            <a:pPr algn="ctr"/>
            <a:endParaRPr lang="es-CO" sz="2400" b="1" dirty="0"/>
          </a:p>
          <a:p>
            <a:pPr algn="ctr"/>
            <a:r>
              <a:rPr lang="es-CO" sz="2400" b="1" dirty="0"/>
              <a:t>INDICADOR  DE RIESGO:</a:t>
            </a:r>
          </a:p>
          <a:p>
            <a:pPr algn="ctr"/>
            <a:endParaRPr lang="es-CO" sz="2400" b="1" dirty="0"/>
          </a:p>
          <a:p>
            <a:pPr algn="ctr"/>
            <a:r>
              <a:rPr lang="es-CO" sz="2400" b="1" dirty="0"/>
              <a:t>IMPUNIDAD</a:t>
            </a:r>
          </a:p>
          <a:p>
            <a:pPr algn="ctr"/>
            <a:endParaRPr lang="es-CO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OBJETIVO</a:t>
            </a:r>
            <a:endParaRPr lang="es-CO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1D7A38B-C868-698E-09E6-413203CAA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17963"/>
            <a:ext cx="4956328" cy="308833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dirty="0"/>
              <a:t>El Equipo Disciplinario de la Vicepresidencia de Gestión Corporativa de la Agencia Nacional de Infraestructura ha dado inicio a las jornadas en materia disciplinaria con un enfoque  netamente preventivo.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MX" sz="1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400" dirty="0"/>
              <a:t>Se busca proporcionar a nuestros funcionarios, contratistas y colaboradores, fundamentos y herramientas que les permitan cumplir con sus funciones y contratos con total compromiso con la entidad, aportando al cumplimiento de los fines estatales.</a:t>
            </a:r>
            <a:r>
              <a:rPr lang="es-CO" sz="1400" dirty="0"/>
              <a:t> Para ello, se están generando espacios de acercamiento que nos permitan informar a los funcionarios sobre sus derechos y obligaciones, previniendo de manera efectiva la ocurrencia de conductas que a futuro pueda generar reproches en contra de quienes la ejecutan.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CO" sz="1400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Prevención en materia disciplinaria </a:t>
            </a: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7FBAB0FC-20B3-1FB5-4FFB-96AFBA5075E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17629540"/>
              </p:ext>
            </p:extLst>
          </p:nvPr>
        </p:nvGraphicFramePr>
        <p:xfrm>
          <a:off x="5943600" y="2817963"/>
          <a:ext cx="5068111" cy="2901427"/>
        </p:xfrm>
        <a:graphic>
          <a:graphicData uri="http://schemas.openxmlformats.org/drawingml/2006/table">
            <a:tbl>
              <a:tblPr firstRow="1" firstCol="1" bandRow="1"/>
              <a:tblGrid>
                <a:gridCol w="3800519">
                  <a:extLst>
                    <a:ext uri="{9D8B030D-6E8A-4147-A177-3AD203B41FA5}">
                      <a16:colId xmlns:a16="http://schemas.microsoft.com/office/drawing/2014/main" val="3184460445"/>
                    </a:ext>
                  </a:extLst>
                </a:gridCol>
                <a:gridCol w="1267592">
                  <a:extLst>
                    <a:ext uri="{9D8B030D-6E8A-4147-A177-3AD203B41FA5}">
                      <a16:colId xmlns:a16="http://schemas.microsoft.com/office/drawing/2014/main" val="3772912301"/>
                    </a:ext>
                  </a:extLst>
                </a:gridCol>
              </a:tblGrid>
              <a:tr h="562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kern="100" dirty="0">
                          <a:solidFill>
                            <a:srgbClr val="FFFFFF"/>
                          </a:solidFill>
                          <a:effectLst>
                            <a:outerShdw blurRad="50800" dist="50800" dir="5400000" sx="0" sy="0" algn="ctr">
                              <a:srgbClr val="0070C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Título capacitación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kern="100" dirty="0">
                          <a:solidFill>
                            <a:srgbClr val="FFFFFF"/>
                          </a:solidFill>
                          <a:effectLst>
                            <a:outerShdw blurRad="50800" dist="50800" dir="5400000" sx="0" sy="0" algn="ctr">
                              <a:srgbClr val="0070C0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Asistentes</a:t>
                      </a:r>
                      <a:endParaRPr lang="es-CO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720357"/>
                  </a:ext>
                </a:extLst>
              </a:tr>
              <a:tr h="562244">
                <a:tc>
                  <a:txBody>
                    <a:bodyPr/>
                    <a:lstStyle/>
                    <a:p>
                      <a:pPr algn="l"/>
                      <a:r>
                        <a:rPr lang="es-CO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Régimen de Prohibiciones en materia Disciplinaria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320856"/>
                  </a:ext>
                </a:extLst>
              </a:tr>
              <a:tr h="562244">
                <a:tc>
                  <a:txBody>
                    <a:bodyPr/>
                    <a:lstStyle/>
                    <a:p>
                      <a:pPr algn="l"/>
                      <a:r>
                        <a:rPr lang="es-CO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Conflicto de Intereses: https://youtu.be/VUjl00oBS7Y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455705"/>
                  </a:ext>
                </a:extLst>
              </a:tr>
              <a:tr h="716111">
                <a:tc>
                  <a:txBody>
                    <a:bodyPr/>
                    <a:lstStyle/>
                    <a:p>
                      <a:pPr algn="l"/>
                      <a:r>
                        <a:rPr lang="es-CO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Charla Preventiva en Materia Disciplinaria “aplicabilidad del principio de transparencia en los procesos de selección en la contratación pública”: https://youtu.be/DS3kCJmQIj0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159872"/>
                  </a:ext>
                </a:extLst>
              </a:tr>
              <a:tr h="498584">
                <a:tc>
                  <a:txBody>
                    <a:bodyPr/>
                    <a:lstStyle/>
                    <a:p>
                      <a:pPr algn="l"/>
                      <a:r>
                        <a:rPr lang="es-CO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Derecho Colectivo - Sindicatos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kern="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21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60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Ecards</a:t>
            </a:r>
            <a:endParaRPr lang="es-ES" sz="20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Cuarto trimestre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6B4C6E4C-DF4A-065E-A420-983E70269FC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pic>
        <p:nvPicPr>
          <p:cNvPr id="5" name="Marcador de contenido 4" descr="Imagen de la pantalla de un celular de un mensaje en letras blancas&#10;&#10;Descripción generada automáticamente con confianza baja">
            <a:extLst>
              <a:ext uri="{FF2B5EF4-FFF2-40B4-BE49-F238E27FC236}">
                <a16:creationId xmlns:a16="http://schemas.microsoft.com/office/drawing/2014/main" id="{D1C02367-39B0-0AC5-F081-5A8163BB3B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79" y="2469355"/>
            <a:ext cx="3684588" cy="3684588"/>
          </a:xfrm>
        </p:spPr>
      </p:pic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E0BF85C9-A9BF-38BF-B111-3B3DBE4D3A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41" y="2469355"/>
            <a:ext cx="3760379" cy="37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3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Ecards</a:t>
            </a:r>
            <a:endParaRPr lang="es-ES" sz="20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Cuarto trimestre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6B4C6E4C-DF4A-065E-A420-983E70269FC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pic>
        <p:nvPicPr>
          <p:cNvPr id="7" name="Marcador de contenido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91418466-9B3C-8F1B-460B-AA26876CFE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6" y="2013668"/>
            <a:ext cx="4175995" cy="4175995"/>
          </a:xfrm>
        </p:spPr>
      </p:pic>
      <p:pic>
        <p:nvPicPr>
          <p:cNvPr id="9" name="Imagen 8" descr="Imagen de la pantalla de un celular de un mensaje en letras blancas&#10;&#10;Descripción generada automáticamente con confianza baja">
            <a:extLst>
              <a:ext uri="{FF2B5EF4-FFF2-40B4-BE49-F238E27FC236}">
                <a16:creationId xmlns:a16="http://schemas.microsoft.com/office/drawing/2014/main" id="{07D12C43-461F-3349-A288-D404D8A527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20" y="2203290"/>
            <a:ext cx="4175994" cy="417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4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Ecards</a:t>
            </a:r>
            <a:endParaRPr lang="es-ES" sz="20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Cuarto trimestre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6B4C6E4C-DF4A-065E-A420-983E70269FC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pic>
        <p:nvPicPr>
          <p:cNvPr id="5" name="Marcador de contenido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5B29CC77-F49E-681C-3DED-1D5B62A65E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14" y="2057399"/>
            <a:ext cx="4240753" cy="4240753"/>
          </a:xfrm>
        </p:spPr>
      </p:pic>
      <p:pic>
        <p:nvPicPr>
          <p:cNvPr id="7" name="Imagen 6" descr="Imagen de la pantalla de un celular de un mensaje en letras blancas&#10;&#10;Descripción generada automáticamente con confianza baja">
            <a:extLst>
              <a:ext uri="{FF2B5EF4-FFF2-40B4-BE49-F238E27FC236}">
                <a16:creationId xmlns:a16="http://schemas.microsoft.com/office/drawing/2014/main" id="{BE9A2FA8-3F53-77CB-39A6-0B37807E5E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35" y="2352475"/>
            <a:ext cx="4145601" cy="414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7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Ecards</a:t>
            </a:r>
            <a:endParaRPr lang="es-ES" sz="20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Cuarto trimestre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6B4C6E4C-DF4A-065E-A420-983E70269FC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pic>
        <p:nvPicPr>
          <p:cNvPr id="5" name="Marcador de contenido 4" descr="Texto&#10;&#10;Descripción generada automáticamente">
            <a:extLst>
              <a:ext uri="{FF2B5EF4-FFF2-40B4-BE49-F238E27FC236}">
                <a16:creationId xmlns:a16="http://schemas.microsoft.com/office/drawing/2014/main" id="{ACE7C8A6-96A3-9FEC-3E69-10D2C4E916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25" y="2113468"/>
            <a:ext cx="4114294" cy="4114294"/>
          </a:xfrm>
        </p:spPr>
      </p:pic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DB0382B5-B5C7-1ADB-57D8-6E61D600C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20" y="2113468"/>
            <a:ext cx="4114294" cy="411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7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Ecards</a:t>
            </a:r>
            <a:endParaRPr lang="es-ES" sz="20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Cuarto trimestre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6B4C6E4C-DF4A-065E-A420-983E70269FC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pic>
        <p:nvPicPr>
          <p:cNvPr id="5" name="Marcador de contenido 4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9EBD0356-A07A-5500-06E5-343A72EC5F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6" y="1890544"/>
            <a:ext cx="4299119" cy="4299119"/>
          </a:xfrm>
        </p:spPr>
      </p:pic>
      <p:pic>
        <p:nvPicPr>
          <p:cNvPr id="7" name="Imagen 6" descr="Imagen de la pantalla de un celular de un mensaje en letras blancas&#10;&#10;Descripción generada automáticamente con confianza baja">
            <a:extLst>
              <a:ext uri="{FF2B5EF4-FFF2-40B4-BE49-F238E27FC236}">
                <a16:creationId xmlns:a16="http://schemas.microsoft.com/office/drawing/2014/main" id="{104C26C1-AEA6-67A7-6095-3E95BCA4CC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03" y="2321390"/>
            <a:ext cx="3761268" cy="376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1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BD5EA0-19B5-A764-A6D3-886BF321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744" y="1645443"/>
            <a:ext cx="5157787" cy="823912"/>
          </a:xfrm>
        </p:spPr>
        <p:txBody>
          <a:bodyPr/>
          <a:lstStyle/>
          <a:p>
            <a:r>
              <a:rPr lang="es-MX" dirty="0"/>
              <a:t> </a:t>
            </a:r>
            <a:endParaRPr lang="es-CO" dirty="0"/>
          </a:p>
        </p:txBody>
      </p:sp>
      <p:sp>
        <p:nvSpPr>
          <p:cNvPr id="10" name="Rectángulo redondeado 5">
            <a:extLst>
              <a:ext uri="{FF2B5EF4-FFF2-40B4-BE49-F238E27FC236}">
                <a16:creationId xmlns:a16="http://schemas.microsoft.com/office/drawing/2014/main" id="{53CBDB01-9261-FBDC-4DED-1E7B50A1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30238"/>
            <a:ext cx="10515600" cy="13255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Ecards</a:t>
            </a:r>
            <a:endParaRPr lang="es-ES" sz="2000" b="1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s-ES" sz="20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Cuarto trimestre 2023</a:t>
            </a:r>
            <a:endParaRPr lang="es-ES" sz="20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6B4C6E4C-DF4A-065E-A420-983E70269FC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 </a:t>
            </a:r>
            <a:endParaRPr lang="es-CO" dirty="0"/>
          </a:p>
        </p:txBody>
      </p:sp>
      <p:pic>
        <p:nvPicPr>
          <p:cNvPr id="5" name="Marcador de contenido 4" descr="Texto&#10;&#10;Descripción generada automáticamente">
            <a:extLst>
              <a:ext uri="{FF2B5EF4-FFF2-40B4-BE49-F238E27FC236}">
                <a16:creationId xmlns:a16="http://schemas.microsoft.com/office/drawing/2014/main" id="{BDF2853D-585B-2876-C33B-5A19CC5477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923" y="1955800"/>
            <a:ext cx="4178553" cy="4178553"/>
          </a:xfrm>
        </p:spPr>
      </p:pic>
    </p:spTree>
    <p:extLst>
      <p:ext uri="{BB962C8B-B14F-4D97-AF65-F5344CB8AC3E}">
        <p14:creationId xmlns:p14="http://schemas.microsoft.com/office/powerpoint/2010/main" val="345228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a48c3a-6d14-48da-91dc-b7cfd86c6b58">
      <Terms xmlns="http://schemas.microsoft.com/office/infopath/2007/PartnerControls"/>
    </lcf76f155ced4ddcb4097134ff3c332f>
    <TaxCatchAll xmlns="9c1095ba-166c-46fa-b8dd-ead9fa96337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DB253386F737941988ABCE666CB285E" ma:contentTypeVersion="14" ma:contentTypeDescription="Crear nuevo documento." ma:contentTypeScope="" ma:versionID="05ffd1197fa4204b82de14e136d859a8">
  <xsd:schema xmlns:xsd="http://www.w3.org/2001/XMLSchema" xmlns:xs="http://www.w3.org/2001/XMLSchema" xmlns:p="http://schemas.microsoft.com/office/2006/metadata/properties" xmlns:ns2="41a48c3a-6d14-48da-91dc-b7cfd86c6b58" xmlns:ns3="9c1095ba-166c-46fa-b8dd-ead9fa96337f" targetNamespace="http://schemas.microsoft.com/office/2006/metadata/properties" ma:root="true" ma:fieldsID="b93e7f261da34cf3be549ec0bb7ec523" ns2:_="" ns3:_="">
    <xsd:import namespace="41a48c3a-6d14-48da-91dc-b7cfd86c6b58"/>
    <xsd:import namespace="9c1095ba-166c-46fa-b8dd-ead9fa9633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48c3a-6d14-48da-91dc-b7cfd86c6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2e5d509d-97ca-41e2-ae05-ef8d2d2705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095ba-166c-46fa-b8dd-ead9fa96337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253f6629-a57c-4e68-9d2d-c9e6c09da9e3}" ma:internalName="TaxCatchAll" ma:showField="CatchAllData" ma:web="9c1095ba-166c-46fa-b8dd-ead9fa9633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73EEFB-4FA6-4BD0-A402-E84B8F805429}">
  <ds:schemaRefs>
    <ds:schemaRef ds:uri="http://schemas.microsoft.com/office/2006/metadata/properties"/>
    <ds:schemaRef ds:uri="http://schemas.microsoft.com/office/infopath/2007/PartnerControls"/>
    <ds:schemaRef ds:uri="41a48c3a-6d14-48da-91dc-b7cfd86c6b58"/>
    <ds:schemaRef ds:uri="9c1095ba-166c-46fa-b8dd-ead9fa96337f"/>
  </ds:schemaRefs>
</ds:datastoreItem>
</file>

<file path=customXml/itemProps2.xml><?xml version="1.0" encoding="utf-8"?>
<ds:datastoreItem xmlns:ds="http://schemas.openxmlformats.org/officeDocument/2006/customXml" ds:itemID="{D4405BD9-48B5-44B5-A6ED-04375239F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D36AA5-4EDF-4ECB-874D-697C52FFD9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a48c3a-6d14-48da-91dc-b7cfd86c6b58"/>
    <ds:schemaRef ds:uri="9c1095ba-166c-46fa-b8dd-ead9fa9633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262</Words>
  <Application>Microsoft Office PowerPoint</Application>
  <PresentationFormat>Panorámica</PresentationFormat>
  <Paragraphs>59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Work Sans</vt:lpstr>
      <vt:lpstr>Office Theme</vt:lpstr>
      <vt:lpstr>Presentación de PowerPoint</vt:lpstr>
      <vt:lpstr>Presentación de PowerPoint</vt:lpstr>
      <vt:lpstr>Prevención en materia disciplinaria </vt:lpstr>
      <vt:lpstr>Ecards Cuarto trimestre 2023</vt:lpstr>
      <vt:lpstr>Ecards Cuarto trimestre 2023</vt:lpstr>
      <vt:lpstr>Ecards Cuarto trimestre 2023</vt:lpstr>
      <vt:lpstr>Ecards Cuarto trimestre 2023</vt:lpstr>
      <vt:lpstr>Ecards Cuarto trimestre 2023</vt:lpstr>
      <vt:lpstr>Ecards Cuarto trimestre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eduardo cetina pineda</dc:creator>
  <cp:lastModifiedBy>Nelson Fabian Rocha Rodriguez</cp:lastModifiedBy>
  <cp:revision>18</cp:revision>
  <dcterms:created xsi:type="dcterms:W3CDTF">2022-08-21T22:49:00Z</dcterms:created>
  <dcterms:modified xsi:type="dcterms:W3CDTF">2024-01-11T19:49:00Z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D3CDCE901B6449F7A8DA1902F013CEA9</vt:lpwstr>
  </property>
  <property fmtid="{D5CDD505-2E9C-101B-9397-08002B2CF9AE}" pid="3" name="KSOProductBuildVer">
    <vt:lpwstr>1033-11.2.0.11440</vt:lpwstr>
  </property>
  <property fmtid="{D5CDD505-2E9C-101B-9397-08002B2CF9AE}" pid="4" name="ContentTypeId">
    <vt:lpwstr>0x010100DDB253386F737941988ABCE666CB285E</vt:lpwstr>
  </property>
  <property fmtid="{D5CDD505-2E9C-101B-9397-08002B2CF9AE}" pid="5" name="MediaServiceImageTags">
    <vt:lpwstr/>
  </property>
</Properties>
</file>