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73" r:id="rId4"/>
    <p:sldId id="274" r:id="rId5"/>
    <p:sldId id="289" r:id="rId6"/>
    <p:sldId id="280" r:id="rId7"/>
    <p:sldId id="281" r:id="rId8"/>
    <p:sldId id="290" r:id="rId9"/>
    <p:sldId id="29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14/07/2023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14/07/2023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14/07/2023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14/07/2023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14/07/2023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14/07/2023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14/07/2023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14/07/2023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14/07/2023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14/07/2023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14/07/2023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14/07/2023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14/07/2023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0907" y="723165"/>
            <a:ext cx="196267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cs typeface="+mn-lt"/>
              </a:rPr>
              <a:t>JUNIO</a:t>
            </a:r>
            <a:r>
              <a:rPr lang="es-ES" b="1" dirty="0">
                <a:cs typeface="+mn-lt"/>
              </a:rPr>
              <a:t> 2023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016524" y="1721346"/>
            <a:ext cx="73664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INFORME DE GESTION </a:t>
            </a:r>
          </a:p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Control  Disciplinario Interno</a:t>
            </a:r>
          </a:p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Primer Semestre 2023</a:t>
            </a:r>
          </a:p>
          <a:p>
            <a:pPr algn="r"/>
            <a:endParaRPr lang="es-CO" sz="2400" b="1" dirty="0"/>
          </a:p>
          <a:p>
            <a:pPr algn="r"/>
            <a:endParaRPr lang="es-CO" sz="2400" b="1" dirty="0"/>
          </a:p>
          <a:p>
            <a:pPr algn="r"/>
            <a:r>
              <a:rPr lang="es-CO" sz="2400" b="1" dirty="0"/>
              <a:t>Vicepresidencia de Gestión Corporativa</a:t>
            </a:r>
          </a:p>
          <a:p>
            <a:pPr algn="r"/>
            <a:r>
              <a:rPr lang="es-CO" sz="2400" b="1" dirty="0"/>
              <a:t>Control  Disciplinario  Interno</a:t>
            </a:r>
          </a:p>
          <a:p>
            <a:pPr algn="r"/>
            <a:endParaRPr lang="es-CO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endParaRPr lang="es-CO" sz="2800" dirty="0">
              <a:solidFill>
                <a:srgbClr val="005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D7A38B-C868-698E-09E6-413203CA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Semestre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3D15E-8D72-2EFF-771E-CFB43EEC99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FC1DFD-670C-81A0-6A00-5983388D0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2" t="6339" r="31432" b="19702"/>
          <a:stretch/>
        </p:blipFill>
        <p:spPr bwMode="auto">
          <a:xfrm>
            <a:off x="836613" y="1955799"/>
            <a:ext cx="5157788" cy="4526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1081BB-0E9D-F1E3-CF84-59B522826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2" t="7246" r="32281" b="19099"/>
          <a:stretch/>
        </p:blipFill>
        <p:spPr bwMode="auto">
          <a:xfrm>
            <a:off x="6019801" y="2078354"/>
            <a:ext cx="5332411" cy="4526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49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Semestre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966AD0-9971-D7C7-2FEE-7F0EB7F48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391A4B3-E25F-FC08-D39F-CFC2D84C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56" t="4830" r="31263" b="19702"/>
          <a:stretch/>
        </p:blipFill>
        <p:spPr bwMode="auto">
          <a:xfrm>
            <a:off x="844517" y="1955800"/>
            <a:ext cx="5224014" cy="4271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5BC3289-7C4C-5FFF-2592-D2A45FF27E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CAF07B5-F62D-8ECD-FDFB-F81C557C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3" t="44164" r="21250" b="9170"/>
          <a:stretch/>
        </p:blipFill>
        <p:spPr>
          <a:xfrm>
            <a:off x="6096000" y="1991113"/>
            <a:ext cx="5185256" cy="43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6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Semestre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14CBE-8922-9D04-66CC-B97B18E51B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734CD0-603A-E565-EE4B-0752BCB7C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83" t="43957" r="21367" b="9169"/>
          <a:stretch/>
        </p:blipFill>
        <p:spPr>
          <a:xfrm>
            <a:off x="910744" y="2143125"/>
            <a:ext cx="5086830" cy="4371975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78DA16D-BF7F-F5B9-3A5B-048C097EAD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0C86001-ACF6-D686-C61F-0B4755EF0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3" t="44164" r="21601" b="9170"/>
          <a:stretch/>
        </p:blipFill>
        <p:spPr>
          <a:xfrm>
            <a:off x="6123471" y="2143124"/>
            <a:ext cx="5228741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redondeado 6"/>
          <p:cNvSpPr/>
          <p:nvPr/>
        </p:nvSpPr>
        <p:spPr>
          <a:xfrm>
            <a:off x="123827" y="2117625"/>
            <a:ext cx="2657903" cy="2384145"/>
          </a:xfrm>
          <a:prstGeom prst="roundRect">
            <a:avLst/>
          </a:prstGeom>
          <a:solidFill>
            <a:srgbClr val="2D6DF4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OBJETIVO</a:t>
            </a:r>
          </a:p>
        </p:txBody>
      </p:sp>
      <p:sp>
        <p:nvSpPr>
          <p:cNvPr id="6" name="Rectángulo redondeado 9"/>
          <p:cNvSpPr/>
          <p:nvPr/>
        </p:nvSpPr>
        <p:spPr>
          <a:xfrm>
            <a:off x="3238009" y="1746912"/>
            <a:ext cx="8458122" cy="3944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solidFill>
                  <a:schemeClr val="tx1"/>
                </a:solidFill>
              </a:rPr>
              <a:t>Presentar las actividades y providencias, resultado de la  gestión de los procesos  disciplinarios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4"/>
            <a:ext cx="12192000" cy="69440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5" name="Rectángulo redondeado 6"/>
          <p:cNvSpPr/>
          <p:nvPr/>
        </p:nvSpPr>
        <p:spPr>
          <a:xfrm>
            <a:off x="363508" y="1443038"/>
            <a:ext cx="2657903" cy="4458957"/>
          </a:xfrm>
          <a:prstGeom prst="roundRect">
            <a:avLst/>
          </a:prstGeom>
          <a:solidFill>
            <a:srgbClr val="2D6DF4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ALCANCE</a:t>
            </a:r>
          </a:p>
        </p:txBody>
      </p:sp>
      <p:sp>
        <p:nvSpPr>
          <p:cNvPr id="23" name="Rectángulo redondeado 9"/>
          <p:cNvSpPr/>
          <p:nvPr/>
        </p:nvSpPr>
        <p:spPr>
          <a:xfrm>
            <a:off x="3998794" y="1443038"/>
            <a:ext cx="7316906" cy="4458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</a:rPr>
              <a:t>Actividades tendientes a fortalecer las políticas de prevención de conductas constitutivas de infracción al Código General Disciplinario mediante la actividad disciplinaria.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5"/>
          <p:cNvSpPr/>
          <p:nvPr/>
        </p:nvSpPr>
        <p:spPr>
          <a:xfrm>
            <a:off x="1243011" y="775363"/>
            <a:ext cx="9801225" cy="957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Procesos Disciplinarios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Semestre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41B74E-CD93-3677-690F-47AFE647F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0215"/>
              </p:ext>
            </p:extLst>
          </p:nvPr>
        </p:nvGraphicFramePr>
        <p:xfrm>
          <a:off x="1243012" y="2271711"/>
          <a:ext cx="9801226" cy="3585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00613">
                  <a:extLst>
                    <a:ext uri="{9D8B030D-6E8A-4147-A177-3AD203B41FA5}">
                      <a16:colId xmlns:a16="http://schemas.microsoft.com/office/drawing/2014/main" val="1291086902"/>
                    </a:ext>
                  </a:extLst>
                </a:gridCol>
                <a:gridCol w="4900613">
                  <a:extLst>
                    <a:ext uri="{9D8B030D-6E8A-4147-A177-3AD203B41FA5}">
                      <a16:colId xmlns:a16="http://schemas.microsoft.com/office/drawing/2014/main" val="1128169253"/>
                    </a:ext>
                  </a:extLst>
                </a:gridCol>
              </a:tblGrid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Procesos al 1 de enero de 2023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42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9859743"/>
                  </a:ext>
                </a:extLst>
              </a:tr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Procesos ingresados durante el semestre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MX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CO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327086"/>
                  </a:ext>
                </a:extLst>
              </a:tr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effectLst/>
                        </a:rPr>
                        <a:t>Procesos tramitados durante el semestre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MX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CO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0088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7" y="122831"/>
            <a:ext cx="12192000" cy="6858000"/>
          </a:xfrm>
          <a:prstGeom prst="rect">
            <a:avLst/>
          </a:prstGeom>
        </p:spPr>
      </p:pic>
      <p:sp>
        <p:nvSpPr>
          <p:cNvPr id="4" name="Rectángulo redondeado 4"/>
          <p:cNvSpPr/>
          <p:nvPr/>
        </p:nvSpPr>
        <p:spPr>
          <a:xfrm>
            <a:off x="403123" y="1501421"/>
            <a:ext cx="2719400" cy="412145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INDICADOR  DE RIESGO:</a:t>
            </a:r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IMPUNIDAD</a:t>
            </a:r>
          </a:p>
          <a:p>
            <a:pPr algn="ctr"/>
            <a:endParaRPr lang="es-CO" sz="2400" b="1" dirty="0"/>
          </a:p>
          <a:p>
            <a:pPr algn="r"/>
            <a:r>
              <a:rPr lang="es-CO" sz="1600" b="1" dirty="0"/>
              <a:t>Primer Semestre</a:t>
            </a:r>
          </a:p>
          <a:p>
            <a:pPr algn="r"/>
            <a:endParaRPr lang="es-CO" sz="1600" b="1" dirty="0"/>
          </a:p>
          <a:p>
            <a:pPr algn="r"/>
            <a:r>
              <a:rPr lang="es-CO" sz="1600" b="1" dirty="0"/>
              <a:t>2023</a:t>
            </a:r>
            <a:endParaRPr lang="en-US" sz="1600" b="1" dirty="0"/>
          </a:p>
          <a:p>
            <a:pPr algn="ctr"/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835021" y="1484671"/>
            <a:ext cx="6741994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# </a:t>
            </a:r>
            <a:r>
              <a:rPr lang="es-CO" sz="2400" dirty="0">
                <a:solidFill>
                  <a:schemeClr val="tx1"/>
                </a:solidFill>
              </a:rPr>
              <a:t>PROCESOS CADUCADOS / # TOTAL DE PROCESOS  DEL PERIODO </a:t>
            </a:r>
          </a:p>
          <a:p>
            <a:endParaRPr lang="es-CO" sz="2400" dirty="0">
              <a:solidFill>
                <a:schemeClr val="tx1"/>
              </a:solidFill>
            </a:endParaRP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0 / 54 = 0,0%</a:t>
            </a:r>
          </a:p>
          <a:p>
            <a:r>
              <a:rPr lang="es-CO" sz="24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 54 es el </a:t>
            </a:r>
            <a:r>
              <a:rPr lang="es-CO" sz="2800" dirty="0">
                <a:solidFill>
                  <a:schemeClr val="tx1"/>
                </a:solidFill>
              </a:rPr>
              <a:t>resultado</a:t>
            </a:r>
            <a:r>
              <a:rPr lang="es-CO" sz="2400" dirty="0">
                <a:solidFill>
                  <a:schemeClr val="tx1"/>
                </a:solidFill>
              </a:rPr>
              <a:t> de sumar:</a:t>
            </a:r>
          </a:p>
          <a:p>
            <a:endParaRPr lang="es-CO" sz="2400" dirty="0">
              <a:solidFill>
                <a:schemeClr val="tx1"/>
              </a:solidFill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# procesos iniciales (42)       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# procesos ingresados (10 semestre)</a:t>
            </a:r>
          </a:p>
          <a:p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 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80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OBJETIVO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D7A38B-C868-698E-09E6-413203CAA9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/>
              <a:t>El Equipo Disciplinario de la Vicepresidencia de Gestión Corporativa de la Agencia Nacional de Infraestructura ha dado inicio a las jornadas en materia disciplinaria con un enfoque  netamente preventivo.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/>
              <a:t>Se busca proporcionar a nuestros funcionarios, contratistas y colaboradores, fundamentos y herramientas que les permitan cumplir con sus funciones y contratos con total compromiso con la entidad, aportando al cumplimiento de los fines estatales.</a:t>
            </a:r>
            <a:r>
              <a:rPr lang="es-CO" sz="1400" dirty="0"/>
              <a:t> Para ello, se están generando espacios de acercamiento que nos permitan informar a los funcionarios sobre sus derechos y obligaciones, previniendo de manera efectiva la ocurrencia de conductas que a futuro pueda generar reproches en contra de quienes la ejecutan.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400" dirty="0"/>
              <a:t>Esperamos que la información suministrada sea útil y aplicable por parte de todos los involucrados en la gestión de la ANI.</a:t>
            </a:r>
            <a:endParaRPr lang="es-MX" sz="1400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Prevención en materia disciplinaria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Semestre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E3881F1F-7039-7E1C-86CC-256653E85D1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59299005"/>
              </p:ext>
            </p:extLst>
          </p:nvPr>
        </p:nvGraphicFramePr>
        <p:xfrm>
          <a:off x="6194426" y="2469355"/>
          <a:ext cx="5157786" cy="3546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2529">
                  <a:extLst>
                    <a:ext uri="{9D8B030D-6E8A-4147-A177-3AD203B41FA5}">
                      <a16:colId xmlns:a16="http://schemas.microsoft.com/office/drawing/2014/main" val="4280848148"/>
                    </a:ext>
                  </a:extLst>
                </a:gridCol>
                <a:gridCol w="1935257">
                  <a:extLst>
                    <a:ext uri="{9D8B030D-6E8A-4147-A177-3AD203B41FA5}">
                      <a16:colId xmlns:a16="http://schemas.microsoft.com/office/drawing/2014/main" val="1410398238"/>
                    </a:ext>
                  </a:extLst>
                </a:gridCol>
              </a:tblGrid>
              <a:tr h="127868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s-CO" sz="1100" kern="100" dirty="0">
                          <a:effectLst/>
                        </a:rPr>
                        <a:t>Título capacitación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effectLst/>
                        </a:rPr>
                        <a:t>Asistentes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00168"/>
                  </a:ext>
                </a:extLst>
              </a:tr>
              <a:tr h="2942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s-CO" sz="1100" kern="100">
                          <a:effectLst/>
                        </a:rPr>
                        <a:t>Generalidades del Derecho Disciplinario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>
                          <a:effectLst/>
                        </a:rPr>
                        <a:t>87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176102"/>
                  </a:ext>
                </a:extLst>
              </a:tr>
              <a:tr h="6223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s-CO" sz="1100" kern="100" dirty="0">
                          <a:effectLst/>
                        </a:rPr>
                        <a:t>Deberes y responsabilidades de los servidores públicos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effectLst/>
                        </a:rPr>
                        <a:t>125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1400019"/>
                  </a:ext>
                </a:extLst>
              </a:tr>
              <a:tr h="6223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s-CO" sz="1100" kern="100" dirty="0">
                          <a:effectLst/>
                        </a:rPr>
                        <a:t>Recomendaciones para la gestión contractual frente a la responsabilidad fiscal y disciplinaria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effectLst/>
                        </a:rPr>
                        <a:t>100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7723647"/>
                  </a:ext>
                </a:extLst>
              </a:tr>
              <a:tr h="6223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s-CO" sz="1100" kern="100">
                          <a:effectLst/>
                        </a:rPr>
                        <a:t>Régimen de Inhabilidades, incompatibilidades y conflictos de interés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effectLst/>
                        </a:rPr>
                        <a:t>84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466510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758D625-A4E3-C770-1095-5B562358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6791" y="97795"/>
            <a:ext cx="1490061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*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asistentes tomado de los listados generados por la plataforma.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endParaRPr lang="es-E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Semestre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68A375-BC9A-DC89-5212-16E3DC860B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720" t="17508" r="30754" b="16985"/>
          <a:stretch/>
        </p:blipFill>
        <p:spPr bwMode="auto">
          <a:xfrm>
            <a:off x="839788" y="2226366"/>
            <a:ext cx="5106986" cy="4406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304D7E-27B2-1CC3-1421-CCCC93692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25" t="6142" r="68654" b="27974"/>
          <a:stretch/>
        </p:blipFill>
        <p:spPr bwMode="auto">
          <a:xfrm>
            <a:off x="5786651" y="2145912"/>
            <a:ext cx="5371679" cy="4582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B4C6E4C-DF4A-065E-A420-983E70269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063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594174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Semestre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EF44C1A-038E-3984-C39D-601EDC391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493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3C4DA-08BD-AD6A-C439-B19B068B0F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5" name="Imagen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B1DD7FED-2D55-7A04-6993-6B30A0B40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4" t="15102" r="68432" b="29530"/>
          <a:stretch/>
        </p:blipFill>
        <p:spPr bwMode="auto">
          <a:xfrm>
            <a:off x="787882" y="2239617"/>
            <a:ext cx="5003318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1869A8-587F-5CBF-1401-A5C96CA28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92" t="7163" r="30245" b="15186"/>
          <a:stretch/>
        </p:blipFill>
        <p:spPr bwMode="auto">
          <a:xfrm>
            <a:off x="5632174" y="2107096"/>
            <a:ext cx="5649081" cy="4598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1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Semestre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335F7D-3580-896D-1BE9-F0C75D2D03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0A77BCD-0EF1-2717-F463-6666F3254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3" t="15660" r="69450" b="31767"/>
          <a:stretch/>
        </p:blipFill>
        <p:spPr bwMode="auto">
          <a:xfrm>
            <a:off x="836613" y="1955800"/>
            <a:ext cx="5030926" cy="451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D8AB4FA-3777-2B6D-A3C4-BF7A8CFD6C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0031D6-29A8-A2E3-3FF4-CE0E5EA7F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4" t="16301" r="32621" b="19400"/>
          <a:stretch/>
        </p:blipFill>
        <p:spPr bwMode="auto">
          <a:xfrm>
            <a:off x="5870712" y="2057399"/>
            <a:ext cx="5481500" cy="451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54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373</Words>
  <Application>Microsoft Office PowerPoint</Application>
  <PresentationFormat>Panorámica</PresentationFormat>
  <Paragraphs>87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Work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Prevención en materia disciplinaria  Primer Semestre - 2023</vt:lpstr>
      <vt:lpstr>Ecards Primer Semestre - 2023</vt:lpstr>
      <vt:lpstr>Ecards  Primer Semestre - 2023</vt:lpstr>
      <vt:lpstr>Ecards  Primer Semestre - 2023</vt:lpstr>
      <vt:lpstr>Ecards  Primer Semestre - 2023</vt:lpstr>
      <vt:lpstr>Ecards  Primer Semestre - 2023</vt:lpstr>
      <vt:lpstr>Ecards  Primer Semestre - 2023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Luz Alexzandra Rincón Malaver</cp:lastModifiedBy>
  <cp:revision>12</cp:revision>
  <dcterms:created xsi:type="dcterms:W3CDTF">2022-08-21T22:49:00Z</dcterms:created>
  <dcterms:modified xsi:type="dcterms:W3CDTF">2023-07-14T21:08:11Z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D3CDCE901B6449F7A8DA1902F013CEA9</vt:lpwstr>
  </property>
  <property fmtid="{D5CDD505-2E9C-101B-9397-08002B2CF9AE}" pid="3" name="KSOProductBuildVer">
    <vt:lpwstr>1033-11.2.0.11440</vt:lpwstr>
  </property>
</Properties>
</file>