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59" r:id="rId2"/>
    <p:sldId id="276" r:id="rId3"/>
    <p:sldId id="275" r:id="rId4"/>
    <p:sldId id="279" r:id="rId5"/>
    <p:sldId id="273" r:id="rId6"/>
    <p:sldId id="271" r:id="rId7"/>
    <p:sldId id="277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96F0D"/>
    <a:srgbClr val="C56D0D"/>
    <a:srgbClr val="069169"/>
    <a:srgbClr val="FF9933"/>
    <a:srgbClr val="DCEBFB"/>
    <a:srgbClr val="2D6DF4"/>
    <a:srgbClr val="005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02"/>
    <p:restoredTop sz="96642"/>
  </p:normalViewPr>
  <p:slideViewPr>
    <p:cSldViewPr snapToGrid="0" snapToObjects="1">
      <p:cViewPr varScale="1">
        <p:scale>
          <a:sx n="115" d="100"/>
          <a:sy n="115" d="100"/>
        </p:scale>
        <p:origin x="-240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2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4" Type="http://schemas.microsoft.com/office/2011/relationships/chartColorStyle" Target="colors1.xml"/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Claudia\Desktop\ANI\Otros\Tabla%20para%20el%20reporte%20trimestral%20abr_jun%20202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Relationship Id="rId2" Type="http://schemas.microsoft.com/office/2011/relationships/chartStyle" Target="style2.xml"/><Relationship Id="rId3" Type="http://schemas.microsoft.com/office/2011/relationships/chartColorStyle" Target="colors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[Tabla para el reporte trimestral abr_jun 2020.xlsx]Hoja2!TablaDinámica2</c:name>
    <c:fmtId val="1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Providencias</a:t>
            </a:r>
            <a:r>
              <a:rPr lang="en-US" baseline="0" dirty="0"/>
              <a:t> </a:t>
            </a:r>
            <a:r>
              <a:rPr lang="en-US" baseline="0" dirty="0" err="1"/>
              <a:t>proyectadas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ivotFmts>
      <c:pivotFmt>
        <c:idx val="0"/>
      </c:pivotFmt>
      <c:pivotFmt>
        <c:idx val="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circle"/>
          <c:size val="6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9525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Hoja2!$J$8</c:f>
              <c:strCache>
                <c:ptCount val="1"/>
                <c:pt idx="0">
                  <c:v>Total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Hoja2!$I$9:$I$19</c:f>
              <c:strCache>
                <c:ptCount val="10"/>
                <c:pt idx="0">
                  <c:v>Auto apertura Indagación Preliminar </c:v>
                </c:pt>
                <c:pt idx="1">
                  <c:v>Auto apertura Investigación Disciplinaria </c:v>
                </c:pt>
                <c:pt idx="2">
                  <c:v>Auto avoca conocimiento </c:v>
                </c:pt>
                <c:pt idx="3">
                  <c:v>Auto cierre de investigación </c:v>
                </c:pt>
                <c:pt idx="4">
                  <c:v>Auto de archivo definitivo </c:v>
                </c:pt>
                <c:pt idx="5">
                  <c:v>Auto de calificación o pliego de cargos</c:v>
                </c:pt>
                <c:pt idx="6">
                  <c:v>Auto de pruebas </c:v>
                </c:pt>
                <c:pt idx="7">
                  <c:v>Auto Inhibitorio </c:v>
                </c:pt>
                <c:pt idx="8">
                  <c:v>Fallo 1 instancia </c:v>
                </c:pt>
                <c:pt idx="9">
                  <c:v>Total general</c:v>
                </c:pt>
              </c:strCache>
            </c:strRef>
          </c:cat>
          <c:val>
            <c:numRef>
              <c:f>Hoja2!$J$9:$J$19</c:f>
              <c:numCache>
                <c:formatCode>General</c:formatCode>
                <c:ptCount val="10"/>
                <c:pt idx="0">
                  <c:v>5.0</c:v>
                </c:pt>
                <c:pt idx="1">
                  <c:v>22.0</c:v>
                </c:pt>
                <c:pt idx="2">
                  <c:v>2.0</c:v>
                </c:pt>
                <c:pt idx="3">
                  <c:v>3.0</c:v>
                </c:pt>
                <c:pt idx="4">
                  <c:v>12.0</c:v>
                </c:pt>
                <c:pt idx="5">
                  <c:v>3.0</c:v>
                </c:pt>
                <c:pt idx="6">
                  <c:v>5.0</c:v>
                </c:pt>
                <c:pt idx="7">
                  <c:v>1.0</c:v>
                </c:pt>
                <c:pt idx="8">
                  <c:v>2.0</c:v>
                </c:pt>
                <c:pt idx="9">
                  <c:v>55.0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6F-40D2-9CD4-9602AAADE60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-2133226440"/>
        <c:axId val="-2133222856"/>
      </c:barChart>
      <c:catAx>
        <c:axId val="-2133226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33222856"/>
        <c:crosses val="autoZero"/>
        <c:auto val="1"/>
        <c:lblAlgn val="ctr"/>
        <c:lblOffset val="100"/>
        <c:noMultiLvlLbl val="0"/>
      </c:catAx>
      <c:valAx>
        <c:axId val="-2133222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33226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2">
    <c:autoUpdate val="0"/>
  </c:externalData>
  <c:extLst xmlns:c16r2="http://schemas.microsoft.com/office/drawing/2015/06/chart">
    <c:ext xmlns:c16="http://schemas.microsoft.com/office/drawing/2014/chart" uri="{E28EC0CA-F0BB-4C9C-879D-F8772B89E7AC}">
      <c16:pivotOptions16>
        <c16:showExpandCollapseFieldButtons val="1"/>
      </c16:pivotOptions16>
    </c:ex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[Gráfico en Microsoft PowerPoint]Hoja2!TablaDinámica1</c:name>
    <c:fmtId val="7"/>
  </c:pivotSource>
  <c:chart>
    <c:autoTitleDeleted val="1"/>
    <c:pivotFmts>
      <c:pivotFmt>
        <c:idx val="0"/>
      </c:pivotFmt>
      <c:pivotFmt>
        <c:idx val="1"/>
        <c:spPr>
          <a:solidFill>
            <a:schemeClr val="accent6">
              <a:alpha val="70000"/>
            </a:schemeClr>
          </a:solidFill>
          <a:ln>
            <a:noFill/>
          </a:ln>
          <a:effectLst/>
        </c:spPr>
        <c:marker>
          <c:symbol val="circle"/>
          <c:size val="6"/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6">
              <a:alpha val="7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6">
              <a:alpha val="7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ES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6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Hoja2!$A$4:$A$16</c:f>
              <c:strCache>
                <c:ptCount val="12"/>
                <c:pt idx="0">
                  <c:v>Alegatos</c:v>
                </c:pt>
                <c:pt idx="1">
                  <c:v>Archivo definitivo</c:v>
                </c:pt>
                <c:pt idx="2">
                  <c:v>Calificación</c:v>
                </c:pt>
                <c:pt idx="3">
                  <c:v>Cierre de Investigación</c:v>
                </c:pt>
                <c:pt idx="4">
                  <c:v>Descargos</c:v>
                </c:pt>
                <c:pt idx="5">
                  <c:v>Fallo 1a. </c:v>
                </c:pt>
                <c:pt idx="6">
                  <c:v>Fallo 2a.</c:v>
                </c:pt>
                <c:pt idx="7">
                  <c:v>Indagación Preliminar</c:v>
                </c:pt>
                <c:pt idx="8">
                  <c:v>Investigación Disciplinaria</c:v>
                </c:pt>
                <c:pt idx="9">
                  <c:v>Pliego de Cargos</c:v>
                </c:pt>
                <c:pt idx="10">
                  <c:v>Pruebas posteriores</c:v>
                </c:pt>
                <c:pt idx="11">
                  <c:v>total</c:v>
                </c:pt>
              </c:strCache>
            </c:strRef>
          </c:cat>
          <c:val>
            <c:numRef>
              <c:f>Hoja2!$B$4:$B$16</c:f>
              <c:numCache>
                <c:formatCode>General</c:formatCode>
                <c:ptCount val="12"/>
                <c:pt idx="0">
                  <c:v>1.0</c:v>
                </c:pt>
                <c:pt idx="1">
                  <c:v>2.0</c:v>
                </c:pt>
                <c:pt idx="2">
                  <c:v>1.0</c:v>
                </c:pt>
                <c:pt idx="3">
                  <c:v>0.0</c:v>
                </c:pt>
                <c:pt idx="4">
                  <c:v>0.0</c:v>
                </c:pt>
                <c:pt idx="5">
                  <c:v>1.0</c:v>
                </c:pt>
                <c:pt idx="6">
                  <c:v>2.0</c:v>
                </c:pt>
                <c:pt idx="7">
                  <c:v>35.0</c:v>
                </c:pt>
                <c:pt idx="8">
                  <c:v>20.0</c:v>
                </c:pt>
                <c:pt idx="9">
                  <c:v>1.0</c:v>
                </c:pt>
                <c:pt idx="10">
                  <c:v>1.0</c:v>
                </c:pt>
                <c:pt idx="11">
                  <c:v>64.0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1D3-4C94-BF49-B2B062C47F6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-2142741512"/>
        <c:axId val="-2142732456"/>
      </c:barChart>
      <c:catAx>
        <c:axId val="-2142741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42732456"/>
        <c:crosses val="autoZero"/>
        <c:auto val="1"/>
        <c:lblAlgn val="ctr"/>
        <c:lblOffset val="100"/>
        <c:noMultiLvlLbl val="0"/>
      </c:catAx>
      <c:valAx>
        <c:axId val="-2142732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2142741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  <c:extLst xmlns:c16r2="http://schemas.microsoft.com/office/drawing/2015/06/chart">
    <c:ext xmlns:c16="http://schemas.microsoft.com/office/drawing/2014/chart" uri="{E28EC0CA-F0BB-4C9C-879D-F8772B89E7AC}">
      <c16:pivotOptions16>
        <c16:showExpandCollapseFieldButtons val="1"/>
      </c16:pivotOptions16>
    </c:ex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50CBEA-CBEC-4C2F-A560-08B8DE0175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63E06B-10A3-4574-90AA-CAC5A943DC52}">
      <dgm:prSet phldrT="[Texto]"/>
      <dgm:spPr/>
      <dgm:t>
        <a:bodyPr/>
        <a:lstStyle/>
        <a:p>
          <a:r>
            <a:rPr lang="es-CO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iniciales del trimestre</a:t>
          </a:r>
          <a:endParaRPr lang="es-ES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33395EB3-C902-4986-951E-5F13D9597777}" type="parTrans" cxnId="{1C629B57-1649-4106-BCA6-B2F63C42B760}">
      <dgm:prSet/>
      <dgm:spPr/>
      <dgm:t>
        <a:bodyPr/>
        <a:lstStyle/>
        <a:p>
          <a:endParaRPr lang="es-ES"/>
        </a:p>
      </dgm:t>
    </dgm:pt>
    <dgm:pt modelId="{3174BDA7-A98C-45AD-8964-370A59688A12}" type="sibTrans" cxnId="{1C629B57-1649-4106-BCA6-B2F63C42B760}">
      <dgm:prSet/>
      <dgm:spPr/>
      <dgm:t>
        <a:bodyPr/>
        <a:lstStyle/>
        <a:p>
          <a:endParaRPr lang="es-ES"/>
        </a:p>
      </dgm:t>
    </dgm:pt>
    <dgm:pt modelId="{85BB4B9E-23E5-4197-A22B-DF946555C6DE}">
      <dgm:prSet phldrT="[Texto]"/>
      <dgm:spPr/>
      <dgm:t>
        <a:bodyPr/>
        <a:lstStyle/>
        <a:p>
          <a:r>
            <a:rPr lang="es-CO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ingresados</a:t>
          </a:r>
          <a:endParaRPr lang="es-ES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13408C7B-0445-4EFA-ABC3-C10F24FBDC16}" type="parTrans" cxnId="{B2E79BD7-00E2-47B9-BBC9-095EEAF0195B}">
      <dgm:prSet/>
      <dgm:spPr/>
      <dgm:t>
        <a:bodyPr/>
        <a:lstStyle/>
        <a:p>
          <a:endParaRPr lang="es-ES"/>
        </a:p>
      </dgm:t>
    </dgm:pt>
    <dgm:pt modelId="{9555B79F-957A-41AC-9668-1BAE09C8ADD9}" type="sibTrans" cxnId="{B2E79BD7-00E2-47B9-BBC9-095EEAF0195B}">
      <dgm:prSet/>
      <dgm:spPr/>
      <dgm:t>
        <a:bodyPr/>
        <a:lstStyle/>
        <a:p>
          <a:endParaRPr lang="es-ES"/>
        </a:p>
      </dgm:t>
    </dgm:pt>
    <dgm:pt modelId="{A5F1FDEF-BAC5-4148-8F1D-6CD05D85661B}">
      <dgm:prSet phldrT="[Texto]"/>
      <dgm:spPr/>
      <dgm:t>
        <a:bodyPr/>
        <a:lstStyle/>
        <a:p>
          <a:r>
            <a:rPr lang="es-CO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decididos con auto de terminación y archivo, inhibitorio, y/o remisión a la Procuraduría </a:t>
          </a:r>
          <a:endParaRPr lang="es-ES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FE4158B7-980F-4EEE-99A3-029D5175CD09}" type="parTrans" cxnId="{2BF64D89-5322-41CB-8455-D36E8E3D8D40}">
      <dgm:prSet/>
      <dgm:spPr/>
      <dgm:t>
        <a:bodyPr/>
        <a:lstStyle/>
        <a:p>
          <a:endParaRPr lang="es-ES"/>
        </a:p>
      </dgm:t>
    </dgm:pt>
    <dgm:pt modelId="{4CAB8C0C-051C-40A1-B6AE-A5C21BF5238C}" type="sibTrans" cxnId="{2BF64D89-5322-41CB-8455-D36E8E3D8D40}">
      <dgm:prSet/>
      <dgm:spPr/>
      <dgm:t>
        <a:bodyPr/>
        <a:lstStyle/>
        <a:p>
          <a:endParaRPr lang="es-ES"/>
        </a:p>
      </dgm:t>
    </dgm:pt>
    <dgm:pt modelId="{42748913-9170-49C9-87BF-143C1932FB20}">
      <dgm:prSet phldrT="[Texto]"/>
      <dgm:spPr/>
      <dgm:t>
        <a:bodyPr/>
        <a:lstStyle/>
        <a:p>
          <a:r>
            <a:rPr lang="es-CO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activos al 31 de marzo</a:t>
          </a:r>
          <a:endParaRPr lang="es-ES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0CD5D3B5-C7C2-4086-B3BA-1EC84B41297D}" type="parTrans" cxnId="{11732159-4EE1-4E3B-856D-D6662BAF927A}">
      <dgm:prSet/>
      <dgm:spPr/>
      <dgm:t>
        <a:bodyPr/>
        <a:lstStyle/>
        <a:p>
          <a:endParaRPr lang="es-ES"/>
        </a:p>
      </dgm:t>
    </dgm:pt>
    <dgm:pt modelId="{3AEF3710-3BFF-448F-8BAB-8CAFF786BDBA}" type="sibTrans" cxnId="{11732159-4EE1-4E3B-856D-D6662BAF927A}">
      <dgm:prSet/>
      <dgm:spPr/>
      <dgm:t>
        <a:bodyPr/>
        <a:lstStyle/>
        <a:p>
          <a:endParaRPr lang="es-ES"/>
        </a:p>
      </dgm:t>
    </dgm:pt>
    <dgm:pt modelId="{D98D3764-B839-40FE-A6E6-AAA78958F199}" type="pres">
      <dgm:prSet presAssocID="{8F50CBEA-CBEC-4C2F-A560-08B8DE0175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02F8DCB-48A0-4588-9E2C-0072CC2594F7}" type="pres">
      <dgm:prSet presAssocID="{F263E06B-10A3-4574-90AA-CAC5A943DC5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BB3A66-FD62-403E-AACE-BD80546374FA}" type="pres">
      <dgm:prSet presAssocID="{3174BDA7-A98C-45AD-8964-370A59688A12}" presName="spacer" presStyleCnt="0"/>
      <dgm:spPr/>
    </dgm:pt>
    <dgm:pt modelId="{B71ABB57-F48F-4357-896F-7D0EBD279A53}" type="pres">
      <dgm:prSet presAssocID="{85BB4B9E-23E5-4197-A22B-DF946555C6D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6111B9-7404-4E56-8D68-4AC74F36DC67}" type="pres">
      <dgm:prSet presAssocID="{9555B79F-957A-41AC-9668-1BAE09C8ADD9}" presName="spacer" presStyleCnt="0"/>
      <dgm:spPr/>
    </dgm:pt>
    <dgm:pt modelId="{D32C4C53-CF43-436D-9BEB-F28BF5278117}" type="pres">
      <dgm:prSet presAssocID="{A5F1FDEF-BAC5-4148-8F1D-6CD05D85661B}" presName="parentText" presStyleLbl="node1" presStyleIdx="2" presStyleCnt="4" custLinFactNeighborX="-6148" custLinFactNeighborY="4037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6A3DE5-AC87-46AD-B75E-1F3636052CD5}" type="pres">
      <dgm:prSet presAssocID="{4CAB8C0C-051C-40A1-B6AE-A5C21BF5238C}" presName="spacer" presStyleCnt="0"/>
      <dgm:spPr/>
    </dgm:pt>
    <dgm:pt modelId="{6737E977-35D1-4FB4-AEA1-E6E8284599D1}" type="pres">
      <dgm:prSet presAssocID="{42748913-9170-49C9-87BF-143C1932FB2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6CF3894-482A-4930-A9D5-ABBE58EB6A70}" type="presOf" srcId="{F263E06B-10A3-4574-90AA-CAC5A943DC52}" destId="{B02F8DCB-48A0-4588-9E2C-0072CC2594F7}" srcOrd="0" destOrd="0" presId="urn:microsoft.com/office/officeart/2005/8/layout/vList2"/>
    <dgm:cxn modelId="{1C629B57-1649-4106-BCA6-B2F63C42B760}" srcId="{8F50CBEA-CBEC-4C2F-A560-08B8DE017581}" destId="{F263E06B-10A3-4574-90AA-CAC5A943DC52}" srcOrd="0" destOrd="0" parTransId="{33395EB3-C902-4986-951E-5F13D9597777}" sibTransId="{3174BDA7-A98C-45AD-8964-370A59688A12}"/>
    <dgm:cxn modelId="{DE65E068-30C1-4FD6-BD98-9D1F0C207750}" type="presOf" srcId="{A5F1FDEF-BAC5-4148-8F1D-6CD05D85661B}" destId="{D32C4C53-CF43-436D-9BEB-F28BF5278117}" srcOrd="0" destOrd="0" presId="urn:microsoft.com/office/officeart/2005/8/layout/vList2"/>
    <dgm:cxn modelId="{2BF64D89-5322-41CB-8455-D36E8E3D8D40}" srcId="{8F50CBEA-CBEC-4C2F-A560-08B8DE017581}" destId="{A5F1FDEF-BAC5-4148-8F1D-6CD05D85661B}" srcOrd="2" destOrd="0" parTransId="{FE4158B7-980F-4EEE-99A3-029D5175CD09}" sibTransId="{4CAB8C0C-051C-40A1-B6AE-A5C21BF5238C}"/>
    <dgm:cxn modelId="{11732159-4EE1-4E3B-856D-D6662BAF927A}" srcId="{8F50CBEA-CBEC-4C2F-A560-08B8DE017581}" destId="{42748913-9170-49C9-87BF-143C1932FB20}" srcOrd="3" destOrd="0" parTransId="{0CD5D3B5-C7C2-4086-B3BA-1EC84B41297D}" sibTransId="{3AEF3710-3BFF-448F-8BAB-8CAFF786BDBA}"/>
    <dgm:cxn modelId="{B79E87B5-E0C8-41F4-A498-E78DBF19185B}" type="presOf" srcId="{85BB4B9E-23E5-4197-A22B-DF946555C6DE}" destId="{B71ABB57-F48F-4357-896F-7D0EBD279A53}" srcOrd="0" destOrd="0" presId="urn:microsoft.com/office/officeart/2005/8/layout/vList2"/>
    <dgm:cxn modelId="{E3E1ED6E-DE74-4E8B-9494-276761537707}" type="presOf" srcId="{42748913-9170-49C9-87BF-143C1932FB20}" destId="{6737E977-35D1-4FB4-AEA1-E6E8284599D1}" srcOrd="0" destOrd="0" presId="urn:microsoft.com/office/officeart/2005/8/layout/vList2"/>
    <dgm:cxn modelId="{B2E79BD7-00E2-47B9-BBC9-095EEAF0195B}" srcId="{8F50CBEA-CBEC-4C2F-A560-08B8DE017581}" destId="{85BB4B9E-23E5-4197-A22B-DF946555C6DE}" srcOrd="1" destOrd="0" parTransId="{13408C7B-0445-4EFA-ABC3-C10F24FBDC16}" sibTransId="{9555B79F-957A-41AC-9668-1BAE09C8ADD9}"/>
    <dgm:cxn modelId="{FEA0E51F-EA8C-48A0-BAA8-5B9D31C5FFCD}" type="presOf" srcId="{8F50CBEA-CBEC-4C2F-A560-08B8DE017581}" destId="{D98D3764-B839-40FE-A6E6-AAA78958F199}" srcOrd="0" destOrd="0" presId="urn:microsoft.com/office/officeart/2005/8/layout/vList2"/>
    <dgm:cxn modelId="{512DDBC3-C9C7-400C-A49B-DC01546EB78B}" type="presParOf" srcId="{D98D3764-B839-40FE-A6E6-AAA78958F199}" destId="{B02F8DCB-48A0-4588-9E2C-0072CC2594F7}" srcOrd="0" destOrd="0" presId="urn:microsoft.com/office/officeart/2005/8/layout/vList2"/>
    <dgm:cxn modelId="{E874B472-79F0-4EDF-8EF3-25BBF0E1A8DB}" type="presParOf" srcId="{D98D3764-B839-40FE-A6E6-AAA78958F199}" destId="{A0BB3A66-FD62-403E-AACE-BD80546374FA}" srcOrd="1" destOrd="0" presId="urn:microsoft.com/office/officeart/2005/8/layout/vList2"/>
    <dgm:cxn modelId="{E6B36AEF-44A1-4F6B-A8BE-8919683523B3}" type="presParOf" srcId="{D98D3764-B839-40FE-A6E6-AAA78958F199}" destId="{B71ABB57-F48F-4357-896F-7D0EBD279A53}" srcOrd="2" destOrd="0" presId="urn:microsoft.com/office/officeart/2005/8/layout/vList2"/>
    <dgm:cxn modelId="{D7D3237A-002F-40FA-8E94-22A385AF4219}" type="presParOf" srcId="{D98D3764-B839-40FE-A6E6-AAA78958F199}" destId="{536111B9-7404-4E56-8D68-4AC74F36DC67}" srcOrd="3" destOrd="0" presId="urn:microsoft.com/office/officeart/2005/8/layout/vList2"/>
    <dgm:cxn modelId="{5CBE5EFA-2224-46C2-A392-6A6550BB289A}" type="presParOf" srcId="{D98D3764-B839-40FE-A6E6-AAA78958F199}" destId="{D32C4C53-CF43-436D-9BEB-F28BF5278117}" srcOrd="4" destOrd="0" presId="urn:microsoft.com/office/officeart/2005/8/layout/vList2"/>
    <dgm:cxn modelId="{78D90E2C-9FDC-41DA-8622-B203EFD8F7DE}" type="presParOf" srcId="{D98D3764-B839-40FE-A6E6-AAA78958F199}" destId="{C66A3DE5-AC87-46AD-B75E-1F3636052CD5}" srcOrd="5" destOrd="0" presId="urn:microsoft.com/office/officeart/2005/8/layout/vList2"/>
    <dgm:cxn modelId="{768A8CF7-54D7-4AA3-A6A4-90858421FA82}" type="presParOf" srcId="{D98D3764-B839-40FE-A6E6-AAA78958F199}" destId="{6737E977-35D1-4FB4-AEA1-E6E8284599D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0CBEA-CBEC-4C2F-A560-08B8DE0175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63E06B-10A3-4574-90AA-CAC5A943DC52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64</a:t>
          </a:r>
          <a:endParaRPr lang="es-ES" sz="2000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33395EB3-C902-4986-951E-5F13D9597777}" type="parTrans" cxnId="{1C629B57-1649-4106-BCA6-B2F63C42B760}">
      <dgm:prSet/>
      <dgm:spPr/>
      <dgm:t>
        <a:bodyPr/>
        <a:lstStyle/>
        <a:p>
          <a:endParaRPr lang="es-ES"/>
        </a:p>
      </dgm:t>
    </dgm:pt>
    <dgm:pt modelId="{3174BDA7-A98C-45AD-8964-370A59688A12}" type="sibTrans" cxnId="{1C629B57-1649-4106-BCA6-B2F63C42B760}">
      <dgm:prSet/>
      <dgm:spPr/>
      <dgm:t>
        <a:bodyPr/>
        <a:lstStyle/>
        <a:p>
          <a:endParaRPr lang="es-ES"/>
        </a:p>
      </dgm:t>
    </dgm:pt>
    <dgm:pt modelId="{85BB4B9E-23E5-4197-A22B-DF946555C6DE}">
      <dgm:prSet phldrT="[Texto]" custT="1"/>
      <dgm:spPr/>
      <dgm:t>
        <a:bodyPr/>
        <a:lstStyle/>
        <a:p>
          <a:endParaRPr lang="es-ES" sz="2000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13408C7B-0445-4EFA-ABC3-C10F24FBDC16}" type="parTrans" cxnId="{B2E79BD7-00E2-47B9-BBC9-095EEAF0195B}">
      <dgm:prSet/>
      <dgm:spPr/>
      <dgm:t>
        <a:bodyPr/>
        <a:lstStyle/>
        <a:p>
          <a:endParaRPr lang="es-ES"/>
        </a:p>
      </dgm:t>
    </dgm:pt>
    <dgm:pt modelId="{9555B79F-957A-41AC-9668-1BAE09C8ADD9}" type="sibTrans" cxnId="{B2E79BD7-00E2-47B9-BBC9-095EEAF0195B}">
      <dgm:prSet/>
      <dgm:spPr/>
      <dgm:t>
        <a:bodyPr/>
        <a:lstStyle/>
        <a:p>
          <a:endParaRPr lang="es-ES"/>
        </a:p>
      </dgm:t>
    </dgm:pt>
    <dgm:pt modelId="{A5F1FDEF-BAC5-4148-8F1D-6CD05D85661B}">
      <dgm:prSet phldrT="[Texto]" custT="1"/>
      <dgm:spPr/>
      <dgm:t>
        <a:bodyPr/>
        <a:lstStyle/>
        <a:p>
          <a:endParaRPr lang="es-ES" sz="2000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FE4158B7-980F-4EEE-99A3-029D5175CD09}" type="parTrans" cxnId="{2BF64D89-5322-41CB-8455-D36E8E3D8D40}">
      <dgm:prSet/>
      <dgm:spPr/>
      <dgm:t>
        <a:bodyPr/>
        <a:lstStyle/>
        <a:p>
          <a:endParaRPr lang="es-ES"/>
        </a:p>
      </dgm:t>
    </dgm:pt>
    <dgm:pt modelId="{4CAB8C0C-051C-40A1-B6AE-A5C21BF5238C}" type="sibTrans" cxnId="{2BF64D89-5322-41CB-8455-D36E8E3D8D40}">
      <dgm:prSet/>
      <dgm:spPr/>
      <dgm:t>
        <a:bodyPr/>
        <a:lstStyle/>
        <a:p>
          <a:endParaRPr lang="es-ES"/>
        </a:p>
      </dgm:t>
    </dgm:pt>
    <dgm:pt modelId="{42748913-9170-49C9-87BF-143C1932FB20}">
      <dgm:prSet phldrT="[Texto]" custT="1"/>
      <dgm:spPr/>
      <dgm:t>
        <a:bodyPr/>
        <a:lstStyle/>
        <a:p>
          <a:r>
            <a:rPr lang="es-CO" sz="2000" b="1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64</a:t>
          </a:r>
          <a:endParaRPr lang="es-ES" sz="2000" b="1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gm:t>
    </dgm:pt>
    <dgm:pt modelId="{0CD5D3B5-C7C2-4086-B3BA-1EC84B41297D}" type="parTrans" cxnId="{11732159-4EE1-4E3B-856D-D6662BAF927A}">
      <dgm:prSet/>
      <dgm:spPr/>
      <dgm:t>
        <a:bodyPr/>
        <a:lstStyle/>
        <a:p>
          <a:endParaRPr lang="es-ES"/>
        </a:p>
      </dgm:t>
    </dgm:pt>
    <dgm:pt modelId="{3AEF3710-3BFF-448F-8BAB-8CAFF786BDBA}" type="sibTrans" cxnId="{11732159-4EE1-4E3B-856D-D6662BAF927A}">
      <dgm:prSet/>
      <dgm:spPr/>
      <dgm:t>
        <a:bodyPr/>
        <a:lstStyle/>
        <a:p>
          <a:endParaRPr lang="es-ES"/>
        </a:p>
      </dgm:t>
    </dgm:pt>
    <dgm:pt modelId="{D98D3764-B839-40FE-A6E6-AAA78958F199}" type="pres">
      <dgm:prSet presAssocID="{8F50CBEA-CBEC-4C2F-A560-08B8DE0175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02F8DCB-48A0-4588-9E2C-0072CC2594F7}" type="pres">
      <dgm:prSet presAssocID="{F263E06B-10A3-4574-90AA-CAC5A943DC52}" presName="parentText" presStyleLbl="node1" presStyleIdx="0" presStyleCnt="4" custLinFactNeighborY="-8480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BB3A66-FD62-403E-AACE-BD80546374FA}" type="pres">
      <dgm:prSet presAssocID="{3174BDA7-A98C-45AD-8964-370A59688A12}" presName="spacer" presStyleCnt="0"/>
      <dgm:spPr/>
    </dgm:pt>
    <dgm:pt modelId="{B71ABB57-F48F-4357-896F-7D0EBD279A53}" type="pres">
      <dgm:prSet presAssocID="{85BB4B9E-23E5-4197-A22B-DF946555C6D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6111B9-7404-4E56-8D68-4AC74F36DC67}" type="pres">
      <dgm:prSet presAssocID="{9555B79F-957A-41AC-9668-1BAE09C8ADD9}" presName="spacer" presStyleCnt="0"/>
      <dgm:spPr/>
    </dgm:pt>
    <dgm:pt modelId="{D32C4C53-CF43-436D-9BEB-F28BF5278117}" type="pres">
      <dgm:prSet presAssocID="{A5F1FDEF-BAC5-4148-8F1D-6CD05D85661B}" presName="parentText" presStyleLbl="node1" presStyleIdx="2" presStyleCnt="4" custLinFactNeighborX="-1473" custLinFactNeighborY="2008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6A3DE5-AC87-46AD-B75E-1F3636052CD5}" type="pres">
      <dgm:prSet presAssocID="{4CAB8C0C-051C-40A1-B6AE-A5C21BF5238C}" presName="spacer" presStyleCnt="0"/>
      <dgm:spPr/>
    </dgm:pt>
    <dgm:pt modelId="{6737E977-35D1-4FB4-AEA1-E6E8284599D1}" type="pres">
      <dgm:prSet presAssocID="{42748913-9170-49C9-87BF-143C1932FB20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6CF3894-482A-4930-A9D5-ABBE58EB6A70}" type="presOf" srcId="{F263E06B-10A3-4574-90AA-CAC5A943DC52}" destId="{B02F8DCB-48A0-4588-9E2C-0072CC2594F7}" srcOrd="0" destOrd="0" presId="urn:microsoft.com/office/officeart/2005/8/layout/vList2"/>
    <dgm:cxn modelId="{1C629B57-1649-4106-BCA6-B2F63C42B760}" srcId="{8F50CBEA-CBEC-4C2F-A560-08B8DE017581}" destId="{F263E06B-10A3-4574-90AA-CAC5A943DC52}" srcOrd="0" destOrd="0" parTransId="{33395EB3-C902-4986-951E-5F13D9597777}" sibTransId="{3174BDA7-A98C-45AD-8964-370A59688A12}"/>
    <dgm:cxn modelId="{DE65E068-30C1-4FD6-BD98-9D1F0C207750}" type="presOf" srcId="{A5F1FDEF-BAC5-4148-8F1D-6CD05D85661B}" destId="{D32C4C53-CF43-436D-9BEB-F28BF5278117}" srcOrd="0" destOrd="0" presId="urn:microsoft.com/office/officeart/2005/8/layout/vList2"/>
    <dgm:cxn modelId="{2BF64D89-5322-41CB-8455-D36E8E3D8D40}" srcId="{8F50CBEA-CBEC-4C2F-A560-08B8DE017581}" destId="{A5F1FDEF-BAC5-4148-8F1D-6CD05D85661B}" srcOrd="2" destOrd="0" parTransId="{FE4158B7-980F-4EEE-99A3-029D5175CD09}" sibTransId="{4CAB8C0C-051C-40A1-B6AE-A5C21BF5238C}"/>
    <dgm:cxn modelId="{11732159-4EE1-4E3B-856D-D6662BAF927A}" srcId="{8F50CBEA-CBEC-4C2F-A560-08B8DE017581}" destId="{42748913-9170-49C9-87BF-143C1932FB20}" srcOrd="3" destOrd="0" parTransId="{0CD5D3B5-C7C2-4086-B3BA-1EC84B41297D}" sibTransId="{3AEF3710-3BFF-448F-8BAB-8CAFF786BDBA}"/>
    <dgm:cxn modelId="{B79E87B5-E0C8-41F4-A498-E78DBF19185B}" type="presOf" srcId="{85BB4B9E-23E5-4197-A22B-DF946555C6DE}" destId="{B71ABB57-F48F-4357-896F-7D0EBD279A53}" srcOrd="0" destOrd="0" presId="urn:microsoft.com/office/officeart/2005/8/layout/vList2"/>
    <dgm:cxn modelId="{E3E1ED6E-DE74-4E8B-9494-276761537707}" type="presOf" srcId="{42748913-9170-49C9-87BF-143C1932FB20}" destId="{6737E977-35D1-4FB4-AEA1-E6E8284599D1}" srcOrd="0" destOrd="0" presId="urn:microsoft.com/office/officeart/2005/8/layout/vList2"/>
    <dgm:cxn modelId="{B2E79BD7-00E2-47B9-BBC9-095EEAF0195B}" srcId="{8F50CBEA-CBEC-4C2F-A560-08B8DE017581}" destId="{85BB4B9E-23E5-4197-A22B-DF946555C6DE}" srcOrd="1" destOrd="0" parTransId="{13408C7B-0445-4EFA-ABC3-C10F24FBDC16}" sibTransId="{9555B79F-957A-41AC-9668-1BAE09C8ADD9}"/>
    <dgm:cxn modelId="{FEA0E51F-EA8C-48A0-BAA8-5B9D31C5FFCD}" type="presOf" srcId="{8F50CBEA-CBEC-4C2F-A560-08B8DE017581}" destId="{D98D3764-B839-40FE-A6E6-AAA78958F199}" srcOrd="0" destOrd="0" presId="urn:microsoft.com/office/officeart/2005/8/layout/vList2"/>
    <dgm:cxn modelId="{512DDBC3-C9C7-400C-A49B-DC01546EB78B}" type="presParOf" srcId="{D98D3764-B839-40FE-A6E6-AAA78958F199}" destId="{B02F8DCB-48A0-4588-9E2C-0072CC2594F7}" srcOrd="0" destOrd="0" presId="urn:microsoft.com/office/officeart/2005/8/layout/vList2"/>
    <dgm:cxn modelId="{E874B472-79F0-4EDF-8EF3-25BBF0E1A8DB}" type="presParOf" srcId="{D98D3764-B839-40FE-A6E6-AAA78958F199}" destId="{A0BB3A66-FD62-403E-AACE-BD80546374FA}" srcOrd="1" destOrd="0" presId="urn:microsoft.com/office/officeart/2005/8/layout/vList2"/>
    <dgm:cxn modelId="{E6B36AEF-44A1-4F6B-A8BE-8919683523B3}" type="presParOf" srcId="{D98D3764-B839-40FE-A6E6-AAA78958F199}" destId="{B71ABB57-F48F-4357-896F-7D0EBD279A53}" srcOrd="2" destOrd="0" presId="urn:microsoft.com/office/officeart/2005/8/layout/vList2"/>
    <dgm:cxn modelId="{D7D3237A-002F-40FA-8E94-22A385AF4219}" type="presParOf" srcId="{D98D3764-B839-40FE-A6E6-AAA78958F199}" destId="{536111B9-7404-4E56-8D68-4AC74F36DC67}" srcOrd="3" destOrd="0" presId="urn:microsoft.com/office/officeart/2005/8/layout/vList2"/>
    <dgm:cxn modelId="{5CBE5EFA-2224-46C2-A392-6A6550BB289A}" type="presParOf" srcId="{D98D3764-B839-40FE-A6E6-AAA78958F199}" destId="{D32C4C53-CF43-436D-9BEB-F28BF5278117}" srcOrd="4" destOrd="0" presId="urn:microsoft.com/office/officeart/2005/8/layout/vList2"/>
    <dgm:cxn modelId="{78D90E2C-9FDC-41DA-8622-B203EFD8F7DE}" type="presParOf" srcId="{D98D3764-B839-40FE-A6E6-AAA78958F199}" destId="{C66A3DE5-AC87-46AD-B75E-1F3636052CD5}" srcOrd="5" destOrd="0" presId="urn:microsoft.com/office/officeart/2005/8/layout/vList2"/>
    <dgm:cxn modelId="{768A8CF7-54D7-4AA3-A6A4-90858421FA82}" type="presParOf" srcId="{D98D3764-B839-40FE-A6E6-AAA78958F199}" destId="{6737E977-35D1-4FB4-AEA1-E6E8284599D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F8DCB-48A0-4588-9E2C-0072CC2594F7}">
      <dsp:nvSpPr>
        <dsp:cNvPr id="0" name=""/>
        <dsp:cNvSpPr/>
      </dsp:nvSpPr>
      <dsp:spPr>
        <a:xfrm>
          <a:off x="0" y="39992"/>
          <a:ext cx="53389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iniciales del trimestre</a:t>
          </a:r>
          <a:endParaRPr lang="es-ES" sz="16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3321" y="83313"/>
        <a:ext cx="5252274" cy="800803"/>
      </dsp:txXfrm>
    </dsp:sp>
    <dsp:sp modelId="{B71ABB57-F48F-4357-896F-7D0EBD279A53}">
      <dsp:nvSpPr>
        <dsp:cNvPr id="0" name=""/>
        <dsp:cNvSpPr/>
      </dsp:nvSpPr>
      <dsp:spPr>
        <a:xfrm>
          <a:off x="0" y="973517"/>
          <a:ext cx="53389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ingresados</a:t>
          </a:r>
          <a:endParaRPr lang="es-ES" sz="16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3321" y="1016838"/>
        <a:ext cx="5252274" cy="800803"/>
      </dsp:txXfrm>
    </dsp:sp>
    <dsp:sp modelId="{D32C4C53-CF43-436D-9BEB-F28BF5278117}">
      <dsp:nvSpPr>
        <dsp:cNvPr id="0" name=""/>
        <dsp:cNvSpPr/>
      </dsp:nvSpPr>
      <dsp:spPr>
        <a:xfrm>
          <a:off x="0" y="1925644"/>
          <a:ext cx="53389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decididos con auto de terminación y archivo, inhibitorio, y/o remisión a la Procuraduría </a:t>
          </a:r>
          <a:endParaRPr lang="es-ES" sz="16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3321" y="1968965"/>
        <a:ext cx="5252274" cy="800803"/>
      </dsp:txXfrm>
    </dsp:sp>
    <dsp:sp modelId="{6737E977-35D1-4FB4-AEA1-E6E8284599D1}">
      <dsp:nvSpPr>
        <dsp:cNvPr id="0" name=""/>
        <dsp:cNvSpPr/>
      </dsp:nvSpPr>
      <dsp:spPr>
        <a:xfrm>
          <a:off x="0" y="2840567"/>
          <a:ext cx="533891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Procesos activos al 31 de marzo</a:t>
          </a:r>
          <a:endParaRPr lang="es-ES" sz="16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3321" y="2883888"/>
        <a:ext cx="5252274" cy="8008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F8DCB-48A0-4588-9E2C-0072CC2594F7}">
      <dsp:nvSpPr>
        <dsp:cNvPr id="0" name=""/>
        <dsp:cNvSpPr/>
      </dsp:nvSpPr>
      <dsp:spPr>
        <a:xfrm>
          <a:off x="0" y="0"/>
          <a:ext cx="1804220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64</a:t>
          </a:r>
          <a:endParaRPr lang="es-ES" sz="20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1123" y="41123"/>
        <a:ext cx="1721974" cy="760154"/>
      </dsp:txXfrm>
    </dsp:sp>
    <dsp:sp modelId="{B71ABB57-F48F-4357-896F-7D0EBD279A53}">
      <dsp:nvSpPr>
        <dsp:cNvPr id="0" name=""/>
        <dsp:cNvSpPr/>
      </dsp:nvSpPr>
      <dsp:spPr>
        <a:xfrm>
          <a:off x="0" y="976802"/>
          <a:ext cx="1804220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1123" y="1017925"/>
        <a:ext cx="1721974" cy="760154"/>
      </dsp:txXfrm>
    </dsp:sp>
    <dsp:sp modelId="{D32C4C53-CF43-436D-9BEB-F28BF5278117}">
      <dsp:nvSpPr>
        <dsp:cNvPr id="0" name=""/>
        <dsp:cNvSpPr/>
      </dsp:nvSpPr>
      <dsp:spPr>
        <a:xfrm>
          <a:off x="0" y="1974828"/>
          <a:ext cx="1804220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1123" y="2015951"/>
        <a:ext cx="1721974" cy="760154"/>
      </dsp:txXfrm>
    </dsp:sp>
    <dsp:sp modelId="{6737E977-35D1-4FB4-AEA1-E6E8284599D1}">
      <dsp:nvSpPr>
        <dsp:cNvPr id="0" name=""/>
        <dsp:cNvSpPr/>
      </dsp:nvSpPr>
      <dsp:spPr>
        <a:xfrm>
          <a:off x="0" y="2920802"/>
          <a:ext cx="1804220" cy="842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cap="none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rPr>
            <a:t>64</a:t>
          </a:r>
          <a:endParaRPr lang="es-ES" sz="2000" b="1" kern="1200" cap="none" spc="50" dirty="0">
            <a:ln w="0"/>
            <a:solidFill>
              <a:schemeClr val="bg2"/>
            </a:solidFill>
            <a:effectLst>
              <a:innerShdw blurRad="63500" dist="50800" dir="13500000">
                <a:srgbClr val="000000">
                  <a:alpha val="50000"/>
                </a:srgbClr>
              </a:innerShdw>
            </a:effectLst>
          </a:endParaRPr>
        </a:p>
      </dsp:txBody>
      <dsp:txXfrm>
        <a:off x="41123" y="2961925"/>
        <a:ext cx="1721974" cy="7601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2686D-009B-4755-BF3C-B1645D0A938E}" type="datetimeFigureOut">
              <a:rPr lang="es-ES" smtClean="0"/>
              <a:t>3/07/20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AE71F-6302-4695-A732-5DA60A1BF97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64184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06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84170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495ef59f3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495ef59f3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9262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 1 1 1" preserve="1" userDrawn="1">
  <p:cSld name="1_Diapositiva de título 1 1 1">
    <p:bg>
      <p:bgPr>
        <a:solidFill>
          <a:srgbClr val="069169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/>
        </p:nvSpPr>
        <p:spPr>
          <a:xfrm>
            <a:off x="8336496" y="5464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rPr>
              <a:t>‹Nr.›</a:t>
            </a:fld>
            <a:endParaRPr sz="700" b="0" i="0" u="none" strike="noStrike" cap="none">
              <a:solidFill>
                <a:srgbClr val="0054BC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1" name="Google Shape;31;p5"/>
          <p:cNvSpPr txBox="1"/>
          <p:nvPr userDrawn="1"/>
        </p:nvSpPr>
        <p:spPr>
          <a:xfrm>
            <a:off x="8336496" y="-215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fld id="{00000000-1234-1234-1234-123412341234}" type="slidenum">
              <a:rPr lang="es-CO" sz="700" b="0" i="0" u="none" strike="noStrike" cap="none">
                <a:solidFill>
                  <a:srgbClr val="FFFFFF"/>
                </a:solidFill>
                <a:latin typeface="Work Sans"/>
                <a:ea typeface="Work Sans"/>
                <a:cs typeface="Work Sans"/>
                <a:sym typeface="Work Sans"/>
              </a:rPr>
              <a:t>‹Nr.›</a:t>
            </a:fld>
            <a:endParaRPr sz="700" b="0" i="0" u="none" strike="noStrike" cap="none" dirty="0">
              <a:solidFill>
                <a:srgbClr val="FFFFFF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2" name="Google Shape;32;p5"/>
          <p:cNvSpPr/>
          <p:nvPr/>
        </p:nvSpPr>
        <p:spPr>
          <a:xfrm>
            <a:off x="3213694" y="0"/>
            <a:ext cx="5935223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5"/>
          <p:cNvSpPr txBox="1"/>
          <p:nvPr/>
        </p:nvSpPr>
        <p:spPr>
          <a:xfrm>
            <a:off x="1098468" y="4856142"/>
            <a:ext cx="4293000" cy="3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es-CO" sz="600" b="0" i="0" u="none" strike="noStrike" cap="none">
                <a:solidFill>
                  <a:schemeClr val="lt1"/>
                </a:solidFill>
                <a:latin typeface="Work Sans"/>
                <a:ea typeface="Work Sans"/>
                <a:cs typeface="Work Sans"/>
                <a:sym typeface="Work Sans"/>
              </a:rPr>
              <a:t>Esta presentación es propiedad intelectual controlada y producida por la Presidencia de la República.</a:t>
            </a:r>
            <a:endParaRPr sz="600" b="0" i="0" u="none" strike="noStrike" cap="none">
              <a:solidFill>
                <a:schemeClr val="l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FAB7457-61BC-0144-984D-ACFC03D1DF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3892" y="346605"/>
            <a:ext cx="2616953" cy="746654"/>
          </a:xfrm>
          <a:prstGeom prst="rect">
            <a:avLst/>
          </a:prstGeom>
        </p:spPr>
      </p:pic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09EBB03E-157E-1743-86F1-8874FFB41B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61004" y="1439863"/>
            <a:ext cx="5149596" cy="1349375"/>
          </a:xfrm>
        </p:spPr>
        <p:txBody>
          <a:bodyPr/>
          <a:lstStyle>
            <a:lvl1pPr marL="95250" indent="0" algn="r">
              <a:buNone/>
              <a:defRPr sz="3000">
                <a:solidFill>
                  <a:srgbClr val="0054BC"/>
                </a:solidFill>
              </a:defRPr>
            </a:lvl1pPr>
          </a:lstStyle>
          <a:p>
            <a:r>
              <a:rPr lang="es-ES" dirty="0"/>
              <a:t>Editar los estilos de texto del patrón</a:t>
            </a:r>
            <a:endParaRPr lang="es-CO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06C4BAFA-CF82-7743-AB31-DAA7A61A692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366" y="3771884"/>
            <a:ext cx="3904083" cy="73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14624"/>
      </p:ext>
    </p:extLst>
  </p:cSld>
  <p:clrMapOvr>
    <a:masterClrMapping/>
  </p:clrMapOvr>
  <p:transition xmlns:p14="http://schemas.microsoft.com/office/powerpoint/2010/main"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3300"/>
              <a:buFont typeface="Work Sans"/>
              <a:buNone/>
              <a:defRPr sz="33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54BC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0054BC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E9D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transition xmlns:p14="http://schemas.microsoft.com/office/powerpoint/2010/main"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xmlns="" id="{5AD32FBA-DEC6-4F12-81D6-D03AC2CD5CBA}"/>
              </a:ext>
            </a:extLst>
          </p:cNvPr>
          <p:cNvSpPr/>
          <p:nvPr/>
        </p:nvSpPr>
        <p:spPr>
          <a:xfrm>
            <a:off x="3524081" y="1403832"/>
            <a:ext cx="4572000" cy="24006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s-CO" b="1" dirty="0">
              <a:solidFill>
                <a:schemeClr val="tx1"/>
              </a:solidFill>
            </a:endParaRPr>
          </a:p>
          <a:p>
            <a:pPr algn="r"/>
            <a:r>
              <a:rPr lang="es-CO" sz="1800" b="1" dirty="0">
                <a:solidFill>
                  <a:schemeClr val="tx2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INFORME DE GESTION </a:t>
            </a:r>
          </a:p>
          <a:p>
            <a:pPr algn="r"/>
            <a:r>
              <a:rPr lang="es-CO" sz="1600" b="1" dirty="0">
                <a:solidFill>
                  <a:schemeClr val="tx2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Control Interno Disciplinario</a:t>
            </a:r>
          </a:p>
          <a:p>
            <a:pPr algn="r"/>
            <a:r>
              <a:rPr lang="es-CO" sz="1600" b="1" dirty="0">
                <a:solidFill>
                  <a:schemeClr val="tx2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 2o </a:t>
            </a:r>
            <a:r>
              <a:rPr lang="es-CO" sz="1600" b="1" dirty="0" smtClean="0">
                <a:solidFill>
                  <a:schemeClr val="tx2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Trimestre 2020</a:t>
            </a:r>
            <a:endParaRPr lang="es-CO" sz="1600" b="1" dirty="0">
              <a:solidFill>
                <a:schemeClr val="tx2">
                  <a:lumMod val="50000"/>
                </a:schemeClr>
              </a:solidFill>
              <a:effectLst>
                <a:innerShdw blurRad="114300">
                  <a:prstClr val="black"/>
                </a:innerShdw>
              </a:effectLst>
            </a:endParaRPr>
          </a:p>
          <a:p>
            <a:pPr algn="r"/>
            <a:r>
              <a:rPr lang="es-CO" sz="1200" b="1" dirty="0">
                <a:solidFill>
                  <a:schemeClr val="tx2">
                    <a:lumMod val="50000"/>
                  </a:schemeClr>
                </a:solidFill>
              </a:rPr>
              <a:t>Ley 734 de 2002, modificada parcialmente </a:t>
            </a:r>
          </a:p>
          <a:p>
            <a:pPr algn="r"/>
            <a:r>
              <a:rPr lang="es-CO" sz="1200" b="1" dirty="0">
                <a:solidFill>
                  <a:schemeClr val="tx2">
                    <a:lumMod val="50000"/>
                  </a:schemeClr>
                </a:solidFill>
              </a:rPr>
              <a:t>por la Ley 1474 de 2011</a:t>
            </a:r>
          </a:p>
          <a:p>
            <a:pPr algn="r"/>
            <a:endParaRPr lang="es-CO" sz="1200" b="1" dirty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es-CO" sz="1200" b="1" dirty="0">
                <a:solidFill>
                  <a:schemeClr val="tx2">
                    <a:lumMod val="50000"/>
                  </a:schemeClr>
                </a:solidFill>
              </a:rPr>
              <a:t>Vicepresidencia Administrativa y Financiera</a:t>
            </a:r>
          </a:p>
          <a:p>
            <a:pPr algn="r"/>
            <a:r>
              <a:rPr lang="es-CO" sz="1200" b="1" dirty="0">
                <a:solidFill>
                  <a:schemeClr val="tx2">
                    <a:lumMod val="50000"/>
                  </a:schemeClr>
                </a:solidFill>
              </a:rPr>
              <a:t>Control Interno Disciplinario</a:t>
            </a:r>
          </a:p>
          <a:p>
            <a:pPr algn="r"/>
            <a:endParaRPr lang="es-CO" sz="1200" b="1" dirty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es-CO" b="1" dirty="0">
                <a:solidFill>
                  <a:schemeClr val="tx2">
                    <a:lumMod val="50000"/>
                  </a:schemeClr>
                </a:solidFill>
              </a:rPr>
              <a:t>Julio, 2020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 rotWithShape="1">
          <a:blip r:embed="rId2"/>
          <a:srcRect l="50726" t="40596" r="4717" b="33189"/>
          <a:stretch/>
        </p:blipFill>
        <p:spPr bwMode="auto">
          <a:xfrm>
            <a:off x="3238009" y="3697933"/>
            <a:ext cx="2498090" cy="9264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/>
          <p:cNvPicPr/>
          <p:nvPr/>
        </p:nvPicPr>
        <p:blipFill rotWithShape="1">
          <a:blip r:embed="rId2"/>
          <a:srcRect l="28162" t="23425" r="49273" b="34101"/>
          <a:stretch/>
        </p:blipFill>
        <p:spPr bwMode="auto">
          <a:xfrm>
            <a:off x="875070" y="3241040"/>
            <a:ext cx="2362939" cy="1338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ángulo redondeado 6"/>
          <p:cNvSpPr/>
          <p:nvPr/>
        </p:nvSpPr>
        <p:spPr>
          <a:xfrm>
            <a:off x="363508" y="1585362"/>
            <a:ext cx="2657903" cy="2384145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OBJETIVO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238009" y="1150374"/>
            <a:ext cx="5768339" cy="326431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800" b="1" dirty="0">
                <a:solidFill>
                  <a:schemeClr val="accent6"/>
                </a:solidFill>
              </a:rPr>
              <a:t>Presentar las actividades y providencias, resultado de la  gestión de los procesos  disciplinarios</a:t>
            </a:r>
          </a:p>
        </p:txBody>
      </p:sp>
    </p:spTree>
    <p:extLst>
      <p:ext uri="{BB962C8B-B14F-4D97-AF65-F5344CB8AC3E}">
        <p14:creationId xmlns:p14="http://schemas.microsoft.com/office/powerpoint/2010/main" val="1694448341"/>
      </p:ext>
    </p:extLst>
  </p:cSld>
  <p:clrMapOvr>
    <a:masterClrMapping/>
  </p:clrMapOvr>
  <p:transition xmlns:p14="http://schemas.microsoft.com/office/powerpoint/2010/main"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/>
          <p:nvPr/>
        </p:nvPicPr>
        <p:blipFill rotWithShape="1">
          <a:blip r:embed="rId2"/>
          <a:srcRect l="50726" t="40596" r="4717" b="33189"/>
          <a:stretch/>
        </p:blipFill>
        <p:spPr bwMode="auto">
          <a:xfrm>
            <a:off x="3238009" y="3697933"/>
            <a:ext cx="2498090" cy="9264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Imagen 3"/>
          <p:cNvPicPr/>
          <p:nvPr/>
        </p:nvPicPr>
        <p:blipFill rotWithShape="1">
          <a:blip r:embed="rId2"/>
          <a:srcRect l="28162" t="23425" r="49273" b="34101"/>
          <a:stretch/>
        </p:blipFill>
        <p:spPr bwMode="auto">
          <a:xfrm>
            <a:off x="875070" y="3241040"/>
            <a:ext cx="2362939" cy="13385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ángulo redondeado 6"/>
          <p:cNvSpPr/>
          <p:nvPr/>
        </p:nvSpPr>
        <p:spPr>
          <a:xfrm>
            <a:off x="363508" y="1585362"/>
            <a:ext cx="2657903" cy="2384145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ALCANCE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4119716" y="1021695"/>
            <a:ext cx="4493342" cy="1295490"/>
          </a:xfrm>
          <a:prstGeom prst="rightArrow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800" dirty="0">
                <a:solidFill>
                  <a:schemeClr val="accent6"/>
                </a:solidFill>
              </a:rPr>
              <a:t>Periodo comprendido entre: </a:t>
            </a:r>
          </a:p>
          <a:p>
            <a:r>
              <a:rPr lang="es-CO" sz="1800" dirty="0">
                <a:solidFill>
                  <a:schemeClr val="accent6"/>
                </a:solidFill>
              </a:rPr>
              <a:t>01 de abril al 30 de junio 2020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3952568" y="2467896"/>
            <a:ext cx="4660490" cy="255638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O" sz="2000" dirty="0">
                <a:solidFill>
                  <a:schemeClr val="accent6"/>
                </a:solidFill>
              </a:rPr>
              <a:t>Actividades tendientes a fortalecer las políticas de prevención de conductas constitutivas de infracción al Código Disciplinario Único mediante la actividad disciplinaria.</a:t>
            </a:r>
          </a:p>
        </p:txBody>
      </p:sp>
    </p:spTree>
    <p:extLst>
      <p:ext uri="{BB962C8B-B14F-4D97-AF65-F5344CB8AC3E}">
        <p14:creationId xmlns:p14="http://schemas.microsoft.com/office/powerpoint/2010/main" val="4227878899"/>
      </p:ext>
    </p:extLst>
  </p:cSld>
  <p:clrMapOvr>
    <a:masterClrMapping/>
  </p:clrMapOvr>
  <p:transition xmlns:p14="http://schemas.microsoft.com/office/powerpoint/2010/main"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 rotWithShape="1">
          <a:blip r:embed="rId2"/>
          <a:srcRect l="20608" t="56846" r="60193" b="31701"/>
          <a:stretch/>
        </p:blipFill>
        <p:spPr bwMode="auto">
          <a:xfrm>
            <a:off x="937846" y="3681046"/>
            <a:ext cx="2276768" cy="8241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/>
          <p:cNvPicPr/>
          <p:nvPr/>
        </p:nvPicPr>
        <p:blipFill rotWithShape="1">
          <a:blip r:embed="rId3"/>
          <a:srcRect l="64410" t="61243" r="5841" b="10492"/>
          <a:stretch/>
        </p:blipFill>
        <p:spPr bwMode="auto">
          <a:xfrm>
            <a:off x="3214614" y="3647671"/>
            <a:ext cx="1667510" cy="890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2" name="Rectángulo redondeado 11"/>
          <p:cNvSpPr/>
          <p:nvPr/>
        </p:nvSpPr>
        <p:spPr>
          <a:xfrm>
            <a:off x="403123" y="1225345"/>
            <a:ext cx="2576051" cy="368104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O" sz="2400" b="1" dirty="0"/>
              <a:t>Estado de los procesos disciplinarios.</a:t>
            </a:r>
          </a:p>
          <a:p>
            <a:endParaRPr lang="es-CO" sz="2000" dirty="0"/>
          </a:p>
          <a:p>
            <a:pPr algn="r"/>
            <a:r>
              <a:rPr lang="es-CO" sz="2000" dirty="0"/>
              <a:t>Segundo  Trimestre</a:t>
            </a:r>
          </a:p>
          <a:p>
            <a:pPr algn="r"/>
            <a:endParaRPr lang="es-CO" sz="2000" dirty="0"/>
          </a:p>
          <a:p>
            <a:pPr algn="r"/>
            <a:r>
              <a:rPr lang="es-CO" sz="2000" dirty="0"/>
              <a:t>2020</a:t>
            </a:r>
            <a:endParaRPr lang="en-US" sz="2000" dirty="0"/>
          </a:p>
        </p:txBody>
      </p:sp>
      <p:sp>
        <p:nvSpPr>
          <p:cNvPr id="2" name="CuadroTexto 1"/>
          <p:cNvSpPr txBox="1"/>
          <p:nvPr/>
        </p:nvSpPr>
        <p:spPr>
          <a:xfrm>
            <a:off x="3667432" y="1484671"/>
            <a:ext cx="47784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P</a:t>
            </a:r>
            <a:r>
              <a:rPr lang="es-ES" dirty="0" err="1"/>
              <a:t>or</a:t>
            </a:r>
            <a:r>
              <a:rPr lang="es-ES" dirty="0"/>
              <a:t> motivos de salubridad pública y de fuerza mayor ante la propagación del virus COVID -19, los términos procesales en las actuaciones disciplinarias estuvieron suspendidos desde el 16 de marzo hasta las 00:00 horas del día 1 de julio de 2020, circunstancia que se comunicó a los investigados a través de la página web de entidad y la Intranet.</a:t>
            </a:r>
          </a:p>
          <a:p>
            <a:r>
              <a:rPr lang="es-ES" dirty="0"/>
              <a:t> </a:t>
            </a:r>
          </a:p>
          <a:p>
            <a:r>
              <a:rPr lang="es-ES" dirty="0"/>
              <a:t>Las providencias que se relacionan en el presente informe para el segundo trimestre corresponden a la gestión adelantada en trabajo en casa por cuarentena, sin que a la fecha se hayan firmado por tener los términos suspendidos.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60074060"/>
      </p:ext>
    </p:extLst>
  </p:cSld>
  <p:clrMapOvr>
    <a:masterClrMapping/>
  </p:clrMapOvr>
  <p:transition xmlns:p14="http://schemas.microsoft.com/office/powerpoint/2010/main"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79452513"/>
              </p:ext>
            </p:extLst>
          </p:nvPr>
        </p:nvGraphicFramePr>
        <p:xfrm>
          <a:off x="580103" y="1229032"/>
          <a:ext cx="5338916" cy="376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86683580"/>
              </p:ext>
            </p:extLst>
          </p:nvPr>
        </p:nvGraphicFramePr>
        <p:xfrm>
          <a:off x="6376218" y="1273277"/>
          <a:ext cx="1804220" cy="376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Rectángulo redondeado 5"/>
          <p:cNvSpPr/>
          <p:nvPr/>
        </p:nvSpPr>
        <p:spPr>
          <a:xfrm>
            <a:off x="580104" y="393290"/>
            <a:ext cx="5338916" cy="658761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Procesos Disciplinarios </a:t>
            </a:r>
          </a:p>
          <a:p>
            <a:pPr algn="ctr"/>
            <a:r>
              <a:rPr lang="es-ES" sz="2000" b="1" dirty="0" err="1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SegundoTrimestre</a:t>
            </a:r>
            <a:r>
              <a:rPr lang="es-ES" sz="2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 - 2020</a:t>
            </a:r>
            <a:endParaRPr lang="es-ES" sz="2000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3967181"/>
      </p:ext>
    </p:extLst>
  </p:cSld>
  <p:clrMapOvr>
    <a:masterClrMapping/>
  </p:clrMapOvr>
  <p:transition xmlns:p14="http://schemas.microsoft.com/office/powerpoint/2010/main"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 rotWithShape="1">
          <a:blip r:embed="rId2"/>
          <a:srcRect l="20608" t="56846" r="60193" b="31701"/>
          <a:stretch/>
        </p:blipFill>
        <p:spPr bwMode="auto">
          <a:xfrm>
            <a:off x="937846" y="3681046"/>
            <a:ext cx="2276768" cy="8241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/>
          <p:cNvPicPr/>
          <p:nvPr/>
        </p:nvPicPr>
        <p:blipFill rotWithShape="1">
          <a:blip r:embed="rId3"/>
          <a:srcRect l="64410" t="61243" r="5841" b="10492"/>
          <a:stretch/>
        </p:blipFill>
        <p:spPr bwMode="auto">
          <a:xfrm>
            <a:off x="3214614" y="3647671"/>
            <a:ext cx="1667510" cy="890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Rectángulo redondeado 6"/>
          <p:cNvSpPr/>
          <p:nvPr/>
        </p:nvSpPr>
        <p:spPr>
          <a:xfrm>
            <a:off x="545156" y="373626"/>
            <a:ext cx="5338916" cy="658761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Providencias Segundo Trimestre 2020</a:t>
            </a:r>
            <a:endParaRPr lang="es-ES" sz="2000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861058"/>
              </p:ext>
            </p:extLst>
          </p:nvPr>
        </p:nvGraphicFramePr>
        <p:xfrm>
          <a:off x="639097" y="1200149"/>
          <a:ext cx="7099965" cy="3470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32127972"/>
      </p:ext>
    </p:extLst>
  </p:cSld>
  <p:clrMapOvr>
    <a:masterClrMapping/>
  </p:clrMapOvr>
  <p:transition xmlns:p14="http://schemas.microsoft.com/office/powerpoint/2010/main"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 rotWithShape="1">
          <a:blip r:embed="rId2"/>
          <a:srcRect l="20608" t="56846" r="60193" b="31701"/>
          <a:stretch/>
        </p:blipFill>
        <p:spPr bwMode="auto">
          <a:xfrm>
            <a:off x="937846" y="3681046"/>
            <a:ext cx="2276768" cy="8241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Imagen 7"/>
          <p:cNvPicPr/>
          <p:nvPr/>
        </p:nvPicPr>
        <p:blipFill rotWithShape="1">
          <a:blip r:embed="rId3"/>
          <a:srcRect l="64410" t="61243" r="5841" b="10492"/>
          <a:stretch/>
        </p:blipFill>
        <p:spPr bwMode="auto">
          <a:xfrm>
            <a:off x="3214614" y="3647671"/>
            <a:ext cx="1667510" cy="890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166562"/>
              </p:ext>
            </p:extLst>
          </p:nvPr>
        </p:nvGraphicFramePr>
        <p:xfrm>
          <a:off x="3214614" y="1585452"/>
          <a:ext cx="6007511" cy="3549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Rectángulo redondeado 11"/>
          <p:cNvSpPr/>
          <p:nvPr/>
        </p:nvSpPr>
        <p:spPr>
          <a:xfrm>
            <a:off x="403123" y="1225345"/>
            <a:ext cx="2576051" cy="3681046"/>
          </a:xfrm>
          <a:prstGeom prst="roundRect">
            <a:avLst/>
          </a:prstGeom>
          <a:solidFill>
            <a:schemeClr val="accent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CO" sz="2400" b="1" dirty="0"/>
              <a:t>Estado de los procesos disciplinarios.</a:t>
            </a:r>
          </a:p>
          <a:p>
            <a:endParaRPr lang="es-CO" sz="2000" dirty="0"/>
          </a:p>
          <a:p>
            <a:pPr algn="r"/>
            <a:r>
              <a:rPr lang="es-CO" sz="2000" dirty="0"/>
              <a:t>Segundo  Trimestre</a:t>
            </a:r>
          </a:p>
          <a:p>
            <a:pPr algn="r"/>
            <a:endParaRPr lang="es-CO" sz="2000" dirty="0"/>
          </a:p>
          <a:p>
            <a:pPr algn="r"/>
            <a:r>
              <a:rPr lang="es-CO" sz="2000" dirty="0"/>
              <a:t>2020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86287717"/>
      </p:ext>
    </p:extLst>
  </p:cSld>
  <p:clrMapOvr>
    <a:masterClrMapping/>
  </p:clrMapOvr>
  <p:transition xmlns:p14="http://schemas.microsoft.com/office/powerpoint/2010/main" spd="med">
    <p:fade/>
  </p:transition>
</p:sld>
</file>

<file path=ppt/theme/theme1.xml><?xml version="1.0" encoding="utf-8"?>
<a:theme xmlns:a="http://schemas.openxmlformats.org/drawingml/2006/main" name="Presidencia de Colomba">
  <a:themeElements>
    <a:clrScheme name="Presidencia">
      <a:dk1>
        <a:srgbClr val="073763"/>
      </a:dk1>
      <a:lt1>
        <a:srgbClr val="FFFFFF"/>
      </a:lt1>
      <a:dk2>
        <a:srgbClr val="3C78D8"/>
      </a:dk2>
      <a:lt2>
        <a:srgbClr val="A4C2F4"/>
      </a:lt2>
      <a:accent1>
        <a:srgbClr val="E4EDFE"/>
      </a:accent1>
      <a:accent2>
        <a:srgbClr val="B7CFFF"/>
      </a:accent2>
      <a:accent3>
        <a:srgbClr val="88ACF8"/>
      </a:accent3>
      <a:accent4>
        <a:srgbClr val="5B8BFF"/>
      </a:accent4>
      <a:accent5>
        <a:srgbClr val="6D98FF"/>
      </a:accent5>
      <a:accent6>
        <a:srgbClr val="2A54A7"/>
      </a:accent6>
      <a:hlink>
        <a:srgbClr val="F45721"/>
      </a:hlink>
      <a:folHlink>
        <a:srgbClr val="FFA06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3448</TotalTime>
  <Words>209</Words>
  <Application>Microsoft Macintosh PowerPoint</Application>
  <PresentationFormat>Presentación en pantalla (16:9)</PresentationFormat>
  <Paragraphs>40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Presidencia de Colomba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Milena Orjuela Garcia</dc:creator>
  <cp:lastModifiedBy>LUZ ANGELA RODRIGUEZ CEPEDA</cp:lastModifiedBy>
  <cp:revision>277</cp:revision>
  <dcterms:modified xsi:type="dcterms:W3CDTF">2020-07-04T00:49:03Z</dcterms:modified>
</cp:coreProperties>
</file>