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02"/>
    <p:restoredTop sz="96642"/>
  </p:normalViewPr>
  <p:slideViewPr>
    <p:cSldViewPr snapToGrid="0" snapToObjects="1">
      <p:cViewPr varScale="1">
        <p:scale>
          <a:sx n="115" d="100"/>
          <a:sy n="115" d="100"/>
        </p:scale>
        <p:origin x="-24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Claudia\Desktop\ANI\Otros\Tabla%20para%20el%20reporte%20trimestral%20abr_jun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[Tabla para el reporte trimestral abr_jun 2020.xlsx]Hoja2!TablaDinámica2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Providencias</a:t>
            </a:r>
            <a:r>
              <a:rPr lang="en-US" baseline="0" dirty="0"/>
              <a:t> </a:t>
            </a:r>
            <a:r>
              <a:rPr lang="en-US" baseline="0" dirty="0" err="1"/>
              <a:t>proyectadas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Hoja2!$J$8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Hoja2!$I$9:$I$19</c:f>
              <c:strCache>
                <c:ptCount val="10"/>
                <c:pt idx="0">
                  <c:v>Auto apertura Indagación Preliminar </c:v>
                </c:pt>
                <c:pt idx="1">
                  <c:v>Auto apertura Investigación Disciplinaria </c:v>
                </c:pt>
                <c:pt idx="2">
                  <c:v>Auto avoca conocimiento </c:v>
                </c:pt>
                <c:pt idx="3">
                  <c:v>Auto cierre de investigación </c:v>
                </c:pt>
                <c:pt idx="4">
                  <c:v>Auto de archivo definitivo </c:v>
                </c:pt>
                <c:pt idx="5">
                  <c:v>Auto de calificación o pliego de cargos</c:v>
                </c:pt>
                <c:pt idx="6">
                  <c:v>Auto de pruebas </c:v>
                </c:pt>
                <c:pt idx="7">
                  <c:v>Auto Inhibitorio </c:v>
                </c:pt>
                <c:pt idx="8">
                  <c:v>Fallo 1 instancia </c:v>
                </c:pt>
                <c:pt idx="9">
                  <c:v>Total general</c:v>
                </c:pt>
              </c:strCache>
            </c:strRef>
          </c:cat>
          <c:val>
            <c:numRef>
              <c:f>Hoja2!$J$9:$J$19</c:f>
              <c:numCache>
                <c:formatCode>General</c:formatCode>
                <c:ptCount val="10"/>
                <c:pt idx="0">
                  <c:v>5.0</c:v>
                </c:pt>
                <c:pt idx="1">
                  <c:v>22.0</c:v>
                </c:pt>
                <c:pt idx="2">
                  <c:v>2.0</c:v>
                </c:pt>
                <c:pt idx="3">
                  <c:v>3.0</c:v>
                </c:pt>
                <c:pt idx="4">
                  <c:v>12.0</c:v>
                </c:pt>
                <c:pt idx="5">
                  <c:v>3.0</c:v>
                </c:pt>
                <c:pt idx="6">
                  <c:v>5.0</c:v>
                </c:pt>
                <c:pt idx="7">
                  <c:v>1.0</c:v>
                </c:pt>
                <c:pt idx="8">
                  <c:v>2.0</c:v>
                </c:pt>
                <c:pt idx="9">
                  <c:v>55.0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6F-40D2-9CD4-9602AAADE6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33226440"/>
        <c:axId val="-2133222856"/>
      </c:barChart>
      <c:catAx>
        <c:axId val="-213322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3222856"/>
        <c:crosses val="autoZero"/>
        <c:auto val="1"/>
        <c:lblAlgn val="ctr"/>
        <c:lblOffset val="100"/>
        <c:noMultiLvlLbl val="0"/>
      </c:catAx>
      <c:valAx>
        <c:axId val="-213322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322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[Gráfico en Microsoft PowerPoint]Hoja2!TablaDinámica1</c:name>
    <c:fmtId val="7"/>
  </c:pivotSource>
  <c:chart>
    <c:autoTitleDeleted val="1"/>
    <c:pivotFmts>
      <c:pivotFmt>
        <c:idx val="0"/>
      </c:pivotFmt>
      <c:pivotFmt>
        <c:idx val="1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circle"/>
          <c:size val="6"/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>
              <a:alpha val="7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Hoja2!$A$4:$A$16</c:f>
              <c:strCache>
                <c:ptCount val="12"/>
                <c:pt idx="0">
                  <c:v>Alegatos</c:v>
                </c:pt>
                <c:pt idx="1">
                  <c:v>Archivo definitivo</c:v>
                </c:pt>
                <c:pt idx="2">
                  <c:v>Calificación</c:v>
                </c:pt>
                <c:pt idx="3">
                  <c:v>Cierre de Investigación</c:v>
                </c:pt>
                <c:pt idx="4">
                  <c:v>Descargos</c:v>
                </c:pt>
                <c:pt idx="5">
                  <c:v>Fallo 1a. </c:v>
                </c:pt>
                <c:pt idx="6">
                  <c:v>Fallo 2a.</c:v>
                </c:pt>
                <c:pt idx="7">
                  <c:v>Indagación Preliminar</c:v>
                </c:pt>
                <c:pt idx="8">
                  <c:v>Investigación Disciplinaria</c:v>
                </c:pt>
                <c:pt idx="9">
                  <c:v>Pliego de Cargos</c:v>
                </c:pt>
                <c:pt idx="10">
                  <c:v>Pruebas posteriores</c:v>
                </c:pt>
                <c:pt idx="11">
                  <c:v>total</c:v>
                </c:pt>
              </c:strCache>
            </c:strRef>
          </c:cat>
          <c:val>
            <c:numRef>
              <c:f>Hoja2!$B$4:$B$16</c:f>
              <c:numCache>
                <c:formatCode>General</c:formatCode>
                <c:ptCount val="12"/>
                <c:pt idx="0">
                  <c:v>1.0</c:v>
                </c:pt>
                <c:pt idx="1">
                  <c:v>2.0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2.0</c:v>
                </c:pt>
                <c:pt idx="7">
                  <c:v>35.0</c:v>
                </c:pt>
                <c:pt idx="8">
                  <c:v>20.0</c:v>
                </c:pt>
                <c:pt idx="9">
                  <c:v>1.0</c:v>
                </c:pt>
                <c:pt idx="10">
                  <c:v>1.0</c:v>
                </c:pt>
                <c:pt idx="11">
                  <c:v>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D3-4C94-BF49-B2B062C47F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2142741512"/>
        <c:axId val="-2142732456"/>
      </c:barChart>
      <c:catAx>
        <c:axId val="-214274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42732456"/>
        <c:crosses val="autoZero"/>
        <c:auto val="1"/>
        <c:lblAlgn val="ctr"/>
        <c:lblOffset val="100"/>
        <c:noMultiLvlLbl val="0"/>
      </c:catAx>
      <c:valAx>
        <c:axId val="-214273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4274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/>
      <dgm:spPr/>
      <dgm:t>
        <a:bodyPr/>
        <a:lstStyle/>
        <a:p>
          <a:r>
            <a:rPr lang="es-CO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/>
      <dgm:spPr/>
      <dgm:t>
        <a:bodyPr/>
        <a:lstStyle/>
        <a:p>
          <a:r>
            <a:rPr lang="es-CO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/>
      <dgm:spPr/>
      <dgm:t>
        <a:bodyPr/>
        <a:lstStyle/>
        <a:p>
          <a:r>
            <a:rPr lang="es-CO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/>
      <dgm:spPr/>
      <dgm:t>
        <a:bodyPr/>
        <a:lstStyle/>
        <a:p>
          <a:r>
            <a:rPr lang="es-CO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2F8DCB-48A0-4588-9E2C-0072CC2594F7}" type="pres">
      <dgm:prSet presAssocID="{F263E06B-10A3-4574-90AA-CAC5A943DC5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4" custLinFactNeighborX="-6148" custLinFactNeighborY="4037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2F8DCB-48A0-4588-9E2C-0072CC2594F7}" type="pres">
      <dgm:prSet presAssocID="{F263E06B-10A3-4574-90AA-CAC5A943DC52}" presName="parentText" presStyleLbl="node1" presStyleIdx="0" presStyleCnt="4" custLinFactNeighborY="-8480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4" custLinFactNeighborX="-1473" custLinFactNeighborY="2008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39992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83313"/>
        <a:ext cx="5252274" cy="800803"/>
      </dsp:txXfrm>
    </dsp:sp>
    <dsp:sp modelId="{B71ABB57-F48F-4357-896F-7D0EBD279A53}">
      <dsp:nvSpPr>
        <dsp:cNvPr id="0" name=""/>
        <dsp:cNvSpPr/>
      </dsp:nvSpPr>
      <dsp:spPr>
        <a:xfrm>
          <a:off x="0" y="973517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1016838"/>
        <a:ext cx="5252274" cy="800803"/>
      </dsp:txXfrm>
    </dsp:sp>
    <dsp:sp modelId="{D32C4C53-CF43-436D-9BEB-F28BF5278117}">
      <dsp:nvSpPr>
        <dsp:cNvPr id="0" name=""/>
        <dsp:cNvSpPr/>
      </dsp:nvSpPr>
      <dsp:spPr>
        <a:xfrm>
          <a:off x="0" y="1925644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1968965"/>
        <a:ext cx="5252274" cy="800803"/>
      </dsp:txXfrm>
    </dsp:sp>
    <dsp:sp modelId="{6737E977-35D1-4FB4-AEA1-E6E8284599D1}">
      <dsp:nvSpPr>
        <dsp:cNvPr id="0" name=""/>
        <dsp:cNvSpPr/>
      </dsp:nvSpPr>
      <dsp:spPr>
        <a:xfrm>
          <a:off x="0" y="2840567"/>
          <a:ext cx="5338916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31 de marzo</a:t>
          </a:r>
          <a:endParaRPr lang="es-ES" sz="16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3321" y="2883888"/>
        <a:ext cx="5252274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41123"/>
        <a:ext cx="1721974" cy="760154"/>
      </dsp:txXfrm>
    </dsp:sp>
    <dsp:sp modelId="{B71ABB57-F48F-4357-896F-7D0EBD279A53}">
      <dsp:nvSpPr>
        <dsp:cNvPr id="0" name=""/>
        <dsp:cNvSpPr/>
      </dsp:nvSpPr>
      <dsp:spPr>
        <a:xfrm>
          <a:off x="0" y="976802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1017925"/>
        <a:ext cx="1721974" cy="760154"/>
      </dsp:txXfrm>
    </dsp:sp>
    <dsp:sp modelId="{D32C4C53-CF43-436D-9BEB-F28BF5278117}">
      <dsp:nvSpPr>
        <dsp:cNvPr id="0" name=""/>
        <dsp:cNvSpPr/>
      </dsp:nvSpPr>
      <dsp:spPr>
        <a:xfrm>
          <a:off x="0" y="1974828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2015951"/>
        <a:ext cx="1721974" cy="760154"/>
      </dsp:txXfrm>
    </dsp:sp>
    <dsp:sp modelId="{6737E977-35D1-4FB4-AEA1-E6E8284599D1}">
      <dsp:nvSpPr>
        <dsp:cNvPr id="0" name=""/>
        <dsp:cNvSpPr/>
      </dsp:nvSpPr>
      <dsp:spPr>
        <a:xfrm>
          <a:off x="0" y="2920802"/>
          <a:ext cx="180422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41123" y="2961925"/>
        <a:ext cx="1721974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3/07/20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‹Nr.›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‹Nr.›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xmlns:p14="http://schemas.microsoft.com/office/powerpoint/2010/main"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18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INFORME DE GESTION 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2o </a:t>
            </a:r>
            <a:r>
              <a:rPr lang="es-CO" sz="1600" b="1" dirty="0" smtClean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Trimestre 2020</a:t>
            </a:r>
            <a:endParaRPr lang="es-CO" sz="1600" b="1" dirty="0">
              <a:solidFill>
                <a:schemeClr val="tx2">
                  <a:lumMod val="50000"/>
                </a:schemeClr>
              </a:solidFill>
              <a:effectLst>
                <a:innerShdw blurRad="114300">
                  <a:prstClr val="black"/>
                </a:innerShdw>
              </a:effectLst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Julio, 2020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xmlns:p14="http://schemas.microsoft.com/office/powerpoint/2010/main"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abril al 30 de junio 2020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xmlns:p14="http://schemas.microsoft.com/office/powerpoint/2010/main"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Segundo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</a:t>
            </a:r>
            <a:r>
              <a:rPr lang="es-ES" dirty="0" err="1"/>
              <a:t>or</a:t>
            </a:r>
            <a:r>
              <a:rPr lang="es-ES" dirty="0"/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Las providencias que se relacionan en el presente informe para el segundo trimestre corresponden a la gestión adelantada en trabajo en casa por cuarentena, sin que a la fecha se hayan firmado por tener los términos suspendidos.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xmlns:p14="http://schemas.microsoft.com/office/powerpoint/2010/main"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79452513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86683580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 err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SegundoTrimestre</a:t>
            </a:r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- 2020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xmlns:p14="http://schemas.microsoft.com/office/powerpoint/2010/main"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545156" y="373626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Segundo Trimestre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861058"/>
              </p:ext>
            </p:extLst>
          </p:nvPr>
        </p:nvGraphicFramePr>
        <p:xfrm>
          <a:off x="639097" y="1200149"/>
          <a:ext cx="7099965" cy="347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166562"/>
              </p:ext>
            </p:extLst>
          </p:nvPr>
        </p:nvGraphicFramePr>
        <p:xfrm>
          <a:off x="3214614" y="1585452"/>
          <a:ext cx="6007511" cy="354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Segundo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</TotalTime>
  <Words>209</Words>
  <Application>Microsoft Macintosh PowerPoint</Application>
  <PresentationFormat>Presentación en pantalla (16:9)</PresentationFormat>
  <Paragraphs>40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277</cp:revision>
  <dcterms:modified xsi:type="dcterms:W3CDTF">2020-07-04T00:49:03Z</dcterms:modified>
</cp:coreProperties>
</file>