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247" r:id="rId1"/>
  </p:sldMasterIdLst>
  <p:notesMasterIdLst>
    <p:notesMasterId r:id="rId10"/>
  </p:notesMasterIdLst>
  <p:sldIdLst>
    <p:sldId id="351" r:id="rId2"/>
    <p:sldId id="353" r:id="rId3"/>
    <p:sldId id="350" r:id="rId4"/>
    <p:sldId id="360" r:id="rId5"/>
    <p:sldId id="355" r:id="rId6"/>
    <p:sldId id="354" r:id="rId7"/>
    <p:sldId id="361" r:id="rId8"/>
    <p:sldId id="358"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96"/>
    <p:restoredTop sz="93634"/>
  </p:normalViewPr>
  <p:slideViewPr>
    <p:cSldViewPr snapToGrid="0" snapToObjects="1">
      <p:cViewPr varScale="1">
        <p:scale>
          <a:sx n="67" d="100"/>
          <a:sy n="67"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0AEE7-7FAC-D347-8376-A082D1DD8A69}" type="datetimeFigureOut">
              <a:rPr lang="es-CO" smtClean="0"/>
              <a:t>28/02/2022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51679-DB22-5D43-B53A-968F9BA6D3A9}" type="slidenum">
              <a:rPr lang="es-CO" smtClean="0"/>
              <a:t>‹Nº›</a:t>
            </a:fld>
            <a:endParaRPr lang="es-CO"/>
          </a:p>
        </p:txBody>
      </p:sp>
    </p:spTree>
    <p:extLst>
      <p:ext uri="{BB962C8B-B14F-4D97-AF65-F5344CB8AC3E}">
        <p14:creationId xmlns:p14="http://schemas.microsoft.com/office/powerpoint/2010/main" val="125601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B751679-DB22-5D43-B53A-968F9BA6D3A9}" type="slidenum">
              <a:rPr lang="es-CO" smtClean="0"/>
              <a:t>3</a:t>
            </a:fld>
            <a:endParaRPr lang="es-CO"/>
          </a:p>
        </p:txBody>
      </p:sp>
    </p:spTree>
    <p:extLst>
      <p:ext uri="{BB962C8B-B14F-4D97-AF65-F5344CB8AC3E}">
        <p14:creationId xmlns:p14="http://schemas.microsoft.com/office/powerpoint/2010/main" val="256508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B751679-DB22-5D43-B53A-968F9BA6D3A9}" type="slidenum">
              <a:rPr lang="es-CO" smtClean="0"/>
              <a:t>4</a:t>
            </a:fld>
            <a:endParaRPr lang="es-CO"/>
          </a:p>
        </p:txBody>
      </p:sp>
    </p:spTree>
    <p:extLst>
      <p:ext uri="{BB962C8B-B14F-4D97-AF65-F5344CB8AC3E}">
        <p14:creationId xmlns:p14="http://schemas.microsoft.com/office/powerpoint/2010/main" val="16773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740AEF2-303B-E14F-B135-9DBAB350A7BE}" type="slidenum">
              <a:rPr lang="es-ES_tradnl" smtClean="0"/>
              <a:t>5</a:t>
            </a:fld>
            <a:endParaRPr lang="es-ES_tradnl"/>
          </a:p>
        </p:txBody>
      </p:sp>
    </p:spTree>
    <p:extLst>
      <p:ext uri="{BB962C8B-B14F-4D97-AF65-F5344CB8AC3E}">
        <p14:creationId xmlns:p14="http://schemas.microsoft.com/office/powerpoint/2010/main" val="390678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740AEF2-303B-E14F-B135-9DBAB350A7BE}" type="slidenum">
              <a:rPr lang="es-ES_tradnl" smtClean="0"/>
              <a:t>6</a:t>
            </a:fld>
            <a:endParaRPr lang="es-ES_tradnl"/>
          </a:p>
        </p:txBody>
      </p:sp>
    </p:spTree>
    <p:extLst>
      <p:ext uri="{BB962C8B-B14F-4D97-AF65-F5344CB8AC3E}">
        <p14:creationId xmlns:p14="http://schemas.microsoft.com/office/powerpoint/2010/main" val="107768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740AEF2-303B-E14F-B135-9DBAB350A7BE}" type="slidenum">
              <a:rPr lang="es-ES_tradnl" smtClean="0"/>
              <a:t>7</a:t>
            </a:fld>
            <a:endParaRPr lang="es-ES_tradnl"/>
          </a:p>
        </p:txBody>
      </p:sp>
    </p:spTree>
    <p:extLst>
      <p:ext uri="{BB962C8B-B14F-4D97-AF65-F5344CB8AC3E}">
        <p14:creationId xmlns:p14="http://schemas.microsoft.com/office/powerpoint/2010/main" val="80527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740AEF2-303B-E14F-B135-9DBAB350A7BE}" type="slidenum">
              <a:rPr lang="es-ES_tradnl" smtClean="0"/>
              <a:t>8</a:t>
            </a:fld>
            <a:endParaRPr lang="es-ES_tradnl"/>
          </a:p>
        </p:txBody>
      </p:sp>
    </p:spTree>
    <p:extLst>
      <p:ext uri="{BB962C8B-B14F-4D97-AF65-F5344CB8AC3E}">
        <p14:creationId xmlns:p14="http://schemas.microsoft.com/office/powerpoint/2010/main" val="156357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506AB-0764-544E-8DF6-1E9CECBA436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624A67AF-C501-1140-9079-318839CD4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FDA79808-8DA2-B744-A70C-74B53E48F1FC}"/>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153FD874-33F5-B84E-A259-CD1388E1C7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38801B-5EEF-E64C-AAB6-C3E96AF5FC9E}"/>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195367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559AC-9F8E-934B-A40B-BE60EAFEA50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D2F3DAF-755A-F947-B97A-226E77C63BA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A6CA368-90FF-E846-B13D-B84C712F058D}"/>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E0B2BA02-EC5A-E544-BD04-049BF5A462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979743C-AB4A-5042-B8C8-1073DD2CCCD8}"/>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34660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1E30B6-ECCA-2640-A07A-3088ADE46D5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2E7FC1A3-EECF-8143-B0F3-6B040FB108F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B9977C7-F605-4B49-8ABA-6D43DFEF506B}"/>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C6056AB9-9A97-704B-B091-CBC7820648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92B81F5-5BAE-2D46-9057-3EA9ABF2323D}"/>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365339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18C5A-E073-8A43-8500-04CB64E3098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0E34C92-8067-3D44-A390-0592F586796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EFF023-42A8-0E4C-B1F5-07A1AAED3029}"/>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A133BE76-5F3D-7444-B42E-9C165A0641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80202B9-68F3-E843-BD79-7836BF2D71B3}"/>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288374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739EC-0B66-5A48-9F25-9B2A897C5ED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8E4EBE0-5ACA-5A46-8709-B362E19EE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6954EB9-26E4-3C41-A3CB-0D550C2EDE96}"/>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E31D1878-E822-204A-BF83-C7F1CDF43D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824100-6C05-B04D-889F-A94C13859A25}"/>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223773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85E20-D3D3-E340-8D17-28C5F578B978}"/>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92689F9-AD77-E746-B538-6F5808BB07B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F5DBB731-FE47-6046-A115-4444BB14DBA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2F5FF99D-26E2-E349-B345-2367B028D671}"/>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6" name="Marcador de pie de página 5">
            <a:extLst>
              <a:ext uri="{FF2B5EF4-FFF2-40B4-BE49-F238E27FC236}">
                <a16:creationId xmlns:a16="http://schemas.microsoft.com/office/drawing/2014/main" id="{5E272181-6C91-A248-A14A-0073863F617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B19BB78-1A85-FB43-8064-96D4480317E5}"/>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16226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60084-8670-A04B-A975-2419FBA99AD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52D0400-F92E-0349-BF99-55E6B6D68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A23752A-BF84-0946-ADA2-132377F0208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3234E801-37C9-6F44-B650-BC1581D18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81CA9A0-A3FE-314F-A404-E6704118D61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86F2F2B-E9EC-CB4C-BD23-3C6DD56E3251}"/>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8" name="Marcador de pie de página 7">
            <a:extLst>
              <a:ext uri="{FF2B5EF4-FFF2-40B4-BE49-F238E27FC236}">
                <a16:creationId xmlns:a16="http://schemas.microsoft.com/office/drawing/2014/main" id="{4D567AC9-82CD-7143-90DA-BE78D0697C9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6C31530-9B75-2E4F-8EA7-7D1C932AF9DE}"/>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167996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8681-3BA6-E843-A2C5-846215FEF9C3}"/>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672E18B5-7BA3-774F-A2EF-38F0DA9755B1}"/>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4" name="Marcador de pie de página 3">
            <a:extLst>
              <a:ext uri="{FF2B5EF4-FFF2-40B4-BE49-F238E27FC236}">
                <a16:creationId xmlns:a16="http://schemas.microsoft.com/office/drawing/2014/main" id="{1AC293AE-8282-F048-A7BB-61A47779AF0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BB702AB-8B16-A149-944A-04E48F9FCB8D}"/>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136847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ABDA04-4F50-9845-BC48-A38B637A83D4}"/>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3" name="Marcador de pie de página 2">
            <a:extLst>
              <a:ext uri="{FF2B5EF4-FFF2-40B4-BE49-F238E27FC236}">
                <a16:creationId xmlns:a16="http://schemas.microsoft.com/office/drawing/2014/main" id="{12FCE84A-1AEA-1549-91AC-788D28C8C66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0F33755-32F0-B540-81AF-F29B7AF5854C}"/>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190810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857F5-CCB4-A548-A550-3FD4E4BF547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7BEF26D-C0E5-4247-9FBA-CB5A6D504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2237EFB-EABB-7340-8C7C-7FDD57A6B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E59C5FD-EE3B-9E4A-8AAF-72BAE6897E39}"/>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6" name="Marcador de pie de página 5">
            <a:extLst>
              <a:ext uri="{FF2B5EF4-FFF2-40B4-BE49-F238E27FC236}">
                <a16:creationId xmlns:a16="http://schemas.microsoft.com/office/drawing/2014/main" id="{196630BC-C680-4146-97CD-C14B43130C0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B10B0F-F358-EA4D-847A-0F2193215A45}"/>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383220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20AF0-8544-8847-830F-0113F6F2B51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045B3341-BFE8-0E43-AFF1-2AB73DBC7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D13BF00-1F34-2441-A729-3D249FB7F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C3C2A86-41D5-EC46-BA0F-6B34B2DB7E79}"/>
              </a:ext>
            </a:extLst>
          </p:cNvPr>
          <p:cNvSpPr>
            <a:spLocks noGrp="1"/>
          </p:cNvSpPr>
          <p:nvPr>
            <p:ph type="dt" sz="half" idx="10"/>
          </p:nvPr>
        </p:nvSpPr>
        <p:spPr/>
        <p:txBody>
          <a:bodyPr/>
          <a:lstStyle/>
          <a:p>
            <a:fld id="{A9BFB24B-4807-8246-949A-A2C95A73ED40}" type="datetimeFigureOut">
              <a:rPr lang="es-CO" smtClean="0"/>
              <a:t>28/02/2022</a:t>
            </a:fld>
            <a:endParaRPr lang="es-CO"/>
          </a:p>
        </p:txBody>
      </p:sp>
      <p:sp>
        <p:nvSpPr>
          <p:cNvPr id="6" name="Marcador de pie de página 5">
            <a:extLst>
              <a:ext uri="{FF2B5EF4-FFF2-40B4-BE49-F238E27FC236}">
                <a16:creationId xmlns:a16="http://schemas.microsoft.com/office/drawing/2014/main" id="{6F9B2CCD-9FFE-CC4B-BCE2-7D9321B0552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585EAA53-8425-3E42-85C1-83DB14FC81DD}"/>
              </a:ext>
            </a:extLst>
          </p:cNvPr>
          <p:cNvSpPr>
            <a:spLocks noGrp="1"/>
          </p:cNvSpPr>
          <p:nvPr>
            <p:ph type="sldNum" sz="quarter" idx="12"/>
          </p:nvPr>
        </p:nvSpPr>
        <p:spPr/>
        <p:txBody>
          <a:bodyPr/>
          <a:lstStyle/>
          <a:p>
            <a:fld id="{6E0995B7-6099-264A-B4E8-7F17AF1D47A7}" type="slidenum">
              <a:rPr lang="es-CO" smtClean="0"/>
              <a:t>‹Nº›</a:t>
            </a:fld>
            <a:endParaRPr lang="es-CO"/>
          </a:p>
        </p:txBody>
      </p:sp>
    </p:spTree>
    <p:extLst>
      <p:ext uri="{BB962C8B-B14F-4D97-AF65-F5344CB8AC3E}">
        <p14:creationId xmlns:p14="http://schemas.microsoft.com/office/powerpoint/2010/main" val="43698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448F2B-330B-224C-896B-2A4BC7697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F5E8E50A-D607-C142-B62A-6DC85DFD5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D2FA81D-2D92-464F-93D4-20E1A6881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FB24B-4807-8246-949A-A2C95A73ED40}" type="datetimeFigureOut">
              <a:rPr lang="es-CO" smtClean="0"/>
              <a:t>28/02/2022</a:t>
            </a:fld>
            <a:endParaRPr lang="es-CO"/>
          </a:p>
        </p:txBody>
      </p:sp>
      <p:sp>
        <p:nvSpPr>
          <p:cNvPr id="5" name="Marcador de pie de página 4">
            <a:extLst>
              <a:ext uri="{FF2B5EF4-FFF2-40B4-BE49-F238E27FC236}">
                <a16:creationId xmlns:a16="http://schemas.microsoft.com/office/drawing/2014/main" id="{874D2546-599A-AD49-B5EB-270DAC408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4A199F3-2715-B947-8729-DE65F0AFB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995B7-6099-264A-B4E8-7F17AF1D47A7}" type="slidenum">
              <a:rPr lang="es-CO" smtClean="0"/>
              <a:t>‹Nº›</a:t>
            </a:fld>
            <a:endParaRPr lang="es-CO"/>
          </a:p>
        </p:txBody>
      </p:sp>
    </p:spTree>
    <p:extLst>
      <p:ext uri="{BB962C8B-B14F-4D97-AF65-F5344CB8AC3E}">
        <p14:creationId xmlns:p14="http://schemas.microsoft.com/office/powerpoint/2010/main" val="176730743"/>
      </p:ext>
    </p:extLst>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17954" y="1126514"/>
            <a:ext cx="6928998" cy="3072393"/>
          </a:xfrm>
        </p:spPr>
        <p:txBody>
          <a:bodyPr vert="horz" lIns="91440" tIns="45720" rIns="91440" bIns="45720" rtlCol="0" anchor="b">
            <a:normAutofit/>
          </a:bodyPr>
          <a:lstStyle/>
          <a:p>
            <a:r>
              <a:rPr lang="es-ES_tradnl" sz="4300" dirty="0"/>
              <a:t>PROPUESTA</a:t>
            </a:r>
            <a:br>
              <a:rPr lang="es-ES_tradnl" sz="4300" dirty="0"/>
            </a:br>
            <a:r>
              <a:rPr lang="es-ES_tradnl" sz="4300" dirty="0"/>
              <a:t>DISEÑO VARIABLES MATRIZ DOFA</a:t>
            </a:r>
          </a:p>
        </p:txBody>
      </p:sp>
      <p:sp>
        <p:nvSpPr>
          <p:cNvPr id="5" name="Marcador de texto 4"/>
          <p:cNvSpPr>
            <a:spLocks noGrp="1"/>
          </p:cNvSpPr>
          <p:nvPr>
            <p:ph type="body" idx="1"/>
          </p:nvPr>
        </p:nvSpPr>
        <p:spPr>
          <a:xfrm>
            <a:off x="1688541" y="4410066"/>
            <a:ext cx="3953501" cy="1272831"/>
          </a:xfrm>
        </p:spPr>
        <p:txBody>
          <a:bodyPr vert="horz" lIns="91440" tIns="45720" rIns="91440" bIns="45720" rtlCol="0" anchor="t">
            <a:normAutofit/>
          </a:bodyPr>
          <a:lstStyle/>
          <a:p>
            <a:pPr lvl="0">
              <a:buClr>
                <a:prstClr val="black"/>
              </a:buClr>
            </a:pPr>
            <a:r>
              <a:rPr lang="en-US" dirty="0">
                <a:solidFill>
                  <a:schemeClr val="tx1"/>
                </a:solidFill>
              </a:rPr>
              <a:t>ANI – AGENCIA NACIONAL DE INFRAESTRUCTURA</a:t>
            </a:r>
          </a:p>
        </p:txBody>
      </p:sp>
      <p:pic>
        <p:nvPicPr>
          <p:cNvPr id="11" name="Imagen 10">
            <a:extLst>
              <a:ext uri="{FF2B5EF4-FFF2-40B4-BE49-F238E27FC236}">
                <a16:creationId xmlns:a16="http://schemas.microsoft.com/office/drawing/2014/main" id="{6270DC5B-C1C9-584F-8654-CC36BA4C7821}"/>
              </a:ext>
            </a:extLst>
          </p:cNvPr>
          <p:cNvPicPr>
            <a:picLocks noChangeAspect="1"/>
          </p:cNvPicPr>
          <p:nvPr/>
        </p:nvPicPr>
        <p:blipFill>
          <a:blip r:embed="rId2"/>
          <a:stretch>
            <a:fillRect/>
          </a:stretch>
        </p:blipFill>
        <p:spPr>
          <a:xfrm>
            <a:off x="9398924" y="6011853"/>
            <a:ext cx="2793075" cy="523701"/>
          </a:xfrm>
          <a:prstGeom prst="rect">
            <a:avLst/>
          </a:prstGeom>
        </p:spPr>
      </p:pic>
      <p:pic>
        <p:nvPicPr>
          <p:cNvPr id="13" name="Imagen 12">
            <a:extLst>
              <a:ext uri="{FF2B5EF4-FFF2-40B4-BE49-F238E27FC236}">
                <a16:creationId xmlns:a16="http://schemas.microsoft.com/office/drawing/2014/main" id="{8C02CA12-A16F-234D-9CFA-9C28C640B85F}"/>
              </a:ext>
            </a:extLst>
          </p:cNvPr>
          <p:cNvPicPr>
            <a:picLocks noChangeAspect="1"/>
          </p:cNvPicPr>
          <p:nvPr/>
        </p:nvPicPr>
        <p:blipFill rotWithShape="1">
          <a:blip r:embed="rId3"/>
          <a:srcRect t="11381" b="16476"/>
          <a:stretch/>
        </p:blipFill>
        <p:spPr>
          <a:xfrm>
            <a:off x="5032671" y="5894056"/>
            <a:ext cx="2126657" cy="806710"/>
          </a:xfrm>
          <a:prstGeom prst="rect">
            <a:avLst/>
          </a:prstGeom>
        </p:spPr>
      </p:pic>
      <p:sp>
        <p:nvSpPr>
          <p:cNvPr id="6" name="Rectángulo 5">
            <a:extLst>
              <a:ext uri="{FF2B5EF4-FFF2-40B4-BE49-F238E27FC236}">
                <a16:creationId xmlns:a16="http://schemas.microsoft.com/office/drawing/2014/main" id="{546B4A00-13DD-374E-A9DA-F0AED2CB2600}"/>
              </a:ext>
            </a:extLst>
          </p:cNvPr>
          <p:cNvSpPr/>
          <p:nvPr/>
        </p:nvSpPr>
        <p:spPr>
          <a:xfrm>
            <a:off x="0" y="0"/>
            <a:ext cx="12192000" cy="6868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7D9F2C1B-C035-F642-A918-19C334677516}"/>
              </a:ext>
            </a:extLst>
          </p:cNvPr>
          <p:cNvSpPr/>
          <p:nvPr/>
        </p:nvSpPr>
        <p:spPr>
          <a:xfrm>
            <a:off x="1" y="343312"/>
            <a:ext cx="550332" cy="249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9" name="Imagen 8">
            <a:extLst>
              <a:ext uri="{FF2B5EF4-FFF2-40B4-BE49-F238E27FC236}">
                <a16:creationId xmlns:a16="http://schemas.microsoft.com/office/drawing/2014/main" id="{DBC11310-6E6E-5448-92E1-9DB450F10B85}"/>
              </a:ext>
            </a:extLst>
          </p:cNvPr>
          <p:cNvPicPr>
            <a:picLocks noChangeAspect="1"/>
          </p:cNvPicPr>
          <p:nvPr/>
        </p:nvPicPr>
        <p:blipFill rotWithShape="1">
          <a:blip r:embed="rId4">
            <a:extLst>
              <a:ext uri="{28A0092B-C50C-407E-A947-70E740481C1C}">
                <a14:useLocalDpi xmlns:a14="http://schemas.microsoft.com/office/drawing/2010/main" val="0"/>
              </a:ext>
            </a:extLst>
          </a:blip>
          <a:srcRect l="23591" t="35852" r="25495" b="51731"/>
          <a:stretch/>
        </p:blipFill>
        <p:spPr>
          <a:xfrm>
            <a:off x="533399" y="316545"/>
            <a:ext cx="898072" cy="309827"/>
          </a:xfrm>
          <a:prstGeom prst="rect">
            <a:avLst/>
          </a:prstGeom>
        </p:spPr>
      </p:pic>
      <p:pic>
        <p:nvPicPr>
          <p:cNvPr id="12" name="Imagen 11">
            <a:extLst>
              <a:ext uri="{FF2B5EF4-FFF2-40B4-BE49-F238E27FC236}">
                <a16:creationId xmlns:a16="http://schemas.microsoft.com/office/drawing/2014/main" id="{589E7AB8-E2D6-6645-AA08-7D946A8CAC59}"/>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420920" y="5877985"/>
            <a:ext cx="963252" cy="903611"/>
          </a:xfrm>
          <a:prstGeom prst="rect">
            <a:avLst/>
          </a:prstGeom>
          <a:noFill/>
        </p:spPr>
      </p:pic>
    </p:spTree>
    <p:extLst>
      <p:ext uri="{BB962C8B-B14F-4D97-AF65-F5344CB8AC3E}">
        <p14:creationId xmlns:p14="http://schemas.microsoft.com/office/powerpoint/2010/main" val="85558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CBEA3-6A6D-C640-9E63-0DE46AEA9E62}"/>
              </a:ext>
            </a:extLst>
          </p:cNvPr>
          <p:cNvSpPr>
            <a:spLocks noGrp="1"/>
          </p:cNvSpPr>
          <p:nvPr>
            <p:ph type="title"/>
          </p:nvPr>
        </p:nvSpPr>
        <p:spPr/>
        <p:txBody>
          <a:bodyPr/>
          <a:lstStyle/>
          <a:p>
            <a:r>
              <a:rPr lang="es-CO" dirty="0">
                <a:solidFill>
                  <a:schemeClr val="accent2">
                    <a:lumMod val="75000"/>
                  </a:schemeClr>
                </a:solidFill>
              </a:rPr>
              <a:t>Construcción de las variables y la matriz</a:t>
            </a:r>
          </a:p>
        </p:txBody>
      </p:sp>
      <p:sp>
        <p:nvSpPr>
          <p:cNvPr id="3" name="Marcador de contenido 2">
            <a:extLst>
              <a:ext uri="{FF2B5EF4-FFF2-40B4-BE49-F238E27FC236}">
                <a16:creationId xmlns:a16="http://schemas.microsoft.com/office/drawing/2014/main" id="{63CA07EE-C734-9D40-A54D-770ABFF41479}"/>
              </a:ext>
            </a:extLst>
          </p:cNvPr>
          <p:cNvSpPr>
            <a:spLocks noGrp="1"/>
          </p:cNvSpPr>
          <p:nvPr>
            <p:ph idx="1"/>
          </p:nvPr>
        </p:nvSpPr>
        <p:spPr>
          <a:xfrm>
            <a:off x="838200" y="1825625"/>
            <a:ext cx="10515600" cy="3945588"/>
          </a:xfrm>
        </p:spPr>
        <p:txBody>
          <a:bodyPr>
            <a:normAutofit fontScale="62500" lnSpcReduction="20000"/>
          </a:bodyPr>
          <a:lstStyle/>
          <a:p>
            <a:pPr>
              <a:lnSpc>
                <a:spcPct val="140000"/>
              </a:lnSpc>
            </a:pPr>
            <a:r>
              <a:rPr lang="es-CO" dirty="0"/>
              <a:t>La matriz se construyo desde la revisión de las preguntas, ajustando los resultados a las variables de la Matriz DOFA (Variables externas - baja influencia o poder sobre ellas y Variables Internas - Alto poder o manejo sobre ellas), así como su posible impacto en la ANI.</a:t>
            </a:r>
          </a:p>
          <a:p>
            <a:pPr>
              <a:lnSpc>
                <a:spcPct val="140000"/>
              </a:lnSpc>
            </a:pPr>
            <a:r>
              <a:rPr lang="es-CO" dirty="0"/>
              <a:t>Adicionalmente, se usa el tamaño de las burbujas para indicar el peso que tienen en la conversación (narrativa actual al interior de la organización), que podría indicar tanto la posibilidad de victorias tempranas y afinidad - compromiso para la implementación de estrategias asociadas a esos asuntos/variables, así como el efecto esperado o impacto de esas posibilidades.</a:t>
            </a:r>
          </a:p>
          <a:p>
            <a:pPr>
              <a:lnSpc>
                <a:spcPct val="140000"/>
              </a:lnSpc>
            </a:pPr>
            <a:r>
              <a:rPr lang="es-CO" dirty="0"/>
              <a:t>Es un análisis que recoge toda la información de manera transversal, no se incluyen los temas de las preguntas asociadas a: proyectos, competencias y oportunidades.  En proyectos dado que son respuestas directas y no vale la pena mezclar ese resultado en el análisis (se esperaría que la matriz ayude a priorizar los proyectos).</a:t>
            </a:r>
          </a:p>
        </p:txBody>
      </p:sp>
      <p:pic>
        <p:nvPicPr>
          <p:cNvPr id="4" name="Imagen 3">
            <a:extLst>
              <a:ext uri="{FF2B5EF4-FFF2-40B4-BE49-F238E27FC236}">
                <a16:creationId xmlns:a16="http://schemas.microsoft.com/office/drawing/2014/main" id="{943EBA9B-4B92-0441-8860-413EBAA389BA}"/>
              </a:ext>
            </a:extLst>
          </p:cNvPr>
          <p:cNvPicPr>
            <a:picLocks noChangeAspect="1"/>
          </p:cNvPicPr>
          <p:nvPr/>
        </p:nvPicPr>
        <p:blipFill>
          <a:blip r:embed="rId2"/>
          <a:stretch>
            <a:fillRect/>
          </a:stretch>
        </p:blipFill>
        <p:spPr>
          <a:xfrm>
            <a:off x="9368944" y="6011853"/>
            <a:ext cx="2793075" cy="523701"/>
          </a:xfrm>
          <a:prstGeom prst="rect">
            <a:avLst/>
          </a:prstGeom>
        </p:spPr>
      </p:pic>
      <p:pic>
        <p:nvPicPr>
          <p:cNvPr id="5" name="Imagen 4">
            <a:extLst>
              <a:ext uri="{FF2B5EF4-FFF2-40B4-BE49-F238E27FC236}">
                <a16:creationId xmlns:a16="http://schemas.microsoft.com/office/drawing/2014/main" id="{79C12DE0-59E2-6A48-8A90-A24B1DB7F277}"/>
              </a:ext>
            </a:extLst>
          </p:cNvPr>
          <p:cNvPicPr>
            <a:picLocks noChangeAspect="1"/>
          </p:cNvPicPr>
          <p:nvPr/>
        </p:nvPicPr>
        <p:blipFill rotWithShape="1">
          <a:blip r:embed="rId3"/>
          <a:srcRect t="11381" b="16476"/>
          <a:stretch/>
        </p:blipFill>
        <p:spPr>
          <a:xfrm>
            <a:off x="5002691" y="5894056"/>
            <a:ext cx="2126657" cy="806710"/>
          </a:xfrm>
          <a:prstGeom prst="rect">
            <a:avLst/>
          </a:prstGeom>
        </p:spPr>
      </p:pic>
      <p:pic>
        <p:nvPicPr>
          <p:cNvPr id="6" name="Imagen 5">
            <a:extLst>
              <a:ext uri="{FF2B5EF4-FFF2-40B4-BE49-F238E27FC236}">
                <a16:creationId xmlns:a16="http://schemas.microsoft.com/office/drawing/2014/main" id="{27A17397-E4E0-474D-BF3A-F945A6DA17B7}"/>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390940" y="5877985"/>
            <a:ext cx="963252" cy="903611"/>
          </a:xfrm>
          <a:prstGeom prst="rect">
            <a:avLst/>
          </a:prstGeom>
          <a:noFill/>
        </p:spPr>
      </p:pic>
    </p:spTree>
    <p:extLst>
      <p:ext uri="{BB962C8B-B14F-4D97-AF65-F5344CB8AC3E}">
        <p14:creationId xmlns:p14="http://schemas.microsoft.com/office/powerpoint/2010/main" val="379332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Marcador de contenido 12">
            <a:extLst>
              <a:ext uri="{FF2B5EF4-FFF2-40B4-BE49-F238E27FC236}">
                <a16:creationId xmlns:a16="http://schemas.microsoft.com/office/drawing/2014/main" id="{FCB802D6-CFA3-A349-93B8-48D73AA46C72}"/>
              </a:ext>
            </a:extLst>
          </p:cNvPr>
          <p:cNvPicPr>
            <a:picLocks noGrp="1" noChangeAspect="1"/>
          </p:cNvPicPr>
          <p:nvPr>
            <p:ph idx="1"/>
          </p:nvPr>
        </p:nvPicPr>
        <p:blipFill>
          <a:blip r:embed="rId3"/>
          <a:stretch>
            <a:fillRect/>
          </a:stretch>
        </p:blipFill>
        <p:spPr>
          <a:xfrm>
            <a:off x="946812" y="427038"/>
            <a:ext cx="10298375" cy="5988050"/>
          </a:xfrm>
          <a:prstGeom prst="rect">
            <a:avLst/>
          </a:prstGeom>
        </p:spPr>
      </p:pic>
    </p:spTree>
    <p:extLst>
      <p:ext uri="{BB962C8B-B14F-4D97-AF65-F5344CB8AC3E}">
        <p14:creationId xmlns:p14="http://schemas.microsoft.com/office/powerpoint/2010/main" val="238054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3A733C0-FE35-D64A-899C-CDEC0F833CBB}"/>
              </a:ext>
            </a:extLst>
          </p:cNvPr>
          <p:cNvPicPr>
            <a:picLocks noGrp="1" noChangeAspect="1"/>
          </p:cNvPicPr>
          <p:nvPr>
            <p:ph idx="1"/>
          </p:nvPr>
        </p:nvPicPr>
        <p:blipFill>
          <a:blip r:embed="rId3"/>
          <a:stretch>
            <a:fillRect/>
          </a:stretch>
        </p:blipFill>
        <p:spPr>
          <a:xfrm>
            <a:off x="119409" y="119461"/>
            <a:ext cx="8632705" cy="5019536"/>
          </a:xfrm>
          <a:prstGeom prst="rect">
            <a:avLst/>
          </a:prstGeom>
        </p:spPr>
      </p:pic>
      <p:pic>
        <p:nvPicPr>
          <p:cNvPr id="7" name="Imagen 6">
            <a:extLst>
              <a:ext uri="{FF2B5EF4-FFF2-40B4-BE49-F238E27FC236}">
                <a16:creationId xmlns:a16="http://schemas.microsoft.com/office/drawing/2014/main" id="{52109B1B-32D5-FD4E-9D75-D61E00F4CC3A}"/>
              </a:ext>
            </a:extLst>
          </p:cNvPr>
          <p:cNvPicPr>
            <a:picLocks noChangeAspect="1"/>
          </p:cNvPicPr>
          <p:nvPr/>
        </p:nvPicPr>
        <p:blipFill>
          <a:blip r:embed="rId4"/>
          <a:stretch>
            <a:fillRect/>
          </a:stretch>
        </p:blipFill>
        <p:spPr>
          <a:xfrm>
            <a:off x="119409" y="5121310"/>
            <a:ext cx="4419934" cy="1140985"/>
          </a:xfrm>
          <a:prstGeom prst="rect">
            <a:avLst/>
          </a:prstGeom>
        </p:spPr>
      </p:pic>
      <p:pic>
        <p:nvPicPr>
          <p:cNvPr id="8" name="Imagen 7">
            <a:extLst>
              <a:ext uri="{FF2B5EF4-FFF2-40B4-BE49-F238E27FC236}">
                <a16:creationId xmlns:a16="http://schemas.microsoft.com/office/drawing/2014/main" id="{F8AFBC1D-A549-0F47-8944-6DC21018DEE6}"/>
              </a:ext>
            </a:extLst>
          </p:cNvPr>
          <p:cNvPicPr>
            <a:picLocks noChangeAspect="1"/>
          </p:cNvPicPr>
          <p:nvPr/>
        </p:nvPicPr>
        <p:blipFill>
          <a:blip r:embed="rId5"/>
          <a:stretch>
            <a:fillRect/>
          </a:stretch>
        </p:blipFill>
        <p:spPr>
          <a:xfrm>
            <a:off x="4716593" y="5121310"/>
            <a:ext cx="4035521" cy="1598026"/>
          </a:xfrm>
          <a:prstGeom prst="rect">
            <a:avLst/>
          </a:prstGeom>
        </p:spPr>
      </p:pic>
      <p:pic>
        <p:nvPicPr>
          <p:cNvPr id="10" name="Imagen 9">
            <a:extLst>
              <a:ext uri="{FF2B5EF4-FFF2-40B4-BE49-F238E27FC236}">
                <a16:creationId xmlns:a16="http://schemas.microsoft.com/office/drawing/2014/main" id="{858DA608-1397-FB4C-9275-30FF0553DC05}"/>
              </a:ext>
            </a:extLst>
          </p:cNvPr>
          <p:cNvPicPr>
            <a:picLocks noChangeAspect="1"/>
          </p:cNvPicPr>
          <p:nvPr/>
        </p:nvPicPr>
        <p:blipFill>
          <a:blip r:embed="rId6"/>
          <a:stretch>
            <a:fillRect/>
          </a:stretch>
        </p:blipFill>
        <p:spPr>
          <a:xfrm>
            <a:off x="8752114" y="119461"/>
            <a:ext cx="3372952" cy="2852607"/>
          </a:xfrm>
          <a:prstGeom prst="rect">
            <a:avLst/>
          </a:prstGeom>
        </p:spPr>
      </p:pic>
      <p:pic>
        <p:nvPicPr>
          <p:cNvPr id="11" name="Imagen 10">
            <a:extLst>
              <a:ext uri="{FF2B5EF4-FFF2-40B4-BE49-F238E27FC236}">
                <a16:creationId xmlns:a16="http://schemas.microsoft.com/office/drawing/2014/main" id="{67CFE4D2-4315-F84A-82AF-A1A77D6D141A}"/>
              </a:ext>
            </a:extLst>
          </p:cNvPr>
          <p:cNvPicPr>
            <a:picLocks noChangeAspect="1"/>
          </p:cNvPicPr>
          <p:nvPr/>
        </p:nvPicPr>
        <p:blipFill>
          <a:blip r:embed="rId7"/>
          <a:stretch>
            <a:fillRect/>
          </a:stretch>
        </p:blipFill>
        <p:spPr>
          <a:xfrm>
            <a:off x="8752113" y="3037783"/>
            <a:ext cx="3303153" cy="2083527"/>
          </a:xfrm>
          <a:prstGeom prst="rect">
            <a:avLst/>
          </a:prstGeom>
        </p:spPr>
      </p:pic>
    </p:spTree>
    <p:extLst>
      <p:ext uri="{BB962C8B-B14F-4D97-AF65-F5344CB8AC3E}">
        <p14:creationId xmlns:p14="http://schemas.microsoft.com/office/powerpoint/2010/main" val="353252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2B8D05-3DC1-9648-A40E-128314C94D02}"/>
              </a:ext>
            </a:extLst>
          </p:cNvPr>
          <p:cNvSpPr/>
          <p:nvPr/>
        </p:nvSpPr>
        <p:spPr>
          <a:xfrm>
            <a:off x="0" y="0"/>
            <a:ext cx="12192000" cy="6868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2BFC529C-C53C-964D-A425-A8DFE2A0A390}"/>
              </a:ext>
            </a:extLst>
          </p:cNvPr>
          <p:cNvSpPr/>
          <p:nvPr/>
        </p:nvSpPr>
        <p:spPr>
          <a:xfrm>
            <a:off x="1" y="343312"/>
            <a:ext cx="550332" cy="249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D23383DB-BE92-954E-941D-F17E27F33A96}"/>
              </a:ext>
            </a:extLst>
          </p:cNvPr>
          <p:cNvPicPr>
            <a:picLocks noChangeAspect="1"/>
          </p:cNvPicPr>
          <p:nvPr/>
        </p:nvPicPr>
        <p:blipFill rotWithShape="1">
          <a:blip r:embed="rId3">
            <a:extLst>
              <a:ext uri="{28A0092B-C50C-407E-A947-70E740481C1C}">
                <a14:useLocalDpi xmlns:a14="http://schemas.microsoft.com/office/drawing/2010/main" val="0"/>
              </a:ext>
            </a:extLst>
          </a:blip>
          <a:srcRect l="23591" t="35852" r="25495" b="51731"/>
          <a:stretch/>
        </p:blipFill>
        <p:spPr>
          <a:xfrm>
            <a:off x="533399" y="316545"/>
            <a:ext cx="898072" cy="309827"/>
          </a:xfrm>
          <a:prstGeom prst="rect">
            <a:avLst/>
          </a:prstGeom>
        </p:spPr>
      </p:pic>
      <p:sp>
        <p:nvSpPr>
          <p:cNvPr id="2" name="Título 1">
            <a:extLst>
              <a:ext uri="{FF2B5EF4-FFF2-40B4-BE49-F238E27FC236}">
                <a16:creationId xmlns:a16="http://schemas.microsoft.com/office/drawing/2014/main" id="{0868897A-360B-DD4F-94E4-FC1E4C887349}"/>
              </a:ext>
            </a:extLst>
          </p:cNvPr>
          <p:cNvSpPr>
            <a:spLocks noGrp="1"/>
          </p:cNvSpPr>
          <p:nvPr>
            <p:ph type="title"/>
          </p:nvPr>
        </p:nvSpPr>
        <p:spPr/>
        <p:txBody>
          <a:bodyPr>
            <a:normAutofit/>
          </a:bodyPr>
          <a:lstStyle/>
          <a:p>
            <a:r>
              <a:rPr lang="es-ES_tradnl" sz="4000" b="1" dirty="0">
                <a:solidFill>
                  <a:schemeClr val="accent2">
                    <a:lumMod val="75000"/>
                  </a:schemeClr>
                </a:solidFill>
              </a:rPr>
              <a:t>Variables</a:t>
            </a:r>
          </a:p>
        </p:txBody>
      </p:sp>
      <p:sp>
        <p:nvSpPr>
          <p:cNvPr id="3" name="Marcador de contenido 2">
            <a:extLst>
              <a:ext uri="{FF2B5EF4-FFF2-40B4-BE49-F238E27FC236}">
                <a16:creationId xmlns:a16="http://schemas.microsoft.com/office/drawing/2014/main" id="{6B833346-A41E-D44B-B605-F1EC7ADD758E}"/>
              </a:ext>
            </a:extLst>
          </p:cNvPr>
          <p:cNvSpPr>
            <a:spLocks noGrp="1"/>
          </p:cNvSpPr>
          <p:nvPr>
            <p:ph sz="half" idx="1"/>
          </p:nvPr>
        </p:nvSpPr>
        <p:spPr>
          <a:xfrm>
            <a:off x="838200" y="1506650"/>
            <a:ext cx="5181600" cy="4351338"/>
          </a:xfrm>
          <a:prstGeom prst="rect">
            <a:avLst/>
          </a:prstGeom>
        </p:spPr>
        <p:txBody>
          <a:bodyPr>
            <a:normAutofit fontScale="47500" lnSpcReduction="20000"/>
          </a:bodyPr>
          <a:lstStyle/>
          <a:p>
            <a:pPr marL="0" indent="0">
              <a:buNone/>
            </a:pPr>
            <a:r>
              <a:rPr lang="es-ES_tradnl" sz="4000" dirty="0">
                <a:solidFill>
                  <a:schemeClr val="accent2"/>
                </a:solidFill>
              </a:rPr>
              <a:t>Fortalezas</a:t>
            </a:r>
          </a:p>
          <a:p>
            <a:pPr lvl="1"/>
            <a:r>
              <a:rPr lang="es-ES_tradnl" sz="3400" dirty="0"/>
              <a:t>Uso de la Virtualidad  (Agilidad, facilidad, eficacia, bienestar)</a:t>
            </a:r>
          </a:p>
          <a:p>
            <a:pPr lvl="1"/>
            <a:r>
              <a:rPr lang="es-ES_tradnl" sz="3400" dirty="0"/>
              <a:t>Planeación, trabajo en equipo, liderazgo</a:t>
            </a:r>
          </a:p>
          <a:p>
            <a:pPr lvl="1"/>
            <a:r>
              <a:rPr lang="es-ES_tradnl" sz="3400" dirty="0"/>
              <a:t>Resiliencia, flexibilidad, capacidad de adaptación</a:t>
            </a:r>
          </a:p>
          <a:p>
            <a:pPr lvl="1"/>
            <a:r>
              <a:rPr lang="es-ES_tradnl" sz="3400" dirty="0"/>
              <a:t>Gestión del conocimiento: actualización, transversalidad</a:t>
            </a:r>
          </a:p>
          <a:p>
            <a:pPr lvl="1"/>
            <a:r>
              <a:rPr lang="es-ES_tradnl" sz="3400" dirty="0"/>
              <a:t>Innovación, uso de la tecnología en la organización</a:t>
            </a:r>
          </a:p>
          <a:p>
            <a:pPr lvl="1"/>
            <a:r>
              <a:rPr lang="es-ES_tradnl" sz="3400" dirty="0"/>
              <a:t>Conocimiento en temas contractuales, estructuración y seguimiento proyectos</a:t>
            </a:r>
          </a:p>
          <a:p>
            <a:pPr lvl="1"/>
            <a:r>
              <a:rPr lang="es-ES_tradnl" sz="3400" dirty="0"/>
              <a:t>Carácter técnico de la entidad, con altos estándares de calidad</a:t>
            </a:r>
          </a:p>
          <a:p>
            <a:pPr lvl="1"/>
            <a:r>
              <a:rPr lang="es-ES_tradnl" sz="3400" dirty="0"/>
              <a:t>Gobierno corporativo, planeación participativa, postura anticorrupción</a:t>
            </a:r>
          </a:p>
          <a:p>
            <a:pPr lvl="1"/>
            <a:r>
              <a:rPr lang="es-ES_tradnl" sz="3400" dirty="0"/>
              <a:t>Estandarización de procesos, gestión del conocimiento, ANISCOPIO</a:t>
            </a:r>
          </a:p>
          <a:p>
            <a:pPr lvl="1"/>
            <a:r>
              <a:rPr lang="es-ES_tradnl" sz="3400" dirty="0"/>
              <a:t>Gestión para el impacto positivo en territorio</a:t>
            </a:r>
          </a:p>
          <a:p>
            <a:pPr lvl="1"/>
            <a:r>
              <a:rPr lang="es-ES_tradnl" sz="3400" dirty="0"/>
              <a:t>Carácter público y transparente de las decisiones, cercanía al ciudadano</a:t>
            </a:r>
          </a:p>
        </p:txBody>
      </p:sp>
      <p:sp>
        <p:nvSpPr>
          <p:cNvPr id="5" name="Marcador de contenido 4">
            <a:extLst>
              <a:ext uri="{FF2B5EF4-FFF2-40B4-BE49-F238E27FC236}">
                <a16:creationId xmlns:a16="http://schemas.microsoft.com/office/drawing/2014/main" id="{7FF5ABCF-2B6D-F546-A72D-68646F369E39}"/>
              </a:ext>
            </a:extLst>
          </p:cNvPr>
          <p:cNvSpPr>
            <a:spLocks noGrp="1"/>
          </p:cNvSpPr>
          <p:nvPr>
            <p:ph sz="half" idx="2"/>
          </p:nvPr>
        </p:nvSpPr>
        <p:spPr>
          <a:xfrm>
            <a:off x="6172200" y="1506650"/>
            <a:ext cx="5181600" cy="4351338"/>
          </a:xfrm>
        </p:spPr>
        <p:txBody>
          <a:bodyPr>
            <a:normAutofit fontScale="47500" lnSpcReduction="20000"/>
          </a:bodyPr>
          <a:lstStyle/>
          <a:p>
            <a:pPr marL="0" indent="0">
              <a:buNone/>
            </a:pPr>
            <a:r>
              <a:rPr lang="es-ES_tradnl" sz="4000" dirty="0">
                <a:solidFill>
                  <a:schemeClr val="accent2"/>
                </a:solidFill>
              </a:rPr>
              <a:t>Oportunidades</a:t>
            </a:r>
          </a:p>
          <a:p>
            <a:pPr lvl="1"/>
            <a:r>
              <a:rPr lang="es-ES_tradnl" sz="3400" dirty="0"/>
              <a:t>Regreso con alternancia al trabajo</a:t>
            </a:r>
          </a:p>
          <a:p>
            <a:pPr lvl="1"/>
            <a:r>
              <a:rPr lang="es-ES_tradnl" sz="3400" dirty="0"/>
              <a:t>Preparar a la entidad para lo que viene: Capacitar, compartir, informar.</a:t>
            </a:r>
          </a:p>
          <a:p>
            <a:pPr lvl="1"/>
            <a:r>
              <a:rPr lang="es-ES_tradnl" sz="3400" dirty="0"/>
              <a:t>Resultados de la gestión, informar, mostrar el conocimiento de como se hace</a:t>
            </a:r>
          </a:p>
          <a:p>
            <a:pPr lvl="1"/>
            <a:r>
              <a:rPr lang="es-ES_tradnl" sz="3400" dirty="0"/>
              <a:t>Mostrar la consolidación de proyectos - corredores y su impacto</a:t>
            </a:r>
          </a:p>
          <a:p>
            <a:pPr lvl="1"/>
            <a:r>
              <a:rPr lang="es-ES_tradnl" sz="3400" dirty="0"/>
              <a:t>Evidenciar perfil técnico ANI, conocimiento (buenas prácticas)</a:t>
            </a:r>
          </a:p>
          <a:p>
            <a:pPr lvl="1"/>
            <a:r>
              <a:rPr lang="es-ES_tradnl" sz="3400" dirty="0"/>
              <a:t>Proceso de empalme, proactivos - proceso de mostrar al nuevo gobierno</a:t>
            </a:r>
          </a:p>
        </p:txBody>
      </p:sp>
      <p:pic>
        <p:nvPicPr>
          <p:cNvPr id="8" name="Imagen 7">
            <a:extLst>
              <a:ext uri="{FF2B5EF4-FFF2-40B4-BE49-F238E27FC236}">
                <a16:creationId xmlns:a16="http://schemas.microsoft.com/office/drawing/2014/main" id="{8FFA90C2-065C-C44F-AD25-916E6DEAEE79}"/>
              </a:ext>
            </a:extLst>
          </p:cNvPr>
          <p:cNvPicPr>
            <a:picLocks noChangeAspect="1"/>
          </p:cNvPicPr>
          <p:nvPr/>
        </p:nvPicPr>
        <p:blipFill rotWithShape="1">
          <a:blip r:embed="rId4"/>
          <a:srcRect t="11381" b="16476"/>
          <a:stretch/>
        </p:blipFill>
        <p:spPr>
          <a:xfrm>
            <a:off x="5100699" y="6116516"/>
            <a:ext cx="1990601" cy="541255"/>
          </a:xfrm>
          <a:prstGeom prst="rect">
            <a:avLst/>
          </a:prstGeom>
        </p:spPr>
      </p:pic>
      <p:pic>
        <p:nvPicPr>
          <p:cNvPr id="9" name="Imagen 8">
            <a:extLst>
              <a:ext uri="{FF2B5EF4-FFF2-40B4-BE49-F238E27FC236}">
                <a16:creationId xmlns:a16="http://schemas.microsoft.com/office/drawing/2014/main" id="{B354B3CE-972A-7F4F-A886-B9D70AD4DA83}"/>
              </a:ext>
            </a:extLst>
          </p:cNvPr>
          <p:cNvPicPr>
            <a:picLocks noChangeAspect="1"/>
          </p:cNvPicPr>
          <p:nvPr/>
        </p:nvPicPr>
        <p:blipFill>
          <a:blip r:embed="rId5"/>
          <a:stretch>
            <a:fillRect/>
          </a:stretch>
        </p:blipFill>
        <p:spPr>
          <a:xfrm>
            <a:off x="9440471" y="6152232"/>
            <a:ext cx="2494642" cy="469824"/>
          </a:xfrm>
          <a:prstGeom prst="rect">
            <a:avLst/>
          </a:prstGeom>
        </p:spPr>
      </p:pic>
      <p:pic>
        <p:nvPicPr>
          <p:cNvPr id="10" name="Imagen 9">
            <a:extLst>
              <a:ext uri="{FF2B5EF4-FFF2-40B4-BE49-F238E27FC236}">
                <a16:creationId xmlns:a16="http://schemas.microsoft.com/office/drawing/2014/main" id="{6D28408A-36BF-7A47-8408-511043623784}"/>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420920" y="5877985"/>
            <a:ext cx="963252" cy="903611"/>
          </a:xfrm>
          <a:prstGeom prst="rect">
            <a:avLst/>
          </a:prstGeom>
          <a:noFill/>
        </p:spPr>
      </p:pic>
    </p:spTree>
    <p:extLst>
      <p:ext uri="{BB962C8B-B14F-4D97-AF65-F5344CB8AC3E}">
        <p14:creationId xmlns:p14="http://schemas.microsoft.com/office/powerpoint/2010/main" val="332209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2B8D05-3DC1-9648-A40E-128314C94D02}"/>
              </a:ext>
            </a:extLst>
          </p:cNvPr>
          <p:cNvSpPr/>
          <p:nvPr/>
        </p:nvSpPr>
        <p:spPr>
          <a:xfrm>
            <a:off x="0" y="0"/>
            <a:ext cx="12192000" cy="6868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2BFC529C-C53C-964D-A425-A8DFE2A0A390}"/>
              </a:ext>
            </a:extLst>
          </p:cNvPr>
          <p:cNvSpPr/>
          <p:nvPr/>
        </p:nvSpPr>
        <p:spPr>
          <a:xfrm>
            <a:off x="1" y="343312"/>
            <a:ext cx="550332" cy="249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D23383DB-BE92-954E-941D-F17E27F33A96}"/>
              </a:ext>
            </a:extLst>
          </p:cNvPr>
          <p:cNvPicPr>
            <a:picLocks noChangeAspect="1"/>
          </p:cNvPicPr>
          <p:nvPr/>
        </p:nvPicPr>
        <p:blipFill rotWithShape="1">
          <a:blip r:embed="rId3">
            <a:extLst>
              <a:ext uri="{28A0092B-C50C-407E-A947-70E740481C1C}">
                <a14:useLocalDpi xmlns:a14="http://schemas.microsoft.com/office/drawing/2010/main" val="0"/>
              </a:ext>
            </a:extLst>
          </a:blip>
          <a:srcRect l="23591" t="35852" r="25495" b="51731"/>
          <a:stretch/>
        </p:blipFill>
        <p:spPr>
          <a:xfrm>
            <a:off x="533399" y="316545"/>
            <a:ext cx="898072" cy="309827"/>
          </a:xfrm>
          <a:prstGeom prst="rect">
            <a:avLst/>
          </a:prstGeom>
        </p:spPr>
      </p:pic>
      <p:sp>
        <p:nvSpPr>
          <p:cNvPr id="2" name="Título 1">
            <a:extLst>
              <a:ext uri="{FF2B5EF4-FFF2-40B4-BE49-F238E27FC236}">
                <a16:creationId xmlns:a16="http://schemas.microsoft.com/office/drawing/2014/main" id="{0868897A-360B-DD4F-94E4-FC1E4C887349}"/>
              </a:ext>
            </a:extLst>
          </p:cNvPr>
          <p:cNvSpPr>
            <a:spLocks noGrp="1"/>
          </p:cNvSpPr>
          <p:nvPr>
            <p:ph type="title"/>
          </p:nvPr>
        </p:nvSpPr>
        <p:spPr/>
        <p:txBody>
          <a:bodyPr>
            <a:normAutofit/>
          </a:bodyPr>
          <a:lstStyle/>
          <a:p>
            <a:r>
              <a:rPr lang="es-ES_tradnl" b="1" dirty="0">
                <a:solidFill>
                  <a:schemeClr val="accent2">
                    <a:lumMod val="75000"/>
                  </a:schemeClr>
                </a:solidFill>
              </a:rPr>
              <a:t>Variables</a:t>
            </a:r>
          </a:p>
        </p:txBody>
      </p:sp>
      <p:sp>
        <p:nvSpPr>
          <p:cNvPr id="3" name="Marcador de contenido 2">
            <a:extLst>
              <a:ext uri="{FF2B5EF4-FFF2-40B4-BE49-F238E27FC236}">
                <a16:creationId xmlns:a16="http://schemas.microsoft.com/office/drawing/2014/main" id="{6B833346-A41E-D44B-B605-F1EC7ADD758E}"/>
              </a:ext>
            </a:extLst>
          </p:cNvPr>
          <p:cNvSpPr>
            <a:spLocks noGrp="1"/>
          </p:cNvSpPr>
          <p:nvPr>
            <p:ph sz="half" idx="1"/>
          </p:nvPr>
        </p:nvSpPr>
        <p:spPr>
          <a:xfrm>
            <a:off x="838200" y="1570445"/>
            <a:ext cx="5181600" cy="4351338"/>
          </a:xfrm>
          <a:prstGeom prst="rect">
            <a:avLst/>
          </a:prstGeom>
        </p:spPr>
        <p:txBody>
          <a:bodyPr>
            <a:normAutofit fontScale="62500" lnSpcReduction="20000"/>
          </a:bodyPr>
          <a:lstStyle/>
          <a:p>
            <a:pPr marL="0" indent="0">
              <a:buNone/>
            </a:pPr>
            <a:r>
              <a:rPr lang="es-ES_tradnl" sz="4000" dirty="0">
                <a:solidFill>
                  <a:schemeClr val="accent2"/>
                </a:solidFill>
              </a:rPr>
              <a:t>Debilidades</a:t>
            </a:r>
          </a:p>
          <a:p>
            <a:pPr lvl="1"/>
            <a:endParaRPr lang="es-ES_tradnl" sz="3400" dirty="0"/>
          </a:p>
          <a:p>
            <a:pPr lvl="1">
              <a:lnSpc>
                <a:spcPct val="140000"/>
              </a:lnSpc>
            </a:pPr>
            <a:r>
              <a:rPr lang="es-ES_tradnl" sz="2800" dirty="0"/>
              <a:t>Efecto del concurso: Conocimiento, gestión, carga laboral, etc.</a:t>
            </a:r>
          </a:p>
          <a:p>
            <a:pPr lvl="1">
              <a:lnSpc>
                <a:spcPct val="140000"/>
              </a:lnSpc>
            </a:pPr>
            <a:r>
              <a:rPr lang="es-ES_tradnl" sz="2800" dirty="0"/>
              <a:t>Restructuración organización y equipos</a:t>
            </a:r>
          </a:p>
          <a:p>
            <a:pPr lvl="1">
              <a:lnSpc>
                <a:spcPct val="140000"/>
              </a:lnSpc>
            </a:pPr>
            <a:r>
              <a:rPr lang="es-ES_tradnl" sz="2800" dirty="0"/>
              <a:t>Relacionamiento Comunidades (Peajes y proyectos)</a:t>
            </a:r>
          </a:p>
          <a:p>
            <a:pPr lvl="1">
              <a:lnSpc>
                <a:spcPct val="140000"/>
              </a:lnSpc>
            </a:pPr>
            <a:r>
              <a:rPr lang="es-ES_tradnl" sz="2800" dirty="0"/>
              <a:t>Concurso: Manejo y efectos en la organización</a:t>
            </a:r>
          </a:p>
        </p:txBody>
      </p:sp>
      <p:sp>
        <p:nvSpPr>
          <p:cNvPr id="5" name="Marcador de contenido 4">
            <a:extLst>
              <a:ext uri="{FF2B5EF4-FFF2-40B4-BE49-F238E27FC236}">
                <a16:creationId xmlns:a16="http://schemas.microsoft.com/office/drawing/2014/main" id="{7FF5ABCF-2B6D-F546-A72D-68646F369E39}"/>
              </a:ext>
            </a:extLst>
          </p:cNvPr>
          <p:cNvSpPr>
            <a:spLocks noGrp="1"/>
          </p:cNvSpPr>
          <p:nvPr>
            <p:ph sz="half" idx="2"/>
          </p:nvPr>
        </p:nvSpPr>
        <p:spPr>
          <a:xfrm>
            <a:off x="6172200" y="1570445"/>
            <a:ext cx="5181600" cy="4351338"/>
          </a:xfrm>
        </p:spPr>
        <p:txBody>
          <a:bodyPr>
            <a:normAutofit fontScale="62500" lnSpcReduction="20000"/>
          </a:bodyPr>
          <a:lstStyle/>
          <a:p>
            <a:pPr marL="0" indent="0">
              <a:buNone/>
            </a:pPr>
            <a:r>
              <a:rPr lang="es-ES_tradnl" sz="4000" dirty="0">
                <a:solidFill>
                  <a:schemeClr val="accent2"/>
                </a:solidFill>
              </a:rPr>
              <a:t>Amenazas</a:t>
            </a:r>
          </a:p>
          <a:p>
            <a:pPr lvl="1"/>
            <a:endParaRPr lang="es-ES_tradnl" sz="3400" dirty="0"/>
          </a:p>
          <a:p>
            <a:pPr lvl="1">
              <a:lnSpc>
                <a:spcPct val="140000"/>
              </a:lnSpc>
            </a:pPr>
            <a:r>
              <a:rPr lang="es-ES_tradnl" sz="2800" dirty="0"/>
              <a:t>Cambio Gobierno (gestión antes, durante y después), pandemia, Estado economía.</a:t>
            </a:r>
          </a:p>
          <a:p>
            <a:pPr lvl="1">
              <a:lnSpc>
                <a:spcPct val="140000"/>
              </a:lnSpc>
            </a:pPr>
            <a:r>
              <a:rPr lang="es-ES_tradnl" sz="2800" dirty="0"/>
              <a:t>Gestión: Recursos, proyectos, metodologías, volumen de trabajo</a:t>
            </a:r>
          </a:p>
          <a:p>
            <a:pPr lvl="1">
              <a:lnSpc>
                <a:spcPct val="140000"/>
              </a:lnSpc>
            </a:pPr>
            <a:r>
              <a:rPr lang="es-ES_tradnl" sz="2800" dirty="0"/>
              <a:t>Continuidad en los proyectos, cambio de gobierno*, que no se queden en planes</a:t>
            </a:r>
          </a:p>
          <a:p>
            <a:pPr lvl="1">
              <a:lnSpc>
                <a:spcPct val="140000"/>
              </a:lnSpc>
            </a:pPr>
            <a:r>
              <a:rPr lang="es-ES_tradnl" sz="2800" dirty="0"/>
              <a:t>Cambio regulación en procesos (Contratación, proyectos)</a:t>
            </a:r>
          </a:p>
          <a:p>
            <a:pPr lvl="1">
              <a:lnSpc>
                <a:spcPct val="140000"/>
              </a:lnSpc>
            </a:pPr>
            <a:r>
              <a:rPr lang="es-ES_tradnl" sz="2800" dirty="0"/>
              <a:t>Presupuesto, recursos para el desarrollo de los proyectos</a:t>
            </a:r>
          </a:p>
        </p:txBody>
      </p:sp>
      <p:pic>
        <p:nvPicPr>
          <p:cNvPr id="8" name="Imagen 7">
            <a:extLst>
              <a:ext uri="{FF2B5EF4-FFF2-40B4-BE49-F238E27FC236}">
                <a16:creationId xmlns:a16="http://schemas.microsoft.com/office/drawing/2014/main" id="{8FFA90C2-065C-C44F-AD25-916E6DEAEE79}"/>
              </a:ext>
            </a:extLst>
          </p:cNvPr>
          <p:cNvPicPr>
            <a:picLocks noChangeAspect="1"/>
          </p:cNvPicPr>
          <p:nvPr/>
        </p:nvPicPr>
        <p:blipFill rotWithShape="1">
          <a:blip r:embed="rId4"/>
          <a:srcRect t="11381" b="16476"/>
          <a:stretch/>
        </p:blipFill>
        <p:spPr>
          <a:xfrm>
            <a:off x="5100699" y="6116516"/>
            <a:ext cx="1990601" cy="541255"/>
          </a:xfrm>
          <a:prstGeom prst="rect">
            <a:avLst/>
          </a:prstGeom>
        </p:spPr>
      </p:pic>
      <p:pic>
        <p:nvPicPr>
          <p:cNvPr id="9" name="Imagen 8">
            <a:extLst>
              <a:ext uri="{FF2B5EF4-FFF2-40B4-BE49-F238E27FC236}">
                <a16:creationId xmlns:a16="http://schemas.microsoft.com/office/drawing/2014/main" id="{B354B3CE-972A-7F4F-A886-B9D70AD4DA83}"/>
              </a:ext>
            </a:extLst>
          </p:cNvPr>
          <p:cNvPicPr>
            <a:picLocks noChangeAspect="1"/>
          </p:cNvPicPr>
          <p:nvPr/>
        </p:nvPicPr>
        <p:blipFill>
          <a:blip r:embed="rId5"/>
          <a:stretch>
            <a:fillRect/>
          </a:stretch>
        </p:blipFill>
        <p:spPr>
          <a:xfrm>
            <a:off x="9440471" y="6152232"/>
            <a:ext cx="2494642" cy="469824"/>
          </a:xfrm>
          <a:prstGeom prst="rect">
            <a:avLst/>
          </a:prstGeom>
        </p:spPr>
      </p:pic>
      <p:pic>
        <p:nvPicPr>
          <p:cNvPr id="10" name="Imagen 9">
            <a:extLst>
              <a:ext uri="{FF2B5EF4-FFF2-40B4-BE49-F238E27FC236}">
                <a16:creationId xmlns:a16="http://schemas.microsoft.com/office/drawing/2014/main" id="{6D28408A-36BF-7A47-8408-511043623784}"/>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420920" y="5877985"/>
            <a:ext cx="963252" cy="903611"/>
          </a:xfrm>
          <a:prstGeom prst="rect">
            <a:avLst/>
          </a:prstGeom>
          <a:noFill/>
        </p:spPr>
      </p:pic>
    </p:spTree>
    <p:extLst>
      <p:ext uri="{BB962C8B-B14F-4D97-AF65-F5344CB8AC3E}">
        <p14:creationId xmlns:p14="http://schemas.microsoft.com/office/powerpoint/2010/main" val="302870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2B8D05-3DC1-9648-A40E-128314C94D02}"/>
              </a:ext>
            </a:extLst>
          </p:cNvPr>
          <p:cNvSpPr/>
          <p:nvPr/>
        </p:nvSpPr>
        <p:spPr>
          <a:xfrm>
            <a:off x="0" y="0"/>
            <a:ext cx="12192000" cy="6868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2BFC529C-C53C-964D-A425-A8DFE2A0A390}"/>
              </a:ext>
            </a:extLst>
          </p:cNvPr>
          <p:cNvSpPr/>
          <p:nvPr/>
        </p:nvSpPr>
        <p:spPr>
          <a:xfrm>
            <a:off x="1" y="343312"/>
            <a:ext cx="550332" cy="249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D23383DB-BE92-954E-941D-F17E27F33A96}"/>
              </a:ext>
            </a:extLst>
          </p:cNvPr>
          <p:cNvPicPr>
            <a:picLocks noChangeAspect="1"/>
          </p:cNvPicPr>
          <p:nvPr/>
        </p:nvPicPr>
        <p:blipFill rotWithShape="1">
          <a:blip r:embed="rId3">
            <a:extLst>
              <a:ext uri="{28A0092B-C50C-407E-A947-70E740481C1C}">
                <a14:useLocalDpi xmlns:a14="http://schemas.microsoft.com/office/drawing/2010/main" val="0"/>
              </a:ext>
            </a:extLst>
          </a:blip>
          <a:srcRect l="23591" t="35852" r="25495" b="51731"/>
          <a:stretch/>
        </p:blipFill>
        <p:spPr>
          <a:xfrm>
            <a:off x="533399" y="316545"/>
            <a:ext cx="898072" cy="309827"/>
          </a:xfrm>
          <a:prstGeom prst="rect">
            <a:avLst/>
          </a:prstGeom>
        </p:spPr>
      </p:pic>
      <p:sp>
        <p:nvSpPr>
          <p:cNvPr id="2" name="Título 1">
            <a:extLst>
              <a:ext uri="{FF2B5EF4-FFF2-40B4-BE49-F238E27FC236}">
                <a16:creationId xmlns:a16="http://schemas.microsoft.com/office/drawing/2014/main" id="{0868897A-360B-DD4F-94E4-FC1E4C887349}"/>
              </a:ext>
            </a:extLst>
          </p:cNvPr>
          <p:cNvSpPr>
            <a:spLocks noGrp="1"/>
          </p:cNvSpPr>
          <p:nvPr>
            <p:ph type="title"/>
          </p:nvPr>
        </p:nvSpPr>
        <p:spPr>
          <a:xfrm>
            <a:off x="2200275" y="236215"/>
            <a:ext cx="9153525" cy="463549"/>
          </a:xfrm>
        </p:spPr>
        <p:txBody>
          <a:bodyPr>
            <a:normAutofit fontScale="90000"/>
          </a:bodyPr>
          <a:lstStyle/>
          <a:p>
            <a:r>
              <a:rPr lang="es-ES_tradnl" b="1" dirty="0">
                <a:solidFill>
                  <a:schemeClr val="accent2">
                    <a:lumMod val="75000"/>
                  </a:schemeClr>
                </a:solidFill>
              </a:rPr>
              <a:t>Reflexiones</a:t>
            </a:r>
          </a:p>
        </p:txBody>
      </p:sp>
      <p:sp>
        <p:nvSpPr>
          <p:cNvPr id="3" name="Marcador de contenido 2">
            <a:extLst>
              <a:ext uri="{FF2B5EF4-FFF2-40B4-BE49-F238E27FC236}">
                <a16:creationId xmlns:a16="http://schemas.microsoft.com/office/drawing/2014/main" id="{6B833346-A41E-D44B-B605-F1EC7ADD758E}"/>
              </a:ext>
            </a:extLst>
          </p:cNvPr>
          <p:cNvSpPr>
            <a:spLocks noGrp="1"/>
          </p:cNvSpPr>
          <p:nvPr>
            <p:ph sz="half" idx="1"/>
          </p:nvPr>
        </p:nvSpPr>
        <p:spPr>
          <a:xfrm>
            <a:off x="1419513" y="942917"/>
            <a:ext cx="10515600" cy="5372158"/>
          </a:xfrm>
          <a:prstGeom prst="rect">
            <a:avLst/>
          </a:prstGeom>
        </p:spPr>
        <p:txBody>
          <a:bodyPr>
            <a:normAutofit/>
          </a:bodyPr>
          <a:lstStyle/>
          <a:p>
            <a:pPr marL="0" indent="0">
              <a:buNone/>
            </a:pPr>
            <a:r>
              <a:rPr lang="es-ES_tradnl" sz="3200" dirty="0">
                <a:solidFill>
                  <a:schemeClr val="accent2"/>
                </a:solidFill>
              </a:rPr>
              <a:t>Conclusiones</a:t>
            </a:r>
            <a:endParaRPr lang="es-ES_tradnl" sz="3200" dirty="0"/>
          </a:p>
          <a:p>
            <a:pPr lvl="1">
              <a:lnSpc>
                <a:spcPct val="140000"/>
              </a:lnSpc>
            </a:pPr>
            <a:r>
              <a:rPr lang="es-ES_tradnl" sz="2100" dirty="0"/>
              <a:t>La metodología </a:t>
            </a:r>
            <a:r>
              <a:rPr lang="es-ES_tradnl" sz="2100" dirty="0" err="1"/>
              <a:t>Kinética</a:t>
            </a:r>
            <a:r>
              <a:rPr lang="es-ES_tradnl" sz="2100" dirty="0"/>
              <a:t> utilizada para el desarrollo de los </a:t>
            </a:r>
            <a:r>
              <a:rPr lang="es-ES_tradnl" sz="2100" dirty="0" err="1"/>
              <a:t>tallersatorios</a:t>
            </a:r>
            <a:r>
              <a:rPr lang="es-ES_tradnl" sz="2100" dirty="0"/>
              <a:t>, integra el sentir con las percepciones y el pensar, con los juicios de valor e ideas, lo cual se refleja en la construcción de las respuestas.</a:t>
            </a:r>
          </a:p>
          <a:p>
            <a:pPr lvl="1">
              <a:lnSpc>
                <a:spcPct val="140000"/>
              </a:lnSpc>
            </a:pPr>
            <a:r>
              <a:rPr lang="es-ES_tradnl" sz="2100" dirty="0"/>
              <a:t>La ubicación de las respuestas en el marco DOFA, da una idea de la potencialidad, que la ANI en su gestión de 2021 y 2020, ha transmitido a sus colaboradores, donde se observa una marcada posibilidad de aprovechar los logros, los aprendizajes y el desarrollo de los sistemas diseñados para manejar las condiciones creadas por la pandemia de la COVID 19.</a:t>
            </a:r>
          </a:p>
        </p:txBody>
      </p:sp>
      <p:pic>
        <p:nvPicPr>
          <p:cNvPr id="8" name="Imagen 7">
            <a:extLst>
              <a:ext uri="{FF2B5EF4-FFF2-40B4-BE49-F238E27FC236}">
                <a16:creationId xmlns:a16="http://schemas.microsoft.com/office/drawing/2014/main" id="{8FFA90C2-065C-C44F-AD25-916E6DEAEE79}"/>
              </a:ext>
            </a:extLst>
          </p:cNvPr>
          <p:cNvPicPr>
            <a:picLocks noChangeAspect="1"/>
          </p:cNvPicPr>
          <p:nvPr/>
        </p:nvPicPr>
        <p:blipFill rotWithShape="1">
          <a:blip r:embed="rId4"/>
          <a:srcRect t="11381" b="16476"/>
          <a:stretch/>
        </p:blipFill>
        <p:spPr>
          <a:xfrm>
            <a:off x="5100699" y="6116516"/>
            <a:ext cx="1990601" cy="541255"/>
          </a:xfrm>
          <a:prstGeom prst="rect">
            <a:avLst/>
          </a:prstGeom>
        </p:spPr>
      </p:pic>
      <p:pic>
        <p:nvPicPr>
          <p:cNvPr id="9" name="Imagen 8">
            <a:extLst>
              <a:ext uri="{FF2B5EF4-FFF2-40B4-BE49-F238E27FC236}">
                <a16:creationId xmlns:a16="http://schemas.microsoft.com/office/drawing/2014/main" id="{B354B3CE-972A-7F4F-A886-B9D70AD4DA83}"/>
              </a:ext>
            </a:extLst>
          </p:cNvPr>
          <p:cNvPicPr>
            <a:picLocks noChangeAspect="1"/>
          </p:cNvPicPr>
          <p:nvPr/>
        </p:nvPicPr>
        <p:blipFill>
          <a:blip r:embed="rId5"/>
          <a:stretch>
            <a:fillRect/>
          </a:stretch>
        </p:blipFill>
        <p:spPr>
          <a:xfrm>
            <a:off x="9440471" y="6152232"/>
            <a:ext cx="2494642" cy="469824"/>
          </a:xfrm>
          <a:prstGeom prst="rect">
            <a:avLst/>
          </a:prstGeom>
        </p:spPr>
      </p:pic>
      <p:pic>
        <p:nvPicPr>
          <p:cNvPr id="10" name="Imagen 9">
            <a:extLst>
              <a:ext uri="{FF2B5EF4-FFF2-40B4-BE49-F238E27FC236}">
                <a16:creationId xmlns:a16="http://schemas.microsoft.com/office/drawing/2014/main" id="{6D28408A-36BF-7A47-8408-511043623784}"/>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420920" y="5877985"/>
            <a:ext cx="963252" cy="903611"/>
          </a:xfrm>
          <a:prstGeom prst="rect">
            <a:avLst/>
          </a:prstGeom>
          <a:noFill/>
        </p:spPr>
      </p:pic>
    </p:spTree>
    <p:extLst>
      <p:ext uri="{BB962C8B-B14F-4D97-AF65-F5344CB8AC3E}">
        <p14:creationId xmlns:p14="http://schemas.microsoft.com/office/powerpoint/2010/main" val="89701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2B8D05-3DC1-9648-A40E-128314C94D02}"/>
              </a:ext>
            </a:extLst>
          </p:cNvPr>
          <p:cNvSpPr/>
          <p:nvPr/>
        </p:nvSpPr>
        <p:spPr>
          <a:xfrm>
            <a:off x="0" y="0"/>
            <a:ext cx="12192000" cy="6868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2BFC529C-C53C-964D-A425-A8DFE2A0A390}"/>
              </a:ext>
            </a:extLst>
          </p:cNvPr>
          <p:cNvSpPr/>
          <p:nvPr/>
        </p:nvSpPr>
        <p:spPr>
          <a:xfrm>
            <a:off x="1" y="343312"/>
            <a:ext cx="550332" cy="2493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a:extLst>
              <a:ext uri="{FF2B5EF4-FFF2-40B4-BE49-F238E27FC236}">
                <a16:creationId xmlns:a16="http://schemas.microsoft.com/office/drawing/2014/main" id="{D23383DB-BE92-954E-941D-F17E27F33A96}"/>
              </a:ext>
            </a:extLst>
          </p:cNvPr>
          <p:cNvPicPr>
            <a:picLocks noChangeAspect="1"/>
          </p:cNvPicPr>
          <p:nvPr/>
        </p:nvPicPr>
        <p:blipFill rotWithShape="1">
          <a:blip r:embed="rId3">
            <a:extLst>
              <a:ext uri="{28A0092B-C50C-407E-A947-70E740481C1C}">
                <a14:useLocalDpi xmlns:a14="http://schemas.microsoft.com/office/drawing/2010/main" val="0"/>
              </a:ext>
            </a:extLst>
          </a:blip>
          <a:srcRect l="23591" t="35852" r="25495" b="51731"/>
          <a:stretch/>
        </p:blipFill>
        <p:spPr>
          <a:xfrm>
            <a:off x="533399" y="316545"/>
            <a:ext cx="898072" cy="309827"/>
          </a:xfrm>
          <a:prstGeom prst="rect">
            <a:avLst/>
          </a:prstGeom>
        </p:spPr>
      </p:pic>
      <p:sp>
        <p:nvSpPr>
          <p:cNvPr id="2" name="Título 1">
            <a:extLst>
              <a:ext uri="{FF2B5EF4-FFF2-40B4-BE49-F238E27FC236}">
                <a16:creationId xmlns:a16="http://schemas.microsoft.com/office/drawing/2014/main" id="{0868897A-360B-DD4F-94E4-FC1E4C887349}"/>
              </a:ext>
            </a:extLst>
          </p:cNvPr>
          <p:cNvSpPr>
            <a:spLocks noGrp="1"/>
          </p:cNvSpPr>
          <p:nvPr>
            <p:ph type="title"/>
          </p:nvPr>
        </p:nvSpPr>
        <p:spPr>
          <a:xfrm>
            <a:off x="2200275" y="236215"/>
            <a:ext cx="9153525" cy="463549"/>
          </a:xfrm>
        </p:spPr>
        <p:txBody>
          <a:bodyPr>
            <a:normAutofit fontScale="90000"/>
          </a:bodyPr>
          <a:lstStyle/>
          <a:p>
            <a:r>
              <a:rPr lang="es-ES_tradnl" b="1" dirty="0">
                <a:solidFill>
                  <a:schemeClr val="accent2">
                    <a:lumMod val="75000"/>
                  </a:schemeClr>
                </a:solidFill>
              </a:rPr>
              <a:t>Reflexiones</a:t>
            </a:r>
          </a:p>
        </p:txBody>
      </p:sp>
      <p:sp>
        <p:nvSpPr>
          <p:cNvPr id="3" name="Marcador de contenido 2">
            <a:extLst>
              <a:ext uri="{FF2B5EF4-FFF2-40B4-BE49-F238E27FC236}">
                <a16:creationId xmlns:a16="http://schemas.microsoft.com/office/drawing/2014/main" id="{6B833346-A41E-D44B-B605-F1EC7ADD758E}"/>
              </a:ext>
            </a:extLst>
          </p:cNvPr>
          <p:cNvSpPr>
            <a:spLocks noGrp="1"/>
          </p:cNvSpPr>
          <p:nvPr>
            <p:ph sz="half" idx="1"/>
          </p:nvPr>
        </p:nvSpPr>
        <p:spPr>
          <a:xfrm>
            <a:off x="1431471" y="935979"/>
            <a:ext cx="10503642" cy="5372158"/>
          </a:xfrm>
          <a:prstGeom prst="rect">
            <a:avLst/>
          </a:prstGeom>
        </p:spPr>
        <p:txBody>
          <a:bodyPr>
            <a:normAutofit/>
          </a:bodyPr>
          <a:lstStyle/>
          <a:p>
            <a:pPr marL="0" indent="0">
              <a:buNone/>
            </a:pPr>
            <a:r>
              <a:rPr lang="es-ES_tradnl" sz="3200" dirty="0">
                <a:solidFill>
                  <a:schemeClr val="accent2"/>
                </a:solidFill>
              </a:rPr>
              <a:t>Ideas</a:t>
            </a:r>
            <a:endParaRPr lang="es-ES_tradnl" sz="3200" dirty="0"/>
          </a:p>
          <a:p>
            <a:pPr lvl="1">
              <a:lnSpc>
                <a:spcPct val="140000"/>
              </a:lnSpc>
            </a:pPr>
            <a:r>
              <a:rPr lang="es-ES_tradnl" sz="2000" dirty="0"/>
              <a:t>Identificar las experiencias de los miembros de los diversos equipos de la ANI, al manejar sus procesos, en condiciones limitantes, nuevas formas de gestión/acción y manejo de la virtualidad.</a:t>
            </a:r>
          </a:p>
          <a:p>
            <a:pPr lvl="1">
              <a:lnSpc>
                <a:spcPct val="140000"/>
              </a:lnSpc>
            </a:pPr>
            <a:r>
              <a:rPr lang="es-ES_tradnl" sz="2000" dirty="0"/>
              <a:t>Crear espacios conjuntos (conversaciones- foros) para analizar lo sucedido y los descubrimientos y aprendizajes obtenidos.</a:t>
            </a:r>
          </a:p>
          <a:p>
            <a:pPr lvl="1">
              <a:lnSpc>
                <a:spcPct val="140000"/>
              </a:lnSpc>
            </a:pPr>
            <a:r>
              <a:rPr lang="es-ES_tradnl" sz="2000" dirty="0"/>
              <a:t>Establecer un mensaje claro y una narrativa compartida en la ANI, sobre los asuntos que son prioritarios en su gestión, asociados a los proyectos de alto impacto (económico, social y ambiental), procesos de gestión exitosos y los aspectos por lo que es reconocida la ANI en el sector.</a:t>
            </a:r>
          </a:p>
        </p:txBody>
      </p:sp>
      <p:pic>
        <p:nvPicPr>
          <p:cNvPr id="8" name="Imagen 7">
            <a:extLst>
              <a:ext uri="{FF2B5EF4-FFF2-40B4-BE49-F238E27FC236}">
                <a16:creationId xmlns:a16="http://schemas.microsoft.com/office/drawing/2014/main" id="{8FFA90C2-065C-C44F-AD25-916E6DEAEE79}"/>
              </a:ext>
            </a:extLst>
          </p:cNvPr>
          <p:cNvPicPr>
            <a:picLocks noChangeAspect="1"/>
          </p:cNvPicPr>
          <p:nvPr/>
        </p:nvPicPr>
        <p:blipFill rotWithShape="1">
          <a:blip r:embed="rId4"/>
          <a:srcRect t="11381" b="16476"/>
          <a:stretch/>
        </p:blipFill>
        <p:spPr>
          <a:xfrm>
            <a:off x="5100699" y="6116516"/>
            <a:ext cx="1990601" cy="541255"/>
          </a:xfrm>
          <a:prstGeom prst="rect">
            <a:avLst/>
          </a:prstGeom>
        </p:spPr>
      </p:pic>
      <p:pic>
        <p:nvPicPr>
          <p:cNvPr id="9" name="Imagen 8">
            <a:extLst>
              <a:ext uri="{FF2B5EF4-FFF2-40B4-BE49-F238E27FC236}">
                <a16:creationId xmlns:a16="http://schemas.microsoft.com/office/drawing/2014/main" id="{B354B3CE-972A-7F4F-A886-B9D70AD4DA83}"/>
              </a:ext>
            </a:extLst>
          </p:cNvPr>
          <p:cNvPicPr>
            <a:picLocks noChangeAspect="1"/>
          </p:cNvPicPr>
          <p:nvPr/>
        </p:nvPicPr>
        <p:blipFill>
          <a:blip r:embed="rId5"/>
          <a:stretch>
            <a:fillRect/>
          </a:stretch>
        </p:blipFill>
        <p:spPr>
          <a:xfrm>
            <a:off x="9440471" y="6152232"/>
            <a:ext cx="2494642" cy="469824"/>
          </a:xfrm>
          <a:prstGeom prst="rect">
            <a:avLst/>
          </a:prstGeom>
        </p:spPr>
      </p:pic>
      <p:pic>
        <p:nvPicPr>
          <p:cNvPr id="10" name="Imagen 9">
            <a:extLst>
              <a:ext uri="{FF2B5EF4-FFF2-40B4-BE49-F238E27FC236}">
                <a16:creationId xmlns:a16="http://schemas.microsoft.com/office/drawing/2014/main" id="{6D28408A-36BF-7A47-8408-511043623784}"/>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120000"/>
                    </a14:imgEffect>
                  </a14:imgLayer>
                </a14:imgProps>
              </a:ext>
              <a:ext uri="{28A0092B-C50C-407E-A947-70E740481C1C}">
                <a14:useLocalDpi xmlns:a14="http://schemas.microsoft.com/office/drawing/2010/main" val="0"/>
              </a:ext>
            </a:extLst>
          </a:blip>
          <a:srcRect l="13387" t="22953" r="17963" b="32954"/>
          <a:stretch/>
        </p:blipFill>
        <p:spPr>
          <a:xfrm>
            <a:off x="420920" y="5877985"/>
            <a:ext cx="963252" cy="903611"/>
          </a:xfrm>
          <a:prstGeom prst="rect">
            <a:avLst/>
          </a:prstGeom>
          <a:noFill/>
        </p:spPr>
      </p:pic>
    </p:spTree>
    <p:extLst>
      <p:ext uri="{BB962C8B-B14F-4D97-AF65-F5344CB8AC3E}">
        <p14:creationId xmlns:p14="http://schemas.microsoft.com/office/powerpoint/2010/main" val="3015099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2367</TotalTime>
  <Words>677</Words>
  <Application>Microsoft Office PowerPoint</Application>
  <PresentationFormat>Panorámica</PresentationFormat>
  <Paragraphs>55</Paragraphs>
  <Slides>8</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PROPUESTA DISEÑO VARIABLES MATRIZ DOFA</vt:lpstr>
      <vt:lpstr>Construcción de las variables y la matriz</vt:lpstr>
      <vt:lpstr>Presentación de PowerPoint</vt:lpstr>
      <vt:lpstr>Presentación de PowerPoint</vt:lpstr>
      <vt:lpstr>Variables</vt:lpstr>
      <vt:lpstr>Variables</vt:lpstr>
      <vt:lpstr>Reflexiones</vt:lpstr>
      <vt:lpstr>Reflexiones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 TALLERSATORIOS - MOMENTOS</dc:title>
  <dc:creator>Javier Barrera González</dc:creator>
  <cp:lastModifiedBy>Ricardo Aguilera Wilches</cp:lastModifiedBy>
  <cp:revision>48</cp:revision>
  <dcterms:created xsi:type="dcterms:W3CDTF">2021-11-04T15:31:14Z</dcterms:created>
  <dcterms:modified xsi:type="dcterms:W3CDTF">2022-02-28T18:14:54Z</dcterms:modified>
</cp:coreProperties>
</file>