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0" r:id="rId5"/>
    <p:sldId id="261" r:id="rId6"/>
    <p:sldId id="262" r:id="rId7"/>
    <p:sldId id="263" r:id="rId8"/>
    <p:sldId id="264" r:id="rId9"/>
    <p:sldId id="265" r:id="rId10"/>
    <p:sldId id="266" r:id="rId11"/>
    <p:sldId id="267"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608"/>
    <a:srgbClr val="0070C0"/>
    <a:srgbClr val="FFC000"/>
    <a:srgbClr val="002060"/>
    <a:srgbClr val="386A92"/>
    <a:srgbClr val="4472C4"/>
    <a:srgbClr val="B774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1F98B-911A-4E1C-9B84-ADEF13A3506D}" v="8" dt="2022-11-01T19:49:34.8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FBD9-2FD5-4834-837C-8CF9DDE875A8}" type="datetimeFigureOut">
              <a:rPr lang="es-CO" smtClean="0"/>
              <a:t>8/11/2022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03C70-A060-4958-BC53-9A5732B98593}" type="slidenum">
              <a:rPr lang="es-CO" smtClean="0"/>
              <a:t>‹Nº›</a:t>
            </a:fld>
            <a:endParaRPr lang="es-CO"/>
          </a:p>
        </p:txBody>
      </p:sp>
    </p:spTree>
    <p:extLst>
      <p:ext uri="{BB962C8B-B14F-4D97-AF65-F5344CB8AC3E}">
        <p14:creationId xmlns:p14="http://schemas.microsoft.com/office/powerpoint/2010/main" val="318250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199854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s-ES"/>
              <a:t>Haga clic para modificar el estilo de título del patrón</a:t>
            </a:r>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83915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217852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s-ES"/>
              <a:t>Haga clic para modificar el estilo de título del patrón</a:t>
            </a:r>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184248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104292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s-ES"/>
              <a:t>Haga clic para modificar el estilo de título del patrón</a:t>
            </a:r>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144013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137216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s-ES"/>
              <a:t>Haga clic para modificar el estilo de título del patrón</a:t>
            </a:r>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409792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369388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418499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2F452EDE-E749-4255-82A0-5A4F34A65218}" type="datetimeFigureOut">
              <a:rPr lang="es-CO" smtClean="0"/>
              <a:t>8/11/2022</a:t>
            </a:fld>
            <a:endParaRPr lang="es-CO"/>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76ADDEBB-69A7-4C39-81BE-68B80DDD3659}" type="slidenum">
              <a:rPr lang="es-CO" smtClean="0"/>
              <a:t>‹Nº›</a:t>
            </a:fld>
            <a:endParaRPr lang="es-CO"/>
          </a:p>
        </p:txBody>
      </p:sp>
    </p:spTree>
    <p:extLst>
      <p:ext uri="{BB962C8B-B14F-4D97-AF65-F5344CB8AC3E}">
        <p14:creationId xmlns:p14="http://schemas.microsoft.com/office/powerpoint/2010/main" val="361193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52EDE-E749-4255-82A0-5A4F34A65218}" type="datetimeFigureOut">
              <a:rPr lang="es-CO" smtClean="0"/>
              <a:t>8/11/2022</a:t>
            </a:fld>
            <a:endParaRPr lang="es-CO"/>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DDEBB-69A7-4C39-81BE-68B80DDD3659}" type="slidenum">
              <a:rPr lang="es-CO" smtClean="0"/>
              <a:t>‹Nº›</a:t>
            </a:fld>
            <a:endParaRPr lang="es-CO"/>
          </a:p>
        </p:txBody>
      </p:sp>
    </p:spTree>
    <p:extLst>
      <p:ext uri="{BB962C8B-B14F-4D97-AF65-F5344CB8AC3E}">
        <p14:creationId xmlns:p14="http://schemas.microsoft.com/office/powerpoint/2010/main" val="3266644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gencia Nacional de Infraestructura - Wikipedia, la enciclopedia libre">
            <a:extLst>
              <a:ext uri="{FF2B5EF4-FFF2-40B4-BE49-F238E27FC236}">
                <a16:creationId xmlns:a16="http://schemas.microsoft.com/office/drawing/2014/main" id="{FF8916BD-C12B-961C-DCA8-6620BE8E2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44" b="12068"/>
          <a:stretch/>
        </p:blipFill>
        <p:spPr bwMode="auto">
          <a:xfrm>
            <a:off x="10037566" y="5835751"/>
            <a:ext cx="1865961" cy="63793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99BB3851-4881-470E-007E-21B0E1AF23A9}"/>
              </a:ext>
            </a:extLst>
          </p:cNvPr>
          <p:cNvSpPr txBox="1"/>
          <p:nvPr/>
        </p:nvSpPr>
        <p:spPr>
          <a:xfrm>
            <a:off x="1197490" y="687369"/>
            <a:ext cx="596638" cy="307777"/>
          </a:xfrm>
          <a:prstGeom prst="rect">
            <a:avLst/>
          </a:prstGeom>
          <a:noFill/>
        </p:spPr>
        <p:txBody>
          <a:bodyPr wrap="none" rtlCol="0">
            <a:spAutoFit/>
          </a:bodyPr>
          <a:lstStyle/>
          <a:p>
            <a:r>
              <a:rPr lang="es-MX" sz="1400" dirty="0">
                <a:latin typeface="Work Sans Light" pitchFamily="2" charset="0"/>
              </a:rPr>
              <a:t>2022</a:t>
            </a:r>
            <a:endParaRPr lang="es-CO" sz="1400" dirty="0">
              <a:latin typeface="Work Sans Light" pitchFamily="2" charset="0"/>
            </a:endParaRPr>
          </a:p>
        </p:txBody>
      </p:sp>
      <p:sp>
        <p:nvSpPr>
          <p:cNvPr id="11" name="CuadroTexto 10">
            <a:extLst>
              <a:ext uri="{FF2B5EF4-FFF2-40B4-BE49-F238E27FC236}">
                <a16:creationId xmlns:a16="http://schemas.microsoft.com/office/drawing/2014/main" id="{16C03BD4-4967-28D6-876E-5A0EC05DFBD9}"/>
              </a:ext>
            </a:extLst>
          </p:cNvPr>
          <p:cNvSpPr txBox="1"/>
          <p:nvPr/>
        </p:nvSpPr>
        <p:spPr>
          <a:xfrm>
            <a:off x="1983334" y="2696939"/>
            <a:ext cx="8225329" cy="1938992"/>
          </a:xfrm>
          <a:prstGeom prst="rect">
            <a:avLst/>
          </a:prstGeom>
          <a:noFill/>
        </p:spPr>
        <p:txBody>
          <a:bodyPr wrap="none" rtlCol="0">
            <a:spAutoFit/>
          </a:bodyPr>
          <a:lstStyle/>
          <a:p>
            <a:pPr algn="ctr"/>
            <a:r>
              <a:rPr lang="es-MX" sz="4400" b="1" dirty="0">
                <a:latin typeface="Work Sans Light" pitchFamily="2" charset="0"/>
              </a:rPr>
              <a:t>MATRIZ DOFA</a:t>
            </a:r>
            <a:endParaRPr lang="es-MX" sz="5400" b="1" dirty="0">
              <a:solidFill>
                <a:srgbClr val="386A92"/>
              </a:solidFill>
              <a:latin typeface="Work Sans Light" pitchFamily="2" charset="0"/>
            </a:endParaRPr>
          </a:p>
          <a:p>
            <a:pPr algn="ctr"/>
            <a:endParaRPr lang="es-MX" sz="4400" b="1" dirty="0">
              <a:latin typeface="Work Sans Light" pitchFamily="2" charset="0"/>
            </a:endParaRPr>
          </a:p>
          <a:p>
            <a:pPr algn="ctr"/>
            <a:r>
              <a:rPr lang="es-MX" sz="3200" dirty="0">
                <a:latin typeface="Work Sans Light" pitchFamily="2" charset="0"/>
              </a:rPr>
              <a:t>ANI – Agencia Nacional de Infraestructura</a:t>
            </a:r>
            <a:endParaRPr lang="es-CO" sz="3200" dirty="0">
              <a:latin typeface="Work Sans Light" pitchFamily="2" charset="0"/>
            </a:endParaRPr>
          </a:p>
        </p:txBody>
      </p:sp>
    </p:spTree>
    <p:extLst>
      <p:ext uri="{BB962C8B-B14F-4D97-AF65-F5344CB8AC3E}">
        <p14:creationId xmlns:p14="http://schemas.microsoft.com/office/powerpoint/2010/main" val="68368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A482F3E-E7FC-4E88-94C0-91B308389475}"/>
              </a:ext>
            </a:extLst>
          </p:cNvPr>
          <p:cNvSpPr>
            <a:spLocks noGrp="1"/>
          </p:cNvSpPr>
          <p:nvPr>
            <p:ph type="title"/>
          </p:nvPr>
        </p:nvSpPr>
        <p:spPr>
          <a:xfrm>
            <a:off x="613117" y="1166349"/>
            <a:ext cx="10515600" cy="817196"/>
          </a:xfrm>
        </p:spPr>
        <p:txBody>
          <a:bodyPr>
            <a:normAutofit/>
          </a:bodyPr>
          <a:lstStyle/>
          <a:p>
            <a:r>
              <a:rPr lang="es-CO" sz="3200" dirty="0">
                <a:solidFill>
                  <a:srgbClr val="EC6608"/>
                </a:solidFill>
                <a:latin typeface="Work Sans Light" pitchFamily="2" charset="0"/>
              </a:rPr>
              <a:t>Construcción de las variables y la matriz</a:t>
            </a:r>
          </a:p>
        </p:txBody>
      </p:sp>
      <p:sp>
        <p:nvSpPr>
          <p:cNvPr id="5" name="Marcador de contenido 2">
            <a:extLst>
              <a:ext uri="{FF2B5EF4-FFF2-40B4-BE49-F238E27FC236}">
                <a16:creationId xmlns:a16="http://schemas.microsoft.com/office/drawing/2014/main" id="{3AC450F0-3D44-15B3-622F-89B543F59BDD}"/>
              </a:ext>
            </a:extLst>
          </p:cNvPr>
          <p:cNvSpPr>
            <a:spLocks noGrp="1"/>
          </p:cNvSpPr>
          <p:nvPr>
            <p:ph idx="1"/>
          </p:nvPr>
        </p:nvSpPr>
        <p:spPr>
          <a:xfrm>
            <a:off x="838200" y="2247656"/>
            <a:ext cx="10515600" cy="3288616"/>
          </a:xfrm>
        </p:spPr>
        <p:txBody>
          <a:bodyPr>
            <a:normAutofit fontScale="55000" lnSpcReduction="20000"/>
          </a:bodyPr>
          <a:lstStyle/>
          <a:p>
            <a:pPr algn="just">
              <a:lnSpc>
                <a:spcPct val="140000"/>
              </a:lnSpc>
            </a:pPr>
            <a:r>
              <a:rPr lang="es-CO" dirty="0">
                <a:latin typeface="Work Sans Light" pitchFamily="2" charset="0"/>
              </a:rPr>
              <a:t>La matriz </a:t>
            </a:r>
            <a:r>
              <a:rPr lang="es-CO">
                <a:latin typeface="Work Sans Light" pitchFamily="2" charset="0"/>
              </a:rPr>
              <a:t>se construyó </a:t>
            </a:r>
            <a:r>
              <a:rPr lang="es-CO" dirty="0">
                <a:latin typeface="Work Sans Light" pitchFamily="2" charset="0"/>
              </a:rPr>
              <a:t>desde la revisión de las preguntas, ajustando los resultados a las variables de la Matriz DOFA (Variables externas - baja influencia o poder sobre ellas y Variables Internas - Alto poder o manejo sobre ellas), así como su posible impacto en la ANI.</a:t>
            </a:r>
          </a:p>
          <a:p>
            <a:pPr algn="just">
              <a:lnSpc>
                <a:spcPct val="140000"/>
              </a:lnSpc>
            </a:pPr>
            <a:r>
              <a:rPr lang="es-CO" dirty="0">
                <a:latin typeface="Work Sans Light" pitchFamily="2" charset="0"/>
              </a:rPr>
              <a:t>Adicionalmente, se usa el tamaño de las burbujas para indicar el peso que tienen en la conversación (narrativa actual al interior de la organización), que podría indicar tanto la posibilidad de victorias tempranas y afinidad - compromiso para la implementación de estrategias asociadas a esos asuntos/variables, así como el efecto esperado o impacto de esas posibilidades.</a:t>
            </a:r>
          </a:p>
          <a:p>
            <a:pPr algn="just">
              <a:lnSpc>
                <a:spcPct val="140000"/>
              </a:lnSpc>
            </a:pPr>
            <a:r>
              <a:rPr lang="es-CO" dirty="0">
                <a:latin typeface="Work Sans Light" pitchFamily="2" charset="0"/>
              </a:rPr>
              <a:t>Es un análisis que recoge toda la información de manera transversal, no se incluyen los temas de las preguntas asociadas a: proyectos, competencias y oportunidades.  En proyectos dado que son respuestas directas y no vale la pena mezclar ese resultado en el análisis (se esperaría que la matriz ayude a priorizar los proyectos).</a:t>
            </a:r>
          </a:p>
        </p:txBody>
      </p:sp>
    </p:spTree>
    <p:extLst>
      <p:ext uri="{BB962C8B-B14F-4D97-AF65-F5344CB8AC3E}">
        <p14:creationId xmlns:p14="http://schemas.microsoft.com/office/powerpoint/2010/main" val="19623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FA638CC-9B3D-0806-3F18-E4FE2BE69B46}"/>
              </a:ext>
            </a:extLst>
          </p:cNvPr>
          <p:cNvSpPr/>
          <p:nvPr/>
        </p:nvSpPr>
        <p:spPr>
          <a:xfrm>
            <a:off x="10607040" y="393895"/>
            <a:ext cx="1584960" cy="858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Marcador de contenido 12">
            <a:extLst>
              <a:ext uri="{FF2B5EF4-FFF2-40B4-BE49-F238E27FC236}">
                <a16:creationId xmlns:a16="http://schemas.microsoft.com/office/drawing/2014/main" id="{4DFB9383-31D9-A021-9433-0E9DE106B3B3}"/>
              </a:ext>
            </a:extLst>
          </p:cNvPr>
          <p:cNvPicPr>
            <a:picLocks noGrp="1" noChangeAspect="1"/>
          </p:cNvPicPr>
          <p:nvPr>
            <p:ph idx="1"/>
          </p:nvPr>
        </p:nvPicPr>
        <p:blipFill>
          <a:blip r:embed="rId2"/>
          <a:stretch>
            <a:fillRect/>
          </a:stretch>
        </p:blipFill>
        <p:spPr>
          <a:xfrm>
            <a:off x="542675" y="199987"/>
            <a:ext cx="11106650" cy="6458026"/>
          </a:xfrm>
          <a:prstGeom prst="rect">
            <a:avLst/>
          </a:prstGeom>
        </p:spPr>
      </p:pic>
    </p:spTree>
    <p:extLst>
      <p:ext uri="{BB962C8B-B14F-4D97-AF65-F5344CB8AC3E}">
        <p14:creationId xmlns:p14="http://schemas.microsoft.com/office/powerpoint/2010/main" val="137682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CB38A7-67E5-8C93-7695-568947BBF402}"/>
              </a:ext>
            </a:extLst>
          </p:cNvPr>
          <p:cNvSpPr/>
          <p:nvPr/>
        </p:nvSpPr>
        <p:spPr>
          <a:xfrm>
            <a:off x="7877908" y="393895"/>
            <a:ext cx="4314092" cy="858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Marcador de contenido 3">
            <a:extLst>
              <a:ext uri="{FF2B5EF4-FFF2-40B4-BE49-F238E27FC236}">
                <a16:creationId xmlns:a16="http://schemas.microsoft.com/office/drawing/2014/main" id="{7622120E-6E9C-9070-6BC5-83F87303FE21}"/>
              </a:ext>
            </a:extLst>
          </p:cNvPr>
          <p:cNvPicPr>
            <a:picLocks noGrp="1" noChangeAspect="1"/>
          </p:cNvPicPr>
          <p:nvPr>
            <p:ph idx="1"/>
          </p:nvPr>
        </p:nvPicPr>
        <p:blipFill>
          <a:blip r:embed="rId2"/>
          <a:stretch>
            <a:fillRect/>
          </a:stretch>
        </p:blipFill>
        <p:spPr>
          <a:xfrm>
            <a:off x="119409" y="119461"/>
            <a:ext cx="8632705" cy="5019536"/>
          </a:xfrm>
          <a:prstGeom prst="rect">
            <a:avLst/>
          </a:prstGeom>
        </p:spPr>
      </p:pic>
      <p:pic>
        <p:nvPicPr>
          <p:cNvPr id="4" name="Imagen 3">
            <a:extLst>
              <a:ext uri="{FF2B5EF4-FFF2-40B4-BE49-F238E27FC236}">
                <a16:creationId xmlns:a16="http://schemas.microsoft.com/office/drawing/2014/main" id="{9C27EB09-F4D5-C370-403A-631A42DBD1A0}"/>
              </a:ext>
            </a:extLst>
          </p:cNvPr>
          <p:cNvPicPr>
            <a:picLocks noChangeAspect="1"/>
          </p:cNvPicPr>
          <p:nvPr/>
        </p:nvPicPr>
        <p:blipFill>
          <a:blip r:embed="rId3"/>
          <a:stretch>
            <a:fillRect/>
          </a:stretch>
        </p:blipFill>
        <p:spPr>
          <a:xfrm>
            <a:off x="119409" y="5121310"/>
            <a:ext cx="4419934" cy="1140985"/>
          </a:xfrm>
          <a:prstGeom prst="rect">
            <a:avLst/>
          </a:prstGeom>
        </p:spPr>
      </p:pic>
      <p:pic>
        <p:nvPicPr>
          <p:cNvPr id="5" name="Imagen 4">
            <a:extLst>
              <a:ext uri="{FF2B5EF4-FFF2-40B4-BE49-F238E27FC236}">
                <a16:creationId xmlns:a16="http://schemas.microsoft.com/office/drawing/2014/main" id="{3513E694-76E9-D239-2CA8-02FF9AEA2F31}"/>
              </a:ext>
            </a:extLst>
          </p:cNvPr>
          <p:cNvPicPr>
            <a:picLocks noChangeAspect="1"/>
          </p:cNvPicPr>
          <p:nvPr/>
        </p:nvPicPr>
        <p:blipFill>
          <a:blip r:embed="rId4"/>
          <a:stretch>
            <a:fillRect/>
          </a:stretch>
        </p:blipFill>
        <p:spPr>
          <a:xfrm>
            <a:off x="4716593" y="5121310"/>
            <a:ext cx="4035521" cy="1598026"/>
          </a:xfrm>
          <a:prstGeom prst="rect">
            <a:avLst/>
          </a:prstGeom>
        </p:spPr>
      </p:pic>
      <p:pic>
        <p:nvPicPr>
          <p:cNvPr id="6" name="Imagen 5">
            <a:extLst>
              <a:ext uri="{FF2B5EF4-FFF2-40B4-BE49-F238E27FC236}">
                <a16:creationId xmlns:a16="http://schemas.microsoft.com/office/drawing/2014/main" id="{19423FF9-C86E-66B1-79DC-55626A0532DE}"/>
              </a:ext>
            </a:extLst>
          </p:cNvPr>
          <p:cNvPicPr>
            <a:picLocks noChangeAspect="1"/>
          </p:cNvPicPr>
          <p:nvPr/>
        </p:nvPicPr>
        <p:blipFill>
          <a:blip r:embed="rId5"/>
          <a:stretch>
            <a:fillRect/>
          </a:stretch>
        </p:blipFill>
        <p:spPr>
          <a:xfrm>
            <a:off x="8752114" y="119461"/>
            <a:ext cx="3372952" cy="2852607"/>
          </a:xfrm>
          <a:prstGeom prst="rect">
            <a:avLst/>
          </a:prstGeom>
        </p:spPr>
      </p:pic>
      <p:pic>
        <p:nvPicPr>
          <p:cNvPr id="7" name="Imagen 6">
            <a:extLst>
              <a:ext uri="{FF2B5EF4-FFF2-40B4-BE49-F238E27FC236}">
                <a16:creationId xmlns:a16="http://schemas.microsoft.com/office/drawing/2014/main" id="{F6916C4D-582D-A014-A4AD-C358B84C9602}"/>
              </a:ext>
            </a:extLst>
          </p:cNvPr>
          <p:cNvPicPr>
            <a:picLocks noChangeAspect="1"/>
          </p:cNvPicPr>
          <p:nvPr/>
        </p:nvPicPr>
        <p:blipFill>
          <a:blip r:embed="rId6"/>
          <a:stretch>
            <a:fillRect/>
          </a:stretch>
        </p:blipFill>
        <p:spPr>
          <a:xfrm>
            <a:off x="8752113" y="3037783"/>
            <a:ext cx="3303153" cy="2083527"/>
          </a:xfrm>
          <a:prstGeom prst="rect">
            <a:avLst/>
          </a:prstGeom>
        </p:spPr>
      </p:pic>
    </p:spTree>
    <p:extLst>
      <p:ext uri="{BB962C8B-B14F-4D97-AF65-F5344CB8AC3E}">
        <p14:creationId xmlns:p14="http://schemas.microsoft.com/office/powerpoint/2010/main" val="316798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DE337-EC2A-F2A0-C5B8-F43774B9436E}"/>
              </a:ext>
            </a:extLst>
          </p:cNvPr>
          <p:cNvSpPr>
            <a:spLocks noGrp="1"/>
          </p:cNvSpPr>
          <p:nvPr>
            <p:ph type="title"/>
          </p:nvPr>
        </p:nvSpPr>
        <p:spPr>
          <a:xfrm>
            <a:off x="725658" y="941241"/>
            <a:ext cx="10515600" cy="620273"/>
          </a:xfrm>
        </p:spPr>
        <p:txBody>
          <a:bodyPr>
            <a:normAutofit/>
          </a:bodyPr>
          <a:lstStyle/>
          <a:p>
            <a:r>
              <a:rPr lang="es-ES_tradnl" sz="3200" b="1" dirty="0">
                <a:solidFill>
                  <a:schemeClr val="accent2">
                    <a:lumMod val="75000"/>
                  </a:schemeClr>
                </a:solidFill>
                <a:latin typeface="Work Sans Light" pitchFamily="2" charset="0"/>
              </a:rPr>
              <a:t>Variables</a:t>
            </a:r>
          </a:p>
        </p:txBody>
      </p:sp>
      <p:sp>
        <p:nvSpPr>
          <p:cNvPr id="3" name="Marcador de contenido 2">
            <a:extLst>
              <a:ext uri="{FF2B5EF4-FFF2-40B4-BE49-F238E27FC236}">
                <a16:creationId xmlns:a16="http://schemas.microsoft.com/office/drawing/2014/main" id="{01423261-3922-EBE2-7A8A-E4AD80097F40}"/>
              </a:ext>
            </a:extLst>
          </p:cNvPr>
          <p:cNvSpPr>
            <a:spLocks noGrp="1"/>
          </p:cNvSpPr>
          <p:nvPr>
            <p:ph sz="half" idx="1"/>
          </p:nvPr>
        </p:nvSpPr>
        <p:spPr>
          <a:xfrm>
            <a:off x="725658" y="1755825"/>
            <a:ext cx="5952978" cy="4160934"/>
          </a:xfrm>
          <a:prstGeom prst="rect">
            <a:avLst/>
          </a:prstGeom>
        </p:spPr>
        <p:txBody>
          <a:bodyPr>
            <a:noAutofit/>
          </a:bodyPr>
          <a:lstStyle/>
          <a:p>
            <a:pPr marL="0" indent="0" algn="just">
              <a:buNone/>
            </a:pPr>
            <a:r>
              <a:rPr lang="es-ES_tradnl" sz="1500" b="1" dirty="0">
                <a:solidFill>
                  <a:srgbClr val="EC6608"/>
                </a:solidFill>
                <a:latin typeface="Work Sans Light" pitchFamily="2" charset="0"/>
              </a:rPr>
              <a:t>Fortalezas</a:t>
            </a:r>
          </a:p>
          <a:p>
            <a:pPr lvl="1" algn="just"/>
            <a:r>
              <a:rPr lang="es-ES_tradnl" sz="1500" dirty="0">
                <a:latin typeface="Work Sans Light" pitchFamily="2" charset="0"/>
              </a:rPr>
              <a:t>Uso de la Virtualidad  (Agilidad, facilidad, eficacia, bienestar)</a:t>
            </a:r>
          </a:p>
          <a:p>
            <a:pPr lvl="1" algn="just"/>
            <a:r>
              <a:rPr lang="es-ES_tradnl" sz="1500" dirty="0">
                <a:latin typeface="Work Sans Light" pitchFamily="2" charset="0"/>
              </a:rPr>
              <a:t>Planeación, trabajo en equipo, liderazgo</a:t>
            </a:r>
          </a:p>
          <a:p>
            <a:pPr lvl="1" algn="just"/>
            <a:r>
              <a:rPr lang="es-ES_tradnl" sz="1500" dirty="0">
                <a:latin typeface="Work Sans Light" pitchFamily="2" charset="0"/>
              </a:rPr>
              <a:t>Resiliencia, flexibilidad, capacidad de adaptación</a:t>
            </a:r>
          </a:p>
          <a:p>
            <a:pPr lvl="1" algn="just"/>
            <a:r>
              <a:rPr lang="es-ES_tradnl" sz="1500" dirty="0">
                <a:latin typeface="Work Sans Light" pitchFamily="2" charset="0"/>
              </a:rPr>
              <a:t>Gestión del conocimiento: actualización, transversalidad</a:t>
            </a:r>
          </a:p>
          <a:p>
            <a:pPr lvl="1" algn="just"/>
            <a:r>
              <a:rPr lang="es-ES_tradnl" sz="1500" dirty="0">
                <a:latin typeface="Work Sans Light" pitchFamily="2" charset="0"/>
              </a:rPr>
              <a:t>Innovación, uso de la tecnología en la organización</a:t>
            </a:r>
          </a:p>
          <a:p>
            <a:pPr lvl="1" algn="just"/>
            <a:r>
              <a:rPr lang="es-ES_tradnl" sz="1500" dirty="0">
                <a:latin typeface="Work Sans Light" pitchFamily="2" charset="0"/>
              </a:rPr>
              <a:t>Conocimiento en temas contractuales, estructuración y seguimiento proyectos</a:t>
            </a:r>
          </a:p>
          <a:p>
            <a:pPr lvl="1" algn="just"/>
            <a:r>
              <a:rPr lang="es-ES_tradnl" sz="1500" dirty="0">
                <a:latin typeface="Work Sans Light" pitchFamily="2" charset="0"/>
              </a:rPr>
              <a:t>Carácter técnico de la entidad, con altos estándares de calidad</a:t>
            </a:r>
          </a:p>
          <a:p>
            <a:pPr lvl="1" algn="just"/>
            <a:r>
              <a:rPr lang="es-ES_tradnl" sz="1500" dirty="0">
                <a:latin typeface="Work Sans Light" pitchFamily="2" charset="0"/>
              </a:rPr>
              <a:t>Gobierno corporativo, planeación participativa, postura anticorrupción</a:t>
            </a:r>
          </a:p>
          <a:p>
            <a:pPr lvl="1" algn="just"/>
            <a:r>
              <a:rPr lang="es-ES_tradnl" sz="1500" dirty="0">
                <a:latin typeface="Work Sans Light" pitchFamily="2" charset="0"/>
              </a:rPr>
              <a:t>Estandarización de procesos, gestión del conocimiento, ANISCOPIO</a:t>
            </a:r>
          </a:p>
          <a:p>
            <a:pPr lvl="1" algn="just"/>
            <a:r>
              <a:rPr lang="es-ES_tradnl" sz="1500" dirty="0">
                <a:latin typeface="Work Sans Light" pitchFamily="2" charset="0"/>
              </a:rPr>
              <a:t>Gestión para el impacto positivo en territorio</a:t>
            </a:r>
          </a:p>
          <a:p>
            <a:pPr lvl="1" algn="just"/>
            <a:r>
              <a:rPr lang="es-ES_tradnl" sz="1500" dirty="0">
                <a:latin typeface="Work Sans Light" pitchFamily="2" charset="0"/>
              </a:rPr>
              <a:t>Carácter público y transparente de las decisiones, cercanía al ciudadano</a:t>
            </a:r>
          </a:p>
        </p:txBody>
      </p:sp>
      <p:sp>
        <p:nvSpPr>
          <p:cNvPr id="4" name="Marcador de contenido 4">
            <a:extLst>
              <a:ext uri="{FF2B5EF4-FFF2-40B4-BE49-F238E27FC236}">
                <a16:creationId xmlns:a16="http://schemas.microsoft.com/office/drawing/2014/main" id="{54146E3D-4677-73D8-697E-7C0DD25A7DB1}"/>
              </a:ext>
            </a:extLst>
          </p:cNvPr>
          <p:cNvSpPr txBox="1">
            <a:spLocks/>
          </p:cNvSpPr>
          <p:nvPr/>
        </p:nvSpPr>
        <p:spPr>
          <a:xfrm>
            <a:off x="6678636" y="1796312"/>
            <a:ext cx="5181600" cy="3265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_tradnl" sz="1500" b="1" dirty="0">
                <a:solidFill>
                  <a:srgbClr val="EC6608"/>
                </a:solidFill>
                <a:latin typeface="Work Sans Light" pitchFamily="2" charset="0"/>
              </a:rPr>
              <a:t>Oportunidades</a:t>
            </a:r>
          </a:p>
          <a:p>
            <a:pPr lvl="1" algn="just"/>
            <a:r>
              <a:rPr lang="es-ES_tradnl" sz="1500" dirty="0">
                <a:latin typeface="Work Sans Light" pitchFamily="2" charset="0"/>
              </a:rPr>
              <a:t>Regreso con alternancia al trabajo</a:t>
            </a:r>
          </a:p>
          <a:p>
            <a:pPr lvl="1" algn="just"/>
            <a:r>
              <a:rPr lang="es-ES_tradnl" sz="1500" dirty="0">
                <a:latin typeface="Work Sans Light" pitchFamily="2" charset="0"/>
              </a:rPr>
              <a:t>Preparar a la entidad para lo que viene: Capacitar, compartir, informar.</a:t>
            </a:r>
          </a:p>
          <a:p>
            <a:pPr lvl="1" algn="just"/>
            <a:r>
              <a:rPr lang="es-ES_tradnl" sz="1500" dirty="0">
                <a:latin typeface="Work Sans Light" pitchFamily="2" charset="0"/>
              </a:rPr>
              <a:t>Resultados de la gestión, informar, mostrar el conocimiento de como se hace</a:t>
            </a:r>
          </a:p>
          <a:p>
            <a:pPr lvl="1" algn="just"/>
            <a:r>
              <a:rPr lang="es-ES_tradnl" sz="1500" dirty="0">
                <a:latin typeface="Work Sans Light" pitchFamily="2" charset="0"/>
              </a:rPr>
              <a:t>Mostrar la consolidación de proyectos - corredores y su impacto</a:t>
            </a:r>
          </a:p>
          <a:p>
            <a:pPr lvl="1" algn="just"/>
            <a:r>
              <a:rPr lang="es-ES_tradnl" sz="1500" dirty="0">
                <a:latin typeface="Work Sans Light" pitchFamily="2" charset="0"/>
              </a:rPr>
              <a:t>Evidenciar perfil técnico ANI, conocimiento (buenas prácticas)</a:t>
            </a:r>
          </a:p>
          <a:p>
            <a:pPr lvl="1" algn="just"/>
            <a:r>
              <a:rPr lang="es-ES_tradnl" sz="1500" dirty="0">
                <a:latin typeface="Work Sans Light" pitchFamily="2" charset="0"/>
              </a:rPr>
              <a:t>Proceso de empalme, proactivos - proceso de mostrar al nuevo gobierno</a:t>
            </a:r>
          </a:p>
        </p:txBody>
      </p:sp>
    </p:spTree>
    <p:extLst>
      <p:ext uri="{BB962C8B-B14F-4D97-AF65-F5344CB8AC3E}">
        <p14:creationId xmlns:p14="http://schemas.microsoft.com/office/powerpoint/2010/main" val="184347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82AE462-A8D8-B340-89CD-3B2B6DA3D0CC}"/>
              </a:ext>
            </a:extLst>
          </p:cNvPr>
          <p:cNvSpPr>
            <a:spLocks noGrp="1"/>
          </p:cNvSpPr>
          <p:nvPr>
            <p:ph type="title"/>
          </p:nvPr>
        </p:nvSpPr>
        <p:spPr>
          <a:xfrm>
            <a:off x="838200" y="1266092"/>
            <a:ext cx="10515600" cy="902897"/>
          </a:xfrm>
        </p:spPr>
        <p:txBody>
          <a:bodyPr>
            <a:normAutofit/>
          </a:bodyPr>
          <a:lstStyle/>
          <a:p>
            <a:r>
              <a:rPr lang="es-ES_tradnl" sz="3200" b="1" dirty="0">
                <a:solidFill>
                  <a:schemeClr val="accent2">
                    <a:lumMod val="75000"/>
                  </a:schemeClr>
                </a:solidFill>
                <a:latin typeface="Work Sans Light" pitchFamily="2" charset="0"/>
              </a:rPr>
              <a:t>Variables</a:t>
            </a:r>
          </a:p>
        </p:txBody>
      </p:sp>
      <p:sp>
        <p:nvSpPr>
          <p:cNvPr id="5" name="Marcador de contenido 2">
            <a:extLst>
              <a:ext uri="{FF2B5EF4-FFF2-40B4-BE49-F238E27FC236}">
                <a16:creationId xmlns:a16="http://schemas.microsoft.com/office/drawing/2014/main" id="{AA9205A4-3FEB-0414-F06F-855774788C8F}"/>
              </a:ext>
            </a:extLst>
          </p:cNvPr>
          <p:cNvSpPr>
            <a:spLocks noGrp="1"/>
          </p:cNvSpPr>
          <p:nvPr>
            <p:ph sz="half" idx="1"/>
          </p:nvPr>
        </p:nvSpPr>
        <p:spPr>
          <a:xfrm>
            <a:off x="838200" y="2456710"/>
            <a:ext cx="5181600" cy="3015623"/>
          </a:xfrm>
          <a:prstGeom prst="rect">
            <a:avLst/>
          </a:prstGeom>
        </p:spPr>
        <p:txBody>
          <a:bodyPr>
            <a:normAutofit/>
          </a:bodyPr>
          <a:lstStyle/>
          <a:p>
            <a:pPr marL="0" indent="0" algn="just">
              <a:lnSpc>
                <a:spcPct val="100000"/>
              </a:lnSpc>
              <a:buNone/>
            </a:pPr>
            <a:r>
              <a:rPr lang="es-ES_tradnl" sz="1500" b="1" dirty="0">
                <a:solidFill>
                  <a:schemeClr val="accent2"/>
                </a:solidFill>
                <a:latin typeface="Work Sans Light" pitchFamily="2" charset="0"/>
              </a:rPr>
              <a:t>Debilidades</a:t>
            </a:r>
            <a:endParaRPr lang="es-ES_tradnl" sz="1500" dirty="0">
              <a:latin typeface="Work Sans Light" pitchFamily="2" charset="0"/>
            </a:endParaRPr>
          </a:p>
          <a:p>
            <a:pPr lvl="1" algn="just">
              <a:lnSpc>
                <a:spcPct val="100000"/>
              </a:lnSpc>
            </a:pPr>
            <a:r>
              <a:rPr lang="es-ES_tradnl" sz="1500" dirty="0">
                <a:latin typeface="Work Sans Light" pitchFamily="2" charset="0"/>
              </a:rPr>
              <a:t>Efecto del concurso: Conocimiento, gestión, carga laboral, etc.</a:t>
            </a:r>
          </a:p>
          <a:p>
            <a:pPr lvl="1" algn="just">
              <a:lnSpc>
                <a:spcPct val="100000"/>
              </a:lnSpc>
            </a:pPr>
            <a:r>
              <a:rPr lang="es-ES_tradnl" sz="1500" dirty="0">
                <a:latin typeface="Work Sans Light" pitchFamily="2" charset="0"/>
              </a:rPr>
              <a:t>Restructuración organización y equipos</a:t>
            </a:r>
          </a:p>
          <a:p>
            <a:pPr lvl="1" algn="just">
              <a:lnSpc>
                <a:spcPct val="100000"/>
              </a:lnSpc>
            </a:pPr>
            <a:r>
              <a:rPr lang="es-ES_tradnl" sz="1500" dirty="0">
                <a:latin typeface="Work Sans Light" pitchFamily="2" charset="0"/>
              </a:rPr>
              <a:t>Relacionamiento Comunidades (Peajes y proyectos)</a:t>
            </a:r>
          </a:p>
          <a:p>
            <a:pPr lvl="1" algn="just">
              <a:lnSpc>
                <a:spcPct val="100000"/>
              </a:lnSpc>
            </a:pPr>
            <a:r>
              <a:rPr lang="es-ES_tradnl" sz="1500" dirty="0">
                <a:latin typeface="Work Sans Light" pitchFamily="2" charset="0"/>
              </a:rPr>
              <a:t>Concurso: Manejo y efectos en la organización</a:t>
            </a:r>
          </a:p>
        </p:txBody>
      </p:sp>
      <p:sp>
        <p:nvSpPr>
          <p:cNvPr id="6" name="Marcador de contenido 4">
            <a:extLst>
              <a:ext uri="{FF2B5EF4-FFF2-40B4-BE49-F238E27FC236}">
                <a16:creationId xmlns:a16="http://schemas.microsoft.com/office/drawing/2014/main" id="{25C632F7-CBE5-9018-6B14-090C25A0EAAF}"/>
              </a:ext>
            </a:extLst>
          </p:cNvPr>
          <p:cNvSpPr txBox="1">
            <a:spLocks/>
          </p:cNvSpPr>
          <p:nvPr/>
        </p:nvSpPr>
        <p:spPr>
          <a:xfrm>
            <a:off x="6172201" y="2456710"/>
            <a:ext cx="5181600" cy="31703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s-ES_tradnl" sz="1500" b="1" dirty="0">
                <a:solidFill>
                  <a:schemeClr val="accent2"/>
                </a:solidFill>
                <a:latin typeface="Work Sans Light" pitchFamily="2" charset="0"/>
              </a:rPr>
              <a:t>Amenazas</a:t>
            </a:r>
            <a:endParaRPr lang="es-ES_tradnl" sz="1500" dirty="0">
              <a:latin typeface="Work Sans Light" pitchFamily="2" charset="0"/>
            </a:endParaRPr>
          </a:p>
          <a:p>
            <a:pPr lvl="1" algn="just">
              <a:lnSpc>
                <a:spcPct val="100000"/>
              </a:lnSpc>
            </a:pPr>
            <a:r>
              <a:rPr lang="es-ES_tradnl" sz="1500" dirty="0">
                <a:latin typeface="Work Sans Light" pitchFamily="2" charset="0"/>
              </a:rPr>
              <a:t>Cambio Gobierno (gestión antes, durante y después), pandemia, Estado economía.</a:t>
            </a:r>
          </a:p>
          <a:p>
            <a:pPr lvl="1" algn="just">
              <a:lnSpc>
                <a:spcPct val="100000"/>
              </a:lnSpc>
            </a:pPr>
            <a:r>
              <a:rPr lang="es-ES_tradnl" sz="1500" dirty="0">
                <a:latin typeface="Work Sans Light" pitchFamily="2" charset="0"/>
              </a:rPr>
              <a:t>Gestión: Recursos, proyectos, metodologías, volumen de trabajo</a:t>
            </a:r>
          </a:p>
          <a:p>
            <a:pPr lvl="1" algn="just">
              <a:lnSpc>
                <a:spcPct val="100000"/>
              </a:lnSpc>
            </a:pPr>
            <a:r>
              <a:rPr lang="es-ES_tradnl" sz="1500" dirty="0">
                <a:latin typeface="Work Sans Light" pitchFamily="2" charset="0"/>
              </a:rPr>
              <a:t>Continuidad en los proyectos, cambio de gobierno*, que no se queden en planes</a:t>
            </a:r>
          </a:p>
          <a:p>
            <a:pPr lvl="1" algn="just">
              <a:lnSpc>
                <a:spcPct val="100000"/>
              </a:lnSpc>
            </a:pPr>
            <a:r>
              <a:rPr lang="es-ES_tradnl" sz="1500" dirty="0">
                <a:latin typeface="Work Sans Light" pitchFamily="2" charset="0"/>
              </a:rPr>
              <a:t>Cambio regulación en procesos (Contratación, proyectos)</a:t>
            </a:r>
          </a:p>
          <a:p>
            <a:pPr lvl="1" algn="just">
              <a:lnSpc>
                <a:spcPct val="100000"/>
              </a:lnSpc>
            </a:pPr>
            <a:r>
              <a:rPr lang="es-ES_tradnl" sz="1500" dirty="0">
                <a:latin typeface="Work Sans Light" pitchFamily="2" charset="0"/>
              </a:rPr>
              <a:t>Presupuesto, recursos para el desarrollo de los proyectos</a:t>
            </a:r>
          </a:p>
        </p:txBody>
      </p:sp>
    </p:spTree>
    <p:extLst>
      <p:ext uri="{BB962C8B-B14F-4D97-AF65-F5344CB8AC3E}">
        <p14:creationId xmlns:p14="http://schemas.microsoft.com/office/powerpoint/2010/main" val="16158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A8F806E-A4EF-4673-F4EC-4CFD1BC31674}"/>
              </a:ext>
            </a:extLst>
          </p:cNvPr>
          <p:cNvSpPr>
            <a:spLocks noGrp="1"/>
          </p:cNvSpPr>
          <p:nvPr>
            <p:ph type="title"/>
          </p:nvPr>
        </p:nvSpPr>
        <p:spPr>
          <a:xfrm>
            <a:off x="990454" y="1132449"/>
            <a:ext cx="6381017" cy="463549"/>
          </a:xfrm>
        </p:spPr>
        <p:txBody>
          <a:bodyPr>
            <a:noAutofit/>
          </a:bodyPr>
          <a:lstStyle/>
          <a:p>
            <a:r>
              <a:rPr lang="es-ES_tradnl" sz="3200" b="1" dirty="0">
                <a:solidFill>
                  <a:schemeClr val="accent2">
                    <a:lumMod val="75000"/>
                  </a:schemeClr>
                </a:solidFill>
                <a:latin typeface="Work Sans Light" pitchFamily="2" charset="0"/>
              </a:rPr>
              <a:t>Reflexiones</a:t>
            </a:r>
          </a:p>
        </p:txBody>
      </p:sp>
      <p:sp>
        <p:nvSpPr>
          <p:cNvPr id="10" name="Marcador de contenido 2">
            <a:extLst>
              <a:ext uri="{FF2B5EF4-FFF2-40B4-BE49-F238E27FC236}">
                <a16:creationId xmlns:a16="http://schemas.microsoft.com/office/drawing/2014/main" id="{8465B77E-0E71-DF89-28CC-FCD99BB1411D}"/>
              </a:ext>
            </a:extLst>
          </p:cNvPr>
          <p:cNvSpPr>
            <a:spLocks noGrp="1"/>
          </p:cNvSpPr>
          <p:nvPr>
            <p:ph sz="half" idx="1"/>
          </p:nvPr>
        </p:nvSpPr>
        <p:spPr>
          <a:xfrm>
            <a:off x="1419513" y="2265280"/>
            <a:ext cx="9862775" cy="3460271"/>
          </a:xfrm>
          <a:prstGeom prst="rect">
            <a:avLst/>
          </a:prstGeom>
        </p:spPr>
        <p:txBody>
          <a:bodyPr>
            <a:normAutofit/>
          </a:bodyPr>
          <a:lstStyle/>
          <a:p>
            <a:pPr marL="0" indent="0" algn="just">
              <a:lnSpc>
                <a:spcPct val="100000"/>
              </a:lnSpc>
              <a:buNone/>
            </a:pPr>
            <a:r>
              <a:rPr lang="es-ES_tradnl" sz="1800" b="1" dirty="0">
                <a:solidFill>
                  <a:schemeClr val="accent2"/>
                </a:solidFill>
                <a:latin typeface="Work Sans Light" pitchFamily="2" charset="0"/>
              </a:rPr>
              <a:t>Conclusiones</a:t>
            </a:r>
          </a:p>
          <a:p>
            <a:pPr marL="0" indent="0" algn="just">
              <a:lnSpc>
                <a:spcPct val="100000"/>
              </a:lnSpc>
              <a:buNone/>
            </a:pPr>
            <a:endParaRPr lang="es-ES_tradnl" sz="1600" dirty="0">
              <a:latin typeface="Work Sans Light" pitchFamily="2" charset="0"/>
            </a:endParaRPr>
          </a:p>
          <a:p>
            <a:pPr lvl="1" algn="just">
              <a:lnSpc>
                <a:spcPct val="100000"/>
              </a:lnSpc>
            </a:pPr>
            <a:r>
              <a:rPr lang="es-ES_tradnl" sz="1600" dirty="0">
                <a:latin typeface="Work Sans Light" pitchFamily="2" charset="0"/>
              </a:rPr>
              <a:t>La metodología utilizada para el desarrollo de los </a:t>
            </a:r>
            <a:r>
              <a:rPr lang="es-ES_tradnl" sz="1600" dirty="0" err="1">
                <a:latin typeface="Work Sans Light" pitchFamily="2" charset="0"/>
              </a:rPr>
              <a:t>tallersatorios</a:t>
            </a:r>
            <a:r>
              <a:rPr lang="es-ES_tradnl" sz="1600" dirty="0">
                <a:latin typeface="Work Sans Light" pitchFamily="2" charset="0"/>
              </a:rPr>
              <a:t>, integra el sentir con las percepciones y el pensar, con los juicios de valor e ideas, lo cual se refleja en la construcción de las respuestas.</a:t>
            </a:r>
          </a:p>
          <a:p>
            <a:pPr lvl="1" algn="just">
              <a:lnSpc>
                <a:spcPct val="100000"/>
              </a:lnSpc>
            </a:pPr>
            <a:r>
              <a:rPr lang="es-ES_tradnl" sz="1600" dirty="0">
                <a:latin typeface="Work Sans Light" pitchFamily="2" charset="0"/>
              </a:rPr>
              <a:t>La ubicación de las respuestas en el marco DOFA, da una idea de la potencialidad, que la ANI en su gestión de 2021 y 2020, ha transmitido a sus colaboradores, donde se observa una marcada posibilidad de aprovechar los logros, los aprendizajes y el desarrollo de los sistemas diseñados para manejar las condiciones creadas por la pandemia de la COVID 19.</a:t>
            </a:r>
          </a:p>
        </p:txBody>
      </p:sp>
    </p:spTree>
    <p:extLst>
      <p:ext uri="{BB962C8B-B14F-4D97-AF65-F5344CB8AC3E}">
        <p14:creationId xmlns:p14="http://schemas.microsoft.com/office/powerpoint/2010/main" val="41515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121B9A-C164-5C66-4FAE-B61EDCAF9DD0}"/>
              </a:ext>
            </a:extLst>
          </p:cNvPr>
          <p:cNvSpPr>
            <a:spLocks noGrp="1"/>
          </p:cNvSpPr>
          <p:nvPr>
            <p:ph type="title"/>
          </p:nvPr>
        </p:nvSpPr>
        <p:spPr>
          <a:xfrm>
            <a:off x="905461" y="1262822"/>
            <a:ext cx="5190539" cy="463549"/>
          </a:xfrm>
        </p:spPr>
        <p:txBody>
          <a:bodyPr>
            <a:noAutofit/>
          </a:bodyPr>
          <a:lstStyle/>
          <a:p>
            <a:r>
              <a:rPr lang="es-ES_tradnl" sz="3200" b="1" dirty="0">
                <a:solidFill>
                  <a:schemeClr val="accent2">
                    <a:lumMod val="75000"/>
                  </a:schemeClr>
                </a:solidFill>
                <a:latin typeface="Work Sans Light" pitchFamily="2" charset="0"/>
              </a:rPr>
              <a:t>Reflexiones</a:t>
            </a:r>
          </a:p>
        </p:txBody>
      </p:sp>
      <p:sp>
        <p:nvSpPr>
          <p:cNvPr id="5" name="Marcador de contenido 2">
            <a:extLst>
              <a:ext uri="{FF2B5EF4-FFF2-40B4-BE49-F238E27FC236}">
                <a16:creationId xmlns:a16="http://schemas.microsoft.com/office/drawing/2014/main" id="{C35BEB29-774C-319B-2BE4-2C29A81E2D33}"/>
              </a:ext>
            </a:extLst>
          </p:cNvPr>
          <p:cNvSpPr>
            <a:spLocks noGrp="1"/>
          </p:cNvSpPr>
          <p:nvPr>
            <p:ph sz="half" idx="1"/>
          </p:nvPr>
        </p:nvSpPr>
        <p:spPr>
          <a:xfrm>
            <a:off x="1299764" y="2101821"/>
            <a:ext cx="9926253" cy="3788779"/>
          </a:xfrm>
          <a:prstGeom prst="rect">
            <a:avLst/>
          </a:prstGeom>
        </p:spPr>
        <p:txBody>
          <a:bodyPr>
            <a:normAutofit/>
          </a:bodyPr>
          <a:lstStyle/>
          <a:p>
            <a:pPr marL="0" indent="0" algn="just">
              <a:lnSpc>
                <a:spcPct val="100000"/>
              </a:lnSpc>
              <a:buNone/>
            </a:pPr>
            <a:r>
              <a:rPr lang="es-ES_tradnl" sz="1600" b="1" dirty="0">
                <a:solidFill>
                  <a:schemeClr val="accent2"/>
                </a:solidFill>
                <a:latin typeface="Work Sans Light" pitchFamily="2" charset="0"/>
              </a:rPr>
              <a:t>Ideas</a:t>
            </a:r>
            <a:endParaRPr lang="es-ES_tradnl" sz="1600" b="1" dirty="0">
              <a:latin typeface="Work Sans Light" pitchFamily="2" charset="0"/>
            </a:endParaRPr>
          </a:p>
          <a:p>
            <a:pPr lvl="1" algn="just">
              <a:lnSpc>
                <a:spcPct val="100000"/>
              </a:lnSpc>
            </a:pPr>
            <a:r>
              <a:rPr lang="es-ES_tradnl" sz="1600" dirty="0">
                <a:latin typeface="Work Sans Light" pitchFamily="2" charset="0"/>
              </a:rPr>
              <a:t>Identificar las experiencias de los miembros de los diversos equipos de la ANI, al manejar sus procesos, en condiciones limitantes, nuevas formas de gestión/acción y manejo de la virtualidad.</a:t>
            </a:r>
          </a:p>
          <a:p>
            <a:pPr lvl="1" algn="just">
              <a:lnSpc>
                <a:spcPct val="100000"/>
              </a:lnSpc>
            </a:pPr>
            <a:r>
              <a:rPr lang="es-ES_tradnl" sz="1600" dirty="0">
                <a:latin typeface="Work Sans Light" pitchFamily="2" charset="0"/>
              </a:rPr>
              <a:t>Crear espacios conjuntos (conversaciones- foros) para analizar lo sucedido y los descubrimientos y aprendizajes obtenidos.</a:t>
            </a:r>
          </a:p>
          <a:p>
            <a:pPr lvl="1" algn="just">
              <a:lnSpc>
                <a:spcPct val="100000"/>
              </a:lnSpc>
            </a:pPr>
            <a:r>
              <a:rPr lang="es-ES_tradnl" sz="1600" dirty="0">
                <a:latin typeface="Work Sans Light" pitchFamily="2" charset="0"/>
              </a:rPr>
              <a:t>Establecer un mensaje claro y una narrativa compartida en la ANI, sobre los asuntos que son prioritarios en su gestión, asociados a los proyectos de alto impacto (económico, social y ambiental), procesos de gestión exitosos y los aspectos por lo que es reconocida la ANI en el sector.</a:t>
            </a:r>
          </a:p>
        </p:txBody>
      </p:sp>
    </p:spTree>
    <p:extLst>
      <p:ext uri="{BB962C8B-B14F-4D97-AF65-F5344CB8AC3E}">
        <p14:creationId xmlns:p14="http://schemas.microsoft.com/office/powerpoint/2010/main" val="776884910"/>
      </p:ext>
    </p:extLst>
  </p:cSld>
  <p:clrMapOvr>
    <a:masterClrMapping/>
  </p:clrMapOvr>
</p:sld>
</file>

<file path=ppt/theme/theme1.xml><?xml version="1.0" encoding="utf-8"?>
<a:theme xmlns:a="http://schemas.openxmlformats.org/drawingml/2006/main" name="Gobierno 1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bierno 1A" id="{1805A971-7F56-49F3-9C4D-8A6D6D651C45}" vid="{539ADB60-5800-48E6-B4E8-6554223045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627327982EAC5468F32DF6C3420B1AA" ma:contentTypeVersion="16" ma:contentTypeDescription="Crear nuevo documento." ma:contentTypeScope="" ma:versionID="4d005d89fcf9c8aa753ade8133344578">
  <xsd:schema xmlns:xsd="http://www.w3.org/2001/XMLSchema" xmlns:xs="http://www.w3.org/2001/XMLSchema" xmlns:p="http://schemas.microsoft.com/office/2006/metadata/properties" xmlns:ns2="8065b5fd-482f-4e82-81e0-fa392c3a563f" xmlns:ns3="721853b8-d97a-4303-8bf9-1c8c7b1c2bc5" targetNamespace="http://schemas.microsoft.com/office/2006/metadata/properties" ma:root="true" ma:fieldsID="db22d0ec8b3fd5f5cbde1bf812264f64" ns2:_="" ns3:_="">
    <xsd:import namespace="8065b5fd-482f-4e82-81e0-fa392c3a563f"/>
    <xsd:import namespace="721853b8-d97a-4303-8bf9-1c8c7b1c2b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5b5fd-482f-4e82-81e0-fa392c3a5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2e5d509d-97ca-41e2-ae05-ef8d2d2705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1853b8-d97a-4303-8bf9-1c8c7b1c2bc5"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41c50207-204c-4244-8481-d943f02c69e6}" ma:internalName="TaxCatchAll" ma:showField="CatchAllData" ma:web="721853b8-d97a-4303-8bf9-1c8c7b1c2b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21853b8-d97a-4303-8bf9-1c8c7b1c2bc5" xsi:nil="true"/>
    <lcf76f155ced4ddcb4097134ff3c332f xmlns="8065b5fd-482f-4e82-81e0-fa392c3a563f">
      <Terms xmlns="http://schemas.microsoft.com/office/infopath/2007/PartnerControls"/>
    </lcf76f155ced4ddcb4097134ff3c332f>
    <SharedWithUsers xmlns="721853b8-d97a-4303-8bf9-1c8c7b1c2bc5">
      <UserInfo>
        <DisplayName>Lina Leidy Leal Díaz</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CB3AA-D3F1-4A70-88FB-C331FFF4472C}">
  <ds:schemaRefs>
    <ds:schemaRef ds:uri="721853b8-d97a-4303-8bf9-1c8c7b1c2bc5"/>
    <ds:schemaRef ds:uri="8065b5fd-482f-4e82-81e0-fa392c3a56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48B0F7-8786-46FF-8D97-8E7D63CE655D}">
  <ds:schemaRefs>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721853b8-d97a-4303-8bf9-1c8c7b1c2bc5"/>
    <ds:schemaRef ds:uri="8065b5fd-482f-4e82-81e0-fa392c3a563f"/>
  </ds:schemaRefs>
</ds:datastoreItem>
</file>

<file path=customXml/itemProps3.xml><?xml version="1.0" encoding="utf-8"?>
<ds:datastoreItem xmlns:ds="http://schemas.openxmlformats.org/officeDocument/2006/customXml" ds:itemID="{59229C88-9680-4CB6-89F6-7C8122E69B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Gobierno 1A</Template>
  <TotalTime>949</TotalTime>
  <Words>667</Words>
  <Application>Microsoft Office PowerPoint</Application>
  <PresentationFormat>Panorámica</PresentationFormat>
  <Paragraphs>50</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Work Sans Light</vt:lpstr>
      <vt:lpstr>Gobierno 1A</vt:lpstr>
      <vt:lpstr>Presentación de PowerPoint</vt:lpstr>
      <vt:lpstr>Construcción de las variables y la matriz</vt:lpstr>
      <vt:lpstr>Presentación de PowerPoint</vt:lpstr>
      <vt:lpstr>Presentación de PowerPoint</vt:lpstr>
      <vt:lpstr>Variables</vt:lpstr>
      <vt:lpstr>Variables</vt:lpstr>
      <vt:lpstr>Reflexiones</vt:lpstr>
      <vt:lpstr>Reflexiones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Aguilera Wilches</dc:creator>
  <cp:lastModifiedBy>Ricardo Aguilera Wilches</cp:lastModifiedBy>
  <cp:revision>6</cp:revision>
  <dcterms:created xsi:type="dcterms:W3CDTF">2022-09-05T19:43:22Z</dcterms:created>
  <dcterms:modified xsi:type="dcterms:W3CDTF">2022-11-08T21:26:27Z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0x0101009627327982EAC5468F32DF6C3420B1AA</vt:lpwstr>
  </property>
  <property fmtid="{D5CDD505-2E9C-101B-9397-08002B2CF9AE}" pid="3" name="MediaServiceImageTags">
    <vt:lpwstr/>
  </property>
</Properties>
</file>