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9" r:id="rId2"/>
    <p:sldId id="276" r:id="rId3"/>
    <p:sldId id="275" r:id="rId4"/>
    <p:sldId id="279" r:id="rId5"/>
    <p:sldId id="273" r:id="rId6"/>
    <p:sldId id="271" r:id="rId7"/>
    <p:sldId id="277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96F0D"/>
    <a:srgbClr val="C56D0D"/>
    <a:srgbClr val="069169"/>
    <a:srgbClr val="FF9933"/>
    <a:srgbClr val="DCEBFB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34"/>
    <p:restoredTop sz="96642"/>
  </p:normalViewPr>
  <p:slideViewPr>
    <p:cSldViewPr snapToGrid="0" snapToObjects="1">
      <p:cViewPr varScale="1">
        <p:scale>
          <a:sx n="124" d="100"/>
          <a:sy n="124" d="100"/>
        </p:scale>
        <p:origin x="352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22-DD4A-83A1-3FCE2514B0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2-DD4A-83A1-3FCE2514B0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22-DD4A-83A1-3FCE2514B0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22-DD4A-83A1-3FCE2514B0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22-DD4A-83A1-3FCE2514B0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522-DD4A-83A1-3FCE2514B0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522-DD4A-83A1-3FCE2514B00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522-DD4A-83A1-3FCE2514B00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522-DD4A-83A1-3FCE2514B00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522-DD4A-83A1-3FCE2514B00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522-DD4A-83A1-3FCE2514B00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522-DD4A-83A1-3FCE2514B006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522-DD4A-83A1-3FCE2514B00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522-DD4A-83A1-3FCE2514B006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522-DD4A-83A1-3FCE2514B006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522-DD4A-83A1-3FCE2514B006}"/>
              </c:ext>
            </c:extLst>
          </c:dPt>
          <c:cat>
            <c:strRef>
              <c:f>Hoja1!$A$2:$A$17</c:f>
              <c:strCache>
                <c:ptCount val="16"/>
                <c:pt idx="0">
                  <c:v>21 INDAGACION PRELIMINAR </c:v>
                </c:pt>
                <c:pt idx="1">
                  <c:v>20 APERTURA INVESTIGACION</c:v>
                </c:pt>
                <c:pt idx="2">
                  <c:v>21 AUTO ARCHIVO</c:v>
                </c:pt>
                <c:pt idx="3">
                  <c:v>10 RECONOCIMIENTO PERSONERIA JURIDICA</c:v>
                </c:pt>
                <c:pt idx="4">
                  <c:v>8 AUTO PRUEBAS </c:v>
                </c:pt>
                <c:pt idx="5">
                  <c:v>2 PLIEGO DE CARGOS </c:v>
                </c:pt>
                <c:pt idx="6">
                  <c:v>2 AVOCA CONOCIMIENTO</c:v>
                </c:pt>
                <c:pt idx="7">
                  <c:v>3 FALLO 1a INSTANCIA</c:v>
                </c:pt>
                <c:pt idx="8">
                  <c:v>2 AUTO CONCEDE APELACION</c:v>
                </c:pt>
                <c:pt idx="9">
                  <c:v>1 AUTO INHIBITORIO</c:v>
                </c:pt>
                <c:pt idx="10">
                  <c:v>1 AUTO ALEGAR DE CONCLUSION</c:v>
                </c:pt>
                <c:pt idx="11">
                  <c:v>1 AUTO REACTIVACIÓN TÉRMINOS </c:v>
                </c:pt>
                <c:pt idx="12">
                  <c:v>1 AUTO QUE RESUELVE NULIDAD </c:v>
                </c:pt>
                <c:pt idx="13">
                  <c:v>1 AUTO QUE RESUELVE REPOSICION</c:v>
                </c:pt>
                <c:pt idx="14">
                  <c:v>1 AUTO CIERRE INVESTIGACION</c:v>
                </c:pt>
                <c:pt idx="15">
                  <c:v>1 FALLO 2a INSTANCIA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21</c:v>
                </c:pt>
                <c:pt idx="1">
                  <c:v>20</c:v>
                </c:pt>
                <c:pt idx="2">
                  <c:v>21</c:v>
                </c:pt>
                <c:pt idx="3">
                  <c:v>10</c:v>
                </c:pt>
                <c:pt idx="4">
                  <c:v>8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C-2944-B1AF-5758A7B25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PROCESOS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05-EC43-99FD-2CDD1F71DF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05-EC43-99FD-2CDD1F71DF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05-EC43-99FD-2CDD1F71DF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805-EC43-99FD-2CDD1F71DF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805-EC43-99FD-2CDD1F71DF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805-EC43-99FD-2CDD1F71DF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805-EC43-99FD-2CDD1F71DF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805-EC43-99FD-2CDD1F71DF7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805-EC43-99FD-2CDD1F71DF73}"/>
              </c:ext>
            </c:extLst>
          </c:dPt>
          <c:cat>
            <c:strRef>
              <c:f>Hoja1!$A$2:$A$10</c:f>
              <c:strCache>
                <c:ptCount val="9"/>
                <c:pt idx="0">
                  <c:v>25 INVESTIGACION</c:v>
                </c:pt>
                <c:pt idx="1">
                  <c:v>29 INDAGACION</c:v>
                </c:pt>
                <c:pt idx="2">
                  <c:v>4 EJECUCION FALLO </c:v>
                </c:pt>
                <c:pt idx="3">
                  <c:v>1 DESCARGOS</c:v>
                </c:pt>
                <c:pt idx="4">
                  <c:v>1 PLIEGO DE CARGOS PRUEBAS</c:v>
                </c:pt>
                <c:pt idx="5">
                  <c:v>20 ARCHIVO</c:v>
                </c:pt>
                <c:pt idx="6">
                  <c:v>1 PARA FALLO 1A INSTANCIA</c:v>
                </c:pt>
                <c:pt idx="7">
                  <c:v>1 AVOCA CONOCIMIENTO</c:v>
                </c:pt>
                <c:pt idx="8">
                  <c:v>1 INHIBITORIO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25</c:v>
                </c:pt>
                <c:pt idx="1">
                  <c:v>29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20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63-6D42-ADD8-414D5864B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30 de septiembre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C1C0D36E-C491-8B47-93EB-DB52FA14D405}">
      <dgm:prSet phldrT="[Texto]" custT="1"/>
      <dgm:spPr/>
      <dgm:t>
        <a:bodyPr/>
        <a:lstStyle/>
        <a:p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gm:t>
    </dgm:pt>
    <dgm:pt modelId="{F47EBB8A-9290-4E43-A6F7-4B31AB9056A2}" type="parTrans" cxnId="{40E9099E-79DD-DA4A-B99C-74306E11F830}">
      <dgm:prSet/>
      <dgm:spPr/>
      <dgm:t>
        <a:bodyPr/>
        <a:lstStyle/>
        <a:p>
          <a:endParaRPr lang="es-ES"/>
        </a:p>
      </dgm:t>
    </dgm:pt>
    <dgm:pt modelId="{21FC4016-215E-E442-A03B-4D7E12958447}" type="sibTrans" cxnId="{40E9099E-79DD-DA4A-B99C-74306E11F830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6148" custLinFactNeighborY="40370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66A1BEE-6E70-D246-8183-5E8BEF741BC9}" type="pres">
      <dgm:prSet presAssocID="{3AEF3710-3BFF-448F-8BAB-8CAFF786BDBA}" presName="spacer" presStyleCnt="0"/>
      <dgm:spPr/>
    </dgm:pt>
    <dgm:pt modelId="{BB149F88-9260-AE43-9C2B-8A3FE10D5694}" type="pres">
      <dgm:prSet presAssocID="{C1C0D36E-C491-8B47-93EB-DB52FA14D40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A6879A31-5931-9143-9F71-7CAECDD585D0}" type="presOf" srcId="{C1C0D36E-C491-8B47-93EB-DB52FA14D405}" destId="{BB149F88-9260-AE43-9C2B-8A3FE10D5694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40E9099E-79DD-DA4A-B99C-74306E11F830}" srcId="{8F50CBEA-CBEC-4C2F-A560-08B8DE017581}" destId="{C1C0D36E-C491-8B47-93EB-DB52FA14D405}" srcOrd="4" destOrd="0" parTransId="{F47EBB8A-9290-4E43-A6F7-4B31AB9056A2}" sibTransId="{21FC4016-215E-E442-A03B-4D7E12958447}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F4B934CB-CE4B-4B46-94B3-4085B722C2A2}" type="presParOf" srcId="{D98D3764-B839-40FE-A6E6-AAA78958F199}" destId="{B66A1BEE-6E70-D246-8183-5E8BEF741BC9}" srcOrd="7" destOrd="0" presId="urn:microsoft.com/office/officeart/2005/8/layout/vList2"/>
    <dgm:cxn modelId="{8461E0E8-E27A-2E4C-8B0F-BC7ECB5461E6}" type="presParOf" srcId="{D98D3764-B839-40FE-A6E6-AAA78958F199}" destId="{BB149F88-9260-AE43-9C2B-8A3FE10D569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0CBEA-CBEC-4C2F-A560-08B8DE0175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263E06B-10A3-4574-90AA-CAC5A943DC52}">
      <dgm:prSet phldrT="[Texto]" custT="1"/>
      <dgm:spPr/>
      <dgm:t>
        <a:bodyPr/>
        <a:lstStyle/>
        <a:p>
          <a:pPr algn="ctr"/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33395EB3-C902-4986-951E-5F13D9597777}" type="parTrans" cxnId="{1C629B57-1649-4106-BCA6-B2F63C42B760}">
      <dgm:prSet/>
      <dgm:spPr/>
      <dgm:t>
        <a:bodyPr/>
        <a:lstStyle/>
        <a:p>
          <a:endParaRPr lang="es-ES"/>
        </a:p>
      </dgm:t>
    </dgm:pt>
    <dgm:pt modelId="{3174BDA7-A98C-45AD-8964-370A59688A12}" type="sibTrans" cxnId="{1C629B57-1649-4106-BCA6-B2F63C42B760}">
      <dgm:prSet/>
      <dgm:spPr/>
      <dgm:t>
        <a:bodyPr/>
        <a:lstStyle/>
        <a:p>
          <a:endParaRPr lang="es-ES"/>
        </a:p>
      </dgm:t>
    </dgm:pt>
    <dgm:pt modelId="{85BB4B9E-23E5-4197-A22B-DF946555C6D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23</a:t>
          </a:r>
        </a:p>
      </dgm:t>
    </dgm:pt>
    <dgm:pt modelId="{13408C7B-0445-4EFA-ABC3-C10F24FBDC16}" type="parTrans" cxnId="{B2E79BD7-00E2-47B9-BBC9-095EEAF0195B}">
      <dgm:prSet/>
      <dgm:spPr/>
      <dgm:t>
        <a:bodyPr/>
        <a:lstStyle/>
        <a:p>
          <a:endParaRPr lang="es-ES"/>
        </a:p>
      </dgm:t>
    </dgm:pt>
    <dgm:pt modelId="{9555B79F-957A-41AC-9668-1BAE09C8ADD9}" type="sibTrans" cxnId="{B2E79BD7-00E2-47B9-BBC9-095EEAF0195B}">
      <dgm:prSet/>
      <dgm:spPr/>
      <dgm:t>
        <a:bodyPr/>
        <a:lstStyle/>
        <a:p>
          <a:endParaRPr lang="es-ES"/>
        </a:p>
      </dgm:t>
    </dgm:pt>
    <dgm:pt modelId="{A5F1FDEF-BAC5-4148-8F1D-6CD05D85661B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26</a:t>
          </a:r>
        </a:p>
      </dgm:t>
    </dgm:pt>
    <dgm:pt modelId="{FE4158B7-980F-4EEE-99A3-029D5175CD09}" type="parTrans" cxnId="{2BF64D89-5322-41CB-8455-D36E8E3D8D40}">
      <dgm:prSet/>
      <dgm:spPr/>
      <dgm:t>
        <a:bodyPr/>
        <a:lstStyle/>
        <a:p>
          <a:endParaRPr lang="es-ES"/>
        </a:p>
      </dgm:t>
    </dgm:pt>
    <dgm:pt modelId="{4CAB8C0C-051C-40A1-B6AE-A5C21BF5238C}" type="sibTrans" cxnId="{2BF64D89-5322-41CB-8455-D36E8E3D8D40}">
      <dgm:prSet/>
      <dgm:spPr/>
      <dgm:t>
        <a:bodyPr/>
        <a:lstStyle/>
        <a:p>
          <a:endParaRPr lang="es-ES"/>
        </a:p>
      </dgm:t>
    </dgm:pt>
    <dgm:pt modelId="{42748913-9170-49C9-87BF-143C1932FB20}">
      <dgm:prSet phldrT="[Texto]" custT="1"/>
      <dgm:spPr/>
      <dgm:t>
        <a:bodyPr/>
        <a:lstStyle/>
        <a:p>
          <a:pPr algn="ctr"/>
          <a:r>
            <a:rPr lang="es-CO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61</a:t>
          </a:r>
          <a:endParaRPr lang="es-ES" sz="2000" b="1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gm:t>
    </dgm:pt>
    <dgm:pt modelId="{0CD5D3B5-C7C2-4086-B3BA-1EC84B41297D}" type="parTrans" cxnId="{11732159-4EE1-4E3B-856D-D6662BAF927A}">
      <dgm:prSet/>
      <dgm:spPr/>
      <dgm:t>
        <a:bodyPr/>
        <a:lstStyle/>
        <a:p>
          <a:endParaRPr lang="es-ES"/>
        </a:p>
      </dgm:t>
    </dgm:pt>
    <dgm:pt modelId="{3AEF3710-3BFF-448F-8BAB-8CAFF786BDBA}" type="sibTrans" cxnId="{11732159-4EE1-4E3B-856D-D6662BAF927A}">
      <dgm:prSet/>
      <dgm:spPr/>
      <dgm:t>
        <a:bodyPr/>
        <a:lstStyle/>
        <a:p>
          <a:endParaRPr lang="es-ES"/>
        </a:p>
      </dgm:t>
    </dgm:pt>
    <dgm:pt modelId="{27CDC6AC-D9D5-8941-B0C7-79545BCDDC0E}">
      <dgm:prSet phldrT="[Texto]" custT="1"/>
      <dgm:spPr/>
      <dgm:t>
        <a:bodyPr/>
        <a:lstStyle/>
        <a:p>
          <a:pPr algn="ctr"/>
          <a:r>
            <a:rPr lang="es-ES" sz="2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</a:t>
          </a:r>
        </a:p>
      </dgm:t>
    </dgm:pt>
    <dgm:pt modelId="{C6A6181E-A96E-3949-8F54-87E7B9F7E3ED}" type="parTrans" cxnId="{F018DAEB-D4CF-AD46-A6EB-CACF1539B348}">
      <dgm:prSet/>
      <dgm:spPr/>
      <dgm:t>
        <a:bodyPr/>
        <a:lstStyle/>
        <a:p>
          <a:endParaRPr lang="es-ES"/>
        </a:p>
      </dgm:t>
    </dgm:pt>
    <dgm:pt modelId="{74CBB79B-9A09-084D-8D77-F6336AF05243}" type="sibTrans" cxnId="{F018DAEB-D4CF-AD46-A6EB-CACF1539B348}">
      <dgm:prSet/>
      <dgm:spPr/>
      <dgm:t>
        <a:bodyPr/>
        <a:lstStyle/>
        <a:p>
          <a:endParaRPr lang="es-ES"/>
        </a:p>
      </dgm:t>
    </dgm:pt>
    <dgm:pt modelId="{D98D3764-B839-40FE-A6E6-AAA78958F199}" type="pres">
      <dgm:prSet presAssocID="{8F50CBEA-CBEC-4C2F-A560-08B8DE017581}" presName="linear" presStyleCnt="0">
        <dgm:presLayoutVars>
          <dgm:animLvl val="lvl"/>
          <dgm:resizeHandles val="exact"/>
        </dgm:presLayoutVars>
      </dgm:prSet>
      <dgm:spPr/>
    </dgm:pt>
    <dgm:pt modelId="{B02F8DCB-48A0-4588-9E2C-0072CC2594F7}" type="pres">
      <dgm:prSet presAssocID="{F263E06B-10A3-4574-90AA-CAC5A943DC52}" presName="parentText" presStyleLbl="node1" presStyleIdx="0" presStyleCnt="5" custLinFactNeighborY="-84806">
        <dgm:presLayoutVars>
          <dgm:chMax val="0"/>
          <dgm:bulletEnabled val="1"/>
        </dgm:presLayoutVars>
      </dgm:prSet>
      <dgm:spPr/>
    </dgm:pt>
    <dgm:pt modelId="{A0BB3A66-FD62-403E-AACE-BD80546374FA}" type="pres">
      <dgm:prSet presAssocID="{3174BDA7-A98C-45AD-8964-370A59688A12}" presName="spacer" presStyleCnt="0"/>
      <dgm:spPr/>
    </dgm:pt>
    <dgm:pt modelId="{B71ABB57-F48F-4357-896F-7D0EBD279A53}" type="pres">
      <dgm:prSet presAssocID="{85BB4B9E-23E5-4197-A22B-DF946555C6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6111B9-7404-4E56-8D68-4AC74F36DC67}" type="pres">
      <dgm:prSet presAssocID="{9555B79F-957A-41AC-9668-1BAE09C8ADD9}" presName="spacer" presStyleCnt="0"/>
      <dgm:spPr/>
    </dgm:pt>
    <dgm:pt modelId="{D32C4C53-CF43-436D-9BEB-F28BF5278117}" type="pres">
      <dgm:prSet presAssocID="{A5F1FDEF-BAC5-4148-8F1D-6CD05D85661B}" presName="parentText" presStyleLbl="node1" presStyleIdx="2" presStyleCnt="5" custLinFactNeighborX="-1473" custLinFactNeighborY="20082">
        <dgm:presLayoutVars>
          <dgm:chMax val="0"/>
          <dgm:bulletEnabled val="1"/>
        </dgm:presLayoutVars>
      </dgm:prSet>
      <dgm:spPr/>
    </dgm:pt>
    <dgm:pt modelId="{C66A3DE5-AC87-46AD-B75E-1F3636052CD5}" type="pres">
      <dgm:prSet presAssocID="{4CAB8C0C-051C-40A1-B6AE-A5C21BF5238C}" presName="spacer" presStyleCnt="0"/>
      <dgm:spPr/>
    </dgm:pt>
    <dgm:pt modelId="{6737E977-35D1-4FB4-AEA1-E6E8284599D1}" type="pres">
      <dgm:prSet presAssocID="{42748913-9170-49C9-87BF-143C1932FB2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8FBEEA6-C755-304B-9276-87718DC26760}" type="pres">
      <dgm:prSet presAssocID="{3AEF3710-3BFF-448F-8BAB-8CAFF786BDBA}" presName="spacer" presStyleCnt="0"/>
      <dgm:spPr/>
    </dgm:pt>
    <dgm:pt modelId="{BA8AD90A-24A1-6D4F-845C-5ADC3A2B582F}" type="pres">
      <dgm:prSet presAssocID="{27CDC6AC-D9D5-8941-B0C7-79545BCDDC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96D9914-46ED-A244-961F-B7F5BC43074F}" type="presOf" srcId="{27CDC6AC-D9D5-8941-B0C7-79545BCDDC0E}" destId="{BA8AD90A-24A1-6D4F-845C-5ADC3A2B582F}" srcOrd="0" destOrd="0" presId="urn:microsoft.com/office/officeart/2005/8/layout/vList2"/>
    <dgm:cxn modelId="{FEA0E51F-EA8C-48A0-BAA8-5B9D31C5FFCD}" type="presOf" srcId="{8F50CBEA-CBEC-4C2F-A560-08B8DE017581}" destId="{D98D3764-B839-40FE-A6E6-AAA78958F199}" srcOrd="0" destOrd="0" presId="urn:microsoft.com/office/officeart/2005/8/layout/vList2"/>
    <dgm:cxn modelId="{1C629B57-1649-4106-BCA6-B2F63C42B760}" srcId="{8F50CBEA-CBEC-4C2F-A560-08B8DE017581}" destId="{F263E06B-10A3-4574-90AA-CAC5A943DC52}" srcOrd="0" destOrd="0" parTransId="{33395EB3-C902-4986-951E-5F13D9597777}" sibTransId="{3174BDA7-A98C-45AD-8964-370A59688A12}"/>
    <dgm:cxn modelId="{11732159-4EE1-4E3B-856D-D6662BAF927A}" srcId="{8F50CBEA-CBEC-4C2F-A560-08B8DE017581}" destId="{42748913-9170-49C9-87BF-143C1932FB20}" srcOrd="3" destOrd="0" parTransId="{0CD5D3B5-C7C2-4086-B3BA-1EC84B41297D}" sibTransId="{3AEF3710-3BFF-448F-8BAB-8CAFF786BDBA}"/>
    <dgm:cxn modelId="{DE65E068-30C1-4FD6-BD98-9D1F0C207750}" type="presOf" srcId="{A5F1FDEF-BAC5-4148-8F1D-6CD05D85661B}" destId="{D32C4C53-CF43-436D-9BEB-F28BF5278117}" srcOrd="0" destOrd="0" presId="urn:microsoft.com/office/officeart/2005/8/layout/vList2"/>
    <dgm:cxn modelId="{E3E1ED6E-DE74-4E8B-9494-276761537707}" type="presOf" srcId="{42748913-9170-49C9-87BF-143C1932FB20}" destId="{6737E977-35D1-4FB4-AEA1-E6E8284599D1}" srcOrd="0" destOrd="0" presId="urn:microsoft.com/office/officeart/2005/8/layout/vList2"/>
    <dgm:cxn modelId="{2BF64D89-5322-41CB-8455-D36E8E3D8D40}" srcId="{8F50CBEA-CBEC-4C2F-A560-08B8DE017581}" destId="{A5F1FDEF-BAC5-4148-8F1D-6CD05D85661B}" srcOrd="2" destOrd="0" parTransId="{FE4158B7-980F-4EEE-99A3-029D5175CD09}" sibTransId="{4CAB8C0C-051C-40A1-B6AE-A5C21BF5238C}"/>
    <dgm:cxn modelId="{06CF3894-482A-4930-A9D5-ABBE58EB6A70}" type="presOf" srcId="{F263E06B-10A3-4574-90AA-CAC5A943DC52}" destId="{B02F8DCB-48A0-4588-9E2C-0072CC2594F7}" srcOrd="0" destOrd="0" presId="urn:microsoft.com/office/officeart/2005/8/layout/vList2"/>
    <dgm:cxn modelId="{B79E87B5-E0C8-41F4-A498-E78DBF19185B}" type="presOf" srcId="{85BB4B9E-23E5-4197-A22B-DF946555C6DE}" destId="{B71ABB57-F48F-4357-896F-7D0EBD279A53}" srcOrd="0" destOrd="0" presId="urn:microsoft.com/office/officeart/2005/8/layout/vList2"/>
    <dgm:cxn modelId="{B2E79BD7-00E2-47B9-BBC9-095EEAF0195B}" srcId="{8F50CBEA-CBEC-4C2F-A560-08B8DE017581}" destId="{85BB4B9E-23E5-4197-A22B-DF946555C6DE}" srcOrd="1" destOrd="0" parTransId="{13408C7B-0445-4EFA-ABC3-C10F24FBDC16}" sibTransId="{9555B79F-957A-41AC-9668-1BAE09C8ADD9}"/>
    <dgm:cxn modelId="{F018DAEB-D4CF-AD46-A6EB-CACF1539B348}" srcId="{8F50CBEA-CBEC-4C2F-A560-08B8DE017581}" destId="{27CDC6AC-D9D5-8941-B0C7-79545BCDDC0E}" srcOrd="4" destOrd="0" parTransId="{C6A6181E-A96E-3949-8F54-87E7B9F7E3ED}" sibTransId="{74CBB79B-9A09-084D-8D77-F6336AF05243}"/>
    <dgm:cxn modelId="{512DDBC3-C9C7-400C-A49B-DC01546EB78B}" type="presParOf" srcId="{D98D3764-B839-40FE-A6E6-AAA78958F199}" destId="{B02F8DCB-48A0-4588-9E2C-0072CC2594F7}" srcOrd="0" destOrd="0" presId="urn:microsoft.com/office/officeart/2005/8/layout/vList2"/>
    <dgm:cxn modelId="{E874B472-79F0-4EDF-8EF3-25BBF0E1A8DB}" type="presParOf" srcId="{D98D3764-B839-40FE-A6E6-AAA78958F199}" destId="{A0BB3A66-FD62-403E-AACE-BD80546374FA}" srcOrd="1" destOrd="0" presId="urn:microsoft.com/office/officeart/2005/8/layout/vList2"/>
    <dgm:cxn modelId="{E6B36AEF-44A1-4F6B-A8BE-8919683523B3}" type="presParOf" srcId="{D98D3764-B839-40FE-A6E6-AAA78958F199}" destId="{B71ABB57-F48F-4357-896F-7D0EBD279A53}" srcOrd="2" destOrd="0" presId="urn:microsoft.com/office/officeart/2005/8/layout/vList2"/>
    <dgm:cxn modelId="{D7D3237A-002F-40FA-8E94-22A385AF4219}" type="presParOf" srcId="{D98D3764-B839-40FE-A6E6-AAA78958F199}" destId="{536111B9-7404-4E56-8D68-4AC74F36DC67}" srcOrd="3" destOrd="0" presId="urn:microsoft.com/office/officeart/2005/8/layout/vList2"/>
    <dgm:cxn modelId="{5CBE5EFA-2224-46C2-A392-6A6550BB289A}" type="presParOf" srcId="{D98D3764-B839-40FE-A6E6-AAA78958F199}" destId="{D32C4C53-CF43-436D-9BEB-F28BF5278117}" srcOrd="4" destOrd="0" presId="urn:microsoft.com/office/officeart/2005/8/layout/vList2"/>
    <dgm:cxn modelId="{78D90E2C-9FDC-41DA-8622-B203EFD8F7DE}" type="presParOf" srcId="{D98D3764-B839-40FE-A6E6-AAA78958F199}" destId="{C66A3DE5-AC87-46AD-B75E-1F3636052CD5}" srcOrd="5" destOrd="0" presId="urn:microsoft.com/office/officeart/2005/8/layout/vList2"/>
    <dgm:cxn modelId="{768A8CF7-54D7-4AA3-A6A4-90858421FA82}" type="presParOf" srcId="{D98D3764-B839-40FE-A6E6-AAA78958F199}" destId="{6737E977-35D1-4FB4-AEA1-E6E8284599D1}" srcOrd="6" destOrd="0" presId="urn:microsoft.com/office/officeart/2005/8/layout/vList2"/>
    <dgm:cxn modelId="{5C1707F3-216A-3045-9BE4-815823303058}" type="presParOf" srcId="{D98D3764-B839-40FE-A6E6-AAA78958F199}" destId="{48FBEEA6-C755-304B-9276-87718DC26760}" srcOrd="7" destOrd="0" presId="urn:microsoft.com/office/officeart/2005/8/layout/vList2"/>
    <dgm:cxn modelId="{1B7D7689-85AC-A74C-8CC9-3EF90E1903C7}" type="presParOf" srcId="{D98D3764-B839-40FE-A6E6-AAA78958F199}" destId="{BA8AD90A-24A1-6D4F-845C-5ADC3A2B582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238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iniciales del trimestre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38724"/>
        <a:ext cx="5266228" cy="671815"/>
      </dsp:txXfrm>
    </dsp:sp>
    <dsp:sp modelId="{B71ABB57-F48F-4357-896F-7D0EBD279A53}">
      <dsp:nvSpPr>
        <dsp:cNvPr id="0" name=""/>
        <dsp:cNvSpPr/>
      </dsp:nvSpPr>
      <dsp:spPr>
        <a:xfrm>
          <a:off x="0" y="75706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ingresados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793409"/>
        <a:ext cx="5266228" cy="671815"/>
      </dsp:txXfrm>
    </dsp:sp>
    <dsp:sp modelId="{D32C4C53-CF43-436D-9BEB-F28BF5278117}">
      <dsp:nvSpPr>
        <dsp:cNvPr id="0" name=""/>
        <dsp:cNvSpPr/>
      </dsp:nvSpPr>
      <dsp:spPr>
        <a:xfrm>
          <a:off x="0" y="151586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decididos con auto de terminación y archivo, inhibitorio, y/o remisión a la Procuraduría 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1552204"/>
        <a:ext cx="5266228" cy="671815"/>
      </dsp:txXfrm>
    </dsp:sp>
    <dsp:sp modelId="{6737E977-35D1-4FB4-AEA1-E6E8284599D1}">
      <dsp:nvSpPr>
        <dsp:cNvPr id="0" name=""/>
        <dsp:cNvSpPr/>
      </dsp:nvSpPr>
      <dsp:spPr>
        <a:xfrm>
          <a:off x="0" y="2266435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Procesos activos al 30 de septiembre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6344" y="2302779"/>
        <a:ext cx="5266228" cy="671815"/>
      </dsp:txXfrm>
    </dsp:sp>
    <dsp:sp modelId="{BB149F88-9260-AE43-9C2B-8A3FE10D5694}">
      <dsp:nvSpPr>
        <dsp:cNvPr id="0" name=""/>
        <dsp:cNvSpPr/>
      </dsp:nvSpPr>
      <dsp:spPr>
        <a:xfrm>
          <a:off x="0" y="3021120"/>
          <a:ext cx="5338916" cy="74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Fallos Sancionatorios</a:t>
          </a:r>
        </a:p>
      </dsp:txBody>
      <dsp:txXfrm>
        <a:off x="36344" y="3057464"/>
        <a:ext cx="5266228" cy="671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8DCB-48A0-4588-9E2C-0072CC2594F7}">
      <dsp:nvSpPr>
        <dsp:cNvPr id="0" name=""/>
        <dsp:cNvSpPr/>
      </dsp:nvSpPr>
      <dsp:spPr>
        <a:xfrm>
          <a:off x="0" y="0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64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1984" y="31984"/>
        <a:ext cx="1740252" cy="591232"/>
      </dsp:txXfrm>
    </dsp:sp>
    <dsp:sp modelId="{B71ABB57-F48F-4357-896F-7D0EBD279A53}">
      <dsp:nvSpPr>
        <dsp:cNvPr id="0" name=""/>
        <dsp:cNvSpPr/>
      </dsp:nvSpPr>
      <dsp:spPr>
        <a:xfrm>
          <a:off x="0" y="800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23</a:t>
          </a:r>
        </a:p>
      </dsp:txBody>
      <dsp:txXfrm>
        <a:off x="31984" y="832386"/>
        <a:ext cx="1740252" cy="591232"/>
      </dsp:txXfrm>
    </dsp:sp>
    <dsp:sp modelId="{D32C4C53-CF43-436D-9BEB-F28BF5278117}">
      <dsp:nvSpPr>
        <dsp:cNvPr id="0" name=""/>
        <dsp:cNvSpPr/>
      </dsp:nvSpPr>
      <dsp:spPr>
        <a:xfrm>
          <a:off x="0" y="1576645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26</a:t>
          </a:r>
        </a:p>
      </dsp:txBody>
      <dsp:txXfrm>
        <a:off x="31984" y="1608629"/>
        <a:ext cx="1740252" cy="591232"/>
      </dsp:txXfrm>
    </dsp:sp>
    <dsp:sp modelId="{6737E977-35D1-4FB4-AEA1-E6E8284599D1}">
      <dsp:nvSpPr>
        <dsp:cNvPr id="0" name=""/>
        <dsp:cNvSpPr/>
      </dsp:nvSpPr>
      <dsp:spPr>
        <a:xfrm>
          <a:off x="0" y="2312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61</a:t>
          </a:r>
          <a:endParaRPr lang="es-ES" sz="2000" b="1" kern="1200" cap="none" spc="50" dirty="0">
            <a:ln w="0"/>
            <a:solidFill>
              <a:schemeClr val="bg2"/>
            </a:solidFill>
            <a:effectLst>
              <a:innerShdw blurRad="63500" dist="50800" dir="13500000">
                <a:srgbClr val="000000">
                  <a:alpha val="50000"/>
                </a:srgbClr>
              </a:innerShdw>
            </a:effectLst>
          </a:endParaRPr>
        </a:p>
      </dsp:txBody>
      <dsp:txXfrm>
        <a:off x="31984" y="2344386"/>
        <a:ext cx="1740252" cy="591232"/>
      </dsp:txXfrm>
    </dsp:sp>
    <dsp:sp modelId="{BA8AD90A-24A1-6D4F-845C-5ADC3A2B582F}">
      <dsp:nvSpPr>
        <dsp:cNvPr id="0" name=""/>
        <dsp:cNvSpPr/>
      </dsp:nvSpPr>
      <dsp:spPr>
        <a:xfrm>
          <a:off x="0" y="3068402"/>
          <a:ext cx="18042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rPr>
            <a:t>4</a:t>
          </a:r>
        </a:p>
      </dsp:txBody>
      <dsp:txXfrm>
        <a:off x="31984" y="3100386"/>
        <a:ext cx="1740252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12/10/20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5AD32FBA-DEC6-4F12-81D6-D03AC2CD5CBA}"/>
              </a:ext>
            </a:extLst>
          </p:cNvPr>
          <p:cNvSpPr/>
          <p:nvPr/>
        </p:nvSpPr>
        <p:spPr>
          <a:xfrm>
            <a:off x="3524081" y="1403832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CO" b="1" dirty="0">
              <a:solidFill>
                <a:schemeClr val="tx1"/>
              </a:solidFill>
            </a:endParaRPr>
          </a:p>
          <a:p>
            <a:pPr algn="r"/>
            <a:r>
              <a:rPr lang="es-CO" sz="18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INFORME DE GESTION 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Control Interno Disciplinario</a:t>
            </a:r>
          </a:p>
          <a:p>
            <a:pPr algn="r"/>
            <a:r>
              <a:rPr lang="es-CO" sz="1600" b="1" dirty="0">
                <a:solidFill>
                  <a:schemeClr val="tx2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 3er Trimestre 2020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Ley 734 de 2002, modificada parcialmente 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por la Ley 1474 de 2011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Vicepresidencia Administrativa y Financiera</a:t>
            </a:r>
          </a:p>
          <a:p>
            <a:pPr algn="r"/>
            <a:r>
              <a:rPr lang="es-CO" sz="1200" b="1" dirty="0">
                <a:solidFill>
                  <a:schemeClr val="tx2">
                    <a:lumMod val="50000"/>
                  </a:schemeClr>
                </a:solidFill>
              </a:rPr>
              <a:t>Control Interno Disciplinario</a:t>
            </a:r>
          </a:p>
          <a:p>
            <a:pPr algn="r"/>
            <a:endParaRPr lang="es-CO" sz="1200" b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Octubre, 2020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OBJETIVO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238009" y="1150374"/>
            <a:ext cx="5768339" cy="32643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dirty="0">
                <a:solidFill>
                  <a:schemeClr val="accent6"/>
                </a:solidFill>
              </a:rPr>
              <a:t>Presentar las actividades y providencias, resultado de la  gestión de los procesos  disciplinarios</a:t>
            </a:r>
          </a:p>
        </p:txBody>
      </p:sp>
    </p:spTree>
    <p:extLst>
      <p:ext uri="{BB962C8B-B14F-4D97-AF65-F5344CB8AC3E}">
        <p14:creationId xmlns:p14="http://schemas.microsoft.com/office/powerpoint/2010/main" val="169444834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/>
          <p:nvPr/>
        </p:nvPicPr>
        <p:blipFill rotWithShape="1">
          <a:blip r:embed="rId2"/>
          <a:srcRect l="50726" t="40596" r="4717" b="33189"/>
          <a:stretch/>
        </p:blipFill>
        <p:spPr bwMode="auto">
          <a:xfrm>
            <a:off x="3238009" y="3697933"/>
            <a:ext cx="2498090" cy="9264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Imagen 3"/>
          <p:cNvPicPr/>
          <p:nvPr/>
        </p:nvPicPr>
        <p:blipFill rotWithShape="1">
          <a:blip r:embed="rId2"/>
          <a:srcRect l="28162" t="23425" r="49273" b="34101"/>
          <a:stretch/>
        </p:blipFill>
        <p:spPr bwMode="auto">
          <a:xfrm>
            <a:off x="875070" y="3241040"/>
            <a:ext cx="2362939" cy="1338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363508" y="1585362"/>
            <a:ext cx="2657903" cy="2384145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ALCANCE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19716" y="1021695"/>
            <a:ext cx="4493342" cy="1295490"/>
          </a:xfrm>
          <a:prstGeom prst="rightArrow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800" dirty="0">
                <a:solidFill>
                  <a:schemeClr val="accent6"/>
                </a:solidFill>
              </a:rPr>
              <a:t>Periodo comprendido entre: </a:t>
            </a:r>
          </a:p>
          <a:p>
            <a:r>
              <a:rPr lang="es-CO" sz="1800" dirty="0">
                <a:solidFill>
                  <a:schemeClr val="accent6"/>
                </a:solidFill>
              </a:rPr>
              <a:t>01 de julio al 30 de septiembre 2020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3952568" y="2467896"/>
            <a:ext cx="4660490" cy="25563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000" dirty="0">
                <a:solidFill>
                  <a:schemeClr val="accent6"/>
                </a:solidFill>
              </a:rPr>
              <a:t>Actividades tendientes a fortalecer las políticas de prevención de conductas constitutivas de infracción al Código Disciplinario Único mediante la actividad disciplinaria.</a:t>
            </a:r>
          </a:p>
        </p:txBody>
      </p:sp>
    </p:spTree>
    <p:extLst>
      <p:ext uri="{BB962C8B-B14F-4D97-AF65-F5344CB8AC3E}">
        <p14:creationId xmlns:p14="http://schemas.microsoft.com/office/powerpoint/2010/main" val="42278788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Tercer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667432" y="1484671"/>
            <a:ext cx="477847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s-ES" sz="2000" dirty="0" err="1">
                <a:solidFill>
                  <a:schemeClr val="tx2">
                    <a:lumMod val="50000"/>
                  </a:schemeClr>
                </a:solidFill>
              </a:rPr>
              <a:t>or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</a:rPr>
              <a:t> motivos de salubridad pública y de fuerza mayor ante la propagación del virus COVID -19, los términos procesales en las actuaciones disciplinarias estuvieron suspendidos desde el 16 de marzo hasta las 00:00 horas del día 1 de julio de 2020, circunstancia que se comunicó a los investigados a través de la página web de entidad y la Intranet.</a:t>
            </a: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007406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57151863"/>
              </p:ext>
            </p:extLst>
          </p:nvPr>
        </p:nvGraphicFramePr>
        <p:xfrm>
          <a:off x="580103" y="1229032"/>
          <a:ext cx="5338916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930038962"/>
              </p:ext>
            </p:extLst>
          </p:nvPr>
        </p:nvGraphicFramePr>
        <p:xfrm>
          <a:off x="6376218" y="1273277"/>
          <a:ext cx="1804220" cy="376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580104" y="393290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Procesos Disciplinarios </a:t>
            </a:r>
          </a:p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Tercer Trimestre - 2020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96718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275771" y="220113"/>
            <a:ext cx="5338916" cy="658761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Providencias Tercer Trimestre 2020</a:t>
            </a:r>
            <a:endParaRPr lang="es-ES" sz="20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436C8ACB-689F-EE4E-81FE-7736C522F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2629788"/>
              </p:ext>
            </p:extLst>
          </p:nvPr>
        </p:nvGraphicFramePr>
        <p:xfrm>
          <a:off x="275771" y="493486"/>
          <a:ext cx="8432800" cy="442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212797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 rotWithShape="1">
          <a:blip r:embed="rId2"/>
          <a:srcRect l="20608" t="56846" r="60193" b="31701"/>
          <a:stretch/>
        </p:blipFill>
        <p:spPr bwMode="auto">
          <a:xfrm>
            <a:off x="937846" y="3681046"/>
            <a:ext cx="2276768" cy="8241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Imagen 7"/>
          <p:cNvPicPr/>
          <p:nvPr/>
        </p:nvPicPr>
        <p:blipFill rotWithShape="1">
          <a:blip r:embed="rId3"/>
          <a:srcRect l="64410" t="61243" r="5841" b="10492"/>
          <a:stretch/>
        </p:blipFill>
        <p:spPr bwMode="auto">
          <a:xfrm>
            <a:off x="3214614" y="3647671"/>
            <a:ext cx="1667510" cy="890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03123" y="1225345"/>
            <a:ext cx="2576051" cy="368104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2400" b="1" dirty="0"/>
              <a:t>Estado de los procesos disciplinarios.</a:t>
            </a:r>
          </a:p>
          <a:p>
            <a:endParaRPr lang="es-CO" sz="2000" dirty="0"/>
          </a:p>
          <a:p>
            <a:pPr algn="r"/>
            <a:r>
              <a:rPr lang="es-CO" sz="2000" dirty="0"/>
              <a:t>Tercer  Trimestre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2020</a:t>
            </a:r>
            <a:endParaRPr lang="en-US" sz="2000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47601C35-F7B9-B04F-8B87-1546DD6C7A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7474999"/>
              </p:ext>
            </p:extLst>
          </p:nvPr>
        </p:nvGraphicFramePr>
        <p:xfrm>
          <a:off x="3513896" y="1001486"/>
          <a:ext cx="5463491" cy="3832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8628771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3960</TotalTime>
  <Words>215</Words>
  <Application>Microsoft Macintosh PowerPoint</Application>
  <PresentationFormat>Presentación en pantalla (16:9)</PresentationFormat>
  <Paragraphs>44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Work Sans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Luz Angela Rodriguez Cepeda</cp:lastModifiedBy>
  <cp:revision>293</cp:revision>
  <dcterms:modified xsi:type="dcterms:W3CDTF">2020-10-12T16:57:54Z</dcterms:modified>
</cp:coreProperties>
</file>