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49" r:id="rId6"/>
    <p:sldId id="425" r:id="rId7"/>
    <p:sldId id="426" r:id="rId8"/>
    <p:sldId id="427" r:id="rId9"/>
    <p:sldId id="450" r:id="rId10"/>
    <p:sldId id="449" r:id="rId11"/>
    <p:sldId id="448" r:id="rId12"/>
    <p:sldId id="420" r:id="rId13"/>
    <p:sldId id="421" r:id="rId14"/>
    <p:sldId id="446" r:id="rId15"/>
    <p:sldId id="339" r:id="rId16"/>
  </p:sldIdLst>
  <p:sldSz cx="12192000" cy="6858000"/>
  <p:notesSz cx="6858000" cy="9144000"/>
  <p:embeddedFontLst>
    <p:embeddedFont>
      <p:font typeface="Candara" panose="020E0502030303020204" pitchFamily="3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Nunito" pitchFamily="2" charset="0"/>
      <p:regular r:id="rId27"/>
      <p:bold r:id="rId28"/>
      <p:italic r:id="rId29"/>
      <p:boldItalic r:id="rId30"/>
    </p:embeddedFont>
    <p:embeddedFont>
      <p:font typeface="Nunito Black" pitchFamily="2" charset="0"/>
      <p:bold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CFF"/>
    <a:srgbClr val="01D9A0"/>
    <a:srgbClr val="00C475"/>
    <a:srgbClr val="E57848"/>
    <a:srgbClr val="00FF99"/>
    <a:srgbClr val="D9FFF0"/>
    <a:srgbClr val="B7FFE2"/>
    <a:srgbClr val="E5F8FF"/>
    <a:srgbClr val="E7F9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Aguilera Wilches" userId="68475785-f9f4-4604-a4a1-ec21ee049066" providerId="ADAL" clId="{9A94F50E-8064-4516-AC3C-2D52687537B0}"/>
    <pc:docChg chg="undo custSel modSld">
      <pc:chgData name="Ricardo Aguilera Wilches" userId="68475785-f9f4-4604-a4a1-ec21ee049066" providerId="ADAL" clId="{9A94F50E-8064-4516-AC3C-2D52687537B0}" dt="2026-01-20T19:21:56.367" v="38" actId="20577"/>
      <pc:docMkLst>
        <pc:docMk/>
      </pc:docMkLst>
      <pc:sldChg chg="modSp mod">
        <pc:chgData name="Ricardo Aguilera Wilches" userId="68475785-f9f4-4604-a4a1-ec21ee049066" providerId="ADAL" clId="{9A94F50E-8064-4516-AC3C-2D52687537B0}" dt="2026-01-20T19:13:33.384" v="13" actId="13926"/>
        <pc:sldMkLst>
          <pc:docMk/>
          <pc:sldMk cId="1817932899" sldId="420"/>
        </pc:sldMkLst>
        <pc:graphicFrameChg chg="modGraphic">
          <ac:chgData name="Ricardo Aguilera Wilches" userId="68475785-f9f4-4604-a4a1-ec21ee049066" providerId="ADAL" clId="{9A94F50E-8064-4516-AC3C-2D52687537B0}" dt="2026-01-20T19:13:33.384" v="13" actId="13926"/>
          <ac:graphicFrameMkLst>
            <pc:docMk/>
            <pc:sldMk cId="1817932899" sldId="420"/>
            <ac:graphicFrameMk id="10" creationId="{0A91CFBD-E3B5-9117-2DF5-C9F0BD49A4A8}"/>
          </ac:graphicFrameMkLst>
        </pc:graphicFrameChg>
      </pc:sldChg>
      <pc:sldChg chg="modSp mod">
        <pc:chgData name="Ricardo Aguilera Wilches" userId="68475785-f9f4-4604-a4a1-ec21ee049066" providerId="ADAL" clId="{9A94F50E-8064-4516-AC3C-2D52687537B0}" dt="2026-01-20T19:21:06.796" v="22" actId="20577"/>
        <pc:sldMkLst>
          <pc:docMk/>
          <pc:sldMk cId="2554959266" sldId="421"/>
        </pc:sldMkLst>
        <pc:graphicFrameChg chg="modGraphic">
          <ac:chgData name="Ricardo Aguilera Wilches" userId="68475785-f9f4-4604-a4a1-ec21ee049066" providerId="ADAL" clId="{9A94F50E-8064-4516-AC3C-2D52687537B0}" dt="2026-01-20T19:21:06.796" v="22" actId="20577"/>
          <ac:graphicFrameMkLst>
            <pc:docMk/>
            <pc:sldMk cId="2554959266" sldId="421"/>
            <ac:graphicFrameMk id="10" creationId="{F99CC606-55AD-1905-5066-3B4AFDBB31E1}"/>
          </ac:graphicFrameMkLst>
        </pc:graphicFrameChg>
      </pc:sldChg>
      <pc:sldChg chg="modSp mod">
        <pc:chgData name="Ricardo Aguilera Wilches" userId="68475785-f9f4-4604-a4a1-ec21ee049066" providerId="ADAL" clId="{9A94F50E-8064-4516-AC3C-2D52687537B0}" dt="2026-01-20T19:21:56.367" v="38" actId="20577"/>
        <pc:sldMkLst>
          <pc:docMk/>
          <pc:sldMk cId="2854542483" sldId="446"/>
        </pc:sldMkLst>
        <pc:graphicFrameChg chg="modGraphic">
          <ac:chgData name="Ricardo Aguilera Wilches" userId="68475785-f9f4-4604-a4a1-ec21ee049066" providerId="ADAL" clId="{9A94F50E-8064-4516-AC3C-2D52687537B0}" dt="2026-01-20T19:21:56.367" v="38" actId="20577"/>
          <ac:graphicFrameMkLst>
            <pc:docMk/>
            <pc:sldMk cId="2854542483" sldId="446"/>
            <ac:graphicFrameMk id="10" creationId="{70033AF5-759F-5FD0-151D-A6DA4AC9DCD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>
              <a:latin typeface="Verdana" panose="020B060403050404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>
                <a:latin typeface="Verdana" panose="020B0604030504040204" pitchFamily="34" charset="0"/>
              </a:rPr>
              <a:t>20/01/2026</a:t>
            </a:fld>
            <a:endParaRPr lang="es-CO">
              <a:latin typeface="Verdana" panose="020B060403050404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>
              <a:latin typeface="Verdana" panose="020B060403050404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>
                <a:latin typeface="Verdana" panose="020B0604030504040204" pitchFamily="34" charset="0"/>
              </a:rPr>
              <a:t>‹Nº›</a:t>
            </a:fld>
            <a:endParaRPr lang="es-CO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48FE027-FF15-4B35-A3A3-F388589304CA}" type="datetimeFigureOut">
              <a:rPr lang="es-CO" smtClean="0"/>
              <a:pPr/>
              <a:t>20/01/2026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996BEE05-6087-46F1-95A9-FFABE469686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21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60181D9-5A21-AE27-197A-E4399349395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F58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6DBEC1F-2BCA-C7EE-B4D1-AC93A9626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522" y="1638979"/>
            <a:ext cx="1980957" cy="35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1E59206-B501-7C42-4613-C8C535460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4872" y="259959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2138A61-318F-3CEB-D851-D0A990470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2672" y="277544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5EDE441-E0C5-0182-57F3-D13C15C10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594" y="5811943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20/01/2026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37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20/01/2026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3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32CC117-81FE-9B33-F9B9-669BCAF0FCC8}"/>
              </a:ext>
            </a:extLst>
          </p:cNvPr>
          <p:cNvSpPr/>
          <p:nvPr/>
        </p:nvSpPr>
        <p:spPr>
          <a:xfrm>
            <a:off x="250605" y="185511"/>
            <a:ext cx="1776978" cy="697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99CC606-55AD-1905-5066-3B4AFDBB3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62229"/>
              </p:ext>
            </p:extLst>
          </p:nvPr>
        </p:nvGraphicFramePr>
        <p:xfrm>
          <a:off x="493234" y="1874537"/>
          <a:ext cx="11357442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194">
                  <a:extLst>
                    <a:ext uri="{9D8B030D-6E8A-4147-A177-3AD203B41FA5}">
                      <a16:colId xmlns:a16="http://schemas.microsoft.com/office/drawing/2014/main" val="3244615408"/>
                    </a:ext>
                  </a:extLst>
                </a:gridCol>
                <a:gridCol w="1217803">
                  <a:extLst>
                    <a:ext uri="{9D8B030D-6E8A-4147-A177-3AD203B41FA5}">
                      <a16:colId xmlns:a16="http://schemas.microsoft.com/office/drawing/2014/main" val="3907240165"/>
                    </a:ext>
                  </a:extLst>
                </a:gridCol>
                <a:gridCol w="1734445">
                  <a:extLst>
                    <a:ext uri="{9D8B030D-6E8A-4147-A177-3AD203B41FA5}">
                      <a16:colId xmlns:a16="http://schemas.microsoft.com/office/drawing/2014/main" val="1910954520"/>
                    </a:ext>
                  </a:extLst>
                </a:gridCol>
              </a:tblGrid>
              <a:tr h="266098">
                <a:tc>
                  <a:txBody>
                    <a:bodyPr/>
                    <a:lstStyle/>
                    <a:p>
                      <a:pPr algn="ctr"/>
                      <a:r>
                        <a:rPr lang="es-CO" sz="1300">
                          <a:latin typeface="Nunito" pitchFamily="2" charset="0"/>
                        </a:rPr>
                        <a:t>Actividad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Nunito" pitchFamily="2" charset="0"/>
                        </a:rPr>
                        <a:t>Meta</a:t>
                      </a:r>
                      <a:endParaRPr lang="es-CO" sz="13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Nunito" pitchFamily="2" charset="0"/>
                        </a:rPr>
                        <a:t>Área</a:t>
                      </a:r>
                      <a:endParaRPr lang="es-CO" sz="13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269515"/>
                  </a:ext>
                </a:extLst>
              </a:tr>
              <a:tr h="402427">
                <a:tc>
                  <a:txBody>
                    <a:bodyPr/>
                    <a:lstStyle/>
                    <a:p>
                      <a:pPr algn="just"/>
                      <a:r>
                        <a:rPr lang="es-MX" sz="1300">
                          <a:latin typeface="Nunito" pitchFamily="2" charset="0"/>
                        </a:rPr>
                        <a:t>Desarrollar las actividades necesarias para la ejecución y seguimiento del </a:t>
                      </a:r>
                      <a:r>
                        <a:rPr lang="es-MX" sz="1300" b="1">
                          <a:latin typeface="Nunito" pitchFamily="2" charset="0"/>
                        </a:rPr>
                        <a:t>plan de implementación del Modelo Integrado de Planeación y Gestión - MIPG</a:t>
                      </a:r>
                      <a:endParaRPr lang="es-ES" sz="1300" b="1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>
                          <a:latin typeface="Nunito" pitchFamily="2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Vp. Planeación, Riesgos y Entorno</a:t>
                      </a:r>
                      <a:endParaRPr kumimoji="0" lang="es-CO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02034"/>
                  </a:ext>
                </a:extLst>
              </a:tr>
              <a:tr h="402418">
                <a:tc>
                  <a:txBody>
                    <a:bodyPr/>
                    <a:lstStyle/>
                    <a:p>
                      <a:pPr algn="just"/>
                      <a:r>
                        <a:rPr lang="es-MX" sz="1300">
                          <a:latin typeface="Nunito" pitchFamily="2" charset="0"/>
                        </a:rPr>
                        <a:t>Avanzar en la implementación del </a:t>
                      </a:r>
                      <a:r>
                        <a:rPr lang="es-MX" sz="1300" b="1">
                          <a:latin typeface="Nunito" pitchFamily="2" charset="0"/>
                        </a:rPr>
                        <a:t>Programa de Gestión Documental - PGD </a:t>
                      </a:r>
                      <a:r>
                        <a:rPr lang="es-MX" sz="1300">
                          <a:latin typeface="Nunito" pitchFamily="2" charset="0"/>
                        </a:rPr>
                        <a:t>y el </a:t>
                      </a:r>
                      <a:r>
                        <a:rPr lang="es-MX" sz="1300" b="1">
                          <a:latin typeface="Nunito" pitchFamily="2" charset="0"/>
                        </a:rPr>
                        <a:t>Plan Institucional de Archivos-PINAR</a:t>
                      </a:r>
                      <a:r>
                        <a:rPr lang="es-MX" sz="1300">
                          <a:latin typeface="Nunito" pitchFamily="2" charset="0"/>
                        </a:rPr>
                        <a:t>.</a:t>
                      </a:r>
                      <a:endParaRPr lang="es-CO" sz="13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>
                          <a:latin typeface="Nunito" pitchFamily="2" charset="0"/>
                        </a:rPr>
                        <a:t>2 documentos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Vp. Gestión Corporativa</a:t>
                      </a:r>
                      <a:endParaRPr kumimoji="0" lang="es-CO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564939"/>
                  </a:ext>
                </a:extLst>
              </a:tr>
              <a:tr h="402418">
                <a:tc>
                  <a:txBody>
                    <a:bodyPr/>
                    <a:lstStyle/>
                    <a:p>
                      <a:pPr algn="just"/>
                      <a:r>
                        <a:rPr lang="es-MX" sz="1300">
                          <a:latin typeface="Nunito" pitchFamily="2" charset="0"/>
                        </a:rPr>
                        <a:t>Desarrollar el </a:t>
                      </a:r>
                      <a:r>
                        <a:rPr lang="es-MX" sz="1300" b="1">
                          <a:latin typeface="Nunito" pitchFamily="2" charset="0"/>
                        </a:rPr>
                        <a:t>Plan Estratégico de Talento Humano </a:t>
                      </a:r>
                      <a:endParaRPr lang="es-CO" sz="1300" b="1" kern="1200">
                        <a:solidFill>
                          <a:schemeClr val="dk1"/>
                        </a:solidFill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>
                          <a:latin typeface="Nunito" pitchFamily="2" charset="0"/>
                        </a:rPr>
                        <a:t>2 documentos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3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Gestión Corporativa</a:t>
                      </a:r>
                      <a:endParaRPr kumimoji="0" lang="es-CO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35719"/>
                  </a:ext>
                </a:extLst>
              </a:tr>
              <a:tr h="402418">
                <a:tc>
                  <a:txBody>
                    <a:bodyPr/>
                    <a:lstStyle/>
                    <a:p>
                      <a:pPr algn="just"/>
                      <a:r>
                        <a:rPr lang="es-MX" sz="1300" b="0">
                          <a:latin typeface="Nunito" pitchFamily="2" charset="0"/>
                        </a:rPr>
                        <a:t>Realizar seguimiento y gestión frente al trámite que se debe adelantar sobre el </a:t>
                      </a:r>
                      <a:r>
                        <a:rPr lang="es-MX" sz="1300" b="1">
                          <a:latin typeface="Nunito" pitchFamily="2" charset="0"/>
                        </a:rPr>
                        <a:t>rediseño Institucional ANI </a:t>
                      </a:r>
                      <a:r>
                        <a:rPr lang="es-MX" sz="1300" b="0">
                          <a:latin typeface="Nunito" pitchFamily="2" charset="0"/>
                        </a:rPr>
                        <a:t>ante las diferentes entidades iniciando con el MT.</a:t>
                      </a:r>
                      <a:endParaRPr lang="es-CO" sz="1300" b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>
                          <a:latin typeface="Nunito" pitchFamily="2" charset="0"/>
                        </a:rPr>
                        <a:t>1 documento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Vp. Gestión Corporativa</a:t>
                      </a:r>
                      <a:endParaRPr kumimoji="0" lang="es-CO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46005"/>
                  </a:ext>
                </a:extLst>
              </a:tr>
              <a:tr h="404605">
                <a:tc>
                  <a:txBody>
                    <a:bodyPr/>
                    <a:lstStyle/>
                    <a:p>
                      <a:pPr algn="just"/>
                      <a:r>
                        <a:rPr lang="es-MX" sz="1300">
                          <a:latin typeface="Nunito" pitchFamily="2" charset="0"/>
                        </a:rPr>
                        <a:t>Desarrollar plan de trabajo de </a:t>
                      </a:r>
                      <a:r>
                        <a:rPr lang="es-MX" sz="1300" b="1">
                          <a:latin typeface="Nunito" pitchFamily="2" charset="0"/>
                        </a:rPr>
                        <a:t>comunicación interna y externa</a:t>
                      </a:r>
                      <a:endParaRPr lang="es-CO" sz="1300" b="1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Nunito" pitchFamily="2" charset="0"/>
                        </a:rPr>
                        <a:t>100%</a:t>
                      </a:r>
                      <a:endParaRPr lang="es-CO" sz="13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Oficina Comunicaciones</a:t>
                      </a:r>
                      <a:endParaRPr kumimoji="0" lang="es-CO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529658"/>
                  </a:ext>
                </a:extLst>
              </a:tr>
              <a:tr h="404605">
                <a:tc>
                  <a:txBody>
                    <a:bodyPr/>
                    <a:lstStyle/>
                    <a:p>
                      <a:pPr algn="just"/>
                      <a:r>
                        <a:rPr lang="es-MX" sz="1300">
                          <a:latin typeface="Nunito" pitchFamily="2" charset="0"/>
                        </a:rPr>
                        <a:t>Implementar el trámite "</a:t>
                      </a:r>
                      <a:r>
                        <a:rPr lang="es-MX" sz="1300" b="1">
                          <a:latin typeface="Nunito" pitchFamily="2" charset="0"/>
                        </a:rPr>
                        <a:t>Concepto de viabilidad técnica para ubicación de estaciones de servicio en vías nacionales concesionadas</a:t>
                      </a:r>
                      <a:r>
                        <a:rPr lang="es-MX" sz="1300">
                          <a:latin typeface="Nunito" pitchFamily="2" charset="0"/>
                        </a:rPr>
                        <a:t>" en línea ante el SUIT</a:t>
                      </a:r>
                      <a:endParaRPr lang="es-CO" sz="13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latin typeface="Nunito" pitchFamily="2" charset="0"/>
                        </a:rPr>
                        <a:t>50%</a:t>
                      </a:r>
                      <a:endParaRPr lang="es-CO" sz="13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3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Planeación, Riesgos y Entorno</a:t>
                      </a:r>
                      <a:endParaRPr kumimoji="0" lang="es-CO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3361"/>
                  </a:ext>
                </a:extLst>
              </a:tr>
              <a:tr h="404605">
                <a:tc>
                  <a:txBody>
                    <a:bodyPr/>
                    <a:lstStyle/>
                    <a:p>
                      <a:pPr algn="just"/>
                      <a:r>
                        <a:rPr lang="es-ES" sz="1300">
                          <a:latin typeface="Nunito" pitchFamily="2" charset="0"/>
                        </a:rPr>
                        <a:t>Desarrollar actividades de sensibilización y capacitación con </a:t>
                      </a:r>
                      <a:r>
                        <a:rPr lang="es-ES" sz="1300" b="1">
                          <a:latin typeface="Nunito" pitchFamily="2" charset="0"/>
                        </a:rPr>
                        <a:t>enfoque de género </a:t>
                      </a:r>
                      <a:r>
                        <a:rPr lang="es-ES" sz="1300">
                          <a:latin typeface="Nunito" pitchFamily="2" charset="0"/>
                        </a:rPr>
                        <a:t>al interior de la ANI.</a:t>
                      </a:r>
                      <a:endParaRPr lang="es-CO" sz="13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Nunito" pitchFamily="2" charset="0"/>
                        </a:rPr>
                        <a:t>4 actividades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Equipo transversal de género</a:t>
                      </a:r>
                      <a:endParaRPr kumimoji="0" lang="es-CO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80188"/>
                  </a:ext>
                </a:extLst>
              </a:tr>
              <a:tr h="403002">
                <a:tc>
                  <a:txBody>
                    <a:bodyPr/>
                    <a:lstStyle/>
                    <a:p>
                      <a:pPr algn="just"/>
                      <a:r>
                        <a:rPr lang="es-ES" sz="1300">
                          <a:latin typeface="Nunito" pitchFamily="2" charset="0"/>
                        </a:rPr>
                        <a:t>Promover el </a:t>
                      </a:r>
                      <a:r>
                        <a:rPr lang="es-ES" sz="1300" b="1">
                          <a:latin typeface="Nunito" pitchFamily="2" charset="0"/>
                        </a:rPr>
                        <a:t>acceso igualitario a las oportunidades laborales en los proyectos de 5G</a:t>
                      </a:r>
                      <a:r>
                        <a:rPr lang="es-ES" sz="1300">
                          <a:latin typeface="Nunito" pitchFamily="2" charset="0"/>
                        </a:rPr>
                        <a:t> de Concesiones  en labores de </a:t>
                      </a:r>
                      <a:r>
                        <a:rPr lang="es-ES" sz="1300" b="1">
                          <a:latin typeface="Nunito" pitchFamily="2" charset="0"/>
                        </a:rPr>
                        <a:t>tipo operativo</a:t>
                      </a:r>
                      <a:r>
                        <a:rPr lang="es-ES" sz="1300">
                          <a:latin typeface="Nunito" pitchFamily="2" charset="0"/>
                        </a:rPr>
                        <a:t>.</a:t>
                      </a:r>
                      <a:endParaRPr lang="es-CO" sz="13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>
                          <a:latin typeface="Nunito" pitchFamily="2" charset="0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Equipo transversal de género</a:t>
                      </a:r>
                      <a:endParaRPr kumimoji="0" lang="es-CO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85364"/>
                  </a:ext>
                </a:extLst>
              </a:tr>
              <a:tr h="462399">
                <a:tc>
                  <a:txBody>
                    <a:bodyPr/>
                    <a:lstStyle/>
                    <a:p>
                      <a:pPr algn="just"/>
                      <a:r>
                        <a:rPr lang="es-ES" sz="1300">
                          <a:latin typeface="Nunito" pitchFamily="2" charset="0"/>
                        </a:rPr>
                        <a:t>Promover el </a:t>
                      </a:r>
                      <a:r>
                        <a:rPr lang="es-ES" sz="1300" b="1">
                          <a:latin typeface="Nunito" pitchFamily="2" charset="0"/>
                        </a:rPr>
                        <a:t>acceso igualitario a las oportunidades laborales en los proyectos de 5G</a:t>
                      </a:r>
                      <a:r>
                        <a:rPr lang="es-ES" sz="1300">
                          <a:latin typeface="Nunito" pitchFamily="2" charset="0"/>
                        </a:rPr>
                        <a:t> de Concesiones  en labores de </a:t>
                      </a:r>
                      <a:r>
                        <a:rPr lang="es-ES" sz="1300" b="1">
                          <a:latin typeface="Nunito" pitchFamily="2" charset="0"/>
                        </a:rPr>
                        <a:t>tipo gerencial.</a:t>
                      </a:r>
                      <a:endParaRPr lang="es-CO" sz="1300" b="1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>
                          <a:latin typeface="Nunito" pitchFamily="2" charset="0"/>
                        </a:rPr>
                        <a:t>45%</a:t>
                      </a:r>
                      <a:endParaRPr lang="es-CO" sz="13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Equipo transversal de género</a:t>
                      </a:r>
                      <a:endParaRPr kumimoji="0" lang="es-CO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41177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9B7734B-6FFD-7117-BB8F-709E797B3C63}"/>
              </a:ext>
            </a:extLst>
          </p:cNvPr>
          <p:cNvSpPr/>
          <p:nvPr/>
        </p:nvSpPr>
        <p:spPr>
          <a:xfrm>
            <a:off x="434481" y="1409205"/>
            <a:ext cx="11416195" cy="420251"/>
          </a:xfrm>
          <a:prstGeom prst="roundRect">
            <a:avLst/>
          </a:prstGeom>
          <a:solidFill>
            <a:srgbClr val="005C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estratégico 3. </a:t>
            </a:r>
            <a:r>
              <a:rPr kumimoji="0" lang="es-ES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Fortalecer la institucionalidad de la Agencia con el fin de generar confianza y transparencia en la gestión.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97870BB-B976-C316-6CE6-FE3D59CB7F65}"/>
              </a:ext>
            </a:extLst>
          </p:cNvPr>
          <p:cNvSpPr txBox="1">
            <a:spLocks/>
          </p:cNvSpPr>
          <p:nvPr/>
        </p:nvSpPr>
        <p:spPr>
          <a:xfrm>
            <a:off x="2461642" y="797493"/>
            <a:ext cx="7268716" cy="340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Nunito Black" pitchFamily="2" charset="0"/>
                <a:ea typeface="+mj-ea"/>
                <a:cs typeface="+mj-cs"/>
              </a:rPr>
              <a:t>PLAN DE ACCIÓN 2025</a:t>
            </a: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8CAC7270-FA3D-6DD1-96BF-1C97B7A80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85" y="176610"/>
            <a:ext cx="640967" cy="9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EE1D6-97A6-F0F4-0AD9-9EBA43F69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FDDD397-A7B9-D742-4EA1-EA03B34B2ADF}"/>
              </a:ext>
            </a:extLst>
          </p:cNvPr>
          <p:cNvSpPr/>
          <p:nvPr/>
        </p:nvSpPr>
        <p:spPr>
          <a:xfrm>
            <a:off x="250605" y="185511"/>
            <a:ext cx="1776978" cy="697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0033AF5-759F-5FD0-151D-A6DA4AC9D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15209"/>
              </p:ext>
            </p:extLst>
          </p:nvPr>
        </p:nvGraphicFramePr>
        <p:xfrm>
          <a:off x="449624" y="2776538"/>
          <a:ext cx="11292749" cy="328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524">
                  <a:extLst>
                    <a:ext uri="{9D8B030D-6E8A-4147-A177-3AD203B41FA5}">
                      <a16:colId xmlns:a16="http://schemas.microsoft.com/office/drawing/2014/main" val="3244615408"/>
                    </a:ext>
                  </a:extLst>
                </a:gridCol>
                <a:gridCol w="1578077">
                  <a:extLst>
                    <a:ext uri="{9D8B030D-6E8A-4147-A177-3AD203B41FA5}">
                      <a16:colId xmlns:a16="http://schemas.microsoft.com/office/drawing/2014/main" val="3907240165"/>
                    </a:ext>
                  </a:extLst>
                </a:gridCol>
                <a:gridCol w="2566148">
                  <a:extLst>
                    <a:ext uri="{9D8B030D-6E8A-4147-A177-3AD203B41FA5}">
                      <a16:colId xmlns:a16="http://schemas.microsoft.com/office/drawing/2014/main" val="1910954520"/>
                    </a:ext>
                  </a:extLst>
                </a:gridCol>
              </a:tblGrid>
              <a:tr h="450476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Nunito" pitchFamily="2" charset="0"/>
                        </a:rPr>
                        <a:t>Actividad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latin typeface="Nunito" pitchFamily="2" charset="0"/>
                        </a:rPr>
                        <a:t>Meta</a:t>
                      </a:r>
                      <a:endParaRPr lang="es-CO" sz="14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latin typeface="Nunito" pitchFamily="2" charset="0"/>
                        </a:rPr>
                        <a:t>Área</a:t>
                      </a:r>
                      <a:endParaRPr lang="es-CO" sz="14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269515"/>
                  </a:ext>
                </a:extLst>
              </a:tr>
              <a:tr h="708748">
                <a:tc>
                  <a:txBody>
                    <a:bodyPr/>
                    <a:lstStyle/>
                    <a:p>
                      <a:pPr algn="just"/>
                      <a:r>
                        <a:rPr lang="es-MX" sz="1400" b="0">
                          <a:latin typeface="Nunito" pitchFamily="2" charset="0"/>
                        </a:rPr>
                        <a:t>Elaborar documento de </a:t>
                      </a:r>
                      <a:r>
                        <a:rPr lang="es-MX" sz="1400" b="1">
                          <a:latin typeface="Nunito" pitchFamily="2" charset="0"/>
                        </a:rPr>
                        <a:t>diagnóstico de datos </a:t>
                      </a:r>
                      <a:r>
                        <a:rPr lang="es-MX" sz="1400" b="0">
                          <a:latin typeface="Nunito" pitchFamily="2" charset="0"/>
                        </a:rPr>
                        <a:t>alineado con </a:t>
                      </a:r>
                      <a:r>
                        <a:rPr lang="es-MX" sz="1400" b="1">
                          <a:latin typeface="Nunito" pitchFamily="2" charset="0"/>
                        </a:rPr>
                        <a:t>gobierno digital </a:t>
                      </a:r>
                      <a:r>
                        <a:rPr lang="es-MX" sz="1400" b="0">
                          <a:latin typeface="Nunito" pitchFamily="2" charset="0"/>
                        </a:rPr>
                        <a:t>para la ANI</a:t>
                      </a:r>
                      <a:endParaRPr lang="es-ES" sz="1400" b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latin typeface="Nunito" pitchFamily="2" charset="0"/>
                        </a:rPr>
                        <a:t>1 documento</a:t>
                      </a:r>
                      <a:endParaRPr lang="es-CO" sz="14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Planeación, Riesgos y Entorno</a:t>
                      </a: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02034"/>
                  </a:ext>
                </a:extLst>
              </a:tr>
              <a:tr h="708748">
                <a:tc>
                  <a:txBody>
                    <a:bodyPr/>
                    <a:lstStyle/>
                    <a:p>
                      <a:pPr algn="just"/>
                      <a:r>
                        <a:rPr lang="es-MX" sz="1400">
                          <a:latin typeface="Nunito" pitchFamily="2" charset="0"/>
                        </a:rPr>
                        <a:t>Implementación del </a:t>
                      </a:r>
                      <a:r>
                        <a:rPr lang="es-MX" sz="1400" b="1">
                          <a:latin typeface="Nunito" pitchFamily="2" charset="0"/>
                        </a:rPr>
                        <a:t>servicio de nube pública  </a:t>
                      </a:r>
                      <a:r>
                        <a:rPr lang="es-MX" sz="1400">
                          <a:latin typeface="Nunito" pitchFamily="2" charset="0"/>
                        </a:rPr>
                        <a:t>para la Gestión del Cobro Nacional de Valorización</a:t>
                      </a:r>
                      <a:endParaRPr lang="es-CO" sz="14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latin typeface="Nunito" pitchFamily="2" charset="0"/>
                        </a:rPr>
                        <a:t>1 Servicio</a:t>
                      </a:r>
                      <a:endParaRPr lang="es-CO" sz="14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Planeación, Riesgos y Entorno</a:t>
                      </a: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564939"/>
                  </a:ext>
                </a:extLst>
              </a:tr>
              <a:tr h="708748">
                <a:tc>
                  <a:txBody>
                    <a:bodyPr/>
                    <a:lstStyle/>
                    <a:p>
                      <a:pPr algn="just"/>
                      <a:r>
                        <a:rPr lang="es-MX" sz="1400" b="0" kern="1200">
                          <a:solidFill>
                            <a:schemeClr val="dk1"/>
                          </a:solidFill>
                          <a:latin typeface="Nunito" pitchFamily="2" charset="0"/>
                          <a:ea typeface="+mn-ea"/>
                          <a:cs typeface="+mn-cs"/>
                        </a:rPr>
                        <a:t>Implementar </a:t>
                      </a:r>
                      <a:r>
                        <a:rPr lang="es-MX" sz="1400" b="1" kern="1200">
                          <a:solidFill>
                            <a:schemeClr val="dk1"/>
                          </a:solidFill>
                          <a:latin typeface="Nunito" pitchFamily="2" charset="0"/>
                          <a:ea typeface="+mn-ea"/>
                          <a:cs typeface="+mn-cs"/>
                        </a:rPr>
                        <a:t>herramientas tecnológicas </a:t>
                      </a:r>
                      <a:r>
                        <a:rPr lang="es-MX" sz="1400" b="0" kern="1200">
                          <a:solidFill>
                            <a:schemeClr val="dk1"/>
                          </a:solidFill>
                          <a:latin typeface="Nunito" pitchFamily="2" charset="0"/>
                          <a:ea typeface="+mn-ea"/>
                          <a:cs typeface="+mn-cs"/>
                        </a:rPr>
                        <a:t>de apoyo a la gestión en </a:t>
                      </a:r>
                      <a:r>
                        <a:rPr lang="es-MX" sz="1400" b="1" kern="1200">
                          <a:solidFill>
                            <a:schemeClr val="dk1"/>
                          </a:solidFill>
                          <a:latin typeface="Nunito" pitchFamily="2" charset="0"/>
                          <a:ea typeface="+mn-ea"/>
                          <a:cs typeface="+mn-cs"/>
                        </a:rPr>
                        <a:t>nómina e inventarios</a:t>
                      </a:r>
                      <a:endParaRPr lang="es-CO" sz="1400" b="1" kern="1200">
                        <a:solidFill>
                          <a:schemeClr val="dk1"/>
                        </a:solidFill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latin typeface="Nunito" pitchFamily="2" charset="0"/>
                        </a:rPr>
                        <a:t>2 módulos</a:t>
                      </a:r>
                      <a:endParaRPr lang="es-CO" sz="14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Planeación, Riesgos y Entorno</a:t>
                      </a: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35719"/>
                  </a:ext>
                </a:extLst>
              </a:tr>
              <a:tr h="708748">
                <a:tc>
                  <a:txBody>
                    <a:bodyPr/>
                    <a:lstStyle/>
                    <a:p>
                      <a:pPr algn="just"/>
                      <a:r>
                        <a:rPr lang="es-MX" sz="1400" b="0">
                          <a:latin typeface="Nunito" pitchFamily="2" charset="0"/>
                        </a:rPr>
                        <a:t>Elaborar documento de </a:t>
                      </a:r>
                      <a:r>
                        <a:rPr lang="es-MX" sz="1400" b="1">
                          <a:latin typeface="Nunito" pitchFamily="2" charset="0"/>
                        </a:rPr>
                        <a:t>estrategia de atención de situaciones de conflictividad la Agencia</a:t>
                      </a:r>
                      <a:endParaRPr lang="es-CO" sz="1400" b="1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latin typeface="Nunito" pitchFamily="2" charset="0"/>
                        </a:rPr>
                        <a:t>100%</a:t>
                      </a:r>
                      <a:endParaRPr lang="es-CO" sz="14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Planeación, Riesgos y Entorno</a:t>
                      </a:r>
                      <a:endParaRPr kumimoji="0" lang="es-C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46005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2F7D0B0-01F3-725A-923D-7F0FB1E3AD3B}"/>
              </a:ext>
            </a:extLst>
          </p:cNvPr>
          <p:cNvSpPr txBox="1">
            <a:spLocks/>
          </p:cNvSpPr>
          <p:nvPr/>
        </p:nvSpPr>
        <p:spPr>
          <a:xfrm>
            <a:off x="2461641" y="1198889"/>
            <a:ext cx="7268716" cy="547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Nunito Black" pitchFamily="2" charset="0"/>
                <a:ea typeface="+mj-ea"/>
                <a:cs typeface="+mj-cs"/>
              </a:rPr>
              <a:t>PLAN DE ACCIÓN 2025</a:t>
            </a: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924DDD5D-020E-36F3-0B21-8AF903552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685" y="176610"/>
            <a:ext cx="640967" cy="920363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0E78E01-B7DE-97DD-ABAF-C9551472ECD8}"/>
              </a:ext>
            </a:extLst>
          </p:cNvPr>
          <p:cNvSpPr/>
          <p:nvPr/>
        </p:nvSpPr>
        <p:spPr>
          <a:xfrm>
            <a:off x="387902" y="2127127"/>
            <a:ext cx="11416195" cy="420251"/>
          </a:xfrm>
          <a:prstGeom prst="roundRect">
            <a:avLst/>
          </a:prstGeom>
          <a:solidFill>
            <a:srgbClr val="005C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estratégico 3. </a:t>
            </a:r>
            <a:r>
              <a:rPr kumimoji="0" lang="es-ES" sz="15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Fortalecer la institucionalidad de la Agencia con el fin de generar confianza y transparencia en la gestión.</a:t>
            </a:r>
          </a:p>
        </p:txBody>
      </p:sp>
    </p:spTree>
    <p:extLst>
      <p:ext uri="{BB962C8B-B14F-4D97-AF65-F5344CB8AC3E}">
        <p14:creationId xmlns:p14="http://schemas.microsoft.com/office/powerpoint/2010/main" val="285454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E80ED-5B8C-95D7-D4FA-0E7C9F58B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C90776E-7CB6-527B-8FD5-FAD9ED19D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CCB59EBC-8CA7-DB24-5713-8D6A9BC28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3836" y="2441938"/>
            <a:ext cx="6102923" cy="1449107"/>
          </a:xfrm>
        </p:spPr>
        <p:txBody>
          <a:bodyPr>
            <a:noAutofit/>
          </a:bodyPr>
          <a:lstStyle/>
          <a:p>
            <a:r>
              <a:rPr lang="es-ES" sz="8000" b="1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03879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61EC0-6954-FAE1-420D-82C1D0BA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3AC84-CB98-090C-09CC-9A40DFA4D83F}"/>
              </a:ext>
            </a:extLst>
          </p:cNvPr>
          <p:cNvSpPr txBox="1">
            <a:spLocks/>
          </p:cNvSpPr>
          <p:nvPr/>
        </p:nvSpPr>
        <p:spPr>
          <a:xfrm>
            <a:off x="834591" y="2628677"/>
            <a:ext cx="7569180" cy="1162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4000">
                <a:solidFill>
                  <a:schemeClr val="bg1"/>
                </a:solidFill>
                <a:latin typeface="Nunito Black" pitchFamily="2" charset="0"/>
              </a:rPr>
              <a:t>2. PLAN DE ACCIÓN 2025</a:t>
            </a:r>
          </a:p>
        </p:txBody>
      </p:sp>
      <p:sp>
        <p:nvSpPr>
          <p:cNvPr id="3" name="Google Shape;126;p20">
            <a:extLst>
              <a:ext uri="{FF2B5EF4-FFF2-40B4-BE49-F238E27FC236}">
                <a16:creationId xmlns:a16="http://schemas.microsoft.com/office/drawing/2014/main" id="{0BF6EDE3-D7C0-5EAD-D866-23D1BC35D024}"/>
              </a:ext>
            </a:extLst>
          </p:cNvPr>
          <p:cNvSpPr txBox="1">
            <a:spLocks/>
          </p:cNvSpPr>
          <p:nvPr/>
        </p:nvSpPr>
        <p:spPr>
          <a:xfrm>
            <a:off x="861952" y="4073578"/>
            <a:ext cx="6764376" cy="3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173987" indent="-173987" algn="l" defTabSz="695950" rtl="0" eaLnBrk="1" latinLnBrk="0" hangingPunct="1">
              <a:lnSpc>
                <a:spcPct val="90000"/>
              </a:lnSpc>
              <a:spcBef>
                <a:spcPts val="761"/>
              </a:spcBef>
              <a:buFont typeface="Arial" panose="020B0604020202020204" pitchFamily="34" charset="0"/>
              <a:buChar char="•"/>
              <a:defRPr sz="21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9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99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5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79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58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386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183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9812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7787" indent="-173987" algn="l" defTabSz="695950" rtl="0" eaLnBrk="1" latinLnBrk="0" hangingPunct="1">
              <a:lnSpc>
                <a:spcPct val="90000"/>
              </a:lnSpc>
              <a:spcBef>
                <a:spcPts val="381"/>
              </a:spcBef>
              <a:buFont typeface="Arial" panose="020B0604020202020204" pitchFamily="34" charset="0"/>
              <a:buChar char="•"/>
              <a:defRPr sz="1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>
                <a:solidFill>
                  <a:schemeClr val="bg1"/>
                </a:solidFill>
                <a:latin typeface="Nunito Sans 10pt" pitchFamily="2" charset="0"/>
              </a:rPr>
              <a:t>GIT Planeación - Vicepresidencia de Planeación, Riesgos y Entorno.</a:t>
            </a:r>
          </a:p>
          <a:p>
            <a:pPr marL="0" indent="0">
              <a:buNone/>
            </a:pPr>
            <a:r>
              <a:rPr lang="es-ES" sz="1400">
                <a:solidFill>
                  <a:schemeClr val="bg1"/>
                </a:solidFill>
                <a:latin typeface="Montserrat" panose="02000505000000020004" pitchFamily="2" charset="0"/>
              </a:rPr>
              <a:t>Enero de 2025</a:t>
            </a:r>
          </a:p>
        </p:txBody>
      </p:sp>
    </p:spTree>
    <p:extLst>
      <p:ext uri="{BB962C8B-B14F-4D97-AF65-F5344CB8AC3E}">
        <p14:creationId xmlns:p14="http://schemas.microsoft.com/office/powerpoint/2010/main" val="399449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5A93B-04BA-351B-7923-173546FFE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D5F6A964-487A-B8A4-470D-71712113C288}"/>
              </a:ext>
            </a:extLst>
          </p:cNvPr>
          <p:cNvSpPr txBox="1">
            <a:spLocks/>
          </p:cNvSpPr>
          <p:nvPr/>
        </p:nvSpPr>
        <p:spPr>
          <a:xfrm>
            <a:off x="1649123" y="943654"/>
            <a:ext cx="8893753" cy="1144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PLAN ESTRATÉGICO INSTITUCIONAL 2022-2026</a:t>
            </a: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96FC83-01EA-E852-E271-FE49D9EC74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3712" y="4537952"/>
            <a:ext cx="2141321" cy="2141321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6E6482D-443C-6AD4-555B-4BC50D3903C2}"/>
              </a:ext>
            </a:extLst>
          </p:cNvPr>
          <p:cNvSpPr/>
          <p:nvPr/>
        </p:nvSpPr>
        <p:spPr>
          <a:xfrm>
            <a:off x="5886223" y="2917710"/>
            <a:ext cx="5916645" cy="51563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1. </a:t>
            </a:r>
            <a:r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Desarrollar infraestructura social y productiva mediante la estructuración y adjudicación de proyectos de APP.</a:t>
            </a:r>
            <a:r>
              <a:rPr kumimoji="0" lang="es-CO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F63CF36-127B-78EC-C38A-329F0F3C1B13}"/>
              </a:ext>
            </a:extLst>
          </p:cNvPr>
          <p:cNvSpPr/>
          <p:nvPr/>
        </p:nvSpPr>
        <p:spPr>
          <a:xfrm>
            <a:off x="5893404" y="4253967"/>
            <a:ext cx="5916645" cy="515630"/>
          </a:xfrm>
          <a:prstGeom prst="roundRect">
            <a:avLst/>
          </a:prstGeom>
          <a:solidFill>
            <a:srgbClr val="E5784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2. </a:t>
            </a:r>
            <a:r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Gestionar el desarrollo de los proyectos de infraestructura a través del esquema de APP.</a:t>
            </a:r>
            <a:endParaRPr kumimoji="0" lang="es-CO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BF38DCB-1325-0F54-C23D-A0E0486E3599}"/>
              </a:ext>
            </a:extLst>
          </p:cNvPr>
          <p:cNvSpPr/>
          <p:nvPr/>
        </p:nvSpPr>
        <p:spPr>
          <a:xfrm>
            <a:off x="5886224" y="5585780"/>
            <a:ext cx="5916644" cy="489695"/>
          </a:xfrm>
          <a:prstGeom prst="roundRect">
            <a:avLst/>
          </a:prstGeom>
          <a:solidFill>
            <a:srgbClr val="005C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3. </a:t>
            </a:r>
            <a:r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Fortalecer la institucionalidad de la Agencia con el fin de generar confianza y transparencia en la gestión.</a:t>
            </a:r>
            <a:endParaRPr kumimoji="0" lang="es-CO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783D9B7-FB45-5DC3-34C0-F647216C10B0}"/>
              </a:ext>
            </a:extLst>
          </p:cNvPr>
          <p:cNvSpPr txBox="1">
            <a:spLocks/>
          </p:cNvSpPr>
          <p:nvPr/>
        </p:nvSpPr>
        <p:spPr>
          <a:xfrm>
            <a:off x="5873084" y="3469602"/>
            <a:ext cx="5916644" cy="497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Contiene las estrategias y actividades encaminadas a la estructuración de nuevos proyectos de infraestructura social y de transporte.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EFBC248-EADE-E749-BA45-A7F29BB3B315}"/>
              </a:ext>
            </a:extLst>
          </p:cNvPr>
          <p:cNvSpPr txBox="1">
            <a:spLocks/>
          </p:cNvSpPr>
          <p:nvPr/>
        </p:nvSpPr>
        <p:spPr>
          <a:xfrm>
            <a:off x="5859788" y="4795830"/>
            <a:ext cx="5910258" cy="5156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Contiene las estrategias y actividades encaminadas al desarrollo de los proyectos de los diferentes modos.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9BECE7A-96B4-1C0D-B52C-9706F4C7F534}"/>
              </a:ext>
            </a:extLst>
          </p:cNvPr>
          <p:cNvSpPr txBox="1">
            <a:spLocks/>
          </p:cNvSpPr>
          <p:nvPr/>
        </p:nvSpPr>
        <p:spPr>
          <a:xfrm>
            <a:off x="5853402" y="6036033"/>
            <a:ext cx="5916644" cy="6432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Contiene las estrategias y actividades encaminadas al fortalecimiento institucional y mejora de la gestión interna de la Agencia.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FA2DA5-A6EC-5023-5962-5D3BDC77986E}"/>
              </a:ext>
            </a:extLst>
          </p:cNvPr>
          <p:cNvCxnSpPr>
            <a:cxnSpLocks/>
          </p:cNvCxnSpPr>
          <p:nvPr/>
        </p:nvCxnSpPr>
        <p:spPr>
          <a:xfrm flipH="1">
            <a:off x="5893404" y="4071256"/>
            <a:ext cx="5876642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3EC5000-0C3A-682A-7E78-CC7F6180CE9F}"/>
              </a:ext>
            </a:extLst>
          </p:cNvPr>
          <p:cNvCxnSpPr>
            <a:cxnSpLocks/>
          </p:cNvCxnSpPr>
          <p:nvPr/>
        </p:nvCxnSpPr>
        <p:spPr>
          <a:xfrm flipH="1">
            <a:off x="5933406" y="5422536"/>
            <a:ext cx="5876642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FFA79FE-8E99-6672-088B-E39ADBDC1AA1}"/>
              </a:ext>
            </a:extLst>
          </p:cNvPr>
          <p:cNvSpPr/>
          <p:nvPr/>
        </p:nvSpPr>
        <p:spPr>
          <a:xfrm>
            <a:off x="464311" y="3188705"/>
            <a:ext cx="4736668" cy="5617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Eje A. 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Promover la efectividad de la gestión interinstitucional con el fin de generar mejores resultados.</a:t>
            </a:r>
            <a:endParaRPr kumimoji="0" lang="es-CO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41A305B-22D2-1444-2D0D-044667B2255F}"/>
              </a:ext>
            </a:extLst>
          </p:cNvPr>
          <p:cNvSpPr/>
          <p:nvPr/>
        </p:nvSpPr>
        <p:spPr>
          <a:xfrm>
            <a:off x="464311" y="3832718"/>
            <a:ext cx="4736668" cy="561793"/>
          </a:xfrm>
          <a:prstGeom prst="roundRect">
            <a:avLst/>
          </a:prstGeom>
          <a:solidFill>
            <a:srgbClr val="B6D1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Eje B. </a:t>
            </a: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Identificar e implementar herramientas que permitan la financiación de los proyectos de concesión a cargo de la ANI.</a:t>
            </a:r>
            <a:endParaRPr kumimoji="0" lang="es-CO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EC51DA9-A2EA-B35D-030D-A42B1C7FB695}"/>
              </a:ext>
            </a:extLst>
          </p:cNvPr>
          <p:cNvSpPr txBox="1">
            <a:spLocks/>
          </p:cNvSpPr>
          <p:nvPr/>
        </p:nvSpPr>
        <p:spPr>
          <a:xfrm>
            <a:off x="416274" y="2533896"/>
            <a:ext cx="2657041" cy="70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Ejes transversales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611567F-1ABB-A0FF-0E13-D5C433FE618D}"/>
              </a:ext>
            </a:extLst>
          </p:cNvPr>
          <p:cNvSpPr txBox="1">
            <a:spLocks/>
          </p:cNvSpPr>
          <p:nvPr/>
        </p:nvSpPr>
        <p:spPr>
          <a:xfrm>
            <a:off x="5820052" y="2272458"/>
            <a:ext cx="2657041" cy="70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Nunito" pitchFamily="2" charset="0"/>
                <a:ea typeface="+mj-ea"/>
                <a:cs typeface="+mj-cs"/>
              </a:rPr>
              <a:t>Focos estratégicos</a:t>
            </a:r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8FD920E9-9335-3DA0-27DD-A9A077829C07}"/>
              </a:ext>
            </a:extLst>
          </p:cNvPr>
          <p:cNvSpPr/>
          <p:nvPr/>
        </p:nvSpPr>
        <p:spPr>
          <a:xfrm>
            <a:off x="5350599" y="2413996"/>
            <a:ext cx="319724" cy="3906767"/>
          </a:xfrm>
          <a:prstGeom prst="leftBrace">
            <a:avLst>
              <a:gd name="adj1" fmla="val 8333"/>
              <a:gd name="adj2" fmla="val 35162"/>
            </a:avLst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50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8E0339-F424-E595-A1CF-D7DF63417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21801"/>
              </p:ext>
            </p:extLst>
          </p:nvPr>
        </p:nvGraphicFramePr>
        <p:xfrm>
          <a:off x="370937" y="2299310"/>
          <a:ext cx="11197085" cy="4187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1918">
                  <a:extLst>
                    <a:ext uri="{9D8B030D-6E8A-4147-A177-3AD203B41FA5}">
                      <a16:colId xmlns:a16="http://schemas.microsoft.com/office/drawing/2014/main" val="1228915311"/>
                    </a:ext>
                  </a:extLst>
                </a:gridCol>
                <a:gridCol w="1149103">
                  <a:extLst>
                    <a:ext uri="{9D8B030D-6E8A-4147-A177-3AD203B41FA5}">
                      <a16:colId xmlns:a16="http://schemas.microsoft.com/office/drawing/2014/main" val="31499472"/>
                    </a:ext>
                  </a:extLst>
                </a:gridCol>
                <a:gridCol w="1149104">
                  <a:extLst>
                    <a:ext uri="{9D8B030D-6E8A-4147-A177-3AD203B41FA5}">
                      <a16:colId xmlns:a16="http://schemas.microsoft.com/office/drawing/2014/main" val="3803985741"/>
                    </a:ext>
                  </a:extLst>
                </a:gridCol>
                <a:gridCol w="939267">
                  <a:extLst>
                    <a:ext uri="{9D8B030D-6E8A-4147-A177-3AD203B41FA5}">
                      <a16:colId xmlns:a16="http://schemas.microsoft.com/office/drawing/2014/main" val="3806559529"/>
                    </a:ext>
                  </a:extLst>
                </a:gridCol>
                <a:gridCol w="858147">
                  <a:extLst>
                    <a:ext uri="{9D8B030D-6E8A-4147-A177-3AD203B41FA5}">
                      <a16:colId xmlns:a16="http://schemas.microsoft.com/office/drawing/2014/main" val="3611195388"/>
                    </a:ext>
                  </a:extLst>
                </a:gridCol>
                <a:gridCol w="1090333">
                  <a:extLst>
                    <a:ext uri="{9D8B030D-6E8A-4147-A177-3AD203B41FA5}">
                      <a16:colId xmlns:a16="http://schemas.microsoft.com/office/drawing/2014/main" val="2835350788"/>
                    </a:ext>
                  </a:extLst>
                </a:gridCol>
                <a:gridCol w="1009213">
                  <a:extLst>
                    <a:ext uri="{9D8B030D-6E8A-4147-A177-3AD203B41FA5}">
                      <a16:colId xmlns:a16="http://schemas.microsoft.com/office/drawing/2014/main" val="4274630972"/>
                    </a:ext>
                  </a:extLst>
                </a:gridCol>
              </a:tblGrid>
              <a:tr h="4722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Proyecto estratégico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Unidad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Meta cuatrienio 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Meta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Meta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Avance cuatrienio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% Avance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33615"/>
                  </a:ext>
                </a:extLst>
              </a:tr>
              <a:tr h="51209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Formular el portafolio de proyectos de infraestructura social desde la gente y para la gente, bajo el mecanismo APP.</a:t>
                      </a:r>
                      <a:endParaRPr lang="es-MX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Documento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1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109622"/>
                  </a:ext>
                </a:extLst>
              </a:tr>
              <a:tr h="4722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Estructurar proyectos de infraestructura social y/o rural bajo esquema APP</a:t>
                      </a:r>
                      <a:endParaRPr lang="es-MX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Proyecto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2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24375"/>
                  </a:ext>
                </a:extLst>
              </a:tr>
              <a:tr h="4722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Incluir en las nuevas estructuraciones los lineamientos de </a:t>
                      </a:r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infraestructura verde sostenible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Número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10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6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6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99555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Estructurar aeropuertos bajo esquema de asociación público privada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Proyecto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3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dirty="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3</a:t>
                      </a:r>
                      <a:endParaRPr lang="es-CO" sz="1200" u="none" strike="noStrike" kern="1200" dirty="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dirty="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</a:t>
                      </a:r>
                      <a:endParaRPr lang="es-CO" sz="1200" u="none" strike="noStrike" kern="1200" dirty="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038506"/>
                  </a:ext>
                </a:extLst>
              </a:tr>
              <a:tr h="37500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Estructurar proyectos de infraestructura logística especializada</a:t>
                      </a:r>
                      <a:endParaRPr lang="es-MX" sz="1200" b="0" i="0" u="none" strike="noStrike" dirty="0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Proyecto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1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70321"/>
                  </a:ext>
                </a:extLst>
              </a:tr>
              <a:tr h="6301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Estructurar proyectos de infraestructura carretera bajo el esquema APP incluyendo los lineamientos de plan nacional de seguridad vial</a:t>
                      </a:r>
                      <a:endParaRPr lang="es-MX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Proyecto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4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</a:t>
                      </a:r>
                      <a:endParaRPr lang="es-CO" sz="1200" u="none" strike="noStrike" kern="1200" dirty="0">
                        <a:solidFill>
                          <a:schemeClr val="tx1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dirty="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3</a:t>
                      </a:r>
                      <a:endParaRPr lang="es-CO" sz="1200" u="none" strike="noStrike" kern="1200" dirty="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75%</a:t>
                      </a:r>
                      <a:endParaRPr lang="es-CO" sz="1200" b="1" u="none" strike="noStrike" kern="1200" dirty="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343193"/>
                  </a:ext>
                </a:extLst>
              </a:tr>
              <a:tr h="4544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Estructurar proyectos de infraestructura férrea bajo el esquema APP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Proyecto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3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33%</a:t>
                      </a:r>
                      <a:endParaRPr lang="es-CO" sz="1200" b="1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65817"/>
                  </a:ext>
                </a:extLst>
              </a:tr>
              <a:tr h="3396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Estructurar proyectos de infraestructura del modo fluvial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Proyecto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3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u="none" strike="noStrike" kern="1200" dirty="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16826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D60039D-427B-851F-925A-26AFA9D82DEE}"/>
              </a:ext>
            </a:extLst>
          </p:cNvPr>
          <p:cNvSpPr/>
          <p:nvPr/>
        </p:nvSpPr>
        <p:spPr>
          <a:xfrm>
            <a:off x="370937" y="1852737"/>
            <a:ext cx="11197086" cy="359031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1. </a:t>
            </a: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Desarrollar infraestructura social y productiva mediante la estructuración y adjudicación de proyectos de APP</a:t>
            </a:r>
            <a:r>
              <a:rPr kumimoji="0" lang="es-CO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D80C8DC-99C0-B46F-AC27-9F8F1B26DBBF}"/>
              </a:ext>
            </a:extLst>
          </p:cNvPr>
          <p:cNvSpPr txBox="1">
            <a:spLocks/>
          </p:cNvSpPr>
          <p:nvPr/>
        </p:nvSpPr>
        <p:spPr>
          <a:xfrm>
            <a:off x="1021524" y="979238"/>
            <a:ext cx="9739222" cy="69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j-ea"/>
                <a:cs typeface="+mj-cs"/>
              </a:rPr>
              <a:t>PLAN ESTRATÉGICO INSTITUCIONAL 2022-2026</a:t>
            </a: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798047-9B75-8F65-2DFE-4C05E07B2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207" y="297067"/>
            <a:ext cx="491901" cy="6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6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A8D484-77D9-EB1C-D1E9-074EE3BAEBF6}"/>
              </a:ext>
            </a:extLst>
          </p:cNvPr>
          <p:cNvGraphicFramePr>
            <a:graphicFrameLocks noGrp="1"/>
          </p:cNvGraphicFramePr>
          <p:nvPr/>
        </p:nvGraphicFramePr>
        <p:xfrm>
          <a:off x="391719" y="2030051"/>
          <a:ext cx="11406119" cy="4370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4397">
                  <a:extLst>
                    <a:ext uri="{9D8B030D-6E8A-4147-A177-3AD203B41FA5}">
                      <a16:colId xmlns:a16="http://schemas.microsoft.com/office/drawing/2014/main" val="1228915311"/>
                    </a:ext>
                  </a:extLst>
                </a:gridCol>
                <a:gridCol w="1224116">
                  <a:extLst>
                    <a:ext uri="{9D8B030D-6E8A-4147-A177-3AD203B41FA5}">
                      <a16:colId xmlns:a16="http://schemas.microsoft.com/office/drawing/2014/main" val="31499472"/>
                    </a:ext>
                  </a:extLst>
                </a:gridCol>
                <a:gridCol w="1106129">
                  <a:extLst>
                    <a:ext uri="{9D8B030D-6E8A-4147-A177-3AD203B41FA5}">
                      <a16:colId xmlns:a16="http://schemas.microsoft.com/office/drawing/2014/main" val="3803985741"/>
                    </a:ext>
                  </a:extLst>
                </a:gridCol>
                <a:gridCol w="870155">
                  <a:extLst>
                    <a:ext uri="{9D8B030D-6E8A-4147-A177-3AD203B41FA5}">
                      <a16:colId xmlns:a16="http://schemas.microsoft.com/office/drawing/2014/main" val="2793355597"/>
                    </a:ext>
                  </a:extLst>
                </a:gridCol>
                <a:gridCol w="825910">
                  <a:extLst>
                    <a:ext uri="{9D8B030D-6E8A-4147-A177-3AD203B41FA5}">
                      <a16:colId xmlns:a16="http://schemas.microsoft.com/office/drawing/2014/main" val="3486473940"/>
                    </a:ext>
                  </a:extLst>
                </a:gridCol>
                <a:gridCol w="1017639">
                  <a:extLst>
                    <a:ext uri="{9D8B030D-6E8A-4147-A177-3AD203B41FA5}">
                      <a16:colId xmlns:a16="http://schemas.microsoft.com/office/drawing/2014/main" val="2838693574"/>
                    </a:ext>
                  </a:extLst>
                </a:gridCol>
                <a:gridCol w="957773">
                  <a:extLst>
                    <a:ext uri="{9D8B030D-6E8A-4147-A177-3AD203B41FA5}">
                      <a16:colId xmlns:a16="http://schemas.microsoft.com/office/drawing/2014/main" val="972436492"/>
                    </a:ext>
                  </a:extLst>
                </a:gridCol>
              </a:tblGrid>
              <a:tr h="5006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Proyecto estratégico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7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Unidad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7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Meta cuatrienio 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7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Meta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Meta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Avance cuatrienio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% Avance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33615"/>
                  </a:ext>
                </a:extLst>
              </a:tr>
              <a:tr h="46731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Adjudicar proyectos de concesión bajo esquema de asociación publico privada -APP.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Proyecto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7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109622"/>
                  </a:ext>
                </a:extLst>
              </a:tr>
              <a:tr h="5264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Monitorear la gestión del avance de los proyectos de concesión del modo carretero - Km construidos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Km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5</a:t>
                      </a:r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108,7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232,92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260,8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886777"/>
                  </a:ext>
                </a:extLst>
              </a:tr>
              <a:tr h="53385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Monitorear la gestión del avance de los proyectos de concesión del modo carretero - Km rehabilitados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Km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1</a:t>
                      </a:r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536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155,3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242,9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458,3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24375"/>
                  </a:ext>
                </a:extLst>
              </a:tr>
              <a:tr h="53065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Monitorear la gestión del avance de los proyectos de concesión del modo carretero - Proyectos en etapa de operación y mantenimiento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Proyectos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10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99555"/>
                  </a:ext>
                </a:extLst>
              </a:tr>
              <a:tr h="3158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Modernizar la infraestructura en los aeropuertos concesionados.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Intervención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12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9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9</a:t>
                      </a:r>
                      <a:endParaRPr lang="es-CO" sz="12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70321"/>
                  </a:ext>
                </a:extLst>
              </a:tr>
              <a:tr h="33789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Modernizar la infraestructura en los puertos concesionados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Informes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8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343193"/>
                  </a:ext>
                </a:extLst>
              </a:tr>
              <a:tr h="3158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Formular la Estrategia Global de Sostenibilidad de la ANI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Documento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1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100%</a:t>
                      </a:r>
                      <a:endParaRPr lang="es-CO" sz="1200" b="1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65817"/>
                  </a:ext>
                </a:extLst>
              </a:tr>
              <a:tr h="52640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Gestionar la disponibilidad de los corredores férreos a cargo de la ANI para su operación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85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16826"/>
                  </a:ext>
                </a:extLst>
              </a:tr>
              <a:tr h="3158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Intervenir la red fluvial nacional bajo esquema APP (Canal del Dique)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Km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117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57052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B8FF802-8B29-0638-16F8-DA4D6F184C3E}"/>
              </a:ext>
            </a:extLst>
          </p:cNvPr>
          <p:cNvSpPr/>
          <p:nvPr/>
        </p:nvSpPr>
        <p:spPr>
          <a:xfrm>
            <a:off x="374468" y="1575109"/>
            <a:ext cx="11423371" cy="377629"/>
          </a:xfrm>
          <a:prstGeom prst="roundRect">
            <a:avLst/>
          </a:prstGeom>
          <a:solidFill>
            <a:srgbClr val="E5784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2. </a:t>
            </a: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Gestionar el desarrollo de los proyectos de infraestructura a través del esquema de APP.</a:t>
            </a:r>
            <a:r>
              <a:rPr kumimoji="0" lang="es-CO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FC0062F4-07AA-F0A6-DA16-336D92F42E56}"/>
              </a:ext>
            </a:extLst>
          </p:cNvPr>
          <p:cNvSpPr txBox="1">
            <a:spLocks/>
          </p:cNvSpPr>
          <p:nvPr/>
        </p:nvSpPr>
        <p:spPr>
          <a:xfrm>
            <a:off x="1164784" y="906533"/>
            <a:ext cx="9739222" cy="69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>
                <a:ln>
                  <a:noFill/>
                </a:ln>
                <a:solidFill>
                  <a:srgbClr val="DC7240"/>
                </a:solidFill>
                <a:effectLst/>
                <a:uLnTx/>
                <a:uFillTx/>
                <a:latin typeface="Nunito Black" pitchFamily="2" charset="0"/>
                <a:ea typeface="+mj-ea"/>
                <a:cs typeface="+mj-cs"/>
              </a:rPr>
              <a:t>PLAN ESTRATÉGICO INSTITUCIONAL 2022-2026</a:t>
            </a: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srgbClr val="DC7240"/>
              </a:solidFill>
              <a:effectLst/>
              <a:uLnTx/>
              <a:uFillTx/>
              <a:latin typeface="Nunito Black" pitchFamily="2" charset="0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A3DDC6-2268-5AAE-3F4D-1914589E1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207" y="297067"/>
            <a:ext cx="491901" cy="6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5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BF37C-47A5-8828-6FFA-39B650CD9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CA06B3A-8EC7-8DC3-7EB1-4EE232449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87949"/>
              </p:ext>
            </p:extLst>
          </p:nvPr>
        </p:nvGraphicFramePr>
        <p:xfrm>
          <a:off x="391651" y="1938833"/>
          <a:ext cx="11423371" cy="4639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9447">
                  <a:extLst>
                    <a:ext uri="{9D8B030D-6E8A-4147-A177-3AD203B41FA5}">
                      <a16:colId xmlns:a16="http://schemas.microsoft.com/office/drawing/2014/main" val="1228915311"/>
                    </a:ext>
                  </a:extLst>
                </a:gridCol>
                <a:gridCol w="825108">
                  <a:extLst>
                    <a:ext uri="{9D8B030D-6E8A-4147-A177-3AD203B41FA5}">
                      <a16:colId xmlns:a16="http://schemas.microsoft.com/office/drawing/2014/main" val="31499472"/>
                    </a:ext>
                  </a:extLst>
                </a:gridCol>
                <a:gridCol w="988142">
                  <a:extLst>
                    <a:ext uri="{9D8B030D-6E8A-4147-A177-3AD203B41FA5}">
                      <a16:colId xmlns:a16="http://schemas.microsoft.com/office/drawing/2014/main" val="3803985741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4004322625"/>
                    </a:ext>
                  </a:extLst>
                </a:gridCol>
                <a:gridCol w="752167">
                  <a:extLst>
                    <a:ext uri="{9D8B030D-6E8A-4147-A177-3AD203B41FA5}">
                      <a16:colId xmlns:a16="http://schemas.microsoft.com/office/drawing/2014/main" val="245072474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1028580564"/>
                    </a:ext>
                  </a:extLst>
                </a:gridCol>
                <a:gridCol w="1078196">
                  <a:extLst>
                    <a:ext uri="{9D8B030D-6E8A-4147-A177-3AD203B41FA5}">
                      <a16:colId xmlns:a16="http://schemas.microsoft.com/office/drawing/2014/main" val="3321741235"/>
                    </a:ext>
                  </a:extLst>
                </a:gridCol>
              </a:tblGrid>
              <a:tr h="4903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Proyectos estratégicos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Unidad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Meta cuatrienio 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C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Meta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Meta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Avance cuatrienio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2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% Avance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33615"/>
                  </a:ext>
                </a:extLst>
              </a:tr>
              <a:tr h="46213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Fortalecer la implementación del </a:t>
                      </a:r>
                      <a:r>
                        <a:rPr lang="es-MX" sz="1200" b="1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Modelo Integrado de Planeación y Gestión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Puntaje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9</a:t>
                      </a:r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93,5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93,5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86,2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109622"/>
                  </a:ext>
                </a:extLst>
              </a:tr>
              <a:tr h="43424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Generar acciones que permitan el fortalecimiento de la entidad, con el fin de mejorar las  condiciones de operación de la Agencia. </a:t>
                      </a:r>
                      <a:endParaRPr lang="es-MX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100</a:t>
                      </a:r>
                      <a:endParaRPr lang="es-CO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886777"/>
                  </a:ext>
                </a:extLst>
              </a:tr>
              <a:tr h="43424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Potencializar la comunicación  </a:t>
                      </a:r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para el mejoramiento de la gestión institucional y fortalecimiento de la cultura organizacional.</a:t>
                      </a:r>
                      <a:endParaRPr lang="es-MX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24375"/>
                  </a:ext>
                </a:extLst>
              </a:tr>
              <a:tr h="604843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Porcentaje de implementación de </a:t>
                      </a:r>
                      <a:r>
                        <a:rPr lang="es-MX" sz="1200" b="1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trámites en línea en el Sector </a:t>
                      </a:r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"concepto de viabilidad técnica para ubicación de estaciones de servicio en vías nacionales concesionadas"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1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54454"/>
                  </a:ext>
                </a:extLst>
              </a:tr>
              <a:tr h="26365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Promover el </a:t>
                      </a:r>
                      <a:r>
                        <a:rPr lang="es-ES" sz="1200" b="1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Enfoque de Género </a:t>
                      </a:r>
                      <a:r>
                        <a:rPr lang="es-ES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en la ANI.</a:t>
                      </a:r>
                      <a:endParaRPr lang="es-MX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45951"/>
                  </a:ext>
                </a:extLst>
              </a:tr>
              <a:tr h="43424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Desarrollar la </a:t>
                      </a:r>
                      <a:r>
                        <a:rPr lang="es-MX" sz="1200" b="1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infraestructura de datos </a:t>
                      </a:r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de la Agencia para generar gobierno de datos.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25%</a:t>
                      </a:r>
                      <a:endParaRPr lang="es-CO" sz="1200" b="1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33793"/>
                  </a:ext>
                </a:extLst>
              </a:tr>
              <a:tr h="295544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Implementar servicios digitales </a:t>
                      </a:r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de información para la toma de decisiones. </a:t>
                      </a:r>
                      <a:endParaRPr lang="es-MX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25%</a:t>
                      </a:r>
                      <a:endParaRPr kumimoji="0" lang="es-CO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67466"/>
                  </a:ext>
                </a:extLst>
              </a:tr>
              <a:tr h="465264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1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Fortalecer los sistemas de información </a:t>
                      </a:r>
                      <a:r>
                        <a:rPr lang="es-MX" sz="120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de apoyo  que faciliten la gestión misional</a:t>
                      </a:r>
                      <a:endParaRPr lang="es-MX" sz="1200" b="0" i="0" u="none" strike="noStrike">
                        <a:solidFill>
                          <a:schemeClr val="accent6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25%</a:t>
                      </a:r>
                      <a:endParaRPr kumimoji="0" lang="es-CO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99555"/>
                  </a:ext>
                </a:extLst>
              </a:tr>
              <a:tr h="604843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/>
                        </a:rPr>
                        <a:t>Fortalecer la estrategia para la </a:t>
                      </a:r>
                      <a:r>
                        <a:rPr lang="es-MX" sz="1200" b="1" i="0" u="none" strike="noStrike">
                          <a:solidFill>
                            <a:schemeClr val="accent6"/>
                          </a:solidFill>
                          <a:effectLst/>
                          <a:latin typeface="Nunito"/>
                        </a:rPr>
                        <a:t>atención de las situaciones de conflictividad con las comunidades </a:t>
                      </a:r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/>
                        </a:rPr>
                        <a:t>y otros grupos de interés que se presenten en los diferentes proyectos, de manera integral y articulada.</a:t>
                      </a:r>
                      <a:endParaRPr lang="es-E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chemeClr val="accent6"/>
                          </a:solidFill>
                          <a:effectLst/>
                          <a:latin typeface="Nunito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u="none" strike="noStrike" kern="1200">
                          <a:solidFill>
                            <a:schemeClr val="accent6"/>
                          </a:solidFill>
                          <a:effectLst/>
                          <a:latin typeface="Nunito"/>
                          <a:ea typeface="+mn-ea"/>
                          <a:cs typeface="+mn-cs"/>
                        </a:rPr>
                        <a:t>50%</a:t>
                      </a:r>
                      <a:endParaRPr lang="es-CO" sz="1200" b="1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848332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4A9B8E0-0B02-B1E5-2BCA-81FB42DDA1EB}"/>
              </a:ext>
            </a:extLst>
          </p:cNvPr>
          <p:cNvSpPr/>
          <p:nvPr/>
        </p:nvSpPr>
        <p:spPr>
          <a:xfrm>
            <a:off x="376974" y="1507177"/>
            <a:ext cx="11438047" cy="372664"/>
          </a:xfrm>
          <a:prstGeom prst="roundRect">
            <a:avLst/>
          </a:prstGeom>
          <a:solidFill>
            <a:srgbClr val="005C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3. </a:t>
            </a: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Fortalecer la institucionalidad de la Agencia con el fin de generar confianza y transparencia en la gestión</a:t>
            </a:r>
            <a:endParaRPr kumimoji="0" lang="es-CO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C9CABE5-1A72-24EA-E01C-4E897A0139C0}"/>
              </a:ext>
            </a:extLst>
          </p:cNvPr>
          <p:cNvSpPr txBox="1">
            <a:spLocks/>
          </p:cNvSpPr>
          <p:nvPr/>
        </p:nvSpPr>
        <p:spPr>
          <a:xfrm>
            <a:off x="1071069" y="743130"/>
            <a:ext cx="9739222" cy="69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>
                <a:ln>
                  <a:noFill/>
                </a:ln>
                <a:solidFill>
                  <a:srgbClr val="005C2A"/>
                </a:solidFill>
                <a:effectLst/>
                <a:uLnTx/>
                <a:uFillTx/>
                <a:latin typeface="Nunito Black" pitchFamily="2" charset="0"/>
                <a:ea typeface="+mj-ea"/>
                <a:cs typeface="+mj-cs"/>
              </a:rPr>
              <a:t>PLAN ESTRATÉGICO INSTITUCIONAL 2022-2026</a:t>
            </a: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srgbClr val="005C2A"/>
              </a:solidFill>
              <a:effectLst/>
              <a:uLnTx/>
              <a:uFillTx/>
              <a:latin typeface="Nunito Black" pitchFamily="2" charset="0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F4B980-73C7-31EA-7790-A69AF340F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207" y="297067"/>
            <a:ext cx="491901" cy="6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7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69C36-1096-4F6B-C1EC-AA48147A7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1830716-8F5C-8E1A-2121-E954CB5195E0}"/>
              </a:ext>
            </a:extLst>
          </p:cNvPr>
          <p:cNvSpPr txBox="1">
            <a:spLocks/>
          </p:cNvSpPr>
          <p:nvPr/>
        </p:nvSpPr>
        <p:spPr>
          <a:xfrm>
            <a:off x="3772326" y="2318406"/>
            <a:ext cx="4605492" cy="50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j-ea"/>
                <a:cs typeface="+mj-cs"/>
              </a:rPr>
              <a:t>PLAN DE ACCIÓN 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4B1D4C6-562D-2FFB-2603-EDAC5AA35AEB}"/>
              </a:ext>
            </a:extLst>
          </p:cNvPr>
          <p:cNvSpPr/>
          <p:nvPr/>
        </p:nvSpPr>
        <p:spPr>
          <a:xfrm>
            <a:off x="250605" y="185511"/>
            <a:ext cx="1776978" cy="697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590C9F6C-ACD6-3317-F131-37F75FBDA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89" y="334729"/>
            <a:ext cx="640967" cy="92036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BAE8F1-E52B-917E-1EBC-2D81D947FEEB}"/>
              </a:ext>
            </a:extLst>
          </p:cNvPr>
          <p:cNvGraphicFramePr>
            <a:graphicFrameLocks noGrp="1"/>
          </p:cNvGraphicFramePr>
          <p:nvPr/>
        </p:nvGraphicFramePr>
        <p:xfrm>
          <a:off x="817272" y="3166949"/>
          <a:ext cx="10515600" cy="1762965"/>
        </p:xfrm>
        <a:graphic>
          <a:graphicData uri="http://schemas.openxmlformats.org/drawingml/2006/table">
            <a:tbl>
              <a:tblPr/>
              <a:tblGrid>
                <a:gridCol w="7186863">
                  <a:extLst>
                    <a:ext uri="{9D8B030D-6E8A-4147-A177-3AD203B41FA5}">
                      <a16:colId xmlns:a16="http://schemas.microsoft.com/office/drawing/2014/main" val="3172071649"/>
                    </a:ext>
                  </a:extLst>
                </a:gridCol>
                <a:gridCol w="2366174">
                  <a:extLst>
                    <a:ext uri="{9D8B030D-6E8A-4147-A177-3AD203B41FA5}">
                      <a16:colId xmlns:a16="http://schemas.microsoft.com/office/drawing/2014/main" val="1416720290"/>
                    </a:ext>
                  </a:extLst>
                </a:gridCol>
                <a:gridCol w="962563">
                  <a:extLst>
                    <a:ext uri="{9D8B030D-6E8A-4147-A177-3AD203B41FA5}">
                      <a16:colId xmlns:a16="http://schemas.microsoft.com/office/drawing/2014/main" val="2343816058"/>
                    </a:ext>
                  </a:extLst>
                </a:gridCol>
              </a:tblGrid>
              <a:tr h="5876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EJES TRANSVERSALES INSTITUCIONALES</a:t>
                      </a:r>
                    </a:p>
                  </a:txBody>
                  <a:tcPr marL="5281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Unidad de Medida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Meta cuatrienio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832128"/>
                  </a:ext>
                </a:extLst>
              </a:tr>
              <a:tr h="5876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A.</a:t>
                      </a:r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 Promover la efectividad de la gestión interinstitucional con el fin de generar mejores resultados.</a:t>
                      </a:r>
                    </a:p>
                  </a:txBody>
                  <a:tcPr marL="5281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Plan de trabajo implementado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01582"/>
                  </a:ext>
                </a:extLst>
              </a:tr>
              <a:tr h="5876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B. </a:t>
                      </a:r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Identificar e implementar herramientas que permitan la financiación de los proyectos de concesión a cargo de la ANI.</a:t>
                      </a:r>
                    </a:p>
                  </a:txBody>
                  <a:tcPr marL="5281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Plan de trabajo implementado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0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9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BE732-8FFF-7BC2-0ED8-E6E77797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DEA5EAD-484D-76B7-7EAD-363BE197F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00462"/>
              </p:ext>
            </p:extLst>
          </p:nvPr>
        </p:nvGraphicFramePr>
        <p:xfrm>
          <a:off x="537970" y="2731593"/>
          <a:ext cx="11114711" cy="373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2334">
                  <a:extLst>
                    <a:ext uri="{9D8B030D-6E8A-4147-A177-3AD203B41FA5}">
                      <a16:colId xmlns:a16="http://schemas.microsoft.com/office/drawing/2014/main" val="3244615408"/>
                    </a:ext>
                  </a:extLst>
                </a:gridCol>
                <a:gridCol w="1421935">
                  <a:extLst>
                    <a:ext uri="{9D8B030D-6E8A-4147-A177-3AD203B41FA5}">
                      <a16:colId xmlns:a16="http://schemas.microsoft.com/office/drawing/2014/main" val="2200984381"/>
                    </a:ext>
                  </a:extLst>
                </a:gridCol>
                <a:gridCol w="1950442">
                  <a:extLst>
                    <a:ext uri="{9D8B030D-6E8A-4147-A177-3AD203B41FA5}">
                      <a16:colId xmlns:a16="http://schemas.microsoft.com/office/drawing/2014/main" val="3916791834"/>
                    </a:ext>
                  </a:extLst>
                </a:gridCol>
              </a:tblGrid>
              <a:tr h="438840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Nunito" pitchFamily="2" charset="0"/>
                        </a:rPr>
                        <a:t>Actividad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Nunito" pitchFamily="2" charset="0"/>
                        </a:rPr>
                        <a:t>Meta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latin typeface="Nunito" pitchFamily="2" charset="0"/>
                        </a:rPr>
                        <a:t>Área</a:t>
                      </a:r>
                      <a:endParaRPr lang="es-CO" sz="14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269515"/>
                  </a:ext>
                </a:extLst>
              </a:tr>
              <a:tr h="654284">
                <a:tc>
                  <a:txBody>
                    <a:bodyPr/>
                    <a:lstStyle/>
                    <a:p>
                      <a:pPr algn="just"/>
                      <a:r>
                        <a:rPr lang="es-MX" sz="1400" b="0">
                          <a:latin typeface="Nunito" pitchFamily="2" charset="0"/>
                        </a:rPr>
                        <a:t>Avanzar en la estructuración de un proyecto de infraestructura hospitalaria bajo esquema APP</a:t>
                      </a:r>
                      <a:endParaRPr lang="es-CO" sz="1400" b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>
                          <a:solidFill>
                            <a:schemeClr val="tx1"/>
                          </a:solidFill>
                          <a:latin typeface="Nunito" pitchFamily="2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. Estructuración</a:t>
                      </a: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402034"/>
                  </a:ext>
                </a:extLst>
              </a:tr>
              <a:tr h="717636">
                <a:tc>
                  <a:txBody>
                    <a:bodyPr/>
                    <a:lstStyle/>
                    <a:p>
                      <a:pPr algn="just"/>
                      <a:r>
                        <a:rPr lang="es-MX" sz="14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Incluir lineamientos de infraestructura verde en los proyectos:</a:t>
                      </a:r>
                    </a:p>
                    <a:p>
                      <a:pPr algn="just"/>
                      <a:r>
                        <a:rPr lang="es-MX" sz="14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Infraestructura hospitalaria, Boquerón-El Tablón, Río Meta, Corredor Férreo Bogotá y Sistema Ferroviario Central, Corredor Férreo Buenaventura - Sistema Ferroviario Central</a:t>
                      </a:r>
                      <a:endParaRPr lang="es-CO" sz="14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Nunito" pitchFamily="2" charset="0"/>
                        </a:rPr>
                        <a:t>5 proyectos</a:t>
                      </a:r>
                      <a:endParaRPr lang="es-CO" sz="14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. Estructuración</a:t>
                      </a: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879663"/>
                  </a:ext>
                </a:extLst>
              </a:tr>
              <a:tr h="610591">
                <a:tc>
                  <a:txBody>
                    <a:bodyPr/>
                    <a:lstStyle/>
                    <a:p>
                      <a:pPr algn="just"/>
                      <a:r>
                        <a:rPr lang="es-MX" sz="14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Estructurar proyectos carreteros - Proyecto Boquerón-El tablón bajo esquema APP</a:t>
                      </a:r>
                      <a:endParaRPr lang="es-CO" sz="14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Nunito" pitchFamily="2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Vp. Estructuración</a:t>
                      </a: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203544"/>
                  </a:ext>
                </a:extLst>
              </a:tr>
              <a:tr h="770639">
                <a:tc>
                  <a:txBody>
                    <a:bodyPr/>
                    <a:lstStyle/>
                    <a:p>
                      <a:pPr algn="just"/>
                      <a:r>
                        <a:rPr lang="es-MX" sz="14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Avanzar en la estructuración de los proyectos férreos:</a:t>
                      </a:r>
                    </a:p>
                    <a:p>
                      <a:pPr algn="just"/>
                      <a:r>
                        <a:rPr lang="es-MX" sz="14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Corredor Férreo Bogotá y Sistema Ferroviario Central, Corredor Férreo Buenaventura - Sistema Ferroviario Central bajo esquema APP.</a:t>
                      </a:r>
                      <a:endParaRPr lang="es-CO" sz="14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Nunito" pitchFamily="2" charset="0"/>
                        </a:rPr>
                        <a:t>60%</a:t>
                      </a:r>
                      <a:endParaRPr lang="es-CO" sz="1400" dirty="0">
                        <a:solidFill>
                          <a:schemeClr val="tx1"/>
                        </a:solidFill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. Estructuración</a:t>
                      </a: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875562"/>
                  </a:ext>
                </a:extLst>
              </a:tr>
              <a:tr h="530887">
                <a:tc>
                  <a:txBody>
                    <a:bodyPr/>
                    <a:lstStyle/>
                    <a:p>
                      <a:pPr algn="just"/>
                      <a:r>
                        <a:rPr lang="es-MX" sz="1400" u="none" strike="noStrike" kern="1200">
                          <a:solidFill>
                            <a:schemeClr val="accent6"/>
                          </a:solidFill>
                          <a:effectLst/>
                          <a:latin typeface="Nunito" pitchFamily="2" charset="0"/>
                          <a:ea typeface="+mn-ea"/>
                          <a:cs typeface="+mn-cs"/>
                        </a:rPr>
                        <a:t>Estructurar el Proyecto Fluvial Río Meta  bajo esquema APP</a:t>
                      </a:r>
                      <a:endParaRPr lang="es-CO" sz="1400" u="none" strike="noStrike" kern="1200">
                        <a:solidFill>
                          <a:schemeClr val="accent6"/>
                        </a:solidFill>
                        <a:effectLst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Nunito" pitchFamily="2" charset="0"/>
                        </a:rPr>
                        <a:t>100%</a:t>
                      </a:r>
                      <a:endParaRPr lang="es-CO" sz="14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 pitchFamily="2" charset="0"/>
                          <a:ea typeface="+mn-ea"/>
                          <a:cs typeface="+mn-cs"/>
                        </a:rPr>
                        <a:t>. Estructuración</a:t>
                      </a:r>
                      <a:endParaRPr kumimoji="0" lang="es-C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572600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28B788C-18C0-2B80-8C17-F159A87021BA}"/>
              </a:ext>
            </a:extLst>
          </p:cNvPr>
          <p:cNvSpPr/>
          <p:nvPr/>
        </p:nvSpPr>
        <p:spPr>
          <a:xfrm>
            <a:off x="537970" y="1936843"/>
            <a:ext cx="11114035" cy="697470"/>
          </a:xfrm>
          <a:prstGeom prst="roundRect">
            <a:avLst/>
          </a:prstGeom>
          <a:solidFill>
            <a:srgbClr val="0000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estratégico 1. </a:t>
            </a: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Desarrollar infraestructura social y productiva mediante la estructuración y adjudicación de proyectos de APP. </a:t>
            </a:r>
            <a:r>
              <a:rPr kumimoji="0" lang="es-CO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 </a:t>
            </a:r>
            <a:endParaRPr kumimoji="0" lang="es-CO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" pitchFamily="2" charset="0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2581B91-9F63-F809-7D29-B6552A5E3DED}"/>
              </a:ext>
            </a:extLst>
          </p:cNvPr>
          <p:cNvSpPr txBox="1">
            <a:spLocks/>
          </p:cNvSpPr>
          <p:nvPr/>
        </p:nvSpPr>
        <p:spPr>
          <a:xfrm>
            <a:off x="3220598" y="1133230"/>
            <a:ext cx="5849659" cy="509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j-ea"/>
                <a:cs typeface="+mj-cs"/>
              </a:rPr>
              <a:t>PLAN DE ACCIÓN 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15DDC50-8922-F9C6-DAFF-5A253F7B5A35}"/>
              </a:ext>
            </a:extLst>
          </p:cNvPr>
          <p:cNvSpPr/>
          <p:nvPr/>
        </p:nvSpPr>
        <p:spPr>
          <a:xfrm>
            <a:off x="250605" y="185511"/>
            <a:ext cx="1776978" cy="697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0CF62A71-273C-F74B-E12F-CEA5051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89" y="334729"/>
            <a:ext cx="640967" cy="9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1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A91CFBD-E3B5-9117-2DF5-C9F0BD49A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82945"/>
              </p:ext>
            </p:extLst>
          </p:nvPr>
        </p:nvGraphicFramePr>
        <p:xfrm>
          <a:off x="447331" y="1943684"/>
          <a:ext cx="11297338" cy="468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4536">
                  <a:extLst>
                    <a:ext uri="{9D8B030D-6E8A-4147-A177-3AD203B41FA5}">
                      <a16:colId xmlns:a16="http://schemas.microsoft.com/office/drawing/2014/main" val="3244615408"/>
                    </a:ext>
                  </a:extLst>
                </a:gridCol>
                <a:gridCol w="1484001">
                  <a:extLst>
                    <a:ext uri="{9D8B030D-6E8A-4147-A177-3AD203B41FA5}">
                      <a16:colId xmlns:a16="http://schemas.microsoft.com/office/drawing/2014/main" val="2721217153"/>
                    </a:ext>
                  </a:extLst>
                </a:gridCol>
                <a:gridCol w="1618801">
                  <a:extLst>
                    <a:ext uri="{9D8B030D-6E8A-4147-A177-3AD203B41FA5}">
                      <a16:colId xmlns:a16="http://schemas.microsoft.com/office/drawing/2014/main" val="2773159749"/>
                    </a:ext>
                  </a:extLst>
                </a:gridCol>
              </a:tblGrid>
              <a:tr h="403046"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latin typeface="Nunito" pitchFamily="2" charset="0"/>
                        </a:rPr>
                        <a:t>Actividad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Nunito" pitchFamily="2" charset="0"/>
                        </a:rPr>
                        <a:t>Meta</a:t>
                      </a:r>
                      <a:endParaRPr lang="es-CO" sz="12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Nunito"/>
                        </a:rPr>
                        <a:t>Área</a:t>
                      </a:r>
                      <a:endParaRPr lang="es-CO" sz="1200">
                        <a:latin typeface="Nuni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269515"/>
                  </a:ext>
                </a:extLst>
              </a:tr>
              <a:tr h="406760"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latin typeface="Nunito"/>
                        </a:rPr>
                        <a:t>Adjudicar proyectos de APP: </a:t>
                      </a:r>
                      <a:r>
                        <a:rPr lang="es-MX" sz="1200" b="1" dirty="0">
                          <a:latin typeface="Nunito"/>
                        </a:rPr>
                        <a:t>Corredor Férreo La Dorada - Chiriguaná</a:t>
                      </a:r>
                      <a:endParaRPr lang="es-CO" sz="1200" dirty="0">
                        <a:latin typeface="Nuni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tx1"/>
                          </a:solidFill>
                          <a:latin typeface="Nunito"/>
                        </a:rPr>
                        <a:t>1</a:t>
                      </a:r>
                      <a:r>
                        <a:rPr lang="es-MX" sz="1200" dirty="0">
                          <a:latin typeface="Nunito"/>
                        </a:rPr>
                        <a:t> proyectos</a:t>
                      </a:r>
                      <a:endParaRPr lang="es-CO" sz="1200" dirty="0">
                        <a:latin typeface="Nuni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Estructuración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Jurídica</a:t>
                      </a:r>
                      <a:endParaRPr kumimoji="0" lang="es-C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89361"/>
                  </a:ext>
                </a:extLst>
              </a:tr>
              <a:tr h="406760">
                <a:tc>
                  <a:txBody>
                    <a:bodyPr/>
                    <a:lstStyle/>
                    <a:p>
                      <a:pPr algn="just"/>
                      <a:r>
                        <a:rPr lang="es-MX" sz="1200">
                          <a:latin typeface="Nunito" pitchFamily="2" charset="0"/>
                        </a:rPr>
                        <a:t>Monitorear la gestión del avance de los proyectos de concesión del modo carretero - </a:t>
                      </a:r>
                      <a:r>
                        <a:rPr lang="es-MX" sz="1200" b="1">
                          <a:latin typeface="Nunito" pitchFamily="2" charset="0"/>
                        </a:rPr>
                        <a:t>Km construidos</a:t>
                      </a:r>
                      <a:endParaRPr lang="es-CO" sz="1200" b="1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Nunito" pitchFamily="2" charset="0"/>
                        </a:rPr>
                        <a:t>101km</a:t>
                      </a:r>
                      <a:endParaRPr lang="es-CO" sz="12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Ejecutiva</a:t>
                      </a:r>
                      <a:endParaRPr kumimoji="0" lang="es-C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665690"/>
                  </a:ext>
                </a:extLst>
              </a:tr>
              <a:tr h="406760"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latin typeface="Nunito" pitchFamily="2" charset="0"/>
                        </a:rPr>
                        <a:t>Monitorear la gestión del avance de los proyectos de concesión del modo carretero - </a:t>
                      </a:r>
                      <a:r>
                        <a:rPr lang="es-MX" sz="1200" b="1" dirty="0">
                          <a:latin typeface="Nunito" pitchFamily="2" charset="0"/>
                        </a:rPr>
                        <a:t>Km rehabilitados y/o mejorados</a:t>
                      </a:r>
                      <a:endParaRPr lang="es-CO" sz="1200" b="1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Nunito" pitchFamily="2" charset="0"/>
                        </a:rPr>
                        <a:t>388 km</a:t>
                      </a:r>
                      <a:endParaRPr lang="es-CO" sz="12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Ejecutiva</a:t>
                      </a:r>
                      <a:endParaRPr kumimoji="0" lang="es-C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808346"/>
                  </a:ext>
                </a:extLst>
              </a:tr>
              <a:tr h="406760">
                <a:tc>
                  <a:txBody>
                    <a:bodyPr/>
                    <a:lstStyle/>
                    <a:p>
                      <a:pPr algn="just"/>
                      <a:r>
                        <a:rPr lang="es-MX" sz="1200">
                          <a:latin typeface="Nunito" pitchFamily="2" charset="0"/>
                        </a:rPr>
                        <a:t>Monitorear la gestión del avance de los proyectos de concesión del modo carretero - </a:t>
                      </a:r>
                      <a:r>
                        <a:rPr lang="es-MX" sz="1200" b="1">
                          <a:latin typeface="Nunito" pitchFamily="2" charset="0"/>
                        </a:rPr>
                        <a:t>Proyectos en etapa de operación y mantenimiento</a:t>
                      </a:r>
                      <a:endParaRPr lang="es-CO" sz="1200" b="1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Nunito" pitchFamily="2" charset="0"/>
                        </a:rPr>
                        <a:t>2 proyectos</a:t>
                      </a:r>
                      <a:endParaRPr lang="es-CO" sz="12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Ejecutiva</a:t>
                      </a:r>
                      <a:endParaRPr kumimoji="0" lang="es-C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272731"/>
                  </a:ext>
                </a:extLst>
              </a:tr>
              <a:tr h="563206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Nunito" pitchFamily="2" charset="0"/>
                        </a:rPr>
                        <a:t>Monitorear los </a:t>
                      </a:r>
                      <a:r>
                        <a:rPr lang="es-ES" sz="1200" b="1" dirty="0">
                          <a:latin typeface="Nunito" pitchFamily="2" charset="0"/>
                        </a:rPr>
                        <a:t>planes de modernización de los aeropuertos </a:t>
                      </a:r>
                      <a:r>
                        <a:rPr lang="es-ES" sz="1200" dirty="0">
                          <a:latin typeface="Nunito" pitchFamily="2" charset="0"/>
                        </a:rPr>
                        <a:t>a cargo de la ANI</a:t>
                      </a:r>
                      <a:endParaRPr lang="es-CO" sz="12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Nunito" pitchFamily="2" charset="0"/>
                        </a:rPr>
                        <a:t>6 intervenciones</a:t>
                      </a:r>
                      <a:endParaRPr lang="es-CO" sz="12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</a:t>
                      </a:r>
                      <a:r>
                        <a:rPr kumimoji="0" lang="es-MX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. Gestión Contractual</a:t>
                      </a:r>
                      <a:endParaRPr kumimoji="0" lang="es-C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107947"/>
                  </a:ext>
                </a:extLst>
              </a:tr>
              <a:tr h="443825">
                <a:tc>
                  <a:txBody>
                    <a:bodyPr/>
                    <a:lstStyle/>
                    <a:p>
                      <a:pPr algn="just"/>
                      <a:r>
                        <a:rPr lang="es-ES" sz="1200">
                          <a:latin typeface="Nunito" pitchFamily="2" charset="0"/>
                        </a:rPr>
                        <a:t>Monitorear los </a:t>
                      </a:r>
                      <a:r>
                        <a:rPr lang="es-ES" sz="1200" b="1">
                          <a:latin typeface="Nunito" pitchFamily="2" charset="0"/>
                        </a:rPr>
                        <a:t>planes de modernización de los puertos </a:t>
                      </a:r>
                      <a:r>
                        <a:rPr lang="es-ES" sz="1200">
                          <a:latin typeface="Nunito" pitchFamily="2" charset="0"/>
                        </a:rPr>
                        <a:t>a cargo de la ANI</a:t>
                      </a:r>
                      <a:endParaRPr lang="es-CO" sz="12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Nunito" pitchFamily="2" charset="0"/>
                        </a:rPr>
                        <a:t>2 informes </a:t>
                      </a:r>
                      <a:endParaRPr lang="es-CO" sz="12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unito"/>
                          <a:ea typeface="+mn-ea"/>
                          <a:cs typeface="+mn-cs"/>
                        </a:rPr>
                        <a:t>Vp. Gestión Contractual</a:t>
                      </a:r>
                      <a:endParaRPr kumimoji="0" lang="es-CO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unito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07811"/>
                  </a:ext>
                </a:extLst>
              </a:tr>
              <a:tr h="406760"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latin typeface="Nunito" pitchFamily="2" charset="0"/>
                        </a:rPr>
                        <a:t>Desarrollar las actividades necesarias para la implementación de la estrategia global de sostenibilidad de la ANI</a:t>
                      </a:r>
                      <a:endParaRPr lang="es-CO" sz="12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Nunito" pitchFamily="2" charset="0"/>
                        </a:rPr>
                        <a:t>100%</a:t>
                      </a:r>
                      <a:endParaRPr lang="es-CO" sz="12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Nunito"/>
                        </a:rPr>
                        <a:t>Vp. Planeación, Riesgos y Entorno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Nuni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692961"/>
                  </a:ext>
                </a:extLst>
              </a:tr>
              <a:tr h="461548"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>
                          <a:latin typeface="Nunito" pitchFamily="2" charset="0"/>
                        </a:rPr>
                        <a:t>Presentar informe de </a:t>
                      </a:r>
                      <a:r>
                        <a:rPr lang="es-ES" sz="1200" b="1" dirty="0">
                          <a:latin typeface="Nunito" pitchFamily="2" charset="0"/>
                        </a:rPr>
                        <a:t>disponibilidad de la red férrea </a:t>
                      </a:r>
                      <a:r>
                        <a:rPr lang="es-ES" sz="1200" dirty="0">
                          <a:latin typeface="Nunito" pitchFamily="2" charset="0"/>
                        </a:rPr>
                        <a:t>concesionada a cargo de la Agencia.</a:t>
                      </a:r>
                      <a:endParaRPr lang="es-CO" sz="12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Nunito" pitchFamily="2" charset="0"/>
                        </a:rPr>
                        <a:t>85%</a:t>
                      </a:r>
                      <a:endParaRPr lang="es-CO" sz="1200" dirty="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unito"/>
                        </a:rPr>
                        <a:t>Vp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/>
                        </a:rPr>
                        <a:t>. Gestión Contractual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091349"/>
                  </a:ext>
                </a:extLst>
              </a:tr>
              <a:tr h="563206">
                <a:tc>
                  <a:txBody>
                    <a:bodyPr/>
                    <a:lstStyle/>
                    <a:p>
                      <a:pPr algn="just"/>
                      <a:r>
                        <a:rPr lang="es-MX" sz="1200">
                          <a:latin typeface="Nunito" pitchFamily="2" charset="0"/>
                        </a:rPr>
                        <a:t>Operar y mantener la hidrovía del </a:t>
                      </a:r>
                      <a:r>
                        <a:rPr lang="es-MX" sz="1200" b="1">
                          <a:latin typeface="Nunito" pitchFamily="2" charset="0"/>
                        </a:rPr>
                        <a:t>Canal del Dique</a:t>
                      </a:r>
                      <a:endParaRPr lang="es-CO" sz="1200" b="1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Nunito" pitchFamily="2" charset="0"/>
                        </a:rPr>
                        <a:t>117 km</a:t>
                      </a:r>
                      <a:endParaRPr lang="es-CO" sz="1200">
                        <a:latin typeface="Nunito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unito"/>
                        </a:rPr>
                        <a:t>Vp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/>
                        </a:rPr>
                        <a:t>. Gestión Contractual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592757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9304926-694A-B2F6-BA17-D7201681CCB8}"/>
              </a:ext>
            </a:extLst>
          </p:cNvPr>
          <p:cNvSpPr/>
          <p:nvPr/>
        </p:nvSpPr>
        <p:spPr>
          <a:xfrm>
            <a:off x="470023" y="1372887"/>
            <a:ext cx="11227577" cy="50937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Foco estratégico 2. </a:t>
            </a: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" pitchFamily="2" charset="0"/>
                <a:ea typeface="+mn-ea"/>
                <a:cs typeface="+mn-cs"/>
              </a:rPr>
              <a:t>Gestionar el desarrollo de los proyectos de infraestructura a través del esquema de APP.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03EF21-5B53-57AC-B647-885B124DE16B}"/>
              </a:ext>
            </a:extLst>
          </p:cNvPr>
          <p:cNvSpPr txBox="1">
            <a:spLocks/>
          </p:cNvSpPr>
          <p:nvPr/>
        </p:nvSpPr>
        <p:spPr>
          <a:xfrm>
            <a:off x="2693984" y="745713"/>
            <a:ext cx="7268716" cy="509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>
                <a:ln>
                  <a:noFill/>
                </a:ln>
                <a:solidFill>
                  <a:srgbClr val="E38D67">
                    <a:lumMod val="50000"/>
                  </a:srgbClr>
                </a:solidFill>
                <a:effectLst/>
                <a:uLnTx/>
                <a:uFillTx/>
                <a:latin typeface="Nunito Black" pitchFamily="2" charset="0"/>
                <a:ea typeface="+mj-ea"/>
                <a:cs typeface="+mj-cs"/>
              </a:rPr>
              <a:t>PLAN DE ACCIÓN 2025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7E2102-CFBE-492B-1B9C-E917791433A0}"/>
              </a:ext>
            </a:extLst>
          </p:cNvPr>
          <p:cNvSpPr/>
          <p:nvPr/>
        </p:nvSpPr>
        <p:spPr>
          <a:xfrm>
            <a:off x="250605" y="185511"/>
            <a:ext cx="1776978" cy="697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985FEF43-477A-C634-C335-0B0EAEC3F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89" y="334729"/>
            <a:ext cx="640967" cy="92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2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t">
      <a:dk1>
        <a:srgbClr val="262626"/>
      </a:dk1>
      <a:lt1>
        <a:sysClr val="window" lastClr="FFFFFF"/>
      </a:lt1>
      <a:dk2>
        <a:srgbClr val="DC7240"/>
      </a:dk2>
      <a:lt2>
        <a:srgbClr val="E7E6E6"/>
      </a:lt2>
      <a:accent1>
        <a:srgbClr val="DC7240"/>
      </a:accent1>
      <a:accent2>
        <a:srgbClr val="262626"/>
      </a:accent2>
      <a:accent3>
        <a:srgbClr val="E38D67"/>
      </a:accent3>
      <a:accent4>
        <a:srgbClr val="595959"/>
      </a:accent4>
      <a:accent5>
        <a:srgbClr val="EFA725"/>
      </a:accent5>
      <a:accent6>
        <a:srgbClr val="0C0C0C"/>
      </a:accent6>
      <a:hlink>
        <a:srgbClr val="43B1A4"/>
      </a:hlink>
      <a:folHlink>
        <a:srgbClr val="DC724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21853b8-d97a-4303-8bf9-1c8c7b1c2bc5" xsi:nil="true"/>
    <_ip_UnifiedCompliancePolicyProperties xmlns="http://schemas.microsoft.com/sharepoint/v3" xsi:nil="true"/>
    <lcf76f155ced4ddcb4097134ff3c332f xmlns="8065b5fd-482f-4e82-81e0-fa392c3a563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27327982EAC5468F32DF6C3420B1AA" ma:contentTypeVersion="20" ma:contentTypeDescription="Crear nuevo documento." ma:contentTypeScope="" ma:versionID="381aef9627cb054efe8adab7be72ec77">
  <xsd:schema xmlns:xsd="http://www.w3.org/2001/XMLSchema" xmlns:xs="http://www.w3.org/2001/XMLSchema" xmlns:p="http://schemas.microsoft.com/office/2006/metadata/properties" xmlns:ns1="http://schemas.microsoft.com/sharepoint/v3" xmlns:ns2="8065b5fd-482f-4e82-81e0-fa392c3a563f" xmlns:ns3="721853b8-d97a-4303-8bf9-1c8c7b1c2bc5" targetNamespace="http://schemas.microsoft.com/office/2006/metadata/properties" ma:root="true" ma:fieldsID="1c90accc26e282327dbe83ba98b61c34" ns1:_="" ns2:_="" ns3:_="">
    <xsd:import namespace="http://schemas.microsoft.com/sharepoint/v3"/>
    <xsd:import namespace="8065b5fd-482f-4e82-81e0-fa392c3a563f"/>
    <xsd:import namespace="721853b8-d97a-4303-8bf9-1c8c7b1c2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5b5fd-482f-4e82-81e0-fa392c3a5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2e5d509d-97ca-41e2-ae05-ef8d2d2705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853b8-d97a-4303-8bf9-1c8c7b1c2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c50207-204c-4244-8481-d943f02c69e6}" ma:internalName="TaxCatchAll" ma:showField="CatchAllData" ma:web="721853b8-d97a-4303-8bf9-1c8c7b1c2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37386D-4891-4D7F-ABD8-F071F2E5F618}">
  <ds:schemaRefs>
    <ds:schemaRef ds:uri="721853b8-d97a-4303-8bf9-1c8c7b1c2bc5"/>
    <ds:schemaRef ds:uri="8065b5fd-482f-4e82-81e0-fa392c3a563f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006DE66-6894-4FCC-AC35-5814FEE838A7}">
  <ds:schemaRefs>
    <ds:schemaRef ds:uri="721853b8-d97a-4303-8bf9-1c8c7b1c2bc5"/>
    <ds:schemaRef ds:uri="8065b5fd-482f-4e82-81e0-fa392c3a56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94D3D9A-4263-4C87-A31D-57DB776EB6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Borrador Presentación Actualización Politica Gestión Documental</Template>
  <TotalTime>263</TotalTime>
  <Words>1621</Words>
  <Application>Microsoft Office PowerPoint</Application>
  <PresentationFormat>Panorámica</PresentationFormat>
  <Paragraphs>334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Calibri</vt:lpstr>
      <vt:lpstr>Nunito Black</vt:lpstr>
      <vt:lpstr>Arial</vt:lpstr>
      <vt:lpstr>Verdana</vt:lpstr>
      <vt:lpstr>Nunito Sans 10pt</vt:lpstr>
      <vt:lpstr>Candara</vt:lpstr>
      <vt:lpstr>Nunito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Katheryn Torres Suarez</dc:creator>
  <cp:lastModifiedBy>Ricardo Aguilera Wilches</cp:lastModifiedBy>
  <cp:revision>3</cp:revision>
  <dcterms:created xsi:type="dcterms:W3CDTF">2024-12-27T23:44:26Z</dcterms:created>
  <dcterms:modified xsi:type="dcterms:W3CDTF">2026-01-20T19:22:00Z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0x0101009627327982EAC5468F32DF6C3420B1AA</vt:lpwstr>
  </property>
  <property fmtid="{D5CDD505-2E9C-101B-9397-08002B2CF9AE}" pid="3" name="MediaServiceImageTags">
    <vt:lpwstr/>
  </property>
</Properties>
</file>