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17"/>
  </p:notesMasterIdLst>
  <p:handoutMasterIdLst>
    <p:handoutMasterId r:id="rId18"/>
  </p:handoutMasterIdLst>
  <p:sldIdLst>
    <p:sldId id="259" r:id="rId5"/>
    <p:sldId id="738" r:id="rId6"/>
    <p:sldId id="728" r:id="rId7"/>
    <p:sldId id="751" r:id="rId8"/>
    <p:sldId id="729" r:id="rId9"/>
    <p:sldId id="734" r:id="rId10"/>
    <p:sldId id="925" r:id="rId11"/>
    <p:sldId id="919" r:id="rId12"/>
    <p:sldId id="920" r:id="rId13"/>
    <p:sldId id="922" r:id="rId14"/>
    <p:sldId id="923" r:id="rId15"/>
    <p:sldId id="92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4" userDrawn="1">
          <p15:clr>
            <a:srgbClr val="A4A3A4"/>
          </p15:clr>
        </p15:guide>
        <p15:guide id="2" pos="680" userDrawn="1">
          <p15:clr>
            <a:srgbClr val="A4A3A4"/>
          </p15:clr>
        </p15:guide>
        <p15:guide id="3" pos="51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CCED3"/>
    <a:srgbClr val="D7CDFE"/>
    <a:srgbClr val="F9FEB7"/>
    <a:srgbClr val="EDC6FE"/>
    <a:srgbClr val="000000"/>
    <a:srgbClr val="2D6DF4"/>
    <a:srgbClr val="0054BC"/>
    <a:srgbClr val="069169"/>
    <a:srgbClr val="DC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83"/>
    <p:restoredTop sz="96642"/>
  </p:normalViewPr>
  <p:slideViewPr>
    <p:cSldViewPr snapToGrid="0" snapToObjects="1">
      <p:cViewPr varScale="1">
        <p:scale>
          <a:sx n="95" d="100"/>
          <a:sy n="95" d="100"/>
        </p:scale>
        <p:origin x="756" y="84"/>
      </p:cViewPr>
      <p:guideLst>
        <p:guide orient="horz" pos="554"/>
        <p:guide pos="680"/>
        <p:guide pos="5103"/>
      </p:guideLst>
    </p:cSldViewPr>
  </p:slideViewPr>
  <p:notesTextViewPr>
    <p:cViewPr>
      <p:scale>
        <a:sx n="1" d="1"/>
        <a:sy n="1" d="1"/>
      </p:scale>
      <p:origin x="0" y="0"/>
    </p:cViewPr>
  </p:notesTextViewPr>
  <p:notesViewPr>
    <p:cSldViewPr snapToGrid="0" snapToObjects="1">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2686D-009B-4755-BF3C-B1645D0A938E}" type="datetimeFigureOut">
              <a:rPr lang="es-ES" smtClean="0"/>
              <a:t>11/09/2020</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DAE71F-6302-4695-A732-5DA60A1BF971}" type="slidenum">
              <a:rPr lang="es-ES" smtClean="0"/>
              <a:t>‹Nº›</a:t>
            </a:fld>
            <a:endParaRPr lang="es-ES"/>
          </a:p>
        </p:txBody>
      </p:sp>
    </p:spTree>
    <p:extLst>
      <p:ext uri="{BB962C8B-B14F-4D97-AF65-F5344CB8AC3E}">
        <p14:creationId xmlns:p14="http://schemas.microsoft.com/office/powerpoint/2010/main" val="86641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78417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26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No se encuentra riesgo 13.3 (j), variaciones en los ingresos por diferencia en la fecha entrega infraestructura: </a:t>
            </a:r>
            <a:r>
              <a:rPr lang="es-ES" b="1" dirty="0"/>
              <a:t>No aplica al proyecto</a:t>
            </a:r>
            <a:endParaRPr lang="es-ES" dirty="0"/>
          </a:p>
        </p:txBody>
      </p:sp>
      <p:sp>
        <p:nvSpPr>
          <p:cNvPr id="4" name="Marcador de número de diapositiva 3"/>
          <p:cNvSpPr>
            <a:spLocks noGrp="1"/>
          </p:cNvSpPr>
          <p:nvPr>
            <p:ph type="sldNum" sz="quarter" idx="10"/>
          </p:nvPr>
        </p:nvSpPr>
        <p:spPr/>
        <p:txBody>
          <a:bodyPr/>
          <a:lstStyle/>
          <a:p>
            <a:fld id="{D71E34F9-610B-714B-B7F6-AD949D683F54}" type="slidenum">
              <a:rPr lang="es-ES" smtClean="0"/>
              <a:t>10</a:t>
            </a:fld>
            <a:endParaRPr lang="es-ES" dirty="0"/>
          </a:p>
        </p:txBody>
      </p:sp>
    </p:spTree>
    <p:extLst>
      <p:ext uri="{BB962C8B-B14F-4D97-AF65-F5344CB8AC3E}">
        <p14:creationId xmlns:p14="http://schemas.microsoft.com/office/powerpoint/2010/main" val="233241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1E34F9-610B-714B-B7F6-AD949D683F54}" type="slidenum">
              <a:rPr lang="es-ES" smtClean="0"/>
              <a:t>11</a:t>
            </a:fld>
            <a:endParaRPr lang="es-ES" dirty="0"/>
          </a:p>
        </p:txBody>
      </p:sp>
    </p:spTree>
    <p:extLst>
      <p:ext uri="{BB962C8B-B14F-4D97-AF65-F5344CB8AC3E}">
        <p14:creationId xmlns:p14="http://schemas.microsoft.com/office/powerpoint/2010/main" val="1815432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1E34F9-610B-714B-B7F6-AD949D683F54}" type="slidenum">
              <a:rPr lang="es-ES" smtClean="0"/>
              <a:t>12</a:t>
            </a:fld>
            <a:endParaRPr lang="es-ES" dirty="0"/>
          </a:p>
        </p:txBody>
      </p:sp>
    </p:spTree>
    <p:extLst>
      <p:ext uri="{BB962C8B-B14F-4D97-AF65-F5344CB8AC3E}">
        <p14:creationId xmlns:p14="http://schemas.microsoft.com/office/powerpoint/2010/main" val="427430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20192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57960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7491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sz="1200" b="1" i="0" u="none" strike="noStrike" cap="none" dirty="0">
              <a:solidFill>
                <a:schemeClr val="tx1"/>
              </a:solidFill>
              <a:latin typeface="Arial"/>
              <a:cs typeface="Arial"/>
              <a:sym typeface="Arial"/>
            </a:endParaRPr>
          </a:p>
        </p:txBody>
      </p:sp>
    </p:spTree>
    <p:extLst>
      <p:ext uri="{BB962C8B-B14F-4D97-AF65-F5344CB8AC3E}">
        <p14:creationId xmlns:p14="http://schemas.microsoft.com/office/powerpoint/2010/main" val="105726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0729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71E34F9-610B-714B-B7F6-AD949D683F54}" type="slidenum">
              <a:rPr lang="es-ES" smtClean="0"/>
              <a:t>7</a:t>
            </a:fld>
            <a:endParaRPr lang="es-ES" dirty="0"/>
          </a:p>
        </p:txBody>
      </p:sp>
    </p:spTree>
    <p:extLst>
      <p:ext uri="{BB962C8B-B14F-4D97-AF65-F5344CB8AC3E}">
        <p14:creationId xmlns:p14="http://schemas.microsoft.com/office/powerpoint/2010/main" val="224429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s-ES" dirty="0"/>
              <a:t>No se encuentra riesgo 13.2 (a) (ix), cantidades de obra </a:t>
            </a:r>
            <a:r>
              <a:rPr lang="es-ES" dirty="0" err="1"/>
              <a:t>tuneles</a:t>
            </a:r>
            <a:r>
              <a:rPr lang="es-ES" dirty="0"/>
              <a:t> sin soporte parcial; 13.2 (a) (x), cantidades de obra </a:t>
            </a:r>
            <a:r>
              <a:rPr lang="es-ES" dirty="0" err="1"/>
              <a:t>tuneles</a:t>
            </a:r>
            <a:r>
              <a:rPr lang="es-ES" dirty="0"/>
              <a:t> con soporte parcial: </a:t>
            </a:r>
            <a:r>
              <a:rPr lang="es-ES" b="1" dirty="0"/>
              <a:t>No aplican al proyecto</a:t>
            </a:r>
            <a:endParaRPr lang="es-ES" dirty="0"/>
          </a:p>
          <a:p>
            <a:endParaRPr lang="es-ES" dirty="0"/>
          </a:p>
          <a:p>
            <a:endParaRPr lang="es-ES" dirty="0"/>
          </a:p>
        </p:txBody>
      </p:sp>
      <p:sp>
        <p:nvSpPr>
          <p:cNvPr id="4" name="Marcador de número de diapositiva 3"/>
          <p:cNvSpPr>
            <a:spLocks noGrp="1"/>
          </p:cNvSpPr>
          <p:nvPr>
            <p:ph type="sldNum" sz="quarter" idx="10"/>
          </p:nvPr>
        </p:nvSpPr>
        <p:spPr/>
        <p:txBody>
          <a:bodyPr/>
          <a:lstStyle/>
          <a:p>
            <a:fld id="{D71E34F9-610B-714B-B7F6-AD949D683F54}" type="slidenum">
              <a:rPr lang="es-ES" smtClean="0"/>
              <a:t>8</a:t>
            </a:fld>
            <a:endParaRPr lang="es-ES" dirty="0"/>
          </a:p>
        </p:txBody>
      </p:sp>
    </p:spTree>
    <p:extLst>
      <p:ext uri="{BB962C8B-B14F-4D97-AF65-F5344CB8AC3E}">
        <p14:creationId xmlns:p14="http://schemas.microsoft.com/office/powerpoint/2010/main" val="292534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No se encuentra riesgo 13.3 (g), cantidades de obra </a:t>
            </a:r>
            <a:r>
              <a:rPr lang="es-ES" dirty="0" err="1"/>
              <a:t>tuneles</a:t>
            </a:r>
            <a:r>
              <a:rPr lang="es-ES" dirty="0"/>
              <a:t> con soporte parcial: </a:t>
            </a:r>
            <a:r>
              <a:rPr lang="es-ES" b="1" dirty="0"/>
              <a:t>No aplica al proyecto</a:t>
            </a:r>
          </a:p>
        </p:txBody>
      </p:sp>
      <p:sp>
        <p:nvSpPr>
          <p:cNvPr id="4" name="Marcador de número de diapositiva 3"/>
          <p:cNvSpPr>
            <a:spLocks noGrp="1"/>
          </p:cNvSpPr>
          <p:nvPr>
            <p:ph type="sldNum" sz="quarter" idx="10"/>
          </p:nvPr>
        </p:nvSpPr>
        <p:spPr/>
        <p:txBody>
          <a:bodyPr/>
          <a:lstStyle/>
          <a:p>
            <a:fld id="{D71E34F9-610B-714B-B7F6-AD949D683F54}" type="slidenum">
              <a:rPr lang="es-ES" smtClean="0"/>
              <a:t>9</a:t>
            </a:fld>
            <a:endParaRPr lang="es-ES" dirty="0"/>
          </a:p>
        </p:txBody>
      </p:sp>
    </p:spTree>
    <p:extLst>
      <p:ext uri="{BB962C8B-B14F-4D97-AF65-F5344CB8AC3E}">
        <p14:creationId xmlns:p14="http://schemas.microsoft.com/office/powerpoint/2010/main" val="3375008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1_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3213694" y="0"/>
            <a:ext cx="5935223"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5"/>
          <p:cNvSpPr txBox="1"/>
          <p:nvPr/>
        </p:nvSpPr>
        <p:spPr>
          <a:xfrm>
            <a:off x="1098468" y="4856142"/>
            <a:ext cx="42930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93892" y="346605"/>
            <a:ext cx="2616953" cy="746654"/>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3461004" y="1439863"/>
            <a:ext cx="5149596" cy="1349375"/>
          </a:xfrm>
        </p:spPr>
        <p:txBody>
          <a:bodyPr/>
          <a:lstStyle>
            <a:lvl1pPr marL="95250" indent="0" algn="r">
              <a:buNone/>
              <a:defRPr sz="3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366" y="3771884"/>
            <a:ext cx="3904083" cy="732016"/>
          </a:xfrm>
          <a:prstGeom prst="rect">
            <a:avLst/>
          </a:prstGeom>
        </p:spPr>
      </p:pic>
    </p:spTree>
    <p:extLst>
      <p:ext uri="{BB962C8B-B14F-4D97-AF65-F5344CB8AC3E}">
        <p14:creationId xmlns:p14="http://schemas.microsoft.com/office/powerpoint/2010/main" val="238511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8299683"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‹Nº›</a:t>
            </a:fld>
            <a:endParaRPr sz="700" b="0" i="0" u="none" strike="noStrike" cap="none" dirty="0">
              <a:solidFill>
                <a:srgbClr val="0066CD"/>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5" name="Imagen 4">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bg>
      <p:bgPr>
        <a:solidFill>
          <a:srgbClr val="DCEBFB"/>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497027" y="995328"/>
            <a:ext cx="1853423" cy="953898"/>
          </a:xfrm>
          <a:prstGeom prst="rect">
            <a:avLst/>
          </a:prstGeom>
          <a:noFill/>
          <a:ln>
            <a:noFill/>
          </a:ln>
        </p:spPr>
        <p:txBody>
          <a:bodyPr spcFirstLastPara="1" wrap="square" lIns="68575" tIns="34275" rIns="68575" bIns="34275" anchor="t" anchorCtr="0"/>
          <a:lstStyle>
            <a:lvl1pPr marL="457189" lvl="0" indent="-228594" algn="r">
              <a:lnSpc>
                <a:spcPct val="90000"/>
              </a:lnSpc>
              <a:spcBef>
                <a:spcPts val="800"/>
              </a:spcBef>
              <a:spcAft>
                <a:spcPts val="0"/>
              </a:spcAft>
              <a:buSzPts val="1100"/>
              <a:buFont typeface="Work Sans Light"/>
              <a:buNone/>
              <a:defRPr sz="7200" b="1">
                <a:solidFill>
                  <a:srgbClr val="0054BC"/>
                </a:solidFill>
                <a:latin typeface="Work Sans"/>
                <a:ea typeface="Work Sans"/>
                <a:cs typeface="Work Sans"/>
                <a:sym typeface="Work Sans"/>
              </a:defRPr>
            </a:lvl1pPr>
            <a:lvl2pPr marL="914378" lvl="1"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566" lvl="2"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754" lvl="3"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5943" lvl="4"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132" lvl="5"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320" lvl="6"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509" lvl="7"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697" lvl="8" indent="-298442"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dirty="0"/>
          </a:p>
        </p:txBody>
      </p:sp>
      <p:sp>
        <p:nvSpPr>
          <p:cNvPr id="42" name="Google Shape;42;p7"/>
          <p:cNvSpPr txBox="1">
            <a:spLocks noGrp="1"/>
          </p:cNvSpPr>
          <p:nvPr>
            <p:ph type="title" hasCustomPrompt="1"/>
          </p:nvPr>
        </p:nvSpPr>
        <p:spPr>
          <a:xfrm>
            <a:off x="3768725" y="1714364"/>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r>
              <a:rPr lang="es-ES" dirty="0"/>
              <a:t> </a:t>
            </a:r>
            <a:endParaRPr dirty="0"/>
          </a:p>
        </p:txBody>
      </p:sp>
      <p:sp>
        <p:nvSpPr>
          <p:cNvPr id="43" name="Google Shape;43;p7"/>
          <p:cNvSpPr txBox="1">
            <a:spLocks noGrp="1"/>
          </p:cNvSpPr>
          <p:nvPr>
            <p:ph type="body" idx="2"/>
          </p:nvPr>
        </p:nvSpPr>
        <p:spPr>
          <a:xfrm>
            <a:off x="3761125" y="2526597"/>
            <a:ext cx="4752600" cy="1336492"/>
          </a:xfrm>
          <a:prstGeom prst="rect">
            <a:avLst/>
          </a:prstGeom>
          <a:noFill/>
          <a:ln>
            <a:noFill/>
          </a:ln>
        </p:spPr>
        <p:txBody>
          <a:bodyPr spcFirstLastPara="1" wrap="square" lIns="68575" tIns="34275" rIns="68575" bIns="34275" anchor="t" anchorCtr="0"/>
          <a:lstStyle>
            <a:lvl1pPr marL="457189" lvl="0" indent="-228594" algn="l">
              <a:lnSpc>
                <a:spcPct val="90000"/>
              </a:lnSpc>
              <a:spcBef>
                <a:spcPts val="800"/>
              </a:spcBef>
              <a:spcAft>
                <a:spcPts val="0"/>
              </a:spcAft>
              <a:buClr>
                <a:srgbClr val="FFFFFF"/>
              </a:buClr>
              <a:buSzPts val="1100"/>
              <a:buFont typeface="Work Sans Light"/>
              <a:buNone/>
              <a:defRPr sz="1500">
                <a:solidFill>
                  <a:srgbClr val="0054BC"/>
                </a:solidFill>
                <a:latin typeface="Work Sans"/>
                <a:ea typeface="Work Sans"/>
                <a:cs typeface="Work Sans"/>
                <a:sym typeface="Work Sans"/>
              </a:defRPr>
            </a:lvl1pPr>
            <a:lvl2pPr marL="914378" lvl="1"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2pPr>
            <a:lvl3pPr marL="1371566" lvl="2"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3pPr>
            <a:lvl4pPr marL="1828754" lvl="3"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4pPr>
            <a:lvl5pPr marL="2285943" lvl="4"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5pPr>
            <a:lvl6pPr marL="2743132" lvl="5"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6pPr>
            <a:lvl7pPr marL="3200320" lvl="6"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7pPr>
            <a:lvl8pPr marL="3657509" lvl="7"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8pPr>
            <a:lvl9pPr marL="4114697" lvl="8" indent="-298442"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9pPr>
          </a:lstStyle>
          <a:p>
            <a:endParaRPr/>
          </a:p>
        </p:txBody>
      </p:sp>
      <p:sp>
        <p:nvSpPr>
          <p:cNvPr id="45" name="Google Shape;45;p7"/>
          <p:cNvSpPr txBox="1"/>
          <p:nvPr/>
        </p:nvSpPr>
        <p:spPr>
          <a:xfrm>
            <a:off x="8332725" y="6238"/>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700" b="0" i="0" u="none" strike="noStrike" cap="none" dirty="0">
              <a:solidFill>
                <a:srgbClr val="0054BC"/>
              </a:solidFill>
              <a:latin typeface="Work Sans"/>
              <a:ea typeface="Work Sans"/>
              <a:cs typeface="Work Sans"/>
              <a:sym typeface="Work Sans"/>
            </a:endParaRPr>
          </a:p>
        </p:txBody>
      </p:sp>
      <p:pic>
        <p:nvPicPr>
          <p:cNvPr id="11" name="Imagen 10">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9" y="287255"/>
            <a:ext cx="1118402" cy="319096"/>
          </a:xfrm>
          <a:prstGeom prst="rect">
            <a:avLst/>
          </a:prstGeom>
        </p:spPr>
      </p:pic>
      <p:pic>
        <p:nvPicPr>
          <p:cNvPr id="8" name="Imagen 7">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90" y="4523449"/>
            <a:ext cx="1870211" cy="350665"/>
          </a:xfrm>
          <a:prstGeom prst="rect">
            <a:avLst/>
          </a:prstGeom>
        </p:spPr>
      </p:pic>
    </p:spTree>
    <p:extLst>
      <p:ext uri="{BB962C8B-B14F-4D97-AF65-F5344CB8AC3E}">
        <p14:creationId xmlns:p14="http://schemas.microsoft.com/office/powerpoint/2010/main" val="310624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ifras">
  <p:cSld name="Cifras">
    <p:bg>
      <p:bgPr>
        <a:solidFill>
          <a:srgbClr val="DCEAFB"/>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6349213" y="1484455"/>
            <a:ext cx="2265000" cy="1248600"/>
          </a:xfrm>
          <a:prstGeom prst="rect">
            <a:avLst/>
          </a:prstGeom>
          <a:noFill/>
          <a:ln>
            <a:noFill/>
          </a:ln>
        </p:spPr>
        <p:txBody>
          <a:bodyPr spcFirstLastPara="1" wrap="square" lIns="68575" tIns="34275" rIns="68575" bIns="34275" anchor="t" anchorCtr="0"/>
          <a:lstStyle>
            <a:lvl1pPr marL="457189" lvl="0" indent="-685783"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378" lvl="1" indent="-685783"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566" lvl="2" indent="-685783"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754" lvl="3" indent="-685783"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5943" lvl="4" indent="-685783"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132" lvl="5" indent="-685783"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320" lvl="6" indent="-685783"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509" lvl="7" indent="-685783"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697" lvl="8" indent="-685783"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98" name="Google Shape;98;p15"/>
          <p:cNvSpPr txBox="1">
            <a:spLocks noGrp="1"/>
          </p:cNvSpPr>
          <p:nvPr>
            <p:ph type="body" idx="2"/>
          </p:nvPr>
        </p:nvSpPr>
        <p:spPr>
          <a:xfrm>
            <a:off x="6583513" y="2795854"/>
            <a:ext cx="1883100" cy="441300"/>
          </a:xfrm>
          <a:prstGeom prst="rect">
            <a:avLst/>
          </a:prstGeom>
          <a:noFill/>
          <a:ln>
            <a:noFill/>
          </a:ln>
        </p:spPr>
        <p:txBody>
          <a:bodyPr spcFirstLastPara="1" wrap="square" lIns="68575" tIns="34275" rIns="68575" bIns="34275" anchor="t" anchorCtr="0"/>
          <a:lstStyle>
            <a:lvl1pPr marL="457189" lvl="0" indent="-298442"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378" lvl="1"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566" lvl="2"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754" lvl="3"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5943" lvl="4"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132" lvl="5"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320" lvl="6"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509" lvl="7"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697" lvl="8"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834575" y="1484455"/>
            <a:ext cx="2265000" cy="1248600"/>
          </a:xfrm>
          <a:prstGeom prst="rect">
            <a:avLst/>
          </a:prstGeom>
          <a:noFill/>
          <a:ln>
            <a:noFill/>
          </a:ln>
        </p:spPr>
        <p:txBody>
          <a:bodyPr spcFirstLastPara="1" wrap="square" lIns="68575" tIns="34275" rIns="68575" bIns="34275" anchor="t" anchorCtr="0"/>
          <a:lstStyle>
            <a:lvl1pPr marL="457189" lvl="0" indent="-685783"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378" lvl="1" indent="-685783"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566" lvl="2" indent="-685783"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754" lvl="3" indent="-685783"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5943" lvl="4" indent="-685783"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132" lvl="5" indent="-685783"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320" lvl="6" indent="-685783"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509" lvl="7" indent="-685783"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697" lvl="8" indent="-685783"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100" name="Google Shape;100;p15"/>
          <p:cNvSpPr txBox="1">
            <a:spLocks noGrp="1"/>
          </p:cNvSpPr>
          <p:nvPr>
            <p:ph type="title"/>
          </p:nvPr>
        </p:nvSpPr>
        <p:spPr>
          <a:xfrm>
            <a:off x="619226" y="647000"/>
            <a:ext cx="7847400" cy="643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2" name="Google Shape;102;p15"/>
          <p:cNvSpPr txBox="1"/>
          <p:nvPr/>
        </p:nvSpPr>
        <p:spPr>
          <a:xfrm>
            <a:off x="8273320"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700" b="0" i="0" u="none" strike="noStrike" cap="none" dirty="0">
              <a:solidFill>
                <a:srgbClr val="0066CD"/>
              </a:solidFill>
              <a:latin typeface="Work Sans"/>
              <a:ea typeface="Work Sans"/>
              <a:cs typeface="Work Sans"/>
              <a:sym typeface="Work Sans"/>
            </a:endParaRPr>
          </a:p>
        </p:txBody>
      </p:sp>
      <p:sp>
        <p:nvSpPr>
          <p:cNvPr id="103" name="Google Shape;103;p15"/>
          <p:cNvSpPr txBox="1">
            <a:spLocks noGrp="1"/>
          </p:cNvSpPr>
          <p:nvPr>
            <p:ph type="body" idx="4"/>
          </p:nvPr>
        </p:nvSpPr>
        <p:spPr>
          <a:xfrm>
            <a:off x="3591888" y="1484455"/>
            <a:ext cx="2265000" cy="1248600"/>
          </a:xfrm>
          <a:prstGeom prst="rect">
            <a:avLst/>
          </a:prstGeom>
          <a:noFill/>
          <a:ln>
            <a:noFill/>
          </a:ln>
        </p:spPr>
        <p:txBody>
          <a:bodyPr spcFirstLastPara="1" wrap="square" lIns="68575" tIns="34275" rIns="68575" bIns="34275" anchor="t" anchorCtr="0"/>
          <a:lstStyle>
            <a:lvl1pPr marL="457189" lvl="0" indent="-685783"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378" lvl="1" indent="-685783"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566" lvl="2" indent="-685783"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754" lvl="3" indent="-685783"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5943" lvl="4" indent="-685783"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132" lvl="5" indent="-685783"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320" lvl="6" indent="-685783"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509" lvl="7" indent="-685783"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697" lvl="8" indent="-685783"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104" name="Google Shape;104;p15"/>
          <p:cNvSpPr txBox="1">
            <a:spLocks noGrp="1"/>
          </p:cNvSpPr>
          <p:nvPr>
            <p:ph type="body" idx="5"/>
          </p:nvPr>
        </p:nvSpPr>
        <p:spPr>
          <a:xfrm>
            <a:off x="3782838" y="2795854"/>
            <a:ext cx="1883100" cy="441300"/>
          </a:xfrm>
          <a:prstGeom prst="rect">
            <a:avLst/>
          </a:prstGeom>
          <a:noFill/>
          <a:ln>
            <a:noFill/>
          </a:ln>
        </p:spPr>
        <p:txBody>
          <a:bodyPr spcFirstLastPara="1" wrap="square" lIns="68575" tIns="34275" rIns="68575" bIns="34275" anchor="t" anchorCtr="0"/>
          <a:lstStyle>
            <a:lvl1pPr marL="457189" lvl="0" indent="-298442"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378" lvl="1"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566" lvl="2"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754" lvl="3"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5943" lvl="4"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132" lvl="5"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320" lvl="6"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509" lvl="7"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697" lvl="8"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025513" y="2795854"/>
            <a:ext cx="1883100" cy="441300"/>
          </a:xfrm>
          <a:prstGeom prst="rect">
            <a:avLst/>
          </a:prstGeom>
          <a:noFill/>
          <a:ln>
            <a:noFill/>
          </a:ln>
        </p:spPr>
        <p:txBody>
          <a:bodyPr spcFirstLastPara="1" wrap="square" lIns="68575" tIns="34275" rIns="68575" bIns="34275" anchor="t" anchorCtr="0"/>
          <a:lstStyle>
            <a:lvl1pPr marL="457189" lvl="0" indent="-298442"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378" lvl="1"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566" lvl="2"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754" lvl="3"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5943" lvl="4"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132" lvl="5"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320" lvl="6"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509" lvl="7"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697" lvl="8" indent="-298442"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pic>
        <p:nvPicPr>
          <p:cNvPr id="15" name="Imagen 14">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9" y="287255"/>
            <a:ext cx="1118402" cy="319096"/>
          </a:xfrm>
          <a:prstGeom prst="rect">
            <a:avLst/>
          </a:prstGeom>
        </p:spPr>
      </p:pic>
      <p:pic>
        <p:nvPicPr>
          <p:cNvPr id="12" name="Imagen 11">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90" y="4523449"/>
            <a:ext cx="1870211" cy="350665"/>
          </a:xfrm>
          <a:prstGeom prst="rect">
            <a:avLst/>
          </a:prstGeom>
        </p:spPr>
      </p:pic>
    </p:spTree>
    <p:extLst>
      <p:ext uri="{BB962C8B-B14F-4D97-AF65-F5344CB8AC3E}">
        <p14:creationId xmlns:p14="http://schemas.microsoft.com/office/powerpoint/2010/main" val="1688624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3" r:id="rId1"/>
    <p:sldLayoutId id="2147483660"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CuadroTexto 1">
            <a:extLst>
              <a:ext uri="{FF2B5EF4-FFF2-40B4-BE49-F238E27FC236}">
                <a16:creationId xmlns:a16="http://schemas.microsoft.com/office/drawing/2014/main" id="{E07B4555-0B10-40B1-A5AE-DB8EF323C2F6}"/>
              </a:ext>
            </a:extLst>
          </p:cNvPr>
          <p:cNvSpPr txBox="1"/>
          <p:nvPr/>
        </p:nvSpPr>
        <p:spPr>
          <a:xfrm>
            <a:off x="3613097" y="3136966"/>
            <a:ext cx="5530903" cy="707886"/>
          </a:xfrm>
          <a:prstGeom prst="rect">
            <a:avLst/>
          </a:prstGeom>
          <a:noFill/>
        </p:spPr>
        <p:txBody>
          <a:bodyPr wrap="square" rtlCol="0">
            <a:spAutoFit/>
          </a:bodyPr>
          <a:lstStyle/>
          <a:p>
            <a:pPr algn="r"/>
            <a:r>
              <a:rPr lang="es-CO" sz="2000" dirty="0">
                <a:solidFill>
                  <a:schemeClr val="accent2">
                    <a:lumMod val="10000"/>
                  </a:schemeClr>
                </a:solidFill>
                <a:latin typeface="Work Sans Light" panose="00000400000000000000" pitchFamily="2" charset="0"/>
              </a:rPr>
              <a:t>Audiencia de asignación de riesgos</a:t>
            </a:r>
          </a:p>
          <a:p>
            <a:pPr algn="r"/>
            <a:r>
              <a:rPr lang="es-CO" sz="2000" dirty="0">
                <a:solidFill>
                  <a:schemeClr val="accent2">
                    <a:lumMod val="10000"/>
                  </a:schemeClr>
                </a:solidFill>
                <a:latin typeface="Work Sans Light" panose="00000400000000000000" pitchFamily="2" charset="0"/>
              </a:rPr>
              <a:t>9 de septiembre de 2020</a:t>
            </a:r>
          </a:p>
        </p:txBody>
      </p:sp>
      <p:sp>
        <p:nvSpPr>
          <p:cNvPr id="4" name="Título 1">
            <a:extLst>
              <a:ext uri="{FF2B5EF4-FFF2-40B4-BE49-F238E27FC236}">
                <a16:creationId xmlns:a16="http://schemas.microsoft.com/office/drawing/2014/main" id="{4691E1AB-F0D5-41DF-9F54-71F616CD4921}"/>
              </a:ext>
            </a:extLst>
          </p:cNvPr>
          <p:cNvSpPr txBox="1">
            <a:spLocks/>
          </p:cNvSpPr>
          <p:nvPr/>
        </p:nvSpPr>
        <p:spPr>
          <a:xfrm>
            <a:off x="3150314" y="1187904"/>
            <a:ext cx="5993686" cy="21176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800" dirty="0">
                <a:solidFill>
                  <a:srgbClr val="0054BC"/>
                </a:solidFill>
                <a:latin typeface="Work Sans"/>
              </a:rPr>
              <a:t>Proyecto de Iniciativa Pública </a:t>
            </a:r>
          </a:p>
          <a:p>
            <a:pPr algn="ctr"/>
            <a:r>
              <a:rPr lang="es-MX" sz="2800" dirty="0">
                <a:solidFill>
                  <a:srgbClr val="0054BC"/>
                </a:solidFill>
                <a:latin typeface="Work Sans"/>
              </a:rPr>
              <a:t>Nueva Malla Vial del Valle del Cauca – Accesos Cali y Palmira</a:t>
            </a:r>
          </a:p>
        </p:txBody>
      </p:sp>
      <p:sp>
        <p:nvSpPr>
          <p:cNvPr id="3" name="CuadroTexto 2">
            <a:extLst>
              <a:ext uri="{FF2B5EF4-FFF2-40B4-BE49-F238E27FC236}">
                <a16:creationId xmlns:a16="http://schemas.microsoft.com/office/drawing/2014/main" id="{4790B79D-573E-493C-ADCB-3099B23EEAB3}"/>
              </a:ext>
            </a:extLst>
          </p:cNvPr>
          <p:cNvSpPr txBox="1"/>
          <p:nvPr/>
        </p:nvSpPr>
        <p:spPr>
          <a:xfrm>
            <a:off x="6313915" y="4866501"/>
            <a:ext cx="2582758" cy="276999"/>
          </a:xfrm>
          <a:prstGeom prst="rect">
            <a:avLst/>
          </a:prstGeom>
          <a:noFill/>
        </p:spPr>
        <p:txBody>
          <a:bodyPr wrap="none" rtlCol="0">
            <a:spAutoFit/>
          </a:bodyPr>
          <a:lstStyle/>
          <a:p>
            <a:r>
              <a:rPr lang="es-CO" sz="1200" b="0" i="1" u="none" strike="noStrike" baseline="0" dirty="0">
                <a:solidFill>
                  <a:schemeClr val="bg2"/>
                </a:solidFill>
                <a:latin typeface="CIDFont+F2"/>
              </a:rPr>
              <a:t>Documento de carácter no contractual</a:t>
            </a:r>
            <a:endParaRPr lang="es-CO" sz="1200" i="1"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7086600" y="4767263"/>
            <a:ext cx="2057400" cy="274637"/>
          </a:xfrm>
        </p:spPr>
        <p:txBody>
          <a:bodyPr/>
          <a:lstStyle/>
          <a:p>
            <a:fld id="{3DA69673-BC29-5C4A-95C7-F8ABA017FF1C}" type="slidenum">
              <a:rPr lang="es-ES_tradnl" smtClean="0"/>
              <a:t>10</a:t>
            </a:fld>
            <a:endParaRPr lang="es-ES_tradnl" dirty="0"/>
          </a:p>
        </p:txBody>
      </p:sp>
      <p:graphicFrame>
        <p:nvGraphicFramePr>
          <p:cNvPr id="4" name="Tabla 3">
            <a:extLst>
              <a:ext uri="{FF2B5EF4-FFF2-40B4-BE49-F238E27FC236}">
                <a16:creationId xmlns:a16="http://schemas.microsoft.com/office/drawing/2014/main" id="{B2018F8C-B086-9940-980A-81714B3EE1CC}"/>
              </a:ext>
            </a:extLst>
          </p:cNvPr>
          <p:cNvGraphicFramePr>
            <a:graphicFrameLocks noGrp="1"/>
          </p:cNvGraphicFramePr>
          <p:nvPr>
            <p:extLst>
              <p:ext uri="{D42A27DB-BD31-4B8C-83A1-F6EECF244321}">
                <p14:modId xmlns:p14="http://schemas.microsoft.com/office/powerpoint/2010/main" val="1524825100"/>
              </p:ext>
            </p:extLst>
          </p:nvPr>
        </p:nvGraphicFramePr>
        <p:xfrm>
          <a:off x="684000" y="666593"/>
          <a:ext cx="7776000" cy="3779520"/>
        </p:xfrm>
        <a:graphic>
          <a:graphicData uri="http://schemas.openxmlformats.org/drawingml/2006/table">
            <a:tbl>
              <a:tblPr firstRow="1" bandRow="1">
                <a:tableStyleId>{073A0DAA-6AF3-43AB-8588-CEC1D06C72B9}</a:tableStyleId>
              </a:tblPr>
              <a:tblGrid>
                <a:gridCol w="360000">
                  <a:extLst>
                    <a:ext uri="{9D8B030D-6E8A-4147-A177-3AD203B41FA5}">
                      <a16:colId xmlns:a16="http://schemas.microsoft.com/office/drawing/2014/main" val="600959328"/>
                    </a:ext>
                  </a:extLst>
                </a:gridCol>
                <a:gridCol w="936000">
                  <a:extLst>
                    <a:ext uri="{9D8B030D-6E8A-4147-A177-3AD203B41FA5}">
                      <a16:colId xmlns:a16="http://schemas.microsoft.com/office/drawing/2014/main" val="1908332127"/>
                    </a:ext>
                  </a:extLst>
                </a:gridCol>
                <a:gridCol w="5400000">
                  <a:extLst>
                    <a:ext uri="{9D8B030D-6E8A-4147-A177-3AD203B41FA5}">
                      <a16:colId xmlns:a16="http://schemas.microsoft.com/office/drawing/2014/main" val="916756928"/>
                    </a:ext>
                  </a:extLst>
                </a:gridCol>
                <a:gridCol w="1080000">
                  <a:extLst>
                    <a:ext uri="{9D8B030D-6E8A-4147-A177-3AD203B41FA5}">
                      <a16:colId xmlns:a16="http://schemas.microsoft.com/office/drawing/2014/main" val="3703672318"/>
                    </a:ext>
                  </a:extLst>
                </a:gridCol>
              </a:tblGrid>
              <a:tr h="24003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000" b="1" i="0" u="none" strike="noStrike" cap="none" dirty="0">
                          <a:solidFill>
                            <a:schemeClr val="lt1"/>
                          </a:solidFill>
                          <a:effectLst/>
                          <a:latin typeface="+mn-lt"/>
                          <a:ea typeface="+mn-ea"/>
                          <a:cs typeface="+mn-cs"/>
                          <a:sym typeface="Arial"/>
                        </a:rPr>
                        <a:t>No.</a:t>
                      </a:r>
                    </a:p>
                  </a:txBody>
                  <a:tcPr marL="45720" marR="45720" anchor="ctr">
                    <a:solidFill>
                      <a:schemeClr val="accent1">
                        <a:lumMod val="50000"/>
                      </a:schemeClr>
                    </a:solidFill>
                  </a:tcPr>
                </a:tc>
                <a:tc>
                  <a:txBody>
                    <a:bodyPr/>
                    <a:lstStyle/>
                    <a:p>
                      <a:pPr algn="ctr" fontAlgn="ctr"/>
                      <a:r>
                        <a:rPr lang="es-CO" sz="1000" u="none" strike="noStrike" dirty="0">
                          <a:effectLst/>
                        </a:rPr>
                        <a:t>Área</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Tipo de Riesgo</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Asignación</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extLst>
                  <a:ext uri="{0D108BD9-81ED-4DB2-BD59-A6C34878D82A}">
                    <a16:rowId xmlns:a16="http://schemas.microsoft.com/office/drawing/2014/main" val="3044069329"/>
                  </a:ext>
                </a:extLst>
              </a:tr>
              <a:tr h="834390">
                <a:tc>
                  <a:txBody>
                    <a:bodyPr/>
                    <a:lstStyle/>
                    <a:p>
                      <a:pPr algn="ctr" fontAlgn="ctr"/>
                      <a:r>
                        <a:rPr lang="es-CO" sz="1000" u="none" strike="noStrike">
                          <a:effectLst/>
                        </a:rPr>
                        <a:t>24</a:t>
                      </a:r>
                      <a:endParaRPr lang="es-CO" sz="1000" b="0" i="0" u="none" strike="noStrike">
                        <a:solidFill>
                          <a:srgbClr val="000000"/>
                        </a:solidFill>
                        <a:effectLst/>
                        <a:latin typeface="Arial Narrow" panose="020B0604020202020204" pitchFamily="34" charset="0"/>
                      </a:endParaRPr>
                    </a:p>
                  </a:txBody>
                  <a:tcPr marL="45720" marR="45720" anchor="ctr"/>
                </a:tc>
                <a:tc>
                  <a:txBody>
                    <a:bodyPr/>
                    <a:lstStyle/>
                    <a:p>
                      <a:pPr algn="ctr"/>
                      <a:r>
                        <a:rPr lang="es-CO" sz="1000" u="none" strike="noStrike" kern="1200" dirty="0">
                          <a:solidFill>
                            <a:schemeClr val="dk1"/>
                          </a:solidFill>
                          <a:effectLst/>
                          <a:latin typeface="+mn-lt"/>
                          <a:ea typeface="+mn-ea"/>
                          <a:cs typeface="+mn-cs"/>
                        </a:rPr>
                        <a:t>Comercial</a:t>
                      </a:r>
                    </a:p>
                  </a:txBody>
                  <a:tcPr anchor="ctr"/>
                </a:tc>
                <a:tc>
                  <a:txBody>
                    <a:bodyPr/>
                    <a:lstStyle/>
                    <a:p>
                      <a:pPr algn="just" fontAlgn="ctr"/>
                      <a:r>
                        <a:rPr lang="es-CO" sz="1000" u="none" strike="noStrike" dirty="0">
                          <a:effectLst/>
                        </a:rPr>
                        <a:t>Parcialmente los efectos favorables y/o desfavorables del acaecimiento de un evento por Restricción de Movilidad, en tanto la asunción de este riesgo conlleva, exclusivamente, la obligación de la ANI de hacer las compensaciones al Concesionario en las condiciones, plazos y montos previstos expresamente en el Contrato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573395219"/>
                  </a:ext>
                </a:extLst>
              </a:tr>
              <a:tr h="240030">
                <a:tc>
                  <a:txBody>
                    <a:bodyPr/>
                    <a:lstStyle/>
                    <a:p>
                      <a:pPr algn="ctr" fontAlgn="ctr"/>
                      <a:r>
                        <a:rPr lang="es-CO" sz="1000" u="none" strike="noStrike">
                          <a:effectLst/>
                        </a:rPr>
                        <a:t>25</a:t>
                      </a:r>
                      <a:endParaRPr lang="es-CO" sz="1000" b="0" i="0" u="none" strike="noStrike">
                        <a:solidFill>
                          <a:srgbClr val="000000"/>
                        </a:solidFill>
                        <a:effectLst/>
                        <a:latin typeface="Arial Narrow" panose="020B0604020202020204" pitchFamily="34" charset="0"/>
                      </a:endParaRPr>
                    </a:p>
                  </a:txBody>
                  <a:tcPr marL="45720" marR="45720" anchor="ctr"/>
                </a:tc>
                <a:tc rowSpan="3">
                  <a:txBody>
                    <a:bodyPr/>
                    <a:lstStyle/>
                    <a:p>
                      <a:pPr algn="ctr" rtl="0" fontAlgn="ctr"/>
                      <a:r>
                        <a:rPr lang="es-CO" sz="1000" u="none" strike="noStrike" dirty="0">
                          <a:effectLst/>
                        </a:rPr>
                        <a:t>Financiero </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a:effectLst/>
                        </a:rPr>
                        <a:t>Efectos desfavorables de la no obtención del financiamiento del proyecto</a:t>
                      </a:r>
                      <a:endParaRPr lang="es-CO" sz="1000" b="0" i="0" u="none" strike="noStrike">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4241702562"/>
                  </a:ext>
                </a:extLst>
              </a:tr>
              <a:tr h="537210">
                <a:tc>
                  <a:txBody>
                    <a:bodyPr/>
                    <a:lstStyle/>
                    <a:p>
                      <a:pPr algn="ctr" fontAlgn="ctr"/>
                      <a:r>
                        <a:rPr lang="es-CO" sz="1000" u="none" strike="noStrike" dirty="0">
                          <a:effectLst/>
                        </a:rPr>
                        <a:t>26</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 la alteración de las condiciones de financiación y/o costos de la liquidez que resulten de la variación en las variables del mercado o condiciones del proyecto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085923913"/>
                  </a:ext>
                </a:extLst>
              </a:tr>
              <a:tr h="388620">
                <a:tc>
                  <a:txBody>
                    <a:bodyPr/>
                    <a:lstStyle/>
                    <a:p>
                      <a:pPr algn="ctr" fontAlgn="ctr"/>
                      <a:r>
                        <a:rPr lang="es-CO" sz="1000" u="none" strike="noStrike">
                          <a:effectLst/>
                        </a:rPr>
                        <a:t>27</a:t>
                      </a:r>
                      <a:endParaRPr lang="es-CO" sz="1000" b="0" i="0" u="none" strike="noStrike">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a:effectLst/>
                        </a:rPr>
                        <a:t>Insuficiencia de recursos para el pago de la interventoría y coordinación, y del soporte contractual, por razones no atribuibles al concesionario</a:t>
                      </a:r>
                      <a:endParaRPr lang="es-CO" sz="1000" b="0" i="0" u="none" strike="noStrike">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711257427"/>
                  </a:ext>
                </a:extLst>
              </a:tr>
              <a:tr h="228473">
                <a:tc>
                  <a:txBody>
                    <a:bodyPr/>
                    <a:lstStyle/>
                    <a:p>
                      <a:pPr algn="ctr" fontAlgn="ctr"/>
                      <a:r>
                        <a:rPr lang="es-CO" sz="1000" u="none" strike="noStrike">
                          <a:effectLst/>
                        </a:rPr>
                        <a:t>28</a:t>
                      </a:r>
                      <a:endParaRPr lang="es-CO" sz="1000" b="0" i="0" u="none" strike="noStrike">
                        <a:solidFill>
                          <a:srgbClr val="000000"/>
                        </a:solidFill>
                        <a:effectLst/>
                        <a:latin typeface="Arial Narrow" panose="020B0604020202020204" pitchFamily="34" charset="0"/>
                      </a:endParaRPr>
                    </a:p>
                  </a:txBody>
                  <a:tcPr marL="45720" marR="45720" anchor="ctr"/>
                </a:tc>
                <a:tc rowSpan="2">
                  <a:txBody>
                    <a:bodyPr/>
                    <a:lstStyle/>
                    <a:p>
                      <a:pPr algn="ctr" rtl="0" fontAlgn="ctr"/>
                      <a:r>
                        <a:rPr lang="es-CO" sz="1000" u="none" strike="noStrike" dirty="0">
                          <a:effectLst/>
                        </a:rPr>
                        <a:t>Liquidez</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Efecto de las variaciones en la Liquidez generada por variaciones en el tráfico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802466792"/>
                  </a:ext>
                </a:extLst>
              </a:tr>
              <a:tr h="168783">
                <a:tc>
                  <a:txBody>
                    <a:bodyPr/>
                    <a:lstStyle/>
                    <a:p>
                      <a:pPr algn="ctr" fontAlgn="ctr"/>
                      <a:r>
                        <a:rPr lang="es-CO" sz="1000" u="none" strike="noStrike" dirty="0">
                          <a:effectLst/>
                        </a:rPr>
                        <a:t>29</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derivados de las condiciones de la liquidez del proyecto en general</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800935580"/>
                  </a:ext>
                </a:extLst>
              </a:tr>
              <a:tr h="388620">
                <a:tc>
                  <a:txBody>
                    <a:bodyPr/>
                    <a:lstStyle/>
                    <a:p>
                      <a:pPr algn="ctr" fontAlgn="ctr"/>
                      <a:r>
                        <a:rPr lang="es-CO" sz="1000" u="none" strike="noStrike">
                          <a:effectLst/>
                        </a:rPr>
                        <a:t>30</a:t>
                      </a:r>
                      <a:endParaRPr lang="es-CO" sz="1000" b="0" i="0" u="none" strike="noStrike">
                        <a:solidFill>
                          <a:srgbClr val="000000"/>
                        </a:solidFill>
                        <a:effectLst/>
                        <a:latin typeface="Arial Narrow" panose="020B0604020202020204" pitchFamily="34" charset="0"/>
                      </a:endParaRPr>
                    </a:p>
                  </a:txBody>
                  <a:tcPr marL="45720" marR="45720" anchor="ctr"/>
                </a:tc>
                <a:tc rowSpan="2">
                  <a:txBody>
                    <a:bodyPr/>
                    <a:lstStyle/>
                    <a:p>
                      <a:pPr algn="ctr" rtl="0" fontAlgn="ctr"/>
                      <a:r>
                        <a:rPr lang="es-CO" sz="1000" u="none" strike="noStrike" dirty="0">
                          <a:effectLst/>
                        </a:rPr>
                        <a:t>Soberano</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Efectos de las variaciones en la rentabilidad del proyecto, incluyendo, pero sin limitarse a variables como la TIR</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611471736"/>
                  </a:ext>
                </a:extLst>
              </a:tr>
              <a:tr h="314833">
                <a:tc>
                  <a:txBody>
                    <a:bodyPr/>
                    <a:lstStyle/>
                    <a:p>
                      <a:pPr algn="ctr" fontAlgn="ctr"/>
                      <a:r>
                        <a:rPr lang="es-CO" sz="1000" u="none" strike="noStrike">
                          <a:effectLst/>
                        </a:rPr>
                        <a:t>31</a:t>
                      </a:r>
                      <a:endParaRPr lang="es-CO" sz="1000" b="0" i="0" u="none" strike="noStrike">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 de las variaciones en las condiciones macroeconómicas que tengan impacto en el proyecto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385324659"/>
                  </a:ext>
                </a:extLst>
              </a:tr>
              <a:tr h="240030">
                <a:tc>
                  <a:txBody>
                    <a:bodyPr/>
                    <a:lstStyle/>
                    <a:p>
                      <a:pPr algn="ctr" fontAlgn="ctr"/>
                      <a:r>
                        <a:rPr lang="es-CO" sz="1000" u="none" strike="noStrike">
                          <a:effectLst/>
                        </a:rPr>
                        <a:t>32</a:t>
                      </a:r>
                      <a:endParaRPr lang="es-CO" sz="1000" b="0" i="0" u="none" strike="noStrike">
                        <a:solidFill>
                          <a:srgbClr val="000000"/>
                        </a:solidFill>
                        <a:effectLst/>
                        <a:latin typeface="Arial Narrow" panose="020B0604020202020204" pitchFamily="34" charset="0"/>
                      </a:endParaRPr>
                    </a:p>
                  </a:txBody>
                  <a:tcPr marL="45720" marR="45720" anchor="ctr"/>
                </a:tc>
                <a:tc>
                  <a:txBody>
                    <a:bodyPr/>
                    <a:lstStyle/>
                    <a:p>
                      <a:pPr algn="ctr" rtl="0" fontAlgn="ctr"/>
                      <a:r>
                        <a:rPr lang="es-CO" sz="1000" u="none" strike="noStrike" dirty="0">
                          <a:effectLst/>
                        </a:rPr>
                        <a:t>Cambiario</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Efectos de la variación del peso frente a otras monedas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261946198"/>
                  </a:ext>
                </a:extLst>
              </a:tr>
            </a:tbl>
          </a:graphicData>
        </a:graphic>
      </p:graphicFrame>
      <p:sp>
        <p:nvSpPr>
          <p:cNvPr id="17" name="Marcador de texto 43">
            <a:extLst>
              <a:ext uri="{FF2B5EF4-FFF2-40B4-BE49-F238E27FC236}">
                <a16:creationId xmlns:a16="http://schemas.microsoft.com/office/drawing/2014/main" id="{0C355BE2-2264-4E2A-812A-596576C23927}"/>
              </a:ext>
            </a:extLst>
          </p:cNvPr>
          <p:cNvSpPr txBox="1">
            <a:spLocks/>
          </p:cNvSpPr>
          <p:nvPr/>
        </p:nvSpPr>
        <p:spPr>
          <a:xfrm>
            <a:off x="270500" y="314599"/>
            <a:ext cx="8431200" cy="180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defTabSz="914378">
              <a:lnSpc>
                <a:spcPct val="90000"/>
              </a:lnSpc>
              <a:buClr>
                <a:srgbClr val="FFFFFF"/>
              </a:buClr>
              <a:buSzPts val="1400"/>
              <a:buFont typeface="Work Sans SemiBold"/>
              <a:buNone/>
              <a:defRPr sz="1800" b="1">
                <a:solidFill>
                  <a:srgbClr val="002060"/>
                </a:solidFill>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_tradnl" dirty="0"/>
              <a:t>Riesgos del proyecto</a:t>
            </a:r>
          </a:p>
        </p:txBody>
      </p:sp>
    </p:spTree>
    <p:extLst>
      <p:ext uri="{BB962C8B-B14F-4D97-AF65-F5344CB8AC3E}">
        <p14:creationId xmlns:p14="http://schemas.microsoft.com/office/powerpoint/2010/main" val="115563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7086600" y="4767263"/>
            <a:ext cx="2057400" cy="274637"/>
          </a:xfrm>
        </p:spPr>
        <p:txBody>
          <a:bodyPr/>
          <a:lstStyle/>
          <a:p>
            <a:fld id="{3DA69673-BC29-5C4A-95C7-F8ABA017FF1C}" type="slidenum">
              <a:rPr lang="es-ES_tradnl" smtClean="0"/>
              <a:t>11</a:t>
            </a:fld>
            <a:endParaRPr lang="es-ES_tradnl" dirty="0"/>
          </a:p>
        </p:txBody>
      </p:sp>
      <p:graphicFrame>
        <p:nvGraphicFramePr>
          <p:cNvPr id="4" name="Tabla 3">
            <a:extLst>
              <a:ext uri="{FF2B5EF4-FFF2-40B4-BE49-F238E27FC236}">
                <a16:creationId xmlns:a16="http://schemas.microsoft.com/office/drawing/2014/main" id="{B2018F8C-B086-9940-980A-81714B3EE1CC}"/>
              </a:ext>
            </a:extLst>
          </p:cNvPr>
          <p:cNvGraphicFramePr>
            <a:graphicFrameLocks noGrp="1"/>
          </p:cNvGraphicFramePr>
          <p:nvPr>
            <p:extLst>
              <p:ext uri="{D42A27DB-BD31-4B8C-83A1-F6EECF244321}">
                <p14:modId xmlns:p14="http://schemas.microsoft.com/office/powerpoint/2010/main" val="1918977097"/>
              </p:ext>
            </p:extLst>
          </p:nvPr>
        </p:nvGraphicFramePr>
        <p:xfrm>
          <a:off x="684000" y="692716"/>
          <a:ext cx="7776000" cy="3761003"/>
        </p:xfrm>
        <a:graphic>
          <a:graphicData uri="http://schemas.openxmlformats.org/drawingml/2006/table">
            <a:tbl>
              <a:tblPr firstRow="1" bandRow="1">
                <a:tableStyleId>{073A0DAA-6AF3-43AB-8588-CEC1D06C72B9}</a:tableStyleId>
              </a:tblPr>
              <a:tblGrid>
                <a:gridCol w="360000">
                  <a:extLst>
                    <a:ext uri="{9D8B030D-6E8A-4147-A177-3AD203B41FA5}">
                      <a16:colId xmlns:a16="http://schemas.microsoft.com/office/drawing/2014/main" val="600959328"/>
                    </a:ext>
                  </a:extLst>
                </a:gridCol>
                <a:gridCol w="936000">
                  <a:extLst>
                    <a:ext uri="{9D8B030D-6E8A-4147-A177-3AD203B41FA5}">
                      <a16:colId xmlns:a16="http://schemas.microsoft.com/office/drawing/2014/main" val="1908332127"/>
                    </a:ext>
                  </a:extLst>
                </a:gridCol>
                <a:gridCol w="5400000">
                  <a:extLst>
                    <a:ext uri="{9D8B030D-6E8A-4147-A177-3AD203B41FA5}">
                      <a16:colId xmlns:a16="http://schemas.microsoft.com/office/drawing/2014/main" val="916756928"/>
                    </a:ext>
                  </a:extLst>
                </a:gridCol>
                <a:gridCol w="1080000">
                  <a:extLst>
                    <a:ext uri="{9D8B030D-6E8A-4147-A177-3AD203B41FA5}">
                      <a16:colId xmlns:a16="http://schemas.microsoft.com/office/drawing/2014/main" val="3703672318"/>
                    </a:ext>
                  </a:extLst>
                </a:gridCol>
              </a:tblGrid>
              <a:tr h="24285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000" b="1" i="0" u="none" strike="noStrike" cap="none" dirty="0">
                          <a:solidFill>
                            <a:schemeClr val="lt1"/>
                          </a:solidFill>
                          <a:effectLst/>
                          <a:latin typeface="+mn-lt"/>
                          <a:ea typeface="+mn-ea"/>
                          <a:cs typeface="+mn-cs"/>
                          <a:sym typeface="Arial"/>
                        </a:rPr>
                        <a:t>No.</a:t>
                      </a:r>
                    </a:p>
                  </a:txBody>
                  <a:tcPr marL="45720" marR="45720" anchor="ctr">
                    <a:solidFill>
                      <a:schemeClr val="accent1">
                        <a:lumMod val="50000"/>
                      </a:schemeClr>
                    </a:solidFill>
                  </a:tcPr>
                </a:tc>
                <a:tc>
                  <a:txBody>
                    <a:bodyPr/>
                    <a:lstStyle/>
                    <a:p>
                      <a:pPr algn="ctr" fontAlgn="ctr"/>
                      <a:r>
                        <a:rPr lang="es-CO" sz="1000" u="none" strike="noStrike" dirty="0">
                          <a:effectLst/>
                        </a:rPr>
                        <a:t>Área</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Tipo de Riesgo</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Asignación</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extLst>
                  <a:ext uri="{0D108BD9-81ED-4DB2-BD59-A6C34878D82A}">
                    <a16:rowId xmlns:a16="http://schemas.microsoft.com/office/drawing/2014/main" val="3044069329"/>
                  </a:ext>
                </a:extLst>
              </a:tr>
              <a:tr h="543524">
                <a:tc>
                  <a:txBody>
                    <a:bodyPr/>
                    <a:lstStyle/>
                    <a:p>
                      <a:pPr algn="ctr" fontAlgn="ctr"/>
                      <a:r>
                        <a:rPr lang="es-CO" sz="1000" u="none" strike="noStrike">
                          <a:effectLst/>
                        </a:rPr>
                        <a:t>33</a:t>
                      </a:r>
                      <a:endParaRPr lang="es-CO" sz="1000" b="0" i="0" u="none" strike="noStrike">
                        <a:solidFill>
                          <a:srgbClr val="000000"/>
                        </a:solidFill>
                        <a:effectLst/>
                        <a:latin typeface="Arial Narrow" panose="020B0604020202020204" pitchFamily="34" charset="0"/>
                      </a:endParaRPr>
                    </a:p>
                  </a:txBody>
                  <a:tcPr marL="45720" marR="45720" anchor="ctr"/>
                </a:tc>
                <a:tc rowSpan="5">
                  <a:txBody>
                    <a:bodyPr/>
                    <a:lstStyle/>
                    <a:p>
                      <a:pPr algn="ctr" rtl="0" fontAlgn="ctr"/>
                      <a:r>
                        <a:rPr lang="es-CO" sz="1000" u="none" strike="noStrike" dirty="0">
                          <a:effectLst/>
                        </a:rPr>
                        <a:t>Regulatorio </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Efectos por las variaciones en la aplicación de la estructura tarifaria, la aplicación de nuevas tarifas diferenciales en el proyecto e imposibilidad del incremento previsto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31334249"/>
                  </a:ext>
                </a:extLst>
              </a:tr>
              <a:tr h="287721">
                <a:tc>
                  <a:txBody>
                    <a:bodyPr/>
                    <a:lstStyle/>
                    <a:p>
                      <a:pPr algn="ctr" fontAlgn="ctr"/>
                      <a:r>
                        <a:rPr lang="es-CO" sz="1000" u="none" strike="noStrike" dirty="0">
                          <a:effectLst/>
                        </a:rPr>
                        <a:t>34</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Los sobrecostos y/o ahorro generados por la implementación de nuevas tecnologías de recaudo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977356843"/>
                  </a:ext>
                </a:extLst>
              </a:tr>
              <a:tr h="352359">
                <a:tc>
                  <a:txBody>
                    <a:bodyPr/>
                    <a:lstStyle/>
                    <a:p>
                      <a:pPr algn="ctr" fontAlgn="ctr"/>
                      <a:r>
                        <a:rPr lang="es-CO" sz="1000" u="none" strike="noStrike" dirty="0">
                          <a:effectLst/>
                        </a:rPr>
                        <a:t>35</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 los cambios en la normatividad (General)</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4028698346"/>
                  </a:ext>
                </a:extLst>
              </a:tr>
              <a:tr h="161158">
                <a:tc>
                  <a:txBody>
                    <a:bodyPr/>
                    <a:lstStyle/>
                    <a:p>
                      <a:pPr algn="ctr" fontAlgn="ctr"/>
                      <a:r>
                        <a:rPr lang="es-CO" sz="1000" u="none" strike="noStrike" dirty="0">
                          <a:effectLst/>
                        </a:rPr>
                        <a:t>36</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 los cambios en Normatividad Tributaria</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 - 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939382547"/>
                  </a:ext>
                </a:extLst>
              </a:tr>
              <a:tr h="0">
                <a:tc>
                  <a:txBody>
                    <a:bodyPr/>
                    <a:lstStyle/>
                    <a:p>
                      <a:pPr algn="ctr" fontAlgn="ctr"/>
                      <a:r>
                        <a:rPr lang="es-CO" sz="1000" u="none" strike="noStrike" dirty="0">
                          <a:effectLst/>
                        </a:rPr>
                        <a:t>37</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 los cambios en las especificaciones técnicas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733114838"/>
                  </a:ext>
                </a:extLst>
              </a:tr>
              <a:tr h="347411">
                <a:tc>
                  <a:txBody>
                    <a:bodyPr/>
                    <a:lstStyle/>
                    <a:p>
                      <a:pPr algn="ctr" fontAlgn="ctr"/>
                      <a:r>
                        <a:rPr lang="es-CO" sz="1000" u="none" strike="noStrike" dirty="0">
                          <a:effectLst/>
                        </a:rPr>
                        <a:t>38</a:t>
                      </a:r>
                      <a:endParaRPr lang="es-CO" sz="1000" b="0" i="0" u="none" strike="noStrike" dirty="0">
                        <a:solidFill>
                          <a:srgbClr val="000000"/>
                        </a:solidFill>
                        <a:effectLst/>
                        <a:latin typeface="Arial Narrow" panose="020B0604020202020204" pitchFamily="34" charset="0"/>
                      </a:endParaRPr>
                    </a:p>
                  </a:txBody>
                  <a:tcPr marL="45720" marR="45720" anchor="ctr"/>
                </a:tc>
                <a:tc rowSpan="4">
                  <a:txBody>
                    <a:bodyPr/>
                    <a:lstStyle/>
                    <a:p>
                      <a:pPr algn="ctr" rtl="0" fontAlgn="ctr"/>
                      <a:r>
                        <a:rPr lang="es-CO" sz="1000" u="none" strike="noStrike" dirty="0">
                          <a:effectLst/>
                        </a:rPr>
                        <a:t>Fuerza Mayor </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a:effectLst/>
                        </a:rPr>
                        <a:t>Parcialmente los efectos derivados de los eventos de fuerza mayor en la adquisición predial ocasionada por eventos eximentes de responsabilidad </a:t>
                      </a:r>
                      <a:endParaRPr lang="es-CO" sz="1000" b="0" i="0" u="none" strike="noStrike">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751101409"/>
                  </a:ext>
                </a:extLst>
              </a:tr>
              <a:tr h="376621">
                <a:tc>
                  <a:txBody>
                    <a:bodyPr/>
                    <a:lstStyle/>
                    <a:p>
                      <a:pPr algn="ctr" fontAlgn="ctr"/>
                      <a:r>
                        <a:rPr lang="es-CO" sz="1000" u="none" strike="noStrike" dirty="0">
                          <a:effectLst/>
                        </a:rPr>
                        <a:t>39</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Parcialmente los efectos derivados de los eventos de fuerza mayor por demoras en la disponibilidad de predios por eventos eximentes de responsabilidad</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250058294"/>
                  </a:ext>
                </a:extLst>
              </a:tr>
              <a:tr h="356702">
                <a:tc>
                  <a:txBody>
                    <a:bodyPr/>
                    <a:lstStyle/>
                    <a:p>
                      <a:pPr algn="ctr" fontAlgn="ctr"/>
                      <a:r>
                        <a:rPr lang="es-CO" sz="1000" u="none" strike="noStrike" dirty="0">
                          <a:effectLst/>
                        </a:rPr>
                        <a:t>40</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Parcialmente los efectos de la ocurrencia de un evento eximentes de responsabilidad que generen costos ociosos de mayor permanencia en obra </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48613962"/>
                  </a:ext>
                </a:extLst>
              </a:tr>
              <a:tr h="174691">
                <a:tc>
                  <a:txBody>
                    <a:bodyPr/>
                    <a:lstStyle/>
                    <a:p>
                      <a:pPr algn="ctr" fontAlgn="ctr"/>
                      <a:r>
                        <a:rPr lang="es-CO" sz="1000" u="none" strike="noStrike" dirty="0">
                          <a:effectLst/>
                        </a:rPr>
                        <a:t>41</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Parcialmente los efectos derivados de los eventos de fuerza mayor por demoras en más de un 50% del tiempo máximo establecido para la expedición de las licencias, permisos y/o conceptos ambientales por causas no imputables al concesionario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136609524"/>
                  </a:ext>
                </a:extLst>
              </a:tr>
            </a:tbl>
          </a:graphicData>
        </a:graphic>
      </p:graphicFrame>
      <p:sp>
        <p:nvSpPr>
          <p:cNvPr id="17" name="Marcador de texto 43">
            <a:extLst>
              <a:ext uri="{FF2B5EF4-FFF2-40B4-BE49-F238E27FC236}">
                <a16:creationId xmlns:a16="http://schemas.microsoft.com/office/drawing/2014/main" id="{F152806F-677A-4FA6-BC58-255A53A24053}"/>
              </a:ext>
            </a:extLst>
          </p:cNvPr>
          <p:cNvSpPr txBox="1">
            <a:spLocks/>
          </p:cNvSpPr>
          <p:nvPr/>
        </p:nvSpPr>
        <p:spPr>
          <a:xfrm>
            <a:off x="270500" y="314599"/>
            <a:ext cx="8431200" cy="180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defTabSz="914378">
              <a:lnSpc>
                <a:spcPct val="90000"/>
              </a:lnSpc>
              <a:buClr>
                <a:srgbClr val="FFFFFF"/>
              </a:buClr>
              <a:buSzPts val="1400"/>
              <a:buFont typeface="Work Sans SemiBold"/>
              <a:buNone/>
              <a:defRPr sz="1800" b="1">
                <a:solidFill>
                  <a:srgbClr val="002060"/>
                </a:solidFill>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_tradnl" dirty="0"/>
              <a:t>Riesgos del proyecto</a:t>
            </a:r>
          </a:p>
        </p:txBody>
      </p:sp>
    </p:spTree>
    <p:extLst>
      <p:ext uri="{BB962C8B-B14F-4D97-AF65-F5344CB8AC3E}">
        <p14:creationId xmlns:p14="http://schemas.microsoft.com/office/powerpoint/2010/main" val="243006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7086600" y="4767263"/>
            <a:ext cx="2057400" cy="274637"/>
          </a:xfrm>
        </p:spPr>
        <p:txBody>
          <a:bodyPr/>
          <a:lstStyle/>
          <a:p>
            <a:fld id="{3DA69673-BC29-5C4A-95C7-F8ABA017FF1C}" type="slidenum">
              <a:rPr lang="es-ES_tradnl" smtClean="0"/>
              <a:t>12</a:t>
            </a:fld>
            <a:endParaRPr lang="es-ES_tradnl" dirty="0"/>
          </a:p>
        </p:txBody>
      </p:sp>
      <p:graphicFrame>
        <p:nvGraphicFramePr>
          <p:cNvPr id="4" name="Tabla 3">
            <a:extLst>
              <a:ext uri="{FF2B5EF4-FFF2-40B4-BE49-F238E27FC236}">
                <a16:creationId xmlns:a16="http://schemas.microsoft.com/office/drawing/2014/main" id="{B2018F8C-B086-9940-980A-81714B3EE1CC}"/>
              </a:ext>
            </a:extLst>
          </p:cNvPr>
          <p:cNvGraphicFramePr>
            <a:graphicFrameLocks noGrp="1"/>
          </p:cNvGraphicFramePr>
          <p:nvPr>
            <p:extLst>
              <p:ext uri="{D42A27DB-BD31-4B8C-83A1-F6EECF244321}">
                <p14:modId xmlns:p14="http://schemas.microsoft.com/office/powerpoint/2010/main" val="1764986799"/>
              </p:ext>
            </p:extLst>
          </p:nvPr>
        </p:nvGraphicFramePr>
        <p:xfrm>
          <a:off x="684000" y="1016983"/>
          <a:ext cx="7776000" cy="2987040"/>
        </p:xfrm>
        <a:graphic>
          <a:graphicData uri="http://schemas.openxmlformats.org/drawingml/2006/table">
            <a:tbl>
              <a:tblPr firstRow="1" bandRow="1">
                <a:tableStyleId>{073A0DAA-6AF3-43AB-8588-CEC1D06C72B9}</a:tableStyleId>
              </a:tblPr>
              <a:tblGrid>
                <a:gridCol w="360000">
                  <a:extLst>
                    <a:ext uri="{9D8B030D-6E8A-4147-A177-3AD203B41FA5}">
                      <a16:colId xmlns:a16="http://schemas.microsoft.com/office/drawing/2014/main" val="600959328"/>
                    </a:ext>
                  </a:extLst>
                </a:gridCol>
                <a:gridCol w="936000">
                  <a:extLst>
                    <a:ext uri="{9D8B030D-6E8A-4147-A177-3AD203B41FA5}">
                      <a16:colId xmlns:a16="http://schemas.microsoft.com/office/drawing/2014/main" val="1908332127"/>
                    </a:ext>
                  </a:extLst>
                </a:gridCol>
                <a:gridCol w="5400000">
                  <a:extLst>
                    <a:ext uri="{9D8B030D-6E8A-4147-A177-3AD203B41FA5}">
                      <a16:colId xmlns:a16="http://schemas.microsoft.com/office/drawing/2014/main" val="916756928"/>
                    </a:ext>
                  </a:extLst>
                </a:gridCol>
                <a:gridCol w="1080000">
                  <a:extLst>
                    <a:ext uri="{9D8B030D-6E8A-4147-A177-3AD203B41FA5}">
                      <a16:colId xmlns:a16="http://schemas.microsoft.com/office/drawing/2014/main" val="3703672318"/>
                    </a:ext>
                  </a:extLst>
                </a:gridCol>
              </a:tblGrid>
              <a:tr h="24384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000" b="1" i="0" u="none" strike="noStrike" cap="none" dirty="0">
                          <a:solidFill>
                            <a:schemeClr val="lt1"/>
                          </a:solidFill>
                          <a:effectLst/>
                          <a:latin typeface="+mn-lt"/>
                          <a:ea typeface="+mn-ea"/>
                          <a:cs typeface="+mn-cs"/>
                          <a:sym typeface="Arial"/>
                        </a:rPr>
                        <a:t>No.</a:t>
                      </a:r>
                    </a:p>
                  </a:txBody>
                  <a:tcPr marL="45720" marR="45720" anchor="ctr">
                    <a:solidFill>
                      <a:schemeClr val="accent1">
                        <a:lumMod val="50000"/>
                      </a:schemeClr>
                    </a:solidFill>
                  </a:tcPr>
                </a:tc>
                <a:tc>
                  <a:txBody>
                    <a:bodyPr/>
                    <a:lstStyle/>
                    <a:p>
                      <a:pPr algn="ctr" fontAlgn="ctr"/>
                      <a:r>
                        <a:rPr lang="es-CO" sz="1000" u="none" strike="noStrike" dirty="0">
                          <a:effectLst/>
                        </a:rPr>
                        <a:t>Área</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Tipo de Riesgo</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Asignación</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extLst>
                  <a:ext uri="{0D108BD9-81ED-4DB2-BD59-A6C34878D82A}">
                    <a16:rowId xmlns:a16="http://schemas.microsoft.com/office/drawing/2014/main" val="3044069329"/>
                  </a:ext>
                </a:extLst>
              </a:tr>
              <a:tr h="853440">
                <a:tc>
                  <a:txBody>
                    <a:bodyPr/>
                    <a:lstStyle/>
                    <a:p>
                      <a:pPr algn="ctr" fontAlgn="ctr"/>
                      <a:r>
                        <a:rPr lang="es-CO" sz="1000" u="none" strike="noStrike" dirty="0">
                          <a:effectLst/>
                        </a:rPr>
                        <a:t>42</a:t>
                      </a:r>
                      <a:endParaRPr lang="es-CO" sz="1000" b="0" i="0" u="none" strike="noStrike" dirty="0">
                        <a:solidFill>
                          <a:srgbClr val="000000"/>
                        </a:solidFill>
                        <a:effectLst/>
                        <a:latin typeface="Arial Narrow" panose="020B0604020202020204" pitchFamily="34" charset="0"/>
                      </a:endParaRPr>
                    </a:p>
                  </a:txBody>
                  <a:tcPr marL="45720" marR="45720" anchor="ctr"/>
                </a:tc>
                <a:tc rowSpan="5">
                  <a:txBody>
                    <a:bodyPr/>
                    <a:lstStyle/>
                    <a:p>
                      <a:pPr marL="0" marR="0" lvl="0" indent="0" algn="ctr" defTabSz="457189" rtl="0" eaLnBrk="1" fontAlgn="ctr" latinLnBrk="0" hangingPunct="1">
                        <a:lnSpc>
                          <a:spcPct val="100000"/>
                        </a:lnSpc>
                        <a:spcBef>
                          <a:spcPts val="0"/>
                        </a:spcBef>
                        <a:spcAft>
                          <a:spcPts val="0"/>
                        </a:spcAft>
                        <a:buClrTx/>
                        <a:buSzTx/>
                        <a:buFontTx/>
                        <a:buNone/>
                        <a:tabLst/>
                        <a:defRPr/>
                      </a:pPr>
                      <a:r>
                        <a:rPr lang="es-CO" sz="1000" b="0" i="0" u="none" strike="noStrike" cap="none" noProof="0" dirty="0">
                          <a:solidFill>
                            <a:schemeClr val="dk1"/>
                          </a:solidFill>
                          <a:effectLst/>
                          <a:latin typeface="+mn-lt"/>
                          <a:ea typeface="+mn-ea"/>
                          <a:cs typeface="+mn-cs"/>
                          <a:sym typeface="Arial"/>
                        </a:rPr>
                        <a:t>Fuerza Mayor </a:t>
                      </a:r>
                    </a:p>
                  </a:txBody>
                  <a:tcPr anchor="ctr"/>
                </a:tc>
                <a:tc>
                  <a:txBody>
                    <a:bodyPr/>
                    <a:lstStyle/>
                    <a:p>
                      <a:pPr algn="just" fontAlgn="ctr"/>
                      <a:r>
                        <a:rPr lang="es-CO" sz="1000" u="none" strike="noStrike" dirty="0">
                          <a:effectLst/>
                        </a:rPr>
                        <a:t>Parcialmente los efectos derivados de los eventos de fuerza mayor por demoras en la consulta previa con comunidades en un plazo mayor de 180 días, por causas no imputables al concesionario, o por el reconocimiento nuevas comunidades posterior a la expedición o modificación de la Licencia Ambiental</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779540457"/>
                  </a:ext>
                </a:extLst>
              </a:tr>
              <a:tr h="548640">
                <a:tc>
                  <a:txBody>
                    <a:bodyPr/>
                    <a:lstStyle/>
                    <a:p>
                      <a:pPr algn="ctr" fontAlgn="ctr"/>
                      <a:r>
                        <a:rPr lang="es-CO" sz="1000" u="none" strike="noStrike">
                          <a:effectLst/>
                        </a:rPr>
                        <a:t>43</a:t>
                      </a:r>
                      <a:endParaRPr lang="es-CO" sz="1000" b="0" i="0" u="none" strike="noStrike">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Parcialmente los efectos derivados de los eventos de fuerza mayor por interferencia de redes en el corredor considerado como evento eximente de responsabilidad</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4292718985"/>
                  </a:ext>
                </a:extLst>
              </a:tr>
              <a:tr h="548640">
                <a:tc>
                  <a:txBody>
                    <a:bodyPr/>
                    <a:lstStyle/>
                    <a:p>
                      <a:pPr algn="ctr" fontAlgn="ctr"/>
                      <a:r>
                        <a:rPr lang="es-CO" sz="1000" u="none" strike="noStrike">
                          <a:effectLst/>
                        </a:rPr>
                        <a:t>44</a:t>
                      </a:r>
                      <a:endParaRPr lang="es-CO" sz="1000" b="0" i="0" u="none" strike="noStrike">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Parcialmente los efectos derivados de los eventos de fuerza mayor por más del 150% adicional del tiempo máximo establecido por la Ley Aplicable dentro de los trámites ante las Autoridades Estatales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654393189"/>
                  </a:ext>
                </a:extLst>
              </a:tr>
              <a:tr h="396240">
                <a:tc>
                  <a:txBody>
                    <a:bodyPr/>
                    <a:lstStyle/>
                    <a:p>
                      <a:pPr algn="ctr" fontAlgn="ctr"/>
                      <a:r>
                        <a:rPr lang="es-CO" sz="1000" u="none" strike="noStrike">
                          <a:effectLst/>
                        </a:rPr>
                        <a:t>45</a:t>
                      </a:r>
                      <a:endParaRPr lang="es-CO" sz="1000" b="0" i="0" u="none" strike="noStrike">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Los efectos derivados del acaecimiento de eventos Asegurables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536486570"/>
                  </a:ext>
                </a:extLst>
              </a:tr>
              <a:tr h="396240">
                <a:tc>
                  <a:txBody>
                    <a:bodyPr/>
                    <a:lstStyle/>
                    <a:p>
                      <a:pPr algn="ctr" fontAlgn="ctr"/>
                      <a:r>
                        <a:rPr lang="es-CO" sz="1000" u="none" strike="noStrike">
                          <a:effectLst/>
                        </a:rPr>
                        <a:t>46</a:t>
                      </a:r>
                      <a:endParaRPr lang="es-CO" sz="1000" b="0" i="0" u="none" strike="noStrike">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Parcialmente los efectos derivados del acaecimiento de eventos No Asegurables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4037864695"/>
                  </a:ext>
                </a:extLst>
              </a:tr>
            </a:tbl>
          </a:graphicData>
        </a:graphic>
      </p:graphicFrame>
      <p:sp>
        <p:nvSpPr>
          <p:cNvPr id="16" name="Marcador de texto 43">
            <a:extLst>
              <a:ext uri="{FF2B5EF4-FFF2-40B4-BE49-F238E27FC236}">
                <a16:creationId xmlns:a16="http://schemas.microsoft.com/office/drawing/2014/main" id="{792E272F-626A-41C8-A76D-87214EC3939D}"/>
              </a:ext>
            </a:extLst>
          </p:cNvPr>
          <p:cNvSpPr txBox="1">
            <a:spLocks/>
          </p:cNvSpPr>
          <p:nvPr/>
        </p:nvSpPr>
        <p:spPr>
          <a:xfrm>
            <a:off x="270500" y="314599"/>
            <a:ext cx="8431200" cy="180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defTabSz="914378">
              <a:lnSpc>
                <a:spcPct val="90000"/>
              </a:lnSpc>
              <a:buClr>
                <a:srgbClr val="FFFFFF"/>
              </a:buClr>
              <a:buSzPts val="1400"/>
              <a:buFont typeface="Work Sans SemiBold"/>
              <a:buNone/>
              <a:defRPr sz="1800" b="1">
                <a:solidFill>
                  <a:srgbClr val="002060"/>
                </a:solidFill>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_tradnl" dirty="0"/>
              <a:t>Riesgos del proyecto</a:t>
            </a:r>
          </a:p>
        </p:txBody>
      </p:sp>
    </p:spTree>
    <p:extLst>
      <p:ext uri="{BB962C8B-B14F-4D97-AF65-F5344CB8AC3E}">
        <p14:creationId xmlns:p14="http://schemas.microsoft.com/office/powerpoint/2010/main" val="265605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E46A5A76-FC8C-4600-9F1F-561BB0C53FE1}"/>
              </a:ext>
            </a:extLst>
          </p:cNvPr>
          <p:cNvSpPr txBox="1">
            <a:spLocks/>
          </p:cNvSpPr>
          <p:nvPr>
            <p:custDataLst>
              <p:tags r:id="rId1"/>
            </p:custDataLst>
          </p:nvPr>
        </p:nvSpPr>
        <p:spPr>
          <a:xfrm>
            <a:off x="60557" y="114660"/>
            <a:ext cx="6503633" cy="6438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algn="ctr">
              <a:lnSpc>
                <a:spcPct val="90000"/>
              </a:lnSpc>
              <a:buClr>
                <a:srgbClr val="FFFFFF"/>
              </a:buClr>
              <a:buSzPts val="1400"/>
              <a:buFont typeface="Work Sans SemiBold"/>
              <a:buNone/>
              <a:defRPr sz="1800" b="1">
                <a:solidFill>
                  <a:srgbClr val="002060"/>
                </a:solidFill>
                <a:latin typeface="+mj-lt"/>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pPr algn="l" defTabSz="914378"/>
            <a:r>
              <a:rPr lang="es-ES" dirty="0">
                <a:latin typeface="Arial"/>
              </a:rPr>
              <a:t>Generalidades de proyecto</a:t>
            </a:r>
            <a:endParaRPr lang="es-ES_tradnl" dirty="0">
              <a:latin typeface="Arial"/>
              <a:sym typeface="Museo Sans 500"/>
            </a:endParaRPr>
          </a:p>
        </p:txBody>
      </p:sp>
      <p:graphicFrame>
        <p:nvGraphicFramePr>
          <p:cNvPr id="10" name="Tabla 3">
            <a:extLst>
              <a:ext uri="{FF2B5EF4-FFF2-40B4-BE49-F238E27FC236}">
                <a16:creationId xmlns:a16="http://schemas.microsoft.com/office/drawing/2014/main" id="{05B8A1EF-4078-44F6-8BE1-795BD83B98D9}"/>
              </a:ext>
            </a:extLst>
          </p:cNvPr>
          <p:cNvGraphicFramePr>
            <a:graphicFrameLocks noGrp="1"/>
          </p:cNvGraphicFramePr>
          <p:nvPr>
            <p:extLst>
              <p:ext uri="{D42A27DB-BD31-4B8C-83A1-F6EECF244321}">
                <p14:modId xmlns:p14="http://schemas.microsoft.com/office/powerpoint/2010/main" val="2765382155"/>
              </p:ext>
            </p:extLst>
          </p:nvPr>
        </p:nvGraphicFramePr>
        <p:xfrm>
          <a:off x="4908884" y="761861"/>
          <a:ext cx="3673641" cy="572400"/>
        </p:xfrm>
        <a:graphic>
          <a:graphicData uri="http://schemas.openxmlformats.org/drawingml/2006/table">
            <a:tbl>
              <a:tblPr firstRow="1" bandRow="1">
                <a:tableStyleId>{912C8C85-51F0-491E-9774-3900AFEF0FD7}</a:tableStyleId>
              </a:tblPr>
              <a:tblGrid>
                <a:gridCol w="3673641">
                  <a:extLst>
                    <a:ext uri="{9D8B030D-6E8A-4147-A177-3AD203B41FA5}">
                      <a16:colId xmlns:a16="http://schemas.microsoft.com/office/drawing/2014/main" val="3587548104"/>
                    </a:ext>
                  </a:extLst>
                </a:gridCol>
              </a:tblGrid>
              <a:tr h="297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b="1" i="0" u="none" strike="noStrike" cap="none" dirty="0">
                          <a:solidFill>
                            <a:srgbClr val="FFFFFF"/>
                          </a:solidFill>
                          <a:effectLst>
                            <a:outerShdw dist="38096" dir="2700000">
                              <a:srgbClr val="000000"/>
                            </a:outerShdw>
                          </a:effectLst>
                          <a:latin typeface="Calibri"/>
                          <a:ea typeface="+mn-ea"/>
                          <a:cs typeface="Arial" pitchFamily="34"/>
                          <a:sym typeface="Arial"/>
                        </a:rPr>
                        <a:t>ESTRUCTURADOR</a:t>
                      </a:r>
                    </a:p>
                  </a:txBody>
                  <a:tcPr/>
                </a:tc>
                <a:extLst>
                  <a:ext uri="{0D108BD9-81ED-4DB2-BD59-A6C34878D82A}">
                    <a16:rowId xmlns:a16="http://schemas.microsoft.com/office/drawing/2014/main" val="470563841"/>
                  </a:ext>
                </a:extLst>
              </a:tr>
              <a:tr h="2754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200" b="0" kern="1200" dirty="0">
                          <a:solidFill>
                            <a:schemeClr val="tx1"/>
                          </a:solidFill>
                        </a:rPr>
                        <a:t>ANI – Consorcio </a:t>
                      </a:r>
                      <a:r>
                        <a:rPr lang="es-CO" sz="1200" b="0" kern="1200" dirty="0" err="1">
                          <a:solidFill>
                            <a:schemeClr val="tx1"/>
                          </a:solidFill>
                        </a:rPr>
                        <a:t>Iceacsa</a:t>
                      </a:r>
                      <a:r>
                        <a:rPr lang="es-CO" sz="1200" b="0" kern="1200" dirty="0">
                          <a:solidFill>
                            <a:schemeClr val="tx1"/>
                          </a:solidFill>
                        </a:rPr>
                        <a:t> - </a:t>
                      </a:r>
                      <a:r>
                        <a:rPr lang="es-CO" sz="1200" b="0" kern="1200" dirty="0" err="1">
                          <a:solidFill>
                            <a:schemeClr val="tx1"/>
                          </a:solidFill>
                        </a:rPr>
                        <a:t>Bonus</a:t>
                      </a:r>
                      <a:endParaRPr lang="es-MX" sz="1100" b="0" dirty="0">
                        <a:solidFill>
                          <a:schemeClr val="tx1"/>
                        </a:solidFill>
                      </a:endParaRPr>
                    </a:p>
                  </a:txBody>
                  <a:tcPr/>
                </a:tc>
                <a:extLst>
                  <a:ext uri="{0D108BD9-81ED-4DB2-BD59-A6C34878D82A}">
                    <a16:rowId xmlns:a16="http://schemas.microsoft.com/office/drawing/2014/main" val="494463663"/>
                  </a:ext>
                </a:extLst>
              </a:tr>
            </a:tbl>
          </a:graphicData>
        </a:graphic>
      </p:graphicFrame>
      <p:graphicFrame>
        <p:nvGraphicFramePr>
          <p:cNvPr id="12" name="Tabla 21">
            <a:extLst>
              <a:ext uri="{FF2B5EF4-FFF2-40B4-BE49-F238E27FC236}">
                <a16:creationId xmlns:a16="http://schemas.microsoft.com/office/drawing/2014/main" id="{D10385C8-EB10-40F1-B79B-D95E5590A893}"/>
              </a:ext>
            </a:extLst>
          </p:cNvPr>
          <p:cNvGraphicFramePr>
            <a:graphicFrameLocks noGrp="1"/>
          </p:cNvGraphicFramePr>
          <p:nvPr/>
        </p:nvGraphicFramePr>
        <p:xfrm>
          <a:off x="4908884" y="1415488"/>
          <a:ext cx="3673641" cy="572400"/>
        </p:xfrm>
        <a:graphic>
          <a:graphicData uri="http://schemas.openxmlformats.org/drawingml/2006/table">
            <a:tbl>
              <a:tblPr firstRow="1" bandRow="1">
                <a:tableStyleId>{912C8C85-51F0-491E-9774-3900AFEF0FD7}</a:tableStyleId>
              </a:tblPr>
              <a:tblGrid>
                <a:gridCol w="3673641">
                  <a:extLst>
                    <a:ext uri="{9D8B030D-6E8A-4147-A177-3AD203B41FA5}">
                      <a16:colId xmlns:a16="http://schemas.microsoft.com/office/drawing/2014/main" val="953037661"/>
                    </a:ext>
                  </a:extLst>
                </a:gridCol>
              </a:tblGrid>
              <a:tr h="297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b="1" dirty="0">
                          <a:solidFill>
                            <a:srgbClr val="FFFFFF"/>
                          </a:solidFill>
                          <a:effectLst>
                            <a:outerShdw dist="38096" dir="2700000">
                              <a:srgbClr val="000000"/>
                            </a:outerShdw>
                          </a:effectLst>
                          <a:latin typeface="Calibri"/>
                          <a:cs typeface="Arial" pitchFamily="34"/>
                        </a:rPr>
                        <a:t>TIPO DE INICIATIVA PÚBLICA</a:t>
                      </a:r>
                    </a:p>
                  </a:txBody>
                  <a:tcPr/>
                </a:tc>
                <a:extLst>
                  <a:ext uri="{0D108BD9-81ED-4DB2-BD59-A6C34878D82A}">
                    <a16:rowId xmlns:a16="http://schemas.microsoft.com/office/drawing/2014/main" val="3965523497"/>
                  </a:ext>
                </a:extLst>
              </a:tr>
              <a:tr h="275400">
                <a:tc>
                  <a:txBody>
                    <a:bodyPr/>
                    <a:lstStyle/>
                    <a:p>
                      <a:pPr marR="0" algn="ctr" rtl="0">
                        <a:lnSpc>
                          <a:spcPct val="100000"/>
                        </a:lnSpc>
                        <a:spcBef>
                          <a:spcPts val="0"/>
                        </a:spcBef>
                        <a:spcAft>
                          <a:spcPts val="0"/>
                        </a:spcAft>
                        <a:buClr>
                          <a:srgbClr val="000000"/>
                        </a:buClr>
                        <a:buFont typeface="Arial"/>
                      </a:pPr>
                      <a:r>
                        <a:rPr lang="es-CO" sz="1200" b="0" i="0" u="none" strike="noStrike" kern="1200" cap="none" baseline="0" dirty="0">
                          <a:solidFill>
                            <a:schemeClr val="tx1"/>
                          </a:solidFill>
                          <a:latin typeface="+mn-lt"/>
                          <a:ea typeface="+mn-ea"/>
                          <a:cs typeface="+mn-cs"/>
                          <a:sym typeface="Arial"/>
                        </a:rPr>
                        <a:t>Sin aporte de recursos públicos </a:t>
                      </a:r>
                    </a:p>
                  </a:txBody>
                  <a:tcPr/>
                </a:tc>
                <a:extLst>
                  <a:ext uri="{0D108BD9-81ED-4DB2-BD59-A6C34878D82A}">
                    <a16:rowId xmlns:a16="http://schemas.microsoft.com/office/drawing/2014/main" val="3782009943"/>
                  </a:ext>
                </a:extLst>
              </a:tr>
            </a:tbl>
          </a:graphicData>
        </a:graphic>
      </p:graphicFrame>
      <p:graphicFrame>
        <p:nvGraphicFramePr>
          <p:cNvPr id="14" name="Tabla 4">
            <a:extLst>
              <a:ext uri="{FF2B5EF4-FFF2-40B4-BE49-F238E27FC236}">
                <a16:creationId xmlns:a16="http://schemas.microsoft.com/office/drawing/2014/main" id="{BEAF9096-1835-4ED1-9473-C9EE2033A49D}"/>
              </a:ext>
            </a:extLst>
          </p:cNvPr>
          <p:cNvGraphicFramePr>
            <a:graphicFrameLocks noGrp="1"/>
          </p:cNvGraphicFramePr>
          <p:nvPr/>
        </p:nvGraphicFramePr>
        <p:xfrm>
          <a:off x="4908884" y="2933342"/>
          <a:ext cx="3673644" cy="847800"/>
        </p:xfrm>
        <a:graphic>
          <a:graphicData uri="http://schemas.openxmlformats.org/drawingml/2006/table">
            <a:tbl>
              <a:tblPr firstRow="1" bandRow="1">
                <a:tableStyleId>{912C8C85-51F0-491E-9774-3900AFEF0FD7}</a:tableStyleId>
              </a:tblPr>
              <a:tblGrid>
                <a:gridCol w="1836822">
                  <a:extLst>
                    <a:ext uri="{9D8B030D-6E8A-4147-A177-3AD203B41FA5}">
                      <a16:colId xmlns:a16="http://schemas.microsoft.com/office/drawing/2014/main" val="3020606798"/>
                    </a:ext>
                  </a:extLst>
                </a:gridCol>
                <a:gridCol w="1836822">
                  <a:extLst>
                    <a:ext uri="{9D8B030D-6E8A-4147-A177-3AD203B41FA5}">
                      <a16:colId xmlns:a16="http://schemas.microsoft.com/office/drawing/2014/main" val="2210410705"/>
                    </a:ext>
                  </a:extLst>
                </a:gridCol>
              </a:tblGrid>
              <a:tr h="297000">
                <a:tc gridSpan="2">
                  <a:txBody>
                    <a:bodyPr/>
                    <a:lstStyle/>
                    <a:p>
                      <a:pPr algn="ctr"/>
                      <a:r>
                        <a:rPr lang="es-CO" sz="1200" b="1" i="0" u="none" strike="noStrike" cap="none" dirty="0">
                          <a:solidFill>
                            <a:srgbClr val="FFFFFF"/>
                          </a:solidFill>
                          <a:effectLst>
                            <a:outerShdw dist="38096" dir="2700000">
                              <a:srgbClr val="000000"/>
                            </a:outerShdw>
                          </a:effectLst>
                          <a:latin typeface="Calibri"/>
                          <a:ea typeface="+mn-ea"/>
                          <a:cs typeface="Arial" pitchFamily="34"/>
                          <a:sym typeface="Arial"/>
                        </a:rPr>
                        <a:t>INVERSIÓN (Millones / Cte Dic. 2018)</a:t>
                      </a:r>
                    </a:p>
                  </a:txBody>
                  <a:tcPr/>
                </a:tc>
                <a:tc hMerge="1">
                  <a:txBody>
                    <a:bodyPr/>
                    <a:lstStyle/>
                    <a:p>
                      <a:endParaRPr lang="es-CO" dirty="0"/>
                    </a:p>
                  </a:txBody>
                  <a:tcPr/>
                </a:tc>
                <a:extLst>
                  <a:ext uri="{0D108BD9-81ED-4DB2-BD59-A6C34878D82A}">
                    <a16:rowId xmlns:a16="http://schemas.microsoft.com/office/drawing/2014/main" val="3390464752"/>
                  </a:ext>
                </a:extLst>
              </a:tr>
              <a:tr h="275400">
                <a:tc>
                  <a:txBody>
                    <a:bodyPr/>
                    <a:lstStyle/>
                    <a:p>
                      <a:pPr algn="ctr"/>
                      <a:r>
                        <a:rPr lang="es-CO" sz="1200" b="0" i="0" u="none" strike="noStrike" kern="1200" cap="none" baseline="0" dirty="0">
                          <a:solidFill>
                            <a:schemeClr val="tx1"/>
                          </a:solidFill>
                          <a:latin typeface="+mn-lt"/>
                          <a:ea typeface="+mn-ea"/>
                          <a:cs typeface="+mn-cs"/>
                          <a:sym typeface="Arial"/>
                        </a:rPr>
                        <a:t>CAPEX</a:t>
                      </a:r>
                    </a:p>
                  </a:txBody>
                  <a:tcPr/>
                </a:tc>
                <a:tc>
                  <a:txBody>
                    <a:bodyPr/>
                    <a:lstStyle/>
                    <a:p>
                      <a:pPr algn="ctr"/>
                      <a:r>
                        <a:rPr lang="es-CO" sz="1200" b="0" i="0" u="none" strike="noStrike" kern="1200" cap="none" baseline="0" dirty="0">
                          <a:solidFill>
                            <a:schemeClr val="tx1"/>
                          </a:solidFill>
                          <a:latin typeface="+mn-lt"/>
                          <a:ea typeface="+mn-ea"/>
                          <a:cs typeface="+mn-cs"/>
                          <a:sym typeface="Arial"/>
                        </a:rPr>
                        <a:t>$ 1.162.755</a:t>
                      </a:r>
                    </a:p>
                  </a:txBody>
                  <a:tcPr/>
                </a:tc>
                <a:extLst>
                  <a:ext uri="{0D108BD9-81ED-4DB2-BD59-A6C34878D82A}">
                    <a16:rowId xmlns:a16="http://schemas.microsoft.com/office/drawing/2014/main" val="246642837"/>
                  </a:ext>
                </a:extLst>
              </a:tr>
              <a:tr h="275400">
                <a:tc>
                  <a:txBody>
                    <a:bodyPr/>
                    <a:lstStyle/>
                    <a:p>
                      <a:pPr algn="ctr"/>
                      <a:r>
                        <a:rPr lang="es-CO" sz="1200" b="0" i="0" u="none" strike="noStrike" kern="1200" cap="none" baseline="0" dirty="0">
                          <a:solidFill>
                            <a:schemeClr val="tx1"/>
                          </a:solidFill>
                          <a:latin typeface="+mn-lt"/>
                          <a:ea typeface="+mn-ea"/>
                          <a:cs typeface="+mn-cs"/>
                          <a:sym typeface="Arial"/>
                        </a:rPr>
                        <a:t>OPEX</a:t>
                      </a:r>
                    </a:p>
                  </a:txBody>
                  <a:tcPr/>
                </a:tc>
                <a:tc>
                  <a:txBody>
                    <a:bodyPr/>
                    <a:lstStyle/>
                    <a:p>
                      <a:pPr algn="ctr"/>
                      <a:r>
                        <a:rPr lang="es-CO" sz="1200" b="0" i="0" u="none" strike="noStrike" kern="1200" cap="none" baseline="0" dirty="0">
                          <a:solidFill>
                            <a:schemeClr val="tx1"/>
                          </a:solidFill>
                          <a:latin typeface="+mn-lt"/>
                          <a:ea typeface="+mn-ea"/>
                          <a:cs typeface="+mn-cs"/>
                          <a:sym typeface="Arial"/>
                        </a:rPr>
                        <a:t>$ 1.837.942</a:t>
                      </a:r>
                    </a:p>
                  </a:txBody>
                  <a:tcPr/>
                </a:tc>
                <a:extLst>
                  <a:ext uri="{0D108BD9-81ED-4DB2-BD59-A6C34878D82A}">
                    <a16:rowId xmlns:a16="http://schemas.microsoft.com/office/drawing/2014/main" val="3856304204"/>
                  </a:ext>
                </a:extLst>
              </a:tr>
            </a:tbl>
          </a:graphicData>
        </a:graphic>
      </p:graphicFrame>
      <p:grpSp>
        <p:nvGrpSpPr>
          <p:cNvPr id="74" name="Grupo 73">
            <a:extLst>
              <a:ext uri="{FF2B5EF4-FFF2-40B4-BE49-F238E27FC236}">
                <a16:creationId xmlns:a16="http://schemas.microsoft.com/office/drawing/2014/main" id="{020A3030-75C3-0944-9746-D876E3C1BBBE}"/>
              </a:ext>
            </a:extLst>
          </p:cNvPr>
          <p:cNvGrpSpPr/>
          <p:nvPr/>
        </p:nvGrpSpPr>
        <p:grpSpPr>
          <a:xfrm>
            <a:off x="664577" y="624730"/>
            <a:ext cx="3807612" cy="4432746"/>
            <a:chOff x="5690344" y="694610"/>
            <a:chExt cx="3544090" cy="4235433"/>
          </a:xfrm>
        </p:grpSpPr>
        <p:grpSp>
          <p:nvGrpSpPr>
            <p:cNvPr id="75" name="Grupo 74">
              <a:extLst>
                <a:ext uri="{FF2B5EF4-FFF2-40B4-BE49-F238E27FC236}">
                  <a16:creationId xmlns:a16="http://schemas.microsoft.com/office/drawing/2014/main" id="{1C68776C-5B7E-274F-9B77-93A258989045}"/>
                </a:ext>
              </a:extLst>
            </p:cNvPr>
            <p:cNvGrpSpPr/>
            <p:nvPr/>
          </p:nvGrpSpPr>
          <p:grpSpPr>
            <a:xfrm>
              <a:off x="5690344" y="694610"/>
              <a:ext cx="2291999" cy="3698590"/>
              <a:chOff x="5770596" y="552366"/>
              <a:chExt cx="2291999" cy="3698590"/>
            </a:xfrm>
          </p:grpSpPr>
          <p:cxnSp>
            <p:nvCxnSpPr>
              <p:cNvPr id="99" name="Conector recto 98">
                <a:extLst>
                  <a:ext uri="{FF2B5EF4-FFF2-40B4-BE49-F238E27FC236}">
                    <a16:creationId xmlns:a16="http://schemas.microsoft.com/office/drawing/2014/main" id="{F58EFFCF-5C24-7444-920A-2875EA678BFC}"/>
                  </a:ext>
                </a:extLst>
              </p:cNvPr>
              <p:cNvCxnSpPr>
                <a:cxnSpLocks/>
              </p:cNvCxnSpPr>
              <p:nvPr/>
            </p:nvCxnSpPr>
            <p:spPr>
              <a:xfrm flipH="1">
                <a:off x="6907194" y="1874588"/>
                <a:ext cx="144000" cy="576000"/>
              </a:xfrm>
              <a:prstGeom prst="line">
                <a:avLst/>
              </a:prstGeom>
              <a:noFill/>
              <a:ln w="38100" cap="flat" cmpd="sng" algn="ctr">
                <a:solidFill>
                  <a:srgbClr val="4F81BD"/>
                </a:solidFill>
                <a:prstDash val="solid"/>
              </a:ln>
              <a:effectLst/>
            </p:spPr>
          </p:cxnSp>
          <p:cxnSp>
            <p:nvCxnSpPr>
              <p:cNvPr id="100" name="Conector recto 99">
                <a:extLst>
                  <a:ext uri="{FF2B5EF4-FFF2-40B4-BE49-F238E27FC236}">
                    <a16:creationId xmlns:a16="http://schemas.microsoft.com/office/drawing/2014/main" id="{36E1880F-38E3-3C42-A3F6-C184C09D4504}"/>
                  </a:ext>
                </a:extLst>
              </p:cNvPr>
              <p:cNvCxnSpPr>
                <a:cxnSpLocks/>
              </p:cNvCxnSpPr>
              <p:nvPr/>
            </p:nvCxnSpPr>
            <p:spPr>
              <a:xfrm flipH="1" flipV="1">
                <a:off x="6543723" y="2666844"/>
                <a:ext cx="63640" cy="611361"/>
              </a:xfrm>
              <a:prstGeom prst="line">
                <a:avLst/>
              </a:prstGeom>
              <a:noFill/>
              <a:ln w="38100" cap="flat" cmpd="sng" algn="ctr">
                <a:solidFill>
                  <a:srgbClr val="F79646">
                    <a:lumMod val="75000"/>
                  </a:srgbClr>
                </a:solidFill>
                <a:prstDash val="solid"/>
              </a:ln>
              <a:effectLst/>
            </p:spPr>
          </p:cxnSp>
          <p:cxnSp>
            <p:nvCxnSpPr>
              <p:cNvPr id="101" name="Conector recto 100">
                <a:extLst>
                  <a:ext uri="{FF2B5EF4-FFF2-40B4-BE49-F238E27FC236}">
                    <a16:creationId xmlns:a16="http://schemas.microsoft.com/office/drawing/2014/main" id="{70DE52E5-B637-9D4D-A572-B0E5663926D2}"/>
                  </a:ext>
                </a:extLst>
              </p:cNvPr>
              <p:cNvCxnSpPr>
                <a:stCxn id="124" idx="5"/>
                <a:endCxn id="115" idx="1"/>
              </p:cNvCxnSpPr>
              <p:nvPr/>
            </p:nvCxnSpPr>
            <p:spPr>
              <a:xfrm>
                <a:off x="6483249" y="3168464"/>
                <a:ext cx="246976" cy="215731"/>
              </a:xfrm>
              <a:prstGeom prst="line">
                <a:avLst/>
              </a:prstGeom>
              <a:noFill/>
              <a:ln w="38100" cap="flat" cmpd="sng" algn="ctr">
                <a:solidFill>
                  <a:srgbClr val="8064A2"/>
                </a:solidFill>
                <a:prstDash val="solid"/>
              </a:ln>
              <a:effectLst/>
            </p:spPr>
          </p:cxnSp>
          <p:cxnSp>
            <p:nvCxnSpPr>
              <p:cNvPr id="102" name="Conector recto 101">
                <a:extLst>
                  <a:ext uri="{FF2B5EF4-FFF2-40B4-BE49-F238E27FC236}">
                    <a16:creationId xmlns:a16="http://schemas.microsoft.com/office/drawing/2014/main" id="{16894D2C-7D25-A14C-B7B5-499CAA800646}"/>
                  </a:ext>
                </a:extLst>
              </p:cNvPr>
              <p:cNvCxnSpPr>
                <a:cxnSpLocks/>
                <a:stCxn id="114" idx="0"/>
                <a:endCxn id="115" idx="4"/>
              </p:cNvCxnSpPr>
              <p:nvPr/>
            </p:nvCxnSpPr>
            <p:spPr>
              <a:xfrm flipH="1" flipV="1">
                <a:off x="6768409" y="3476379"/>
                <a:ext cx="15766" cy="522622"/>
              </a:xfrm>
              <a:prstGeom prst="line">
                <a:avLst/>
              </a:prstGeom>
              <a:noFill/>
              <a:ln w="38100" cap="flat" cmpd="sng" algn="ctr">
                <a:solidFill>
                  <a:srgbClr val="4F81BD">
                    <a:lumMod val="50000"/>
                  </a:srgbClr>
                </a:solidFill>
                <a:prstDash val="solid"/>
              </a:ln>
              <a:effectLst/>
            </p:spPr>
          </p:cxnSp>
          <p:cxnSp>
            <p:nvCxnSpPr>
              <p:cNvPr id="103" name="Conector recto 102">
                <a:extLst>
                  <a:ext uri="{FF2B5EF4-FFF2-40B4-BE49-F238E27FC236}">
                    <a16:creationId xmlns:a16="http://schemas.microsoft.com/office/drawing/2014/main" id="{24061AA5-C4A5-FD4B-9E15-E85F8E896DE1}"/>
                  </a:ext>
                </a:extLst>
              </p:cNvPr>
              <p:cNvCxnSpPr>
                <a:cxnSpLocks/>
                <a:stCxn id="116" idx="3"/>
                <a:endCxn id="115" idx="7"/>
              </p:cNvCxnSpPr>
              <p:nvPr/>
            </p:nvCxnSpPr>
            <p:spPr>
              <a:xfrm flipH="1">
                <a:off x="6806593" y="2958638"/>
                <a:ext cx="296911" cy="425557"/>
              </a:xfrm>
              <a:prstGeom prst="line">
                <a:avLst/>
              </a:prstGeom>
              <a:noFill/>
              <a:ln w="38100" cap="flat" cmpd="sng" algn="ctr">
                <a:solidFill>
                  <a:srgbClr val="4F81BD">
                    <a:lumMod val="50000"/>
                  </a:srgbClr>
                </a:solidFill>
                <a:prstDash val="solid"/>
              </a:ln>
              <a:effectLst/>
            </p:spPr>
          </p:cxnSp>
          <p:cxnSp>
            <p:nvCxnSpPr>
              <p:cNvPr id="104" name="Conector recto 103">
                <a:extLst>
                  <a:ext uri="{FF2B5EF4-FFF2-40B4-BE49-F238E27FC236}">
                    <a16:creationId xmlns:a16="http://schemas.microsoft.com/office/drawing/2014/main" id="{FAA7DC9B-D453-C74A-BD80-9DD1AB3EA7B9}"/>
                  </a:ext>
                </a:extLst>
              </p:cNvPr>
              <p:cNvCxnSpPr>
                <a:cxnSpLocks/>
                <a:endCxn id="116" idx="1"/>
              </p:cNvCxnSpPr>
              <p:nvPr/>
            </p:nvCxnSpPr>
            <p:spPr>
              <a:xfrm>
                <a:off x="6585137" y="2624609"/>
                <a:ext cx="518367" cy="257661"/>
              </a:xfrm>
              <a:prstGeom prst="line">
                <a:avLst/>
              </a:prstGeom>
              <a:noFill/>
              <a:ln w="38100" cap="flat" cmpd="sng" algn="ctr">
                <a:solidFill>
                  <a:srgbClr val="4F81BD">
                    <a:lumMod val="50000"/>
                  </a:srgbClr>
                </a:solidFill>
                <a:prstDash val="solid"/>
              </a:ln>
              <a:effectLst/>
            </p:spPr>
          </p:cxnSp>
          <p:cxnSp>
            <p:nvCxnSpPr>
              <p:cNvPr id="105" name="Conector recto 104">
                <a:extLst>
                  <a:ext uri="{FF2B5EF4-FFF2-40B4-BE49-F238E27FC236}">
                    <a16:creationId xmlns:a16="http://schemas.microsoft.com/office/drawing/2014/main" id="{7FA337CE-E8AC-CE41-B767-05423ABB7793}"/>
                  </a:ext>
                </a:extLst>
              </p:cNvPr>
              <p:cNvCxnSpPr>
                <a:cxnSpLocks/>
                <a:endCxn id="117" idx="3"/>
              </p:cNvCxnSpPr>
              <p:nvPr/>
            </p:nvCxnSpPr>
            <p:spPr>
              <a:xfrm flipV="1">
                <a:off x="6633723" y="2284417"/>
                <a:ext cx="662461" cy="292427"/>
              </a:xfrm>
              <a:prstGeom prst="line">
                <a:avLst/>
              </a:prstGeom>
              <a:noFill/>
              <a:ln w="38100" cap="flat" cmpd="sng" algn="ctr">
                <a:solidFill>
                  <a:srgbClr val="4F81BD">
                    <a:lumMod val="50000"/>
                  </a:srgbClr>
                </a:solidFill>
                <a:prstDash val="solid"/>
              </a:ln>
              <a:effectLst/>
            </p:spPr>
          </p:cxnSp>
          <p:cxnSp>
            <p:nvCxnSpPr>
              <p:cNvPr id="106" name="Conector recto 105">
                <a:extLst>
                  <a:ext uri="{FF2B5EF4-FFF2-40B4-BE49-F238E27FC236}">
                    <a16:creationId xmlns:a16="http://schemas.microsoft.com/office/drawing/2014/main" id="{5151E68D-5B9E-2248-ACC6-BD85D09A9F66}"/>
                  </a:ext>
                </a:extLst>
              </p:cNvPr>
              <p:cNvCxnSpPr>
                <a:cxnSpLocks/>
                <a:stCxn id="116" idx="0"/>
              </p:cNvCxnSpPr>
              <p:nvPr/>
            </p:nvCxnSpPr>
            <p:spPr>
              <a:xfrm flipV="1">
                <a:off x="7141688" y="2315392"/>
                <a:ext cx="99881" cy="551062"/>
              </a:xfrm>
              <a:prstGeom prst="line">
                <a:avLst/>
              </a:prstGeom>
              <a:noFill/>
              <a:ln w="38100" cap="flat" cmpd="sng" algn="ctr">
                <a:solidFill>
                  <a:srgbClr val="4F81BD">
                    <a:lumMod val="50000"/>
                  </a:srgbClr>
                </a:solidFill>
                <a:prstDash val="solid"/>
              </a:ln>
              <a:effectLst/>
            </p:spPr>
          </p:cxnSp>
          <p:cxnSp>
            <p:nvCxnSpPr>
              <p:cNvPr id="107" name="Conector recto 106">
                <a:extLst>
                  <a:ext uri="{FF2B5EF4-FFF2-40B4-BE49-F238E27FC236}">
                    <a16:creationId xmlns:a16="http://schemas.microsoft.com/office/drawing/2014/main" id="{38B84BBD-FEBE-BC4C-B654-724AA41B5C37}"/>
                  </a:ext>
                </a:extLst>
              </p:cNvPr>
              <p:cNvCxnSpPr>
                <a:cxnSpLocks/>
                <a:endCxn id="123" idx="4"/>
              </p:cNvCxnSpPr>
              <p:nvPr/>
            </p:nvCxnSpPr>
            <p:spPr>
              <a:xfrm flipV="1">
                <a:off x="6548792" y="2158389"/>
                <a:ext cx="93381" cy="337648"/>
              </a:xfrm>
              <a:prstGeom prst="line">
                <a:avLst/>
              </a:prstGeom>
              <a:noFill/>
              <a:ln w="38100" cap="flat" cmpd="sng" algn="ctr">
                <a:solidFill>
                  <a:srgbClr val="9BBB59">
                    <a:lumMod val="75000"/>
                  </a:srgbClr>
                </a:solidFill>
                <a:prstDash val="solid"/>
              </a:ln>
              <a:effectLst/>
            </p:spPr>
          </p:cxnSp>
          <p:cxnSp>
            <p:nvCxnSpPr>
              <p:cNvPr id="108" name="Conector recto 107">
                <a:extLst>
                  <a:ext uri="{FF2B5EF4-FFF2-40B4-BE49-F238E27FC236}">
                    <a16:creationId xmlns:a16="http://schemas.microsoft.com/office/drawing/2014/main" id="{4A92DB3C-5354-BB4E-8251-337114704632}"/>
                  </a:ext>
                </a:extLst>
              </p:cNvPr>
              <p:cNvCxnSpPr>
                <a:cxnSpLocks/>
                <a:stCxn id="119" idx="3"/>
                <a:endCxn id="123" idx="0"/>
              </p:cNvCxnSpPr>
              <p:nvPr/>
            </p:nvCxnSpPr>
            <p:spPr>
              <a:xfrm flipH="1">
                <a:off x="6642173" y="1894425"/>
                <a:ext cx="51332" cy="155964"/>
              </a:xfrm>
              <a:prstGeom prst="line">
                <a:avLst/>
              </a:prstGeom>
              <a:noFill/>
              <a:ln w="38100" cap="flat" cmpd="sng" algn="ctr">
                <a:solidFill>
                  <a:srgbClr val="4F81BD"/>
                </a:solidFill>
                <a:prstDash val="solid"/>
              </a:ln>
              <a:effectLst/>
            </p:spPr>
          </p:cxnSp>
          <p:sp>
            <p:nvSpPr>
              <p:cNvPr id="109" name="Forma libre 108">
                <a:extLst>
                  <a:ext uri="{FF2B5EF4-FFF2-40B4-BE49-F238E27FC236}">
                    <a16:creationId xmlns:a16="http://schemas.microsoft.com/office/drawing/2014/main" id="{6F4EF666-8C6C-3F48-91D6-A91CBBC343A4}"/>
                  </a:ext>
                </a:extLst>
              </p:cNvPr>
              <p:cNvSpPr/>
              <p:nvPr/>
            </p:nvSpPr>
            <p:spPr>
              <a:xfrm>
                <a:off x="6697903" y="2092790"/>
                <a:ext cx="576000" cy="153038"/>
              </a:xfrm>
              <a:custGeom>
                <a:avLst/>
                <a:gdLst>
                  <a:gd name="connsiteX0" fmla="*/ 0 w 573892"/>
                  <a:gd name="connsiteY0" fmla="*/ 0 h 153038"/>
                  <a:gd name="connsiteX1" fmla="*/ 218079 w 573892"/>
                  <a:gd name="connsiteY1" fmla="*/ 15304 h 153038"/>
                  <a:gd name="connsiteX2" fmla="*/ 367291 w 573892"/>
                  <a:gd name="connsiteY2" fmla="*/ 130082 h 153038"/>
                  <a:gd name="connsiteX3" fmla="*/ 573892 w 573892"/>
                  <a:gd name="connsiteY3" fmla="*/ 153038 h 153038"/>
                </a:gdLst>
                <a:ahLst/>
                <a:cxnLst>
                  <a:cxn ang="0">
                    <a:pos x="connsiteX0" y="connsiteY0"/>
                  </a:cxn>
                  <a:cxn ang="0">
                    <a:pos x="connsiteX1" y="connsiteY1"/>
                  </a:cxn>
                  <a:cxn ang="0">
                    <a:pos x="connsiteX2" y="connsiteY2"/>
                  </a:cxn>
                  <a:cxn ang="0">
                    <a:pos x="connsiteX3" y="connsiteY3"/>
                  </a:cxn>
                </a:cxnLst>
                <a:rect l="l" t="t" r="r" b="b"/>
                <a:pathLst>
                  <a:path w="573892" h="153038">
                    <a:moveTo>
                      <a:pt x="0" y="0"/>
                    </a:moveTo>
                    <a:lnTo>
                      <a:pt x="218079" y="15304"/>
                    </a:lnTo>
                    <a:lnTo>
                      <a:pt x="367291" y="130082"/>
                    </a:lnTo>
                    <a:lnTo>
                      <a:pt x="573892" y="153038"/>
                    </a:lnTo>
                  </a:path>
                </a:pathLst>
              </a:custGeom>
              <a:noFill/>
              <a:ln w="38100"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10" name="Forma libre 109">
                <a:extLst>
                  <a:ext uri="{FF2B5EF4-FFF2-40B4-BE49-F238E27FC236}">
                    <a16:creationId xmlns:a16="http://schemas.microsoft.com/office/drawing/2014/main" id="{BBFC15CA-2D1C-B649-ACC4-96F7AC6F214B}"/>
                  </a:ext>
                </a:extLst>
              </p:cNvPr>
              <p:cNvSpPr/>
              <p:nvPr/>
            </p:nvSpPr>
            <p:spPr>
              <a:xfrm rot="21062597">
                <a:off x="7309230" y="1709355"/>
                <a:ext cx="118800" cy="486000"/>
              </a:xfrm>
              <a:custGeom>
                <a:avLst/>
                <a:gdLst>
                  <a:gd name="connsiteX0" fmla="*/ 0 w 72693"/>
                  <a:gd name="connsiteY0" fmla="*/ 439983 h 439983"/>
                  <a:gd name="connsiteX1" fmla="*/ 72693 w 72693"/>
                  <a:gd name="connsiteY1" fmla="*/ 80345 h 439983"/>
                  <a:gd name="connsiteX2" fmla="*/ 34434 w 72693"/>
                  <a:gd name="connsiteY2" fmla="*/ 0 h 439983"/>
                </a:gdLst>
                <a:ahLst/>
                <a:cxnLst>
                  <a:cxn ang="0">
                    <a:pos x="connsiteX0" y="connsiteY0"/>
                  </a:cxn>
                  <a:cxn ang="0">
                    <a:pos x="connsiteX1" y="connsiteY1"/>
                  </a:cxn>
                  <a:cxn ang="0">
                    <a:pos x="connsiteX2" y="connsiteY2"/>
                  </a:cxn>
                </a:cxnLst>
                <a:rect l="l" t="t" r="r" b="b"/>
                <a:pathLst>
                  <a:path w="72693" h="439983">
                    <a:moveTo>
                      <a:pt x="0" y="439983"/>
                    </a:moveTo>
                    <a:lnTo>
                      <a:pt x="72693" y="80345"/>
                    </a:lnTo>
                    <a:lnTo>
                      <a:pt x="34434" y="0"/>
                    </a:lnTo>
                  </a:path>
                </a:pathLst>
              </a:custGeom>
              <a:noFill/>
              <a:ln w="38100"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11" name="Forma libre 110">
                <a:extLst>
                  <a:ext uri="{FF2B5EF4-FFF2-40B4-BE49-F238E27FC236}">
                    <a16:creationId xmlns:a16="http://schemas.microsoft.com/office/drawing/2014/main" id="{026B8FFB-063B-5D4C-A553-18553C3E17DF}"/>
                  </a:ext>
                </a:extLst>
              </p:cNvPr>
              <p:cNvSpPr/>
              <p:nvPr/>
            </p:nvSpPr>
            <p:spPr>
              <a:xfrm>
                <a:off x="6791045" y="1710196"/>
                <a:ext cx="620182" cy="168341"/>
              </a:xfrm>
              <a:custGeom>
                <a:avLst/>
                <a:gdLst>
                  <a:gd name="connsiteX0" fmla="*/ 0 w 512676"/>
                  <a:gd name="connsiteY0" fmla="*/ 149212 h 168341"/>
                  <a:gd name="connsiteX1" fmla="*/ 263990 w 512676"/>
                  <a:gd name="connsiteY1" fmla="*/ 168341 h 168341"/>
                  <a:gd name="connsiteX2" fmla="*/ 386420 w 512676"/>
                  <a:gd name="connsiteY2" fmla="*/ 3826 h 168341"/>
                  <a:gd name="connsiteX3" fmla="*/ 512676 w 512676"/>
                  <a:gd name="connsiteY3" fmla="*/ 0 h 168341"/>
                </a:gdLst>
                <a:ahLst/>
                <a:cxnLst>
                  <a:cxn ang="0">
                    <a:pos x="connsiteX0" y="connsiteY0"/>
                  </a:cxn>
                  <a:cxn ang="0">
                    <a:pos x="connsiteX1" y="connsiteY1"/>
                  </a:cxn>
                  <a:cxn ang="0">
                    <a:pos x="connsiteX2" y="connsiteY2"/>
                  </a:cxn>
                  <a:cxn ang="0">
                    <a:pos x="connsiteX3" y="connsiteY3"/>
                  </a:cxn>
                </a:cxnLst>
                <a:rect l="l" t="t" r="r" b="b"/>
                <a:pathLst>
                  <a:path w="512676" h="168341">
                    <a:moveTo>
                      <a:pt x="0" y="149212"/>
                    </a:moveTo>
                    <a:lnTo>
                      <a:pt x="263990" y="168341"/>
                    </a:lnTo>
                    <a:lnTo>
                      <a:pt x="386420" y="3826"/>
                    </a:lnTo>
                    <a:lnTo>
                      <a:pt x="512676" y="0"/>
                    </a:lnTo>
                  </a:path>
                </a:pathLst>
              </a:custGeom>
              <a:noFill/>
              <a:ln w="38100"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cxnSp>
            <p:nvCxnSpPr>
              <p:cNvPr id="112" name="Conector recto 111">
                <a:extLst>
                  <a:ext uri="{FF2B5EF4-FFF2-40B4-BE49-F238E27FC236}">
                    <a16:creationId xmlns:a16="http://schemas.microsoft.com/office/drawing/2014/main" id="{8F0FC762-295D-A847-B0AC-AE2A8C845267}"/>
                  </a:ext>
                </a:extLst>
              </p:cNvPr>
              <p:cNvCxnSpPr>
                <a:cxnSpLocks/>
                <a:stCxn id="119" idx="0"/>
                <a:endCxn id="121" idx="4"/>
              </p:cNvCxnSpPr>
              <p:nvPr/>
            </p:nvCxnSpPr>
            <p:spPr>
              <a:xfrm flipV="1">
                <a:off x="6731689" y="1333107"/>
                <a:ext cx="231513" cy="469134"/>
              </a:xfrm>
              <a:prstGeom prst="line">
                <a:avLst/>
              </a:prstGeom>
              <a:noFill/>
              <a:ln w="38100" cap="flat" cmpd="sng" algn="ctr">
                <a:solidFill>
                  <a:srgbClr val="4F81BD"/>
                </a:solidFill>
                <a:prstDash val="solid"/>
              </a:ln>
              <a:effectLst/>
            </p:spPr>
          </p:cxnSp>
          <p:cxnSp>
            <p:nvCxnSpPr>
              <p:cNvPr id="113" name="Conector recto 112">
                <a:extLst>
                  <a:ext uri="{FF2B5EF4-FFF2-40B4-BE49-F238E27FC236}">
                    <a16:creationId xmlns:a16="http://schemas.microsoft.com/office/drawing/2014/main" id="{7ED1260A-F114-6447-B598-A5181F218E73}"/>
                  </a:ext>
                </a:extLst>
              </p:cNvPr>
              <p:cNvCxnSpPr>
                <a:cxnSpLocks/>
                <a:stCxn id="120" idx="0"/>
                <a:endCxn id="122" idx="4"/>
              </p:cNvCxnSpPr>
              <p:nvPr/>
            </p:nvCxnSpPr>
            <p:spPr>
              <a:xfrm flipH="1" flipV="1">
                <a:off x="7276517" y="843013"/>
                <a:ext cx="178246" cy="798315"/>
              </a:xfrm>
              <a:prstGeom prst="line">
                <a:avLst/>
              </a:prstGeom>
              <a:noFill/>
              <a:ln w="38100" cap="flat" cmpd="sng" algn="ctr">
                <a:solidFill>
                  <a:srgbClr val="4F81BD"/>
                </a:solidFill>
                <a:prstDash val="solid"/>
              </a:ln>
              <a:effectLst/>
            </p:spPr>
          </p:cxnSp>
          <p:sp>
            <p:nvSpPr>
              <p:cNvPr id="114" name="Elipse 113">
                <a:extLst>
                  <a:ext uri="{FF2B5EF4-FFF2-40B4-BE49-F238E27FC236}">
                    <a16:creationId xmlns:a16="http://schemas.microsoft.com/office/drawing/2014/main" id="{615679F9-D4C8-EF4F-8C18-BF789ADD90BA}"/>
                  </a:ext>
                </a:extLst>
              </p:cNvPr>
              <p:cNvSpPr/>
              <p:nvPr/>
            </p:nvSpPr>
            <p:spPr>
              <a:xfrm>
                <a:off x="6730175" y="3999001"/>
                <a:ext cx="108000" cy="108000"/>
              </a:xfrm>
              <a:prstGeom prst="ellipse">
                <a:avLst/>
              </a:prstGeom>
              <a:solidFill>
                <a:sysClr val="window" lastClr="FFFFFF"/>
              </a:solidFill>
              <a:ln w="28575" cap="flat" cmpd="sng" algn="ctr">
                <a:solidFill>
                  <a:srgbClr val="4F81BD">
                    <a:lumMod val="50000"/>
                  </a:srgbClr>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15" name="Elipse 114">
                <a:extLst>
                  <a:ext uri="{FF2B5EF4-FFF2-40B4-BE49-F238E27FC236}">
                    <a16:creationId xmlns:a16="http://schemas.microsoft.com/office/drawing/2014/main" id="{B9EBE43E-5B39-1E45-8880-F76625FFED98}"/>
                  </a:ext>
                </a:extLst>
              </p:cNvPr>
              <p:cNvSpPr/>
              <p:nvPr/>
            </p:nvSpPr>
            <p:spPr>
              <a:xfrm>
                <a:off x="6714409" y="3368379"/>
                <a:ext cx="108000" cy="108000"/>
              </a:xfrm>
              <a:prstGeom prst="ellipse">
                <a:avLst/>
              </a:prstGeom>
              <a:solidFill>
                <a:sysClr val="window" lastClr="FFFFFF"/>
              </a:solidFill>
              <a:ln w="28575" cap="flat" cmpd="sng" algn="ctr">
                <a:solidFill>
                  <a:srgbClr val="4F81BD">
                    <a:lumMod val="50000"/>
                  </a:srgbClr>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16" name="Elipse 115">
                <a:extLst>
                  <a:ext uri="{FF2B5EF4-FFF2-40B4-BE49-F238E27FC236}">
                    <a16:creationId xmlns:a16="http://schemas.microsoft.com/office/drawing/2014/main" id="{AE97BA4A-9708-F94C-B5C6-7A77F1517B7A}"/>
                  </a:ext>
                </a:extLst>
              </p:cNvPr>
              <p:cNvSpPr/>
              <p:nvPr/>
            </p:nvSpPr>
            <p:spPr>
              <a:xfrm>
                <a:off x="7087688" y="2866454"/>
                <a:ext cx="108000" cy="108000"/>
              </a:xfrm>
              <a:prstGeom prst="ellipse">
                <a:avLst/>
              </a:prstGeom>
              <a:solidFill>
                <a:sysClr val="window" lastClr="FFFFFF"/>
              </a:solidFill>
              <a:ln w="28575" cap="flat" cmpd="sng" algn="ctr">
                <a:solidFill>
                  <a:srgbClr val="4F81BD">
                    <a:lumMod val="50000"/>
                  </a:srgbClr>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17" name="Elipse 116">
                <a:extLst>
                  <a:ext uri="{FF2B5EF4-FFF2-40B4-BE49-F238E27FC236}">
                    <a16:creationId xmlns:a16="http://schemas.microsoft.com/office/drawing/2014/main" id="{06CCF231-2A2D-774F-A41B-BA7962FC6054}"/>
                  </a:ext>
                </a:extLst>
              </p:cNvPr>
              <p:cNvSpPr/>
              <p:nvPr/>
            </p:nvSpPr>
            <p:spPr>
              <a:xfrm>
                <a:off x="7280368" y="2192233"/>
                <a:ext cx="108000" cy="108000"/>
              </a:xfrm>
              <a:prstGeom prst="ellipse">
                <a:avLst/>
              </a:prstGeom>
              <a:solidFill>
                <a:sysClr val="window" lastClr="FFFFFF"/>
              </a:solidFill>
              <a:ln w="28575" cap="flat" cmpd="sng" algn="ctr">
                <a:solidFill>
                  <a:srgbClr val="4F81BD">
                    <a:lumMod val="50000"/>
                  </a:srgbClr>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18" name="Rombo 117">
                <a:extLst>
                  <a:ext uri="{FF2B5EF4-FFF2-40B4-BE49-F238E27FC236}">
                    <a16:creationId xmlns:a16="http://schemas.microsoft.com/office/drawing/2014/main" id="{863EE38C-5A56-2E4D-AADC-57141B617491}"/>
                  </a:ext>
                </a:extLst>
              </p:cNvPr>
              <p:cNvSpPr>
                <a:spLocks noChangeAspect="1"/>
              </p:cNvSpPr>
              <p:nvPr/>
            </p:nvSpPr>
            <p:spPr>
              <a:xfrm>
                <a:off x="6453723" y="2486844"/>
                <a:ext cx="180000" cy="180000"/>
              </a:xfrm>
              <a:prstGeom prst="diamond">
                <a:avLst/>
              </a:prstGeom>
              <a:solidFill>
                <a:sysClr val="window" lastClr="FFFFFF"/>
              </a:solidFill>
              <a:ln w="28575" cap="flat" cmpd="sng" algn="ctr">
                <a:solidFill>
                  <a:srgbClr val="4F81BD">
                    <a:lumMod val="50000"/>
                  </a:srgbClr>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19" name="Elipse 118">
                <a:extLst>
                  <a:ext uri="{FF2B5EF4-FFF2-40B4-BE49-F238E27FC236}">
                    <a16:creationId xmlns:a16="http://schemas.microsoft.com/office/drawing/2014/main" id="{A207272B-1825-F646-B671-602CE7C3C6D1}"/>
                  </a:ext>
                </a:extLst>
              </p:cNvPr>
              <p:cNvSpPr/>
              <p:nvPr/>
            </p:nvSpPr>
            <p:spPr>
              <a:xfrm>
                <a:off x="6677689" y="1802241"/>
                <a:ext cx="108000" cy="108000"/>
              </a:xfrm>
              <a:prstGeom prst="ellipse">
                <a:avLst/>
              </a:prstGeom>
              <a:solidFill>
                <a:sysClr val="window" lastClr="FFFFFF"/>
              </a:solidFill>
              <a:ln w="2857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20" name="Elipse 119">
                <a:extLst>
                  <a:ext uri="{FF2B5EF4-FFF2-40B4-BE49-F238E27FC236}">
                    <a16:creationId xmlns:a16="http://schemas.microsoft.com/office/drawing/2014/main" id="{44F37E0A-B1BF-084E-8FDD-E139B556569F}"/>
                  </a:ext>
                </a:extLst>
              </p:cNvPr>
              <p:cNvSpPr/>
              <p:nvPr/>
            </p:nvSpPr>
            <p:spPr>
              <a:xfrm>
                <a:off x="7400763" y="1641328"/>
                <a:ext cx="108000" cy="108000"/>
              </a:xfrm>
              <a:prstGeom prst="ellipse">
                <a:avLst/>
              </a:prstGeom>
              <a:solidFill>
                <a:sysClr val="window" lastClr="FFFFFF"/>
              </a:solidFill>
              <a:ln w="2857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21" name="Elipse 120">
                <a:extLst>
                  <a:ext uri="{FF2B5EF4-FFF2-40B4-BE49-F238E27FC236}">
                    <a16:creationId xmlns:a16="http://schemas.microsoft.com/office/drawing/2014/main" id="{116912C7-9FEF-F543-866B-B75606B5B6C4}"/>
                  </a:ext>
                </a:extLst>
              </p:cNvPr>
              <p:cNvSpPr/>
              <p:nvPr/>
            </p:nvSpPr>
            <p:spPr>
              <a:xfrm>
                <a:off x="6909202" y="1225107"/>
                <a:ext cx="108000" cy="108000"/>
              </a:xfrm>
              <a:prstGeom prst="ellipse">
                <a:avLst/>
              </a:prstGeom>
              <a:solidFill>
                <a:sysClr val="window" lastClr="FFFFFF"/>
              </a:solidFill>
              <a:ln w="2857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22" name="Elipse 121">
                <a:extLst>
                  <a:ext uri="{FF2B5EF4-FFF2-40B4-BE49-F238E27FC236}">
                    <a16:creationId xmlns:a16="http://schemas.microsoft.com/office/drawing/2014/main" id="{8A8BA775-E8B5-C64B-8D00-633AB71BAD47}"/>
                  </a:ext>
                </a:extLst>
              </p:cNvPr>
              <p:cNvSpPr/>
              <p:nvPr/>
            </p:nvSpPr>
            <p:spPr>
              <a:xfrm>
                <a:off x="7222517" y="735013"/>
                <a:ext cx="108000" cy="108000"/>
              </a:xfrm>
              <a:prstGeom prst="ellipse">
                <a:avLst/>
              </a:prstGeom>
              <a:solidFill>
                <a:sysClr val="window" lastClr="FFFFFF"/>
              </a:solidFill>
              <a:ln w="28575"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23" name="Elipse 122">
                <a:extLst>
                  <a:ext uri="{FF2B5EF4-FFF2-40B4-BE49-F238E27FC236}">
                    <a16:creationId xmlns:a16="http://schemas.microsoft.com/office/drawing/2014/main" id="{61F75E26-A78A-7247-BFBA-F4CFD887F53A}"/>
                  </a:ext>
                </a:extLst>
              </p:cNvPr>
              <p:cNvSpPr/>
              <p:nvPr/>
            </p:nvSpPr>
            <p:spPr>
              <a:xfrm>
                <a:off x="6588173" y="2050389"/>
                <a:ext cx="108000" cy="108000"/>
              </a:xfrm>
              <a:prstGeom prst="ellipse">
                <a:avLst/>
              </a:prstGeom>
              <a:solidFill>
                <a:sysClr val="window" lastClr="FFFFFF"/>
              </a:solidFill>
              <a:ln w="28575" cap="flat" cmpd="sng" algn="ctr">
                <a:solidFill>
                  <a:srgbClr val="9BBB59">
                    <a:lumMod val="75000"/>
                  </a:srgbClr>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24" name="Elipse 123">
                <a:extLst>
                  <a:ext uri="{FF2B5EF4-FFF2-40B4-BE49-F238E27FC236}">
                    <a16:creationId xmlns:a16="http://schemas.microsoft.com/office/drawing/2014/main" id="{71943754-A799-984C-B5CC-194F99692AA5}"/>
                  </a:ext>
                </a:extLst>
              </p:cNvPr>
              <p:cNvSpPr/>
              <p:nvPr/>
            </p:nvSpPr>
            <p:spPr>
              <a:xfrm>
                <a:off x="6391065" y="3076280"/>
                <a:ext cx="108000" cy="108000"/>
              </a:xfrm>
              <a:prstGeom prst="ellipse">
                <a:avLst/>
              </a:prstGeom>
              <a:solidFill>
                <a:sysClr val="window" lastClr="FFFFFF"/>
              </a:solidFill>
              <a:ln w="28575" cap="flat" cmpd="sng" algn="ctr">
                <a:solidFill>
                  <a:srgbClr val="8064A2"/>
                </a:solid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125" name="CuadroTexto 124">
                <a:extLst>
                  <a:ext uri="{FF2B5EF4-FFF2-40B4-BE49-F238E27FC236}">
                    <a16:creationId xmlns:a16="http://schemas.microsoft.com/office/drawing/2014/main" id="{55E78C9A-7604-084E-8A38-75F8257E0E84}"/>
                  </a:ext>
                </a:extLst>
              </p:cNvPr>
              <p:cNvSpPr txBox="1"/>
              <p:nvPr/>
            </p:nvSpPr>
            <p:spPr>
              <a:xfrm>
                <a:off x="6445065" y="1033027"/>
                <a:ext cx="556837"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YOTOCO</a:t>
                </a:r>
              </a:p>
            </p:txBody>
          </p:sp>
          <p:sp>
            <p:nvSpPr>
              <p:cNvPr id="126" name="CuadroTexto 125">
                <a:extLst>
                  <a:ext uri="{FF2B5EF4-FFF2-40B4-BE49-F238E27FC236}">
                    <a16:creationId xmlns:a16="http://schemas.microsoft.com/office/drawing/2014/main" id="{A662D378-9DDB-AF44-AE6A-F7EBA70F8A91}"/>
                  </a:ext>
                </a:extLst>
              </p:cNvPr>
              <p:cNvSpPr txBox="1"/>
              <p:nvPr/>
            </p:nvSpPr>
            <p:spPr>
              <a:xfrm>
                <a:off x="7274953" y="552366"/>
                <a:ext cx="435981"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BUGA</a:t>
                </a:r>
              </a:p>
            </p:txBody>
          </p:sp>
          <p:sp>
            <p:nvSpPr>
              <p:cNvPr id="127" name="CuadroTexto 126">
                <a:extLst>
                  <a:ext uri="{FF2B5EF4-FFF2-40B4-BE49-F238E27FC236}">
                    <a16:creationId xmlns:a16="http://schemas.microsoft.com/office/drawing/2014/main" id="{87DC5E77-9413-AC4A-8241-6E0E2AE7FAF0}"/>
                  </a:ext>
                </a:extLst>
              </p:cNvPr>
              <p:cNvSpPr txBox="1"/>
              <p:nvPr/>
            </p:nvSpPr>
            <p:spPr>
              <a:xfrm>
                <a:off x="7383409" y="1727856"/>
                <a:ext cx="679186"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EL CERRITO</a:t>
                </a:r>
              </a:p>
            </p:txBody>
          </p:sp>
          <p:sp>
            <p:nvSpPr>
              <p:cNvPr id="128" name="CuadroTexto 127">
                <a:extLst>
                  <a:ext uri="{FF2B5EF4-FFF2-40B4-BE49-F238E27FC236}">
                    <a16:creationId xmlns:a16="http://schemas.microsoft.com/office/drawing/2014/main" id="{157855A2-01E3-BD40-9F3A-CCF8E3448257}"/>
                  </a:ext>
                </a:extLst>
              </p:cNvPr>
              <p:cNvSpPr txBox="1"/>
              <p:nvPr/>
            </p:nvSpPr>
            <p:spPr>
              <a:xfrm>
                <a:off x="7383409" y="2136482"/>
                <a:ext cx="588170"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PALMIRA</a:t>
                </a:r>
              </a:p>
            </p:txBody>
          </p:sp>
          <p:sp>
            <p:nvSpPr>
              <p:cNvPr id="129" name="CuadroTexto 128">
                <a:extLst>
                  <a:ext uri="{FF2B5EF4-FFF2-40B4-BE49-F238E27FC236}">
                    <a16:creationId xmlns:a16="http://schemas.microsoft.com/office/drawing/2014/main" id="{404C0BC1-E63F-7249-8A03-665586C2F373}"/>
                  </a:ext>
                </a:extLst>
              </p:cNvPr>
              <p:cNvSpPr txBox="1"/>
              <p:nvPr/>
            </p:nvSpPr>
            <p:spPr>
              <a:xfrm>
                <a:off x="7126615" y="2721732"/>
                <a:ext cx="749314"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CANDELARIA</a:t>
                </a:r>
              </a:p>
            </p:txBody>
          </p:sp>
          <p:sp>
            <p:nvSpPr>
              <p:cNvPr id="130" name="CuadroTexto 129">
                <a:extLst>
                  <a:ext uri="{FF2B5EF4-FFF2-40B4-BE49-F238E27FC236}">
                    <a16:creationId xmlns:a16="http://schemas.microsoft.com/office/drawing/2014/main" id="{CEF76808-F89E-FF48-929C-276DB99F9E50}"/>
                  </a:ext>
                </a:extLst>
              </p:cNvPr>
              <p:cNvSpPr txBox="1"/>
              <p:nvPr/>
            </p:nvSpPr>
            <p:spPr>
              <a:xfrm>
                <a:off x="5784491" y="3333207"/>
                <a:ext cx="929852"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YE DE VILLA RICA</a:t>
                </a:r>
              </a:p>
            </p:txBody>
          </p:sp>
          <p:cxnSp>
            <p:nvCxnSpPr>
              <p:cNvPr id="131" name="Conector recto 130">
                <a:extLst>
                  <a:ext uri="{FF2B5EF4-FFF2-40B4-BE49-F238E27FC236}">
                    <a16:creationId xmlns:a16="http://schemas.microsoft.com/office/drawing/2014/main" id="{7B7EE95B-EA63-9F4C-B93B-1423EA14125B}"/>
                  </a:ext>
                </a:extLst>
              </p:cNvPr>
              <p:cNvCxnSpPr>
                <a:cxnSpLocks/>
              </p:cNvCxnSpPr>
              <p:nvPr/>
            </p:nvCxnSpPr>
            <p:spPr>
              <a:xfrm flipH="1">
                <a:off x="6815650" y="1862194"/>
                <a:ext cx="71466" cy="252000"/>
              </a:xfrm>
              <a:prstGeom prst="line">
                <a:avLst/>
              </a:prstGeom>
              <a:noFill/>
              <a:ln w="38100" cap="flat" cmpd="sng" algn="ctr">
                <a:solidFill>
                  <a:srgbClr val="4F81BD"/>
                </a:solidFill>
                <a:prstDash val="solid"/>
              </a:ln>
              <a:effectLst/>
            </p:spPr>
          </p:cxnSp>
          <p:sp>
            <p:nvSpPr>
              <p:cNvPr id="132" name="CuadroTexto 131">
                <a:extLst>
                  <a:ext uri="{FF2B5EF4-FFF2-40B4-BE49-F238E27FC236}">
                    <a16:creationId xmlns:a16="http://schemas.microsoft.com/office/drawing/2014/main" id="{424253FA-708A-1C43-B6AF-DFC93913FBC4}"/>
                  </a:ext>
                </a:extLst>
              </p:cNvPr>
              <p:cNvSpPr txBox="1"/>
              <p:nvPr/>
            </p:nvSpPr>
            <p:spPr>
              <a:xfrm>
                <a:off x="5893872" y="3898064"/>
                <a:ext cx="822424" cy="352892"/>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SANTANDER </a:t>
                </a:r>
              </a:p>
              <a:p>
                <a:pPr defTabSz="457178"/>
                <a:r>
                  <a:rPr lang="es-CO" sz="900" b="1" dirty="0">
                    <a:solidFill>
                      <a:prstClr val="black">
                        <a:lumMod val="85000"/>
                        <a:lumOff val="15000"/>
                      </a:prstClr>
                    </a:solidFill>
                    <a:latin typeface="Calibri"/>
                  </a:rPr>
                  <a:t>DE QUILICHAO</a:t>
                </a:r>
              </a:p>
            </p:txBody>
          </p:sp>
          <p:sp>
            <p:nvSpPr>
              <p:cNvPr id="133" name="CuadroTexto 132">
                <a:extLst>
                  <a:ext uri="{FF2B5EF4-FFF2-40B4-BE49-F238E27FC236}">
                    <a16:creationId xmlns:a16="http://schemas.microsoft.com/office/drawing/2014/main" id="{7C0CB03F-74B3-DC47-8F54-A4BC46155ED0}"/>
                  </a:ext>
                </a:extLst>
              </p:cNvPr>
              <p:cNvSpPr txBox="1"/>
              <p:nvPr/>
            </p:nvSpPr>
            <p:spPr>
              <a:xfrm>
                <a:off x="5770596" y="3014864"/>
                <a:ext cx="603091"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JAMUNDÍ</a:t>
                </a:r>
              </a:p>
            </p:txBody>
          </p:sp>
          <p:sp>
            <p:nvSpPr>
              <p:cNvPr id="134" name="CuadroTexto 133">
                <a:extLst>
                  <a:ext uri="{FF2B5EF4-FFF2-40B4-BE49-F238E27FC236}">
                    <a16:creationId xmlns:a16="http://schemas.microsoft.com/office/drawing/2014/main" id="{B15BE8F0-6F2F-6349-8DA8-26C0AB55644E}"/>
                  </a:ext>
                </a:extLst>
              </p:cNvPr>
              <p:cNvSpPr txBox="1"/>
              <p:nvPr/>
            </p:nvSpPr>
            <p:spPr>
              <a:xfrm>
                <a:off x="6103842" y="2458342"/>
                <a:ext cx="367346"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CALI</a:t>
                </a:r>
              </a:p>
            </p:txBody>
          </p:sp>
          <p:sp>
            <p:nvSpPr>
              <p:cNvPr id="135" name="CuadroTexto 134">
                <a:extLst>
                  <a:ext uri="{FF2B5EF4-FFF2-40B4-BE49-F238E27FC236}">
                    <a16:creationId xmlns:a16="http://schemas.microsoft.com/office/drawing/2014/main" id="{1D2D8102-B696-7044-A7C9-F36F6D9336A2}"/>
                  </a:ext>
                </a:extLst>
              </p:cNvPr>
              <p:cNvSpPr txBox="1"/>
              <p:nvPr/>
            </p:nvSpPr>
            <p:spPr>
              <a:xfrm>
                <a:off x="6087841" y="1976607"/>
                <a:ext cx="524012"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YUMBO</a:t>
                </a:r>
              </a:p>
            </p:txBody>
          </p:sp>
          <p:sp>
            <p:nvSpPr>
              <p:cNvPr id="136" name="CuadroTexto 135">
                <a:extLst>
                  <a:ext uri="{FF2B5EF4-FFF2-40B4-BE49-F238E27FC236}">
                    <a16:creationId xmlns:a16="http://schemas.microsoft.com/office/drawing/2014/main" id="{C6FC6DD0-8A62-AF4F-9A22-1168A189DE35}"/>
                  </a:ext>
                </a:extLst>
              </p:cNvPr>
              <p:cNvSpPr txBox="1"/>
              <p:nvPr/>
            </p:nvSpPr>
            <p:spPr>
              <a:xfrm>
                <a:off x="6141175" y="1736507"/>
                <a:ext cx="564298" cy="220557"/>
              </a:xfrm>
              <a:prstGeom prst="rect">
                <a:avLst/>
              </a:prstGeom>
              <a:noFill/>
            </p:spPr>
            <p:txBody>
              <a:bodyPr wrap="none" rtlCol="0">
                <a:spAutoFit/>
              </a:bodyPr>
              <a:lstStyle/>
              <a:p>
                <a:pPr defTabSz="457178"/>
                <a:r>
                  <a:rPr lang="es-CO" sz="900" b="1" dirty="0">
                    <a:solidFill>
                      <a:prstClr val="black">
                        <a:lumMod val="85000"/>
                        <a:lumOff val="15000"/>
                      </a:prstClr>
                    </a:solidFill>
                    <a:latin typeface="Calibri"/>
                  </a:rPr>
                  <a:t>MULALÓ</a:t>
                </a:r>
              </a:p>
            </p:txBody>
          </p:sp>
        </p:grpSp>
        <p:grpSp>
          <p:nvGrpSpPr>
            <p:cNvPr id="76" name="Grupo 75">
              <a:extLst>
                <a:ext uri="{FF2B5EF4-FFF2-40B4-BE49-F238E27FC236}">
                  <a16:creationId xmlns:a16="http://schemas.microsoft.com/office/drawing/2014/main" id="{D2E029C1-37E1-2840-8E32-F1C7B8EEF041}"/>
                </a:ext>
              </a:extLst>
            </p:cNvPr>
            <p:cNvGrpSpPr/>
            <p:nvPr/>
          </p:nvGrpSpPr>
          <p:grpSpPr>
            <a:xfrm>
              <a:off x="5920210" y="1550660"/>
              <a:ext cx="1460914" cy="2231764"/>
              <a:chOff x="6000462" y="1408416"/>
              <a:chExt cx="1460914" cy="2231764"/>
            </a:xfrm>
          </p:grpSpPr>
          <p:sp>
            <p:nvSpPr>
              <p:cNvPr id="85" name="CuadroTexto 84">
                <a:extLst>
                  <a:ext uri="{FF2B5EF4-FFF2-40B4-BE49-F238E27FC236}">
                    <a16:creationId xmlns:a16="http://schemas.microsoft.com/office/drawing/2014/main" id="{D3F22B1C-9F1C-5342-B1E9-D58A7D24D05B}"/>
                  </a:ext>
                </a:extLst>
              </p:cNvPr>
              <p:cNvSpPr txBox="1"/>
              <p:nvPr/>
            </p:nvSpPr>
            <p:spPr>
              <a:xfrm>
                <a:off x="6582502" y="2075270"/>
                <a:ext cx="440456" cy="205854"/>
              </a:xfrm>
              <a:prstGeom prst="rect">
                <a:avLst/>
              </a:prstGeom>
              <a:noFill/>
            </p:spPr>
            <p:txBody>
              <a:bodyPr wrap="none" rtlCol="0">
                <a:spAutoFit/>
              </a:bodyPr>
              <a:lstStyle/>
              <a:p>
                <a:pPr defTabSz="457178"/>
                <a:r>
                  <a:rPr lang="es-CO" sz="800" dirty="0">
                    <a:solidFill>
                      <a:prstClr val="black">
                        <a:lumMod val="65000"/>
                        <a:lumOff val="35000"/>
                      </a:prstClr>
                    </a:solidFill>
                    <a:latin typeface="Calibri"/>
                  </a:rPr>
                  <a:t>Cencar</a:t>
                </a:r>
              </a:p>
            </p:txBody>
          </p:sp>
          <p:sp>
            <p:nvSpPr>
              <p:cNvPr id="86" name="CuadroTexto 85">
                <a:extLst>
                  <a:ext uri="{FF2B5EF4-FFF2-40B4-BE49-F238E27FC236}">
                    <a16:creationId xmlns:a16="http://schemas.microsoft.com/office/drawing/2014/main" id="{0C298959-7D84-A642-B61B-2763D9767996}"/>
                  </a:ext>
                </a:extLst>
              </p:cNvPr>
              <p:cNvSpPr txBox="1"/>
              <p:nvPr/>
            </p:nvSpPr>
            <p:spPr>
              <a:xfrm>
                <a:off x="6147046" y="1408416"/>
                <a:ext cx="655313" cy="205854"/>
              </a:xfrm>
              <a:prstGeom prst="rect">
                <a:avLst/>
              </a:prstGeom>
              <a:noFill/>
            </p:spPr>
            <p:txBody>
              <a:bodyPr wrap="none" rtlCol="0">
                <a:spAutoFit/>
              </a:bodyPr>
              <a:lstStyle/>
              <a:p>
                <a:pPr defTabSz="457178"/>
                <a:r>
                  <a:rPr lang="es-CO" sz="800" dirty="0">
                    <a:solidFill>
                      <a:prstClr val="black">
                        <a:lumMod val="65000"/>
                        <a:lumOff val="35000"/>
                      </a:prstClr>
                    </a:solidFill>
                    <a:latin typeface="Calibri"/>
                  </a:rPr>
                  <a:t>Mediacanoa</a:t>
                </a:r>
              </a:p>
            </p:txBody>
          </p:sp>
          <p:pic>
            <p:nvPicPr>
              <p:cNvPr id="87" name="Gráfico 86" descr="Marcador">
                <a:extLst>
                  <a:ext uri="{FF2B5EF4-FFF2-40B4-BE49-F238E27FC236}">
                    <a16:creationId xmlns:a16="http://schemas.microsoft.com/office/drawing/2014/main" id="{6985A96A-D813-7946-AF98-87664403E4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7211" y="2339213"/>
                <a:ext cx="216567" cy="216567"/>
              </a:xfrm>
              <a:prstGeom prst="rect">
                <a:avLst/>
              </a:prstGeom>
            </p:spPr>
          </p:pic>
          <p:pic>
            <p:nvPicPr>
              <p:cNvPr id="88" name="Gráfico 87" descr="Marcador">
                <a:extLst>
                  <a:ext uri="{FF2B5EF4-FFF2-40B4-BE49-F238E27FC236}">
                    <a16:creationId xmlns:a16="http://schemas.microsoft.com/office/drawing/2014/main" id="{8A9269CB-4A70-8349-A864-A7160EE81E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2369" y="2191950"/>
                <a:ext cx="216567" cy="216567"/>
              </a:xfrm>
              <a:prstGeom prst="rect">
                <a:avLst/>
              </a:prstGeom>
            </p:spPr>
          </p:pic>
          <p:pic>
            <p:nvPicPr>
              <p:cNvPr id="89" name="Gráfico 88" descr="Marcador">
                <a:extLst>
                  <a:ext uri="{FF2B5EF4-FFF2-40B4-BE49-F238E27FC236}">
                    <a16:creationId xmlns:a16="http://schemas.microsoft.com/office/drawing/2014/main" id="{596E3ADD-5292-1945-9F8E-66FD8D252C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873999">
                <a:off x="6721804" y="3420580"/>
                <a:ext cx="219600" cy="219600"/>
              </a:xfrm>
              <a:prstGeom prst="rect">
                <a:avLst/>
              </a:prstGeom>
            </p:spPr>
          </p:pic>
          <p:pic>
            <p:nvPicPr>
              <p:cNvPr id="90" name="Gráfico 89" descr="Marcador">
                <a:extLst>
                  <a:ext uri="{FF2B5EF4-FFF2-40B4-BE49-F238E27FC236}">
                    <a16:creationId xmlns:a16="http://schemas.microsoft.com/office/drawing/2014/main" id="{CDE81A3B-D453-AA4C-9873-8E69DDD46E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1745" y="1703659"/>
                <a:ext cx="216567" cy="216567"/>
              </a:xfrm>
              <a:prstGeom prst="rect">
                <a:avLst/>
              </a:prstGeom>
            </p:spPr>
          </p:pic>
          <p:pic>
            <p:nvPicPr>
              <p:cNvPr id="91" name="Gráfico 90" descr="Marcador">
                <a:extLst>
                  <a:ext uri="{FF2B5EF4-FFF2-40B4-BE49-F238E27FC236}">
                    <a16:creationId xmlns:a16="http://schemas.microsoft.com/office/drawing/2014/main" id="{87AADBE1-D51F-E749-9777-007215B5E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2368" y="1699691"/>
                <a:ext cx="216567" cy="216567"/>
              </a:xfrm>
              <a:prstGeom prst="rect">
                <a:avLst/>
              </a:prstGeom>
            </p:spPr>
          </p:pic>
          <p:pic>
            <p:nvPicPr>
              <p:cNvPr id="92" name="Gráfico 91" descr="Marcador">
                <a:extLst>
                  <a:ext uri="{FF2B5EF4-FFF2-40B4-BE49-F238E27FC236}">
                    <a16:creationId xmlns:a16="http://schemas.microsoft.com/office/drawing/2014/main" id="{ED4A5E67-D464-3845-9549-1CAAC070A8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7157" y="1425013"/>
                <a:ext cx="216567" cy="216567"/>
              </a:xfrm>
              <a:prstGeom prst="rect">
                <a:avLst/>
              </a:prstGeom>
            </p:spPr>
          </p:pic>
          <p:pic>
            <p:nvPicPr>
              <p:cNvPr id="93" name="Gráfico 92" descr="Marcador">
                <a:extLst>
                  <a:ext uri="{FF2B5EF4-FFF2-40B4-BE49-F238E27FC236}">
                    <a16:creationId xmlns:a16="http://schemas.microsoft.com/office/drawing/2014/main" id="{458E11FA-531E-0F47-BDA8-110DAA44E2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346110">
                <a:off x="7244809" y="1553370"/>
                <a:ext cx="216567" cy="199770"/>
              </a:xfrm>
              <a:prstGeom prst="rect">
                <a:avLst/>
              </a:prstGeom>
            </p:spPr>
          </p:pic>
          <p:sp>
            <p:nvSpPr>
              <p:cNvPr id="94" name="CuadroTexto 93">
                <a:extLst>
                  <a:ext uri="{FF2B5EF4-FFF2-40B4-BE49-F238E27FC236}">
                    <a16:creationId xmlns:a16="http://schemas.microsoft.com/office/drawing/2014/main" id="{81A65A43-8081-454B-9510-A6988752CB53}"/>
                  </a:ext>
                </a:extLst>
              </p:cNvPr>
              <p:cNvSpPr txBox="1"/>
              <p:nvPr/>
            </p:nvSpPr>
            <p:spPr>
              <a:xfrm>
                <a:off x="6990085" y="1827554"/>
                <a:ext cx="362869" cy="205854"/>
              </a:xfrm>
              <a:prstGeom prst="rect">
                <a:avLst/>
              </a:prstGeom>
              <a:noFill/>
            </p:spPr>
            <p:txBody>
              <a:bodyPr wrap="none" rtlCol="0">
                <a:spAutoFit/>
              </a:bodyPr>
              <a:lstStyle/>
              <a:p>
                <a:pPr defTabSz="457178"/>
                <a:r>
                  <a:rPr lang="es-CO" sz="800" dirty="0">
                    <a:solidFill>
                      <a:prstClr val="black">
                        <a:lumMod val="65000"/>
                        <a:lumOff val="35000"/>
                      </a:prstClr>
                    </a:solidFill>
                    <a:latin typeface="Calibri"/>
                  </a:rPr>
                  <a:t>Rozo</a:t>
                </a:r>
              </a:p>
            </p:txBody>
          </p:sp>
          <p:pic>
            <p:nvPicPr>
              <p:cNvPr id="95" name="Gráfico 94" descr="Marcador">
                <a:extLst>
                  <a:ext uri="{FF2B5EF4-FFF2-40B4-BE49-F238E27FC236}">
                    <a16:creationId xmlns:a16="http://schemas.microsoft.com/office/drawing/2014/main" id="{29865918-99E2-6449-AA85-B3B5E682A5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5875" y="1908690"/>
                <a:ext cx="216567" cy="216567"/>
              </a:xfrm>
              <a:prstGeom prst="rect">
                <a:avLst/>
              </a:prstGeom>
            </p:spPr>
          </p:pic>
          <p:sp>
            <p:nvSpPr>
              <p:cNvPr id="96" name="CuadroTexto 95">
                <a:extLst>
                  <a:ext uri="{FF2B5EF4-FFF2-40B4-BE49-F238E27FC236}">
                    <a16:creationId xmlns:a16="http://schemas.microsoft.com/office/drawing/2014/main" id="{6DB80BC3-893D-6840-B447-71BA93B48F6E}"/>
                  </a:ext>
                </a:extLst>
              </p:cNvPr>
              <p:cNvSpPr txBox="1"/>
              <p:nvPr/>
            </p:nvSpPr>
            <p:spPr>
              <a:xfrm rot="20114871">
                <a:off x="6928006" y="2343702"/>
                <a:ext cx="347948" cy="205854"/>
              </a:xfrm>
              <a:prstGeom prst="rect">
                <a:avLst/>
              </a:prstGeom>
              <a:noFill/>
            </p:spPr>
            <p:txBody>
              <a:bodyPr wrap="none" rtlCol="0">
                <a:spAutoFit/>
              </a:bodyPr>
              <a:lstStyle/>
              <a:p>
                <a:pPr defTabSz="457178"/>
                <a:r>
                  <a:rPr lang="es-CO" sz="800" dirty="0">
                    <a:solidFill>
                      <a:prstClr val="black">
                        <a:lumMod val="65000"/>
                        <a:lumOff val="35000"/>
                      </a:prstClr>
                    </a:solidFill>
                    <a:latin typeface="Calibri"/>
                  </a:rPr>
                  <a:t>CIAT</a:t>
                </a:r>
              </a:p>
            </p:txBody>
          </p:sp>
          <p:sp>
            <p:nvSpPr>
              <p:cNvPr id="97" name="CuadroTexto 96">
                <a:extLst>
                  <a:ext uri="{FF2B5EF4-FFF2-40B4-BE49-F238E27FC236}">
                    <a16:creationId xmlns:a16="http://schemas.microsoft.com/office/drawing/2014/main" id="{DBCC13B5-6D1E-A04E-8064-82A3B025355A}"/>
                  </a:ext>
                </a:extLst>
              </p:cNvPr>
              <p:cNvSpPr txBox="1"/>
              <p:nvPr/>
            </p:nvSpPr>
            <p:spPr>
              <a:xfrm>
                <a:off x="6648796" y="2486872"/>
                <a:ext cx="532964" cy="205854"/>
              </a:xfrm>
              <a:prstGeom prst="rect">
                <a:avLst/>
              </a:prstGeom>
              <a:noFill/>
            </p:spPr>
            <p:txBody>
              <a:bodyPr wrap="none" rtlCol="0">
                <a:spAutoFit/>
              </a:bodyPr>
              <a:lstStyle/>
              <a:p>
                <a:pPr defTabSz="457178"/>
                <a:r>
                  <a:rPr lang="es-CO" sz="800" dirty="0">
                    <a:solidFill>
                      <a:prstClr val="black">
                        <a:lumMod val="65000"/>
                        <a:lumOff val="35000"/>
                      </a:prstClr>
                    </a:solidFill>
                    <a:latin typeface="Calibri"/>
                  </a:rPr>
                  <a:t>Estambul</a:t>
                </a:r>
              </a:p>
            </p:txBody>
          </p:sp>
          <p:sp>
            <p:nvSpPr>
              <p:cNvPr id="98" name="CuadroTexto 97">
                <a:extLst>
                  <a:ext uri="{FF2B5EF4-FFF2-40B4-BE49-F238E27FC236}">
                    <a16:creationId xmlns:a16="http://schemas.microsoft.com/office/drawing/2014/main" id="{8BC22DEC-0DF6-D449-BABA-6361097E2655}"/>
                  </a:ext>
                </a:extLst>
              </p:cNvPr>
              <p:cNvSpPr txBox="1"/>
              <p:nvPr/>
            </p:nvSpPr>
            <p:spPr>
              <a:xfrm>
                <a:off x="6000462" y="1598960"/>
                <a:ext cx="795566" cy="205854"/>
              </a:xfrm>
              <a:prstGeom prst="rect">
                <a:avLst/>
              </a:prstGeom>
              <a:noFill/>
            </p:spPr>
            <p:txBody>
              <a:bodyPr wrap="none" rtlCol="0">
                <a:spAutoFit/>
              </a:bodyPr>
              <a:lstStyle/>
              <a:p>
                <a:pPr defTabSz="457178"/>
                <a:r>
                  <a:rPr lang="es-CO" sz="800" dirty="0">
                    <a:solidFill>
                      <a:prstClr val="black">
                        <a:lumMod val="65000"/>
                        <a:lumOff val="35000"/>
                      </a:prstClr>
                    </a:solidFill>
                    <a:latin typeface="Calibri"/>
                  </a:rPr>
                  <a:t>Paso de la Torre</a:t>
                </a:r>
              </a:p>
            </p:txBody>
          </p:sp>
        </p:grpSp>
        <p:grpSp>
          <p:nvGrpSpPr>
            <p:cNvPr id="77" name="Grupo 76">
              <a:extLst>
                <a:ext uri="{FF2B5EF4-FFF2-40B4-BE49-F238E27FC236}">
                  <a16:creationId xmlns:a16="http://schemas.microsoft.com/office/drawing/2014/main" id="{5BED327E-6FB3-5C41-9D95-EF6285DDE550}"/>
                </a:ext>
              </a:extLst>
            </p:cNvPr>
            <p:cNvGrpSpPr/>
            <p:nvPr/>
          </p:nvGrpSpPr>
          <p:grpSpPr>
            <a:xfrm>
              <a:off x="7542434" y="3420449"/>
              <a:ext cx="1692000" cy="1509594"/>
              <a:chOff x="5902030" y="3492256"/>
              <a:chExt cx="1692000" cy="1509594"/>
            </a:xfrm>
          </p:grpSpPr>
          <p:sp>
            <p:nvSpPr>
              <p:cNvPr id="78" name="CuadroTexto 77">
                <a:extLst>
                  <a:ext uri="{FF2B5EF4-FFF2-40B4-BE49-F238E27FC236}">
                    <a16:creationId xmlns:a16="http://schemas.microsoft.com/office/drawing/2014/main" id="{0CC968A7-410E-F643-B9FB-40D414DE2A4B}"/>
                  </a:ext>
                </a:extLst>
              </p:cNvPr>
              <p:cNvSpPr txBox="1"/>
              <p:nvPr/>
            </p:nvSpPr>
            <p:spPr>
              <a:xfrm>
                <a:off x="5902030" y="3492256"/>
                <a:ext cx="1692000" cy="1509594"/>
              </a:xfrm>
              <a:prstGeom prst="rect">
                <a:avLst/>
              </a:prstGeom>
              <a:noFill/>
              <a:ln>
                <a:solidFill>
                  <a:srgbClr val="4F81BD">
                    <a:lumMod val="50000"/>
                  </a:srgbClr>
                </a:solidFill>
              </a:ln>
            </p:spPr>
            <p:txBody>
              <a:bodyPr wrap="square" lIns="216000" rtlCol="0">
                <a:spAutoFit/>
              </a:bodyPr>
              <a:lstStyle/>
              <a:p>
                <a:pPr defTabSz="457178">
                  <a:spcAft>
                    <a:spcPts val="400"/>
                  </a:spcAft>
                </a:pPr>
                <a:r>
                  <a:rPr lang="es-CO" sz="800" b="1" dirty="0">
                    <a:solidFill>
                      <a:prstClr val="black">
                        <a:lumMod val="85000"/>
                        <a:lumOff val="15000"/>
                      </a:prstClr>
                    </a:solidFill>
                    <a:latin typeface="Calibri"/>
                  </a:rPr>
                  <a:t>UF1 </a:t>
                </a:r>
                <a:r>
                  <a:rPr lang="es-CO" sz="800" dirty="0">
                    <a:solidFill>
                      <a:prstClr val="black">
                        <a:lumMod val="85000"/>
                        <a:lumOff val="15000"/>
                      </a:prstClr>
                    </a:solidFill>
                    <a:latin typeface="Calibri"/>
                  </a:rPr>
                  <a:t>Malla Vial Norte: </a:t>
                </a:r>
                <a:br>
                  <a:rPr lang="es-CO" sz="800" dirty="0">
                    <a:solidFill>
                      <a:prstClr val="black">
                        <a:lumMod val="85000"/>
                        <a:lumOff val="15000"/>
                      </a:prstClr>
                    </a:solidFill>
                    <a:latin typeface="Calibri"/>
                  </a:rPr>
                </a:br>
                <a:r>
                  <a:rPr lang="es-CO" sz="800" dirty="0">
                    <a:solidFill>
                      <a:prstClr val="black">
                        <a:lumMod val="85000"/>
                        <a:lumOff val="15000"/>
                      </a:prstClr>
                    </a:solidFill>
                    <a:latin typeface="Calibri"/>
                  </a:rPr>
                  <a:t> Buga-Palmira, Yumbo-</a:t>
                </a:r>
                <a:r>
                  <a:rPr lang="es-CO" sz="800" dirty="0" err="1">
                    <a:solidFill>
                      <a:prstClr val="black">
                        <a:lumMod val="85000"/>
                        <a:lumOff val="15000"/>
                      </a:prstClr>
                    </a:solidFill>
                    <a:latin typeface="Calibri"/>
                  </a:rPr>
                  <a:t>Yotoco</a:t>
                </a:r>
                <a:r>
                  <a:rPr lang="es-CO" sz="800" dirty="0">
                    <a:solidFill>
                      <a:prstClr val="black">
                        <a:lumMod val="85000"/>
                        <a:lumOff val="15000"/>
                      </a:prstClr>
                    </a:solidFill>
                    <a:latin typeface="Calibri"/>
                  </a:rPr>
                  <a:t>, y conexiones</a:t>
                </a:r>
              </a:p>
              <a:p>
                <a:pPr defTabSz="457178">
                  <a:spcAft>
                    <a:spcPts val="400"/>
                  </a:spcAft>
                </a:pPr>
                <a:r>
                  <a:rPr lang="es-CO" sz="800" b="1" dirty="0">
                    <a:solidFill>
                      <a:prstClr val="black">
                        <a:lumMod val="85000"/>
                        <a:lumOff val="15000"/>
                      </a:prstClr>
                    </a:solidFill>
                    <a:latin typeface="Calibri"/>
                  </a:rPr>
                  <a:t>UF2 </a:t>
                </a:r>
                <a:r>
                  <a:rPr lang="es-CO" sz="800" dirty="0">
                    <a:solidFill>
                      <a:prstClr val="black">
                        <a:lumMod val="85000"/>
                        <a:lumOff val="15000"/>
                      </a:prstClr>
                    </a:solidFill>
                    <a:latin typeface="Calibri"/>
                  </a:rPr>
                  <a:t>Malla Vial Sur: </a:t>
                </a:r>
                <a:br>
                  <a:rPr lang="es-CO" sz="800" dirty="0">
                    <a:solidFill>
                      <a:prstClr val="black">
                        <a:lumMod val="85000"/>
                        <a:lumOff val="15000"/>
                      </a:prstClr>
                    </a:solidFill>
                    <a:latin typeface="Calibri"/>
                  </a:rPr>
                </a:br>
                <a:r>
                  <a:rPr lang="es-CO" sz="800" dirty="0">
                    <a:solidFill>
                      <a:prstClr val="black">
                        <a:lumMod val="85000"/>
                        <a:lumOff val="15000"/>
                      </a:prstClr>
                    </a:solidFill>
                    <a:latin typeface="Calibri"/>
                  </a:rPr>
                  <a:t> Santander de Quilichao-Palmira, Cali – Palmira y Cali - Candelaria</a:t>
                </a:r>
              </a:p>
              <a:p>
                <a:pPr defTabSz="457178">
                  <a:spcAft>
                    <a:spcPts val="400"/>
                  </a:spcAft>
                </a:pPr>
                <a:r>
                  <a:rPr lang="es-CO" sz="800" b="1" dirty="0">
                    <a:solidFill>
                      <a:prstClr val="black">
                        <a:lumMod val="85000"/>
                        <a:lumOff val="15000"/>
                      </a:prstClr>
                    </a:solidFill>
                    <a:latin typeface="Calibri"/>
                  </a:rPr>
                  <a:t>UF3 </a:t>
                </a:r>
                <a:r>
                  <a:rPr lang="es-CO" sz="800" dirty="0">
                    <a:solidFill>
                      <a:prstClr val="black">
                        <a:lumMod val="85000"/>
                        <a:lumOff val="15000"/>
                      </a:prstClr>
                    </a:solidFill>
                    <a:latin typeface="Calibri"/>
                  </a:rPr>
                  <a:t>Avenida Bicentenario</a:t>
                </a:r>
              </a:p>
              <a:p>
                <a:pPr defTabSz="457178">
                  <a:spcAft>
                    <a:spcPts val="400"/>
                  </a:spcAft>
                </a:pPr>
                <a:r>
                  <a:rPr lang="es-CO" sz="800" b="1" dirty="0">
                    <a:solidFill>
                      <a:prstClr val="black">
                        <a:lumMod val="85000"/>
                        <a:lumOff val="15000"/>
                      </a:prstClr>
                    </a:solidFill>
                    <a:latin typeface="Calibri"/>
                  </a:rPr>
                  <a:t>UF4 </a:t>
                </a:r>
                <a:r>
                  <a:rPr lang="es-CO" sz="800" dirty="0">
                    <a:solidFill>
                      <a:prstClr val="black">
                        <a:lumMod val="85000"/>
                        <a:lumOff val="15000"/>
                      </a:prstClr>
                    </a:solidFill>
                    <a:latin typeface="Calibri"/>
                  </a:rPr>
                  <a:t>Jamundí-Villa Rica</a:t>
                </a:r>
              </a:p>
              <a:p>
                <a:pPr defTabSz="457178">
                  <a:spcAft>
                    <a:spcPts val="400"/>
                  </a:spcAft>
                </a:pPr>
                <a:r>
                  <a:rPr lang="es-CO" sz="800" b="1" dirty="0">
                    <a:solidFill>
                      <a:prstClr val="black">
                        <a:lumMod val="85000"/>
                        <a:lumOff val="15000"/>
                      </a:prstClr>
                    </a:solidFill>
                    <a:latin typeface="Calibri"/>
                  </a:rPr>
                  <a:t>UF5 </a:t>
                </a:r>
                <a:r>
                  <a:rPr lang="es-CO" sz="800" dirty="0">
                    <a:solidFill>
                      <a:prstClr val="black">
                        <a:lumMod val="85000"/>
                        <a:lumOff val="15000"/>
                      </a:prstClr>
                    </a:solidFill>
                    <a:latin typeface="Calibri"/>
                  </a:rPr>
                  <a:t>Yumbo-Cali</a:t>
                </a:r>
              </a:p>
              <a:p>
                <a:pPr defTabSz="457178">
                  <a:spcAft>
                    <a:spcPts val="400"/>
                  </a:spcAft>
                </a:pPr>
                <a:r>
                  <a:rPr lang="es-CO" sz="800" b="1" dirty="0">
                    <a:solidFill>
                      <a:prstClr val="black">
                        <a:lumMod val="85000"/>
                        <a:lumOff val="15000"/>
                      </a:prstClr>
                    </a:solidFill>
                    <a:latin typeface="Calibri"/>
                  </a:rPr>
                  <a:t>Estaciones de Peaje</a:t>
                </a:r>
              </a:p>
            </p:txBody>
          </p:sp>
          <p:sp>
            <p:nvSpPr>
              <p:cNvPr id="79" name="Elipse 78">
                <a:extLst>
                  <a:ext uri="{FF2B5EF4-FFF2-40B4-BE49-F238E27FC236}">
                    <a16:creationId xmlns:a16="http://schemas.microsoft.com/office/drawing/2014/main" id="{8D618329-8F69-0341-A4A3-6E3465613BD2}"/>
                  </a:ext>
                </a:extLst>
              </p:cNvPr>
              <p:cNvSpPr/>
              <p:nvPr/>
            </p:nvSpPr>
            <p:spPr>
              <a:xfrm>
                <a:off x="5958303" y="3545901"/>
                <a:ext cx="108000" cy="108000"/>
              </a:xfrm>
              <a:prstGeom prst="ellipse">
                <a:avLst/>
              </a:prstGeom>
              <a:solidFill>
                <a:srgbClr val="4F81BD"/>
              </a:solidFill>
              <a:ln w="28575" cap="flat" cmpd="sng" algn="ctr">
                <a:no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80" name="Elipse 79">
                <a:extLst>
                  <a:ext uri="{FF2B5EF4-FFF2-40B4-BE49-F238E27FC236}">
                    <a16:creationId xmlns:a16="http://schemas.microsoft.com/office/drawing/2014/main" id="{383D0034-FF9C-D046-8140-288FE2E08BFC}"/>
                  </a:ext>
                </a:extLst>
              </p:cNvPr>
              <p:cNvSpPr/>
              <p:nvPr/>
            </p:nvSpPr>
            <p:spPr>
              <a:xfrm>
                <a:off x="5958303" y="3928749"/>
                <a:ext cx="108000" cy="108000"/>
              </a:xfrm>
              <a:prstGeom prst="ellipse">
                <a:avLst/>
              </a:prstGeom>
              <a:solidFill>
                <a:srgbClr val="4F81BD">
                  <a:lumMod val="50000"/>
                </a:srgbClr>
              </a:solidFill>
              <a:ln w="28575" cap="flat" cmpd="sng" algn="ctr">
                <a:no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81" name="Elipse 80">
                <a:extLst>
                  <a:ext uri="{FF2B5EF4-FFF2-40B4-BE49-F238E27FC236}">
                    <a16:creationId xmlns:a16="http://schemas.microsoft.com/office/drawing/2014/main" id="{A960E809-8444-0A46-8301-CB17E247CC4E}"/>
                  </a:ext>
                </a:extLst>
              </p:cNvPr>
              <p:cNvSpPr/>
              <p:nvPr/>
            </p:nvSpPr>
            <p:spPr>
              <a:xfrm>
                <a:off x="5958303" y="4646261"/>
                <a:ext cx="108000" cy="108000"/>
              </a:xfrm>
              <a:prstGeom prst="ellipse">
                <a:avLst/>
              </a:prstGeom>
              <a:solidFill>
                <a:srgbClr val="9BBB59">
                  <a:lumMod val="75000"/>
                </a:srgbClr>
              </a:solidFill>
              <a:ln w="28575" cap="flat" cmpd="sng" algn="ctr">
                <a:no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82" name="Elipse 81">
                <a:extLst>
                  <a:ext uri="{FF2B5EF4-FFF2-40B4-BE49-F238E27FC236}">
                    <a16:creationId xmlns:a16="http://schemas.microsoft.com/office/drawing/2014/main" id="{A7735291-BF4F-A641-ABAD-C7D801CF0685}"/>
                  </a:ext>
                </a:extLst>
              </p:cNvPr>
              <p:cNvSpPr/>
              <p:nvPr/>
            </p:nvSpPr>
            <p:spPr>
              <a:xfrm>
                <a:off x="5958303" y="4471274"/>
                <a:ext cx="108000" cy="108000"/>
              </a:xfrm>
              <a:prstGeom prst="ellipse">
                <a:avLst/>
              </a:prstGeom>
              <a:solidFill>
                <a:srgbClr val="8064A2"/>
              </a:solidFill>
              <a:ln w="28575" cap="flat" cmpd="sng" algn="ctr">
                <a:no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sp>
            <p:nvSpPr>
              <p:cNvPr id="83" name="Elipse 82">
                <a:extLst>
                  <a:ext uri="{FF2B5EF4-FFF2-40B4-BE49-F238E27FC236}">
                    <a16:creationId xmlns:a16="http://schemas.microsoft.com/office/drawing/2014/main" id="{24AEE7D3-FEB8-9441-9CD5-CD8D305BB115}"/>
                  </a:ext>
                </a:extLst>
              </p:cNvPr>
              <p:cNvSpPr/>
              <p:nvPr/>
            </p:nvSpPr>
            <p:spPr>
              <a:xfrm>
                <a:off x="5958303" y="4315410"/>
                <a:ext cx="108000" cy="108000"/>
              </a:xfrm>
              <a:prstGeom prst="ellipse">
                <a:avLst/>
              </a:prstGeom>
              <a:solidFill>
                <a:srgbClr val="F79646">
                  <a:lumMod val="75000"/>
                </a:srgbClr>
              </a:solidFill>
              <a:ln w="28575" cap="flat" cmpd="sng" algn="ctr">
                <a:noFill/>
                <a:prstDash val="solid"/>
              </a:ln>
              <a:effectLst>
                <a:outerShdw blurRad="40000" dist="23000" dir="5400000" rotWithShape="0">
                  <a:srgbClr val="000000">
                    <a:alpha val="35000"/>
                  </a:srgbClr>
                </a:outerShdw>
              </a:effectLst>
            </p:spPr>
            <p:txBody>
              <a:bodyPr rtlCol="0" anchor="ctr"/>
              <a:lstStyle/>
              <a:p>
                <a:pPr algn="ctr" defTabSz="457178"/>
                <a:endParaRPr lang="es-CO" sz="1800" dirty="0">
                  <a:solidFill>
                    <a:prstClr val="white"/>
                  </a:solidFill>
                  <a:latin typeface="Calibri"/>
                </a:endParaRPr>
              </a:p>
            </p:txBody>
          </p:sp>
          <p:pic>
            <p:nvPicPr>
              <p:cNvPr id="84" name="Gráfico 83" descr="Marcador">
                <a:extLst>
                  <a:ext uri="{FF2B5EF4-FFF2-40B4-BE49-F238E27FC236}">
                    <a16:creationId xmlns:a16="http://schemas.microsoft.com/office/drawing/2014/main" id="{1A49E17C-34AF-3C4F-AC4E-98F84D33F3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303" y="4802125"/>
                <a:ext cx="180000" cy="180000"/>
              </a:xfrm>
              <a:prstGeom prst="rect">
                <a:avLst/>
              </a:prstGeom>
            </p:spPr>
          </p:pic>
        </p:grpSp>
      </p:grpSp>
      <p:graphicFrame>
        <p:nvGraphicFramePr>
          <p:cNvPr id="137" name="Tabla 21">
            <a:extLst>
              <a:ext uri="{FF2B5EF4-FFF2-40B4-BE49-F238E27FC236}">
                <a16:creationId xmlns:a16="http://schemas.microsoft.com/office/drawing/2014/main" id="{05CBA16A-7E56-7140-8746-EC524F33CD63}"/>
              </a:ext>
            </a:extLst>
          </p:cNvPr>
          <p:cNvGraphicFramePr>
            <a:graphicFrameLocks noGrp="1"/>
          </p:cNvGraphicFramePr>
          <p:nvPr/>
        </p:nvGraphicFramePr>
        <p:xfrm>
          <a:off x="4908884" y="2069115"/>
          <a:ext cx="3673641" cy="783000"/>
        </p:xfrm>
        <a:graphic>
          <a:graphicData uri="http://schemas.openxmlformats.org/drawingml/2006/table">
            <a:tbl>
              <a:tblPr firstRow="1" bandRow="1">
                <a:tableStyleId>{912C8C85-51F0-491E-9774-3900AFEF0FD7}</a:tableStyleId>
              </a:tblPr>
              <a:tblGrid>
                <a:gridCol w="3673641">
                  <a:extLst>
                    <a:ext uri="{9D8B030D-6E8A-4147-A177-3AD203B41FA5}">
                      <a16:colId xmlns:a16="http://schemas.microsoft.com/office/drawing/2014/main" val="953037661"/>
                    </a:ext>
                  </a:extLst>
                </a:gridCol>
              </a:tblGrid>
              <a:tr h="297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b="1" i="0" u="none" strike="noStrike" cap="none" dirty="0">
                          <a:solidFill>
                            <a:srgbClr val="FFFFFF"/>
                          </a:solidFill>
                          <a:effectLst>
                            <a:outerShdw dist="38096" dir="2700000">
                              <a:srgbClr val="000000"/>
                            </a:outerShdw>
                          </a:effectLst>
                          <a:latin typeface="Calibri"/>
                          <a:ea typeface="+mn-ea"/>
                          <a:cs typeface="Arial" pitchFamily="34"/>
                          <a:sym typeface="Arial"/>
                        </a:rPr>
                        <a:t>PLAZO</a:t>
                      </a:r>
                    </a:p>
                  </a:txBody>
                  <a:tcPr marL="68580" marR="68580" marT="34290" marB="34290" anchor="ctr"/>
                </a:tc>
                <a:extLst>
                  <a:ext uri="{0D108BD9-81ED-4DB2-BD59-A6C34878D82A}">
                    <a16:rowId xmlns:a16="http://schemas.microsoft.com/office/drawing/2014/main" val="3965523497"/>
                  </a:ext>
                </a:extLst>
              </a:tr>
              <a:tr h="486000">
                <a:tc>
                  <a:txBody>
                    <a:bodyPr/>
                    <a:lstStyle/>
                    <a:p>
                      <a:pPr marL="171450" marR="0" lvl="0" indent="-171450" algn="l" rtl="0">
                        <a:lnSpc>
                          <a:spcPct val="100000"/>
                        </a:lnSpc>
                        <a:spcBef>
                          <a:spcPts val="0"/>
                        </a:spcBef>
                        <a:spcAft>
                          <a:spcPts val="0"/>
                        </a:spcAft>
                        <a:buFont typeface="Arial" panose="020B0604020202020204" pitchFamily="34" charset="0"/>
                        <a:buChar char="•"/>
                      </a:pPr>
                      <a:r>
                        <a:rPr lang="es-CO" sz="1200" b="0" i="0" u="none" strike="noStrike" cap="none" dirty="0">
                          <a:solidFill>
                            <a:schemeClr val="tx1"/>
                          </a:solidFill>
                          <a:latin typeface="+mn-lt"/>
                          <a:ea typeface="+mn-ea"/>
                          <a:cs typeface="+mn-cs"/>
                          <a:sym typeface="Arial"/>
                        </a:rPr>
                        <a:t>Cuando se alcance el VPIP </a:t>
                      </a:r>
                      <a:r>
                        <a:rPr lang="es-CO" sz="1200" b="0" i="0" u="none" strike="noStrike" cap="none" dirty="0" err="1">
                          <a:solidFill>
                            <a:schemeClr val="tx1"/>
                          </a:solidFill>
                          <a:latin typeface="+mn-lt"/>
                          <a:ea typeface="+mn-ea"/>
                          <a:cs typeface="+mn-cs"/>
                          <a:sym typeface="Arial"/>
                        </a:rPr>
                        <a:t>ó</a:t>
                      </a:r>
                      <a:endParaRPr lang="es-CO" sz="1200" b="0" i="0" u="none" strike="noStrike" cap="none" dirty="0">
                        <a:solidFill>
                          <a:schemeClr val="tx1"/>
                        </a:solidFill>
                        <a:latin typeface="+mn-lt"/>
                        <a:ea typeface="+mn-ea"/>
                        <a:cs typeface="+mn-cs"/>
                        <a:sym typeface="Arial"/>
                      </a:endParaRPr>
                    </a:p>
                    <a:p>
                      <a:pPr marL="171450" marR="0" lvl="0" indent="-171450" algn="l" rtl="0">
                        <a:lnSpc>
                          <a:spcPct val="100000"/>
                        </a:lnSpc>
                        <a:spcBef>
                          <a:spcPts val="0"/>
                        </a:spcBef>
                        <a:spcAft>
                          <a:spcPts val="0"/>
                        </a:spcAft>
                        <a:buFont typeface="Arial" panose="020B0604020202020204" pitchFamily="34" charset="0"/>
                        <a:buChar char="•"/>
                      </a:pPr>
                      <a:r>
                        <a:rPr lang="es-CO" sz="1200" b="0" i="0" u="none" strike="noStrike" cap="none" dirty="0">
                          <a:solidFill>
                            <a:schemeClr val="tx1"/>
                          </a:solidFill>
                          <a:latin typeface="+mn-lt"/>
                          <a:ea typeface="+mn-ea"/>
                          <a:cs typeface="+mn-cs"/>
                          <a:sym typeface="Arial"/>
                        </a:rPr>
                        <a:t>Plazo máximo: </a:t>
                      </a:r>
                      <a:r>
                        <a:rPr lang="es-CO" sz="1200" b="1" i="0" u="none" strike="noStrike" cap="none" dirty="0">
                          <a:solidFill>
                            <a:schemeClr val="tx1"/>
                          </a:solidFill>
                          <a:latin typeface="+mn-lt"/>
                          <a:ea typeface="+mn-ea"/>
                          <a:cs typeface="+mn-cs"/>
                          <a:sym typeface="Arial"/>
                        </a:rPr>
                        <a:t>29 años</a:t>
                      </a:r>
                      <a:endParaRPr lang="es-CO" sz="1100" b="1" i="0" u="none" strike="noStrike" cap="none" dirty="0">
                        <a:solidFill>
                          <a:schemeClr val="tx1"/>
                        </a:solidFill>
                        <a:latin typeface="+mn-lt"/>
                        <a:ea typeface="+mn-ea"/>
                        <a:cs typeface="+mn-cs"/>
                        <a:sym typeface="Arial"/>
                      </a:endParaRPr>
                    </a:p>
                  </a:txBody>
                  <a:tcPr marL="68580" marR="68580" marT="34290" marB="34290" anchor="ctr"/>
                </a:tc>
                <a:extLst>
                  <a:ext uri="{0D108BD9-81ED-4DB2-BD59-A6C34878D82A}">
                    <a16:rowId xmlns:a16="http://schemas.microsoft.com/office/drawing/2014/main" val="3782009943"/>
                  </a:ext>
                </a:extLst>
              </a:tr>
            </a:tbl>
          </a:graphicData>
        </a:graphic>
      </p:graphicFrame>
      <p:graphicFrame>
        <p:nvGraphicFramePr>
          <p:cNvPr id="70" name="Tabla 3">
            <a:extLst>
              <a:ext uri="{FF2B5EF4-FFF2-40B4-BE49-F238E27FC236}">
                <a16:creationId xmlns:a16="http://schemas.microsoft.com/office/drawing/2014/main" id="{39C3B279-5414-1D4A-9B25-6D58FFB81D5C}"/>
              </a:ext>
            </a:extLst>
          </p:cNvPr>
          <p:cNvGraphicFramePr>
            <a:graphicFrameLocks noGrp="1"/>
          </p:cNvGraphicFramePr>
          <p:nvPr/>
        </p:nvGraphicFramePr>
        <p:xfrm>
          <a:off x="4908884" y="3862370"/>
          <a:ext cx="3673641" cy="572400"/>
        </p:xfrm>
        <a:graphic>
          <a:graphicData uri="http://schemas.openxmlformats.org/drawingml/2006/table">
            <a:tbl>
              <a:tblPr firstRow="1" bandRow="1">
                <a:tableStyleId>{912C8C85-51F0-491E-9774-3900AFEF0FD7}</a:tableStyleId>
              </a:tblPr>
              <a:tblGrid>
                <a:gridCol w="3673641">
                  <a:extLst>
                    <a:ext uri="{9D8B030D-6E8A-4147-A177-3AD203B41FA5}">
                      <a16:colId xmlns:a16="http://schemas.microsoft.com/office/drawing/2014/main" val="3587548104"/>
                    </a:ext>
                  </a:extLst>
                </a:gridCol>
              </a:tblGrid>
              <a:tr h="297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200" b="1" i="0" u="none" strike="noStrike" cap="none" dirty="0">
                          <a:solidFill>
                            <a:srgbClr val="FFFFFF"/>
                          </a:solidFill>
                          <a:effectLst>
                            <a:outerShdw dist="38096" dir="2700000">
                              <a:srgbClr val="000000"/>
                            </a:outerShdw>
                          </a:effectLst>
                          <a:latin typeface="Calibri"/>
                          <a:ea typeface="+mn-ea"/>
                          <a:cs typeface="Arial" pitchFamily="34"/>
                          <a:sym typeface="Arial"/>
                        </a:rPr>
                        <a:t>Ingresos</a:t>
                      </a:r>
                    </a:p>
                  </a:txBody>
                  <a:tcPr/>
                </a:tc>
                <a:extLst>
                  <a:ext uri="{0D108BD9-81ED-4DB2-BD59-A6C34878D82A}">
                    <a16:rowId xmlns:a16="http://schemas.microsoft.com/office/drawing/2014/main" val="470563841"/>
                  </a:ext>
                </a:extLst>
              </a:tr>
              <a:tr h="2754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200" b="0" kern="1200" dirty="0">
                          <a:solidFill>
                            <a:schemeClr val="tx1"/>
                          </a:solidFill>
                        </a:rPr>
                        <a:t>8 Peajes existentes</a:t>
                      </a:r>
                      <a:endParaRPr lang="es-MX" sz="1100" b="0" dirty="0">
                        <a:solidFill>
                          <a:schemeClr val="tx1"/>
                        </a:solidFill>
                      </a:endParaRPr>
                    </a:p>
                  </a:txBody>
                  <a:tcPr/>
                </a:tc>
                <a:extLst>
                  <a:ext uri="{0D108BD9-81ED-4DB2-BD59-A6C34878D82A}">
                    <a16:rowId xmlns:a16="http://schemas.microsoft.com/office/drawing/2014/main" val="494463663"/>
                  </a:ext>
                </a:extLst>
              </a:tr>
            </a:tbl>
          </a:graphicData>
        </a:graphic>
      </p:graphicFrame>
    </p:spTree>
    <p:extLst>
      <p:ext uri="{BB962C8B-B14F-4D97-AF65-F5344CB8AC3E}">
        <p14:creationId xmlns:p14="http://schemas.microsoft.com/office/powerpoint/2010/main" val="197009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DB2EB056-DE9E-4655-BF0A-4D2AFF08740E}"/>
              </a:ext>
            </a:extLst>
          </p:cNvPr>
          <p:cNvGraphicFramePr>
            <a:graphicFrameLocks noGrp="1"/>
          </p:cNvGraphicFramePr>
          <p:nvPr>
            <p:extLst>
              <p:ext uri="{D42A27DB-BD31-4B8C-83A1-F6EECF244321}">
                <p14:modId xmlns:p14="http://schemas.microsoft.com/office/powerpoint/2010/main" val="1223804942"/>
              </p:ext>
            </p:extLst>
          </p:nvPr>
        </p:nvGraphicFramePr>
        <p:xfrm>
          <a:off x="875985" y="837663"/>
          <a:ext cx="7367126" cy="3424080"/>
        </p:xfrm>
        <a:graphic>
          <a:graphicData uri="http://schemas.openxmlformats.org/drawingml/2006/table">
            <a:tbl>
              <a:tblPr firstRow="1" bandRow="1">
                <a:tableStyleId>{912C8C85-51F0-491E-9774-3900AFEF0FD7}</a:tableStyleId>
              </a:tblPr>
              <a:tblGrid>
                <a:gridCol w="308756">
                  <a:extLst>
                    <a:ext uri="{9D8B030D-6E8A-4147-A177-3AD203B41FA5}">
                      <a16:colId xmlns:a16="http://schemas.microsoft.com/office/drawing/2014/main" val="20000"/>
                    </a:ext>
                  </a:extLst>
                </a:gridCol>
                <a:gridCol w="2050762">
                  <a:extLst>
                    <a:ext uri="{9D8B030D-6E8A-4147-A177-3AD203B41FA5}">
                      <a16:colId xmlns:a16="http://schemas.microsoft.com/office/drawing/2014/main" val="20001"/>
                    </a:ext>
                  </a:extLst>
                </a:gridCol>
                <a:gridCol w="5007608">
                  <a:extLst>
                    <a:ext uri="{9D8B030D-6E8A-4147-A177-3AD203B41FA5}">
                      <a16:colId xmlns:a16="http://schemas.microsoft.com/office/drawing/2014/main" val="20002"/>
                    </a:ext>
                  </a:extLst>
                </a:gridCol>
              </a:tblGrid>
              <a:tr h="320040">
                <a:tc>
                  <a:txBody>
                    <a:bodyPr/>
                    <a:lstStyle/>
                    <a:p>
                      <a:pPr algn="ctr"/>
                      <a:r>
                        <a:rPr lang="es-ES_tradnl" sz="1100" b="1" dirty="0">
                          <a:solidFill>
                            <a:schemeClr val="bg1"/>
                          </a:solidFill>
                        </a:rPr>
                        <a:t>UF</a:t>
                      </a:r>
                      <a:endParaRPr lang="es-ES_tradnl" sz="1100" b="1" i="0" dirty="0">
                        <a:solidFill>
                          <a:schemeClr val="bg1"/>
                        </a:solidFill>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ctr"/>
                      <a:r>
                        <a:rPr lang="es-ES_tradnl" sz="1100" b="1" dirty="0">
                          <a:solidFill>
                            <a:schemeClr val="bg1"/>
                          </a:solidFill>
                        </a:rPr>
                        <a:t>Intervención</a:t>
                      </a:r>
                      <a:endParaRPr lang="es-ES_tradnl" sz="1100" b="1" i="0" dirty="0">
                        <a:solidFill>
                          <a:schemeClr val="bg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_tradnl" sz="1100" b="1" dirty="0">
                          <a:solidFill>
                            <a:schemeClr val="bg1"/>
                          </a:solidFill>
                        </a:rPr>
                        <a:t>Tramo</a:t>
                      </a:r>
                      <a:endParaRPr lang="es-ES_tradnl" sz="1100" b="1" i="0" dirty="0">
                        <a:solidFill>
                          <a:schemeClr val="bg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20040">
                <a:tc>
                  <a:txBody>
                    <a:bodyPr/>
                    <a:lstStyle/>
                    <a:p>
                      <a:pPr algn="ctr"/>
                      <a:r>
                        <a:rPr lang="es-ES_tradnl" sz="1100" b="1" dirty="0">
                          <a:solidFill>
                            <a:schemeClr val="tx1"/>
                          </a:solidFill>
                        </a:rPr>
                        <a:t>0</a:t>
                      </a:r>
                      <a:endParaRPr lang="es-ES_tradnl" sz="1100" b="1" i="0" dirty="0">
                        <a:solidFill>
                          <a:schemeClr val="tx1"/>
                        </a:solidFill>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s-CO" sz="1100" b="0" dirty="0">
                          <a:solidFill>
                            <a:schemeClr val="tx1"/>
                          </a:solidFill>
                        </a:rPr>
                        <a:t>Operación y Mantenimiento Rutinario</a:t>
                      </a:r>
                      <a:endParaRPr lang="es-CO" sz="1100" b="0" i="0" dirty="0">
                        <a:solidFill>
                          <a:schemeClr val="tx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0" dirty="0">
                          <a:solidFill>
                            <a:schemeClr val="tx1"/>
                          </a:solidFill>
                        </a:rPr>
                        <a:t>N/A</a:t>
                      </a:r>
                      <a:endParaRPr lang="es-CO" sz="1100" b="0" i="0" dirty="0">
                        <a:solidFill>
                          <a:schemeClr val="tx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80000">
                <a:tc rowSpan="11">
                  <a:txBody>
                    <a:bodyPr/>
                    <a:lstStyle/>
                    <a:p>
                      <a:pPr algn="ctr"/>
                      <a:r>
                        <a:rPr lang="es-ES_tradnl" sz="1100" b="1" dirty="0">
                          <a:solidFill>
                            <a:schemeClr val="tx1"/>
                          </a:solidFill>
                        </a:rPr>
                        <a:t>1</a:t>
                      </a:r>
                      <a:endParaRPr lang="es-ES_tradnl" sz="1100" b="1" i="0" dirty="0">
                        <a:solidFill>
                          <a:schemeClr val="tx1"/>
                        </a:solidFill>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rowSpan="8">
                  <a:txBody>
                    <a:bodyPr/>
                    <a:lstStyle/>
                    <a:p>
                      <a:pPr marL="0" indent="0" algn="l">
                        <a:buFont typeface="Arial" panose="020B0604020202020204" pitchFamily="34" charset="0"/>
                        <a:buNone/>
                      </a:pPr>
                      <a:r>
                        <a:rPr lang="es-CO" sz="1100" b="0" dirty="0">
                          <a:solidFill>
                            <a:schemeClr val="tx1"/>
                          </a:solidFill>
                        </a:rPr>
                        <a:t>Puesta a punto, Operación y Mantenimiento</a:t>
                      </a:r>
                      <a:endParaRPr lang="es-CO" sz="1100" b="0" i="0" dirty="0">
                        <a:solidFill>
                          <a:schemeClr val="tx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chemeClr val="accent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Salida Norte Palmira - Intersección Providencia – Intersección El Cerrito – Buga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8000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Yumbo (Paso Nivel) – </a:t>
                      </a:r>
                      <a:r>
                        <a:rPr lang="es-CO" sz="1100" b="0" i="0" u="none" strike="noStrike" cap="none" dirty="0" err="1">
                          <a:solidFill>
                            <a:schemeClr val="tx1"/>
                          </a:solidFill>
                          <a:latin typeface="+mn-lt"/>
                          <a:ea typeface="+mn-ea"/>
                          <a:cs typeface="+mn-cs"/>
                          <a:sym typeface="Arial"/>
                        </a:rPr>
                        <a:t>Mediacanoa</a:t>
                      </a:r>
                      <a:endParaRPr lang="es-CO" sz="1100" b="0" i="0" u="none" strike="noStrike" cap="none" dirty="0">
                        <a:solidFill>
                          <a:schemeClr val="tx1"/>
                        </a:solidFill>
                        <a:latin typeface="+mn-lt"/>
                        <a:ea typeface="+mn-ea"/>
                        <a:cs typeface="+mn-cs"/>
                        <a:sym typeface="Arial"/>
                      </a:endParaRP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20013742"/>
                  </a:ext>
                </a:extLst>
              </a:tr>
              <a:tr h="18000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Rozo - La Torre</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100939"/>
                  </a:ext>
                </a:extLst>
              </a:tr>
              <a:tr h="32004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Palmaseca – Intersección Guajira – Intersección Rozo – Intersección Acequia – Intersección El Cerrito</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96635392"/>
                  </a:ext>
                </a:extLst>
              </a:tr>
              <a:tr h="32004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Intersección Acequia – Intersección La Torre – Intersección La Selva – Intersección Cantarrana</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45996309"/>
                  </a:ext>
                </a:extLst>
              </a:tr>
              <a:tr h="18000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Mulaló - La Torre</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12040662"/>
                  </a:ext>
                </a:extLst>
              </a:tr>
              <a:tr h="18000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Intersección Cencar – Intersección Cantarrana - Intersección Guajira</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73718288"/>
                  </a:ext>
                </a:extLst>
              </a:tr>
              <a:tr h="18000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Intersección Guajira – Glorieta Aeropuerto – Intersección Galicia</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85585970"/>
                  </a:ext>
                </a:extLst>
              </a:tr>
              <a:tr h="180000">
                <a:tc vMerge="1">
                  <a:txBody>
                    <a:bodyPr/>
                    <a:lstStyle/>
                    <a:p>
                      <a:pPr algn="ctr"/>
                      <a:endParaRPr lang="es-ES_tradnl" sz="750" b="1"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dirty="0">
                          <a:solidFill>
                            <a:schemeClr val="tx1"/>
                          </a:solidFill>
                          <a:latin typeface="Arial" charset="0"/>
                          <a:ea typeface="Arial" charset="0"/>
                          <a:cs typeface="Arial" charset="0"/>
                        </a:rPr>
                        <a:t>Rehabilitación y Mantenimiento</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accent6"/>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Paso Nacional por Palmira - Incluye Intercambiador Versalles</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71294616"/>
                  </a:ext>
                </a:extLst>
              </a:tr>
              <a:tr h="320040">
                <a:tc vMerge="1">
                  <a:txBody>
                    <a:bodyPr/>
                    <a:lstStyle/>
                    <a:p>
                      <a:pPr algn="ctr"/>
                      <a:endParaRPr lang="es-ES_tradnl" sz="750" b="1"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dirty="0">
                          <a:solidFill>
                            <a:schemeClr val="tx1"/>
                          </a:solidFill>
                          <a:latin typeface="Arial" charset="0"/>
                          <a:ea typeface="Arial" charset="0"/>
                          <a:cs typeface="Arial" charset="0"/>
                        </a:rPr>
                        <a:t>Rehabilitación calzada existente y Construcción 2da calzada</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Salida Palmira – Pradera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79170473"/>
                  </a:ext>
                </a:extLst>
              </a:tr>
              <a:tr h="180000">
                <a:tc vMerge="1">
                  <a:txBody>
                    <a:bodyPr/>
                    <a:lstStyle/>
                    <a:p>
                      <a:pPr algn="ctr"/>
                      <a:endParaRPr lang="es-ES_tradnl" sz="750" b="1"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dirty="0">
                          <a:solidFill>
                            <a:schemeClr val="tx1"/>
                          </a:solidFill>
                          <a:latin typeface="Arial" charset="0"/>
                          <a:ea typeface="Arial" charset="0"/>
                          <a:cs typeface="Arial" charset="0"/>
                        </a:rPr>
                        <a:t>Mejoramiento</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Salida Palmira – Candelaria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3776088"/>
                  </a:ext>
                </a:extLst>
              </a:tr>
            </a:tbl>
          </a:graphicData>
        </a:graphic>
      </p:graphicFrame>
      <p:sp>
        <p:nvSpPr>
          <p:cNvPr id="8" name="Rectangle 8">
            <a:extLst>
              <a:ext uri="{FF2B5EF4-FFF2-40B4-BE49-F238E27FC236}">
                <a16:creationId xmlns:a16="http://schemas.microsoft.com/office/drawing/2014/main" id="{2F25D5DE-E56E-4353-B28D-505A84C77E59}"/>
              </a:ext>
            </a:extLst>
          </p:cNvPr>
          <p:cNvSpPr txBox="1">
            <a:spLocks/>
          </p:cNvSpPr>
          <p:nvPr>
            <p:custDataLst>
              <p:tags r:id="rId1"/>
            </p:custDataLst>
          </p:nvPr>
        </p:nvSpPr>
        <p:spPr>
          <a:xfrm>
            <a:off x="244081" y="198638"/>
            <a:ext cx="6503633" cy="39727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algn="ctr">
              <a:lnSpc>
                <a:spcPct val="90000"/>
              </a:lnSpc>
              <a:buClr>
                <a:srgbClr val="FFFFFF"/>
              </a:buClr>
              <a:buSzPts val="1400"/>
              <a:buFont typeface="Work Sans SemiBold"/>
              <a:buNone/>
              <a:defRPr sz="1800" b="1">
                <a:solidFill>
                  <a:srgbClr val="002060"/>
                </a:solidFill>
                <a:latin typeface="+mj-lt"/>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pPr algn="l" defTabSz="914378"/>
            <a:r>
              <a:rPr lang="es-ES" dirty="0">
                <a:latin typeface="Arial"/>
              </a:rPr>
              <a:t>Unidades Funcionales</a:t>
            </a:r>
            <a:endParaRPr lang="es-ES_tradnl" dirty="0">
              <a:latin typeface="Arial"/>
              <a:sym typeface="Museo Sans 500"/>
            </a:endParaRPr>
          </a:p>
        </p:txBody>
      </p:sp>
    </p:spTree>
    <p:extLst>
      <p:ext uri="{BB962C8B-B14F-4D97-AF65-F5344CB8AC3E}">
        <p14:creationId xmlns:p14="http://schemas.microsoft.com/office/powerpoint/2010/main" val="190600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DB2EB056-DE9E-4655-BF0A-4D2AFF08740E}"/>
              </a:ext>
            </a:extLst>
          </p:cNvPr>
          <p:cNvGraphicFramePr>
            <a:graphicFrameLocks noGrp="1"/>
          </p:cNvGraphicFramePr>
          <p:nvPr>
            <p:extLst>
              <p:ext uri="{D42A27DB-BD31-4B8C-83A1-F6EECF244321}">
                <p14:modId xmlns:p14="http://schemas.microsoft.com/office/powerpoint/2010/main" val="2757553621"/>
              </p:ext>
            </p:extLst>
          </p:nvPr>
        </p:nvGraphicFramePr>
        <p:xfrm>
          <a:off x="467423" y="776390"/>
          <a:ext cx="8199922" cy="3512520"/>
        </p:xfrm>
        <a:graphic>
          <a:graphicData uri="http://schemas.openxmlformats.org/drawingml/2006/table">
            <a:tbl>
              <a:tblPr firstRow="1" bandRow="1">
                <a:tableStyleId>{912C8C85-51F0-491E-9774-3900AFEF0FD7}</a:tableStyleId>
              </a:tblPr>
              <a:tblGrid>
                <a:gridCol w="343658">
                  <a:extLst>
                    <a:ext uri="{9D8B030D-6E8A-4147-A177-3AD203B41FA5}">
                      <a16:colId xmlns:a16="http://schemas.microsoft.com/office/drawing/2014/main" val="20000"/>
                    </a:ext>
                  </a:extLst>
                </a:gridCol>
                <a:gridCol w="2470482">
                  <a:extLst>
                    <a:ext uri="{9D8B030D-6E8A-4147-A177-3AD203B41FA5}">
                      <a16:colId xmlns:a16="http://schemas.microsoft.com/office/drawing/2014/main" val="20001"/>
                    </a:ext>
                  </a:extLst>
                </a:gridCol>
                <a:gridCol w="5385782">
                  <a:extLst>
                    <a:ext uri="{9D8B030D-6E8A-4147-A177-3AD203B41FA5}">
                      <a16:colId xmlns:a16="http://schemas.microsoft.com/office/drawing/2014/main" val="20002"/>
                    </a:ext>
                  </a:extLst>
                </a:gridCol>
              </a:tblGrid>
              <a:tr h="320040">
                <a:tc>
                  <a:txBody>
                    <a:bodyPr/>
                    <a:lstStyle/>
                    <a:p>
                      <a:pPr algn="ctr"/>
                      <a:r>
                        <a:rPr lang="es-ES_tradnl" sz="1100" b="1" dirty="0">
                          <a:solidFill>
                            <a:schemeClr val="bg1"/>
                          </a:solidFill>
                        </a:rPr>
                        <a:t>UF</a:t>
                      </a:r>
                      <a:endParaRPr lang="es-ES_tradnl" sz="1100" b="1" i="0" dirty="0">
                        <a:solidFill>
                          <a:schemeClr val="bg1"/>
                        </a:solidFill>
                        <a:latin typeface="Arial" charset="0"/>
                        <a:ea typeface="Arial" charset="0"/>
                        <a:cs typeface="Arial" charset="0"/>
                      </a:endParaRPr>
                    </a:p>
                  </a:txBody>
                  <a:tcPr marL="45720" marR="45720" marT="0" marB="0" anchor="ctr">
                    <a:lnR w="12700" cap="flat" cmpd="sng" algn="ctr">
                      <a:solidFill>
                        <a:schemeClr val="tx1"/>
                      </a:solidFill>
                      <a:prstDash val="solid"/>
                      <a:round/>
                      <a:headEnd type="none" w="med" len="med"/>
                      <a:tailEnd type="none" w="med" len="med"/>
                    </a:lnR>
                  </a:tcPr>
                </a:tc>
                <a:tc>
                  <a:txBody>
                    <a:bodyPr/>
                    <a:lstStyle/>
                    <a:p>
                      <a:pPr algn="ctr"/>
                      <a:r>
                        <a:rPr lang="es-ES_tradnl" sz="1100" b="1" dirty="0">
                          <a:solidFill>
                            <a:schemeClr val="bg1"/>
                          </a:solidFill>
                        </a:rPr>
                        <a:t>Intervención</a:t>
                      </a:r>
                      <a:endParaRPr lang="es-ES_tradnl" sz="1100" b="1" i="0" dirty="0">
                        <a:solidFill>
                          <a:schemeClr val="bg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ES_tradnl" sz="1100" b="1" dirty="0">
                          <a:solidFill>
                            <a:schemeClr val="bg1"/>
                          </a:solidFill>
                        </a:rPr>
                        <a:t>Tramo</a:t>
                      </a:r>
                      <a:endParaRPr lang="es-ES_tradnl" sz="1100" b="1" i="0" dirty="0">
                        <a:solidFill>
                          <a:schemeClr val="bg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80060">
                <a:tc rowSpan="5">
                  <a:txBody>
                    <a:bodyPr/>
                    <a:lstStyle/>
                    <a:p>
                      <a:pPr algn="ctr"/>
                      <a:r>
                        <a:rPr lang="es-ES_tradnl" sz="1100" b="1" i="0" dirty="0">
                          <a:solidFill>
                            <a:schemeClr val="tx1"/>
                          </a:solidFill>
                          <a:latin typeface="Arial" charset="0"/>
                          <a:ea typeface="Arial" charset="0"/>
                          <a:cs typeface="Arial" charset="0"/>
                        </a:rPr>
                        <a:t>2</a:t>
                      </a:r>
                    </a:p>
                  </a:txBody>
                  <a:tcPr marL="45720" marR="45720" marT="0"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dirty="0">
                          <a:solidFill>
                            <a:schemeClr val="tx1"/>
                          </a:solidFill>
                        </a:rPr>
                        <a:t>Puesta a punto, O&amp;M</a:t>
                      </a:r>
                      <a:endParaRPr lang="es-CO" sz="1100" b="0" i="0" dirty="0">
                        <a:solidFill>
                          <a:schemeClr val="tx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Santander de Quilichao – Ye de Villa Rica – Intersección Candelaria – Intersección Acceso Sur Palmira – Intersección Cali-Palmira 3 (Palmira-El Cerrito)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6501397"/>
                  </a:ext>
                </a:extLst>
              </a:tr>
              <a:tr h="320040">
                <a:tc vMerge="1">
                  <a:txBody>
                    <a:bodyPr/>
                    <a:lstStyle/>
                    <a:p>
                      <a:pPr algn="ctr"/>
                      <a:endParaRPr lang="es-ES_tradnl" sz="750" b="1"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dirty="0">
                          <a:solidFill>
                            <a:schemeClr val="tx1"/>
                          </a:solidFill>
                        </a:rPr>
                        <a:t>Puesta a punto tramo existente, Construcción tramo faltante y O&amp;M</a:t>
                      </a:r>
                      <a:endParaRPr lang="es-CO" sz="1100" b="0" i="0" dirty="0">
                        <a:solidFill>
                          <a:schemeClr val="tx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Variante El Bolo</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6749164"/>
                  </a:ext>
                </a:extLst>
              </a:tr>
              <a:tr h="320040">
                <a:tc vMerge="1">
                  <a:txBody>
                    <a:bodyPr/>
                    <a:lstStyle/>
                    <a:p>
                      <a:pPr algn="ctr"/>
                      <a:endParaRPr lang="es-ES_tradnl" sz="750" b="1" i="0" dirty="0">
                        <a:solidFill>
                          <a:schemeClr val="tx1"/>
                        </a:solidFill>
                        <a:latin typeface="Arial" charset="0"/>
                        <a:ea typeface="Arial" charset="0"/>
                        <a:cs typeface="Arial" charset="0"/>
                      </a:endParaRPr>
                    </a:p>
                  </a:txBody>
                  <a:tcPr anchor="ctr"/>
                </a:tc>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dirty="0">
                          <a:solidFill>
                            <a:schemeClr val="tx1"/>
                          </a:solidFill>
                        </a:rPr>
                        <a:t>Puesta a punto, Operación y Mantenimiento</a:t>
                      </a:r>
                      <a:endParaRPr lang="es-CO" sz="1100" b="0" i="0" dirty="0">
                        <a:solidFill>
                          <a:schemeClr val="tx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Intersección Cali-Palmira 3 (Palmira-El Cerrito) - Intersección Ingenio Providencia</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93704505"/>
                  </a:ext>
                </a:extLst>
              </a:tr>
              <a:tr h="23109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Cali – Palmira</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09929477"/>
                  </a:ext>
                </a:extLst>
              </a:tr>
              <a:tr h="231090">
                <a:tc vMerge="1">
                  <a:txBody>
                    <a:bodyPr/>
                    <a:lstStyle/>
                    <a:p>
                      <a:pPr algn="ctr"/>
                      <a:endParaRPr lang="es-ES_tradnl" sz="750" b="1" i="0" dirty="0">
                        <a:solidFill>
                          <a:schemeClr val="tx1"/>
                        </a:solidFill>
                        <a:latin typeface="Arial" charset="0"/>
                        <a:ea typeface="Arial" charset="0"/>
                        <a:cs typeface="Arial" charset="0"/>
                      </a:endParaRPr>
                    </a:p>
                  </a:txBody>
                  <a:tcPr anchor="ctr"/>
                </a:tc>
                <a:tc vMerge="1">
                  <a:txBody>
                    <a:bodyPr/>
                    <a:lstStyle/>
                    <a:p>
                      <a:pPr marL="0" indent="0" algn="l">
                        <a:buFont typeface="Arial" panose="020B0604020202020204" pitchFamily="34" charset="0"/>
                        <a:buNone/>
                      </a:pPr>
                      <a:endParaRPr lang="es-CO" sz="750" b="0"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Cali – Candelaria</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0318574"/>
                  </a:ext>
                </a:extLst>
              </a:tr>
              <a:tr h="231090">
                <a:tc>
                  <a:txBody>
                    <a:bodyPr/>
                    <a:lstStyle/>
                    <a:p>
                      <a:pPr algn="ctr"/>
                      <a:r>
                        <a:rPr lang="es-ES_tradnl" sz="1100" b="1" i="0" dirty="0">
                          <a:solidFill>
                            <a:schemeClr val="tx1"/>
                          </a:solidFill>
                          <a:latin typeface="Arial" charset="0"/>
                          <a:ea typeface="Arial" charset="0"/>
                          <a:cs typeface="Arial" charset="0"/>
                        </a:rPr>
                        <a:t>3</a:t>
                      </a:r>
                    </a:p>
                  </a:txBody>
                  <a:tcPr marL="45720" marR="45720" marT="0" marB="0" anchor="ctr">
                    <a:lnR w="12700" cap="flat" cmpd="sng" algn="ctr">
                      <a:solidFill>
                        <a:schemeClr val="tx1"/>
                      </a:solidFill>
                      <a:prstDash val="solid"/>
                      <a:round/>
                      <a:headEnd type="none" w="med" len="med"/>
                      <a:tailEnd type="none" w="med" len="med"/>
                    </a:lnR>
                  </a:tcPr>
                </a:tc>
                <a:tc>
                  <a:txBody>
                    <a:bodyPr/>
                    <a:lstStyle/>
                    <a:p>
                      <a:pPr marL="0" indent="0" algn="l">
                        <a:buFont typeface="Arial" panose="020B0604020202020204" pitchFamily="34" charset="0"/>
                        <a:buNone/>
                      </a:pPr>
                      <a:r>
                        <a:rPr lang="es-CO" sz="1100" b="0" i="0" dirty="0">
                          <a:solidFill>
                            <a:schemeClr val="tx1"/>
                          </a:solidFill>
                          <a:latin typeface="Arial" charset="0"/>
                          <a:ea typeface="Arial" charset="0"/>
                          <a:cs typeface="Arial" charset="0"/>
                        </a:rPr>
                        <a:t>Construcción y O&amp;M (5 años)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es-CO" sz="1100" b="0" i="0" dirty="0">
                          <a:solidFill>
                            <a:schemeClr val="tx1"/>
                          </a:solidFill>
                          <a:latin typeface="Arial" charset="0"/>
                          <a:ea typeface="Arial" charset="0"/>
                          <a:cs typeface="Arial" charset="0"/>
                        </a:rPr>
                        <a:t>Avenida Bicentenario</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5121305"/>
                  </a:ext>
                </a:extLst>
              </a:tr>
              <a:tr h="320040">
                <a:tc rowSpan="2">
                  <a:txBody>
                    <a:bodyPr/>
                    <a:lstStyle/>
                    <a:p>
                      <a:pPr algn="ctr"/>
                      <a:r>
                        <a:rPr lang="es-ES_tradnl" sz="1100" b="1" i="0" dirty="0">
                          <a:solidFill>
                            <a:schemeClr val="tx1"/>
                          </a:solidFill>
                          <a:latin typeface="Arial" charset="0"/>
                          <a:ea typeface="Arial" charset="0"/>
                          <a:cs typeface="Arial" charset="0"/>
                        </a:rPr>
                        <a:t>4</a:t>
                      </a:r>
                    </a:p>
                  </a:txBody>
                  <a:tcPr marL="45720" marR="45720" marT="0" marB="0" anchor="ctr">
                    <a:lnR w="12700" cap="flat" cmpd="sng" algn="ctr">
                      <a:solidFill>
                        <a:schemeClr val="tx1"/>
                      </a:solidFill>
                      <a:prstDash val="solid"/>
                      <a:round/>
                      <a:headEnd type="none" w="med" len="med"/>
                      <a:tailEnd type="none" w="med" len="med"/>
                    </a:lnR>
                    <a:lnB w="9525" cap="flat" cmpd="sng" algn="ctr">
                      <a:solidFill>
                        <a:schemeClr val="accent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dirty="0">
                          <a:solidFill>
                            <a:schemeClr val="tx1"/>
                          </a:solidFill>
                        </a:rPr>
                        <a:t>Puesta a punto calzada existente, Construcción 2da calzada y O&amp;M</a:t>
                      </a:r>
                      <a:endParaRPr lang="es-CO" sz="1100" b="0" i="0" dirty="0">
                        <a:solidFill>
                          <a:schemeClr val="tx1"/>
                        </a:solidFill>
                        <a:latin typeface="Arial" charset="0"/>
                        <a:ea typeface="Arial" charset="0"/>
                        <a:cs typeface="Arial"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Ye de Villa Rica - Av. Bicentenario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9838883"/>
                  </a:ext>
                </a:extLst>
              </a:tr>
              <a:tr h="231090">
                <a:tc vMerge="1">
                  <a:txBody>
                    <a:bodyPr/>
                    <a:lstStyle/>
                    <a:p>
                      <a:pPr algn="ctr"/>
                      <a:endParaRPr lang="es-ES_tradnl" sz="750" b="1" i="0" dirty="0">
                        <a:solidFill>
                          <a:schemeClr val="tx1"/>
                        </a:solidFill>
                        <a:latin typeface="Arial" charset="0"/>
                        <a:ea typeface="Arial" charset="0"/>
                        <a:cs typeface="Arial" charset="0"/>
                      </a:endParaRPr>
                    </a:p>
                  </a:txBody>
                  <a:tcPr anchor="ctr"/>
                </a:tc>
                <a:tc>
                  <a:txBody>
                    <a:bodyPr/>
                    <a:lstStyle/>
                    <a:p>
                      <a:pPr marL="0" indent="0" algn="l">
                        <a:buFont typeface="Arial" panose="020B0604020202020204" pitchFamily="34" charset="0"/>
                        <a:buNone/>
                      </a:pPr>
                      <a:r>
                        <a:rPr lang="es-CO" sz="1100" b="0" i="0" dirty="0">
                          <a:solidFill>
                            <a:schemeClr val="tx1"/>
                          </a:solidFill>
                          <a:latin typeface="Arial" charset="0"/>
                          <a:ea typeface="Arial" charset="0"/>
                          <a:cs typeface="Arial" charset="0"/>
                        </a:rPr>
                        <a:t>Puesta a punto y O&amp;M</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Av. Bicentenario - Jamundí (carrera 10)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15036752"/>
                  </a:ext>
                </a:extLst>
              </a:tr>
              <a:tr h="231090">
                <a:tc rowSpan="3">
                  <a:txBody>
                    <a:bodyPr/>
                    <a:lstStyle/>
                    <a:p>
                      <a:pPr algn="ctr"/>
                      <a:r>
                        <a:rPr lang="es-ES_tradnl" sz="1100" b="1" i="0" dirty="0">
                          <a:solidFill>
                            <a:schemeClr val="tx1"/>
                          </a:solidFill>
                          <a:latin typeface="Arial" charset="0"/>
                          <a:ea typeface="Arial" charset="0"/>
                          <a:cs typeface="Arial" charset="0"/>
                        </a:rPr>
                        <a:t>5</a:t>
                      </a:r>
                    </a:p>
                  </a:txBody>
                  <a:tcPr marL="45720" marR="45720" marT="0" marB="0" anchor="ctr">
                    <a:lnR w="12700" cap="flat" cmpd="sng" algn="ctr">
                      <a:solidFill>
                        <a:schemeClr val="tx1"/>
                      </a:solidFill>
                      <a:prstDash val="solid"/>
                      <a:round/>
                      <a:headEnd type="none" w="med" len="med"/>
                      <a:tailEnd type="none" w="med" len="med"/>
                    </a:lnR>
                    <a:lnT w="9525" cap="flat" cmpd="sng" algn="ctr">
                      <a:solidFill>
                        <a:schemeClr val="accent6"/>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dirty="0">
                          <a:solidFill>
                            <a:schemeClr val="tx1"/>
                          </a:solidFill>
                          <a:latin typeface="Arial" charset="0"/>
                          <a:ea typeface="Arial" charset="0"/>
                          <a:cs typeface="Arial" charset="0"/>
                        </a:rPr>
                        <a:t>Puesta a punto y O&amp;M</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Cali (Sameco) - Glorieta Cencar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8114192"/>
                  </a:ext>
                </a:extLst>
              </a:tr>
              <a:tr h="320040">
                <a:tc vMerge="1">
                  <a:txBody>
                    <a:bodyPr/>
                    <a:lstStyle/>
                    <a:p>
                      <a:pPr algn="ctr"/>
                      <a:endParaRPr lang="es-ES_tradnl" sz="750" b="1"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dirty="0">
                          <a:solidFill>
                            <a:schemeClr val="tx1"/>
                          </a:solidFill>
                          <a:latin typeface="Arial" charset="0"/>
                          <a:ea typeface="Arial" charset="0"/>
                          <a:cs typeface="Arial" charset="0"/>
                        </a:rPr>
                        <a:t>Puesta a punto calzada existente, Construcción 2da calzada y O&amp;M</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Glorieta Cencar - Glorieta Las Américas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49702677"/>
                  </a:ext>
                </a:extLst>
              </a:tr>
              <a:tr h="231090">
                <a:tc vMerge="1">
                  <a:txBody>
                    <a:bodyPr/>
                    <a:lstStyle/>
                    <a:p>
                      <a:pPr algn="ctr"/>
                      <a:endParaRPr lang="es-ES_tradnl" sz="750" b="1" i="0" dirty="0">
                        <a:solidFill>
                          <a:schemeClr val="tx1"/>
                        </a:solidFill>
                        <a:latin typeface="Arial" charset="0"/>
                        <a:ea typeface="Arial" charset="0"/>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dirty="0">
                          <a:solidFill>
                            <a:schemeClr val="tx1"/>
                          </a:solidFill>
                          <a:latin typeface="Arial" charset="0"/>
                          <a:ea typeface="Arial" charset="0"/>
                          <a:cs typeface="Arial" charset="0"/>
                        </a:rPr>
                        <a:t>Puesta a punto y O&amp;M</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CO" sz="1100" b="0" i="0" u="none" strike="noStrike" cap="none" dirty="0">
                          <a:solidFill>
                            <a:schemeClr val="tx1"/>
                          </a:solidFill>
                          <a:latin typeface="+mn-lt"/>
                          <a:ea typeface="+mn-ea"/>
                          <a:cs typeface="+mn-cs"/>
                          <a:sym typeface="Arial"/>
                        </a:rPr>
                        <a:t>Glorieta Las Américas - Yumbo (Paso Nivel) </a:t>
                      </a:r>
                    </a:p>
                  </a:txBody>
                  <a:tcPr marL="45720" marR="4572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68698757"/>
                  </a:ext>
                </a:extLst>
              </a:tr>
            </a:tbl>
          </a:graphicData>
        </a:graphic>
      </p:graphicFrame>
      <p:sp>
        <p:nvSpPr>
          <p:cNvPr id="4" name="Rectangle 8">
            <a:extLst>
              <a:ext uri="{FF2B5EF4-FFF2-40B4-BE49-F238E27FC236}">
                <a16:creationId xmlns:a16="http://schemas.microsoft.com/office/drawing/2014/main" id="{2F25D5DE-E56E-4353-B28D-505A84C77E59}"/>
              </a:ext>
            </a:extLst>
          </p:cNvPr>
          <p:cNvSpPr txBox="1">
            <a:spLocks/>
          </p:cNvSpPr>
          <p:nvPr>
            <p:custDataLst>
              <p:tags r:id="rId1"/>
            </p:custDataLst>
          </p:nvPr>
        </p:nvSpPr>
        <p:spPr>
          <a:xfrm>
            <a:off x="244081" y="198638"/>
            <a:ext cx="6503633" cy="39727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algn="ctr">
              <a:lnSpc>
                <a:spcPct val="90000"/>
              </a:lnSpc>
              <a:buClr>
                <a:srgbClr val="FFFFFF"/>
              </a:buClr>
              <a:buSzPts val="1400"/>
              <a:buFont typeface="Work Sans SemiBold"/>
              <a:buNone/>
              <a:defRPr sz="1800" b="1">
                <a:solidFill>
                  <a:srgbClr val="002060"/>
                </a:solidFill>
                <a:latin typeface="+mj-lt"/>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pPr algn="l" defTabSz="914378"/>
            <a:r>
              <a:rPr lang="es-ES" dirty="0">
                <a:latin typeface="Arial"/>
              </a:rPr>
              <a:t>Unidades Funcionales</a:t>
            </a:r>
            <a:endParaRPr lang="es-ES_tradnl" dirty="0">
              <a:latin typeface="Arial"/>
              <a:sym typeface="Museo Sans 500"/>
            </a:endParaRPr>
          </a:p>
        </p:txBody>
      </p:sp>
    </p:spTree>
    <p:extLst>
      <p:ext uri="{BB962C8B-B14F-4D97-AF65-F5344CB8AC3E}">
        <p14:creationId xmlns:p14="http://schemas.microsoft.com/office/powerpoint/2010/main" val="358955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BE2DA4FD-2BF4-40A3-83F5-4735354FB05B}"/>
              </a:ext>
            </a:extLst>
          </p:cNvPr>
          <p:cNvSpPr txBox="1">
            <a:spLocks/>
          </p:cNvSpPr>
          <p:nvPr>
            <p:custDataLst>
              <p:tags r:id="rId1"/>
            </p:custDataLst>
          </p:nvPr>
        </p:nvSpPr>
        <p:spPr>
          <a:xfrm>
            <a:off x="60557" y="114660"/>
            <a:ext cx="6503633" cy="6438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algn="ctr">
              <a:lnSpc>
                <a:spcPct val="90000"/>
              </a:lnSpc>
              <a:buClr>
                <a:srgbClr val="FFFFFF"/>
              </a:buClr>
              <a:buSzPts val="1400"/>
              <a:buFont typeface="Work Sans SemiBold"/>
              <a:buNone/>
              <a:defRPr sz="1800" b="1">
                <a:solidFill>
                  <a:srgbClr val="002060"/>
                </a:solidFill>
                <a:latin typeface="+mj-lt"/>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pPr algn="l" defTabSz="914378"/>
            <a:r>
              <a:rPr lang="es-ES" dirty="0">
                <a:latin typeface="Arial"/>
              </a:rPr>
              <a:t>Peajes de proyecto</a:t>
            </a:r>
            <a:endParaRPr lang="es-ES_tradnl" dirty="0">
              <a:latin typeface="Arial"/>
              <a:sym typeface="Museo Sans 500"/>
            </a:endParaRPr>
          </a:p>
        </p:txBody>
      </p:sp>
      <p:pic>
        <p:nvPicPr>
          <p:cNvPr id="15" name="Imagen 14">
            <a:extLst>
              <a:ext uri="{FF2B5EF4-FFF2-40B4-BE49-F238E27FC236}">
                <a16:creationId xmlns:a16="http://schemas.microsoft.com/office/drawing/2014/main" id="{125AFB7D-7515-B74C-9BDB-E69D7AE0DCAA}"/>
              </a:ext>
            </a:extLst>
          </p:cNvPr>
          <p:cNvPicPr>
            <a:picLocks noChangeAspect="1"/>
          </p:cNvPicPr>
          <p:nvPr/>
        </p:nvPicPr>
        <p:blipFill>
          <a:blip r:embed="rId4"/>
          <a:stretch>
            <a:fillRect/>
          </a:stretch>
        </p:blipFill>
        <p:spPr>
          <a:xfrm>
            <a:off x="368969" y="806587"/>
            <a:ext cx="2460683" cy="3922007"/>
          </a:xfrm>
          <a:prstGeom prst="rect">
            <a:avLst/>
          </a:prstGeom>
        </p:spPr>
      </p:pic>
      <p:graphicFrame>
        <p:nvGraphicFramePr>
          <p:cNvPr id="18" name="Tabla 3">
            <a:extLst>
              <a:ext uri="{FF2B5EF4-FFF2-40B4-BE49-F238E27FC236}">
                <a16:creationId xmlns:a16="http://schemas.microsoft.com/office/drawing/2014/main" id="{CCDA0793-0F35-D247-B141-A9B76B60841F}"/>
              </a:ext>
            </a:extLst>
          </p:cNvPr>
          <p:cNvGraphicFramePr>
            <a:graphicFrameLocks noGrp="1"/>
          </p:cNvGraphicFramePr>
          <p:nvPr>
            <p:extLst>
              <p:ext uri="{D42A27DB-BD31-4B8C-83A1-F6EECF244321}">
                <p14:modId xmlns:p14="http://schemas.microsoft.com/office/powerpoint/2010/main" val="2231246818"/>
              </p:ext>
            </p:extLst>
          </p:nvPr>
        </p:nvGraphicFramePr>
        <p:xfrm>
          <a:off x="3112169" y="806586"/>
          <a:ext cx="5614768" cy="3431520"/>
        </p:xfrm>
        <a:graphic>
          <a:graphicData uri="http://schemas.openxmlformats.org/drawingml/2006/table">
            <a:tbl>
              <a:tblPr firstRow="1" bandRow="1">
                <a:tableStyleId>{912C8C85-51F0-491E-9774-3900AFEF0FD7}</a:tableStyleId>
              </a:tblPr>
              <a:tblGrid>
                <a:gridCol w="1066054">
                  <a:extLst>
                    <a:ext uri="{9D8B030D-6E8A-4147-A177-3AD203B41FA5}">
                      <a16:colId xmlns:a16="http://schemas.microsoft.com/office/drawing/2014/main" val="3587548104"/>
                    </a:ext>
                  </a:extLst>
                </a:gridCol>
                <a:gridCol w="1669124">
                  <a:extLst>
                    <a:ext uri="{9D8B030D-6E8A-4147-A177-3AD203B41FA5}">
                      <a16:colId xmlns:a16="http://schemas.microsoft.com/office/drawing/2014/main" val="4073238637"/>
                    </a:ext>
                  </a:extLst>
                </a:gridCol>
                <a:gridCol w="1512000">
                  <a:extLst>
                    <a:ext uri="{9D8B030D-6E8A-4147-A177-3AD203B41FA5}">
                      <a16:colId xmlns:a16="http://schemas.microsoft.com/office/drawing/2014/main" val="3405124691"/>
                    </a:ext>
                  </a:extLst>
                </a:gridCol>
                <a:gridCol w="1367590">
                  <a:extLst>
                    <a:ext uri="{9D8B030D-6E8A-4147-A177-3AD203B41FA5}">
                      <a16:colId xmlns:a16="http://schemas.microsoft.com/office/drawing/2014/main" val="2065119058"/>
                    </a:ext>
                  </a:extLst>
                </a:gridCol>
              </a:tblGrid>
              <a:tr h="365760">
                <a:tc>
                  <a:txBody>
                    <a:bodyPr/>
                    <a:lstStyle/>
                    <a:p>
                      <a:pPr algn="ctr"/>
                      <a:r>
                        <a:rPr lang="es-CO" sz="1200" b="1" i="0" dirty="0">
                          <a:solidFill>
                            <a:schemeClr val="bg1"/>
                          </a:solidFill>
                          <a:effectLst/>
                          <a:latin typeface="Calibri" panose="020F0502020204030204" pitchFamily="34" charset="0"/>
                          <a:cs typeface="Calibri" panose="020F0502020204030204" pitchFamily="34" charset="0"/>
                        </a:rPr>
                        <a:t>PEAJE</a:t>
                      </a:r>
                    </a:p>
                  </a:txBody>
                  <a:tcPr marL="47695" marR="4769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O" sz="1200" b="1" i="0">
                          <a:solidFill>
                            <a:schemeClr val="bg1"/>
                          </a:solidFill>
                          <a:effectLst/>
                          <a:latin typeface="Calibri" panose="020F0502020204030204" pitchFamily="34" charset="0"/>
                          <a:cs typeface="Calibri" panose="020F0502020204030204" pitchFamily="34" charset="0"/>
                        </a:rPr>
                        <a:t>TRAMO</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O" sz="1200" b="1" i="0" dirty="0">
                          <a:solidFill>
                            <a:schemeClr val="bg1"/>
                          </a:solidFill>
                          <a:effectLst/>
                          <a:latin typeface="Calibri" panose="020F0502020204030204" pitchFamily="34" charset="0"/>
                          <a:cs typeface="Calibri" panose="020F0502020204030204" pitchFamily="34" charset="0"/>
                        </a:rPr>
                        <a:t>SENTIDO DE COBRO</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O" sz="1200" b="1" i="0" dirty="0">
                          <a:solidFill>
                            <a:schemeClr val="bg1"/>
                          </a:solidFill>
                          <a:effectLst/>
                          <a:latin typeface="Calibri" panose="020F0502020204030204" pitchFamily="34" charset="0"/>
                          <a:cs typeface="Calibri" panose="020F0502020204030204" pitchFamily="34" charset="0"/>
                        </a:rPr>
                        <a:t>PORCENTAJE DE LOS INGRESOS</a:t>
                      </a:r>
                    </a:p>
                  </a:txBody>
                  <a:tcPr marL="47695" marR="4769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563841"/>
                  </a:ext>
                </a:extLst>
              </a:tr>
              <a:tr h="365760">
                <a:tc>
                  <a:txBody>
                    <a:bodyPr/>
                    <a:lstStyle/>
                    <a:p>
                      <a:pPr algn="ctr"/>
                      <a:r>
                        <a:rPr lang="es-CO" sz="1200" b="0" i="0" dirty="0">
                          <a:effectLst/>
                          <a:latin typeface="Calibri" panose="020F0502020204030204" pitchFamily="34" charset="0"/>
                          <a:cs typeface="Calibri" panose="020F0502020204030204" pitchFamily="34" charset="0"/>
                        </a:rPr>
                        <a:t>Mediacanoa</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Yumbo (Paso Nivel) - Mediacanoa</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Bidireccional</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13,73%</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463663"/>
                  </a:ext>
                </a:extLst>
              </a:tr>
              <a:tr h="324000">
                <a:tc>
                  <a:txBody>
                    <a:bodyPr/>
                    <a:lstStyle/>
                    <a:p>
                      <a:pPr algn="ctr"/>
                      <a:r>
                        <a:rPr lang="es-CO" sz="1200" b="0" i="0" dirty="0">
                          <a:effectLst/>
                          <a:latin typeface="Calibri" panose="020F0502020204030204" pitchFamily="34" charset="0"/>
                          <a:cs typeface="Calibri" panose="020F0502020204030204" pitchFamily="34" charset="0"/>
                        </a:rPr>
                        <a:t>El Cerrito</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Palmira - Buga</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Bidireccional</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23,94%</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14041"/>
                  </a:ext>
                </a:extLst>
              </a:tr>
              <a:tr h="365760">
                <a:tc>
                  <a:txBody>
                    <a:bodyPr/>
                    <a:lstStyle/>
                    <a:p>
                      <a:pPr algn="ctr"/>
                      <a:r>
                        <a:rPr lang="es-CO" sz="1200" b="0" i="0" dirty="0">
                          <a:effectLst/>
                          <a:latin typeface="Calibri" panose="020F0502020204030204" pitchFamily="34" charset="0"/>
                          <a:cs typeface="Calibri" panose="020F0502020204030204" pitchFamily="34" charset="0"/>
                        </a:rPr>
                        <a:t>Rozo</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Palmaseca – Rozo – Cerrito</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Unidireccional sentido Cerrito-Rozo</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5,61%</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9977216"/>
                  </a:ext>
                </a:extLst>
              </a:tr>
              <a:tr h="547200">
                <a:tc>
                  <a:txBody>
                    <a:bodyPr/>
                    <a:lstStyle/>
                    <a:p>
                      <a:pPr algn="ctr"/>
                      <a:r>
                        <a:rPr lang="es-CO" sz="1200" b="0" i="0" dirty="0">
                          <a:effectLst/>
                          <a:latin typeface="Calibri" panose="020F0502020204030204" pitchFamily="34" charset="0"/>
                          <a:cs typeface="Calibri" panose="020F0502020204030204" pitchFamily="34" charset="0"/>
                        </a:rPr>
                        <a:t>Cencar</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Cencar – Aeropuerto - Cruce Ruta 25</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Unidireccional sentido Yumbo-Aeropuerto</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9,13%</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683432"/>
                  </a:ext>
                </a:extLst>
              </a:tr>
              <a:tr h="365760">
                <a:tc>
                  <a:txBody>
                    <a:bodyPr/>
                    <a:lstStyle/>
                    <a:p>
                      <a:pPr algn="ctr"/>
                      <a:r>
                        <a:rPr lang="es-CO" sz="1200" b="0" i="0">
                          <a:effectLst/>
                          <a:latin typeface="Calibri" panose="020F0502020204030204" pitchFamily="34" charset="0"/>
                          <a:cs typeface="Calibri" panose="020F0502020204030204" pitchFamily="34" charset="0"/>
                        </a:rPr>
                        <a:t>Paso la Torre</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Paso de la Torre-Siberia (Variante Yumbo)</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Bidireccional</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2,09%</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9732795"/>
                  </a:ext>
                </a:extLst>
              </a:tr>
              <a:tr h="365760">
                <a:tc>
                  <a:txBody>
                    <a:bodyPr/>
                    <a:lstStyle/>
                    <a:p>
                      <a:pPr algn="ctr"/>
                      <a:r>
                        <a:rPr lang="es-CO" sz="1200" b="0" i="0">
                          <a:effectLst/>
                          <a:latin typeface="Calibri" panose="020F0502020204030204" pitchFamily="34" charset="0"/>
                          <a:cs typeface="Calibri" panose="020F0502020204030204" pitchFamily="34" charset="0"/>
                        </a:rPr>
                        <a:t>Villarica</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Santander de Quilichao-Ye de Villa Rica</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Bidireccional</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15,19%</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2998401"/>
                  </a:ext>
                </a:extLst>
              </a:tr>
              <a:tr h="365760">
                <a:tc>
                  <a:txBody>
                    <a:bodyPr/>
                    <a:lstStyle/>
                    <a:p>
                      <a:pPr algn="ctr"/>
                      <a:r>
                        <a:rPr lang="es-CO" sz="1200" b="0" i="0">
                          <a:effectLst/>
                          <a:latin typeface="Calibri" panose="020F0502020204030204" pitchFamily="34" charset="0"/>
                          <a:cs typeface="Calibri" panose="020F0502020204030204" pitchFamily="34" charset="0"/>
                        </a:rPr>
                        <a:t>Estambul</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Cali - Palmira</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1200" b="0" i="0" dirty="0">
                          <a:effectLst/>
                          <a:latin typeface="Calibri" panose="020F0502020204030204" pitchFamily="34" charset="0"/>
                          <a:cs typeface="Calibri" panose="020F0502020204030204" pitchFamily="34" charset="0"/>
                        </a:rPr>
                        <a:t>Unidireccional sentido Cali - Palmira</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16,78%</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012253"/>
                  </a:ext>
                </a:extLst>
              </a:tr>
              <a:tr h="365760">
                <a:tc>
                  <a:txBody>
                    <a:bodyPr/>
                    <a:lstStyle/>
                    <a:p>
                      <a:pPr algn="ctr"/>
                      <a:r>
                        <a:rPr lang="es-CO" sz="1200" b="0" i="0">
                          <a:effectLst/>
                          <a:latin typeface="Calibri" panose="020F0502020204030204" pitchFamily="34" charset="0"/>
                          <a:cs typeface="Calibri" panose="020F0502020204030204" pitchFamily="34" charset="0"/>
                        </a:rPr>
                        <a:t>Ciat</a:t>
                      </a:r>
                    </a:p>
                  </a:txBody>
                  <a:tcPr marL="47695" marR="4769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CO" sz="1200" b="0" i="0" dirty="0">
                          <a:effectLst/>
                          <a:latin typeface="Calibri" panose="020F0502020204030204" pitchFamily="34" charset="0"/>
                          <a:cs typeface="Calibri" panose="020F0502020204030204" pitchFamily="34" charset="0"/>
                        </a:rPr>
                        <a:t>Cali - Palmira</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s-CO" sz="1200" b="0" i="0" dirty="0">
                          <a:effectLst/>
                          <a:latin typeface="Calibri" panose="020F0502020204030204" pitchFamily="34" charset="0"/>
                          <a:cs typeface="Calibri" panose="020F0502020204030204" pitchFamily="34" charset="0"/>
                        </a:rPr>
                        <a:t>Unidireccional sentido Palmira - Cali</a:t>
                      </a:r>
                    </a:p>
                  </a:txBody>
                  <a:tcPr marL="47695" marR="476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R="0" algn="ctr" rtl="0" fontAlgn="b">
                        <a:lnSpc>
                          <a:spcPct val="100000"/>
                        </a:lnSpc>
                        <a:spcBef>
                          <a:spcPts val="0"/>
                        </a:spcBef>
                        <a:spcAft>
                          <a:spcPts val="0"/>
                        </a:spcAft>
                        <a:buClr>
                          <a:srgbClr val="000000"/>
                        </a:buClr>
                        <a:buFont typeface="Arial"/>
                      </a:pPr>
                      <a:r>
                        <a:rPr lang="es-CO" sz="12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13,54%</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10434263"/>
                  </a:ext>
                </a:extLst>
              </a:tr>
            </a:tbl>
          </a:graphicData>
        </a:graphic>
      </p:graphicFrame>
    </p:spTree>
    <p:extLst>
      <p:ext uri="{BB962C8B-B14F-4D97-AF65-F5344CB8AC3E}">
        <p14:creationId xmlns:p14="http://schemas.microsoft.com/office/powerpoint/2010/main" val="298013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043F1368-B8D2-4E18-BCC8-5EAEFD28AFB6}"/>
              </a:ext>
            </a:extLst>
          </p:cNvPr>
          <p:cNvSpPr>
            <a:spLocks noChangeArrowheads="1"/>
          </p:cNvSpPr>
          <p:nvPr/>
        </p:nvSpPr>
        <p:spPr bwMode="auto">
          <a:xfrm>
            <a:off x="4215770" y="4022178"/>
            <a:ext cx="36930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78">
              <a:defRPr/>
            </a:pPr>
            <a:r>
              <a:rPr lang="es-CO" altLang="es-CO" sz="900" dirty="0">
                <a:solidFill>
                  <a:prstClr val="black"/>
                </a:solidFill>
                <a:ea typeface="Times New Roman" panose="02020603050405020304" pitchFamily="18" charset="0"/>
              </a:rPr>
              <a:t>*Estas tarifas son las vigentes a 2020, no incluyen el valor del Fondo de Seguridad Vial, el cual se encuentra actualmente en $200.</a:t>
            </a:r>
            <a:endParaRPr lang="es-CO" altLang="es-CO" sz="1500" dirty="0">
              <a:solidFill>
                <a:prstClr val="black"/>
              </a:solidFill>
            </a:endParaRPr>
          </a:p>
        </p:txBody>
      </p:sp>
      <p:sp>
        <p:nvSpPr>
          <p:cNvPr id="14" name="Rectangle 8">
            <a:extLst>
              <a:ext uri="{FF2B5EF4-FFF2-40B4-BE49-F238E27FC236}">
                <a16:creationId xmlns:a16="http://schemas.microsoft.com/office/drawing/2014/main" id="{91F15AEE-31C8-46C6-948A-8AA242B20A24}"/>
              </a:ext>
            </a:extLst>
          </p:cNvPr>
          <p:cNvSpPr txBox="1">
            <a:spLocks/>
          </p:cNvSpPr>
          <p:nvPr>
            <p:custDataLst>
              <p:tags r:id="rId1"/>
            </p:custDataLst>
          </p:nvPr>
        </p:nvSpPr>
        <p:spPr>
          <a:xfrm>
            <a:off x="60557" y="114660"/>
            <a:ext cx="6503633" cy="6438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54BC"/>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r>
              <a:rPr lang="es-ES" sz="1800" b="1" dirty="0">
                <a:solidFill>
                  <a:srgbClr val="002060"/>
                </a:solidFill>
                <a:latin typeface="+mj-lt"/>
              </a:rPr>
              <a:t>Tarifas Caseta de Peajes Existentes</a:t>
            </a:r>
            <a:endParaRPr lang="es-ES_tradnl" sz="1800" b="1" dirty="0">
              <a:solidFill>
                <a:srgbClr val="002060"/>
              </a:solidFill>
              <a:latin typeface="+mj-lt"/>
              <a:sym typeface="Museo Sans 500"/>
            </a:endParaRPr>
          </a:p>
        </p:txBody>
      </p:sp>
      <p:graphicFrame>
        <p:nvGraphicFramePr>
          <p:cNvPr id="15" name="Tabla 14">
            <a:extLst>
              <a:ext uri="{FF2B5EF4-FFF2-40B4-BE49-F238E27FC236}">
                <a16:creationId xmlns:a16="http://schemas.microsoft.com/office/drawing/2014/main" id="{A8FFBE0D-832B-534D-95D8-FAFB1FDAC423}"/>
              </a:ext>
            </a:extLst>
          </p:cNvPr>
          <p:cNvGraphicFramePr>
            <a:graphicFrameLocks noGrp="1"/>
          </p:cNvGraphicFramePr>
          <p:nvPr>
            <p:extLst>
              <p:ext uri="{D42A27DB-BD31-4B8C-83A1-F6EECF244321}">
                <p14:modId xmlns:p14="http://schemas.microsoft.com/office/powerpoint/2010/main" val="2232698287"/>
              </p:ext>
            </p:extLst>
          </p:nvPr>
        </p:nvGraphicFramePr>
        <p:xfrm>
          <a:off x="4215770" y="1099185"/>
          <a:ext cx="3997624" cy="2957435"/>
        </p:xfrm>
        <a:graphic>
          <a:graphicData uri="http://schemas.openxmlformats.org/drawingml/2006/table">
            <a:tbl>
              <a:tblPr firstRow="1" bandRow="1">
                <a:tableStyleId>{6E25E649-3F16-4E02-A733-19D2CDBF48F0}</a:tableStyleId>
              </a:tblPr>
              <a:tblGrid>
                <a:gridCol w="849911">
                  <a:extLst>
                    <a:ext uri="{9D8B030D-6E8A-4147-A177-3AD203B41FA5}">
                      <a16:colId xmlns:a16="http://schemas.microsoft.com/office/drawing/2014/main" val="155688876"/>
                    </a:ext>
                  </a:extLst>
                </a:gridCol>
                <a:gridCol w="975196">
                  <a:extLst>
                    <a:ext uri="{9D8B030D-6E8A-4147-A177-3AD203B41FA5}">
                      <a16:colId xmlns:a16="http://schemas.microsoft.com/office/drawing/2014/main" val="503672996"/>
                    </a:ext>
                  </a:extLst>
                </a:gridCol>
                <a:gridCol w="690663">
                  <a:extLst>
                    <a:ext uri="{9D8B030D-6E8A-4147-A177-3AD203B41FA5}">
                      <a16:colId xmlns:a16="http://schemas.microsoft.com/office/drawing/2014/main" val="1332012761"/>
                    </a:ext>
                  </a:extLst>
                </a:gridCol>
                <a:gridCol w="781553">
                  <a:extLst>
                    <a:ext uri="{9D8B030D-6E8A-4147-A177-3AD203B41FA5}">
                      <a16:colId xmlns:a16="http://schemas.microsoft.com/office/drawing/2014/main" val="2612506006"/>
                    </a:ext>
                  </a:extLst>
                </a:gridCol>
                <a:gridCol w="700301">
                  <a:extLst>
                    <a:ext uri="{9D8B030D-6E8A-4147-A177-3AD203B41FA5}">
                      <a16:colId xmlns:a16="http://schemas.microsoft.com/office/drawing/2014/main" val="2668094216"/>
                    </a:ext>
                  </a:extLst>
                </a:gridCol>
              </a:tblGrid>
              <a:tr h="260054">
                <a:tc rowSpan="2">
                  <a:txBody>
                    <a:bodyPr/>
                    <a:lstStyle/>
                    <a:p>
                      <a:pPr algn="ctr"/>
                      <a:r>
                        <a:rPr lang="es-CO" sz="1100" dirty="0">
                          <a:latin typeface="Work Sans" panose="020B0604020202020204" charset="0"/>
                        </a:rPr>
                        <a:t>Categoría</a:t>
                      </a:r>
                    </a:p>
                  </a:txBody>
                  <a:tcPr marL="45720" marR="45720" anchor="ctr">
                    <a:solidFill>
                      <a:schemeClr val="accent6"/>
                    </a:solidFill>
                  </a:tcPr>
                </a:tc>
                <a:tc gridSpan="4">
                  <a:txBody>
                    <a:bodyPr/>
                    <a:lstStyle/>
                    <a:p>
                      <a:pPr marL="0" indent="0" algn="ctr">
                        <a:buFont typeface="Wingdings" panose="05000000000000000000" pitchFamily="2" charset="2"/>
                        <a:buNone/>
                      </a:pPr>
                      <a:r>
                        <a:rPr lang="es-CO" sz="1100" dirty="0">
                          <a:latin typeface="Work Sans" panose="020B0604020202020204" charset="0"/>
                          <a:cs typeface="Calibri" panose="020F0502020204030204" pitchFamily="34" charset="0"/>
                        </a:rPr>
                        <a:t>Estaciones de peaje</a:t>
                      </a:r>
                    </a:p>
                  </a:txBody>
                  <a:tcPr marL="45720" marR="45720" anchor="ctr">
                    <a:solidFill>
                      <a:schemeClr val="accent6"/>
                    </a:solidFill>
                  </a:tcPr>
                </a:tc>
                <a:tc hMerge="1">
                  <a:txBody>
                    <a:bodyPr/>
                    <a:lstStyle/>
                    <a:p>
                      <a:pPr marL="0" indent="0">
                        <a:buFont typeface="Arial" panose="020B0604020202020204" pitchFamily="34" charset="0"/>
                        <a:buNone/>
                      </a:pPr>
                      <a:endParaRPr lang="es-CO" sz="1400" dirty="0">
                        <a:latin typeface="Work Sans" panose="020B0604020202020204" charset="0"/>
                      </a:endParaRPr>
                    </a:p>
                  </a:txBody>
                  <a:tcPr marL="60960" marR="60960" marT="60960" marB="60960" anchor="ctr">
                    <a:solidFill>
                      <a:schemeClr val="accent6"/>
                    </a:solidFill>
                  </a:tcPr>
                </a:tc>
                <a:tc hMerge="1">
                  <a:txBody>
                    <a:bodyPr/>
                    <a:lstStyle/>
                    <a:p>
                      <a:pPr algn="ctr"/>
                      <a:endParaRPr lang="es-CO" sz="1400" dirty="0">
                        <a:latin typeface="Work Sans" panose="020B0604020202020204" charset="0"/>
                      </a:endParaRPr>
                    </a:p>
                  </a:txBody>
                  <a:tcPr marL="60960" marR="60960" marT="60960" marB="60960" anchor="ctr">
                    <a:solidFill>
                      <a:schemeClr val="accent6"/>
                    </a:solidFill>
                  </a:tcPr>
                </a:tc>
                <a:tc hMerge="1">
                  <a:txBody>
                    <a:bodyPr/>
                    <a:lstStyle/>
                    <a:p>
                      <a:pPr algn="ctr"/>
                      <a:endParaRPr lang="es-CO" sz="1400" dirty="0">
                        <a:latin typeface="Work Sans" panose="020B0604020202020204" charset="0"/>
                      </a:endParaRPr>
                    </a:p>
                  </a:txBody>
                  <a:tcPr marL="60960" marR="60960" marT="60960" marB="60960" anchor="ctr">
                    <a:solidFill>
                      <a:schemeClr val="accent6"/>
                    </a:solidFill>
                  </a:tcPr>
                </a:tc>
                <a:extLst>
                  <a:ext uri="{0D108BD9-81ED-4DB2-BD59-A6C34878D82A}">
                    <a16:rowId xmlns:a16="http://schemas.microsoft.com/office/drawing/2014/main" val="2912550284"/>
                  </a:ext>
                </a:extLst>
              </a:tr>
              <a:tr h="571500">
                <a:tc vMerge="1">
                  <a:txBody>
                    <a:bodyPr/>
                    <a:lstStyle/>
                    <a:p>
                      <a:pPr algn="ctr"/>
                      <a:endParaRPr lang="es-CO" sz="1400" dirty="0">
                        <a:latin typeface="Work Sans" panose="020B0604020202020204" charset="0"/>
                      </a:endParaRPr>
                    </a:p>
                  </a:txBody>
                  <a:tcPr marL="60960" marR="60960" marT="60960" marB="60960" anchor="ctr">
                    <a:solidFill>
                      <a:schemeClr val="accent6"/>
                    </a:solidFill>
                  </a:tcPr>
                </a:tc>
                <a:tc>
                  <a:txBody>
                    <a:bodyPr/>
                    <a:lstStyle/>
                    <a:p>
                      <a:pPr marL="0" indent="0">
                        <a:buFont typeface="Wingdings" panose="05000000000000000000" pitchFamily="2" charset="2"/>
                        <a:buNone/>
                      </a:pPr>
                      <a:r>
                        <a:rPr lang="es-CO" sz="1100" dirty="0" err="1">
                          <a:solidFill>
                            <a:schemeClr val="bg1"/>
                          </a:solidFill>
                          <a:latin typeface="Work Sans" panose="020B0604020202020204" charset="0"/>
                          <a:cs typeface="Calibri" panose="020F0502020204030204" pitchFamily="34" charset="0"/>
                        </a:rPr>
                        <a:t>Mediacanoa</a:t>
                      </a:r>
                      <a:endParaRPr lang="es-CO" sz="1100" dirty="0">
                        <a:solidFill>
                          <a:schemeClr val="bg1"/>
                        </a:solidFill>
                        <a:latin typeface="Work Sans" panose="020B0604020202020204" charset="0"/>
                        <a:cs typeface="Calibri" panose="020F0502020204030204" pitchFamily="34" charset="0"/>
                      </a:endParaRPr>
                    </a:p>
                    <a:p>
                      <a:pPr marL="0" indent="0">
                        <a:buFont typeface="Wingdings" panose="05000000000000000000" pitchFamily="2" charset="2"/>
                        <a:buNone/>
                      </a:pPr>
                      <a:r>
                        <a:rPr lang="es-CO" sz="1100" dirty="0">
                          <a:solidFill>
                            <a:schemeClr val="bg1"/>
                          </a:solidFill>
                          <a:latin typeface="Work Sans" panose="020B0604020202020204" charset="0"/>
                          <a:cs typeface="Calibri" panose="020F0502020204030204" pitchFamily="34" charset="0"/>
                        </a:rPr>
                        <a:t>Cerrito</a:t>
                      </a:r>
                    </a:p>
                    <a:p>
                      <a:pPr marL="0" indent="0">
                        <a:buFont typeface="Wingdings" panose="05000000000000000000" pitchFamily="2" charset="2"/>
                        <a:buNone/>
                      </a:pPr>
                      <a:r>
                        <a:rPr lang="es-CO" sz="1100" dirty="0">
                          <a:solidFill>
                            <a:schemeClr val="bg1"/>
                          </a:solidFill>
                          <a:latin typeface="Work Sans" panose="020B0604020202020204" charset="0"/>
                          <a:cs typeface="Calibri" panose="020F0502020204030204" pitchFamily="34" charset="0"/>
                        </a:rPr>
                        <a:t>Paso la Torre</a:t>
                      </a:r>
                    </a:p>
                  </a:txBody>
                  <a:tcPr marL="45720" marR="45720" anchor="ctr">
                    <a:solidFill>
                      <a:schemeClr val="accent6"/>
                    </a:solidFill>
                  </a:tcPr>
                </a:tc>
                <a:tc>
                  <a:txBody>
                    <a:bodyPr/>
                    <a:lstStyle/>
                    <a:p>
                      <a:pPr marL="0" indent="0">
                        <a:buFont typeface="Arial" panose="020B0604020202020204" pitchFamily="34" charset="0"/>
                        <a:buNone/>
                      </a:pPr>
                      <a:r>
                        <a:rPr lang="es-CO" sz="1100" dirty="0">
                          <a:solidFill>
                            <a:schemeClr val="bg1"/>
                          </a:solidFill>
                          <a:latin typeface="Work Sans" panose="020B0604020202020204" charset="0"/>
                          <a:cs typeface="Calibri" panose="020F0502020204030204" pitchFamily="34" charset="0"/>
                        </a:rPr>
                        <a:t>Rozo</a:t>
                      </a:r>
                    </a:p>
                    <a:p>
                      <a:pPr marL="0" indent="0">
                        <a:buFont typeface="Arial" panose="020B0604020202020204" pitchFamily="34" charset="0"/>
                        <a:buNone/>
                      </a:pPr>
                      <a:r>
                        <a:rPr lang="es-CO" sz="1100" dirty="0" err="1">
                          <a:solidFill>
                            <a:schemeClr val="bg1"/>
                          </a:solidFill>
                          <a:latin typeface="Work Sans" panose="020B0604020202020204" charset="0"/>
                          <a:cs typeface="Calibri" panose="020F0502020204030204" pitchFamily="34" charset="0"/>
                        </a:rPr>
                        <a:t>Cencar</a:t>
                      </a:r>
                      <a:endParaRPr lang="es-CO" sz="1100" dirty="0">
                        <a:solidFill>
                          <a:schemeClr val="bg1"/>
                        </a:solidFill>
                        <a:latin typeface="Work Sans" panose="020B0604020202020204" charset="0"/>
                      </a:endParaRPr>
                    </a:p>
                  </a:txBody>
                  <a:tcPr marL="45720" marR="45720" anchor="ctr">
                    <a:solidFill>
                      <a:schemeClr val="accent6"/>
                    </a:solidFill>
                  </a:tcPr>
                </a:tc>
                <a:tc>
                  <a:txBody>
                    <a:bodyPr/>
                    <a:lstStyle/>
                    <a:p>
                      <a:pPr marL="0" indent="0">
                        <a:buFont typeface="Arial" panose="020B0604020202020204" pitchFamily="34" charset="0"/>
                        <a:buNone/>
                      </a:pPr>
                      <a:r>
                        <a:rPr lang="es-CO" sz="1100" dirty="0">
                          <a:solidFill>
                            <a:schemeClr val="bg1"/>
                          </a:solidFill>
                          <a:latin typeface="Work Sans" panose="020B0604020202020204" charset="0"/>
                          <a:cs typeface="Calibri" panose="020F0502020204030204" pitchFamily="34" charset="0"/>
                        </a:rPr>
                        <a:t>Estambul</a:t>
                      </a:r>
                    </a:p>
                    <a:p>
                      <a:pPr marL="0" indent="0">
                        <a:buFont typeface="Arial" panose="020B0604020202020204" pitchFamily="34" charset="0"/>
                        <a:buNone/>
                      </a:pPr>
                      <a:r>
                        <a:rPr lang="es-CO" sz="1100" dirty="0" err="1">
                          <a:solidFill>
                            <a:schemeClr val="bg1"/>
                          </a:solidFill>
                          <a:latin typeface="Work Sans" panose="020B0604020202020204" charset="0"/>
                          <a:cs typeface="Calibri" panose="020F0502020204030204" pitchFamily="34" charset="0"/>
                        </a:rPr>
                        <a:t>Ciat</a:t>
                      </a:r>
                      <a:endParaRPr lang="es-CO" sz="1100" dirty="0">
                        <a:solidFill>
                          <a:schemeClr val="bg1"/>
                        </a:solidFill>
                        <a:latin typeface="Work Sans" panose="020B0604020202020204" charset="0"/>
                        <a:cs typeface="Calibri" panose="020F0502020204030204" pitchFamily="34" charset="0"/>
                      </a:endParaRPr>
                    </a:p>
                  </a:txBody>
                  <a:tcPr marL="45720" marR="45720"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100" dirty="0">
                          <a:solidFill>
                            <a:schemeClr val="bg1"/>
                          </a:solidFill>
                          <a:latin typeface="Work Sans" panose="020B0604020202020204" charset="0"/>
                          <a:cs typeface="Calibri" panose="020F0502020204030204" pitchFamily="34" charset="0"/>
                        </a:rPr>
                        <a:t>Villa Rica</a:t>
                      </a:r>
                    </a:p>
                  </a:txBody>
                  <a:tcPr marL="45720" marR="45720" anchor="ctr">
                    <a:solidFill>
                      <a:schemeClr val="accent6"/>
                    </a:solidFill>
                  </a:tcPr>
                </a:tc>
                <a:extLst>
                  <a:ext uri="{0D108BD9-81ED-4DB2-BD59-A6C34878D82A}">
                    <a16:rowId xmlns:a16="http://schemas.microsoft.com/office/drawing/2014/main" val="2146285460"/>
                  </a:ext>
                </a:extLst>
              </a:tr>
              <a:tr h="276483">
                <a:tc>
                  <a:txBody>
                    <a:bodyPr/>
                    <a:lstStyle/>
                    <a:p>
                      <a:pPr algn="ctr"/>
                      <a:r>
                        <a:rPr lang="es-CO" sz="1100" b="1" dirty="0">
                          <a:latin typeface="Work Sans" panose="020B0604020202020204" charset="0"/>
                        </a:rPr>
                        <a:t>I</a:t>
                      </a:r>
                    </a:p>
                  </a:txBody>
                  <a:tcPr marL="45720" marR="4572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8.700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8.700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8.800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8.700 </a:t>
                      </a:r>
                    </a:p>
                  </a:txBody>
                  <a:tcPr marL="0" marR="0" marT="0" marB="0" anchor="ctr"/>
                </a:tc>
                <a:extLst>
                  <a:ext uri="{0D108BD9-81ED-4DB2-BD59-A6C34878D82A}">
                    <a16:rowId xmlns:a16="http://schemas.microsoft.com/office/drawing/2014/main" val="3662651495"/>
                  </a:ext>
                </a:extLst>
              </a:tr>
              <a:tr h="276483">
                <a:tc>
                  <a:txBody>
                    <a:bodyPr/>
                    <a:lstStyle/>
                    <a:p>
                      <a:pPr algn="ctr"/>
                      <a:r>
                        <a:rPr lang="es-CO" sz="1100" b="1" dirty="0">
                          <a:latin typeface="Work Sans" panose="020B0604020202020204" charset="0"/>
                        </a:rPr>
                        <a:t>IE</a:t>
                      </a:r>
                    </a:p>
                  </a:txBody>
                  <a:tcPr marL="45720" marR="4572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4.400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4.500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4.400 </a:t>
                      </a:r>
                    </a:p>
                  </a:txBody>
                  <a:tcPr marL="0" marR="0" marT="0" marB="0" anchor="ctr"/>
                </a:tc>
                <a:extLst>
                  <a:ext uri="{0D108BD9-81ED-4DB2-BD59-A6C34878D82A}">
                    <a16:rowId xmlns:a16="http://schemas.microsoft.com/office/drawing/2014/main" val="1711159264"/>
                  </a:ext>
                </a:extLst>
              </a:tr>
              <a:tr h="276483">
                <a:tc>
                  <a:txBody>
                    <a:bodyPr/>
                    <a:lstStyle/>
                    <a:p>
                      <a:pPr algn="ctr"/>
                      <a:r>
                        <a:rPr lang="es-CO" sz="1100" b="1" dirty="0">
                          <a:latin typeface="Work Sans" panose="020B0604020202020204" charset="0"/>
                        </a:rPr>
                        <a:t>II</a:t>
                      </a:r>
                    </a:p>
                  </a:txBody>
                  <a:tcPr marL="45720" marR="4572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10.500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10.500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10.600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10.500 </a:t>
                      </a:r>
                    </a:p>
                  </a:txBody>
                  <a:tcPr marL="0" marR="0" marT="0" marB="0" anchor="ctr"/>
                </a:tc>
                <a:extLst>
                  <a:ext uri="{0D108BD9-81ED-4DB2-BD59-A6C34878D82A}">
                    <a16:rowId xmlns:a16="http://schemas.microsoft.com/office/drawing/2014/main" val="2755292602"/>
                  </a:ext>
                </a:extLst>
              </a:tr>
              <a:tr h="276483">
                <a:tc>
                  <a:txBody>
                    <a:bodyPr/>
                    <a:lstStyle/>
                    <a:p>
                      <a:pPr algn="ctr"/>
                      <a:r>
                        <a:rPr lang="es-CO" sz="1100" b="1" dirty="0">
                          <a:latin typeface="Work Sans" panose="020B0604020202020204" charset="0"/>
                        </a:rPr>
                        <a:t>IIE</a:t>
                      </a:r>
                    </a:p>
                  </a:txBody>
                  <a:tcPr marL="45720" marR="4572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7.800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5.300 </a:t>
                      </a:r>
                    </a:p>
                  </a:txBody>
                  <a:tcPr marL="0" marR="0" marT="0" marB="0" anchor="ctr"/>
                </a:tc>
                <a:extLst>
                  <a:ext uri="{0D108BD9-81ED-4DB2-BD59-A6C34878D82A}">
                    <a16:rowId xmlns:a16="http://schemas.microsoft.com/office/drawing/2014/main" val="2464594049"/>
                  </a:ext>
                </a:extLst>
              </a:tr>
              <a:tr h="276483">
                <a:tc>
                  <a:txBody>
                    <a:bodyPr/>
                    <a:lstStyle/>
                    <a:p>
                      <a:pPr algn="ctr"/>
                      <a:r>
                        <a:rPr lang="es-CO" sz="1100" b="1" dirty="0">
                          <a:latin typeface="Work Sans" panose="020B0604020202020204" charset="0"/>
                        </a:rPr>
                        <a:t>III</a:t>
                      </a:r>
                    </a:p>
                  </a:txBody>
                  <a:tcPr marL="45720" marR="4572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28.700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28.700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29.000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28.700 </a:t>
                      </a:r>
                    </a:p>
                  </a:txBody>
                  <a:tcPr marL="0" marR="0" marT="0" marB="0" anchor="ctr"/>
                </a:tc>
                <a:extLst>
                  <a:ext uri="{0D108BD9-81ED-4DB2-BD59-A6C34878D82A}">
                    <a16:rowId xmlns:a16="http://schemas.microsoft.com/office/drawing/2014/main" val="2136988356"/>
                  </a:ext>
                </a:extLst>
              </a:tr>
              <a:tr h="276483">
                <a:tc>
                  <a:txBody>
                    <a:bodyPr/>
                    <a:lstStyle/>
                    <a:p>
                      <a:pPr algn="ctr"/>
                      <a:r>
                        <a:rPr lang="es-CO" sz="1100" b="1" dirty="0">
                          <a:latin typeface="Work Sans" panose="020B0604020202020204" charset="0"/>
                        </a:rPr>
                        <a:t>IV</a:t>
                      </a:r>
                    </a:p>
                  </a:txBody>
                  <a:tcPr marL="45720" marR="4572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37.500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37.500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37.600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37.500 </a:t>
                      </a:r>
                    </a:p>
                  </a:txBody>
                  <a:tcPr marL="0" marR="0" marT="0" marB="0" anchor="ctr"/>
                </a:tc>
                <a:extLst>
                  <a:ext uri="{0D108BD9-81ED-4DB2-BD59-A6C34878D82A}">
                    <a16:rowId xmlns:a16="http://schemas.microsoft.com/office/drawing/2014/main" val="3504050262"/>
                  </a:ext>
                </a:extLst>
              </a:tr>
              <a:tr h="276483">
                <a:tc>
                  <a:txBody>
                    <a:bodyPr/>
                    <a:lstStyle/>
                    <a:p>
                      <a:pPr algn="ctr"/>
                      <a:r>
                        <a:rPr lang="es-CO" sz="1100" b="1" dirty="0">
                          <a:latin typeface="Work Sans" panose="020B0604020202020204" charset="0"/>
                        </a:rPr>
                        <a:t>V</a:t>
                      </a:r>
                    </a:p>
                  </a:txBody>
                  <a:tcPr marL="45720" marR="4572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43.200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43.200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43.300 </a:t>
                      </a:r>
                    </a:p>
                  </a:txBody>
                  <a:tcPr marL="0" marR="0" marT="0" marB="0" anchor="ctr"/>
                </a:tc>
                <a:tc>
                  <a:txBody>
                    <a:bodyPr/>
                    <a:lstStyle/>
                    <a:p>
                      <a:pPr marL="0" algn="ctr" defTabSz="457189" rtl="0" eaLnBrk="1" fontAlgn="b" latinLnBrk="0" hangingPunct="1"/>
                      <a:r>
                        <a:rPr lang="es-CO" sz="1100" b="0" kern="1200" dirty="0">
                          <a:solidFill>
                            <a:schemeClr val="dk1"/>
                          </a:solidFill>
                          <a:latin typeface="Work Sans" panose="020B0604020202020204" charset="0"/>
                          <a:ea typeface="+mn-ea"/>
                          <a:cs typeface="+mn-cs"/>
                        </a:rPr>
                        <a:t>43.200 </a:t>
                      </a:r>
                    </a:p>
                  </a:txBody>
                  <a:tcPr marL="0" marR="0" marT="0" marB="0" anchor="ctr"/>
                </a:tc>
                <a:extLst>
                  <a:ext uri="{0D108BD9-81ED-4DB2-BD59-A6C34878D82A}">
                    <a16:rowId xmlns:a16="http://schemas.microsoft.com/office/drawing/2014/main" val="73728750"/>
                  </a:ext>
                </a:extLst>
              </a:tr>
            </a:tbl>
          </a:graphicData>
        </a:graphic>
      </p:graphicFrame>
      <p:graphicFrame>
        <p:nvGraphicFramePr>
          <p:cNvPr id="25" name="Tabla 24">
            <a:extLst>
              <a:ext uri="{FF2B5EF4-FFF2-40B4-BE49-F238E27FC236}">
                <a16:creationId xmlns:a16="http://schemas.microsoft.com/office/drawing/2014/main" id="{96582917-08B0-1640-9BFA-182C80F67E11}"/>
              </a:ext>
            </a:extLst>
          </p:cNvPr>
          <p:cNvGraphicFramePr>
            <a:graphicFrameLocks noGrp="1"/>
          </p:cNvGraphicFramePr>
          <p:nvPr/>
        </p:nvGraphicFramePr>
        <p:xfrm>
          <a:off x="755881" y="1325827"/>
          <a:ext cx="2654069" cy="2313651"/>
        </p:xfrm>
        <a:graphic>
          <a:graphicData uri="http://schemas.openxmlformats.org/drawingml/2006/table">
            <a:tbl>
              <a:tblPr firstRow="1" bandRow="1">
                <a:tableStyleId>{6E25E649-3F16-4E02-A733-19D2CDBF48F0}</a:tableStyleId>
              </a:tblPr>
              <a:tblGrid>
                <a:gridCol w="320444">
                  <a:extLst>
                    <a:ext uri="{9D8B030D-6E8A-4147-A177-3AD203B41FA5}">
                      <a16:colId xmlns:a16="http://schemas.microsoft.com/office/drawing/2014/main" val="155688876"/>
                    </a:ext>
                  </a:extLst>
                </a:gridCol>
                <a:gridCol w="2333625">
                  <a:extLst>
                    <a:ext uri="{9D8B030D-6E8A-4147-A177-3AD203B41FA5}">
                      <a16:colId xmlns:a16="http://schemas.microsoft.com/office/drawing/2014/main" val="503672996"/>
                    </a:ext>
                  </a:extLst>
                </a:gridCol>
              </a:tblGrid>
              <a:tr h="321743">
                <a:tc>
                  <a:txBody>
                    <a:bodyPr/>
                    <a:lstStyle/>
                    <a:p>
                      <a:pPr algn="ctr"/>
                      <a:r>
                        <a:rPr lang="es-CO" sz="900" dirty="0">
                          <a:latin typeface="Work Sans" panose="020B0604020202020204" charset="0"/>
                        </a:rPr>
                        <a:t>Cat.</a:t>
                      </a:r>
                    </a:p>
                  </a:txBody>
                  <a:tcPr marL="45720" marR="0" anchor="ctr">
                    <a:solidFill>
                      <a:schemeClr val="accent6"/>
                    </a:solidFill>
                  </a:tcPr>
                </a:tc>
                <a:tc>
                  <a:txBody>
                    <a:bodyPr/>
                    <a:lstStyle/>
                    <a:p>
                      <a:pPr algn="ctr"/>
                      <a:r>
                        <a:rPr lang="es-CO" sz="900" dirty="0">
                          <a:latin typeface="Work Sans" panose="020B0604020202020204" charset="0"/>
                        </a:rPr>
                        <a:t>Descripción</a:t>
                      </a:r>
                    </a:p>
                  </a:txBody>
                  <a:tcPr marL="45720" marR="45720" anchor="ctr">
                    <a:solidFill>
                      <a:schemeClr val="accent6"/>
                    </a:solidFill>
                  </a:tcPr>
                </a:tc>
                <a:extLst>
                  <a:ext uri="{0D108BD9-81ED-4DB2-BD59-A6C34878D82A}">
                    <a16:rowId xmlns:a16="http://schemas.microsoft.com/office/drawing/2014/main" val="2146285460"/>
                  </a:ext>
                </a:extLst>
              </a:tr>
              <a:tr h="524825">
                <a:tc>
                  <a:txBody>
                    <a:bodyPr/>
                    <a:lstStyle/>
                    <a:p>
                      <a:pPr algn="ctr"/>
                      <a:r>
                        <a:rPr lang="es-CO" sz="1100" b="1" dirty="0">
                          <a:latin typeface="Work Sans" panose="020B0604020202020204" charset="0"/>
                        </a:rPr>
                        <a:t>I</a:t>
                      </a:r>
                    </a:p>
                  </a:txBody>
                  <a:tcPr marL="45720" marR="45720" anchor="ctr"/>
                </a:tc>
                <a:tc>
                  <a:txBody>
                    <a:bodyPr/>
                    <a:lstStyle/>
                    <a:p>
                      <a:pPr marL="0" algn="ctr" defTabSz="457189" rtl="0" eaLnBrk="1" fontAlgn="b" latinLnBrk="0" hangingPunct="1"/>
                      <a:r>
                        <a:rPr lang="es-CO" sz="900" b="0" kern="1200" dirty="0">
                          <a:solidFill>
                            <a:schemeClr val="dk1"/>
                          </a:solidFill>
                          <a:latin typeface="Work Sans" panose="020B0604020202020204" charset="0"/>
                          <a:ea typeface="+mn-ea"/>
                          <a:cs typeface="+mn-cs"/>
                        </a:rPr>
                        <a:t>Automóviles, camperos, camionetas, microbuses con ejes de llanta sencilla</a:t>
                      </a:r>
                    </a:p>
                  </a:txBody>
                  <a:tcPr marL="0" marR="0" marT="0" marB="0" anchor="ctr"/>
                </a:tc>
                <a:extLst>
                  <a:ext uri="{0D108BD9-81ED-4DB2-BD59-A6C34878D82A}">
                    <a16:rowId xmlns:a16="http://schemas.microsoft.com/office/drawing/2014/main" val="3662651495"/>
                  </a:ext>
                </a:extLst>
              </a:tr>
              <a:tr h="548640">
                <a:tc>
                  <a:txBody>
                    <a:bodyPr/>
                    <a:lstStyle/>
                    <a:p>
                      <a:pPr algn="ctr"/>
                      <a:r>
                        <a:rPr lang="es-CO" sz="1100" b="1" dirty="0">
                          <a:latin typeface="Work Sans" panose="020B0604020202020204" charset="0"/>
                        </a:rPr>
                        <a:t>II</a:t>
                      </a:r>
                    </a:p>
                  </a:txBody>
                  <a:tcPr marL="45720" marR="45720" anchor="ctr"/>
                </a:tc>
                <a:tc>
                  <a:txBody>
                    <a:bodyPr/>
                    <a:lstStyle/>
                    <a:p>
                      <a:pPr marL="0" marR="0" lvl="0" indent="0" algn="ctr" defTabSz="457189" rtl="0" eaLnBrk="1" fontAlgn="b" latinLnBrk="0" hangingPunct="1">
                        <a:lnSpc>
                          <a:spcPct val="100000"/>
                        </a:lnSpc>
                        <a:spcBef>
                          <a:spcPts val="0"/>
                        </a:spcBef>
                        <a:spcAft>
                          <a:spcPts val="0"/>
                        </a:spcAft>
                        <a:buClr>
                          <a:srgbClr val="000000"/>
                        </a:buClr>
                        <a:buSzTx/>
                        <a:buFont typeface="Arial"/>
                        <a:buNone/>
                        <a:tabLst/>
                        <a:defRPr/>
                      </a:pPr>
                      <a:r>
                        <a:rPr lang="es-CO" sz="900" b="0" i="0" u="none" strike="noStrike" kern="1200" cap="none" dirty="0">
                          <a:solidFill>
                            <a:schemeClr val="dk1"/>
                          </a:solidFill>
                          <a:latin typeface="Work Sans" panose="020B0604020202020204" charset="0"/>
                          <a:ea typeface="+mn-ea"/>
                          <a:cs typeface="+mn-cs"/>
                          <a:sym typeface="Arial"/>
                        </a:rPr>
                        <a:t>Buses, busetas, microbuses, Vehículos de carga pequeños de dos ejes (C2P) y Vehículos de carga de dos ejes (C2G)</a:t>
                      </a:r>
                    </a:p>
                    <a:p>
                      <a:pPr marL="0" algn="ctr" defTabSz="457189" rtl="0" eaLnBrk="1" fontAlgn="b" latinLnBrk="0" hangingPunct="1"/>
                      <a:endParaRPr lang="es-CO" sz="900" b="0" i="0" u="none" strike="noStrike" kern="1200" cap="none" dirty="0">
                        <a:solidFill>
                          <a:schemeClr val="dk1"/>
                        </a:solidFill>
                        <a:latin typeface="Work Sans" panose="020B0604020202020204" charset="0"/>
                        <a:ea typeface="+mn-ea"/>
                        <a:cs typeface="+mn-cs"/>
                        <a:sym typeface="Arial"/>
                      </a:endParaRPr>
                    </a:p>
                  </a:txBody>
                  <a:tcPr marL="0" marR="0" marT="0" marB="0" anchor="ctr"/>
                </a:tc>
                <a:extLst>
                  <a:ext uri="{0D108BD9-81ED-4DB2-BD59-A6C34878D82A}">
                    <a16:rowId xmlns:a16="http://schemas.microsoft.com/office/drawing/2014/main" val="2755292602"/>
                  </a:ext>
                </a:extLst>
              </a:tr>
              <a:tr h="393619">
                <a:tc>
                  <a:txBody>
                    <a:bodyPr/>
                    <a:lstStyle/>
                    <a:p>
                      <a:pPr algn="ctr"/>
                      <a:r>
                        <a:rPr lang="es-CO" sz="1100" b="1" dirty="0">
                          <a:latin typeface="Work Sans" panose="020B0604020202020204" charset="0"/>
                        </a:rPr>
                        <a:t>III</a:t>
                      </a:r>
                    </a:p>
                  </a:txBody>
                  <a:tcPr marL="45720" marR="45720" anchor="ctr"/>
                </a:tc>
                <a:tc>
                  <a:txBody>
                    <a:bodyPr/>
                    <a:lstStyle/>
                    <a:p>
                      <a:pPr marL="0" algn="ctr" defTabSz="457189" rtl="0" eaLnBrk="1" fontAlgn="b" latinLnBrk="0" hangingPunct="1"/>
                      <a:r>
                        <a:rPr lang="es-CO" sz="900" b="0" i="0" u="none" strike="noStrike" kern="1200" cap="none" dirty="0">
                          <a:solidFill>
                            <a:schemeClr val="dk1"/>
                          </a:solidFill>
                          <a:latin typeface="Work Sans" panose="020B0604020202020204" charset="0"/>
                          <a:ea typeface="+mn-ea"/>
                          <a:cs typeface="+mn-cs"/>
                          <a:sym typeface="Arial"/>
                        </a:rPr>
                        <a:t>Vehículos de pasajeros y de carga de tres y cuatro ejes</a:t>
                      </a:r>
                    </a:p>
                  </a:txBody>
                  <a:tcPr marL="0" marR="0" marT="0" marB="0" anchor="ctr"/>
                </a:tc>
                <a:extLst>
                  <a:ext uri="{0D108BD9-81ED-4DB2-BD59-A6C34878D82A}">
                    <a16:rowId xmlns:a16="http://schemas.microsoft.com/office/drawing/2014/main" val="2136988356"/>
                  </a:ext>
                </a:extLst>
              </a:tr>
              <a:tr h="262412">
                <a:tc>
                  <a:txBody>
                    <a:bodyPr/>
                    <a:lstStyle/>
                    <a:p>
                      <a:pPr algn="ctr"/>
                      <a:r>
                        <a:rPr lang="es-CO" sz="1100" b="1" dirty="0">
                          <a:latin typeface="Work Sans" panose="020B0604020202020204" charset="0"/>
                        </a:rPr>
                        <a:t>IV</a:t>
                      </a:r>
                    </a:p>
                  </a:txBody>
                  <a:tcPr marL="45720" marR="45720" anchor="ctr"/>
                </a:tc>
                <a:tc>
                  <a:txBody>
                    <a:bodyPr/>
                    <a:lstStyle/>
                    <a:p>
                      <a:pPr marL="0" marR="0" algn="ctr" defTabSz="457189" rtl="0" eaLnBrk="1" fontAlgn="b" latinLnBrk="0" hangingPunct="1">
                        <a:lnSpc>
                          <a:spcPct val="100000"/>
                        </a:lnSpc>
                        <a:spcBef>
                          <a:spcPts val="0"/>
                        </a:spcBef>
                        <a:spcAft>
                          <a:spcPts val="0"/>
                        </a:spcAft>
                        <a:buClr>
                          <a:srgbClr val="000000"/>
                        </a:buClr>
                        <a:buFont typeface="Arial"/>
                      </a:pPr>
                      <a:r>
                        <a:rPr lang="es-CO" sz="900" b="0" i="0" u="none" strike="noStrike" kern="1200" cap="none" dirty="0">
                          <a:solidFill>
                            <a:schemeClr val="dk1"/>
                          </a:solidFill>
                          <a:latin typeface="Work Sans" panose="020B0604020202020204" charset="0"/>
                          <a:ea typeface="+mn-ea"/>
                          <a:cs typeface="+mn-cs"/>
                          <a:sym typeface="Arial"/>
                        </a:rPr>
                        <a:t>Vehículos de carga de cinco ejes</a:t>
                      </a:r>
                    </a:p>
                  </a:txBody>
                  <a:tcPr marL="0" marR="0" marT="0" marB="0" anchor="ctr"/>
                </a:tc>
                <a:extLst>
                  <a:ext uri="{0D108BD9-81ED-4DB2-BD59-A6C34878D82A}">
                    <a16:rowId xmlns:a16="http://schemas.microsoft.com/office/drawing/2014/main" val="3504050262"/>
                  </a:ext>
                </a:extLst>
              </a:tr>
              <a:tr h="262412">
                <a:tc>
                  <a:txBody>
                    <a:bodyPr/>
                    <a:lstStyle/>
                    <a:p>
                      <a:pPr algn="ctr"/>
                      <a:r>
                        <a:rPr lang="es-CO" sz="1100" b="1" dirty="0">
                          <a:latin typeface="Work Sans" panose="020B0604020202020204" charset="0"/>
                        </a:rPr>
                        <a:t>V</a:t>
                      </a:r>
                    </a:p>
                  </a:txBody>
                  <a:tcPr marL="45720" marR="45720" anchor="ctr"/>
                </a:tc>
                <a:tc>
                  <a:txBody>
                    <a:bodyPr/>
                    <a:lstStyle/>
                    <a:p>
                      <a:pPr marL="0" marR="0" algn="ctr" defTabSz="457189" rtl="0" eaLnBrk="1" fontAlgn="b" latinLnBrk="0" hangingPunct="1">
                        <a:lnSpc>
                          <a:spcPct val="100000"/>
                        </a:lnSpc>
                        <a:spcBef>
                          <a:spcPts val="0"/>
                        </a:spcBef>
                        <a:spcAft>
                          <a:spcPts val="0"/>
                        </a:spcAft>
                        <a:buClr>
                          <a:srgbClr val="000000"/>
                        </a:buClr>
                        <a:buFont typeface="Arial"/>
                      </a:pPr>
                      <a:r>
                        <a:rPr lang="es-CO" sz="900" b="0" i="0" u="none" strike="noStrike" kern="1200" cap="none" dirty="0">
                          <a:solidFill>
                            <a:schemeClr val="dk1"/>
                          </a:solidFill>
                          <a:latin typeface="Work Sans" panose="020B0604020202020204" charset="0"/>
                          <a:ea typeface="+mn-ea"/>
                          <a:cs typeface="+mn-cs"/>
                          <a:sym typeface="Arial"/>
                        </a:rPr>
                        <a:t>Vehículos de carga de seis ejes </a:t>
                      </a:r>
                    </a:p>
                  </a:txBody>
                  <a:tcPr marL="0" marR="0" marT="0" marB="0" anchor="ctr"/>
                </a:tc>
                <a:extLst>
                  <a:ext uri="{0D108BD9-81ED-4DB2-BD59-A6C34878D82A}">
                    <a16:rowId xmlns:a16="http://schemas.microsoft.com/office/drawing/2014/main" val="73728750"/>
                  </a:ext>
                </a:extLst>
              </a:tr>
            </a:tbl>
          </a:graphicData>
        </a:graphic>
      </p:graphicFrame>
    </p:spTree>
    <p:extLst>
      <p:ext uri="{BB962C8B-B14F-4D97-AF65-F5344CB8AC3E}">
        <p14:creationId xmlns:p14="http://schemas.microsoft.com/office/powerpoint/2010/main" val="99321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43">
            <a:extLst>
              <a:ext uri="{FF2B5EF4-FFF2-40B4-BE49-F238E27FC236}">
                <a16:creationId xmlns:a16="http://schemas.microsoft.com/office/drawing/2014/main" id="{2EF6F360-6904-7D4F-9AF8-3C39A9675C99}"/>
              </a:ext>
            </a:extLst>
          </p:cNvPr>
          <p:cNvSpPr txBox="1">
            <a:spLocks/>
          </p:cNvSpPr>
          <p:nvPr/>
        </p:nvSpPr>
        <p:spPr>
          <a:xfrm>
            <a:off x="270500" y="314599"/>
            <a:ext cx="8431200" cy="180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defTabSz="914378">
              <a:lnSpc>
                <a:spcPct val="90000"/>
              </a:lnSpc>
              <a:buClr>
                <a:srgbClr val="FFFFFF"/>
              </a:buClr>
              <a:buSzPts val="1400"/>
              <a:buFont typeface="Work Sans SemiBold"/>
              <a:buNone/>
              <a:defRPr sz="1800" b="1">
                <a:solidFill>
                  <a:srgbClr val="002060"/>
                </a:solidFill>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_tradnl" dirty="0"/>
              <a:t>Riesgos del proyecto</a:t>
            </a:r>
          </a:p>
        </p:txBody>
      </p:sp>
      <p:graphicFrame>
        <p:nvGraphicFramePr>
          <p:cNvPr id="4" name="Tabla 3">
            <a:extLst>
              <a:ext uri="{FF2B5EF4-FFF2-40B4-BE49-F238E27FC236}">
                <a16:creationId xmlns:a16="http://schemas.microsoft.com/office/drawing/2014/main" id="{B2018F8C-B086-9940-980A-81714B3EE1CC}"/>
              </a:ext>
            </a:extLst>
          </p:cNvPr>
          <p:cNvGraphicFramePr>
            <a:graphicFrameLocks noGrp="1"/>
          </p:cNvGraphicFramePr>
          <p:nvPr>
            <p:extLst>
              <p:ext uri="{D42A27DB-BD31-4B8C-83A1-F6EECF244321}">
                <p14:modId xmlns:p14="http://schemas.microsoft.com/office/powerpoint/2010/main" val="2336906033"/>
              </p:ext>
            </p:extLst>
          </p:nvPr>
        </p:nvGraphicFramePr>
        <p:xfrm>
          <a:off x="684546" y="768647"/>
          <a:ext cx="7774908" cy="3718560"/>
        </p:xfrm>
        <a:graphic>
          <a:graphicData uri="http://schemas.openxmlformats.org/drawingml/2006/table">
            <a:tbl>
              <a:tblPr firstRow="1" bandRow="1">
                <a:tableStyleId>{073A0DAA-6AF3-43AB-8588-CEC1D06C72B9}</a:tableStyleId>
              </a:tblPr>
              <a:tblGrid>
                <a:gridCol w="360000">
                  <a:extLst>
                    <a:ext uri="{9D8B030D-6E8A-4147-A177-3AD203B41FA5}">
                      <a16:colId xmlns:a16="http://schemas.microsoft.com/office/drawing/2014/main" val="600959328"/>
                    </a:ext>
                  </a:extLst>
                </a:gridCol>
                <a:gridCol w="934908">
                  <a:extLst>
                    <a:ext uri="{9D8B030D-6E8A-4147-A177-3AD203B41FA5}">
                      <a16:colId xmlns:a16="http://schemas.microsoft.com/office/drawing/2014/main" val="1908332127"/>
                    </a:ext>
                  </a:extLst>
                </a:gridCol>
                <a:gridCol w="5400000">
                  <a:extLst>
                    <a:ext uri="{9D8B030D-6E8A-4147-A177-3AD203B41FA5}">
                      <a16:colId xmlns:a16="http://schemas.microsoft.com/office/drawing/2014/main" val="916756928"/>
                    </a:ext>
                  </a:extLst>
                </a:gridCol>
                <a:gridCol w="1080000">
                  <a:extLst>
                    <a:ext uri="{9D8B030D-6E8A-4147-A177-3AD203B41FA5}">
                      <a16:colId xmlns:a16="http://schemas.microsoft.com/office/drawing/2014/main" val="3703672318"/>
                    </a:ext>
                  </a:extLst>
                </a:gridCol>
              </a:tblGrid>
              <a:tr h="243840">
                <a:tc>
                  <a:txBody>
                    <a:bodyPr/>
                    <a:lstStyle/>
                    <a:p>
                      <a:pPr algn="ctr" fontAlgn="ctr"/>
                      <a:r>
                        <a:rPr lang="es-CO" sz="1000" b="1" i="0" u="none" strike="noStrike" cap="none" dirty="0">
                          <a:solidFill>
                            <a:schemeClr val="lt1"/>
                          </a:solidFill>
                          <a:effectLst/>
                          <a:latin typeface="+mn-lt"/>
                          <a:ea typeface="+mn-ea"/>
                          <a:cs typeface="+mn-cs"/>
                          <a:sym typeface="Arial"/>
                        </a:rPr>
                        <a:t>No.</a:t>
                      </a:r>
                    </a:p>
                  </a:txBody>
                  <a:tcPr marL="45720" marR="45720" anchor="ctr">
                    <a:solidFill>
                      <a:schemeClr val="accent1">
                        <a:lumMod val="50000"/>
                      </a:schemeClr>
                    </a:solidFill>
                  </a:tcPr>
                </a:tc>
                <a:tc>
                  <a:txBody>
                    <a:bodyPr/>
                    <a:lstStyle/>
                    <a:p>
                      <a:pPr algn="ctr" fontAlgn="ctr"/>
                      <a:r>
                        <a:rPr lang="es-CO" sz="1000" u="none" strike="noStrike" dirty="0">
                          <a:effectLst/>
                        </a:rPr>
                        <a:t>Área</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Tipo de Riesgo</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Asignación</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extLst>
                  <a:ext uri="{0D108BD9-81ED-4DB2-BD59-A6C34878D82A}">
                    <a16:rowId xmlns:a16="http://schemas.microsoft.com/office/drawing/2014/main" val="3044069329"/>
                  </a:ext>
                </a:extLst>
              </a:tr>
              <a:tr h="396240">
                <a:tc>
                  <a:txBody>
                    <a:bodyPr/>
                    <a:lstStyle/>
                    <a:p>
                      <a:pPr algn="ctr" fontAlgn="ctr"/>
                      <a:r>
                        <a:rPr lang="es-CO" sz="1000" u="none" strike="noStrike" dirty="0">
                          <a:effectLst/>
                        </a:rPr>
                        <a:t>1</a:t>
                      </a:r>
                      <a:endParaRPr lang="es-CO" sz="1000" b="0" i="0" u="none" strike="noStrike" dirty="0">
                        <a:solidFill>
                          <a:srgbClr val="000000"/>
                        </a:solidFill>
                        <a:effectLst/>
                        <a:latin typeface="Arial Narrow" panose="020B0604020202020204" pitchFamily="34" charset="0"/>
                      </a:endParaRPr>
                    </a:p>
                  </a:txBody>
                  <a:tcPr marL="45720" marR="45720" anchor="ctr"/>
                </a:tc>
                <a:tc rowSpan="2">
                  <a:txBody>
                    <a:bodyPr/>
                    <a:lstStyle/>
                    <a:p>
                      <a:pPr algn="ctr" rtl="0" fontAlgn="ctr"/>
                      <a:r>
                        <a:rPr lang="es-CO" sz="1000" u="none" strike="noStrike" dirty="0">
                          <a:effectLst/>
                        </a:rPr>
                        <a:t>Predial</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Los efectos de las variaciones en el valor estimado de predios (incluyendo expropiación) y compensaciones socioeconómicas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 - 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534430829"/>
                  </a:ext>
                </a:extLst>
              </a:tr>
              <a:tr h="396240">
                <a:tc>
                  <a:txBody>
                    <a:bodyPr/>
                    <a:lstStyle/>
                    <a:p>
                      <a:pPr algn="ctr" fontAlgn="ctr"/>
                      <a:r>
                        <a:rPr lang="es-CO" sz="1000" u="none" strike="noStrike" dirty="0">
                          <a:effectLst/>
                        </a:rPr>
                        <a:t>2</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Los efectos de las demoras y los costos en la gestión predial a cargo del concesionario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511670362"/>
                  </a:ext>
                </a:extLst>
              </a:tr>
              <a:tr h="612934">
                <a:tc>
                  <a:txBody>
                    <a:bodyPr/>
                    <a:lstStyle/>
                    <a:p>
                      <a:pPr algn="ctr" fontAlgn="ctr"/>
                      <a:r>
                        <a:rPr lang="es-CO" sz="1000" u="none" strike="noStrike">
                          <a:effectLst/>
                        </a:rPr>
                        <a:t>3</a:t>
                      </a:r>
                      <a:endParaRPr lang="es-CO" sz="1000" b="0" i="0" u="none" strike="noStrike">
                        <a:solidFill>
                          <a:srgbClr val="000000"/>
                        </a:solidFill>
                        <a:effectLst/>
                        <a:latin typeface="Arial Narrow" panose="020B0604020202020204" pitchFamily="34" charset="0"/>
                      </a:endParaRPr>
                    </a:p>
                  </a:txBody>
                  <a:tcPr marL="45720" marR="45720" anchor="ctr"/>
                </a:tc>
                <a:tc rowSpan="5">
                  <a:txBody>
                    <a:bodyPr/>
                    <a:lstStyle/>
                    <a:p>
                      <a:pPr algn="ctr" rtl="0" fontAlgn="ctr"/>
                      <a:r>
                        <a:rPr lang="es-CO" sz="1000" u="none" strike="noStrike" dirty="0">
                          <a:effectLst/>
                        </a:rPr>
                        <a:t>Ambiental Y Social</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Los efectos de los costos y las demoras en la obtención de las licencias ambientales,  planes de manejo ambiental, conceptos y demás permisos de carácter ambiental, así como las gestiones y actividades derivadas de los acuerdos de nuevas consultas previas con las comunidades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163786308"/>
                  </a:ext>
                </a:extLst>
              </a:tr>
              <a:tr h="236652">
                <a:tc>
                  <a:txBody>
                    <a:bodyPr/>
                    <a:lstStyle/>
                    <a:p>
                      <a:pPr algn="ctr" fontAlgn="ctr"/>
                      <a:r>
                        <a:rPr lang="es-CO" sz="1000" u="none" strike="noStrike" dirty="0">
                          <a:effectLst/>
                        </a:rPr>
                        <a:t>4</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Los efectos de las variaciones en el valor estimado de las compensaciones socio ambientales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 - 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266088385"/>
                  </a:ext>
                </a:extLst>
              </a:tr>
              <a:tr h="701040">
                <a:tc>
                  <a:txBody>
                    <a:bodyPr/>
                    <a:lstStyle/>
                    <a:p>
                      <a:pPr algn="ctr" fontAlgn="ctr"/>
                      <a:r>
                        <a:rPr lang="es-CO" sz="1000" u="none" strike="noStrike" dirty="0">
                          <a:effectLst/>
                        </a:rPr>
                        <a:t>5</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El costo de las obras menores solicitadas por la ANI o por la autoridad estatal competente, posteriores a la expedición de la licencia o producto de nuevas consultas previas que sean certificadas por Autoridad Estatal competente o reconocidas mediante fallo judicial en firme en el área de influencia del Proyecto, por razones no imputables al concesionario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 - 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409973412"/>
                  </a:ext>
                </a:extLst>
              </a:tr>
              <a:tr h="300514">
                <a:tc>
                  <a:txBody>
                    <a:bodyPr/>
                    <a:lstStyle/>
                    <a:p>
                      <a:pPr algn="ctr" fontAlgn="ctr"/>
                      <a:r>
                        <a:rPr lang="es-CO" sz="1000" u="none" strike="noStrike" dirty="0">
                          <a:effectLst/>
                        </a:rPr>
                        <a:t>6</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Los efectos desfavorables de la no instalación, movimiento o reubicación de casetas en el proyecto o imposibilidad de recaudo en las estaciones de peaje</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637739801"/>
                  </a:ext>
                </a:extLst>
              </a:tr>
              <a:tr h="120174">
                <a:tc>
                  <a:txBody>
                    <a:bodyPr/>
                    <a:lstStyle/>
                    <a:p>
                      <a:pPr algn="ctr" fontAlgn="ctr"/>
                      <a:r>
                        <a:rPr lang="es-CO" sz="1000" u="none" strike="noStrike" dirty="0">
                          <a:effectLst/>
                        </a:rPr>
                        <a:t>7</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a:effectLst/>
                        </a:rPr>
                        <a:t>Los efectos desfavorables de la invasión del derecho de vía </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267693909"/>
                  </a:ext>
                </a:extLst>
              </a:tr>
              <a:tr h="396240">
                <a:tc>
                  <a:txBody>
                    <a:bodyPr/>
                    <a:lstStyle/>
                    <a:p>
                      <a:pPr algn="ctr" fontAlgn="ctr"/>
                      <a:r>
                        <a:rPr lang="es-CO" sz="1000" u="none" strike="noStrike" dirty="0">
                          <a:effectLst/>
                        </a:rPr>
                        <a:t>8</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rtl="0" fontAlgn="ctr"/>
                      <a:r>
                        <a:rPr lang="es-CO" sz="1000" u="none" strike="noStrike" dirty="0">
                          <a:effectLst/>
                        </a:rPr>
                        <a:t>Redes</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Los efectos de las variaciones en el valor estimado para el traslado y/o intervención de redes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 - 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808785785"/>
                  </a:ext>
                </a:extLst>
              </a:tr>
            </a:tbl>
          </a:graphicData>
        </a:graphic>
      </p:graphicFrame>
    </p:spTree>
    <p:extLst>
      <p:ext uri="{BB962C8B-B14F-4D97-AF65-F5344CB8AC3E}">
        <p14:creationId xmlns:p14="http://schemas.microsoft.com/office/powerpoint/2010/main" val="253869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7086600" y="4767263"/>
            <a:ext cx="2057400" cy="274637"/>
          </a:xfrm>
        </p:spPr>
        <p:txBody>
          <a:bodyPr/>
          <a:lstStyle/>
          <a:p>
            <a:fld id="{3DA69673-BC29-5C4A-95C7-F8ABA017FF1C}" type="slidenum">
              <a:rPr lang="es-ES_tradnl" smtClean="0"/>
              <a:t>8</a:t>
            </a:fld>
            <a:endParaRPr lang="es-ES_tradnl" dirty="0"/>
          </a:p>
        </p:txBody>
      </p:sp>
      <p:graphicFrame>
        <p:nvGraphicFramePr>
          <p:cNvPr id="4" name="Tabla 3">
            <a:extLst>
              <a:ext uri="{FF2B5EF4-FFF2-40B4-BE49-F238E27FC236}">
                <a16:creationId xmlns:a16="http://schemas.microsoft.com/office/drawing/2014/main" id="{B2018F8C-B086-9940-980A-81714B3EE1CC}"/>
              </a:ext>
            </a:extLst>
          </p:cNvPr>
          <p:cNvGraphicFramePr>
            <a:graphicFrameLocks noGrp="1"/>
          </p:cNvGraphicFramePr>
          <p:nvPr>
            <p:extLst>
              <p:ext uri="{D42A27DB-BD31-4B8C-83A1-F6EECF244321}">
                <p14:modId xmlns:p14="http://schemas.microsoft.com/office/powerpoint/2010/main" val="1250371234"/>
              </p:ext>
            </p:extLst>
          </p:nvPr>
        </p:nvGraphicFramePr>
        <p:xfrm>
          <a:off x="684000" y="819785"/>
          <a:ext cx="7776000" cy="3351530"/>
        </p:xfrm>
        <a:graphic>
          <a:graphicData uri="http://schemas.openxmlformats.org/drawingml/2006/table">
            <a:tbl>
              <a:tblPr firstRow="1" bandRow="1">
                <a:tableStyleId>{073A0DAA-6AF3-43AB-8588-CEC1D06C72B9}</a:tableStyleId>
              </a:tblPr>
              <a:tblGrid>
                <a:gridCol w="360000">
                  <a:extLst>
                    <a:ext uri="{9D8B030D-6E8A-4147-A177-3AD203B41FA5}">
                      <a16:colId xmlns:a16="http://schemas.microsoft.com/office/drawing/2014/main" val="600959328"/>
                    </a:ext>
                  </a:extLst>
                </a:gridCol>
                <a:gridCol w="936000">
                  <a:extLst>
                    <a:ext uri="{9D8B030D-6E8A-4147-A177-3AD203B41FA5}">
                      <a16:colId xmlns:a16="http://schemas.microsoft.com/office/drawing/2014/main" val="1908332127"/>
                    </a:ext>
                  </a:extLst>
                </a:gridCol>
                <a:gridCol w="5400000">
                  <a:extLst>
                    <a:ext uri="{9D8B030D-6E8A-4147-A177-3AD203B41FA5}">
                      <a16:colId xmlns:a16="http://schemas.microsoft.com/office/drawing/2014/main" val="916756928"/>
                    </a:ext>
                  </a:extLst>
                </a:gridCol>
                <a:gridCol w="1080000">
                  <a:extLst>
                    <a:ext uri="{9D8B030D-6E8A-4147-A177-3AD203B41FA5}">
                      <a16:colId xmlns:a16="http://schemas.microsoft.com/office/drawing/2014/main" val="3703672318"/>
                    </a:ext>
                  </a:extLst>
                </a:gridCol>
              </a:tblGrid>
              <a:tr h="241099">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000" b="1" i="0" u="none" strike="noStrike" cap="none" dirty="0">
                          <a:solidFill>
                            <a:schemeClr val="lt1"/>
                          </a:solidFill>
                          <a:effectLst/>
                          <a:latin typeface="+mn-lt"/>
                          <a:ea typeface="+mn-ea"/>
                          <a:cs typeface="+mn-cs"/>
                          <a:sym typeface="Arial"/>
                        </a:rPr>
                        <a:t>No.</a:t>
                      </a:r>
                    </a:p>
                  </a:txBody>
                  <a:tcPr marL="45720" marR="45720" anchor="ctr">
                    <a:solidFill>
                      <a:schemeClr val="accent1">
                        <a:lumMod val="50000"/>
                      </a:schemeClr>
                    </a:solidFill>
                  </a:tcPr>
                </a:tc>
                <a:tc>
                  <a:txBody>
                    <a:bodyPr/>
                    <a:lstStyle/>
                    <a:p>
                      <a:pPr algn="ctr" fontAlgn="ctr"/>
                      <a:r>
                        <a:rPr lang="es-CO" sz="1000" u="none" strike="noStrike" dirty="0">
                          <a:effectLst/>
                        </a:rPr>
                        <a:t>Área</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Tipo de Riesgo</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Asignación</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extLst>
                  <a:ext uri="{0D108BD9-81ED-4DB2-BD59-A6C34878D82A}">
                    <a16:rowId xmlns:a16="http://schemas.microsoft.com/office/drawing/2014/main" val="3044069329"/>
                  </a:ext>
                </a:extLst>
              </a:tr>
              <a:tr h="439420">
                <a:tc>
                  <a:txBody>
                    <a:bodyPr/>
                    <a:lstStyle/>
                    <a:p>
                      <a:pPr algn="ctr" fontAlgn="ctr"/>
                      <a:r>
                        <a:rPr lang="es-CO" sz="1000" u="none" strike="noStrike" dirty="0">
                          <a:effectLst/>
                        </a:rPr>
                        <a:t>9</a:t>
                      </a:r>
                      <a:endParaRPr lang="es-CO" sz="1000" b="0" i="0" u="none" strike="noStrike" dirty="0">
                        <a:solidFill>
                          <a:srgbClr val="000000"/>
                        </a:solidFill>
                        <a:effectLst/>
                        <a:latin typeface="Arial Narrow" panose="020B0604020202020204" pitchFamily="34" charset="0"/>
                      </a:endParaRPr>
                    </a:p>
                  </a:txBody>
                  <a:tcPr marL="45720" marR="45720" anchor="ctr"/>
                </a:tc>
                <a:tc rowSpan="2">
                  <a:txBody>
                    <a:bodyPr/>
                    <a:lstStyle/>
                    <a:p>
                      <a:pPr algn="ctr" rtl="0" fontAlgn="ctr"/>
                      <a:r>
                        <a:rPr lang="es-CO" sz="1000" u="none" strike="noStrike" dirty="0">
                          <a:effectLst/>
                        </a:rPr>
                        <a:t>Diseño</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Efectos derivados de los cambios en los estudios y diseños, incluyendo, pero sin limitarse a modificaciones sobre la programación de obra, sobre los costos y el impacto sobre otros riesgos a cargo de la ANI</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418020380"/>
                  </a:ext>
                </a:extLst>
              </a:tr>
              <a:tr h="490220">
                <a:tc>
                  <a:txBody>
                    <a:bodyPr/>
                    <a:lstStyle/>
                    <a:p>
                      <a:pPr algn="ctr" fontAlgn="ctr"/>
                      <a:r>
                        <a:rPr lang="es-CO" sz="1000" u="none" strike="noStrike" dirty="0">
                          <a:effectLst/>
                        </a:rPr>
                        <a:t>10</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a:effectLst/>
                        </a:rPr>
                        <a:t>Sobrecostos de los cambios en diseño por decisiones de la ANI o cómo consecuencia del trámite ambiental por razones no imputables al concesionario</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Público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560809065"/>
                  </a:ext>
                </a:extLst>
              </a:tr>
              <a:tr h="408940">
                <a:tc>
                  <a:txBody>
                    <a:bodyPr/>
                    <a:lstStyle/>
                    <a:p>
                      <a:pPr algn="ctr" fontAlgn="ctr"/>
                      <a:r>
                        <a:rPr lang="es-CO" sz="1000" u="none" strike="noStrike" dirty="0">
                          <a:effectLst/>
                        </a:rPr>
                        <a:t>11</a:t>
                      </a:r>
                      <a:endParaRPr lang="es-CO" sz="1000" b="0" i="0" u="none" strike="noStrike" dirty="0">
                        <a:solidFill>
                          <a:srgbClr val="000000"/>
                        </a:solidFill>
                        <a:effectLst/>
                        <a:latin typeface="Arial Narrow" panose="020B0604020202020204" pitchFamily="34" charset="0"/>
                      </a:endParaRPr>
                    </a:p>
                  </a:txBody>
                  <a:tcPr marL="45720" marR="45720" anchor="ctr"/>
                </a:tc>
                <a:tc rowSpan="5">
                  <a:txBody>
                    <a:bodyPr/>
                    <a:lstStyle/>
                    <a:p>
                      <a:pPr algn="ctr" rtl="0" fontAlgn="ctr"/>
                      <a:r>
                        <a:rPr lang="es-CO" sz="1000" u="none" strike="noStrike" dirty="0">
                          <a:effectLst/>
                        </a:rPr>
                        <a:t>Construcción</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Los efectos de las variaciones en las cantidades de obra</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404181402"/>
                  </a:ext>
                </a:extLst>
              </a:tr>
              <a:tr h="388529">
                <a:tc>
                  <a:txBody>
                    <a:bodyPr/>
                    <a:lstStyle/>
                    <a:p>
                      <a:pPr algn="ctr"/>
                      <a:r>
                        <a:rPr lang="es-CO" sz="1000" u="none" strike="noStrike" dirty="0">
                          <a:effectLst/>
                        </a:rPr>
                        <a:t>12</a:t>
                      </a:r>
                      <a:endParaRPr lang="es-CO" dirty="0"/>
                    </a:p>
                  </a:txBody>
                  <a:tcPr marL="45720" marR="45720" anchor="ctr"/>
                </a:tc>
                <a:tc vMerge="1">
                  <a:txBody>
                    <a:bodyPr/>
                    <a:lstStyle/>
                    <a:p>
                      <a:endParaRPr lang="es-CO"/>
                    </a:p>
                  </a:txBody>
                  <a:tcPr/>
                </a:tc>
                <a:tc>
                  <a:txBody>
                    <a:bodyPr/>
                    <a:lstStyle/>
                    <a:p>
                      <a:pPr algn="just" fontAlgn="ctr"/>
                      <a:r>
                        <a:rPr lang="es-CO" sz="1000" u="none" strike="noStrike" dirty="0">
                          <a:effectLst/>
                        </a:rPr>
                        <a:t>Los efectos de la variación en precios de los insumos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2467348402"/>
                  </a:ext>
                </a:extLst>
              </a:tr>
              <a:tr h="407761">
                <a:tc>
                  <a:txBody>
                    <a:bodyPr/>
                    <a:lstStyle/>
                    <a:p>
                      <a:pPr algn="ctr"/>
                      <a:r>
                        <a:rPr lang="es-CO" sz="1000" u="none" strike="noStrike" dirty="0">
                          <a:effectLst/>
                        </a:rPr>
                        <a:t>13</a:t>
                      </a:r>
                      <a:endParaRPr lang="es-CO" dirty="0"/>
                    </a:p>
                  </a:txBody>
                  <a:tcPr marL="45720" marR="45720" anchor="ctr"/>
                </a:tc>
                <a:tc vMerge="1">
                  <a:txBody>
                    <a:bodyPr/>
                    <a:lstStyle/>
                    <a:p>
                      <a:endParaRPr lang="es-CO"/>
                    </a:p>
                  </a:txBody>
                  <a:tcPr/>
                </a:tc>
                <a:tc>
                  <a:txBody>
                    <a:bodyPr/>
                    <a:lstStyle/>
                    <a:p>
                      <a:pPr algn="just" fontAlgn="ctr"/>
                      <a:r>
                        <a:rPr lang="es-CO" sz="1000" u="none" strike="noStrike">
                          <a:effectLst/>
                        </a:rPr>
                        <a:t>Los efectos de las variaciones en los costos de construcción generados a la entrega anticipada o tardía de la infraestructura existente</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826756856"/>
                  </a:ext>
                </a:extLst>
              </a:tr>
              <a:tr h="346075">
                <a:tc>
                  <a:txBody>
                    <a:bodyPr/>
                    <a:lstStyle/>
                    <a:p>
                      <a:pPr algn="ctr" fontAlgn="ctr"/>
                      <a:r>
                        <a:rPr lang="es-CO" sz="1000" u="none" strike="noStrike" dirty="0">
                          <a:effectLst/>
                        </a:rPr>
                        <a:t>14</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r>
                        <a:rPr lang="es-CO" sz="1000" u="none" strike="noStrike" dirty="0">
                          <a:effectLst/>
                        </a:rPr>
                        <a:t>Efectos derivados del estado de la entrega de la infraestructura existente</a:t>
                      </a:r>
                      <a:endParaRPr lang="es-CO" dirty="0"/>
                    </a:p>
                  </a:txBody>
                  <a:tcPr marL="45720" marR="45720" anchor="ctr"/>
                </a:tc>
                <a:tc>
                  <a:txBody>
                    <a:bodyPr/>
                    <a:lstStyle/>
                    <a:p>
                      <a:pPr algn="ctr"/>
                      <a:r>
                        <a:rPr lang="es-CO" sz="1000" u="none" strike="noStrike" dirty="0">
                          <a:effectLst/>
                        </a:rPr>
                        <a:t>Privado</a:t>
                      </a:r>
                      <a:endParaRPr lang="es-CO" dirty="0"/>
                    </a:p>
                  </a:txBody>
                  <a:tcPr marL="45720" marR="45720" anchor="ctr"/>
                </a:tc>
                <a:extLst>
                  <a:ext uri="{0D108BD9-81ED-4DB2-BD59-A6C34878D82A}">
                    <a16:rowId xmlns:a16="http://schemas.microsoft.com/office/drawing/2014/main" val="1628587634"/>
                  </a:ext>
                </a:extLst>
              </a:tr>
              <a:tr h="517525">
                <a:tc>
                  <a:txBody>
                    <a:bodyPr/>
                    <a:lstStyle/>
                    <a:p>
                      <a:pPr algn="ctr" fontAlgn="ctr"/>
                      <a:r>
                        <a:rPr lang="es-CO" sz="1000" u="none" strike="noStrike" dirty="0">
                          <a:effectLst/>
                        </a:rPr>
                        <a:t>15</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pPr algn="ctr" rtl="0" fontAlgn="ct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r>
                        <a:rPr lang="es-CO" sz="1000" u="none" strike="noStrike" dirty="0">
                          <a:effectLst/>
                        </a:rPr>
                        <a:t>Los efectos favorables y/o desfavorables de la variación en los costos asociados a las cantidades de obras requeridas para la prevención o solución de eventos geológicos</a:t>
                      </a:r>
                      <a:endParaRPr lang="es-CO" dirty="0"/>
                    </a:p>
                  </a:txBody>
                  <a:tcPr marL="45720" marR="45720" anchor="ctr"/>
                </a:tc>
                <a:tc>
                  <a:txBody>
                    <a:bodyPr/>
                    <a:lstStyle/>
                    <a:p>
                      <a:pPr algn="ctr"/>
                      <a:r>
                        <a:rPr lang="es-CO" sz="1000" u="none" strike="noStrike" dirty="0">
                          <a:effectLst/>
                        </a:rPr>
                        <a:t>Privado</a:t>
                      </a:r>
                      <a:endParaRPr lang="es-CO" dirty="0"/>
                    </a:p>
                  </a:txBody>
                  <a:tcPr marL="45720" marR="45720" anchor="ctr"/>
                </a:tc>
                <a:extLst>
                  <a:ext uri="{0D108BD9-81ED-4DB2-BD59-A6C34878D82A}">
                    <a16:rowId xmlns:a16="http://schemas.microsoft.com/office/drawing/2014/main" val="1566019879"/>
                  </a:ext>
                </a:extLst>
              </a:tr>
            </a:tbl>
          </a:graphicData>
        </a:graphic>
      </p:graphicFrame>
      <p:sp>
        <p:nvSpPr>
          <p:cNvPr id="17" name="Marcador de texto 43">
            <a:extLst>
              <a:ext uri="{FF2B5EF4-FFF2-40B4-BE49-F238E27FC236}">
                <a16:creationId xmlns:a16="http://schemas.microsoft.com/office/drawing/2014/main" id="{1658F33C-366B-4959-85A7-CBD3045A5BFC}"/>
              </a:ext>
            </a:extLst>
          </p:cNvPr>
          <p:cNvSpPr txBox="1">
            <a:spLocks/>
          </p:cNvSpPr>
          <p:nvPr/>
        </p:nvSpPr>
        <p:spPr>
          <a:xfrm>
            <a:off x="270500" y="314599"/>
            <a:ext cx="8431200" cy="180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defTabSz="914378">
              <a:lnSpc>
                <a:spcPct val="90000"/>
              </a:lnSpc>
              <a:buClr>
                <a:srgbClr val="FFFFFF"/>
              </a:buClr>
              <a:buSzPts val="1400"/>
              <a:buFont typeface="Work Sans SemiBold"/>
              <a:buNone/>
              <a:defRPr sz="1800" b="1">
                <a:solidFill>
                  <a:srgbClr val="002060"/>
                </a:solidFill>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_tradnl" dirty="0"/>
              <a:t>Riesgos del proyecto</a:t>
            </a:r>
          </a:p>
        </p:txBody>
      </p:sp>
    </p:spTree>
    <p:extLst>
      <p:ext uri="{BB962C8B-B14F-4D97-AF65-F5344CB8AC3E}">
        <p14:creationId xmlns:p14="http://schemas.microsoft.com/office/powerpoint/2010/main" val="156378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7086600" y="4767263"/>
            <a:ext cx="2057400" cy="274637"/>
          </a:xfrm>
        </p:spPr>
        <p:txBody>
          <a:bodyPr/>
          <a:lstStyle/>
          <a:p>
            <a:fld id="{3DA69673-BC29-5C4A-95C7-F8ABA017FF1C}" type="slidenum">
              <a:rPr lang="es-ES_tradnl" smtClean="0"/>
              <a:t>9</a:t>
            </a:fld>
            <a:endParaRPr lang="es-ES_tradnl" dirty="0"/>
          </a:p>
        </p:txBody>
      </p:sp>
      <p:graphicFrame>
        <p:nvGraphicFramePr>
          <p:cNvPr id="4" name="Tabla 3">
            <a:extLst>
              <a:ext uri="{FF2B5EF4-FFF2-40B4-BE49-F238E27FC236}">
                <a16:creationId xmlns:a16="http://schemas.microsoft.com/office/drawing/2014/main" id="{B2018F8C-B086-9940-980A-81714B3EE1CC}"/>
              </a:ext>
            </a:extLst>
          </p:cNvPr>
          <p:cNvGraphicFramePr>
            <a:graphicFrameLocks noGrp="1"/>
          </p:cNvGraphicFramePr>
          <p:nvPr>
            <p:extLst>
              <p:ext uri="{D42A27DB-BD31-4B8C-83A1-F6EECF244321}">
                <p14:modId xmlns:p14="http://schemas.microsoft.com/office/powerpoint/2010/main" val="2509756149"/>
              </p:ext>
            </p:extLst>
          </p:nvPr>
        </p:nvGraphicFramePr>
        <p:xfrm>
          <a:off x="684000" y="771089"/>
          <a:ext cx="7776000" cy="3694696"/>
        </p:xfrm>
        <a:graphic>
          <a:graphicData uri="http://schemas.openxmlformats.org/drawingml/2006/table">
            <a:tbl>
              <a:tblPr firstRow="1" bandRow="1">
                <a:tableStyleId>{073A0DAA-6AF3-43AB-8588-CEC1D06C72B9}</a:tableStyleId>
              </a:tblPr>
              <a:tblGrid>
                <a:gridCol w="360000">
                  <a:extLst>
                    <a:ext uri="{9D8B030D-6E8A-4147-A177-3AD203B41FA5}">
                      <a16:colId xmlns:a16="http://schemas.microsoft.com/office/drawing/2014/main" val="600959328"/>
                    </a:ext>
                  </a:extLst>
                </a:gridCol>
                <a:gridCol w="936000">
                  <a:extLst>
                    <a:ext uri="{9D8B030D-6E8A-4147-A177-3AD203B41FA5}">
                      <a16:colId xmlns:a16="http://schemas.microsoft.com/office/drawing/2014/main" val="1908332127"/>
                    </a:ext>
                  </a:extLst>
                </a:gridCol>
                <a:gridCol w="5400000">
                  <a:extLst>
                    <a:ext uri="{9D8B030D-6E8A-4147-A177-3AD203B41FA5}">
                      <a16:colId xmlns:a16="http://schemas.microsoft.com/office/drawing/2014/main" val="916756928"/>
                    </a:ext>
                  </a:extLst>
                </a:gridCol>
                <a:gridCol w="1080000">
                  <a:extLst>
                    <a:ext uri="{9D8B030D-6E8A-4147-A177-3AD203B41FA5}">
                      <a16:colId xmlns:a16="http://schemas.microsoft.com/office/drawing/2014/main" val="3703672318"/>
                    </a:ext>
                  </a:extLst>
                </a:gridCol>
              </a:tblGrid>
              <a:tr h="243840">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000" b="1" i="0" u="none" strike="noStrike" cap="none" dirty="0">
                          <a:solidFill>
                            <a:schemeClr val="lt1"/>
                          </a:solidFill>
                          <a:effectLst/>
                          <a:latin typeface="+mn-lt"/>
                          <a:ea typeface="+mn-ea"/>
                          <a:cs typeface="+mn-cs"/>
                          <a:sym typeface="Arial"/>
                        </a:rPr>
                        <a:t>No.</a:t>
                      </a:r>
                    </a:p>
                  </a:txBody>
                  <a:tcPr marL="45720" marR="45720" anchor="ctr">
                    <a:solidFill>
                      <a:schemeClr val="accent1">
                        <a:lumMod val="50000"/>
                      </a:schemeClr>
                    </a:solidFill>
                  </a:tcPr>
                </a:tc>
                <a:tc>
                  <a:txBody>
                    <a:bodyPr/>
                    <a:lstStyle/>
                    <a:p>
                      <a:pPr algn="ctr" fontAlgn="ctr"/>
                      <a:r>
                        <a:rPr lang="es-CO" sz="1000" u="none" strike="noStrike" dirty="0">
                          <a:effectLst/>
                        </a:rPr>
                        <a:t>Área</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Tipo de Riesgo</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tc>
                  <a:txBody>
                    <a:bodyPr/>
                    <a:lstStyle/>
                    <a:p>
                      <a:pPr algn="ctr" fontAlgn="ctr"/>
                      <a:r>
                        <a:rPr lang="es-CO" sz="1000" u="none" strike="noStrike" dirty="0">
                          <a:effectLst/>
                        </a:rPr>
                        <a:t>Asignación</a:t>
                      </a:r>
                      <a:endParaRPr lang="es-CO" sz="1000" b="1" i="0" u="none" strike="noStrike" dirty="0">
                        <a:solidFill>
                          <a:srgbClr val="000000"/>
                        </a:solidFill>
                        <a:effectLst/>
                        <a:latin typeface="Arial Narrow" panose="020B0604020202020204" pitchFamily="34" charset="0"/>
                      </a:endParaRPr>
                    </a:p>
                  </a:txBody>
                  <a:tcPr marL="45720" marR="45720" anchor="ctr">
                    <a:solidFill>
                      <a:schemeClr val="accent1">
                        <a:lumMod val="50000"/>
                      </a:schemeClr>
                    </a:solidFill>
                  </a:tcPr>
                </a:tc>
                <a:extLst>
                  <a:ext uri="{0D108BD9-81ED-4DB2-BD59-A6C34878D82A}">
                    <a16:rowId xmlns:a16="http://schemas.microsoft.com/office/drawing/2014/main" val="3044069329"/>
                  </a:ext>
                </a:extLst>
              </a:tr>
              <a:tr h="396240">
                <a:tc>
                  <a:txBody>
                    <a:bodyPr/>
                    <a:lstStyle/>
                    <a:p>
                      <a:pPr algn="ctr" fontAlgn="ctr"/>
                      <a:r>
                        <a:rPr lang="es-CO" sz="1000" u="none" strike="noStrike">
                          <a:effectLst/>
                        </a:rPr>
                        <a:t>16</a:t>
                      </a:r>
                      <a:endParaRPr lang="es-CO" sz="1000" b="0" i="0" u="none" strike="noStrike">
                        <a:solidFill>
                          <a:srgbClr val="000000"/>
                        </a:solidFill>
                        <a:effectLst/>
                        <a:latin typeface="Arial Narrow" panose="020B0604020202020204" pitchFamily="34" charset="0"/>
                      </a:endParaRPr>
                    </a:p>
                  </a:txBody>
                  <a:tcPr marL="45720" marR="45720" anchor="ctr"/>
                </a:tc>
                <a:tc rowSpan="4">
                  <a:txBody>
                    <a:bodyPr/>
                    <a:lstStyle/>
                    <a:p>
                      <a:pPr algn="ctr" rtl="0" fontAlgn="ctr"/>
                      <a:r>
                        <a:rPr lang="es-CO" sz="1000" u="none" strike="noStrike" dirty="0">
                          <a:effectLst/>
                        </a:rPr>
                        <a:t>Operación y Mantenimiento</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Efectos por las variaciones en los costos generados por la entrega anticipada o tardía de la infraestructura existente</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4116977465"/>
                  </a:ext>
                </a:extLst>
              </a:tr>
              <a:tr h="221364">
                <a:tc>
                  <a:txBody>
                    <a:bodyPr/>
                    <a:lstStyle/>
                    <a:p>
                      <a:pPr algn="ctr" fontAlgn="ctr"/>
                      <a:r>
                        <a:rPr lang="es-CO" sz="1000" u="none" strike="noStrike" dirty="0">
                          <a:effectLst/>
                        </a:rPr>
                        <a:t>17</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ligados al estado de la infraestructura existente</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389302764"/>
                  </a:ext>
                </a:extLst>
              </a:tr>
              <a:tr h="396240">
                <a:tc>
                  <a:txBody>
                    <a:bodyPr/>
                    <a:lstStyle/>
                    <a:p>
                      <a:pPr algn="ctr" fontAlgn="ctr"/>
                      <a:r>
                        <a:rPr lang="es-CO" sz="1000" u="none" strike="noStrike" dirty="0">
                          <a:effectLst/>
                        </a:rPr>
                        <a:t>18</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 las variaciones en las cantidades de obra requeridas para las obras de mantenimiento y las actividades de operación</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812532239"/>
                  </a:ext>
                </a:extLst>
              </a:tr>
              <a:tr h="450082">
                <a:tc>
                  <a:txBody>
                    <a:bodyPr/>
                    <a:lstStyle/>
                    <a:p>
                      <a:pPr algn="ctr" fontAlgn="ctr"/>
                      <a:r>
                        <a:rPr lang="es-CO" sz="1000" u="none" strike="noStrike" dirty="0">
                          <a:effectLst/>
                        </a:rPr>
                        <a:t>19</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 las variaciones en los precios de los insumos para las obras de mantenimiento y las actividades de operación</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424920334"/>
                  </a:ext>
                </a:extLst>
              </a:tr>
              <a:tr h="877452">
                <a:tc>
                  <a:txBody>
                    <a:bodyPr/>
                    <a:lstStyle/>
                    <a:p>
                      <a:pPr algn="ctr" fontAlgn="ctr"/>
                      <a:r>
                        <a:rPr lang="es-CO" sz="1000" u="none" strike="noStrike">
                          <a:effectLst/>
                        </a:rPr>
                        <a:t>20</a:t>
                      </a:r>
                      <a:endParaRPr lang="es-CO" sz="1000" b="0" i="0" u="none" strike="noStrike">
                        <a:solidFill>
                          <a:srgbClr val="000000"/>
                        </a:solidFill>
                        <a:effectLst/>
                        <a:latin typeface="Arial Narrow" panose="020B0604020202020204" pitchFamily="34" charset="0"/>
                      </a:endParaRPr>
                    </a:p>
                  </a:txBody>
                  <a:tcPr marL="45720" marR="45720" anchor="ctr"/>
                </a:tc>
                <a:tc rowSpan="4">
                  <a:txBody>
                    <a:bodyPr/>
                    <a:lstStyle/>
                    <a:p>
                      <a:pPr algn="ctr" rtl="0" fontAlgn="ctr"/>
                      <a:r>
                        <a:rPr lang="es-CO" sz="1000" u="none" strike="noStrike" dirty="0">
                          <a:effectLst/>
                        </a:rPr>
                        <a:t>Comercial</a:t>
                      </a:r>
                      <a:endParaRPr lang="es-CO" sz="1000" b="1" i="0" u="none" strike="noStrike" dirty="0">
                        <a:solidFill>
                          <a:srgbClr val="000000"/>
                        </a:solidFill>
                        <a:effectLst/>
                        <a:latin typeface="Arial Narrow" panose="020B0604020202020204" pitchFamily="34" charset="0"/>
                      </a:endParaRPr>
                    </a:p>
                  </a:txBody>
                  <a:tcPr marL="45720" marR="45720" anchor="ctr"/>
                </a:tc>
                <a:tc>
                  <a:txBody>
                    <a:bodyPr/>
                    <a:lstStyle/>
                    <a:p>
                      <a:pPr algn="just" fontAlgn="ctr"/>
                      <a:r>
                        <a:rPr lang="es-CO" sz="1000" u="none" strike="noStrike" dirty="0">
                          <a:effectLst/>
                        </a:rPr>
                        <a:t>Los efectos favorables y/o desfavorables de la variación de los ingresos en el Recaudo Proyecto por los cambios en el tráfico durante la vida del Proyecto, en la medida en que la asunción de este riesgo conlleva la obtención del VPIP por parte del Concesionario dentro del Plazo establecido, salvo por las coberturas expresamente a cargo de la ANI derivadas del cálculo de Soporte de Ingresos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 - 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050437307"/>
                  </a:ext>
                </a:extLst>
              </a:tr>
              <a:tr h="548640">
                <a:tc>
                  <a:txBody>
                    <a:bodyPr/>
                    <a:lstStyle/>
                    <a:p>
                      <a:pPr algn="ctr" fontAlgn="ctr"/>
                      <a:r>
                        <a:rPr lang="es-CO" sz="1000" u="none" strike="noStrike" dirty="0">
                          <a:effectLst/>
                        </a:rPr>
                        <a:t>21</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desfavorables sobre los ingresos derivados de evasión del pago de peaje</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Privado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955271783"/>
                  </a:ext>
                </a:extLst>
              </a:tr>
              <a:tr h="294522">
                <a:tc>
                  <a:txBody>
                    <a:bodyPr/>
                    <a:lstStyle/>
                    <a:p>
                      <a:pPr algn="ctr" fontAlgn="ctr"/>
                      <a:r>
                        <a:rPr lang="es-CO" sz="1000" u="none" strike="noStrike" dirty="0">
                          <a:effectLst/>
                        </a:rPr>
                        <a:t>22</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desfavorables sobre los ingresos derivados de elusión del pago de peajes</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a:effectLst/>
                        </a:rPr>
                        <a:t>Público</a:t>
                      </a:r>
                      <a:endParaRPr lang="es-CO" sz="1000" b="0" i="0" u="none" strike="noStrike">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3855883392"/>
                  </a:ext>
                </a:extLst>
              </a:tr>
              <a:tr h="196732">
                <a:tc>
                  <a:txBody>
                    <a:bodyPr/>
                    <a:lstStyle/>
                    <a:p>
                      <a:pPr algn="ctr" fontAlgn="ctr"/>
                      <a:r>
                        <a:rPr lang="es-CO" sz="1000" u="none" strike="noStrike" dirty="0">
                          <a:effectLst/>
                        </a:rPr>
                        <a:t>23</a:t>
                      </a:r>
                      <a:endParaRPr lang="es-CO" sz="1000" b="0" i="0" u="none" strike="noStrike" dirty="0">
                        <a:solidFill>
                          <a:srgbClr val="000000"/>
                        </a:solidFill>
                        <a:effectLst/>
                        <a:latin typeface="Arial Narrow" panose="020B0604020202020204" pitchFamily="34" charset="0"/>
                      </a:endParaRPr>
                    </a:p>
                  </a:txBody>
                  <a:tcPr marL="45720" marR="45720" anchor="ctr"/>
                </a:tc>
                <a:tc vMerge="1">
                  <a:txBody>
                    <a:bodyPr/>
                    <a:lstStyle/>
                    <a:p>
                      <a:endParaRPr lang="es-CO"/>
                    </a:p>
                  </a:txBody>
                  <a:tcPr/>
                </a:tc>
                <a:tc>
                  <a:txBody>
                    <a:bodyPr/>
                    <a:lstStyle/>
                    <a:p>
                      <a:pPr algn="just" fontAlgn="ctr"/>
                      <a:r>
                        <a:rPr lang="es-CO" sz="1000" u="none" strike="noStrike" dirty="0">
                          <a:effectLst/>
                        </a:rPr>
                        <a:t>Efectos de la variación de los ingresos por explotación comercial</a:t>
                      </a:r>
                      <a:endParaRPr lang="es-CO" sz="1000" b="0" i="0" u="none" strike="noStrike" dirty="0">
                        <a:solidFill>
                          <a:srgbClr val="000000"/>
                        </a:solidFill>
                        <a:effectLst/>
                        <a:latin typeface="Arial Narrow" panose="020B0604020202020204" pitchFamily="34" charset="0"/>
                      </a:endParaRPr>
                    </a:p>
                  </a:txBody>
                  <a:tcPr marL="45720" marR="45720" anchor="ctr"/>
                </a:tc>
                <a:tc>
                  <a:txBody>
                    <a:bodyPr/>
                    <a:lstStyle/>
                    <a:p>
                      <a:pPr algn="ctr" fontAlgn="ctr"/>
                      <a:r>
                        <a:rPr lang="es-CO" sz="1000" u="none" strike="noStrike" dirty="0">
                          <a:effectLst/>
                        </a:rPr>
                        <a:t>Privado</a:t>
                      </a:r>
                      <a:endParaRPr lang="es-CO" sz="1000" b="0" i="0" u="none" strike="noStrike" dirty="0">
                        <a:solidFill>
                          <a:srgbClr val="000000"/>
                        </a:solidFill>
                        <a:effectLst/>
                        <a:latin typeface="Arial Narrow" panose="020B0604020202020204" pitchFamily="34" charset="0"/>
                      </a:endParaRPr>
                    </a:p>
                  </a:txBody>
                  <a:tcPr marL="45720" marR="45720" anchor="ctr"/>
                </a:tc>
                <a:extLst>
                  <a:ext uri="{0D108BD9-81ED-4DB2-BD59-A6C34878D82A}">
                    <a16:rowId xmlns:a16="http://schemas.microsoft.com/office/drawing/2014/main" val="1730906019"/>
                  </a:ext>
                </a:extLst>
              </a:tr>
            </a:tbl>
          </a:graphicData>
        </a:graphic>
      </p:graphicFrame>
      <p:sp>
        <p:nvSpPr>
          <p:cNvPr id="17" name="Marcador de texto 43">
            <a:extLst>
              <a:ext uri="{FF2B5EF4-FFF2-40B4-BE49-F238E27FC236}">
                <a16:creationId xmlns:a16="http://schemas.microsoft.com/office/drawing/2014/main" id="{62E0DD8B-9920-40BB-9BD6-E7BA6562BAA5}"/>
              </a:ext>
            </a:extLst>
          </p:cNvPr>
          <p:cNvSpPr txBox="1">
            <a:spLocks/>
          </p:cNvSpPr>
          <p:nvPr/>
        </p:nvSpPr>
        <p:spPr>
          <a:xfrm>
            <a:off x="270500" y="314599"/>
            <a:ext cx="8431200" cy="180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defTabSz="914378">
              <a:lnSpc>
                <a:spcPct val="90000"/>
              </a:lnSpc>
              <a:buClr>
                <a:srgbClr val="FFFFFF"/>
              </a:buClr>
              <a:buSzPts val="1400"/>
              <a:buFont typeface="Work Sans SemiBold"/>
              <a:buNone/>
              <a:defRPr sz="1800" b="1">
                <a:solidFill>
                  <a:srgbClr val="002060"/>
                </a:solidFill>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_tradnl" dirty="0"/>
              <a:t>Riesgos del proyecto</a:t>
            </a:r>
          </a:p>
        </p:txBody>
      </p:sp>
    </p:spTree>
    <p:extLst>
      <p:ext uri="{BB962C8B-B14F-4D97-AF65-F5344CB8AC3E}">
        <p14:creationId xmlns:p14="http://schemas.microsoft.com/office/powerpoint/2010/main" val="746645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fVvfoa9ukC0mhKYK_KK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fVvfoa9ukC0mhKYK_KK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fVvfoa9ukC0mhKYK_KK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fVvfoa9ukC0mhKYK_KK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fVvfoa9ukC0mhKYK_KKaA"/>
</p:tagLst>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8A1C5469A5F524EB767F37D0C601881" ma:contentTypeVersion="10" ma:contentTypeDescription="Crear nuevo documento." ma:contentTypeScope="" ma:versionID="345356ad87f3c703e71476e172f0ba68">
  <xsd:schema xmlns:xsd="http://www.w3.org/2001/XMLSchema" xmlns:xs="http://www.w3.org/2001/XMLSchema" xmlns:p="http://schemas.microsoft.com/office/2006/metadata/properties" xmlns:ns3="ab87729d-0636-41d4-b1eb-a00f880e0868" xmlns:ns4="246f321e-585f-49d2-a0e1-f9d0ed8b2aaa" targetNamespace="http://schemas.microsoft.com/office/2006/metadata/properties" ma:root="true" ma:fieldsID="a570668ff8eb060a15558cdc4de37c68" ns3:_="" ns4:_="">
    <xsd:import namespace="ab87729d-0636-41d4-b1eb-a00f880e0868"/>
    <xsd:import namespace="246f321e-585f-49d2-a0e1-f9d0ed8b2aa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87729d-0636-41d4-b1eb-a00f880e0868"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6f321e-585f-49d2-a0e1-f9d0ed8b2aa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528771-774C-4A42-A21A-904EA8682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87729d-0636-41d4-b1eb-a00f880e0868"/>
    <ds:schemaRef ds:uri="246f321e-585f-49d2-a0e1-f9d0ed8b2a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51396E-CA20-4B20-B7C8-FFA55F28AE0F}">
  <ds:schemaRefs>
    <ds:schemaRef ds:uri="http://schemas.microsoft.com/sharepoint/v3/contenttype/forms"/>
  </ds:schemaRefs>
</ds:datastoreItem>
</file>

<file path=customXml/itemProps3.xml><?xml version="1.0" encoding="utf-8"?>
<ds:datastoreItem xmlns:ds="http://schemas.openxmlformats.org/officeDocument/2006/customXml" ds:itemID="{831C9961-B64E-43DB-A96F-E518CE8D5BF9}">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246f321e-585f-49d2-a0e1-f9d0ed8b2aaa"/>
    <ds:schemaRef ds:uri="http://purl.org/dc/terms/"/>
    <ds:schemaRef ds:uri="http://schemas.microsoft.com/office/infopath/2007/PartnerControls"/>
    <ds:schemaRef ds:uri="ab87729d-0636-41d4-b1eb-a00f880e086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782</TotalTime>
  <Words>1967</Words>
  <Application>Microsoft Office PowerPoint</Application>
  <PresentationFormat>Presentación en pantalla (16:9)</PresentationFormat>
  <Paragraphs>388</Paragraphs>
  <Slides>12</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Arial Narrow</vt:lpstr>
      <vt:lpstr>Calibri</vt:lpstr>
      <vt:lpstr>CIDFont+F2</vt:lpstr>
      <vt:lpstr>Wingdings</vt:lpstr>
      <vt:lpstr>Work Sans</vt:lpstr>
      <vt:lpstr>Work Sans Light</vt:lpstr>
      <vt:lpstr>Work Sans SemiBold</vt:lpstr>
      <vt:lpstr>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Clara Maria Plazas Moreno</dc:creator>
  <cp:lastModifiedBy>Kevin Said Londono Celis</cp:lastModifiedBy>
  <cp:revision>84</cp:revision>
  <dcterms:modified xsi:type="dcterms:W3CDTF">2020-09-11T20:56:00Z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0x010100F8A1C5469A5F524EB767F37D0C601881</vt:lpwstr>
  </property>
</Properties>
</file>