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9" r:id="rId2"/>
    <p:sldId id="627" r:id="rId3"/>
    <p:sldId id="620" r:id="rId4"/>
    <p:sldId id="621" r:id="rId5"/>
    <p:sldId id="286" r:id="rId6"/>
    <p:sldId id="285" r:id="rId7"/>
    <p:sldId id="287" r:id="rId8"/>
    <p:sldId id="628" r:id="rId9"/>
    <p:sldId id="622" r:id="rId10"/>
    <p:sldId id="629" r:id="rId11"/>
    <p:sldId id="630" r:id="rId12"/>
    <p:sldId id="631" r:id="rId13"/>
  </p:sldIdLst>
  <p:sldSz cx="12192000" cy="6858000"/>
  <p:notesSz cx="700405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608"/>
    <a:srgbClr val="FCC4C8"/>
    <a:srgbClr val="FF6161"/>
    <a:srgbClr val="FF1B1B"/>
    <a:srgbClr val="A10F3C"/>
    <a:srgbClr val="010407"/>
    <a:srgbClr val="003D77"/>
    <a:srgbClr val="DE0000"/>
    <a:srgbClr val="0D4677"/>
    <a:srgbClr val="EBA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87"/>
  </p:normalViewPr>
  <p:slideViewPr>
    <p:cSldViewPr snapToGrid="0" snapToObjects="1">
      <p:cViewPr varScale="1">
        <p:scale>
          <a:sx n="108" d="100"/>
          <a:sy n="108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CC6B8-293F-4673-9F2F-F2F7925ECA9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6781B04-1C2C-4DEC-9E6E-B97E79831B76}">
      <dgm:prSet phldrT="[Texto]" custT="1"/>
      <dgm:spPr>
        <a:xfrm>
          <a:off x="52" y="2361"/>
          <a:ext cx="4989642" cy="1324800"/>
        </a:xfrm>
        <a:prstGeom prst="rect">
          <a:avLst/>
        </a:prstGeom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sz="2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ESTRUCTURACIÓN</a:t>
          </a:r>
        </a:p>
      </dgm:t>
    </dgm:pt>
    <dgm:pt modelId="{C7A93AB6-4E4E-4F00-BD62-9C80242E5F01}" type="parTrans" cxnId="{188DBD7A-86AC-40A0-88CC-3C6DAFA8C2DB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072689AD-3A86-4CC6-A1BD-8F454FD126F5}" type="sibTrans" cxnId="{188DBD7A-86AC-40A0-88CC-3C6DAFA8C2DB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2264B315-0DB8-4A35-BB82-F987B8F7782A}">
      <dgm:prSet phldrT="[Texto]" custT="1"/>
      <dgm:spPr>
        <a:xfrm>
          <a:off x="52" y="1327161"/>
          <a:ext cx="4989642" cy="3156750"/>
        </a:xfrm>
        <a:prstGeom prst="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buChar char="•"/>
          </a:pPr>
          <a:r>
            <a:rPr lang="es-CO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Se generan espacios de participación durante la elaboración de los estudios sociales con Autoridades locales, organizaciones locales y actores representativos de las áreas de los proyectos.</a:t>
          </a:r>
        </a:p>
      </dgm:t>
    </dgm:pt>
    <dgm:pt modelId="{D26AD3D6-968F-4B9E-A640-9960237DEC3E}" type="parTrans" cxnId="{EA0321F5-7DB1-40CA-A5D2-E3ED170CA34A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F0AA5292-312E-4957-A0D0-4A8E0FF1B2B2}" type="sibTrans" cxnId="{EA0321F5-7DB1-40CA-A5D2-E3ED170CA34A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4EF719E-34A2-40C6-93D2-B690EA0E3214}">
      <dgm:prSet phldrT="[Texto]" custT="1"/>
      <dgm:spPr>
        <a:xfrm>
          <a:off x="5688244" y="2361"/>
          <a:ext cx="4989642" cy="1324800"/>
        </a:xfrm>
        <a:prstGeom prst="rect">
          <a:avLst/>
        </a:prstGeom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sz="18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EJECUCIÓN </a:t>
          </a:r>
        </a:p>
      </dgm:t>
    </dgm:pt>
    <dgm:pt modelId="{3055D0AF-E87E-4522-806D-C1B356AC4F45}" type="parTrans" cxnId="{DBC45135-FA1B-411A-9E8B-09D1E426976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DCA59F8-DF0C-4AE9-B39C-0F4412D6869B}" type="sibTrans" cxnId="{DBC45135-FA1B-411A-9E8B-09D1E426976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7B0BD54-FA35-4882-96A8-16822217C436}">
      <dgm:prSet phldrT="[Texto]" custT="1"/>
      <dgm:spPr>
        <a:xfrm>
          <a:off x="5688244" y="1327161"/>
          <a:ext cx="4989642" cy="3156750"/>
        </a:xfrm>
        <a:prstGeom prst="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CO" sz="14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En el marco de los programas del Plan de Gestión social contractual:</a:t>
          </a:r>
          <a:endParaRPr lang="es-CO" sz="1400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8EBD5AAC-ABC7-4110-8F5B-FC304C9A3A4C}" type="parTrans" cxnId="{150611C4-9442-4BB4-BF42-4B55AEB06C13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46FC0ED-401E-4AA8-B72E-7C04EDCA4A88}" type="sibTrans" cxnId="{150611C4-9442-4BB4-BF42-4B55AEB06C13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F3E17304-3F86-433E-93B2-593916898DB5}">
      <dgm:prSet phldrT="[Texto]" custT="1"/>
      <dgm:spPr>
        <a:xfrm>
          <a:off x="52" y="1327161"/>
          <a:ext cx="4989642" cy="3156750"/>
        </a:xfrm>
        <a:prstGeom prst="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buChar char="•"/>
          </a:pPr>
          <a:r>
            <a:rPr lang="es-CO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Se desarrolla una audiencia pública en el marco de la Ley 1508 de 2012.</a:t>
          </a:r>
        </a:p>
      </dgm:t>
    </dgm:pt>
    <dgm:pt modelId="{5B9EADFB-42BC-4AC3-A2A9-0F96131AB9F2}" type="parTrans" cxnId="{6DB6FE3A-ACF0-459F-A103-17FA06DE3156}">
      <dgm:prSet/>
      <dgm:spPr/>
      <dgm:t>
        <a:bodyPr/>
        <a:lstStyle/>
        <a:p>
          <a:endParaRPr lang="es-CO"/>
        </a:p>
      </dgm:t>
    </dgm:pt>
    <dgm:pt modelId="{9AD685FB-5A7F-4224-9896-8A46010A6F1A}" type="sibTrans" cxnId="{6DB6FE3A-ACF0-459F-A103-17FA06DE3156}">
      <dgm:prSet/>
      <dgm:spPr/>
      <dgm:t>
        <a:bodyPr/>
        <a:lstStyle/>
        <a:p>
          <a:endParaRPr lang="es-CO"/>
        </a:p>
      </dgm:t>
    </dgm:pt>
    <dgm:pt modelId="{62FEB60D-3BD2-4A72-9C16-C47CDE05E7A0}">
      <dgm:prSet phldrT="[Texto]" custT="1"/>
      <dgm:spPr>
        <a:xfrm>
          <a:off x="52" y="1327161"/>
          <a:ext cx="4989642" cy="3156750"/>
        </a:xfrm>
        <a:prstGeom prst="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>
            <a:buChar char="•"/>
          </a:pPr>
          <a:r>
            <a:rPr lang="es-CO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Se desarrolla el proceso de consulta previa según lo estipulado en la Ley 1682 de 2013- Art. 39.</a:t>
          </a:r>
        </a:p>
      </dgm:t>
    </dgm:pt>
    <dgm:pt modelId="{F807EB46-CCE0-4B68-956F-4D70D740BA8D}" type="parTrans" cxnId="{FAAD3500-6949-4C21-81E0-2F4FBBB59896}">
      <dgm:prSet/>
      <dgm:spPr/>
      <dgm:t>
        <a:bodyPr/>
        <a:lstStyle/>
        <a:p>
          <a:endParaRPr lang="es-CO"/>
        </a:p>
      </dgm:t>
    </dgm:pt>
    <dgm:pt modelId="{4BB7B03C-DA85-40CF-9D40-32B875CEAF98}" type="sibTrans" cxnId="{FAAD3500-6949-4C21-81E0-2F4FBBB59896}">
      <dgm:prSet/>
      <dgm:spPr/>
      <dgm:t>
        <a:bodyPr/>
        <a:lstStyle/>
        <a:p>
          <a:endParaRPr lang="es-CO"/>
        </a:p>
      </dgm:t>
    </dgm:pt>
    <dgm:pt modelId="{CC2D3EDB-EFFA-4176-ABF1-D7F77ADEFCDE}">
      <dgm:prSet phldrT="[Texto]" custT="1"/>
      <dgm:spPr>
        <a:xfrm>
          <a:off x="5688244" y="1327161"/>
          <a:ext cx="4989642" cy="3156750"/>
        </a:xfrm>
        <a:prstGeom prst="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CO" sz="14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Información y participación comunitaria, atención al usuario, capacitación a las comunidades, </a:t>
          </a:r>
        </a:p>
      </dgm:t>
    </dgm:pt>
    <dgm:pt modelId="{5475AF0B-BF77-43A2-97AD-89928049C6FF}" type="parTrans" cxnId="{1A59B45C-3CAB-4612-8EC3-0195ABFD5DB2}">
      <dgm:prSet/>
      <dgm:spPr/>
      <dgm:t>
        <a:bodyPr/>
        <a:lstStyle/>
        <a:p>
          <a:endParaRPr lang="es-CO"/>
        </a:p>
      </dgm:t>
    </dgm:pt>
    <dgm:pt modelId="{1589743F-3718-4F41-86BD-F0DDE47864BB}" type="sibTrans" cxnId="{1A59B45C-3CAB-4612-8EC3-0195ABFD5DB2}">
      <dgm:prSet/>
      <dgm:spPr/>
      <dgm:t>
        <a:bodyPr/>
        <a:lstStyle/>
        <a:p>
          <a:endParaRPr lang="es-CO"/>
        </a:p>
      </dgm:t>
    </dgm:pt>
    <dgm:pt modelId="{543922B6-1C3B-44B3-8900-3EF9436BA780}">
      <dgm:prSet phldrT="[Texto]" custT="1"/>
      <dgm:spPr>
        <a:xfrm>
          <a:off x="5688244" y="1327161"/>
          <a:ext cx="4989642" cy="3156750"/>
        </a:xfrm>
        <a:prstGeom prst="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s-CO" sz="1400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0FE4E9C-B0EC-4784-ABAC-0F0FECC6FE37}" type="parTrans" cxnId="{F93E8E6A-2264-4D4B-9A6E-E949B7F5FB9D}">
      <dgm:prSet/>
      <dgm:spPr/>
      <dgm:t>
        <a:bodyPr/>
        <a:lstStyle/>
        <a:p>
          <a:endParaRPr lang="es-CO"/>
        </a:p>
      </dgm:t>
    </dgm:pt>
    <dgm:pt modelId="{B4161708-BBA6-4186-98C7-B0D5945A90FA}" type="sibTrans" cxnId="{F93E8E6A-2264-4D4B-9A6E-E949B7F5FB9D}">
      <dgm:prSet/>
      <dgm:spPr/>
      <dgm:t>
        <a:bodyPr/>
        <a:lstStyle/>
        <a:p>
          <a:endParaRPr lang="es-CO"/>
        </a:p>
      </dgm:t>
    </dgm:pt>
    <dgm:pt modelId="{9F1CF829-B471-4105-B855-C1C9C519F92E}">
      <dgm:prSet phldrT="[Texto]" custT="1"/>
      <dgm:spPr>
        <a:xfrm>
          <a:off x="5688244" y="1327161"/>
          <a:ext cx="4989642" cy="3156750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CO" sz="140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CB2CB75D-E153-45F1-A1AB-378BC17CC875}" type="parTrans" cxnId="{288E7AE6-9660-4129-A088-ABB27429F6C3}">
      <dgm:prSet/>
      <dgm:spPr/>
      <dgm:t>
        <a:bodyPr/>
        <a:lstStyle/>
        <a:p>
          <a:endParaRPr lang="es-CO"/>
        </a:p>
      </dgm:t>
    </dgm:pt>
    <dgm:pt modelId="{53AE3088-4D41-44F7-A496-E6C67904ACDB}" type="sibTrans" cxnId="{288E7AE6-9660-4129-A088-ABB27429F6C3}">
      <dgm:prSet/>
      <dgm:spPr/>
      <dgm:t>
        <a:bodyPr/>
        <a:lstStyle/>
        <a:p>
          <a:endParaRPr lang="es-CO"/>
        </a:p>
      </dgm:t>
    </dgm:pt>
    <dgm:pt modelId="{32158130-89CB-4B67-A9CB-B7FD5868483A}" type="pres">
      <dgm:prSet presAssocID="{DFBCC6B8-293F-4673-9F2F-F2F7925ECA98}" presName="Name0" presStyleCnt="0">
        <dgm:presLayoutVars>
          <dgm:dir/>
          <dgm:animLvl val="lvl"/>
          <dgm:resizeHandles val="exact"/>
        </dgm:presLayoutVars>
      </dgm:prSet>
      <dgm:spPr/>
    </dgm:pt>
    <dgm:pt modelId="{3614387D-91F7-4105-829A-C66AE6243D26}" type="pres">
      <dgm:prSet presAssocID="{76781B04-1C2C-4DEC-9E6E-B97E79831B76}" presName="composite" presStyleCnt="0"/>
      <dgm:spPr/>
    </dgm:pt>
    <dgm:pt modelId="{7F1252B2-B579-459A-9F5E-376E33C82CC5}" type="pres">
      <dgm:prSet presAssocID="{76781B04-1C2C-4DEC-9E6E-B97E79831B7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752D0BA-88AB-432F-B2E2-B71B18BE0216}" type="pres">
      <dgm:prSet presAssocID="{76781B04-1C2C-4DEC-9E6E-B97E79831B76}" presName="desTx" presStyleLbl="alignAccFollowNode1" presStyleIdx="0" presStyleCnt="2">
        <dgm:presLayoutVars>
          <dgm:bulletEnabled val="1"/>
        </dgm:presLayoutVars>
      </dgm:prSet>
      <dgm:spPr/>
    </dgm:pt>
    <dgm:pt modelId="{26B69DBB-B7FE-4EB3-84AA-C5DBC7D6F605}" type="pres">
      <dgm:prSet presAssocID="{072689AD-3A86-4CC6-A1BD-8F454FD126F5}" presName="space" presStyleCnt="0"/>
      <dgm:spPr/>
    </dgm:pt>
    <dgm:pt modelId="{E89A32BC-6328-4416-9248-129530B61FFB}" type="pres">
      <dgm:prSet presAssocID="{64EF719E-34A2-40C6-93D2-B690EA0E3214}" presName="composite" presStyleCnt="0"/>
      <dgm:spPr/>
    </dgm:pt>
    <dgm:pt modelId="{F8E9879E-3949-4FC1-92E7-F19B888C43C8}" type="pres">
      <dgm:prSet presAssocID="{64EF719E-34A2-40C6-93D2-B690EA0E3214}" presName="parTx" presStyleLbl="alignNode1" presStyleIdx="1" presStyleCnt="2" custLinFactNeighborX="7716" custLinFactNeighborY="-1110">
        <dgm:presLayoutVars>
          <dgm:chMax val="0"/>
          <dgm:chPref val="0"/>
          <dgm:bulletEnabled val="1"/>
        </dgm:presLayoutVars>
      </dgm:prSet>
      <dgm:spPr/>
    </dgm:pt>
    <dgm:pt modelId="{E896ECED-1076-45AB-9099-043E183941DC}" type="pres">
      <dgm:prSet presAssocID="{64EF719E-34A2-40C6-93D2-B690EA0E3214}" presName="desTx" presStyleLbl="align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FAAD3500-6949-4C21-81E0-2F4FBBB59896}" srcId="{76781B04-1C2C-4DEC-9E6E-B97E79831B76}" destId="{62FEB60D-3BD2-4A72-9C16-C47CDE05E7A0}" srcOrd="2" destOrd="0" parTransId="{F807EB46-CCE0-4B68-956F-4D70D740BA8D}" sibTransId="{4BB7B03C-DA85-40CF-9D40-32B875CEAF98}"/>
    <dgm:cxn modelId="{01932815-B533-4EF8-B529-C469CCF8AB57}" type="presOf" srcId="{2264B315-0DB8-4A35-BB82-F987B8F7782A}" destId="{B752D0BA-88AB-432F-B2E2-B71B18BE0216}" srcOrd="0" destOrd="0" presId="urn:microsoft.com/office/officeart/2005/8/layout/hList1"/>
    <dgm:cxn modelId="{719C5B2D-505B-4539-98B2-94D6305775A7}" type="presOf" srcId="{CC2D3EDB-EFFA-4176-ABF1-D7F77ADEFCDE}" destId="{E896ECED-1076-45AB-9099-043E183941DC}" srcOrd="0" destOrd="2" presId="urn:microsoft.com/office/officeart/2005/8/layout/hList1"/>
    <dgm:cxn modelId="{13644434-67A4-4C84-8A2E-C152064F7292}" type="presOf" srcId="{DFBCC6B8-293F-4673-9F2F-F2F7925ECA98}" destId="{32158130-89CB-4B67-A9CB-B7FD5868483A}" srcOrd="0" destOrd="0" presId="urn:microsoft.com/office/officeart/2005/8/layout/hList1"/>
    <dgm:cxn modelId="{DBC45135-FA1B-411A-9E8B-09D1E4269768}" srcId="{DFBCC6B8-293F-4673-9F2F-F2F7925ECA98}" destId="{64EF719E-34A2-40C6-93D2-B690EA0E3214}" srcOrd="1" destOrd="0" parTransId="{3055D0AF-E87E-4522-806D-C1B356AC4F45}" sibTransId="{5DCA59F8-DF0C-4AE9-B39C-0F4412D6869B}"/>
    <dgm:cxn modelId="{6DB6FE3A-ACF0-459F-A103-17FA06DE3156}" srcId="{76781B04-1C2C-4DEC-9E6E-B97E79831B76}" destId="{F3E17304-3F86-433E-93B2-593916898DB5}" srcOrd="1" destOrd="0" parTransId="{5B9EADFB-42BC-4AC3-A2A9-0F96131AB9F2}" sibTransId="{9AD685FB-5A7F-4224-9896-8A46010A6F1A}"/>
    <dgm:cxn modelId="{1A59B45C-3CAB-4612-8EC3-0195ABFD5DB2}" srcId="{64EF719E-34A2-40C6-93D2-B690EA0E3214}" destId="{CC2D3EDB-EFFA-4176-ABF1-D7F77ADEFCDE}" srcOrd="2" destOrd="0" parTransId="{5475AF0B-BF77-43A2-97AD-89928049C6FF}" sibTransId="{1589743F-3718-4F41-86BD-F0DDE47864BB}"/>
    <dgm:cxn modelId="{5F97E462-92D5-4A62-8FB4-741FFF0708BE}" type="presOf" srcId="{97B0BD54-FA35-4882-96A8-16822217C436}" destId="{E896ECED-1076-45AB-9099-043E183941DC}" srcOrd="0" destOrd="0" presId="urn:microsoft.com/office/officeart/2005/8/layout/hList1"/>
    <dgm:cxn modelId="{F93E8E6A-2264-4D4B-9A6E-E949B7F5FB9D}" srcId="{64EF719E-34A2-40C6-93D2-B690EA0E3214}" destId="{543922B6-1C3B-44B3-8900-3EF9436BA780}" srcOrd="1" destOrd="0" parTransId="{30FE4E9C-B0EC-4784-ABAC-0F0FECC6FE37}" sibTransId="{B4161708-BBA6-4186-98C7-B0D5945A90FA}"/>
    <dgm:cxn modelId="{82CEA271-FDC4-4593-A2AD-DF895A2B51C2}" type="presOf" srcId="{543922B6-1C3B-44B3-8900-3EF9436BA780}" destId="{E896ECED-1076-45AB-9099-043E183941DC}" srcOrd="0" destOrd="1" presId="urn:microsoft.com/office/officeart/2005/8/layout/hList1"/>
    <dgm:cxn modelId="{188DBD7A-86AC-40A0-88CC-3C6DAFA8C2DB}" srcId="{DFBCC6B8-293F-4673-9F2F-F2F7925ECA98}" destId="{76781B04-1C2C-4DEC-9E6E-B97E79831B76}" srcOrd="0" destOrd="0" parTransId="{C7A93AB6-4E4E-4F00-BD62-9C80242E5F01}" sibTransId="{072689AD-3A86-4CC6-A1BD-8F454FD126F5}"/>
    <dgm:cxn modelId="{16180E89-3805-4275-BBD5-F6D837BEF264}" type="presOf" srcId="{64EF719E-34A2-40C6-93D2-B690EA0E3214}" destId="{F8E9879E-3949-4FC1-92E7-F19B888C43C8}" srcOrd="0" destOrd="0" presId="urn:microsoft.com/office/officeart/2005/8/layout/hList1"/>
    <dgm:cxn modelId="{BE9AB295-B8BD-4E17-8DB0-FEF30A6F605B}" type="presOf" srcId="{9F1CF829-B471-4105-B855-C1C9C519F92E}" destId="{E896ECED-1076-45AB-9099-043E183941DC}" srcOrd="0" destOrd="3" presId="urn:microsoft.com/office/officeart/2005/8/layout/hList1"/>
    <dgm:cxn modelId="{855CE0C0-C2DD-4672-B0C0-C3E87BDAE9E5}" type="presOf" srcId="{F3E17304-3F86-433E-93B2-593916898DB5}" destId="{B752D0BA-88AB-432F-B2E2-B71B18BE0216}" srcOrd="0" destOrd="1" presId="urn:microsoft.com/office/officeart/2005/8/layout/hList1"/>
    <dgm:cxn modelId="{150611C4-9442-4BB4-BF42-4B55AEB06C13}" srcId="{64EF719E-34A2-40C6-93D2-B690EA0E3214}" destId="{97B0BD54-FA35-4882-96A8-16822217C436}" srcOrd="0" destOrd="0" parTransId="{8EBD5AAC-ABC7-4110-8F5B-FC304C9A3A4C}" sibTransId="{C46FC0ED-401E-4AA8-B72E-7C04EDCA4A88}"/>
    <dgm:cxn modelId="{B45593C8-1F75-4994-B70A-FBCB1ACD0182}" type="presOf" srcId="{76781B04-1C2C-4DEC-9E6E-B97E79831B76}" destId="{7F1252B2-B579-459A-9F5E-376E33C82CC5}" srcOrd="0" destOrd="0" presId="urn:microsoft.com/office/officeart/2005/8/layout/hList1"/>
    <dgm:cxn modelId="{288E7AE6-9660-4129-A088-ABB27429F6C3}" srcId="{64EF719E-34A2-40C6-93D2-B690EA0E3214}" destId="{9F1CF829-B471-4105-B855-C1C9C519F92E}" srcOrd="3" destOrd="0" parTransId="{CB2CB75D-E153-45F1-A1AB-378BC17CC875}" sibTransId="{53AE3088-4D41-44F7-A496-E6C67904ACDB}"/>
    <dgm:cxn modelId="{C7839BED-6255-47E8-BBAF-25D48EBD4808}" type="presOf" srcId="{62FEB60D-3BD2-4A72-9C16-C47CDE05E7A0}" destId="{B752D0BA-88AB-432F-B2E2-B71B18BE0216}" srcOrd="0" destOrd="2" presId="urn:microsoft.com/office/officeart/2005/8/layout/hList1"/>
    <dgm:cxn modelId="{EA0321F5-7DB1-40CA-A5D2-E3ED170CA34A}" srcId="{76781B04-1C2C-4DEC-9E6E-B97E79831B76}" destId="{2264B315-0DB8-4A35-BB82-F987B8F7782A}" srcOrd="0" destOrd="0" parTransId="{D26AD3D6-968F-4B9E-A640-9960237DEC3E}" sibTransId="{F0AA5292-312E-4957-A0D0-4A8E0FF1B2B2}"/>
    <dgm:cxn modelId="{5B5267FC-807C-48C7-B890-7EF6F3196736}" type="presParOf" srcId="{32158130-89CB-4B67-A9CB-B7FD5868483A}" destId="{3614387D-91F7-4105-829A-C66AE6243D26}" srcOrd="0" destOrd="0" presId="urn:microsoft.com/office/officeart/2005/8/layout/hList1"/>
    <dgm:cxn modelId="{C21B9AC8-08DE-4C81-BF5D-E14B46E9A174}" type="presParOf" srcId="{3614387D-91F7-4105-829A-C66AE6243D26}" destId="{7F1252B2-B579-459A-9F5E-376E33C82CC5}" srcOrd="0" destOrd="0" presId="urn:microsoft.com/office/officeart/2005/8/layout/hList1"/>
    <dgm:cxn modelId="{7842669D-BFEF-4150-AA7B-B7452E591115}" type="presParOf" srcId="{3614387D-91F7-4105-829A-C66AE6243D26}" destId="{B752D0BA-88AB-432F-B2E2-B71B18BE0216}" srcOrd="1" destOrd="0" presId="urn:microsoft.com/office/officeart/2005/8/layout/hList1"/>
    <dgm:cxn modelId="{49240CE3-EF63-4A84-BD3E-F51559048138}" type="presParOf" srcId="{32158130-89CB-4B67-A9CB-B7FD5868483A}" destId="{26B69DBB-B7FE-4EB3-84AA-C5DBC7D6F605}" srcOrd="1" destOrd="0" presId="urn:microsoft.com/office/officeart/2005/8/layout/hList1"/>
    <dgm:cxn modelId="{97ADCB1A-0AA0-4F45-A30C-8E71D6DAECA7}" type="presParOf" srcId="{32158130-89CB-4B67-A9CB-B7FD5868483A}" destId="{E89A32BC-6328-4416-9248-129530B61FFB}" srcOrd="2" destOrd="0" presId="urn:microsoft.com/office/officeart/2005/8/layout/hList1"/>
    <dgm:cxn modelId="{06D46E21-FE55-4322-A8CB-450FC31E5807}" type="presParOf" srcId="{E89A32BC-6328-4416-9248-129530B61FFB}" destId="{F8E9879E-3949-4FC1-92E7-F19B888C43C8}" srcOrd="0" destOrd="0" presId="urn:microsoft.com/office/officeart/2005/8/layout/hList1"/>
    <dgm:cxn modelId="{A4B6E51B-0C85-43DD-8B8C-A20F848D9CE3}" type="presParOf" srcId="{E89A32BC-6328-4416-9248-129530B61FFB}" destId="{E896ECED-1076-45AB-9099-043E183941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252B2-B579-459A-9F5E-376E33C82CC5}">
      <dsp:nvSpPr>
        <dsp:cNvPr id="0" name=""/>
        <dsp:cNvSpPr/>
      </dsp:nvSpPr>
      <dsp:spPr>
        <a:xfrm>
          <a:off x="46" y="12463"/>
          <a:ext cx="4463953" cy="1123200"/>
        </a:xfrm>
        <a:prstGeom prst="rect">
          <a:avLst/>
        </a:prstGeom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ESTRUCTURACIÓN</a:t>
          </a:r>
        </a:p>
      </dsp:txBody>
      <dsp:txXfrm>
        <a:off x="46" y="12463"/>
        <a:ext cx="4463953" cy="1123200"/>
      </dsp:txXfrm>
    </dsp:sp>
    <dsp:sp modelId="{B752D0BA-88AB-432F-B2E2-B71B18BE0216}">
      <dsp:nvSpPr>
        <dsp:cNvPr id="0" name=""/>
        <dsp:cNvSpPr/>
      </dsp:nvSpPr>
      <dsp:spPr>
        <a:xfrm>
          <a:off x="46" y="1135663"/>
          <a:ext cx="4463953" cy="2248155"/>
        </a:xfrm>
        <a:prstGeom prst="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Se generan espacios de participación durante la elaboración de los estudios sociales con Autoridades locales, organizaciones locales y actores representativos de las áreas de los proyectos.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Se desarrolla una audiencia pública en el marco de la Ley 1508 de 2012.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Se desarrolla el proceso de consulta previa según lo estipulado en la Ley 1682 de 2013- Art. 39.</a:t>
          </a:r>
        </a:p>
      </dsp:txBody>
      <dsp:txXfrm>
        <a:off x="46" y="1135663"/>
        <a:ext cx="4463953" cy="2248155"/>
      </dsp:txXfrm>
    </dsp:sp>
    <dsp:sp modelId="{F8E9879E-3949-4FC1-92E7-F19B888C43C8}">
      <dsp:nvSpPr>
        <dsp:cNvPr id="0" name=""/>
        <dsp:cNvSpPr/>
      </dsp:nvSpPr>
      <dsp:spPr>
        <a:xfrm>
          <a:off x="5089000" y="0"/>
          <a:ext cx="4463953" cy="1123200"/>
        </a:xfrm>
        <a:prstGeom prst="rect">
          <a:avLst/>
        </a:prstGeom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EJECUCIÓN </a:t>
          </a:r>
        </a:p>
      </dsp:txBody>
      <dsp:txXfrm>
        <a:off x="5089000" y="0"/>
        <a:ext cx="4463953" cy="1123200"/>
      </dsp:txXfrm>
    </dsp:sp>
    <dsp:sp modelId="{E896ECED-1076-45AB-9099-043E183941DC}">
      <dsp:nvSpPr>
        <dsp:cNvPr id="0" name=""/>
        <dsp:cNvSpPr/>
      </dsp:nvSpPr>
      <dsp:spPr>
        <a:xfrm>
          <a:off x="5088953" y="1135663"/>
          <a:ext cx="4463953" cy="2248155"/>
        </a:xfrm>
        <a:prstGeom prst="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En el marco de los programas del Plan de Gestión social contractual:</a:t>
          </a:r>
          <a:endParaRPr lang="es-CO" sz="1400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Información y participación comunitaria, atención al usuario, capacitación a las comunidades,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140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088953" y="1135663"/>
        <a:ext cx="4463953" cy="2248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FE876-5919-4640-8286-EE588F78489C}" type="datetimeFigureOut">
              <a:rPr lang="es-CO" smtClean="0"/>
              <a:t>27/08/2019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088" y="4473575"/>
            <a:ext cx="5603875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163" y="8829675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99206-ED76-480F-BE1F-E5490435D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507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11115328" y="7286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11115328" y="-2873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4284926" y="0"/>
            <a:ext cx="79136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464624" y="6474856"/>
            <a:ext cx="5724000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7" y="462140"/>
            <a:ext cx="3489271" cy="995539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4672" y="1919818"/>
            <a:ext cx="6866128" cy="1799167"/>
          </a:xfrm>
        </p:spPr>
        <p:txBody>
          <a:bodyPr/>
          <a:lstStyle>
            <a:lvl1pPr marL="126997" indent="0" algn="r">
              <a:buNone/>
              <a:defRPr sz="4000">
                <a:solidFill>
                  <a:srgbClr val="0054BC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9" y="5029179"/>
            <a:ext cx="5205444" cy="9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bg>
      <p:bgPr>
        <a:solidFill>
          <a:srgbClr val="DCEBFB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996035" y="1327104"/>
            <a:ext cx="2471231" cy="127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 Light"/>
              <a:buNone/>
              <a:defRPr sz="96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hasCustomPrompt="1"/>
          </p:nvPr>
        </p:nvSpPr>
        <p:spPr>
          <a:xfrm>
            <a:off x="5024967" y="2285819"/>
            <a:ext cx="633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" dirty="0"/>
              <a:t> </a:t>
            </a:r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014833" y="3368796"/>
            <a:ext cx="6336800" cy="178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None/>
              <a:defRPr sz="20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11110300" y="83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91" y="383006"/>
            <a:ext cx="1491203" cy="4254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86" y="6031265"/>
            <a:ext cx="2493615" cy="4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11066244" y="0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91" y="383006"/>
            <a:ext cx="1491203" cy="4254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86" y="6031265"/>
            <a:ext cx="2493615" cy="4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9914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8">
            <a:extLst>
              <a:ext uri="{FF2B5EF4-FFF2-40B4-BE49-F238E27FC236}">
                <a16:creationId xmlns:a16="http://schemas.microsoft.com/office/drawing/2014/main" id="{B8B9B8AE-42D8-43C0-9725-B61AD7014AAA}"/>
              </a:ext>
            </a:extLst>
          </p:cNvPr>
          <p:cNvSpPr txBox="1">
            <a:spLocks/>
          </p:cNvSpPr>
          <p:nvPr/>
        </p:nvSpPr>
        <p:spPr bwMode="auto">
          <a:xfrm>
            <a:off x="8332805" y="5572307"/>
            <a:ext cx="8646585" cy="118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endParaRPr lang="en-US" sz="3733" b="1" kern="0" dirty="0">
              <a:solidFill>
                <a:srgbClr val="073763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869CE330-5608-41A5-99AF-411A6E0C5D8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30240" y="4101684"/>
            <a:ext cx="7918101" cy="46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6858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68580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68580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68580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68580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1219170">
              <a:spcBef>
                <a:spcPts val="1067"/>
              </a:spcBef>
              <a:buNone/>
            </a:pPr>
            <a:r>
              <a:rPr lang="es-ES" sz="1600" kern="0" dirty="0">
                <a:solidFill>
                  <a:srgbClr val="073763"/>
                </a:solidFill>
                <a:latin typeface="Century Gothic" panose="020B0502020202020204" pitchFamily="34" charset="0"/>
              </a:rPr>
              <a:t>Grupo Interno de Trabajo Social</a:t>
            </a:r>
          </a:p>
          <a:p>
            <a:pPr marL="0" indent="0" algn="ctr" defTabSz="1219170">
              <a:spcBef>
                <a:spcPts val="1067"/>
              </a:spcBef>
              <a:buNone/>
            </a:pPr>
            <a:r>
              <a:rPr lang="es-ES" sz="1600" kern="0" dirty="0">
                <a:solidFill>
                  <a:srgbClr val="073763"/>
                </a:solidFill>
                <a:latin typeface="Century Gothic" panose="020B0502020202020204" pitchFamily="34" charset="0"/>
              </a:rPr>
              <a:t>Vicepresidencia de Planeación, Riesgos y Entorno - VPRE</a:t>
            </a:r>
            <a:endParaRPr lang="en-US" sz="1600" kern="0" dirty="0">
              <a:solidFill>
                <a:srgbClr val="073763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CC0644-74EC-413B-8D1A-087605173C6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273897" y="2389789"/>
            <a:ext cx="791810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RENDICIÓN DE CUENTAS CON ENFOQUE EN ODS, DERECHOS HUMANOS Y EQUIDAD DE GÉNERO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72FCD2C-C2F3-4FBB-A6A1-0F729845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059" y="3715366"/>
            <a:ext cx="106363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60B8DD-2CCD-45F2-BA08-1C6BECFB0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422" y="49982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63404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41">
            <a:extLst>
              <a:ext uri="{FF2B5EF4-FFF2-40B4-BE49-F238E27FC236}">
                <a16:creationId xmlns:a16="http://schemas.microsoft.com/office/drawing/2014/main" id="{CD106923-8D1D-43EB-9D98-CFB1D1B293A6}"/>
              </a:ext>
            </a:extLst>
          </p:cNvPr>
          <p:cNvGrpSpPr/>
          <p:nvPr/>
        </p:nvGrpSpPr>
        <p:grpSpPr>
          <a:xfrm>
            <a:off x="4631960" y="2976601"/>
            <a:ext cx="3046355" cy="2588955"/>
            <a:chOff x="334963" y="1838325"/>
            <a:chExt cx="2484437" cy="2833472"/>
          </a:xfrm>
        </p:grpSpPr>
        <p:grpSp>
          <p:nvGrpSpPr>
            <p:cNvPr id="43" name="Grupo 12">
              <a:extLst>
                <a:ext uri="{FF2B5EF4-FFF2-40B4-BE49-F238E27FC236}">
                  <a16:creationId xmlns:a16="http://schemas.microsoft.com/office/drawing/2014/main" id="{042071F0-E2F9-41D6-82A3-F2272FF21A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45" name="Redondear rectángulo de esquina diagonal 1">
                <a:extLst>
                  <a:ext uri="{FF2B5EF4-FFF2-40B4-BE49-F238E27FC236}">
                    <a16:creationId xmlns:a16="http://schemas.microsoft.com/office/drawing/2014/main" id="{E83820BD-542E-470F-B95B-F3A4740643B4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FCC4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46" name="Redondear rectángulo de esquina diagonal 5">
                <a:extLst>
                  <a:ext uri="{FF2B5EF4-FFF2-40B4-BE49-F238E27FC236}">
                    <a16:creationId xmlns:a16="http://schemas.microsoft.com/office/drawing/2014/main" id="{345C5786-DB43-4579-B3CE-8EBF578FC4E5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44" name="Redondear rectángulo de esquina diagonal 20">
              <a:extLst>
                <a:ext uri="{FF2B5EF4-FFF2-40B4-BE49-F238E27FC236}">
                  <a16:creationId xmlns:a16="http://schemas.microsoft.com/office/drawing/2014/main" id="{DF4EE51A-2865-4885-9E3D-2B0CDB05588A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8240658" y="2853398"/>
            <a:ext cx="3046355" cy="2588955"/>
            <a:chOff x="334963" y="1838325"/>
            <a:chExt cx="2484437" cy="2833472"/>
          </a:xfrm>
        </p:grpSpPr>
        <p:sp>
          <p:nvSpPr>
            <p:cNvPr id="8" name="Redondear rectángulo de esquina diagonal 1">
              <a:extLst>
                <a:ext uri="{FF2B5EF4-FFF2-40B4-BE49-F238E27FC236}">
                  <a16:creationId xmlns:a16="http://schemas.microsoft.com/office/drawing/2014/main" id="{627E2843-2EEE-4384-9E61-498212ECA308}"/>
                </a:ext>
              </a:extLst>
            </p:cNvPr>
            <p:cNvSpPr/>
            <p:nvPr/>
          </p:nvSpPr>
          <p:spPr bwMode="auto">
            <a:xfrm>
              <a:off x="334963" y="1843088"/>
              <a:ext cx="2484437" cy="2828709"/>
            </a:xfrm>
            <a:prstGeom prst="round2DiagRect">
              <a:avLst>
                <a:gd name="adj1" fmla="val 19895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A9BF1-462D-4B63-9A5B-29E57C5C2B10}"/>
              </a:ext>
            </a:extLst>
          </p:cNvPr>
          <p:cNvSpPr/>
          <p:nvPr/>
        </p:nvSpPr>
        <p:spPr>
          <a:xfrm>
            <a:off x="1" y="1793053"/>
            <a:ext cx="12192000" cy="5686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contribuye en la igualdad de género y el empoderamiento de las mujeres que residen en las comunidades de los proyectos de concesión.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46898" y="3002031"/>
            <a:ext cx="3046355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488729" y="3078523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121889" y="3608829"/>
            <a:ext cx="28963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2</a:t>
            </a:r>
          </a:p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818C7-BC0C-42CF-9B45-C47EFBE5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5" y="2506134"/>
            <a:ext cx="862367" cy="781739"/>
          </a:xfrm>
          <a:prstGeom prst="ellipse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B11C8FC-8A13-4632-8082-9C2D9BF46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9" r="20368" b="-7423"/>
          <a:stretch/>
        </p:blipFill>
        <p:spPr>
          <a:xfrm>
            <a:off x="7818268" y="2514286"/>
            <a:ext cx="921916" cy="837485"/>
          </a:xfrm>
          <a:prstGeom prst="ellipse">
            <a:avLst/>
          </a:prstGeom>
          <a:ln w="38100">
            <a:noFill/>
          </a:ln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306FF2DE-1188-4546-BB50-CFC0B5A8C8A8}"/>
              </a:ext>
            </a:extLst>
          </p:cNvPr>
          <p:cNvSpPr/>
          <p:nvPr/>
        </p:nvSpPr>
        <p:spPr>
          <a:xfrm>
            <a:off x="8585794" y="4126173"/>
            <a:ext cx="28293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s-CO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endParaRPr lang="en-US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3C79405-2D46-4950-890A-43ACE1B8D8F0}"/>
              </a:ext>
            </a:extLst>
          </p:cNvPr>
          <p:cNvSpPr/>
          <p:nvPr/>
        </p:nvSpPr>
        <p:spPr>
          <a:xfrm>
            <a:off x="1121889" y="4281253"/>
            <a:ext cx="2857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Toda persona tiene derecho a la propiedad, individual y colectivamente.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6C8BD29-789F-410F-9C23-72905B71C826}"/>
              </a:ext>
            </a:extLst>
          </p:cNvPr>
          <p:cNvSpPr/>
          <p:nvPr/>
        </p:nvSpPr>
        <p:spPr>
          <a:xfrm>
            <a:off x="8616161" y="2985203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chemeClr val="bg1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chemeClr val="bg1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chemeClr val="bg1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chemeClr val="bg1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1E322B1-327A-457D-9E19-F74699530988}"/>
              </a:ext>
            </a:extLst>
          </p:cNvPr>
          <p:cNvSpPr/>
          <p:nvPr/>
        </p:nvSpPr>
        <p:spPr>
          <a:xfrm>
            <a:off x="-13892" y="1174373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459EB1-492E-48B6-A4C6-69F8D85DB7B1}"/>
              </a:ext>
            </a:extLst>
          </p:cNvPr>
          <p:cNvSpPr/>
          <p:nvPr/>
        </p:nvSpPr>
        <p:spPr>
          <a:xfrm>
            <a:off x="8335446" y="3835238"/>
            <a:ext cx="2965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s-CO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Con el desarrollo de los proyectos 4G actualmente se benefician más de </a:t>
            </a:r>
            <a:r>
              <a:rPr lang="es-CO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7.600 mujeres por generación de empleo y el desarrollo de acciones de emprendimiento.</a:t>
            </a:r>
            <a:endParaRPr lang="en-US" sz="1200" b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3" name="Picture 16" descr="Resultado de imagen para ods igualdad de genero">
            <a:extLst>
              <a:ext uri="{FF2B5EF4-FFF2-40B4-BE49-F238E27FC236}">
                <a16:creationId xmlns:a16="http://schemas.microsoft.com/office/drawing/2014/main" id="{126D5BF0-C00D-4F41-BB4A-40D43E0DB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1" t="-3301" r="4581" b="3301"/>
          <a:stretch/>
        </p:blipFill>
        <p:spPr bwMode="auto">
          <a:xfrm>
            <a:off x="4284822" y="2433094"/>
            <a:ext cx="873615" cy="8736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438;p68">
            <a:extLst>
              <a:ext uri="{FF2B5EF4-FFF2-40B4-BE49-F238E27FC236}">
                <a16:creationId xmlns:a16="http://schemas.microsoft.com/office/drawing/2014/main" id="{439DB933-4D75-421E-9F2C-DBDA5B09D4FE}"/>
              </a:ext>
            </a:extLst>
          </p:cNvPr>
          <p:cNvSpPr txBox="1"/>
          <p:nvPr/>
        </p:nvSpPr>
        <p:spPr>
          <a:xfrm>
            <a:off x="4490596" y="4116584"/>
            <a:ext cx="3306143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5.a</a:t>
            </a:r>
          </a:p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Emprender reformas que otorguen a las mujeres igualdad de derechos a los recursos económicos.</a:t>
            </a:r>
            <a:r>
              <a:rPr lang="es-MX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D6ED289-98D1-41A2-AC47-7CB467A924C3}"/>
              </a:ext>
            </a:extLst>
          </p:cNvPr>
          <p:cNvSpPr/>
          <p:nvPr/>
        </p:nvSpPr>
        <p:spPr>
          <a:xfrm>
            <a:off x="4976358" y="2964317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7C90642-E310-4658-86A5-F265B3331BDF}"/>
              </a:ext>
            </a:extLst>
          </p:cNvPr>
          <p:cNvSpPr/>
          <p:nvPr/>
        </p:nvSpPr>
        <p:spPr>
          <a:xfrm>
            <a:off x="4721630" y="3675303"/>
            <a:ext cx="2844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5. IGUALDAD DE GÉNERO</a:t>
            </a:r>
          </a:p>
        </p:txBody>
      </p:sp>
    </p:spTree>
    <p:extLst>
      <p:ext uri="{BB962C8B-B14F-4D97-AF65-F5344CB8AC3E}">
        <p14:creationId xmlns:p14="http://schemas.microsoft.com/office/powerpoint/2010/main" val="57463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65A76A2-7033-4C68-96A3-3A5496569546}"/>
              </a:ext>
            </a:extLst>
          </p:cNvPr>
          <p:cNvSpPr txBox="1">
            <a:spLocks/>
          </p:cNvSpPr>
          <p:nvPr/>
        </p:nvSpPr>
        <p:spPr>
          <a:xfrm>
            <a:off x="838200" y="8264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>
                <a:latin typeface="Century Gothic" panose="020B0502020202020204" pitchFamily="34" charset="0"/>
              </a:rPr>
              <a:t>¿</a:t>
            </a:r>
            <a:r>
              <a:rPr lang="es-CO" sz="2800" b="1">
                <a:latin typeface="Century Gothic" panose="020B0502020202020204" pitchFamily="34" charset="0"/>
              </a:rPr>
              <a:t>C</a:t>
            </a:r>
            <a:r>
              <a:rPr lang="es-CO" sz="2400" b="1">
                <a:latin typeface="Century Gothic" panose="020B0502020202020204" pitchFamily="34" charset="0"/>
              </a:rPr>
              <a:t>ÓMO SE </a:t>
            </a:r>
            <a:r>
              <a:rPr lang="es-CO" sz="2800" b="1">
                <a:latin typeface="Century Gothic" panose="020B0502020202020204" pitchFamily="34" charset="0"/>
              </a:rPr>
              <a:t>G</a:t>
            </a:r>
            <a:r>
              <a:rPr lang="es-CO" sz="2400" b="1">
                <a:latin typeface="Century Gothic" panose="020B0502020202020204" pitchFamily="34" charset="0"/>
              </a:rPr>
              <a:t>ARANTIZA LA </a:t>
            </a:r>
            <a:r>
              <a:rPr lang="es-CO" sz="2800" b="1">
                <a:latin typeface="Century Gothic" panose="020B0502020202020204" pitchFamily="34" charset="0"/>
              </a:rPr>
              <a:t>P</a:t>
            </a:r>
            <a:r>
              <a:rPr lang="es-CO" sz="2400" b="1">
                <a:latin typeface="Century Gothic" panose="020B0502020202020204" pitchFamily="34" charset="0"/>
              </a:rPr>
              <a:t>ARTICIPACIÓN DE LAS </a:t>
            </a:r>
            <a:r>
              <a:rPr lang="es-CO" sz="2800" b="1">
                <a:latin typeface="Century Gothic" panose="020B0502020202020204" pitchFamily="34" charset="0"/>
              </a:rPr>
              <a:t>C</a:t>
            </a:r>
            <a:r>
              <a:rPr lang="es-CO" sz="2400" b="1">
                <a:latin typeface="Century Gothic" panose="020B0502020202020204" pitchFamily="34" charset="0"/>
              </a:rPr>
              <a:t>OMUNIDADES EN EL </a:t>
            </a:r>
            <a:r>
              <a:rPr lang="es-CO" sz="2800" b="1">
                <a:latin typeface="Century Gothic" panose="020B0502020202020204" pitchFamily="34" charset="0"/>
              </a:rPr>
              <a:t>D</a:t>
            </a:r>
            <a:r>
              <a:rPr lang="es-CO" sz="2400" b="1">
                <a:latin typeface="Century Gothic" panose="020B0502020202020204" pitchFamily="34" charset="0"/>
              </a:rPr>
              <a:t>ISEÑO Y </a:t>
            </a:r>
            <a:r>
              <a:rPr lang="es-CO" sz="2800" b="1">
                <a:latin typeface="Century Gothic" panose="020B0502020202020204" pitchFamily="34" charset="0"/>
              </a:rPr>
              <a:t>E</a:t>
            </a:r>
            <a:r>
              <a:rPr lang="es-CO" sz="2400" b="1">
                <a:latin typeface="Century Gothic" panose="020B0502020202020204" pitchFamily="34" charset="0"/>
              </a:rPr>
              <a:t>JECUCIÓN DE LOS </a:t>
            </a:r>
            <a:r>
              <a:rPr lang="es-CO" sz="2800" b="1">
                <a:latin typeface="Century Gothic" panose="020B0502020202020204" pitchFamily="34" charset="0"/>
              </a:rPr>
              <a:t>P</a:t>
            </a:r>
            <a:r>
              <a:rPr lang="es-CO" sz="2400" b="1">
                <a:latin typeface="Century Gothic" panose="020B0502020202020204" pitchFamily="34" charset="0"/>
              </a:rPr>
              <a:t>ROYECTOS?</a:t>
            </a:r>
            <a:endParaRPr lang="es-CO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45930932-FDE9-4AC0-8072-29446B168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82758"/>
              </p:ext>
            </p:extLst>
          </p:nvPr>
        </p:nvGraphicFramePr>
        <p:xfrm>
          <a:off x="1191248" y="2247282"/>
          <a:ext cx="9552954" cy="339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87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36D89D8-E422-43F8-86EA-BB7964E4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122" y="3013029"/>
            <a:ext cx="9262515" cy="1271864"/>
          </a:xfrm>
        </p:spPr>
        <p:txBody>
          <a:bodyPr/>
          <a:lstStyle/>
          <a:p>
            <a:r>
              <a:rPr lang="es-CO" dirty="0">
                <a:latin typeface="Century Gothic" panose="020B0502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75529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4729D3-0A05-4690-B3F2-CF92F3B18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0" t="6355" r="9240" b="15925"/>
          <a:stretch/>
        </p:blipFill>
        <p:spPr>
          <a:xfrm>
            <a:off x="-1" y="1438787"/>
            <a:ext cx="7977809" cy="44659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647A9F4-4C97-4D4F-929A-666B1763E8F0}"/>
              </a:ext>
            </a:extLst>
          </p:cNvPr>
          <p:cNvSpPr/>
          <p:nvPr/>
        </p:nvSpPr>
        <p:spPr>
          <a:xfrm>
            <a:off x="7977808" y="3429000"/>
            <a:ext cx="419146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rgbClr val="010407"/>
                </a:solidFill>
                <a:latin typeface="Century Gothic" panose="020B0502020202020204" pitchFamily="34" charset="0"/>
              </a:rPr>
              <a:t>La ANI, a través de los contratos de concesión de los proyectos, ha definido obligaciones sociales dentro de las cuales se encuentran programas que contienen actividades armónicas con la </a:t>
            </a:r>
            <a:r>
              <a:rPr lang="es-CO" sz="14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promoción y respeto de los derechos humanos,</a:t>
            </a:r>
            <a:r>
              <a:rPr lang="es-CO" sz="1400" dirty="0">
                <a:solidFill>
                  <a:srgbClr val="010407"/>
                </a:solidFill>
                <a:latin typeface="Century Gothic" panose="020B0502020202020204" pitchFamily="34" charset="0"/>
              </a:rPr>
              <a:t> así como con los </a:t>
            </a:r>
            <a:r>
              <a:rPr lang="es-CO" sz="14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Objetivos de Desarrollo Sostenible</a:t>
            </a:r>
            <a:r>
              <a:rPr lang="es-CO" sz="1400" dirty="0">
                <a:solidFill>
                  <a:srgbClr val="010407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Freeform 624">
            <a:extLst>
              <a:ext uri="{FF2B5EF4-FFF2-40B4-BE49-F238E27FC236}">
                <a16:creationId xmlns:a16="http://schemas.microsoft.com/office/drawing/2014/main" id="{4E2FD421-B17C-4123-BB78-1963E4F109CA}"/>
              </a:ext>
            </a:extLst>
          </p:cNvPr>
          <p:cNvSpPr>
            <a:spLocks/>
          </p:cNvSpPr>
          <p:nvPr/>
        </p:nvSpPr>
        <p:spPr bwMode="auto">
          <a:xfrm>
            <a:off x="9281222" y="1239955"/>
            <a:ext cx="1857168" cy="1837447"/>
          </a:xfrm>
          <a:custGeom>
            <a:avLst/>
            <a:gdLst>
              <a:gd name="T0" fmla="*/ 2147483646 w 5794"/>
              <a:gd name="T1" fmla="*/ 2147483646 h 5794"/>
              <a:gd name="T2" fmla="*/ 2147483646 w 5794"/>
              <a:gd name="T3" fmla="*/ 2147483646 h 5794"/>
              <a:gd name="T4" fmla="*/ 2147483646 w 5794"/>
              <a:gd name="T5" fmla="*/ 2147483646 h 5794"/>
              <a:gd name="T6" fmla="*/ 2147483646 w 5794"/>
              <a:gd name="T7" fmla="*/ 2147483646 h 5794"/>
              <a:gd name="T8" fmla="*/ 2147483646 w 5794"/>
              <a:gd name="T9" fmla="*/ 2147483646 h 5794"/>
              <a:gd name="T10" fmla="*/ 2147483646 w 5794"/>
              <a:gd name="T11" fmla="*/ 2147483646 h 5794"/>
              <a:gd name="T12" fmla="*/ 2147483646 w 5794"/>
              <a:gd name="T13" fmla="*/ 2147483646 h 5794"/>
              <a:gd name="T14" fmla="*/ 2147483646 w 5794"/>
              <a:gd name="T15" fmla="*/ 2147483646 h 5794"/>
              <a:gd name="T16" fmla="*/ 2147483646 w 5794"/>
              <a:gd name="T17" fmla="*/ 2147483646 h 5794"/>
              <a:gd name="T18" fmla="*/ 2147483646 w 5794"/>
              <a:gd name="T19" fmla="*/ 2147483646 h 5794"/>
              <a:gd name="T20" fmla="*/ 2147483646 w 5794"/>
              <a:gd name="T21" fmla="*/ 2147483646 h 5794"/>
              <a:gd name="T22" fmla="*/ 2147483646 w 5794"/>
              <a:gd name="T23" fmla="*/ 2147483646 h 5794"/>
              <a:gd name="T24" fmla="*/ 2147483646 w 5794"/>
              <a:gd name="T25" fmla="*/ 2147483646 h 5794"/>
              <a:gd name="T26" fmla="*/ 2147483646 w 5794"/>
              <a:gd name="T27" fmla="*/ 2147483646 h 5794"/>
              <a:gd name="T28" fmla="*/ 2147483646 w 5794"/>
              <a:gd name="T29" fmla="*/ 2147483646 h 5794"/>
              <a:gd name="T30" fmla="*/ 2147483646 w 5794"/>
              <a:gd name="T31" fmla="*/ 2147483646 h 5794"/>
              <a:gd name="T32" fmla="*/ 2147483646 w 5794"/>
              <a:gd name="T33" fmla="*/ 2147483646 h 5794"/>
              <a:gd name="T34" fmla="*/ 2147483646 w 5794"/>
              <a:gd name="T35" fmla="*/ 2147483646 h 5794"/>
              <a:gd name="T36" fmla="*/ 2147483646 w 5794"/>
              <a:gd name="T37" fmla="*/ 2147483646 h 5794"/>
              <a:gd name="T38" fmla="*/ 2147483646 w 5794"/>
              <a:gd name="T39" fmla="*/ 2147483646 h 5794"/>
              <a:gd name="T40" fmla="*/ 2147483646 w 5794"/>
              <a:gd name="T41" fmla="*/ 2147483646 h 5794"/>
              <a:gd name="T42" fmla="*/ 2147483646 w 5794"/>
              <a:gd name="T43" fmla="*/ 2147483646 h 5794"/>
              <a:gd name="T44" fmla="*/ 2147483646 w 5794"/>
              <a:gd name="T45" fmla="*/ 2147483646 h 5794"/>
              <a:gd name="T46" fmla="*/ 2147483646 w 5794"/>
              <a:gd name="T47" fmla="*/ 2147483646 h 5794"/>
              <a:gd name="T48" fmla="*/ 2147483646 w 5794"/>
              <a:gd name="T49" fmla="*/ 2147483646 h 5794"/>
              <a:gd name="T50" fmla="*/ 2147483646 w 5794"/>
              <a:gd name="T51" fmla="*/ 2147483646 h 5794"/>
              <a:gd name="T52" fmla="*/ 2147483646 w 5794"/>
              <a:gd name="T53" fmla="*/ 2147483646 h 5794"/>
              <a:gd name="T54" fmla="*/ 2147483646 w 5794"/>
              <a:gd name="T55" fmla="*/ 2147483646 h 5794"/>
              <a:gd name="T56" fmla="*/ 2147483646 w 5794"/>
              <a:gd name="T57" fmla="*/ 2147483646 h 5794"/>
              <a:gd name="T58" fmla="*/ 2147483646 w 5794"/>
              <a:gd name="T59" fmla="*/ 2147483646 h 5794"/>
              <a:gd name="T60" fmla="*/ 2147483646 w 5794"/>
              <a:gd name="T61" fmla="*/ 2147483646 h 5794"/>
              <a:gd name="T62" fmla="*/ 2147483646 w 5794"/>
              <a:gd name="T63" fmla="*/ 0 h 5794"/>
              <a:gd name="T64" fmla="*/ 2147483646 w 5794"/>
              <a:gd name="T65" fmla="*/ 2147483646 h 5794"/>
              <a:gd name="T66" fmla="*/ 2147483646 w 5794"/>
              <a:gd name="T67" fmla="*/ 2147483646 h 5794"/>
              <a:gd name="T68" fmla="*/ 2147483646 w 5794"/>
              <a:gd name="T69" fmla="*/ 2147483646 h 5794"/>
              <a:gd name="T70" fmla="*/ 2147483646 w 5794"/>
              <a:gd name="T71" fmla="*/ 2147483646 h 5794"/>
              <a:gd name="T72" fmla="*/ 2147483646 w 5794"/>
              <a:gd name="T73" fmla="*/ 2147483646 h 5794"/>
              <a:gd name="T74" fmla="*/ 2147483646 w 5794"/>
              <a:gd name="T75" fmla="*/ 2147483646 h 5794"/>
              <a:gd name="T76" fmla="*/ 2147483646 w 5794"/>
              <a:gd name="T77" fmla="*/ 2147483646 h 5794"/>
              <a:gd name="T78" fmla="*/ 2147483646 w 5794"/>
              <a:gd name="T79" fmla="*/ 2147483646 h 5794"/>
              <a:gd name="T80" fmla="*/ 2147483646 w 5794"/>
              <a:gd name="T81" fmla="*/ 2147483646 h 5794"/>
              <a:gd name="T82" fmla="*/ 2147483646 w 5794"/>
              <a:gd name="T83" fmla="*/ 2147483646 h 5794"/>
              <a:gd name="T84" fmla="*/ 2147483646 w 5794"/>
              <a:gd name="T85" fmla="*/ 2147483646 h 5794"/>
              <a:gd name="T86" fmla="*/ 2147483646 w 5794"/>
              <a:gd name="T87" fmla="*/ 2147483646 h 5794"/>
              <a:gd name="T88" fmla="*/ 2147483646 w 5794"/>
              <a:gd name="T89" fmla="*/ 2147483646 h 5794"/>
              <a:gd name="T90" fmla="*/ 2147483646 w 5794"/>
              <a:gd name="T91" fmla="*/ 2147483646 h 5794"/>
              <a:gd name="T92" fmla="*/ 2147483646 w 5794"/>
              <a:gd name="T93" fmla="*/ 2147483646 h 5794"/>
              <a:gd name="T94" fmla="*/ 2147483646 w 5794"/>
              <a:gd name="T95" fmla="*/ 2147483646 h 5794"/>
              <a:gd name="T96" fmla="*/ 2147483646 w 5794"/>
              <a:gd name="T97" fmla="*/ 2147483646 h 5794"/>
              <a:gd name="T98" fmla="*/ 2147483646 w 5794"/>
              <a:gd name="T99" fmla="*/ 2147483646 h 5794"/>
              <a:gd name="T100" fmla="*/ 2147483646 w 5794"/>
              <a:gd name="T101" fmla="*/ 2147483646 h 5794"/>
              <a:gd name="T102" fmla="*/ 2147483646 w 5794"/>
              <a:gd name="T103" fmla="*/ 2147483646 h 5794"/>
              <a:gd name="T104" fmla="*/ 2147483646 w 5794"/>
              <a:gd name="T105" fmla="*/ 2147483646 h 5794"/>
              <a:gd name="T106" fmla="*/ 2147483646 w 5794"/>
              <a:gd name="T107" fmla="*/ 2147483646 h 5794"/>
              <a:gd name="T108" fmla="*/ 2147483646 w 5794"/>
              <a:gd name="T109" fmla="*/ 2147483646 h 57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794"/>
              <a:gd name="T166" fmla="*/ 0 h 5794"/>
              <a:gd name="T167" fmla="*/ 5794 w 5794"/>
              <a:gd name="T168" fmla="*/ 5794 h 579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794" h="5794">
                <a:moveTo>
                  <a:pt x="5018" y="2848"/>
                </a:moveTo>
                <a:lnTo>
                  <a:pt x="5072" y="2845"/>
                </a:lnTo>
                <a:lnTo>
                  <a:pt x="5194" y="2823"/>
                </a:lnTo>
                <a:lnTo>
                  <a:pt x="5326" y="2783"/>
                </a:lnTo>
                <a:lnTo>
                  <a:pt x="5462" y="2727"/>
                </a:lnTo>
                <a:lnTo>
                  <a:pt x="5528" y="2694"/>
                </a:lnTo>
                <a:lnTo>
                  <a:pt x="5552" y="2683"/>
                </a:lnTo>
                <a:lnTo>
                  <a:pt x="5598" y="2674"/>
                </a:lnTo>
                <a:lnTo>
                  <a:pt x="5644" y="2677"/>
                </a:lnTo>
                <a:lnTo>
                  <a:pt x="5688" y="2691"/>
                </a:lnTo>
                <a:lnTo>
                  <a:pt x="5725" y="2714"/>
                </a:lnTo>
                <a:lnTo>
                  <a:pt x="5758" y="2748"/>
                </a:lnTo>
                <a:lnTo>
                  <a:pt x="5780" y="2787"/>
                </a:lnTo>
                <a:lnTo>
                  <a:pt x="5793" y="2834"/>
                </a:lnTo>
                <a:lnTo>
                  <a:pt x="5794" y="2858"/>
                </a:lnTo>
                <a:lnTo>
                  <a:pt x="5794" y="4489"/>
                </a:lnTo>
                <a:lnTo>
                  <a:pt x="4175" y="4489"/>
                </a:lnTo>
                <a:lnTo>
                  <a:pt x="4150" y="4490"/>
                </a:lnTo>
                <a:lnTo>
                  <a:pt x="4105" y="4502"/>
                </a:lnTo>
                <a:lnTo>
                  <a:pt x="4065" y="4525"/>
                </a:lnTo>
                <a:lnTo>
                  <a:pt x="4034" y="4556"/>
                </a:lnTo>
                <a:lnTo>
                  <a:pt x="4009" y="4595"/>
                </a:lnTo>
                <a:lnTo>
                  <a:pt x="3996" y="4638"/>
                </a:lnTo>
                <a:lnTo>
                  <a:pt x="3994" y="4683"/>
                </a:lnTo>
                <a:lnTo>
                  <a:pt x="4003" y="4731"/>
                </a:lnTo>
                <a:lnTo>
                  <a:pt x="4012" y="4753"/>
                </a:lnTo>
                <a:lnTo>
                  <a:pt x="4044" y="4821"/>
                </a:lnTo>
                <a:lnTo>
                  <a:pt x="4097" y="4957"/>
                </a:lnTo>
                <a:lnTo>
                  <a:pt x="4135" y="5089"/>
                </a:lnTo>
                <a:lnTo>
                  <a:pt x="4156" y="5211"/>
                </a:lnTo>
                <a:lnTo>
                  <a:pt x="4158" y="5265"/>
                </a:lnTo>
                <a:lnTo>
                  <a:pt x="4157" y="5298"/>
                </a:lnTo>
                <a:lnTo>
                  <a:pt x="4150" y="5359"/>
                </a:lnTo>
                <a:lnTo>
                  <a:pt x="4139" y="5414"/>
                </a:lnTo>
                <a:lnTo>
                  <a:pt x="4121" y="5467"/>
                </a:lnTo>
                <a:lnTo>
                  <a:pt x="4099" y="5517"/>
                </a:lnTo>
                <a:lnTo>
                  <a:pt x="4070" y="5562"/>
                </a:lnTo>
                <a:lnTo>
                  <a:pt x="4020" y="5623"/>
                </a:lnTo>
                <a:lnTo>
                  <a:pt x="3938" y="5690"/>
                </a:lnTo>
                <a:lnTo>
                  <a:pt x="3841" y="5741"/>
                </a:lnTo>
                <a:lnTo>
                  <a:pt x="3732" y="5775"/>
                </a:lnTo>
                <a:lnTo>
                  <a:pt x="3614" y="5793"/>
                </a:lnTo>
                <a:lnTo>
                  <a:pt x="3552" y="5794"/>
                </a:lnTo>
                <a:lnTo>
                  <a:pt x="3489" y="5793"/>
                </a:lnTo>
                <a:lnTo>
                  <a:pt x="3371" y="5775"/>
                </a:lnTo>
                <a:lnTo>
                  <a:pt x="3263" y="5741"/>
                </a:lnTo>
                <a:lnTo>
                  <a:pt x="3165" y="5690"/>
                </a:lnTo>
                <a:lnTo>
                  <a:pt x="3084" y="5623"/>
                </a:lnTo>
                <a:lnTo>
                  <a:pt x="3033" y="5562"/>
                </a:lnTo>
                <a:lnTo>
                  <a:pt x="3006" y="5517"/>
                </a:lnTo>
                <a:lnTo>
                  <a:pt x="2983" y="5467"/>
                </a:lnTo>
                <a:lnTo>
                  <a:pt x="2964" y="5414"/>
                </a:lnTo>
                <a:lnTo>
                  <a:pt x="2953" y="5359"/>
                </a:lnTo>
                <a:lnTo>
                  <a:pt x="2946" y="5298"/>
                </a:lnTo>
                <a:lnTo>
                  <a:pt x="2946" y="5265"/>
                </a:lnTo>
                <a:lnTo>
                  <a:pt x="2948" y="5211"/>
                </a:lnTo>
                <a:lnTo>
                  <a:pt x="2970" y="5089"/>
                </a:lnTo>
                <a:lnTo>
                  <a:pt x="3011" y="4957"/>
                </a:lnTo>
                <a:lnTo>
                  <a:pt x="3067" y="4821"/>
                </a:lnTo>
                <a:lnTo>
                  <a:pt x="3099" y="4753"/>
                </a:lnTo>
                <a:lnTo>
                  <a:pt x="3110" y="4731"/>
                </a:lnTo>
                <a:lnTo>
                  <a:pt x="3120" y="4685"/>
                </a:lnTo>
                <a:lnTo>
                  <a:pt x="3117" y="4639"/>
                </a:lnTo>
                <a:lnTo>
                  <a:pt x="3103" y="4595"/>
                </a:lnTo>
                <a:lnTo>
                  <a:pt x="3079" y="4558"/>
                </a:lnTo>
                <a:lnTo>
                  <a:pt x="3046" y="4525"/>
                </a:lnTo>
                <a:lnTo>
                  <a:pt x="3006" y="4503"/>
                </a:lnTo>
                <a:lnTo>
                  <a:pt x="2961" y="4490"/>
                </a:lnTo>
                <a:lnTo>
                  <a:pt x="2935" y="4489"/>
                </a:lnTo>
                <a:lnTo>
                  <a:pt x="1305" y="4489"/>
                </a:lnTo>
                <a:lnTo>
                  <a:pt x="1305" y="2858"/>
                </a:lnTo>
                <a:lnTo>
                  <a:pt x="1304" y="2834"/>
                </a:lnTo>
                <a:lnTo>
                  <a:pt x="1291" y="2787"/>
                </a:lnTo>
                <a:lnTo>
                  <a:pt x="1268" y="2748"/>
                </a:lnTo>
                <a:lnTo>
                  <a:pt x="1237" y="2714"/>
                </a:lnTo>
                <a:lnTo>
                  <a:pt x="1198" y="2691"/>
                </a:lnTo>
                <a:lnTo>
                  <a:pt x="1155" y="2677"/>
                </a:lnTo>
                <a:lnTo>
                  <a:pt x="1110" y="2674"/>
                </a:lnTo>
                <a:lnTo>
                  <a:pt x="1063" y="2683"/>
                </a:lnTo>
                <a:lnTo>
                  <a:pt x="1040" y="2694"/>
                </a:lnTo>
                <a:lnTo>
                  <a:pt x="972" y="2727"/>
                </a:lnTo>
                <a:lnTo>
                  <a:pt x="836" y="2783"/>
                </a:lnTo>
                <a:lnTo>
                  <a:pt x="705" y="2823"/>
                </a:lnTo>
                <a:lnTo>
                  <a:pt x="582" y="2845"/>
                </a:lnTo>
                <a:lnTo>
                  <a:pt x="528" y="2848"/>
                </a:lnTo>
                <a:lnTo>
                  <a:pt x="497" y="2848"/>
                </a:lnTo>
                <a:lnTo>
                  <a:pt x="436" y="2841"/>
                </a:lnTo>
                <a:lnTo>
                  <a:pt x="379" y="2829"/>
                </a:lnTo>
                <a:lnTo>
                  <a:pt x="326" y="2812"/>
                </a:lnTo>
                <a:lnTo>
                  <a:pt x="276" y="2788"/>
                </a:lnTo>
                <a:lnTo>
                  <a:pt x="231" y="2760"/>
                </a:lnTo>
                <a:lnTo>
                  <a:pt x="170" y="2711"/>
                </a:lnTo>
                <a:lnTo>
                  <a:pt x="104" y="2628"/>
                </a:lnTo>
                <a:lnTo>
                  <a:pt x="53" y="2532"/>
                </a:lnTo>
                <a:lnTo>
                  <a:pt x="18" y="2423"/>
                </a:lnTo>
                <a:lnTo>
                  <a:pt x="2" y="2305"/>
                </a:lnTo>
                <a:lnTo>
                  <a:pt x="0" y="2243"/>
                </a:lnTo>
                <a:lnTo>
                  <a:pt x="2" y="2180"/>
                </a:lnTo>
                <a:lnTo>
                  <a:pt x="18" y="2061"/>
                </a:lnTo>
                <a:lnTo>
                  <a:pt x="53" y="1952"/>
                </a:lnTo>
                <a:lnTo>
                  <a:pt x="104" y="1856"/>
                </a:lnTo>
                <a:lnTo>
                  <a:pt x="170" y="1773"/>
                </a:lnTo>
                <a:lnTo>
                  <a:pt x="231" y="1724"/>
                </a:lnTo>
                <a:lnTo>
                  <a:pt x="276" y="1696"/>
                </a:lnTo>
                <a:lnTo>
                  <a:pt x="326" y="1672"/>
                </a:lnTo>
                <a:lnTo>
                  <a:pt x="379" y="1656"/>
                </a:lnTo>
                <a:lnTo>
                  <a:pt x="436" y="1643"/>
                </a:lnTo>
                <a:lnTo>
                  <a:pt x="497" y="1637"/>
                </a:lnTo>
                <a:lnTo>
                  <a:pt x="528" y="1636"/>
                </a:lnTo>
                <a:lnTo>
                  <a:pt x="582" y="1639"/>
                </a:lnTo>
                <a:lnTo>
                  <a:pt x="705" y="1658"/>
                </a:lnTo>
                <a:lnTo>
                  <a:pt x="838" y="1697"/>
                </a:lnTo>
                <a:lnTo>
                  <a:pt x="972" y="1750"/>
                </a:lnTo>
                <a:lnTo>
                  <a:pt x="1040" y="1781"/>
                </a:lnTo>
                <a:lnTo>
                  <a:pt x="1063" y="1792"/>
                </a:lnTo>
                <a:lnTo>
                  <a:pt x="1110" y="1801"/>
                </a:lnTo>
                <a:lnTo>
                  <a:pt x="1156" y="1798"/>
                </a:lnTo>
                <a:lnTo>
                  <a:pt x="1199" y="1784"/>
                </a:lnTo>
                <a:lnTo>
                  <a:pt x="1237" y="1760"/>
                </a:lnTo>
                <a:lnTo>
                  <a:pt x="1269" y="1728"/>
                </a:lnTo>
                <a:lnTo>
                  <a:pt x="1291" y="1689"/>
                </a:lnTo>
                <a:lnTo>
                  <a:pt x="1304" y="1644"/>
                </a:lnTo>
                <a:lnTo>
                  <a:pt x="1305" y="1618"/>
                </a:lnTo>
                <a:lnTo>
                  <a:pt x="1305" y="0"/>
                </a:lnTo>
                <a:lnTo>
                  <a:pt x="1305" y="310"/>
                </a:lnTo>
                <a:lnTo>
                  <a:pt x="1305" y="0"/>
                </a:lnTo>
                <a:lnTo>
                  <a:pt x="2935" y="0"/>
                </a:lnTo>
                <a:lnTo>
                  <a:pt x="2961" y="2"/>
                </a:lnTo>
                <a:lnTo>
                  <a:pt x="3006" y="13"/>
                </a:lnTo>
                <a:lnTo>
                  <a:pt x="3046" y="37"/>
                </a:lnTo>
                <a:lnTo>
                  <a:pt x="3079" y="69"/>
                </a:lnTo>
                <a:lnTo>
                  <a:pt x="3103" y="107"/>
                </a:lnTo>
                <a:lnTo>
                  <a:pt x="3117" y="149"/>
                </a:lnTo>
                <a:lnTo>
                  <a:pt x="3120" y="196"/>
                </a:lnTo>
                <a:lnTo>
                  <a:pt x="3110" y="243"/>
                </a:lnTo>
                <a:lnTo>
                  <a:pt x="3099" y="265"/>
                </a:lnTo>
                <a:lnTo>
                  <a:pt x="3067" y="332"/>
                </a:lnTo>
                <a:lnTo>
                  <a:pt x="3011" y="468"/>
                </a:lnTo>
                <a:lnTo>
                  <a:pt x="2970" y="600"/>
                </a:lnTo>
                <a:lnTo>
                  <a:pt x="2948" y="722"/>
                </a:lnTo>
                <a:lnTo>
                  <a:pt x="2946" y="777"/>
                </a:lnTo>
                <a:lnTo>
                  <a:pt x="2946" y="809"/>
                </a:lnTo>
                <a:lnTo>
                  <a:pt x="2953" y="869"/>
                </a:lnTo>
                <a:lnTo>
                  <a:pt x="2964" y="926"/>
                </a:lnTo>
                <a:lnTo>
                  <a:pt x="2983" y="979"/>
                </a:lnTo>
                <a:lnTo>
                  <a:pt x="3006" y="1028"/>
                </a:lnTo>
                <a:lnTo>
                  <a:pt x="3033" y="1074"/>
                </a:lnTo>
                <a:lnTo>
                  <a:pt x="3084" y="1134"/>
                </a:lnTo>
                <a:lnTo>
                  <a:pt x="3165" y="1202"/>
                </a:lnTo>
                <a:lnTo>
                  <a:pt x="3263" y="1252"/>
                </a:lnTo>
                <a:lnTo>
                  <a:pt x="3371" y="1286"/>
                </a:lnTo>
                <a:lnTo>
                  <a:pt x="3489" y="1303"/>
                </a:lnTo>
                <a:lnTo>
                  <a:pt x="3552" y="1304"/>
                </a:lnTo>
                <a:lnTo>
                  <a:pt x="3614" y="1303"/>
                </a:lnTo>
                <a:lnTo>
                  <a:pt x="3732" y="1286"/>
                </a:lnTo>
                <a:lnTo>
                  <a:pt x="3841" y="1252"/>
                </a:lnTo>
                <a:lnTo>
                  <a:pt x="3938" y="1202"/>
                </a:lnTo>
                <a:lnTo>
                  <a:pt x="4020" y="1134"/>
                </a:lnTo>
                <a:lnTo>
                  <a:pt x="4070" y="1074"/>
                </a:lnTo>
                <a:lnTo>
                  <a:pt x="4099" y="1028"/>
                </a:lnTo>
                <a:lnTo>
                  <a:pt x="4121" y="979"/>
                </a:lnTo>
                <a:lnTo>
                  <a:pt x="4139" y="926"/>
                </a:lnTo>
                <a:lnTo>
                  <a:pt x="4150" y="869"/>
                </a:lnTo>
                <a:lnTo>
                  <a:pt x="4157" y="809"/>
                </a:lnTo>
                <a:lnTo>
                  <a:pt x="4158" y="777"/>
                </a:lnTo>
                <a:lnTo>
                  <a:pt x="4156" y="722"/>
                </a:lnTo>
                <a:lnTo>
                  <a:pt x="4135" y="600"/>
                </a:lnTo>
                <a:lnTo>
                  <a:pt x="4097" y="468"/>
                </a:lnTo>
                <a:lnTo>
                  <a:pt x="4044" y="332"/>
                </a:lnTo>
                <a:lnTo>
                  <a:pt x="4012" y="265"/>
                </a:lnTo>
                <a:lnTo>
                  <a:pt x="4003" y="241"/>
                </a:lnTo>
                <a:lnTo>
                  <a:pt x="3994" y="195"/>
                </a:lnTo>
                <a:lnTo>
                  <a:pt x="3996" y="149"/>
                </a:lnTo>
                <a:lnTo>
                  <a:pt x="4009" y="107"/>
                </a:lnTo>
                <a:lnTo>
                  <a:pt x="4034" y="68"/>
                </a:lnTo>
                <a:lnTo>
                  <a:pt x="4065" y="37"/>
                </a:lnTo>
                <a:lnTo>
                  <a:pt x="4105" y="13"/>
                </a:lnTo>
                <a:lnTo>
                  <a:pt x="4150" y="2"/>
                </a:lnTo>
                <a:lnTo>
                  <a:pt x="4175" y="0"/>
                </a:lnTo>
                <a:lnTo>
                  <a:pt x="5794" y="0"/>
                </a:lnTo>
                <a:lnTo>
                  <a:pt x="5794" y="1618"/>
                </a:lnTo>
                <a:lnTo>
                  <a:pt x="5793" y="1644"/>
                </a:lnTo>
                <a:lnTo>
                  <a:pt x="5780" y="1689"/>
                </a:lnTo>
                <a:lnTo>
                  <a:pt x="5758" y="1728"/>
                </a:lnTo>
                <a:lnTo>
                  <a:pt x="5725" y="1760"/>
                </a:lnTo>
                <a:lnTo>
                  <a:pt x="5688" y="1784"/>
                </a:lnTo>
                <a:lnTo>
                  <a:pt x="5645" y="1798"/>
                </a:lnTo>
                <a:lnTo>
                  <a:pt x="5599" y="1801"/>
                </a:lnTo>
                <a:lnTo>
                  <a:pt x="5552" y="1792"/>
                </a:lnTo>
                <a:lnTo>
                  <a:pt x="5529" y="1781"/>
                </a:lnTo>
                <a:lnTo>
                  <a:pt x="5462" y="1750"/>
                </a:lnTo>
                <a:lnTo>
                  <a:pt x="5326" y="1697"/>
                </a:lnTo>
                <a:lnTo>
                  <a:pt x="5194" y="1658"/>
                </a:lnTo>
                <a:lnTo>
                  <a:pt x="5072" y="1639"/>
                </a:lnTo>
                <a:lnTo>
                  <a:pt x="5018" y="1636"/>
                </a:lnTo>
                <a:lnTo>
                  <a:pt x="4985" y="1637"/>
                </a:lnTo>
                <a:lnTo>
                  <a:pt x="4924" y="1643"/>
                </a:lnTo>
                <a:lnTo>
                  <a:pt x="4868" y="1656"/>
                </a:lnTo>
                <a:lnTo>
                  <a:pt x="4815" y="1672"/>
                </a:lnTo>
                <a:lnTo>
                  <a:pt x="4766" y="1696"/>
                </a:lnTo>
                <a:lnTo>
                  <a:pt x="4721" y="1724"/>
                </a:lnTo>
                <a:lnTo>
                  <a:pt x="4660" y="1773"/>
                </a:lnTo>
                <a:lnTo>
                  <a:pt x="4592" y="1856"/>
                </a:lnTo>
                <a:lnTo>
                  <a:pt x="4542" y="1952"/>
                </a:lnTo>
                <a:lnTo>
                  <a:pt x="4508" y="2061"/>
                </a:lnTo>
                <a:lnTo>
                  <a:pt x="4490" y="2180"/>
                </a:lnTo>
                <a:lnTo>
                  <a:pt x="4489" y="2243"/>
                </a:lnTo>
                <a:lnTo>
                  <a:pt x="4490" y="2305"/>
                </a:lnTo>
                <a:lnTo>
                  <a:pt x="4508" y="2423"/>
                </a:lnTo>
                <a:lnTo>
                  <a:pt x="4542" y="2532"/>
                </a:lnTo>
                <a:lnTo>
                  <a:pt x="4592" y="2628"/>
                </a:lnTo>
                <a:lnTo>
                  <a:pt x="4660" y="2711"/>
                </a:lnTo>
                <a:lnTo>
                  <a:pt x="4721" y="2760"/>
                </a:lnTo>
                <a:lnTo>
                  <a:pt x="4766" y="2788"/>
                </a:lnTo>
                <a:lnTo>
                  <a:pt x="4815" y="2812"/>
                </a:lnTo>
                <a:lnTo>
                  <a:pt x="4868" y="2829"/>
                </a:lnTo>
                <a:lnTo>
                  <a:pt x="4924" y="2841"/>
                </a:lnTo>
                <a:lnTo>
                  <a:pt x="4985" y="2848"/>
                </a:lnTo>
                <a:lnTo>
                  <a:pt x="5018" y="28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8" name="Group 62">
            <a:extLst>
              <a:ext uri="{FF2B5EF4-FFF2-40B4-BE49-F238E27FC236}">
                <a16:creationId xmlns:a16="http://schemas.microsoft.com/office/drawing/2014/main" id="{7F1FCC62-EB12-4301-85C4-F183F8401709}"/>
              </a:ext>
            </a:extLst>
          </p:cNvPr>
          <p:cNvGrpSpPr>
            <a:grpSpLocks/>
          </p:cNvGrpSpPr>
          <p:nvPr/>
        </p:nvGrpSpPr>
        <p:grpSpPr bwMode="auto">
          <a:xfrm>
            <a:off x="10227758" y="1143303"/>
            <a:ext cx="1941512" cy="1122363"/>
            <a:chOff x="10243750" y="1881543"/>
            <a:chExt cx="1942598" cy="1121279"/>
          </a:xfrm>
        </p:grpSpPr>
        <p:sp>
          <p:nvSpPr>
            <p:cNvPr id="9" name="Freeform 3127">
              <a:extLst>
                <a:ext uri="{FF2B5EF4-FFF2-40B4-BE49-F238E27FC236}">
                  <a16:creationId xmlns:a16="http://schemas.microsoft.com/office/drawing/2014/main" id="{407C6F11-97F6-4890-8E57-732D1222E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9332" y="2039856"/>
              <a:ext cx="678481" cy="626107"/>
            </a:xfrm>
            <a:custGeom>
              <a:avLst/>
              <a:gdLst>
                <a:gd name="T0" fmla="*/ 2147483646 w 570"/>
                <a:gd name="T1" fmla="*/ 0 h 526"/>
                <a:gd name="T2" fmla="*/ 2147483646 w 570"/>
                <a:gd name="T3" fmla="*/ 2147483646 h 526"/>
                <a:gd name="T4" fmla="*/ 2147483646 w 570"/>
                <a:gd name="T5" fmla="*/ 2147483646 h 526"/>
                <a:gd name="T6" fmla="*/ 0 w 570"/>
                <a:gd name="T7" fmla="*/ 2147483646 h 526"/>
                <a:gd name="T8" fmla="*/ 2147483646 w 570"/>
                <a:gd name="T9" fmla="*/ 0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0"/>
                <a:gd name="T16" fmla="*/ 0 h 526"/>
                <a:gd name="T17" fmla="*/ 570 w 570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0" h="526">
                  <a:moveTo>
                    <a:pt x="465" y="0"/>
                  </a:moveTo>
                  <a:lnTo>
                    <a:pt x="570" y="407"/>
                  </a:lnTo>
                  <a:lnTo>
                    <a:pt x="105" y="526"/>
                  </a:lnTo>
                  <a:lnTo>
                    <a:pt x="0" y="121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EBC09F"/>
            </a:solidFill>
            <a:ln w="0">
              <a:solidFill>
                <a:srgbClr val="EBC0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 3128">
              <a:extLst>
                <a:ext uri="{FF2B5EF4-FFF2-40B4-BE49-F238E27FC236}">
                  <a16:creationId xmlns:a16="http://schemas.microsoft.com/office/drawing/2014/main" id="{D3FCC139-D8F4-421C-B305-3E851F22F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299" y="2119606"/>
              <a:ext cx="657055" cy="736807"/>
            </a:xfrm>
            <a:custGeom>
              <a:avLst/>
              <a:gdLst>
                <a:gd name="T0" fmla="*/ 2147483646 w 552"/>
                <a:gd name="T1" fmla="*/ 0 h 619"/>
                <a:gd name="T2" fmla="*/ 2147483646 w 552"/>
                <a:gd name="T3" fmla="*/ 2147483646 h 619"/>
                <a:gd name="T4" fmla="*/ 2147483646 w 552"/>
                <a:gd name="T5" fmla="*/ 2147483646 h 619"/>
                <a:gd name="T6" fmla="*/ 2147483646 w 552"/>
                <a:gd name="T7" fmla="*/ 2147483646 h 619"/>
                <a:gd name="T8" fmla="*/ 2147483646 w 552"/>
                <a:gd name="T9" fmla="*/ 2147483646 h 619"/>
                <a:gd name="T10" fmla="*/ 2147483646 w 552"/>
                <a:gd name="T11" fmla="*/ 2147483646 h 619"/>
                <a:gd name="T12" fmla="*/ 2147483646 w 552"/>
                <a:gd name="T13" fmla="*/ 2147483646 h 619"/>
                <a:gd name="T14" fmla="*/ 2147483646 w 552"/>
                <a:gd name="T15" fmla="*/ 2147483646 h 619"/>
                <a:gd name="T16" fmla="*/ 2147483646 w 552"/>
                <a:gd name="T17" fmla="*/ 2147483646 h 619"/>
                <a:gd name="T18" fmla="*/ 2147483646 w 552"/>
                <a:gd name="T19" fmla="*/ 2147483646 h 619"/>
                <a:gd name="T20" fmla="*/ 2147483646 w 552"/>
                <a:gd name="T21" fmla="*/ 2147483646 h 619"/>
                <a:gd name="T22" fmla="*/ 2147483646 w 552"/>
                <a:gd name="T23" fmla="*/ 2147483646 h 619"/>
                <a:gd name="T24" fmla="*/ 2147483646 w 552"/>
                <a:gd name="T25" fmla="*/ 2147483646 h 619"/>
                <a:gd name="T26" fmla="*/ 2147483646 w 552"/>
                <a:gd name="T27" fmla="*/ 2147483646 h 619"/>
                <a:gd name="T28" fmla="*/ 2147483646 w 552"/>
                <a:gd name="T29" fmla="*/ 2147483646 h 619"/>
                <a:gd name="T30" fmla="*/ 2147483646 w 552"/>
                <a:gd name="T31" fmla="*/ 2147483646 h 619"/>
                <a:gd name="T32" fmla="*/ 2147483646 w 552"/>
                <a:gd name="T33" fmla="*/ 2147483646 h 619"/>
                <a:gd name="T34" fmla="*/ 2147483646 w 552"/>
                <a:gd name="T35" fmla="*/ 2147483646 h 619"/>
                <a:gd name="T36" fmla="*/ 2147483646 w 552"/>
                <a:gd name="T37" fmla="*/ 2147483646 h 619"/>
                <a:gd name="T38" fmla="*/ 2147483646 w 552"/>
                <a:gd name="T39" fmla="*/ 2147483646 h 619"/>
                <a:gd name="T40" fmla="*/ 2147483646 w 552"/>
                <a:gd name="T41" fmla="*/ 2147483646 h 619"/>
                <a:gd name="T42" fmla="*/ 2147483646 w 552"/>
                <a:gd name="T43" fmla="*/ 2147483646 h 619"/>
                <a:gd name="T44" fmla="*/ 2147483646 w 552"/>
                <a:gd name="T45" fmla="*/ 2147483646 h 619"/>
                <a:gd name="T46" fmla="*/ 2147483646 w 552"/>
                <a:gd name="T47" fmla="*/ 2147483646 h 619"/>
                <a:gd name="T48" fmla="*/ 2147483646 w 552"/>
                <a:gd name="T49" fmla="*/ 2147483646 h 619"/>
                <a:gd name="T50" fmla="*/ 0 w 552"/>
                <a:gd name="T51" fmla="*/ 2147483646 h 619"/>
                <a:gd name="T52" fmla="*/ 2147483646 w 552"/>
                <a:gd name="T53" fmla="*/ 2147483646 h 619"/>
                <a:gd name="T54" fmla="*/ 2147483646 w 552"/>
                <a:gd name="T55" fmla="*/ 2147483646 h 619"/>
                <a:gd name="T56" fmla="*/ 2147483646 w 552"/>
                <a:gd name="T57" fmla="*/ 2147483646 h 619"/>
                <a:gd name="T58" fmla="*/ 2147483646 w 552"/>
                <a:gd name="T59" fmla="*/ 2147483646 h 619"/>
                <a:gd name="T60" fmla="*/ 2147483646 w 552"/>
                <a:gd name="T61" fmla="*/ 2147483646 h 619"/>
                <a:gd name="T62" fmla="*/ 2147483646 w 552"/>
                <a:gd name="T63" fmla="*/ 0 h 619"/>
                <a:gd name="T64" fmla="*/ 2147483646 w 552"/>
                <a:gd name="T65" fmla="*/ 0 h 6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2"/>
                <a:gd name="T100" fmla="*/ 0 h 619"/>
                <a:gd name="T101" fmla="*/ 552 w 552"/>
                <a:gd name="T102" fmla="*/ 619 h 6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2" h="619">
                  <a:moveTo>
                    <a:pt x="308" y="0"/>
                  </a:moveTo>
                  <a:lnTo>
                    <a:pt x="336" y="2"/>
                  </a:lnTo>
                  <a:lnTo>
                    <a:pt x="360" y="10"/>
                  </a:lnTo>
                  <a:lnTo>
                    <a:pt x="381" y="21"/>
                  </a:lnTo>
                  <a:lnTo>
                    <a:pt x="401" y="34"/>
                  </a:lnTo>
                  <a:lnTo>
                    <a:pt x="417" y="48"/>
                  </a:lnTo>
                  <a:lnTo>
                    <a:pt x="431" y="64"/>
                  </a:lnTo>
                  <a:lnTo>
                    <a:pt x="442" y="81"/>
                  </a:lnTo>
                  <a:lnTo>
                    <a:pt x="451" y="97"/>
                  </a:lnTo>
                  <a:lnTo>
                    <a:pt x="459" y="111"/>
                  </a:lnTo>
                  <a:lnTo>
                    <a:pt x="463" y="123"/>
                  </a:lnTo>
                  <a:lnTo>
                    <a:pt x="466" y="133"/>
                  </a:lnTo>
                  <a:lnTo>
                    <a:pt x="549" y="455"/>
                  </a:lnTo>
                  <a:lnTo>
                    <a:pt x="552" y="478"/>
                  </a:lnTo>
                  <a:lnTo>
                    <a:pt x="546" y="497"/>
                  </a:lnTo>
                  <a:lnTo>
                    <a:pt x="536" y="516"/>
                  </a:lnTo>
                  <a:lnTo>
                    <a:pt x="520" y="530"/>
                  </a:lnTo>
                  <a:lnTo>
                    <a:pt x="500" y="538"/>
                  </a:lnTo>
                  <a:lnTo>
                    <a:pt x="197" y="616"/>
                  </a:lnTo>
                  <a:lnTo>
                    <a:pt x="175" y="619"/>
                  </a:lnTo>
                  <a:lnTo>
                    <a:pt x="154" y="614"/>
                  </a:lnTo>
                  <a:lnTo>
                    <a:pt x="137" y="603"/>
                  </a:lnTo>
                  <a:lnTo>
                    <a:pt x="122" y="588"/>
                  </a:lnTo>
                  <a:lnTo>
                    <a:pt x="113" y="568"/>
                  </a:lnTo>
                  <a:lnTo>
                    <a:pt x="3" y="139"/>
                  </a:lnTo>
                  <a:lnTo>
                    <a:pt x="0" y="118"/>
                  </a:lnTo>
                  <a:lnTo>
                    <a:pt x="6" y="97"/>
                  </a:lnTo>
                  <a:lnTo>
                    <a:pt x="16" y="78"/>
                  </a:lnTo>
                  <a:lnTo>
                    <a:pt x="32" y="65"/>
                  </a:lnTo>
                  <a:lnTo>
                    <a:pt x="51" y="56"/>
                  </a:lnTo>
                  <a:lnTo>
                    <a:pt x="243" y="6"/>
                  </a:lnTo>
                  <a:lnTo>
                    <a:pt x="27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3129">
              <a:extLst>
                <a:ext uri="{FF2B5EF4-FFF2-40B4-BE49-F238E27FC236}">
                  <a16:creationId xmlns:a16="http://schemas.microsoft.com/office/drawing/2014/main" id="{BA664482-7159-42AE-88C4-C094B3D0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5404" y="2686198"/>
              <a:ext cx="752280" cy="316624"/>
            </a:xfrm>
            <a:custGeom>
              <a:avLst/>
              <a:gdLst>
                <a:gd name="T0" fmla="*/ 2147483646 w 632"/>
                <a:gd name="T1" fmla="*/ 0 h 266"/>
                <a:gd name="T2" fmla="*/ 2147483646 w 632"/>
                <a:gd name="T3" fmla="*/ 2147483646 h 266"/>
                <a:gd name="T4" fmla="*/ 2147483646 w 632"/>
                <a:gd name="T5" fmla="*/ 2147483646 h 266"/>
                <a:gd name="T6" fmla="*/ 2147483646 w 632"/>
                <a:gd name="T7" fmla="*/ 2147483646 h 266"/>
                <a:gd name="T8" fmla="*/ 2147483646 w 632"/>
                <a:gd name="T9" fmla="*/ 2147483646 h 266"/>
                <a:gd name="T10" fmla="*/ 2147483646 w 632"/>
                <a:gd name="T11" fmla="*/ 2147483646 h 266"/>
                <a:gd name="T12" fmla="*/ 2147483646 w 632"/>
                <a:gd name="T13" fmla="*/ 2147483646 h 266"/>
                <a:gd name="T14" fmla="*/ 2147483646 w 632"/>
                <a:gd name="T15" fmla="*/ 2147483646 h 266"/>
                <a:gd name="T16" fmla="*/ 2147483646 w 632"/>
                <a:gd name="T17" fmla="*/ 2147483646 h 266"/>
                <a:gd name="T18" fmla="*/ 2147483646 w 632"/>
                <a:gd name="T19" fmla="*/ 2147483646 h 266"/>
                <a:gd name="T20" fmla="*/ 2147483646 w 632"/>
                <a:gd name="T21" fmla="*/ 2147483646 h 266"/>
                <a:gd name="T22" fmla="*/ 2147483646 w 632"/>
                <a:gd name="T23" fmla="*/ 2147483646 h 266"/>
                <a:gd name="T24" fmla="*/ 2147483646 w 632"/>
                <a:gd name="T25" fmla="*/ 2147483646 h 266"/>
                <a:gd name="T26" fmla="*/ 2147483646 w 632"/>
                <a:gd name="T27" fmla="*/ 2147483646 h 266"/>
                <a:gd name="T28" fmla="*/ 2147483646 w 632"/>
                <a:gd name="T29" fmla="*/ 2147483646 h 266"/>
                <a:gd name="T30" fmla="*/ 2147483646 w 632"/>
                <a:gd name="T31" fmla="*/ 2147483646 h 266"/>
                <a:gd name="T32" fmla="*/ 2147483646 w 632"/>
                <a:gd name="T33" fmla="*/ 2147483646 h 266"/>
                <a:gd name="T34" fmla="*/ 2147483646 w 632"/>
                <a:gd name="T35" fmla="*/ 2147483646 h 266"/>
                <a:gd name="T36" fmla="*/ 0 w 632"/>
                <a:gd name="T37" fmla="*/ 2147483646 h 266"/>
                <a:gd name="T38" fmla="*/ 2147483646 w 632"/>
                <a:gd name="T39" fmla="*/ 2147483646 h 266"/>
                <a:gd name="T40" fmla="*/ 2147483646 w 632"/>
                <a:gd name="T41" fmla="*/ 2147483646 h 266"/>
                <a:gd name="T42" fmla="*/ 2147483646 w 632"/>
                <a:gd name="T43" fmla="*/ 2147483646 h 266"/>
                <a:gd name="T44" fmla="*/ 2147483646 w 632"/>
                <a:gd name="T45" fmla="*/ 2147483646 h 266"/>
                <a:gd name="T46" fmla="*/ 2147483646 w 632"/>
                <a:gd name="T47" fmla="*/ 2147483646 h 266"/>
                <a:gd name="T48" fmla="*/ 2147483646 w 632"/>
                <a:gd name="T49" fmla="*/ 0 h 2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2"/>
                <a:gd name="T76" fmla="*/ 0 h 266"/>
                <a:gd name="T77" fmla="*/ 632 w 632"/>
                <a:gd name="T78" fmla="*/ 266 h 2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2" h="266">
                  <a:moveTo>
                    <a:pt x="572" y="0"/>
                  </a:moveTo>
                  <a:lnTo>
                    <a:pt x="590" y="4"/>
                  </a:lnTo>
                  <a:lnTo>
                    <a:pt x="606" y="13"/>
                  </a:lnTo>
                  <a:lnTo>
                    <a:pt x="618" y="27"/>
                  </a:lnTo>
                  <a:lnTo>
                    <a:pt x="626" y="44"/>
                  </a:lnTo>
                  <a:lnTo>
                    <a:pt x="629" y="62"/>
                  </a:lnTo>
                  <a:lnTo>
                    <a:pt x="632" y="80"/>
                  </a:lnTo>
                  <a:lnTo>
                    <a:pt x="628" y="99"/>
                  </a:lnTo>
                  <a:lnTo>
                    <a:pt x="619" y="113"/>
                  </a:lnTo>
                  <a:lnTo>
                    <a:pt x="605" y="126"/>
                  </a:lnTo>
                  <a:lnTo>
                    <a:pt x="588" y="134"/>
                  </a:lnTo>
                  <a:lnTo>
                    <a:pt x="78" y="265"/>
                  </a:lnTo>
                  <a:lnTo>
                    <a:pt x="59" y="266"/>
                  </a:lnTo>
                  <a:lnTo>
                    <a:pt x="42" y="262"/>
                  </a:lnTo>
                  <a:lnTo>
                    <a:pt x="26" y="253"/>
                  </a:lnTo>
                  <a:lnTo>
                    <a:pt x="13" y="240"/>
                  </a:lnTo>
                  <a:lnTo>
                    <a:pt x="6" y="223"/>
                  </a:lnTo>
                  <a:lnTo>
                    <a:pt x="1" y="205"/>
                  </a:lnTo>
                  <a:lnTo>
                    <a:pt x="0" y="186"/>
                  </a:lnTo>
                  <a:lnTo>
                    <a:pt x="4" y="168"/>
                  </a:lnTo>
                  <a:lnTo>
                    <a:pt x="13" y="154"/>
                  </a:lnTo>
                  <a:lnTo>
                    <a:pt x="26" y="140"/>
                  </a:lnTo>
                  <a:lnTo>
                    <a:pt x="44" y="133"/>
                  </a:lnTo>
                  <a:lnTo>
                    <a:pt x="554" y="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3130">
              <a:extLst>
                <a:ext uri="{FF2B5EF4-FFF2-40B4-BE49-F238E27FC236}">
                  <a16:creationId xmlns:a16="http://schemas.microsoft.com/office/drawing/2014/main" id="{09C5584A-B00A-488F-95BD-EF51DAA3A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591" y="2859984"/>
              <a:ext cx="99987" cy="119032"/>
            </a:xfrm>
            <a:custGeom>
              <a:avLst/>
              <a:gdLst>
                <a:gd name="T0" fmla="*/ 2147483646 w 84"/>
                <a:gd name="T1" fmla="*/ 0 h 100"/>
                <a:gd name="T2" fmla="*/ 2147483646 w 84"/>
                <a:gd name="T3" fmla="*/ 2147483646 h 100"/>
                <a:gd name="T4" fmla="*/ 2147483646 w 84"/>
                <a:gd name="T5" fmla="*/ 2147483646 h 100"/>
                <a:gd name="T6" fmla="*/ 2147483646 w 84"/>
                <a:gd name="T7" fmla="*/ 2147483646 h 100"/>
                <a:gd name="T8" fmla="*/ 2147483646 w 84"/>
                <a:gd name="T9" fmla="*/ 2147483646 h 100"/>
                <a:gd name="T10" fmla="*/ 2147483646 w 84"/>
                <a:gd name="T11" fmla="*/ 2147483646 h 100"/>
                <a:gd name="T12" fmla="*/ 2147483646 w 84"/>
                <a:gd name="T13" fmla="*/ 2147483646 h 100"/>
                <a:gd name="T14" fmla="*/ 2147483646 w 84"/>
                <a:gd name="T15" fmla="*/ 2147483646 h 100"/>
                <a:gd name="T16" fmla="*/ 2147483646 w 84"/>
                <a:gd name="T17" fmla="*/ 2147483646 h 100"/>
                <a:gd name="T18" fmla="*/ 2147483646 w 84"/>
                <a:gd name="T19" fmla="*/ 2147483646 h 100"/>
                <a:gd name="T20" fmla="*/ 2147483646 w 84"/>
                <a:gd name="T21" fmla="*/ 2147483646 h 100"/>
                <a:gd name="T22" fmla="*/ 2147483646 w 84"/>
                <a:gd name="T23" fmla="*/ 2147483646 h 100"/>
                <a:gd name="T24" fmla="*/ 2147483646 w 84"/>
                <a:gd name="T25" fmla="*/ 2147483646 h 100"/>
                <a:gd name="T26" fmla="*/ 2147483646 w 84"/>
                <a:gd name="T27" fmla="*/ 2147483646 h 100"/>
                <a:gd name="T28" fmla="*/ 2147483646 w 84"/>
                <a:gd name="T29" fmla="*/ 2147483646 h 100"/>
                <a:gd name="T30" fmla="*/ 2147483646 w 84"/>
                <a:gd name="T31" fmla="*/ 2147483646 h 100"/>
                <a:gd name="T32" fmla="*/ 2147483646 w 84"/>
                <a:gd name="T33" fmla="*/ 2147483646 h 100"/>
                <a:gd name="T34" fmla="*/ 0 w 84"/>
                <a:gd name="T35" fmla="*/ 2147483646 h 100"/>
                <a:gd name="T36" fmla="*/ 2147483646 w 84"/>
                <a:gd name="T37" fmla="*/ 2147483646 h 100"/>
                <a:gd name="T38" fmla="*/ 2147483646 w 84"/>
                <a:gd name="T39" fmla="*/ 2147483646 h 100"/>
                <a:gd name="T40" fmla="*/ 2147483646 w 84"/>
                <a:gd name="T41" fmla="*/ 2147483646 h 100"/>
                <a:gd name="T42" fmla="*/ 2147483646 w 84"/>
                <a:gd name="T43" fmla="*/ 2147483646 h 100"/>
                <a:gd name="T44" fmla="*/ 2147483646 w 84"/>
                <a:gd name="T45" fmla="*/ 0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00"/>
                <a:gd name="T71" fmla="*/ 84 w 84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00">
                  <a:moveTo>
                    <a:pt x="50" y="0"/>
                  </a:moveTo>
                  <a:lnTo>
                    <a:pt x="59" y="2"/>
                  </a:lnTo>
                  <a:lnTo>
                    <a:pt x="67" y="9"/>
                  </a:lnTo>
                  <a:lnTo>
                    <a:pt x="72" y="18"/>
                  </a:lnTo>
                  <a:lnTo>
                    <a:pt x="76" y="30"/>
                  </a:lnTo>
                  <a:lnTo>
                    <a:pt x="79" y="43"/>
                  </a:lnTo>
                  <a:lnTo>
                    <a:pt x="83" y="56"/>
                  </a:lnTo>
                  <a:lnTo>
                    <a:pt x="84" y="68"/>
                  </a:lnTo>
                  <a:lnTo>
                    <a:pt x="84" y="78"/>
                  </a:lnTo>
                  <a:lnTo>
                    <a:pt x="81" y="87"/>
                  </a:lnTo>
                  <a:lnTo>
                    <a:pt x="75" y="94"/>
                  </a:lnTo>
                  <a:lnTo>
                    <a:pt x="64" y="99"/>
                  </a:lnTo>
                  <a:lnTo>
                    <a:pt x="47" y="100"/>
                  </a:lnTo>
                  <a:lnTo>
                    <a:pt x="33" y="97"/>
                  </a:lnTo>
                  <a:lnTo>
                    <a:pt x="18" y="89"/>
                  </a:lnTo>
                  <a:lnTo>
                    <a:pt x="8" y="77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1"/>
                  </a:lnTo>
                  <a:lnTo>
                    <a:pt x="12" y="18"/>
                  </a:lnTo>
                  <a:lnTo>
                    <a:pt x="24" y="8"/>
                  </a:lnTo>
                  <a:lnTo>
                    <a:pt x="38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3131">
              <a:extLst>
                <a:ext uri="{FF2B5EF4-FFF2-40B4-BE49-F238E27FC236}">
                  <a16:creationId xmlns:a16="http://schemas.microsoft.com/office/drawing/2014/main" id="{549383A4-199A-428A-8EAD-6641E7741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3750" y="2526695"/>
              <a:ext cx="751091" cy="317815"/>
            </a:xfrm>
            <a:custGeom>
              <a:avLst/>
              <a:gdLst>
                <a:gd name="T0" fmla="*/ 2147483646 w 631"/>
                <a:gd name="T1" fmla="*/ 0 h 267"/>
                <a:gd name="T2" fmla="*/ 2147483646 w 631"/>
                <a:gd name="T3" fmla="*/ 2147483646 h 267"/>
                <a:gd name="T4" fmla="*/ 2147483646 w 631"/>
                <a:gd name="T5" fmla="*/ 2147483646 h 267"/>
                <a:gd name="T6" fmla="*/ 2147483646 w 631"/>
                <a:gd name="T7" fmla="*/ 2147483646 h 267"/>
                <a:gd name="T8" fmla="*/ 2147483646 w 631"/>
                <a:gd name="T9" fmla="*/ 2147483646 h 267"/>
                <a:gd name="T10" fmla="*/ 2147483646 w 631"/>
                <a:gd name="T11" fmla="*/ 2147483646 h 267"/>
                <a:gd name="T12" fmla="*/ 2147483646 w 631"/>
                <a:gd name="T13" fmla="*/ 2147483646 h 267"/>
                <a:gd name="T14" fmla="*/ 2147483646 w 631"/>
                <a:gd name="T15" fmla="*/ 2147483646 h 267"/>
                <a:gd name="T16" fmla="*/ 2147483646 w 631"/>
                <a:gd name="T17" fmla="*/ 2147483646 h 267"/>
                <a:gd name="T18" fmla="*/ 2147483646 w 631"/>
                <a:gd name="T19" fmla="*/ 2147483646 h 267"/>
                <a:gd name="T20" fmla="*/ 2147483646 w 631"/>
                <a:gd name="T21" fmla="*/ 2147483646 h 267"/>
                <a:gd name="T22" fmla="*/ 2147483646 w 631"/>
                <a:gd name="T23" fmla="*/ 2147483646 h 267"/>
                <a:gd name="T24" fmla="*/ 2147483646 w 631"/>
                <a:gd name="T25" fmla="*/ 2147483646 h 267"/>
                <a:gd name="T26" fmla="*/ 2147483646 w 631"/>
                <a:gd name="T27" fmla="*/ 2147483646 h 267"/>
                <a:gd name="T28" fmla="*/ 2147483646 w 631"/>
                <a:gd name="T29" fmla="*/ 2147483646 h 267"/>
                <a:gd name="T30" fmla="*/ 2147483646 w 631"/>
                <a:gd name="T31" fmla="*/ 2147483646 h 267"/>
                <a:gd name="T32" fmla="*/ 2147483646 w 631"/>
                <a:gd name="T33" fmla="*/ 2147483646 h 267"/>
                <a:gd name="T34" fmla="*/ 2147483646 w 631"/>
                <a:gd name="T35" fmla="*/ 2147483646 h 267"/>
                <a:gd name="T36" fmla="*/ 0 w 631"/>
                <a:gd name="T37" fmla="*/ 2147483646 h 267"/>
                <a:gd name="T38" fmla="*/ 2147483646 w 631"/>
                <a:gd name="T39" fmla="*/ 2147483646 h 267"/>
                <a:gd name="T40" fmla="*/ 2147483646 w 631"/>
                <a:gd name="T41" fmla="*/ 2147483646 h 267"/>
                <a:gd name="T42" fmla="*/ 2147483646 w 631"/>
                <a:gd name="T43" fmla="*/ 2147483646 h 267"/>
                <a:gd name="T44" fmla="*/ 2147483646 w 631"/>
                <a:gd name="T45" fmla="*/ 2147483646 h 267"/>
                <a:gd name="T46" fmla="*/ 2147483646 w 631"/>
                <a:gd name="T47" fmla="*/ 2147483646 h 267"/>
                <a:gd name="T48" fmla="*/ 2147483646 w 631"/>
                <a:gd name="T49" fmla="*/ 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1"/>
                <a:gd name="T76" fmla="*/ 0 h 267"/>
                <a:gd name="T77" fmla="*/ 631 w 631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1" h="267">
                  <a:moveTo>
                    <a:pt x="572" y="0"/>
                  </a:moveTo>
                  <a:lnTo>
                    <a:pt x="590" y="3"/>
                  </a:lnTo>
                  <a:lnTo>
                    <a:pt x="606" y="14"/>
                  </a:lnTo>
                  <a:lnTo>
                    <a:pt x="617" y="27"/>
                  </a:lnTo>
                  <a:lnTo>
                    <a:pt x="625" y="44"/>
                  </a:lnTo>
                  <a:lnTo>
                    <a:pt x="629" y="61"/>
                  </a:lnTo>
                  <a:lnTo>
                    <a:pt x="631" y="81"/>
                  </a:lnTo>
                  <a:lnTo>
                    <a:pt x="627" y="98"/>
                  </a:lnTo>
                  <a:lnTo>
                    <a:pt x="617" y="113"/>
                  </a:lnTo>
                  <a:lnTo>
                    <a:pt x="604" y="127"/>
                  </a:lnTo>
                  <a:lnTo>
                    <a:pt x="587" y="133"/>
                  </a:lnTo>
                  <a:lnTo>
                    <a:pt x="77" y="265"/>
                  </a:lnTo>
                  <a:lnTo>
                    <a:pt x="58" y="267"/>
                  </a:lnTo>
                  <a:lnTo>
                    <a:pt x="40" y="263"/>
                  </a:lnTo>
                  <a:lnTo>
                    <a:pt x="24" y="253"/>
                  </a:lnTo>
                  <a:lnTo>
                    <a:pt x="13" y="240"/>
                  </a:lnTo>
                  <a:lnTo>
                    <a:pt x="5" y="222"/>
                  </a:lnTo>
                  <a:lnTo>
                    <a:pt x="1" y="205"/>
                  </a:lnTo>
                  <a:lnTo>
                    <a:pt x="0" y="187"/>
                  </a:lnTo>
                  <a:lnTo>
                    <a:pt x="3" y="168"/>
                  </a:lnTo>
                  <a:lnTo>
                    <a:pt x="13" y="153"/>
                  </a:lnTo>
                  <a:lnTo>
                    <a:pt x="26" y="141"/>
                  </a:lnTo>
                  <a:lnTo>
                    <a:pt x="43" y="133"/>
                  </a:lnTo>
                  <a:lnTo>
                    <a:pt x="553" y="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3132">
              <a:extLst>
                <a:ext uri="{FF2B5EF4-FFF2-40B4-BE49-F238E27FC236}">
                  <a16:creationId xmlns:a16="http://schemas.microsoft.com/office/drawing/2014/main" id="{84E5E437-6D80-447D-AD97-8F53F26C5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937" y="2700481"/>
              <a:ext cx="99987" cy="120222"/>
            </a:xfrm>
            <a:custGeom>
              <a:avLst/>
              <a:gdLst>
                <a:gd name="T0" fmla="*/ 2147483646 w 84"/>
                <a:gd name="T1" fmla="*/ 0 h 101"/>
                <a:gd name="T2" fmla="*/ 2147483646 w 84"/>
                <a:gd name="T3" fmla="*/ 2147483646 h 101"/>
                <a:gd name="T4" fmla="*/ 2147483646 w 84"/>
                <a:gd name="T5" fmla="*/ 2147483646 h 101"/>
                <a:gd name="T6" fmla="*/ 2147483646 w 84"/>
                <a:gd name="T7" fmla="*/ 2147483646 h 101"/>
                <a:gd name="T8" fmla="*/ 2147483646 w 84"/>
                <a:gd name="T9" fmla="*/ 2147483646 h 101"/>
                <a:gd name="T10" fmla="*/ 2147483646 w 84"/>
                <a:gd name="T11" fmla="*/ 2147483646 h 101"/>
                <a:gd name="T12" fmla="*/ 2147483646 w 84"/>
                <a:gd name="T13" fmla="*/ 2147483646 h 101"/>
                <a:gd name="T14" fmla="*/ 2147483646 w 84"/>
                <a:gd name="T15" fmla="*/ 2147483646 h 101"/>
                <a:gd name="T16" fmla="*/ 2147483646 w 84"/>
                <a:gd name="T17" fmla="*/ 2147483646 h 101"/>
                <a:gd name="T18" fmla="*/ 2147483646 w 84"/>
                <a:gd name="T19" fmla="*/ 2147483646 h 101"/>
                <a:gd name="T20" fmla="*/ 2147483646 w 84"/>
                <a:gd name="T21" fmla="*/ 2147483646 h 101"/>
                <a:gd name="T22" fmla="*/ 2147483646 w 84"/>
                <a:gd name="T23" fmla="*/ 2147483646 h 101"/>
                <a:gd name="T24" fmla="*/ 2147483646 w 84"/>
                <a:gd name="T25" fmla="*/ 2147483646 h 101"/>
                <a:gd name="T26" fmla="*/ 2147483646 w 84"/>
                <a:gd name="T27" fmla="*/ 2147483646 h 101"/>
                <a:gd name="T28" fmla="*/ 2147483646 w 84"/>
                <a:gd name="T29" fmla="*/ 2147483646 h 101"/>
                <a:gd name="T30" fmla="*/ 2147483646 w 84"/>
                <a:gd name="T31" fmla="*/ 2147483646 h 101"/>
                <a:gd name="T32" fmla="*/ 2147483646 w 84"/>
                <a:gd name="T33" fmla="*/ 2147483646 h 101"/>
                <a:gd name="T34" fmla="*/ 0 w 84"/>
                <a:gd name="T35" fmla="*/ 2147483646 h 101"/>
                <a:gd name="T36" fmla="*/ 2147483646 w 84"/>
                <a:gd name="T37" fmla="*/ 2147483646 h 101"/>
                <a:gd name="T38" fmla="*/ 2147483646 w 84"/>
                <a:gd name="T39" fmla="*/ 2147483646 h 101"/>
                <a:gd name="T40" fmla="*/ 2147483646 w 84"/>
                <a:gd name="T41" fmla="*/ 2147483646 h 101"/>
                <a:gd name="T42" fmla="*/ 2147483646 w 84"/>
                <a:gd name="T43" fmla="*/ 2147483646 h 101"/>
                <a:gd name="T44" fmla="*/ 2147483646 w 84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01"/>
                <a:gd name="T71" fmla="*/ 84 w 84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01">
                  <a:moveTo>
                    <a:pt x="50" y="0"/>
                  </a:moveTo>
                  <a:lnTo>
                    <a:pt x="59" y="3"/>
                  </a:lnTo>
                  <a:lnTo>
                    <a:pt x="65" y="9"/>
                  </a:lnTo>
                  <a:lnTo>
                    <a:pt x="71" y="18"/>
                  </a:lnTo>
                  <a:lnTo>
                    <a:pt x="74" y="30"/>
                  </a:lnTo>
                  <a:lnTo>
                    <a:pt x="78" y="43"/>
                  </a:lnTo>
                  <a:lnTo>
                    <a:pt x="82" y="56"/>
                  </a:lnTo>
                  <a:lnTo>
                    <a:pt x="84" y="68"/>
                  </a:lnTo>
                  <a:lnTo>
                    <a:pt x="84" y="79"/>
                  </a:lnTo>
                  <a:lnTo>
                    <a:pt x="81" y="88"/>
                  </a:lnTo>
                  <a:lnTo>
                    <a:pt x="74" y="94"/>
                  </a:lnTo>
                  <a:lnTo>
                    <a:pt x="63" y="100"/>
                  </a:lnTo>
                  <a:lnTo>
                    <a:pt x="47" y="101"/>
                  </a:lnTo>
                  <a:lnTo>
                    <a:pt x="31" y="97"/>
                  </a:lnTo>
                  <a:lnTo>
                    <a:pt x="18" y="89"/>
                  </a:lnTo>
                  <a:lnTo>
                    <a:pt x="8" y="77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2"/>
                  </a:lnTo>
                  <a:lnTo>
                    <a:pt x="12" y="18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3133">
              <a:extLst>
                <a:ext uri="{FF2B5EF4-FFF2-40B4-BE49-F238E27FC236}">
                  <a16:creationId xmlns:a16="http://schemas.microsoft.com/office/drawing/2014/main" id="{C8E414E3-ADCF-4DF3-BDE1-7411EADF3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7079" y="2337435"/>
              <a:ext cx="753471" cy="317815"/>
            </a:xfrm>
            <a:custGeom>
              <a:avLst/>
              <a:gdLst>
                <a:gd name="T0" fmla="*/ 2147483646 w 633"/>
                <a:gd name="T1" fmla="*/ 0 h 267"/>
                <a:gd name="T2" fmla="*/ 2147483646 w 633"/>
                <a:gd name="T3" fmla="*/ 2147483646 h 267"/>
                <a:gd name="T4" fmla="*/ 2147483646 w 633"/>
                <a:gd name="T5" fmla="*/ 2147483646 h 267"/>
                <a:gd name="T6" fmla="*/ 2147483646 w 633"/>
                <a:gd name="T7" fmla="*/ 2147483646 h 267"/>
                <a:gd name="T8" fmla="*/ 2147483646 w 633"/>
                <a:gd name="T9" fmla="*/ 2147483646 h 267"/>
                <a:gd name="T10" fmla="*/ 2147483646 w 633"/>
                <a:gd name="T11" fmla="*/ 2147483646 h 267"/>
                <a:gd name="T12" fmla="*/ 2147483646 w 633"/>
                <a:gd name="T13" fmla="*/ 2147483646 h 267"/>
                <a:gd name="T14" fmla="*/ 2147483646 w 633"/>
                <a:gd name="T15" fmla="*/ 2147483646 h 267"/>
                <a:gd name="T16" fmla="*/ 2147483646 w 633"/>
                <a:gd name="T17" fmla="*/ 2147483646 h 267"/>
                <a:gd name="T18" fmla="*/ 2147483646 w 633"/>
                <a:gd name="T19" fmla="*/ 2147483646 h 267"/>
                <a:gd name="T20" fmla="*/ 2147483646 w 633"/>
                <a:gd name="T21" fmla="*/ 2147483646 h 267"/>
                <a:gd name="T22" fmla="*/ 2147483646 w 633"/>
                <a:gd name="T23" fmla="*/ 2147483646 h 267"/>
                <a:gd name="T24" fmla="*/ 2147483646 w 633"/>
                <a:gd name="T25" fmla="*/ 2147483646 h 267"/>
                <a:gd name="T26" fmla="*/ 2147483646 w 633"/>
                <a:gd name="T27" fmla="*/ 2147483646 h 267"/>
                <a:gd name="T28" fmla="*/ 2147483646 w 633"/>
                <a:gd name="T29" fmla="*/ 2147483646 h 267"/>
                <a:gd name="T30" fmla="*/ 2147483646 w 633"/>
                <a:gd name="T31" fmla="*/ 2147483646 h 267"/>
                <a:gd name="T32" fmla="*/ 2147483646 w 633"/>
                <a:gd name="T33" fmla="*/ 2147483646 h 267"/>
                <a:gd name="T34" fmla="*/ 2147483646 w 633"/>
                <a:gd name="T35" fmla="*/ 2147483646 h 267"/>
                <a:gd name="T36" fmla="*/ 0 w 633"/>
                <a:gd name="T37" fmla="*/ 2147483646 h 267"/>
                <a:gd name="T38" fmla="*/ 2147483646 w 633"/>
                <a:gd name="T39" fmla="*/ 2147483646 h 267"/>
                <a:gd name="T40" fmla="*/ 2147483646 w 633"/>
                <a:gd name="T41" fmla="*/ 2147483646 h 267"/>
                <a:gd name="T42" fmla="*/ 2147483646 w 633"/>
                <a:gd name="T43" fmla="*/ 2147483646 h 267"/>
                <a:gd name="T44" fmla="*/ 2147483646 w 633"/>
                <a:gd name="T45" fmla="*/ 2147483646 h 267"/>
                <a:gd name="T46" fmla="*/ 2147483646 w 633"/>
                <a:gd name="T47" fmla="*/ 2147483646 h 267"/>
                <a:gd name="T48" fmla="*/ 2147483646 w 633"/>
                <a:gd name="T49" fmla="*/ 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3"/>
                <a:gd name="T76" fmla="*/ 0 h 267"/>
                <a:gd name="T77" fmla="*/ 633 w 633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3" h="267">
                  <a:moveTo>
                    <a:pt x="572" y="0"/>
                  </a:moveTo>
                  <a:lnTo>
                    <a:pt x="591" y="4"/>
                  </a:lnTo>
                  <a:lnTo>
                    <a:pt x="606" y="13"/>
                  </a:lnTo>
                  <a:lnTo>
                    <a:pt x="618" y="28"/>
                  </a:lnTo>
                  <a:lnTo>
                    <a:pt x="626" y="45"/>
                  </a:lnTo>
                  <a:lnTo>
                    <a:pt x="630" y="62"/>
                  </a:lnTo>
                  <a:lnTo>
                    <a:pt x="633" y="80"/>
                  </a:lnTo>
                  <a:lnTo>
                    <a:pt x="629" y="98"/>
                  </a:lnTo>
                  <a:lnTo>
                    <a:pt x="620" y="114"/>
                  </a:lnTo>
                  <a:lnTo>
                    <a:pt x="605" y="126"/>
                  </a:lnTo>
                  <a:lnTo>
                    <a:pt x="588" y="134"/>
                  </a:lnTo>
                  <a:lnTo>
                    <a:pt x="79" y="266"/>
                  </a:lnTo>
                  <a:lnTo>
                    <a:pt x="59" y="267"/>
                  </a:lnTo>
                  <a:lnTo>
                    <a:pt x="42" y="263"/>
                  </a:lnTo>
                  <a:lnTo>
                    <a:pt x="27" y="254"/>
                  </a:lnTo>
                  <a:lnTo>
                    <a:pt x="13" y="240"/>
                  </a:lnTo>
                  <a:lnTo>
                    <a:pt x="7" y="223"/>
                  </a:lnTo>
                  <a:lnTo>
                    <a:pt x="2" y="206"/>
                  </a:lnTo>
                  <a:lnTo>
                    <a:pt x="0" y="187"/>
                  </a:lnTo>
                  <a:lnTo>
                    <a:pt x="4" y="169"/>
                  </a:lnTo>
                  <a:lnTo>
                    <a:pt x="13" y="153"/>
                  </a:lnTo>
                  <a:lnTo>
                    <a:pt x="27" y="142"/>
                  </a:lnTo>
                  <a:lnTo>
                    <a:pt x="45" y="134"/>
                  </a:lnTo>
                  <a:lnTo>
                    <a:pt x="554" y="1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3134">
              <a:extLst>
                <a:ext uri="{FF2B5EF4-FFF2-40B4-BE49-F238E27FC236}">
                  <a16:creationId xmlns:a16="http://schemas.microsoft.com/office/drawing/2014/main" id="{02FA563C-D006-432A-8FC5-BE8CF5277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56" y="2510031"/>
              <a:ext cx="98797" cy="122603"/>
            </a:xfrm>
            <a:custGeom>
              <a:avLst/>
              <a:gdLst>
                <a:gd name="T0" fmla="*/ 2147483646 w 83"/>
                <a:gd name="T1" fmla="*/ 0 h 103"/>
                <a:gd name="T2" fmla="*/ 2147483646 w 83"/>
                <a:gd name="T3" fmla="*/ 2147483646 h 103"/>
                <a:gd name="T4" fmla="*/ 2147483646 w 83"/>
                <a:gd name="T5" fmla="*/ 2147483646 h 103"/>
                <a:gd name="T6" fmla="*/ 2147483646 w 83"/>
                <a:gd name="T7" fmla="*/ 2147483646 h 103"/>
                <a:gd name="T8" fmla="*/ 2147483646 w 83"/>
                <a:gd name="T9" fmla="*/ 2147483646 h 103"/>
                <a:gd name="T10" fmla="*/ 2147483646 w 83"/>
                <a:gd name="T11" fmla="*/ 2147483646 h 103"/>
                <a:gd name="T12" fmla="*/ 2147483646 w 83"/>
                <a:gd name="T13" fmla="*/ 2147483646 h 103"/>
                <a:gd name="T14" fmla="*/ 2147483646 w 83"/>
                <a:gd name="T15" fmla="*/ 2147483646 h 103"/>
                <a:gd name="T16" fmla="*/ 2147483646 w 83"/>
                <a:gd name="T17" fmla="*/ 2147483646 h 103"/>
                <a:gd name="T18" fmla="*/ 2147483646 w 83"/>
                <a:gd name="T19" fmla="*/ 2147483646 h 103"/>
                <a:gd name="T20" fmla="*/ 2147483646 w 83"/>
                <a:gd name="T21" fmla="*/ 2147483646 h 103"/>
                <a:gd name="T22" fmla="*/ 2147483646 w 83"/>
                <a:gd name="T23" fmla="*/ 2147483646 h 103"/>
                <a:gd name="T24" fmla="*/ 2147483646 w 83"/>
                <a:gd name="T25" fmla="*/ 2147483646 h 103"/>
                <a:gd name="T26" fmla="*/ 2147483646 w 83"/>
                <a:gd name="T27" fmla="*/ 2147483646 h 103"/>
                <a:gd name="T28" fmla="*/ 2147483646 w 83"/>
                <a:gd name="T29" fmla="*/ 2147483646 h 103"/>
                <a:gd name="T30" fmla="*/ 2147483646 w 83"/>
                <a:gd name="T31" fmla="*/ 2147483646 h 103"/>
                <a:gd name="T32" fmla="*/ 2147483646 w 83"/>
                <a:gd name="T33" fmla="*/ 2147483646 h 103"/>
                <a:gd name="T34" fmla="*/ 0 w 83"/>
                <a:gd name="T35" fmla="*/ 2147483646 h 103"/>
                <a:gd name="T36" fmla="*/ 2147483646 w 83"/>
                <a:gd name="T37" fmla="*/ 2147483646 h 103"/>
                <a:gd name="T38" fmla="*/ 2147483646 w 83"/>
                <a:gd name="T39" fmla="*/ 2147483646 h 103"/>
                <a:gd name="T40" fmla="*/ 2147483646 w 83"/>
                <a:gd name="T41" fmla="*/ 2147483646 h 103"/>
                <a:gd name="T42" fmla="*/ 2147483646 w 83"/>
                <a:gd name="T43" fmla="*/ 2147483646 h 103"/>
                <a:gd name="T44" fmla="*/ 2147483646 w 83"/>
                <a:gd name="T45" fmla="*/ 0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103"/>
                <a:gd name="T71" fmla="*/ 83 w 83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103">
                  <a:moveTo>
                    <a:pt x="49" y="0"/>
                  </a:moveTo>
                  <a:lnTo>
                    <a:pt x="59" y="4"/>
                  </a:lnTo>
                  <a:lnTo>
                    <a:pt x="66" y="11"/>
                  </a:lnTo>
                  <a:lnTo>
                    <a:pt x="72" y="20"/>
                  </a:lnTo>
                  <a:lnTo>
                    <a:pt x="76" y="31"/>
                  </a:lnTo>
                  <a:lnTo>
                    <a:pt x="78" y="44"/>
                  </a:lnTo>
                  <a:lnTo>
                    <a:pt x="82" y="57"/>
                  </a:lnTo>
                  <a:lnTo>
                    <a:pt x="83" y="70"/>
                  </a:lnTo>
                  <a:lnTo>
                    <a:pt x="83" y="80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47" y="103"/>
                  </a:lnTo>
                  <a:lnTo>
                    <a:pt x="32" y="99"/>
                  </a:lnTo>
                  <a:lnTo>
                    <a:pt x="18" y="91"/>
                  </a:lnTo>
                  <a:lnTo>
                    <a:pt x="7" y="79"/>
                  </a:lnTo>
                  <a:lnTo>
                    <a:pt x="1" y="65"/>
                  </a:lnTo>
                  <a:lnTo>
                    <a:pt x="0" y="48"/>
                  </a:lnTo>
                  <a:lnTo>
                    <a:pt x="4" y="33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3135">
              <a:extLst>
                <a:ext uri="{FF2B5EF4-FFF2-40B4-BE49-F238E27FC236}">
                  <a16:creationId xmlns:a16="http://schemas.microsoft.com/office/drawing/2014/main" id="{DB2885EA-719B-4AA1-884A-9E3C06283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785" y="2139842"/>
              <a:ext cx="753471" cy="317815"/>
            </a:xfrm>
            <a:custGeom>
              <a:avLst/>
              <a:gdLst>
                <a:gd name="T0" fmla="*/ 2147483646 w 633"/>
                <a:gd name="T1" fmla="*/ 0 h 267"/>
                <a:gd name="T2" fmla="*/ 2147483646 w 633"/>
                <a:gd name="T3" fmla="*/ 2147483646 h 267"/>
                <a:gd name="T4" fmla="*/ 2147483646 w 633"/>
                <a:gd name="T5" fmla="*/ 2147483646 h 267"/>
                <a:gd name="T6" fmla="*/ 2147483646 w 633"/>
                <a:gd name="T7" fmla="*/ 2147483646 h 267"/>
                <a:gd name="T8" fmla="*/ 2147483646 w 633"/>
                <a:gd name="T9" fmla="*/ 2147483646 h 267"/>
                <a:gd name="T10" fmla="*/ 2147483646 w 633"/>
                <a:gd name="T11" fmla="*/ 2147483646 h 267"/>
                <a:gd name="T12" fmla="*/ 2147483646 w 633"/>
                <a:gd name="T13" fmla="*/ 2147483646 h 267"/>
                <a:gd name="T14" fmla="*/ 2147483646 w 633"/>
                <a:gd name="T15" fmla="*/ 2147483646 h 267"/>
                <a:gd name="T16" fmla="*/ 2147483646 w 633"/>
                <a:gd name="T17" fmla="*/ 2147483646 h 267"/>
                <a:gd name="T18" fmla="*/ 2147483646 w 633"/>
                <a:gd name="T19" fmla="*/ 2147483646 h 267"/>
                <a:gd name="T20" fmla="*/ 2147483646 w 633"/>
                <a:gd name="T21" fmla="*/ 2147483646 h 267"/>
                <a:gd name="T22" fmla="*/ 2147483646 w 633"/>
                <a:gd name="T23" fmla="*/ 2147483646 h 267"/>
                <a:gd name="T24" fmla="*/ 2147483646 w 633"/>
                <a:gd name="T25" fmla="*/ 2147483646 h 267"/>
                <a:gd name="T26" fmla="*/ 2147483646 w 633"/>
                <a:gd name="T27" fmla="*/ 2147483646 h 267"/>
                <a:gd name="T28" fmla="*/ 2147483646 w 633"/>
                <a:gd name="T29" fmla="*/ 2147483646 h 267"/>
                <a:gd name="T30" fmla="*/ 2147483646 w 633"/>
                <a:gd name="T31" fmla="*/ 2147483646 h 267"/>
                <a:gd name="T32" fmla="*/ 2147483646 w 633"/>
                <a:gd name="T33" fmla="*/ 2147483646 h 267"/>
                <a:gd name="T34" fmla="*/ 2147483646 w 633"/>
                <a:gd name="T35" fmla="*/ 2147483646 h 267"/>
                <a:gd name="T36" fmla="*/ 0 w 633"/>
                <a:gd name="T37" fmla="*/ 2147483646 h 267"/>
                <a:gd name="T38" fmla="*/ 2147483646 w 633"/>
                <a:gd name="T39" fmla="*/ 2147483646 h 267"/>
                <a:gd name="T40" fmla="*/ 2147483646 w 633"/>
                <a:gd name="T41" fmla="*/ 2147483646 h 267"/>
                <a:gd name="T42" fmla="*/ 2147483646 w 633"/>
                <a:gd name="T43" fmla="*/ 2147483646 h 267"/>
                <a:gd name="T44" fmla="*/ 2147483646 w 633"/>
                <a:gd name="T45" fmla="*/ 2147483646 h 267"/>
                <a:gd name="T46" fmla="*/ 2147483646 w 633"/>
                <a:gd name="T47" fmla="*/ 2147483646 h 267"/>
                <a:gd name="T48" fmla="*/ 2147483646 w 633"/>
                <a:gd name="T49" fmla="*/ 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3"/>
                <a:gd name="T76" fmla="*/ 0 h 267"/>
                <a:gd name="T77" fmla="*/ 633 w 633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3" h="267">
                  <a:moveTo>
                    <a:pt x="572" y="0"/>
                  </a:moveTo>
                  <a:lnTo>
                    <a:pt x="591" y="4"/>
                  </a:lnTo>
                  <a:lnTo>
                    <a:pt x="607" y="13"/>
                  </a:lnTo>
                  <a:lnTo>
                    <a:pt x="618" y="26"/>
                  </a:lnTo>
                  <a:lnTo>
                    <a:pt x="626" y="44"/>
                  </a:lnTo>
                  <a:lnTo>
                    <a:pt x="630" y="61"/>
                  </a:lnTo>
                  <a:lnTo>
                    <a:pt x="633" y="80"/>
                  </a:lnTo>
                  <a:lnTo>
                    <a:pt x="629" y="98"/>
                  </a:lnTo>
                  <a:lnTo>
                    <a:pt x="620" y="114"/>
                  </a:lnTo>
                  <a:lnTo>
                    <a:pt x="605" y="126"/>
                  </a:lnTo>
                  <a:lnTo>
                    <a:pt x="588" y="133"/>
                  </a:lnTo>
                  <a:lnTo>
                    <a:pt x="79" y="264"/>
                  </a:lnTo>
                  <a:lnTo>
                    <a:pt x="59" y="267"/>
                  </a:lnTo>
                  <a:lnTo>
                    <a:pt x="42" y="263"/>
                  </a:lnTo>
                  <a:lnTo>
                    <a:pt x="27" y="254"/>
                  </a:lnTo>
                  <a:lnTo>
                    <a:pt x="14" y="239"/>
                  </a:lnTo>
                  <a:lnTo>
                    <a:pt x="7" y="222"/>
                  </a:lnTo>
                  <a:lnTo>
                    <a:pt x="2" y="205"/>
                  </a:lnTo>
                  <a:lnTo>
                    <a:pt x="0" y="186"/>
                  </a:lnTo>
                  <a:lnTo>
                    <a:pt x="4" y="169"/>
                  </a:lnTo>
                  <a:lnTo>
                    <a:pt x="14" y="153"/>
                  </a:lnTo>
                  <a:lnTo>
                    <a:pt x="27" y="140"/>
                  </a:lnTo>
                  <a:lnTo>
                    <a:pt x="45" y="133"/>
                  </a:lnTo>
                  <a:lnTo>
                    <a:pt x="554" y="1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3136">
              <a:extLst>
                <a:ext uri="{FF2B5EF4-FFF2-40B4-BE49-F238E27FC236}">
                  <a16:creationId xmlns:a16="http://schemas.microsoft.com/office/drawing/2014/main" id="{EE1963EE-FEA5-4188-9A7B-FC60E4A9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5162" y="2312438"/>
              <a:ext cx="98797" cy="120222"/>
            </a:xfrm>
            <a:custGeom>
              <a:avLst/>
              <a:gdLst>
                <a:gd name="T0" fmla="*/ 2147483646 w 83"/>
                <a:gd name="T1" fmla="*/ 0 h 101"/>
                <a:gd name="T2" fmla="*/ 2147483646 w 83"/>
                <a:gd name="T3" fmla="*/ 2147483646 h 101"/>
                <a:gd name="T4" fmla="*/ 2147483646 w 83"/>
                <a:gd name="T5" fmla="*/ 2147483646 h 101"/>
                <a:gd name="T6" fmla="*/ 2147483646 w 83"/>
                <a:gd name="T7" fmla="*/ 2147483646 h 101"/>
                <a:gd name="T8" fmla="*/ 2147483646 w 83"/>
                <a:gd name="T9" fmla="*/ 2147483646 h 101"/>
                <a:gd name="T10" fmla="*/ 2147483646 w 83"/>
                <a:gd name="T11" fmla="*/ 2147483646 h 101"/>
                <a:gd name="T12" fmla="*/ 2147483646 w 83"/>
                <a:gd name="T13" fmla="*/ 2147483646 h 101"/>
                <a:gd name="T14" fmla="*/ 2147483646 w 83"/>
                <a:gd name="T15" fmla="*/ 2147483646 h 101"/>
                <a:gd name="T16" fmla="*/ 2147483646 w 83"/>
                <a:gd name="T17" fmla="*/ 2147483646 h 101"/>
                <a:gd name="T18" fmla="*/ 2147483646 w 83"/>
                <a:gd name="T19" fmla="*/ 2147483646 h 101"/>
                <a:gd name="T20" fmla="*/ 2147483646 w 83"/>
                <a:gd name="T21" fmla="*/ 2147483646 h 101"/>
                <a:gd name="T22" fmla="*/ 2147483646 w 83"/>
                <a:gd name="T23" fmla="*/ 2147483646 h 101"/>
                <a:gd name="T24" fmla="*/ 2147483646 w 83"/>
                <a:gd name="T25" fmla="*/ 2147483646 h 101"/>
                <a:gd name="T26" fmla="*/ 2147483646 w 83"/>
                <a:gd name="T27" fmla="*/ 2147483646 h 101"/>
                <a:gd name="T28" fmla="*/ 2147483646 w 83"/>
                <a:gd name="T29" fmla="*/ 2147483646 h 101"/>
                <a:gd name="T30" fmla="*/ 2147483646 w 83"/>
                <a:gd name="T31" fmla="*/ 2147483646 h 101"/>
                <a:gd name="T32" fmla="*/ 2147483646 w 83"/>
                <a:gd name="T33" fmla="*/ 2147483646 h 101"/>
                <a:gd name="T34" fmla="*/ 0 w 83"/>
                <a:gd name="T35" fmla="*/ 2147483646 h 101"/>
                <a:gd name="T36" fmla="*/ 2147483646 w 83"/>
                <a:gd name="T37" fmla="*/ 2147483646 h 101"/>
                <a:gd name="T38" fmla="*/ 2147483646 w 83"/>
                <a:gd name="T39" fmla="*/ 2147483646 h 101"/>
                <a:gd name="T40" fmla="*/ 2147483646 w 83"/>
                <a:gd name="T41" fmla="*/ 2147483646 h 101"/>
                <a:gd name="T42" fmla="*/ 2147483646 w 83"/>
                <a:gd name="T43" fmla="*/ 2147483646 h 101"/>
                <a:gd name="T44" fmla="*/ 2147483646 w 8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101"/>
                <a:gd name="T71" fmla="*/ 83 w 8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101">
                  <a:moveTo>
                    <a:pt x="49" y="0"/>
                  </a:moveTo>
                  <a:lnTo>
                    <a:pt x="59" y="3"/>
                  </a:lnTo>
                  <a:lnTo>
                    <a:pt x="66" y="9"/>
                  </a:lnTo>
                  <a:lnTo>
                    <a:pt x="72" y="19"/>
                  </a:lnTo>
                  <a:lnTo>
                    <a:pt x="76" y="30"/>
                  </a:lnTo>
                  <a:lnTo>
                    <a:pt x="78" y="43"/>
                  </a:lnTo>
                  <a:lnTo>
                    <a:pt x="82" y="56"/>
                  </a:lnTo>
                  <a:lnTo>
                    <a:pt x="83" y="68"/>
                  </a:lnTo>
                  <a:lnTo>
                    <a:pt x="83" y="79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47" y="101"/>
                  </a:lnTo>
                  <a:lnTo>
                    <a:pt x="32" y="98"/>
                  </a:lnTo>
                  <a:lnTo>
                    <a:pt x="18" y="91"/>
                  </a:lnTo>
                  <a:lnTo>
                    <a:pt x="8" y="79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2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3137">
              <a:extLst>
                <a:ext uri="{FF2B5EF4-FFF2-40B4-BE49-F238E27FC236}">
                  <a16:creationId xmlns:a16="http://schemas.microsoft.com/office/drawing/2014/main" id="{92D476E7-8536-4B6E-8764-C35B20986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0025" y="1881543"/>
              <a:ext cx="796323" cy="792751"/>
            </a:xfrm>
            <a:custGeom>
              <a:avLst/>
              <a:gdLst>
                <a:gd name="T0" fmla="*/ 2147483646 w 669"/>
                <a:gd name="T1" fmla="*/ 0 h 666"/>
                <a:gd name="T2" fmla="*/ 2147483646 w 669"/>
                <a:gd name="T3" fmla="*/ 2147483646 h 666"/>
                <a:gd name="T4" fmla="*/ 2147483646 w 669"/>
                <a:gd name="T5" fmla="*/ 2147483646 h 666"/>
                <a:gd name="T6" fmla="*/ 2147483646 w 669"/>
                <a:gd name="T7" fmla="*/ 2147483646 h 666"/>
                <a:gd name="T8" fmla="*/ 2147483646 w 669"/>
                <a:gd name="T9" fmla="*/ 2147483646 h 666"/>
                <a:gd name="T10" fmla="*/ 2147483646 w 669"/>
                <a:gd name="T11" fmla="*/ 2147483646 h 666"/>
                <a:gd name="T12" fmla="*/ 0 w 669"/>
                <a:gd name="T13" fmla="*/ 2147483646 h 666"/>
                <a:gd name="T14" fmla="*/ 2147483646 w 669"/>
                <a:gd name="T15" fmla="*/ 0 h 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9"/>
                <a:gd name="T25" fmla="*/ 0 h 666"/>
                <a:gd name="T26" fmla="*/ 669 w 669"/>
                <a:gd name="T27" fmla="*/ 666 h 6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9" h="666">
                  <a:moveTo>
                    <a:pt x="669" y="0"/>
                  </a:moveTo>
                  <a:lnTo>
                    <a:pt x="669" y="526"/>
                  </a:lnTo>
                  <a:lnTo>
                    <a:pt x="127" y="666"/>
                  </a:lnTo>
                  <a:lnTo>
                    <a:pt x="41" y="328"/>
                  </a:lnTo>
                  <a:lnTo>
                    <a:pt x="162" y="274"/>
                  </a:lnTo>
                  <a:lnTo>
                    <a:pt x="28" y="280"/>
                  </a:lnTo>
                  <a:lnTo>
                    <a:pt x="0" y="172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C49E72"/>
            </a:solidFill>
            <a:ln w="0">
              <a:solidFill>
                <a:srgbClr val="C49E7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3138">
              <a:extLst>
                <a:ext uri="{FF2B5EF4-FFF2-40B4-BE49-F238E27FC236}">
                  <a16:creationId xmlns:a16="http://schemas.microsoft.com/office/drawing/2014/main" id="{25614AAA-805E-4E8C-8E08-6B57F2572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0254" y="2095800"/>
              <a:ext cx="80942" cy="80942"/>
            </a:xfrm>
            <a:custGeom>
              <a:avLst/>
              <a:gdLst>
                <a:gd name="T0" fmla="*/ 2147483646 w 68"/>
                <a:gd name="T1" fmla="*/ 0 h 68"/>
                <a:gd name="T2" fmla="*/ 2147483646 w 68"/>
                <a:gd name="T3" fmla="*/ 2147483646 h 68"/>
                <a:gd name="T4" fmla="*/ 2147483646 w 68"/>
                <a:gd name="T5" fmla="*/ 2147483646 h 68"/>
                <a:gd name="T6" fmla="*/ 2147483646 w 68"/>
                <a:gd name="T7" fmla="*/ 2147483646 h 68"/>
                <a:gd name="T8" fmla="*/ 2147483646 w 68"/>
                <a:gd name="T9" fmla="*/ 2147483646 h 68"/>
                <a:gd name="T10" fmla="*/ 2147483646 w 68"/>
                <a:gd name="T11" fmla="*/ 2147483646 h 68"/>
                <a:gd name="T12" fmla="*/ 2147483646 w 68"/>
                <a:gd name="T13" fmla="*/ 2147483646 h 68"/>
                <a:gd name="T14" fmla="*/ 2147483646 w 68"/>
                <a:gd name="T15" fmla="*/ 2147483646 h 68"/>
                <a:gd name="T16" fmla="*/ 2147483646 w 68"/>
                <a:gd name="T17" fmla="*/ 2147483646 h 68"/>
                <a:gd name="T18" fmla="*/ 2147483646 w 68"/>
                <a:gd name="T19" fmla="*/ 2147483646 h 68"/>
                <a:gd name="T20" fmla="*/ 2147483646 w 68"/>
                <a:gd name="T21" fmla="*/ 2147483646 h 68"/>
                <a:gd name="T22" fmla="*/ 0 w 68"/>
                <a:gd name="T23" fmla="*/ 2147483646 h 68"/>
                <a:gd name="T24" fmla="*/ 0 w 68"/>
                <a:gd name="T25" fmla="*/ 2147483646 h 68"/>
                <a:gd name="T26" fmla="*/ 2147483646 w 68"/>
                <a:gd name="T27" fmla="*/ 2147483646 h 68"/>
                <a:gd name="T28" fmla="*/ 2147483646 w 68"/>
                <a:gd name="T29" fmla="*/ 2147483646 h 68"/>
                <a:gd name="T30" fmla="*/ 2147483646 w 68"/>
                <a:gd name="T31" fmla="*/ 0 h 68"/>
                <a:gd name="T32" fmla="*/ 2147483646 w 6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8"/>
                <a:gd name="T53" fmla="*/ 68 w 6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8">
                  <a:moveTo>
                    <a:pt x="38" y="0"/>
                  </a:moveTo>
                  <a:lnTo>
                    <a:pt x="51" y="4"/>
                  </a:lnTo>
                  <a:lnTo>
                    <a:pt x="61" y="13"/>
                  </a:lnTo>
                  <a:lnTo>
                    <a:pt x="67" y="25"/>
                  </a:lnTo>
                  <a:lnTo>
                    <a:pt x="68" y="39"/>
                  </a:lnTo>
                  <a:lnTo>
                    <a:pt x="63" y="51"/>
                  </a:lnTo>
                  <a:lnTo>
                    <a:pt x="55" y="62"/>
                  </a:lnTo>
                  <a:lnTo>
                    <a:pt x="42" y="67"/>
                  </a:lnTo>
                  <a:lnTo>
                    <a:pt x="29" y="68"/>
                  </a:lnTo>
                  <a:lnTo>
                    <a:pt x="16" y="64"/>
                  </a:lnTo>
                  <a:lnTo>
                    <a:pt x="7" y="55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4" y="17"/>
                  </a:lnTo>
                  <a:lnTo>
                    <a:pt x="13" y="7"/>
                  </a:lnTo>
                  <a:lnTo>
                    <a:pt x="25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3139">
              <a:extLst>
                <a:ext uri="{FF2B5EF4-FFF2-40B4-BE49-F238E27FC236}">
                  <a16:creationId xmlns:a16="http://schemas.microsoft.com/office/drawing/2014/main" id="{2ACA92E4-372B-44E4-B10B-308D9071D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4538" y="2110084"/>
              <a:ext cx="51184" cy="53565"/>
            </a:xfrm>
            <a:custGeom>
              <a:avLst/>
              <a:gdLst>
                <a:gd name="T0" fmla="*/ 2147483646 w 43"/>
                <a:gd name="T1" fmla="*/ 0 h 45"/>
                <a:gd name="T2" fmla="*/ 2147483646 w 43"/>
                <a:gd name="T3" fmla="*/ 0 h 45"/>
                <a:gd name="T4" fmla="*/ 2147483646 w 43"/>
                <a:gd name="T5" fmla="*/ 2147483646 h 45"/>
                <a:gd name="T6" fmla="*/ 2147483646 w 43"/>
                <a:gd name="T7" fmla="*/ 2147483646 h 45"/>
                <a:gd name="T8" fmla="*/ 2147483646 w 43"/>
                <a:gd name="T9" fmla="*/ 2147483646 h 45"/>
                <a:gd name="T10" fmla="*/ 2147483646 w 43"/>
                <a:gd name="T11" fmla="*/ 2147483646 h 45"/>
                <a:gd name="T12" fmla="*/ 2147483646 w 43"/>
                <a:gd name="T13" fmla="*/ 2147483646 h 45"/>
                <a:gd name="T14" fmla="*/ 2147483646 w 43"/>
                <a:gd name="T15" fmla="*/ 2147483646 h 45"/>
                <a:gd name="T16" fmla="*/ 2147483646 w 43"/>
                <a:gd name="T17" fmla="*/ 2147483646 h 45"/>
                <a:gd name="T18" fmla="*/ 0 w 43"/>
                <a:gd name="T19" fmla="*/ 2147483646 h 45"/>
                <a:gd name="T20" fmla="*/ 0 w 43"/>
                <a:gd name="T21" fmla="*/ 2147483646 h 45"/>
                <a:gd name="T22" fmla="*/ 2147483646 w 43"/>
                <a:gd name="T23" fmla="*/ 2147483646 h 45"/>
                <a:gd name="T24" fmla="*/ 2147483646 w 43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5"/>
                <a:gd name="T41" fmla="*/ 43 w 43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5">
                  <a:moveTo>
                    <a:pt x="15" y="0"/>
                  </a:moveTo>
                  <a:lnTo>
                    <a:pt x="27" y="0"/>
                  </a:lnTo>
                  <a:lnTo>
                    <a:pt x="38" y="7"/>
                  </a:lnTo>
                  <a:lnTo>
                    <a:pt x="43" y="17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27" y="45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3140">
              <a:extLst>
                <a:ext uri="{FF2B5EF4-FFF2-40B4-BE49-F238E27FC236}">
                  <a16:creationId xmlns:a16="http://schemas.microsoft.com/office/drawing/2014/main" id="{340EB079-67B4-41CC-8EDD-D63167FA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0281" y="2138652"/>
              <a:ext cx="144029" cy="36900"/>
            </a:xfrm>
            <a:custGeom>
              <a:avLst/>
              <a:gdLst>
                <a:gd name="T0" fmla="*/ 2147483646 w 121"/>
                <a:gd name="T1" fmla="*/ 0 h 31"/>
                <a:gd name="T2" fmla="*/ 2147483646 w 121"/>
                <a:gd name="T3" fmla="*/ 0 h 31"/>
                <a:gd name="T4" fmla="*/ 0 w 121"/>
                <a:gd name="T5" fmla="*/ 2147483646 h 31"/>
                <a:gd name="T6" fmla="*/ 2147483646 w 121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31"/>
                <a:gd name="T14" fmla="*/ 121 w 1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31">
                  <a:moveTo>
                    <a:pt x="121" y="0"/>
                  </a:moveTo>
                  <a:lnTo>
                    <a:pt x="121" y="0"/>
                  </a:lnTo>
                  <a:lnTo>
                    <a:pt x="0" y="3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3141">
              <a:extLst>
                <a:ext uri="{FF2B5EF4-FFF2-40B4-BE49-F238E27FC236}">
                  <a16:creationId xmlns:a16="http://schemas.microsoft.com/office/drawing/2014/main" id="{6B531F11-6987-4551-8F99-7290294F8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643" y="2370764"/>
              <a:ext cx="463034" cy="126174"/>
            </a:xfrm>
            <a:custGeom>
              <a:avLst/>
              <a:gdLst>
                <a:gd name="T0" fmla="*/ 2147483646 w 389"/>
                <a:gd name="T1" fmla="*/ 0 h 106"/>
                <a:gd name="T2" fmla="*/ 2147483646 w 389"/>
                <a:gd name="T3" fmla="*/ 2147483646 h 106"/>
                <a:gd name="T4" fmla="*/ 0 w 389"/>
                <a:gd name="T5" fmla="*/ 2147483646 h 106"/>
                <a:gd name="T6" fmla="*/ 2147483646 w 389"/>
                <a:gd name="T7" fmla="*/ 2147483646 h 106"/>
                <a:gd name="T8" fmla="*/ 2147483646 w 38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9"/>
                <a:gd name="T16" fmla="*/ 0 h 106"/>
                <a:gd name="T17" fmla="*/ 389 w 38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9" h="106">
                  <a:moveTo>
                    <a:pt x="387" y="0"/>
                  </a:moveTo>
                  <a:lnTo>
                    <a:pt x="389" y="5"/>
                  </a:lnTo>
                  <a:lnTo>
                    <a:pt x="0" y="106"/>
                  </a:lnTo>
                  <a:lnTo>
                    <a:pt x="389" y="5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DA994F"/>
            </a:solidFill>
            <a:ln w="0">
              <a:solidFill>
                <a:srgbClr val="DA994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3142">
              <a:extLst>
                <a:ext uri="{FF2B5EF4-FFF2-40B4-BE49-F238E27FC236}">
                  <a16:creationId xmlns:a16="http://schemas.microsoft.com/office/drawing/2014/main" id="{CE1DD16B-4D54-4FFD-B382-D4F3810DC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0281" y="2138652"/>
              <a:ext cx="322576" cy="254728"/>
            </a:xfrm>
            <a:custGeom>
              <a:avLst/>
              <a:gdLst>
                <a:gd name="T0" fmla="*/ 2147483646 w 271"/>
                <a:gd name="T1" fmla="*/ 0 h 214"/>
                <a:gd name="T2" fmla="*/ 2147483646 w 271"/>
                <a:gd name="T3" fmla="*/ 2147483646 h 214"/>
                <a:gd name="T4" fmla="*/ 2147483646 w 271"/>
                <a:gd name="T5" fmla="*/ 2147483646 h 214"/>
                <a:gd name="T6" fmla="*/ 2147483646 w 271"/>
                <a:gd name="T7" fmla="*/ 2147483646 h 214"/>
                <a:gd name="T8" fmla="*/ 2147483646 w 271"/>
                <a:gd name="T9" fmla="*/ 2147483646 h 214"/>
                <a:gd name="T10" fmla="*/ 2147483646 w 271"/>
                <a:gd name="T11" fmla="*/ 2147483646 h 214"/>
                <a:gd name="T12" fmla="*/ 2147483646 w 271"/>
                <a:gd name="T13" fmla="*/ 2147483646 h 214"/>
                <a:gd name="T14" fmla="*/ 2147483646 w 271"/>
                <a:gd name="T15" fmla="*/ 2147483646 h 214"/>
                <a:gd name="T16" fmla="*/ 2147483646 w 271"/>
                <a:gd name="T17" fmla="*/ 2147483646 h 214"/>
                <a:gd name="T18" fmla="*/ 2147483646 w 271"/>
                <a:gd name="T19" fmla="*/ 2147483646 h 214"/>
                <a:gd name="T20" fmla="*/ 2147483646 w 271"/>
                <a:gd name="T21" fmla="*/ 2147483646 h 214"/>
                <a:gd name="T22" fmla="*/ 0 w 271"/>
                <a:gd name="T23" fmla="*/ 2147483646 h 214"/>
                <a:gd name="T24" fmla="*/ 2147483646 w 271"/>
                <a:gd name="T25" fmla="*/ 0 h 2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1"/>
                <a:gd name="T40" fmla="*/ 0 h 214"/>
                <a:gd name="T41" fmla="*/ 271 w 271"/>
                <a:gd name="T42" fmla="*/ 214 h 2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1" h="214">
                  <a:moveTo>
                    <a:pt x="121" y="0"/>
                  </a:moveTo>
                  <a:lnTo>
                    <a:pt x="137" y="64"/>
                  </a:lnTo>
                  <a:lnTo>
                    <a:pt x="271" y="58"/>
                  </a:lnTo>
                  <a:lnTo>
                    <a:pt x="150" y="112"/>
                  </a:lnTo>
                  <a:lnTo>
                    <a:pt x="169" y="191"/>
                  </a:lnTo>
                  <a:lnTo>
                    <a:pt x="76" y="214"/>
                  </a:lnTo>
                  <a:lnTo>
                    <a:pt x="51" y="117"/>
                  </a:lnTo>
                  <a:lnTo>
                    <a:pt x="48" y="104"/>
                  </a:lnTo>
                  <a:lnTo>
                    <a:pt x="41" y="89"/>
                  </a:lnTo>
                  <a:lnTo>
                    <a:pt x="31" y="70"/>
                  </a:lnTo>
                  <a:lnTo>
                    <a:pt x="17" y="51"/>
                  </a:lnTo>
                  <a:lnTo>
                    <a:pt x="0" y="3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E2B999"/>
            </a:solidFill>
            <a:ln w="0">
              <a:solidFill>
                <a:srgbClr val="E2B9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3143">
              <a:extLst>
                <a:ext uri="{FF2B5EF4-FFF2-40B4-BE49-F238E27FC236}">
                  <a16:creationId xmlns:a16="http://schemas.microsoft.com/office/drawing/2014/main" id="{6ACB8581-756F-4117-B5DB-01D5E1E67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106" y="2118417"/>
              <a:ext cx="560640" cy="365428"/>
            </a:xfrm>
            <a:custGeom>
              <a:avLst/>
              <a:gdLst>
                <a:gd name="T0" fmla="*/ 2147483646 w 471"/>
                <a:gd name="T1" fmla="*/ 0 h 307"/>
                <a:gd name="T2" fmla="*/ 2147483646 w 471"/>
                <a:gd name="T3" fmla="*/ 2147483646 h 307"/>
                <a:gd name="T4" fmla="*/ 2147483646 w 471"/>
                <a:gd name="T5" fmla="*/ 2147483646 h 307"/>
                <a:gd name="T6" fmla="*/ 2147483646 w 471"/>
                <a:gd name="T7" fmla="*/ 2147483646 h 307"/>
                <a:gd name="T8" fmla="*/ 2147483646 w 471"/>
                <a:gd name="T9" fmla="*/ 2147483646 h 307"/>
                <a:gd name="T10" fmla="*/ 2147483646 w 471"/>
                <a:gd name="T11" fmla="*/ 2147483646 h 307"/>
                <a:gd name="T12" fmla="*/ 2147483646 w 471"/>
                <a:gd name="T13" fmla="*/ 2147483646 h 307"/>
                <a:gd name="T14" fmla="*/ 2147483646 w 471"/>
                <a:gd name="T15" fmla="*/ 2147483646 h 307"/>
                <a:gd name="T16" fmla="*/ 2147483646 w 471"/>
                <a:gd name="T17" fmla="*/ 2147483646 h 307"/>
                <a:gd name="T18" fmla="*/ 2147483646 w 471"/>
                <a:gd name="T19" fmla="*/ 2147483646 h 307"/>
                <a:gd name="T20" fmla="*/ 2147483646 w 471"/>
                <a:gd name="T21" fmla="*/ 2147483646 h 307"/>
                <a:gd name="T22" fmla="*/ 2147483646 w 471"/>
                <a:gd name="T23" fmla="*/ 2147483646 h 307"/>
                <a:gd name="T24" fmla="*/ 2147483646 w 471"/>
                <a:gd name="T25" fmla="*/ 2147483646 h 307"/>
                <a:gd name="T26" fmla="*/ 2147483646 w 471"/>
                <a:gd name="T27" fmla="*/ 2147483646 h 307"/>
                <a:gd name="T28" fmla="*/ 2147483646 w 471"/>
                <a:gd name="T29" fmla="*/ 2147483646 h 307"/>
                <a:gd name="T30" fmla="*/ 2147483646 w 471"/>
                <a:gd name="T31" fmla="*/ 2147483646 h 307"/>
                <a:gd name="T32" fmla="*/ 2147483646 w 471"/>
                <a:gd name="T33" fmla="*/ 2147483646 h 307"/>
                <a:gd name="T34" fmla="*/ 2147483646 w 471"/>
                <a:gd name="T35" fmla="*/ 2147483646 h 307"/>
                <a:gd name="T36" fmla="*/ 2147483646 w 471"/>
                <a:gd name="T37" fmla="*/ 2147483646 h 307"/>
                <a:gd name="T38" fmla="*/ 2147483646 w 471"/>
                <a:gd name="T39" fmla="*/ 2147483646 h 307"/>
                <a:gd name="T40" fmla="*/ 2147483646 w 471"/>
                <a:gd name="T41" fmla="*/ 2147483646 h 307"/>
                <a:gd name="T42" fmla="*/ 2147483646 w 471"/>
                <a:gd name="T43" fmla="*/ 2147483646 h 307"/>
                <a:gd name="T44" fmla="*/ 2147483646 w 471"/>
                <a:gd name="T45" fmla="*/ 2147483646 h 307"/>
                <a:gd name="T46" fmla="*/ 2147483646 w 471"/>
                <a:gd name="T47" fmla="*/ 2147483646 h 307"/>
                <a:gd name="T48" fmla="*/ 2147483646 w 471"/>
                <a:gd name="T49" fmla="*/ 2147483646 h 307"/>
                <a:gd name="T50" fmla="*/ 2147483646 w 471"/>
                <a:gd name="T51" fmla="*/ 2147483646 h 307"/>
                <a:gd name="T52" fmla="*/ 2147483646 w 471"/>
                <a:gd name="T53" fmla="*/ 2147483646 h 307"/>
                <a:gd name="T54" fmla="*/ 0 w 471"/>
                <a:gd name="T55" fmla="*/ 2147483646 h 307"/>
                <a:gd name="T56" fmla="*/ 2147483646 w 471"/>
                <a:gd name="T57" fmla="*/ 2147483646 h 307"/>
                <a:gd name="T58" fmla="*/ 2147483646 w 471"/>
                <a:gd name="T59" fmla="*/ 2147483646 h 307"/>
                <a:gd name="T60" fmla="*/ 2147483646 w 471"/>
                <a:gd name="T61" fmla="*/ 2147483646 h 307"/>
                <a:gd name="T62" fmla="*/ 2147483646 w 471"/>
                <a:gd name="T63" fmla="*/ 2147483646 h 307"/>
                <a:gd name="T64" fmla="*/ 2147483646 w 471"/>
                <a:gd name="T65" fmla="*/ 2147483646 h 307"/>
                <a:gd name="T66" fmla="*/ 2147483646 w 471"/>
                <a:gd name="T67" fmla="*/ 2147483646 h 307"/>
                <a:gd name="T68" fmla="*/ 2147483646 w 471"/>
                <a:gd name="T69" fmla="*/ 2147483646 h 307"/>
                <a:gd name="T70" fmla="*/ 2147483646 w 471"/>
                <a:gd name="T71" fmla="*/ 2147483646 h 307"/>
                <a:gd name="T72" fmla="*/ 2147483646 w 471"/>
                <a:gd name="T73" fmla="*/ 2147483646 h 307"/>
                <a:gd name="T74" fmla="*/ 2147483646 w 471"/>
                <a:gd name="T75" fmla="*/ 2147483646 h 307"/>
                <a:gd name="T76" fmla="*/ 2147483646 w 471"/>
                <a:gd name="T77" fmla="*/ 2147483646 h 307"/>
                <a:gd name="T78" fmla="*/ 2147483646 w 471"/>
                <a:gd name="T79" fmla="*/ 2147483646 h 307"/>
                <a:gd name="T80" fmla="*/ 2147483646 w 471"/>
                <a:gd name="T81" fmla="*/ 2147483646 h 307"/>
                <a:gd name="T82" fmla="*/ 2147483646 w 471"/>
                <a:gd name="T83" fmla="*/ 2147483646 h 307"/>
                <a:gd name="T84" fmla="*/ 2147483646 w 471"/>
                <a:gd name="T85" fmla="*/ 0 h 3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1"/>
                <a:gd name="T130" fmla="*/ 0 h 307"/>
                <a:gd name="T131" fmla="*/ 471 w 471"/>
                <a:gd name="T132" fmla="*/ 307 h 3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1" h="307">
                  <a:moveTo>
                    <a:pt x="279" y="0"/>
                  </a:moveTo>
                  <a:lnTo>
                    <a:pt x="309" y="2"/>
                  </a:lnTo>
                  <a:lnTo>
                    <a:pt x="335" y="10"/>
                  </a:lnTo>
                  <a:lnTo>
                    <a:pt x="357" y="19"/>
                  </a:lnTo>
                  <a:lnTo>
                    <a:pt x="378" y="32"/>
                  </a:lnTo>
                  <a:lnTo>
                    <a:pt x="395" y="48"/>
                  </a:lnTo>
                  <a:lnTo>
                    <a:pt x="412" y="68"/>
                  </a:lnTo>
                  <a:lnTo>
                    <a:pt x="426" y="87"/>
                  </a:lnTo>
                  <a:lnTo>
                    <a:pt x="436" y="106"/>
                  </a:lnTo>
                  <a:lnTo>
                    <a:pt x="443" y="121"/>
                  </a:lnTo>
                  <a:lnTo>
                    <a:pt x="446" y="134"/>
                  </a:lnTo>
                  <a:lnTo>
                    <a:pt x="471" y="231"/>
                  </a:lnTo>
                  <a:lnTo>
                    <a:pt x="179" y="307"/>
                  </a:lnTo>
                  <a:lnTo>
                    <a:pt x="191" y="294"/>
                  </a:lnTo>
                  <a:lnTo>
                    <a:pt x="198" y="280"/>
                  </a:lnTo>
                  <a:lnTo>
                    <a:pt x="202" y="263"/>
                  </a:lnTo>
                  <a:lnTo>
                    <a:pt x="199" y="246"/>
                  </a:lnTo>
                  <a:lnTo>
                    <a:pt x="195" y="229"/>
                  </a:lnTo>
                  <a:lnTo>
                    <a:pt x="187" y="210"/>
                  </a:lnTo>
                  <a:lnTo>
                    <a:pt x="174" y="196"/>
                  </a:lnTo>
                  <a:lnTo>
                    <a:pt x="157" y="187"/>
                  </a:lnTo>
                  <a:lnTo>
                    <a:pt x="138" y="184"/>
                  </a:lnTo>
                  <a:lnTo>
                    <a:pt x="131" y="184"/>
                  </a:lnTo>
                  <a:lnTo>
                    <a:pt x="123" y="185"/>
                  </a:lnTo>
                  <a:lnTo>
                    <a:pt x="3" y="217"/>
                  </a:lnTo>
                  <a:lnTo>
                    <a:pt x="1" y="212"/>
                  </a:lnTo>
                  <a:lnTo>
                    <a:pt x="0" y="205"/>
                  </a:lnTo>
                  <a:lnTo>
                    <a:pt x="208" y="151"/>
                  </a:lnTo>
                  <a:lnTo>
                    <a:pt x="225" y="144"/>
                  </a:lnTo>
                  <a:lnTo>
                    <a:pt x="240" y="132"/>
                  </a:lnTo>
                  <a:lnTo>
                    <a:pt x="249" y="116"/>
                  </a:lnTo>
                  <a:lnTo>
                    <a:pt x="253" y="98"/>
                  </a:lnTo>
                  <a:lnTo>
                    <a:pt x="250" y="79"/>
                  </a:lnTo>
                  <a:lnTo>
                    <a:pt x="246" y="62"/>
                  </a:lnTo>
                  <a:lnTo>
                    <a:pt x="238" y="44"/>
                  </a:lnTo>
                  <a:lnTo>
                    <a:pt x="225" y="30"/>
                  </a:lnTo>
                  <a:lnTo>
                    <a:pt x="208" y="20"/>
                  </a:lnTo>
                  <a:lnTo>
                    <a:pt x="189" y="18"/>
                  </a:lnTo>
                  <a:lnTo>
                    <a:pt x="183" y="18"/>
                  </a:lnTo>
                  <a:lnTo>
                    <a:pt x="223" y="7"/>
                  </a:lnTo>
                  <a:lnTo>
                    <a:pt x="251" y="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DC9AD"/>
            </a:solidFill>
            <a:ln w="0">
              <a:solidFill>
                <a:srgbClr val="EDC9A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3144">
              <a:extLst>
                <a:ext uri="{FF2B5EF4-FFF2-40B4-BE49-F238E27FC236}">
                  <a16:creationId xmlns:a16="http://schemas.microsoft.com/office/drawing/2014/main" id="{0C4DC878-C46D-4D91-8275-07BF3E785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7079" y="2337435"/>
              <a:ext cx="753471" cy="316624"/>
            </a:xfrm>
            <a:custGeom>
              <a:avLst/>
              <a:gdLst>
                <a:gd name="T0" fmla="*/ 2147483646 w 633"/>
                <a:gd name="T1" fmla="*/ 2147483646 h 266"/>
                <a:gd name="T2" fmla="*/ 2147483646 w 633"/>
                <a:gd name="T3" fmla="*/ 2147483646 h 266"/>
                <a:gd name="T4" fmla="*/ 2147483646 w 633"/>
                <a:gd name="T5" fmla="*/ 2147483646 h 266"/>
                <a:gd name="T6" fmla="*/ 2147483646 w 633"/>
                <a:gd name="T7" fmla="*/ 2147483646 h 266"/>
                <a:gd name="T8" fmla="*/ 2147483646 w 633"/>
                <a:gd name="T9" fmla="*/ 2147483646 h 266"/>
                <a:gd name="T10" fmla="*/ 2147483646 w 633"/>
                <a:gd name="T11" fmla="*/ 2147483646 h 266"/>
                <a:gd name="T12" fmla="*/ 2147483646 w 633"/>
                <a:gd name="T13" fmla="*/ 2147483646 h 266"/>
                <a:gd name="T14" fmla="*/ 2147483646 w 633"/>
                <a:gd name="T15" fmla="*/ 2147483646 h 266"/>
                <a:gd name="T16" fmla="*/ 2147483646 w 633"/>
                <a:gd name="T17" fmla="*/ 2147483646 h 266"/>
                <a:gd name="T18" fmla="*/ 2147483646 w 633"/>
                <a:gd name="T19" fmla="*/ 2147483646 h 266"/>
                <a:gd name="T20" fmla="*/ 2147483646 w 633"/>
                <a:gd name="T21" fmla="*/ 2147483646 h 266"/>
                <a:gd name="T22" fmla="*/ 2147483646 w 633"/>
                <a:gd name="T23" fmla="*/ 2147483646 h 266"/>
                <a:gd name="T24" fmla="*/ 2147483646 w 633"/>
                <a:gd name="T25" fmla="*/ 2147483646 h 266"/>
                <a:gd name="T26" fmla="*/ 2147483646 w 633"/>
                <a:gd name="T27" fmla="*/ 2147483646 h 266"/>
                <a:gd name="T28" fmla="*/ 2147483646 w 633"/>
                <a:gd name="T29" fmla="*/ 2147483646 h 266"/>
                <a:gd name="T30" fmla="*/ 2147483646 w 633"/>
                <a:gd name="T31" fmla="*/ 2147483646 h 266"/>
                <a:gd name="T32" fmla="*/ 2147483646 w 633"/>
                <a:gd name="T33" fmla="*/ 2147483646 h 266"/>
                <a:gd name="T34" fmla="*/ 2147483646 w 633"/>
                <a:gd name="T35" fmla="*/ 2147483646 h 266"/>
                <a:gd name="T36" fmla="*/ 2147483646 w 633"/>
                <a:gd name="T37" fmla="*/ 2147483646 h 266"/>
                <a:gd name="T38" fmla="*/ 2147483646 w 633"/>
                <a:gd name="T39" fmla="*/ 2147483646 h 266"/>
                <a:gd name="T40" fmla="*/ 2147483646 w 633"/>
                <a:gd name="T41" fmla="*/ 2147483646 h 266"/>
                <a:gd name="T42" fmla="*/ 2147483646 w 633"/>
                <a:gd name="T43" fmla="*/ 2147483646 h 266"/>
                <a:gd name="T44" fmla="*/ 2147483646 w 633"/>
                <a:gd name="T45" fmla="*/ 2147483646 h 266"/>
                <a:gd name="T46" fmla="*/ 2147483646 w 633"/>
                <a:gd name="T47" fmla="*/ 2147483646 h 266"/>
                <a:gd name="T48" fmla="*/ 2147483646 w 633"/>
                <a:gd name="T49" fmla="*/ 2147483646 h 266"/>
                <a:gd name="T50" fmla="*/ 2147483646 w 633"/>
                <a:gd name="T51" fmla="*/ 0 h 266"/>
                <a:gd name="T52" fmla="*/ 2147483646 w 633"/>
                <a:gd name="T53" fmla="*/ 2147483646 h 266"/>
                <a:gd name="T54" fmla="*/ 2147483646 w 633"/>
                <a:gd name="T55" fmla="*/ 2147483646 h 266"/>
                <a:gd name="T56" fmla="*/ 2147483646 w 633"/>
                <a:gd name="T57" fmla="*/ 2147483646 h 266"/>
                <a:gd name="T58" fmla="*/ 2147483646 w 633"/>
                <a:gd name="T59" fmla="*/ 2147483646 h 266"/>
                <a:gd name="T60" fmla="*/ 2147483646 w 633"/>
                <a:gd name="T61" fmla="*/ 2147483646 h 266"/>
                <a:gd name="T62" fmla="*/ 2147483646 w 633"/>
                <a:gd name="T63" fmla="*/ 2147483646 h 266"/>
                <a:gd name="T64" fmla="*/ 2147483646 w 633"/>
                <a:gd name="T65" fmla="*/ 2147483646 h 266"/>
                <a:gd name="T66" fmla="*/ 2147483646 w 633"/>
                <a:gd name="T67" fmla="*/ 2147483646 h 266"/>
                <a:gd name="T68" fmla="*/ 2147483646 w 633"/>
                <a:gd name="T69" fmla="*/ 2147483646 h 266"/>
                <a:gd name="T70" fmla="*/ 2147483646 w 633"/>
                <a:gd name="T71" fmla="*/ 2147483646 h 266"/>
                <a:gd name="T72" fmla="*/ 2147483646 w 633"/>
                <a:gd name="T73" fmla="*/ 2147483646 h 266"/>
                <a:gd name="T74" fmla="*/ 2147483646 w 633"/>
                <a:gd name="T75" fmla="*/ 2147483646 h 266"/>
                <a:gd name="T76" fmla="*/ 2147483646 w 633"/>
                <a:gd name="T77" fmla="*/ 2147483646 h 266"/>
                <a:gd name="T78" fmla="*/ 2147483646 w 633"/>
                <a:gd name="T79" fmla="*/ 2147483646 h 266"/>
                <a:gd name="T80" fmla="*/ 2147483646 w 633"/>
                <a:gd name="T81" fmla="*/ 2147483646 h 266"/>
                <a:gd name="T82" fmla="*/ 2147483646 w 633"/>
                <a:gd name="T83" fmla="*/ 2147483646 h 266"/>
                <a:gd name="T84" fmla="*/ 2147483646 w 633"/>
                <a:gd name="T85" fmla="*/ 2147483646 h 266"/>
                <a:gd name="T86" fmla="*/ 0 w 633"/>
                <a:gd name="T87" fmla="*/ 2147483646 h 266"/>
                <a:gd name="T88" fmla="*/ 0 w 633"/>
                <a:gd name="T89" fmla="*/ 2147483646 h 266"/>
                <a:gd name="T90" fmla="*/ 2147483646 w 633"/>
                <a:gd name="T91" fmla="*/ 2147483646 h 266"/>
                <a:gd name="T92" fmla="*/ 2147483646 w 633"/>
                <a:gd name="T93" fmla="*/ 2147483646 h 266"/>
                <a:gd name="T94" fmla="*/ 2147483646 w 633"/>
                <a:gd name="T95" fmla="*/ 2147483646 h 266"/>
                <a:gd name="T96" fmla="*/ 2147483646 w 633"/>
                <a:gd name="T97" fmla="*/ 2147483646 h 266"/>
                <a:gd name="T98" fmla="*/ 2147483646 w 633"/>
                <a:gd name="T99" fmla="*/ 2147483646 h 266"/>
                <a:gd name="T100" fmla="*/ 2147483646 w 633"/>
                <a:gd name="T101" fmla="*/ 2147483646 h 266"/>
                <a:gd name="T102" fmla="*/ 2147483646 w 633"/>
                <a:gd name="T103" fmla="*/ 0 h 266"/>
                <a:gd name="T104" fmla="*/ 2147483646 w 633"/>
                <a:gd name="T105" fmla="*/ 0 h 2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3"/>
                <a:gd name="T160" fmla="*/ 0 h 266"/>
                <a:gd name="T161" fmla="*/ 633 w 633"/>
                <a:gd name="T162" fmla="*/ 266 h 2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3" h="266">
                  <a:moveTo>
                    <a:pt x="70" y="145"/>
                  </a:moveTo>
                  <a:lnTo>
                    <a:pt x="66" y="147"/>
                  </a:lnTo>
                  <a:lnTo>
                    <a:pt x="61" y="147"/>
                  </a:lnTo>
                  <a:lnTo>
                    <a:pt x="46" y="153"/>
                  </a:lnTo>
                  <a:lnTo>
                    <a:pt x="34" y="164"/>
                  </a:lnTo>
                  <a:lnTo>
                    <a:pt x="27" y="178"/>
                  </a:lnTo>
                  <a:lnTo>
                    <a:pt x="23" y="193"/>
                  </a:lnTo>
                  <a:lnTo>
                    <a:pt x="24" y="210"/>
                  </a:lnTo>
                  <a:lnTo>
                    <a:pt x="32" y="225"/>
                  </a:lnTo>
                  <a:lnTo>
                    <a:pt x="42" y="237"/>
                  </a:lnTo>
                  <a:lnTo>
                    <a:pt x="57" y="245"/>
                  </a:lnTo>
                  <a:lnTo>
                    <a:pt x="74" y="248"/>
                  </a:lnTo>
                  <a:lnTo>
                    <a:pt x="80" y="246"/>
                  </a:lnTo>
                  <a:lnTo>
                    <a:pt x="87" y="245"/>
                  </a:lnTo>
                  <a:lnTo>
                    <a:pt x="97" y="241"/>
                  </a:lnTo>
                  <a:lnTo>
                    <a:pt x="104" y="233"/>
                  </a:lnTo>
                  <a:lnTo>
                    <a:pt x="106" y="225"/>
                  </a:lnTo>
                  <a:lnTo>
                    <a:pt x="106" y="215"/>
                  </a:lnTo>
                  <a:lnTo>
                    <a:pt x="105" y="202"/>
                  </a:lnTo>
                  <a:lnTo>
                    <a:pt x="101" y="189"/>
                  </a:lnTo>
                  <a:lnTo>
                    <a:pt x="99" y="176"/>
                  </a:lnTo>
                  <a:lnTo>
                    <a:pt x="93" y="164"/>
                  </a:lnTo>
                  <a:lnTo>
                    <a:pt x="88" y="155"/>
                  </a:lnTo>
                  <a:lnTo>
                    <a:pt x="80" y="148"/>
                  </a:lnTo>
                  <a:lnTo>
                    <a:pt x="70" y="145"/>
                  </a:lnTo>
                  <a:close/>
                  <a:moveTo>
                    <a:pt x="569" y="0"/>
                  </a:moveTo>
                  <a:lnTo>
                    <a:pt x="588" y="3"/>
                  </a:lnTo>
                  <a:lnTo>
                    <a:pt x="605" y="12"/>
                  </a:lnTo>
                  <a:lnTo>
                    <a:pt x="618" y="26"/>
                  </a:lnTo>
                  <a:lnTo>
                    <a:pt x="626" y="45"/>
                  </a:lnTo>
                  <a:lnTo>
                    <a:pt x="630" y="62"/>
                  </a:lnTo>
                  <a:lnTo>
                    <a:pt x="633" y="79"/>
                  </a:lnTo>
                  <a:lnTo>
                    <a:pt x="629" y="96"/>
                  </a:lnTo>
                  <a:lnTo>
                    <a:pt x="622" y="110"/>
                  </a:lnTo>
                  <a:lnTo>
                    <a:pt x="610" y="123"/>
                  </a:lnTo>
                  <a:lnTo>
                    <a:pt x="54" y="266"/>
                  </a:lnTo>
                  <a:lnTo>
                    <a:pt x="38" y="262"/>
                  </a:lnTo>
                  <a:lnTo>
                    <a:pt x="24" y="251"/>
                  </a:lnTo>
                  <a:lnTo>
                    <a:pt x="13" y="240"/>
                  </a:lnTo>
                  <a:lnTo>
                    <a:pt x="7" y="223"/>
                  </a:lnTo>
                  <a:lnTo>
                    <a:pt x="2" y="206"/>
                  </a:lnTo>
                  <a:lnTo>
                    <a:pt x="0" y="198"/>
                  </a:lnTo>
                  <a:lnTo>
                    <a:pt x="0" y="191"/>
                  </a:lnTo>
                  <a:lnTo>
                    <a:pt x="3" y="172"/>
                  </a:lnTo>
                  <a:lnTo>
                    <a:pt x="12" y="155"/>
                  </a:lnTo>
                  <a:lnTo>
                    <a:pt x="27" y="142"/>
                  </a:lnTo>
                  <a:lnTo>
                    <a:pt x="45" y="134"/>
                  </a:lnTo>
                  <a:lnTo>
                    <a:pt x="434" y="33"/>
                  </a:lnTo>
                  <a:lnTo>
                    <a:pt x="554" y="1"/>
                  </a:lnTo>
                  <a:lnTo>
                    <a:pt x="562" y="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DC9AD"/>
            </a:solidFill>
            <a:ln w="0">
              <a:solidFill>
                <a:srgbClr val="EDC9A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3145">
              <a:extLst>
                <a:ext uri="{FF2B5EF4-FFF2-40B4-BE49-F238E27FC236}">
                  <a16:creationId xmlns:a16="http://schemas.microsoft.com/office/drawing/2014/main" id="{DCE1E11C-B139-48E7-8F5F-A41F23D0A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56" y="2510031"/>
              <a:ext cx="98797" cy="122603"/>
            </a:xfrm>
            <a:custGeom>
              <a:avLst/>
              <a:gdLst>
                <a:gd name="T0" fmla="*/ 2147483646 w 83"/>
                <a:gd name="T1" fmla="*/ 0 h 103"/>
                <a:gd name="T2" fmla="*/ 2147483646 w 83"/>
                <a:gd name="T3" fmla="*/ 2147483646 h 103"/>
                <a:gd name="T4" fmla="*/ 2147483646 w 83"/>
                <a:gd name="T5" fmla="*/ 2147483646 h 103"/>
                <a:gd name="T6" fmla="*/ 2147483646 w 83"/>
                <a:gd name="T7" fmla="*/ 2147483646 h 103"/>
                <a:gd name="T8" fmla="*/ 2147483646 w 83"/>
                <a:gd name="T9" fmla="*/ 2147483646 h 103"/>
                <a:gd name="T10" fmla="*/ 2147483646 w 83"/>
                <a:gd name="T11" fmla="*/ 2147483646 h 103"/>
                <a:gd name="T12" fmla="*/ 2147483646 w 83"/>
                <a:gd name="T13" fmla="*/ 2147483646 h 103"/>
                <a:gd name="T14" fmla="*/ 2147483646 w 83"/>
                <a:gd name="T15" fmla="*/ 2147483646 h 103"/>
                <a:gd name="T16" fmla="*/ 2147483646 w 83"/>
                <a:gd name="T17" fmla="*/ 2147483646 h 103"/>
                <a:gd name="T18" fmla="*/ 2147483646 w 83"/>
                <a:gd name="T19" fmla="*/ 2147483646 h 103"/>
                <a:gd name="T20" fmla="*/ 2147483646 w 83"/>
                <a:gd name="T21" fmla="*/ 2147483646 h 103"/>
                <a:gd name="T22" fmla="*/ 2147483646 w 83"/>
                <a:gd name="T23" fmla="*/ 2147483646 h 103"/>
                <a:gd name="T24" fmla="*/ 2147483646 w 83"/>
                <a:gd name="T25" fmla="*/ 2147483646 h 103"/>
                <a:gd name="T26" fmla="*/ 2147483646 w 83"/>
                <a:gd name="T27" fmla="*/ 2147483646 h 103"/>
                <a:gd name="T28" fmla="*/ 2147483646 w 83"/>
                <a:gd name="T29" fmla="*/ 2147483646 h 103"/>
                <a:gd name="T30" fmla="*/ 2147483646 w 83"/>
                <a:gd name="T31" fmla="*/ 2147483646 h 103"/>
                <a:gd name="T32" fmla="*/ 2147483646 w 83"/>
                <a:gd name="T33" fmla="*/ 2147483646 h 103"/>
                <a:gd name="T34" fmla="*/ 2147483646 w 83"/>
                <a:gd name="T35" fmla="*/ 2147483646 h 103"/>
                <a:gd name="T36" fmla="*/ 0 w 83"/>
                <a:gd name="T37" fmla="*/ 2147483646 h 103"/>
                <a:gd name="T38" fmla="*/ 2147483646 w 83"/>
                <a:gd name="T39" fmla="*/ 2147483646 h 103"/>
                <a:gd name="T40" fmla="*/ 2147483646 w 83"/>
                <a:gd name="T41" fmla="*/ 2147483646 h 103"/>
                <a:gd name="T42" fmla="*/ 2147483646 w 83"/>
                <a:gd name="T43" fmla="*/ 2147483646 h 103"/>
                <a:gd name="T44" fmla="*/ 2147483646 w 83"/>
                <a:gd name="T45" fmla="*/ 2147483646 h 103"/>
                <a:gd name="T46" fmla="*/ 2147483646 w 83"/>
                <a:gd name="T47" fmla="*/ 2147483646 h 103"/>
                <a:gd name="T48" fmla="*/ 2147483646 w 83"/>
                <a:gd name="T49" fmla="*/ 0 h 1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03"/>
                <a:gd name="T77" fmla="*/ 83 w 83"/>
                <a:gd name="T78" fmla="*/ 103 h 1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03">
                  <a:moveTo>
                    <a:pt x="47" y="0"/>
                  </a:moveTo>
                  <a:lnTo>
                    <a:pt x="57" y="3"/>
                  </a:lnTo>
                  <a:lnTo>
                    <a:pt x="65" y="10"/>
                  </a:lnTo>
                  <a:lnTo>
                    <a:pt x="70" y="19"/>
                  </a:lnTo>
                  <a:lnTo>
                    <a:pt x="76" y="31"/>
                  </a:lnTo>
                  <a:lnTo>
                    <a:pt x="78" y="44"/>
                  </a:lnTo>
                  <a:lnTo>
                    <a:pt x="82" y="57"/>
                  </a:lnTo>
                  <a:lnTo>
                    <a:pt x="83" y="70"/>
                  </a:lnTo>
                  <a:lnTo>
                    <a:pt x="83" y="80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57" y="101"/>
                  </a:lnTo>
                  <a:lnTo>
                    <a:pt x="51" y="103"/>
                  </a:lnTo>
                  <a:lnTo>
                    <a:pt x="34" y="100"/>
                  </a:lnTo>
                  <a:lnTo>
                    <a:pt x="19" y="92"/>
                  </a:lnTo>
                  <a:lnTo>
                    <a:pt x="9" y="80"/>
                  </a:lnTo>
                  <a:lnTo>
                    <a:pt x="1" y="65"/>
                  </a:lnTo>
                  <a:lnTo>
                    <a:pt x="0" y="48"/>
                  </a:lnTo>
                  <a:lnTo>
                    <a:pt x="4" y="33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2"/>
                  </a:lnTo>
                  <a:lnTo>
                    <a:pt x="43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5E3D5"/>
            </a:solidFill>
            <a:ln w="0">
              <a:solidFill>
                <a:srgbClr val="F5E3D5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3146">
              <a:extLst>
                <a:ext uri="{FF2B5EF4-FFF2-40B4-BE49-F238E27FC236}">
                  <a16:creationId xmlns:a16="http://schemas.microsoft.com/office/drawing/2014/main" id="{5ED0D7CB-07D2-4931-AB37-E3EF634FB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7785" y="2139842"/>
              <a:ext cx="753471" cy="317815"/>
            </a:xfrm>
            <a:custGeom>
              <a:avLst/>
              <a:gdLst>
                <a:gd name="T0" fmla="*/ 2147483646 w 633"/>
                <a:gd name="T1" fmla="*/ 2147483646 h 267"/>
                <a:gd name="T2" fmla="*/ 2147483646 w 633"/>
                <a:gd name="T3" fmla="*/ 2147483646 h 267"/>
                <a:gd name="T4" fmla="*/ 2147483646 w 633"/>
                <a:gd name="T5" fmla="*/ 2147483646 h 267"/>
                <a:gd name="T6" fmla="*/ 2147483646 w 633"/>
                <a:gd name="T7" fmla="*/ 2147483646 h 267"/>
                <a:gd name="T8" fmla="*/ 2147483646 w 633"/>
                <a:gd name="T9" fmla="*/ 2147483646 h 267"/>
                <a:gd name="T10" fmla="*/ 2147483646 w 633"/>
                <a:gd name="T11" fmla="*/ 2147483646 h 267"/>
                <a:gd name="T12" fmla="*/ 2147483646 w 633"/>
                <a:gd name="T13" fmla="*/ 2147483646 h 267"/>
                <a:gd name="T14" fmla="*/ 2147483646 w 633"/>
                <a:gd name="T15" fmla="*/ 2147483646 h 267"/>
                <a:gd name="T16" fmla="*/ 2147483646 w 633"/>
                <a:gd name="T17" fmla="*/ 2147483646 h 267"/>
                <a:gd name="T18" fmla="*/ 2147483646 w 633"/>
                <a:gd name="T19" fmla="*/ 2147483646 h 267"/>
                <a:gd name="T20" fmla="*/ 2147483646 w 633"/>
                <a:gd name="T21" fmla="*/ 2147483646 h 267"/>
                <a:gd name="T22" fmla="*/ 2147483646 w 633"/>
                <a:gd name="T23" fmla="*/ 2147483646 h 267"/>
                <a:gd name="T24" fmla="*/ 2147483646 w 633"/>
                <a:gd name="T25" fmla="*/ 2147483646 h 267"/>
                <a:gd name="T26" fmla="*/ 2147483646 w 633"/>
                <a:gd name="T27" fmla="*/ 2147483646 h 267"/>
                <a:gd name="T28" fmla="*/ 2147483646 w 633"/>
                <a:gd name="T29" fmla="*/ 2147483646 h 267"/>
                <a:gd name="T30" fmla="*/ 2147483646 w 633"/>
                <a:gd name="T31" fmla="*/ 2147483646 h 267"/>
                <a:gd name="T32" fmla="*/ 2147483646 w 633"/>
                <a:gd name="T33" fmla="*/ 2147483646 h 267"/>
                <a:gd name="T34" fmla="*/ 2147483646 w 633"/>
                <a:gd name="T35" fmla="*/ 2147483646 h 267"/>
                <a:gd name="T36" fmla="*/ 2147483646 w 633"/>
                <a:gd name="T37" fmla="*/ 2147483646 h 267"/>
                <a:gd name="T38" fmla="*/ 2147483646 w 633"/>
                <a:gd name="T39" fmla="*/ 2147483646 h 267"/>
                <a:gd name="T40" fmla="*/ 2147483646 w 633"/>
                <a:gd name="T41" fmla="*/ 2147483646 h 267"/>
                <a:gd name="T42" fmla="*/ 2147483646 w 633"/>
                <a:gd name="T43" fmla="*/ 2147483646 h 267"/>
                <a:gd name="T44" fmla="*/ 2147483646 w 633"/>
                <a:gd name="T45" fmla="*/ 2147483646 h 267"/>
                <a:gd name="T46" fmla="*/ 2147483646 w 633"/>
                <a:gd name="T47" fmla="*/ 2147483646 h 267"/>
                <a:gd name="T48" fmla="*/ 2147483646 w 633"/>
                <a:gd name="T49" fmla="*/ 2147483646 h 267"/>
                <a:gd name="T50" fmla="*/ 2147483646 w 633"/>
                <a:gd name="T51" fmla="*/ 0 h 267"/>
                <a:gd name="T52" fmla="*/ 2147483646 w 633"/>
                <a:gd name="T53" fmla="*/ 2147483646 h 267"/>
                <a:gd name="T54" fmla="*/ 2147483646 w 633"/>
                <a:gd name="T55" fmla="*/ 2147483646 h 267"/>
                <a:gd name="T56" fmla="*/ 2147483646 w 633"/>
                <a:gd name="T57" fmla="*/ 2147483646 h 267"/>
                <a:gd name="T58" fmla="*/ 2147483646 w 633"/>
                <a:gd name="T59" fmla="*/ 2147483646 h 267"/>
                <a:gd name="T60" fmla="*/ 2147483646 w 633"/>
                <a:gd name="T61" fmla="*/ 2147483646 h 267"/>
                <a:gd name="T62" fmla="*/ 2147483646 w 633"/>
                <a:gd name="T63" fmla="*/ 2147483646 h 267"/>
                <a:gd name="T64" fmla="*/ 2147483646 w 633"/>
                <a:gd name="T65" fmla="*/ 2147483646 h 267"/>
                <a:gd name="T66" fmla="*/ 2147483646 w 633"/>
                <a:gd name="T67" fmla="*/ 2147483646 h 267"/>
                <a:gd name="T68" fmla="*/ 2147483646 w 633"/>
                <a:gd name="T69" fmla="*/ 2147483646 h 267"/>
                <a:gd name="T70" fmla="*/ 2147483646 w 633"/>
                <a:gd name="T71" fmla="*/ 2147483646 h 267"/>
                <a:gd name="T72" fmla="*/ 2147483646 w 633"/>
                <a:gd name="T73" fmla="*/ 2147483646 h 267"/>
                <a:gd name="T74" fmla="*/ 2147483646 w 633"/>
                <a:gd name="T75" fmla="*/ 2147483646 h 267"/>
                <a:gd name="T76" fmla="*/ 2147483646 w 633"/>
                <a:gd name="T77" fmla="*/ 2147483646 h 267"/>
                <a:gd name="T78" fmla="*/ 2147483646 w 633"/>
                <a:gd name="T79" fmla="*/ 2147483646 h 267"/>
                <a:gd name="T80" fmla="*/ 2147483646 w 633"/>
                <a:gd name="T81" fmla="*/ 2147483646 h 267"/>
                <a:gd name="T82" fmla="*/ 2147483646 w 633"/>
                <a:gd name="T83" fmla="*/ 2147483646 h 267"/>
                <a:gd name="T84" fmla="*/ 2147483646 w 633"/>
                <a:gd name="T85" fmla="*/ 2147483646 h 267"/>
                <a:gd name="T86" fmla="*/ 2147483646 w 633"/>
                <a:gd name="T87" fmla="*/ 2147483646 h 267"/>
                <a:gd name="T88" fmla="*/ 2147483646 w 633"/>
                <a:gd name="T89" fmla="*/ 2147483646 h 267"/>
                <a:gd name="T90" fmla="*/ 2147483646 w 633"/>
                <a:gd name="T91" fmla="*/ 2147483646 h 267"/>
                <a:gd name="T92" fmla="*/ 2147483646 w 633"/>
                <a:gd name="T93" fmla="*/ 2147483646 h 267"/>
                <a:gd name="T94" fmla="*/ 2147483646 w 633"/>
                <a:gd name="T95" fmla="*/ 2147483646 h 267"/>
                <a:gd name="T96" fmla="*/ 2147483646 w 633"/>
                <a:gd name="T97" fmla="*/ 2147483646 h 267"/>
                <a:gd name="T98" fmla="*/ 2147483646 w 633"/>
                <a:gd name="T99" fmla="*/ 2147483646 h 267"/>
                <a:gd name="T100" fmla="*/ 0 w 633"/>
                <a:gd name="T101" fmla="*/ 2147483646 h 267"/>
                <a:gd name="T102" fmla="*/ 0 w 633"/>
                <a:gd name="T103" fmla="*/ 2147483646 h 267"/>
                <a:gd name="T104" fmla="*/ 2147483646 w 633"/>
                <a:gd name="T105" fmla="*/ 2147483646 h 267"/>
                <a:gd name="T106" fmla="*/ 2147483646 w 633"/>
                <a:gd name="T107" fmla="*/ 2147483646 h 267"/>
                <a:gd name="T108" fmla="*/ 2147483646 w 633"/>
                <a:gd name="T109" fmla="*/ 2147483646 h 267"/>
                <a:gd name="T110" fmla="*/ 2147483646 w 633"/>
                <a:gd name="T111" fmla="*/ 2147483646 h 267"/>
                <a:gd name="T112" fmla="*/ 2147483646 w 633"/>
                <a:gd name="T113" fmla="*/ 2147483646 h 267"/>
                <a:gd name="T114" fmla="*/ 2147483646 w 633"/>
                <a:gd name="T115" fmla="*/ 0 h 267"/>
                <a:gd name="T116" fmla="*/ 2147483646 w 633"/>
                <a:gd name="T117" fmla="*/ 0 h 267"/>
                <a:gd name="T118" fmla="*/ 2147483646 w 633"/>
                <a:gd name="T119" fmla="*/ 0 h 2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"/>
                <a:gd name="T181" fmla="*/ 0 h 267"/>
                <a:gd name="T182" fmla="*/ 633 w 633"/>
                <a:gd name="T183" fmla="*/ 267 h 2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" h="267">
                  <a:moveTo>
                    <a:pt x="71" y="145"/>
                  </a:moveTo>
                  <a:lnTo>
                    <a:pt x="66" y="145"/>
                  </a:lnTo>
                  <a:lnTo>
                    <a:pt x="61" y="146"/>
                  </a:lnTo>
                  <a:lnTo>
                    <a:pt x="46" y="153"/>
                  </a:lnTo>
                  <a:lnTo>
                    <a:pt x="34" y="164"/>
                  </a:lnTo>
                  <a:lnTo>
                    <a:pt x="27" y="177"/>
                  </a:lnTo>
                  <a:lnTo>
                    <a:pt x="23" y="192"/>
                  </a:lnTo>
                  <a:lnTo>
                    <a:pt x="24" y="208"/>
                  </a:lnTo>
                  <a:lnTo>
                    <a:pt x="32" y="224"/>
                  </a:lnTo>
                  <a:lnTo>
                    <a:pt x="42" y="236"/>
                  </a:lnTo>
                  <a:lnTo>
                    <a:pt x="57" y="243"/>
                  </a:lnTo>
                  <a:lnTo>
                    <a:pt x="74" y="246"/>
                  </a:lnTo>
                  <a:lnTo>
                    <a:pt x="80" y="246"/>
                  </a:lnTo>
                  <a:lnTo>
                    <a:pt x="87" y="245"/>
                  </a:lnTo>
                  <a:lnTo>
                    <a:pt x="97" y="241"/>
                  </a:lnTo>
                  <a:lnTo>
                    <a:pt x="104" y="233"/>
                  </a:lnTo>
                  <a:lnTo>
                    <a:pt x="106" y="224"/>
                  </a:lnTo>
                  <a:lnTo>
                    <a:pt x="106" y="213"/>
                  </a:lnTo>
                  <a:lnTo>
                    <a:pt x="105" y="201"/>
                  </a:lnTo>
                  <a:lnTo>
                    <a:pt x="101" y="188"/>
                  </a:lnTo>
                  <a:lnTo>
                    <a:pt x="99" y="175"/>
                  </a:lnTo>
                  <a:lnTo>
                    <a:pt x="93" y="164"/>
                  </a:lnTo>
                  <a:lnTo>
                    <a:pt x="88" y="153"/>
                  </a:lnTo>
                  <a:lnTo>
                    <a:pt x="80" y="148"/>
                  </a:lnTo>
                  <a:lnTo>
                    <a:pt x="71" y="145"/>
                  </a:lnTo>
                  <a:close/>
                  <a:moveTo>
                    <a:pt x="569" y="0"/>
                  </a:moveTo>
                  <a:lnTo>
                    <a:pt x="588" y="2"/>
                  </a:lnTo>
                  <a:lnTo>
                    <a:pt x="605" y="12"/>
                  </a:lnTo>
                  <a:lnTo>
                    <a:pt x="618" y="26"/>
                  </a:lnTo>
                  <a:lnTo>
                    <a:pt x="626" y="44"/>
                  </a:lnTo>
                  <a:lnTo>
                    <a:pt x="630" y="61"/>
                  </a:lnTo>
                  <a:lnTo>
                    <a:pt x="633" y="80"/>
                  </a:lnTo>
                  <a:lnTo>
                    <a:pt x="629" y="98"/>
                  </a:lnTo>
                  <a:lnTo>
                    <a:pt x="620" y="114"/>
                  </a:lnTo>
                  <a:lnTo>
                    <a:pt x="605" y="126"/>
                  </a:lnTo>
                  <a:lnTo>
                    <a:pt x="588" y="133"/>
                  </a:lnTo>
                  <a:lnTo>
                    <a:pt x="380" y="187"/>
                  </a:lnTo>
                  <a:lnTo>
                    <a:pt x="79" y="264"/>
                  </a:lnTo>
                  <a:lnTo>
                    <a:pt x="78" y="264"/>
                  </a:lnTo>
                  <a:lnTo>
                    <a:pt x="71" y="266"/>
                  </a:lnTo>
                  <a:lnTo>
                    <a:pt x="63" y="267"/>
                  </a:lnTo>
                  <a:lnTo>
                    <a:pt x="45" y="263"/>
                  </a:lnTo>
                  <a:lnTo>
                    <a:pt x="28" y="255"/>
                  </a:lnTo>
                  <a:lnTo>
                    <a:pt x="15" y="241"/>
                  </a:lnTo>
                  <a:lnTo>
                    <a:pt x="7" y="222"/>
                  </a:lnTo>
                  <a:lnTo>
                    <a:pt x="4" y="216"/>
                  </a:lnTo>
                  <a:lnTo>
                    <a:pt x="2" y="205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3" y="171"/>
                  </a:lnTo>
                  <a:lnTo>
                    <a:pt x="12" y="154"/>
                  </a:lnTo>
                  <a:lnTo>
                    <a:pt x="27" y="141"/>
                  </a:lnTo>
                  <a:lnTo>
                    <a:pt x="45" y="133"/>
                  </a:lnTo>
                  <a:lnTo>
                    <a:pt x="554" y="1"/>
                  </a:lnTo>
                  <a:lnTo>
                    <a:pt x="563" y="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DC9AD"/>
            </a:solidFill>
            <a:ln w="0">
              <a:solidFill>
                <a:srgbClr val="EDC9A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3147">
              <a:extLst>
                <a:ext uri="{FF2B5EF4-FFF2-40B4-BE49-F238E27FC236}">
                  <a16:creationId xmlns:a16="http://schemas.microsoft.com/office/drawing/2014/main" id="{15061327-AC36-4290-B0CB-EF61DC6FA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5162" y="2312438"/>
              <a:ext cx="98797" cy="120222"/>
            </a:xfrm>
            <a:custGeom>
              <a:avLst/>
              <a:gdLst>
                <a:gd name="T0" fmla="*/ 2147483646 w 83"/>
                <a:gd name="T1" fmla="*/ 0 h 101"/>
                <a:gd name="T2" fmla="*/ 2147483646 w 83"/>
                <a:gd name="T3" fmla="*/ 2147483646 h 101"/>
                <a:gd name="T4" fmla="*/ 2147483646 w 83"/>
                <a:gd name="T5" fmla="*/ 2147483646 h 101"/>
                <a:gd name="T6" fmla="*/ 2147483646 w 83"/>
                <a:gd name="T7" fmla="*/ 2147483646 h 101"/>
                <a:gd name="T8" fmla="*/ 2147483646 w 83"/>
                <a:gd name="T9" fmla="*/ 2147483646 h 101"/>
                <a:gd name="T10" fmla="*/ 2147483646 w 83"/>
                <a:gd name="T11" fmla="*/ 2147483646 h 101"/>
                <a:gd name="T12" fmla="*/ 2147483646 w 83"/>
                <a:gd name="T13" fmla="*/ 2147483646 h 101"/>
                <a:gd name="T14" fmla="*/ 2147483646 w 83"/>
                <a:gd name="T15" fmla="*/ 2147483646 h 101"/>
                <a:gd name="T16" fmla="*/ 2147483646 w 83"/>
                <a:gd name="T17" fmla="*/ 2147483646 h 101"/>
                <a:gd name="T18" fmla="*/ 2147483646 w 83"/>
                <a:gd name="T19" fmla="*/ 2147483646 h 101"/>
                <a:gd name="T20" fmla="*/ 2147483646 w 83"/>
                <a:gd name="T21" fmla="*/ 2147483646 h 101"/>
                <a:gd name="T22" fmla="*/ 2147483646 w 83"/>
                <a:gd name="T23" fmla="*/ 2147483646 h 101"/>
                <a:gd name="T24" fmla="*/ 2147483646 w 83"/>
                <a:gd name="T25" fmla="*/ 2147483646 h 101"/>
                <a:gd name="T26" fmla="*/ 2147483646 w 83"/>
                <a:gd name="T27" fmla="*/ 2147483646 h 101"/>
                <a:gd name="T28" fmla="*/ 2147483646 w 83"/>
                <a:gd name="T29" fmla="*/ 2147483646 h 101"/>
                <a:gd name="T30" fmla="*/ 2147483646 w 83"/>
                <a:gd name="T31" fmla="*/ 2147483646 h 101"/>
                <a:gd name="T32" fmla="*/ 2147483646 w 83"/>
                <a:gd name="T33" fmla="*/ 2147483646 h 101"/>
                <a:gd name="T34" fmla="*/ 2147483646 w 83"/>
                <a:gd name="T35" fmla="*/ 2147483646 h 101"/>
                <a:gd name="T36" fmla="*/ 0 w 83"/>
                <a:gd name="T37" fmla="*/ 2147483646 h 101"/>
                <a:gd name="T38" fmla="*/ 2147483646 w 83"/>
                <a:gd name="T39" fmla="*/ 2147483646 h 101"/>
                <a:gd name="T40" fmla="*/ 2147483646 w 83"/>
                <a:gd name="T41" fmla="*/ 2147483646 h 101"/>
                <a:gd name="T42" fmla="*/ 2147483646 w 83"/>
                <a:gd name="T43" fmla="*/ 2147483646 h 101"/>
                <a:gd name="T44" fmla="*/ 2147483646 w 83"/>
                <a:gd name="T45" fmla="*/ 2147483646 h 101"/>
                <a:gd name="T46" fmla="*/ 2147483646 w 83"/>
                <a:gd name="T47" fmla="*/ 0 h 101"/>
                <a:gd name="T48" fmla="*/ 2147483646 w 83"/>
                <a:gd name="T49" fmla="*/ 0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01"/>
                <a:gd name="T77" fmla="*/ 83 w 83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01">
                  <a:moveTo>
                    <a:pt x="48" y="0"/>
                  </a:moveTo>
                  <a:lnTo>
                    <a:pt x="57" y="3"/>
                  </a:lnTo>
                  <a:lnTo>
                    <a:pt x="65" y="8"/>
                  </a:lnTo>
                  <a:lnTo>
                    <a:pt x="70" y="19"/>
                  </a:lnTo>
                  <a:lnTo>
                    <a:pt x="76" y="30"/>
                  </a:lnTo>
                  <a:lnTo>
                    <a:pt x="78" y="43"/>
                  </a:lnTo>
                  <a:lnTo>
                    <a:pt x="82" y="56"/>
                  </a:lnTo>
                  <a:lnTo>
                    <a:pt x="83" y="68"/>
                  </a:lnTo>
                  <a:lnTo>
                    <a:pt x="83" y="79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57" y="101"/>
                  </a:lnTo>
                  <a:lnTo>
                    <a:pt x="51" y="101"/>
                  </a:lnTo>
                  <a:lnTo>
                    <a:pt x="34" y="98"/>
                  </a:lnTo>
                  <a:lnTo>
                    <a:pt x="19" y="91"/>
                  </a:lnTo>
                  <a:lnTo>
                    <a:pt x="9" y="79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2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5E3D5"/>
            </a:solidFill>
            <a:ln w="0">
              <a:solidFill>
                <a:srgbClr val="F5E3D5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3148">
              <a:extLst>
                <a:ext uri="{FF2B5EF4-FFF2-40B4-BE49-F238E27FC236}">
                  <a16:creationId xmlns:a16="http://schemas.microsoft.com/office/drawing/2014/main" id="{D05706ED-0914-4C75-9EED-89CCC0ED8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0025" y="1881543"/>
              <a:ext cx="796323" cy="484460"/>
            </a:xfrm>
            <a:custGeom>
              <a:avLst/>
              <a:gdLst>
                <a:gd name="T0" fmla="*/ 2147483646 w 669"/>
                <a:gd name="T1" fmla="*/ 2147483646 h 407"/>
                <a:gd name="T2" fmla="*/ 2147483646 w 669"/>
                <a:gd name="T3" fmla="*/ 2147483646 h 407"/>
                <a:gd name="T4" fmla="*/ 2147483646 w 669"/>
                <a:gd name="T5" fmla="*/ 2147483646 h 407"/>
                <a:gd name="T6" fmla="*/ 2147483646 w 669"/>
                <a:gd name="T7" fmla="*/ 2147483646 h 407"/>
                <a:gd name="T8" fmla="*/ 2147483646 w 669"/>
                <a:gd name="T9" fmla="*/ 2147483646 h 407"/>
                <a:gd name="T10" fmla="*/ 2147483646 w 669"/>
                <a:gd name="T11" fmla="*/ 2147483646 h 407"/>
                <a:gd name="T12" fmla="*/ 2147483646 w 669"/>
                <a:gd name="T13" fmla="*/ 2147483646 h 407"/>
                <a:gd name="T14" fmla="*/ 2147483646 w 669"/>
                <a:gd name="T15" fmla="*/ 2147483646 h 407"/>
                <a:gd name="T16" fmla="*/ 2147483646 w 669"/>
                <a:gd name="T17" fmla="*/ 2147483646 h 407"/>
                <a:gd name="T18" fmla="*/ 2147483646 w 669"/>
                <a:gd name="T19" fmla="*/ 2147483646 h 407"/>
                <a:gd name="T20" fmla="*/ 2147483646 w 669"/>
                <a:gd name="T21" fmla="*/ 2147483646 h 407"/>
                <a:gd name="T22" fmla="*/ 2147483646 w 669"/>
                <a:gd name="T23" fmla="*/ 2147483646 h 407"/>
                <a:gd name="T24" fmla="*/ 2147483646 w 669"/>
                <a:gd name="T25" fmla="*/ 2147483646 h 407"/>
                <a:gd name="T26" fmla="*/ 2147483646 w 669"/>
                <a:gd name="T27" fmla="*/ 2147483646 h 407"/>
                <a:gd name="T28" fmla="*/ 2147483646 w 669"/>
                <a:gd name="T29" fmla="*/ 2147483646 h 407"/>
                <a:gd name="T30" fmla="*/ 2147483646 w 669"/>
                <a:gd name="T31" fmla="*/ 2147483646 h 407"/>
                <a:gd name="T32" fmla="*/ 2147483646 w 669"/>
                <a:gd name="T33" fmla="*/ 2147483646 h 407"/>
                <a:gd name="T34" fmla="*/ 2147483646 w 669"/>
                <a:gd name="T35" fmla="*/ 0 h 407"/>
                <a:gd name="T36" fmla="*/ 2147483646 w 669"/>
                <a:gd name="T37" fmla="*/ 2147483646 h 407"/>
                <a:gd name="T38" fmla="*/ 2147483646 w 669"/>
                <a:gd name="T39" fmla="*/ 2147483646 h 407"/>
                <a:gd name="T40" fmla="*/ 2147483646 w 669"/>
                <a:gd name="T41" fmla="*/ 2147483646 h 407"/>
                <a:gd name="T42" fmla="*/ 2147483646 w 669"/>
                <a:gd name="T43" fmla="*/ 2147483646 h 407"/>
                <a:gd name="T44" fmla="*/ 2147483646 w 669"/>
                <a:gd name="T45" fmla="*/ 2147483646 h 407"/>
                <a:gd name="T46" fmla="*/ 2147483646 w 669"/>
                <a:gd name="T47" fmla="*/ 2147483646 h 407"/>
                <a:gd name="T48" fmla="*/ 2147483646 w 669"/>
                <a:gd name="T49" fmla="*/ 2147483646 h 407"/>
                <a:gd name="T50" fmla="*/ 2147483646 w 669"/>
                <a:gd name="T51" fmla="*/ 2147483646 h 407"/>
                <a:gd name="T52" fmla="*/ 0 w 669"/>
                <a:gd name="T53" fmla="*/ 2147483646 h 407"/>
                <a:gd name="T54" fmla="*/ 2147483646 w 669"/>
                <a:gd name="T55" fmla="*/ 0 h 4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9"/>
                <a:gd name="T85" fmla="*/ 0 h 407"/>
                <a:gd name="T86" fmla="*/ 669 w 669"/>
                <a:gd name="T87" fmla="*/ 407 h 4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9" h="407">
                  <a:moveTo>
                    <a:pt x="93" y="180"/>
                  </a:moveTo>
                  <a:lnTo>
                    <a:pt x="84" y="180"/>
                  </a:lnTo>
                  <a:lnTo>
                    <a:pt x="72" y="187"/>
                  </a:lnTo>
                  <a:lnTo>
                    <a:pt x="63" y="197"/>
                  </a:lnTo>
                  <a:lnTo>
                    <a:pt x="59" y="209"/>
                  </a:lnTo>
                  <a:lnTo>
                    <a:pt x="59" y="223"/>
                  </a:lnTo>
                  <a:lnTo>
                    <a:pt x="66" y="237"/>
                  </a:lnTo>
                  <a:lnTo>
                    <a:pt x="77" y="246"/>
                  </a:lnTo>
                  <a:lnTo>
                    <a:pt x="93" y="248"/>
                  </a:lnTo>
                  <a:lnTo>
                    <a:pt x="101" y="247"/>
                  </a:lnTo>
                  <a:lnTo>
                    <a:pt x="114" y="242"/>
                  </a:lnTo>
                  <a:lnTo>
                    <a:pt x="122" y="231"/>
                  </a:lnTo>
                  <a:lnTo>
                    <a:pt x="127" y="219"/>
                  </a:lnTo>
                  <a:lnTo>
                    <a:pt x="126" y="205"/>
                  </a:lnTo>
                  <a:lnTo>
                    <a:pt x="119" y="192"/>
                  </a:lnTo>
                  <a:lnTo>
                    <a:pt x="107" y="183"/>
                  </a:lnTo>
                  <a:lnTo>
                    <a:pt x="93" y="180"/>
                  </a:lnTo>
                  <a:close/>
                  <a:moveTo>
                    <a:pt x="669" y="0"/>
                  </a:moveTo>
                  <a:lnTo>
                    <a:pt x="669" y="250"/>
                  </a:lnTo>
                  <a:lnTo>
                    <a:pt x="60" y="407"/>
                  </a:lnTo>
                  <a:lnTo>
                    <a:pt x="41" y="328"/>
                  </a:lnTo>
                  <a:lnTo>
                    <a:pt x="162" y="274"/>
                  </a:lnTo>
                  <a:lnTo>
                    <a:pt x="28" y="280"/>
                  </a:lnTo>
                  <a:lnTo>
                    <a:pt x="12" y="216"/>
                  </a:lnTo>
                  <a:lnTo>
                    <a:pt x="0" y="172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BD996F"/>
            </a:solidFill>
            <a:ln w="0">
              <a:solidFill>
                <a:srgbClr val="BD996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3149">
              <a:extLst>
                <a:ext uri="{FF2B5EF4-FFF2-40B4-BE49-F238E27FC236}">
                  <a16:creationId xmlns:a16="http://schemas.microsoft.com/office/drawing/2014/main" id="{5D1A0341-3E2F-46BA-896E-5A8F0A4C2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0254" y="2095800"/>
              <a:ext cx="80942" cy="80942"/>
            </a:xfrm>
            <a:custGeom>
              <a:avLst/>
              <a:gdLst>
                <a:gd name="T0" fmla="*/ 2147483646 w 68"/>
                <a:gd name="T1" fmla="*/ 2147483646 h 68"/>
                <a:gd name="T2" fmla="*/ 2147483646 w 68"/>
                <a:gd name="T3" fmla="*/ 2147483646 h 68"/>
                <a:gd name="T4" fmla="*/ 2147483646 w 68"/>
                <a:gd name="T5" fmla="*/ 2147483646 h 68"/>
                <a:gd name="T6" fmla="*/ 2147483646 w 68"/>
                <a:gd name="T7" fmla="*/ 2147483646 h 68"/>
                <a:gd name="T8" fmla="*/ 2147483646 w 68"/>
                <a:gd name="T9" fmla="*/ 2147483646 h 68"/>
                <a:gd name="T10" fmla="*/ 2147483646 w 68"/>
                <a:gd name="T11" fmla="*/ 2147483646 h 68"/>
                <a:gd name="T12" fmla="*/ 2147483646 w 68"/>
                <a:gd name="T13" fmla="*/ 2147483646 h 68"/>
                <a:gd name="T14" fmla="*/ 2147483646 w 68"/>
                <a:gd name="T15" fmla="*/ 2147483646 h 68"/>
                <a:gd name="T16" fmla="*/ 2147483646 w 68"/>
                <a:gd name="T17" fmla="*/ 2147483646 h 68"/>
                <a:gd name="T18" fmla="*/ 2147483646 w 68"/>
                <a:gd name="T19" fmla="*/ 2147483646 h 68"/>
                <a:gd name="T20" fmla="*/ 2147483646 w 68"/>
                <a:gd name="T21" fmla="*/ 2147483646 h 68"/>
                <a:gd name="T22" fmla="*/ 2147483646 w 68"/>
                <a:gd name="T23" fmla="*/ 2147483646 h 68"/>
                <a:gd name="T24" fmla="*/ 2147483646 w 68"/>
                <a:gd name="T25" fmla="*/ 2147483646 h 68"/>
                <a:gd name="T26" fmla="*/ 2147483646 w 68"/>
                <a:gd name="T27" fmla="*/ 2147483646 h 68"/>
                <a:gd name="T28" fmla="*/ 2147483646 w 68"/>
                <a:gd name="T29" fmla="*/ 2147483646 h 68"/>
                <a:gd name="T30" fmla="*/ 2147483646 w 68"/>
                <a:gd name="T31" fmla="*/ 0 h 68"/>
                <a:gd name="T32" fmla="*/ 2147483646 w 68"/>
                <a:gd name="T33" fmla="*/ 2147483646 h 68"/>
                <a:gd name="T34" fmla="*/ 2147483646 w 68"/>
                <a:gd name="T35" fmla="*/ 2147483646 h 68"/>
                <a:gd name="T36" fmla="*/ 2147483646 w 68"/>
                <a:gd name="T37" fmla="*/ 2147483646 h 68"/>
                <a:gd name="T38" fmla="*/ 2147483646 w 68"/>
                <a:gd name="T39" fmla="*/ 2147483646 h 68"/>
                <a:gd name="T40" fmla="*/ 2147483646 w 68"/>
                <a:gd name="T41" fmla="*/ 2147483646 h 68"/>
                <a:gd name="T42" fmla="*/ 2147483646 w 68"/>
                <a:gd name="T43" fmla="*/ 2147483646 h 68"/>
                <a:gd name="T44" fmla="*/ 2147483646 w 68"/>
                <a:gd name="T45" fmla="*/ 2147483646 h 68"/>
                <a:gd name="T46" fmla="*/ 2147483646 w 68"/>
                <a:gd name="T47" fmla="*/ 2147483646 h 68"/>
                <a:gd name="T48" fmla="*/ 2147483646 w 68"/>
                <a:gd name="T49" fmla="*/ 2147483646 h 68"/>
                <a:gd name="T50" fmla="*/ 2147483646 w 68"/>
                <a:gd name="T51" fmla="*/ 2147483646 h 68"/>
                <a:gd name="T52" fmla="*/ 0 w 68"/>
                <a:gd name="T53" fmla="*/ 2147483646 h 68"/>
                <a:gd name="T54" fmla="*/ 0 w 68"/>
                <a:gd name="T55" fmla="*/ 2147483646 h 68"/>
                <a:gd name="T56" fmla="*/ 2147483646 w 68"/>
                <a:gd name="T57" fmla="*/ 2147483646 h 68"/>
                <a:gd name="T58" fmla="*/ 2147483646 w 68"/>
                <a:gd name="T59" fmla="*/ 2147483646 h 68"/>
                <a:gd name="T60" fmla="*/ 2147483646 w 68"/>
                <a:gd name="T61" fmla="*/ 0 h 68"/>
                <a:gd name="T62" fmla="*/ 2147483646 w 68"/>
                <a:gd name="T63" fmla="*/ 0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68"/>
                <a:gd name="T98" fmla="*/ 68 w 68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68">
                  <a:moveTo>
                    <a:pt x="34" y="12"/>
                  </a:moveTo>
                  <a:lnTo>
                    <a:pt x="27" y="12"/>
                  </a:lnTo>
                  <a:lnTo>
                    <a:pt x="18" y="19"/>
                  </a:lnTo>
                  <a:lnTo>
                    <a:pt x="12" y="28"/>
                  </a:lnTo>
                  <a:lnTo>
                    <a:pt x="12" y="39"/>
                  </a:lnTo>
                  <a:lnTo>
                    <a:pt x="17" y="49"/>
                  </a:lnTo>
                  <a:lnTo>
                    <a:pt x="24" y="54"/>
                  </a:lnTo>
                  <a:lnTo>
                    <a:pt x="34" y="57"/>
                  </a:lnTo>
                  <a:lnTo>
                    <a:pt x="39" y="57"/>
                  </a:lnTo>
                  <a:lnTo>
                    <a:pt x="50" y="50"/>
                  </a:lnTo>
                  <a:lnTo>
                    <a:pt x="55" y="41"/>
                  </a:lnTo>
                  <a:lnTo>
                    <a:pt x="55" y="29"/>
                  </a:lnTo>
                  <a:lnTo>
                    <a:pt x="51" y="20"/>
                  </a:lnTo>
                  <a:lnTo>
                    <a:pt x="43" y="13"/>
                  </a:lnTo>
                  <a:lnTo>
                    <a:pt x="34" y="12"/>
                  </a:lnTo>
                  <a:close/>
                  <a:moveTo>
                    <a:pt x="34" y="0"/>
                  </a:moveTo>
                  <a:lnTo>
                    <a:pt x="48" y="3"/>
                  </a:lnTo>
                  <a:lnTo>
                    <a:pt x="60" y="12"/>
                  </a:lnTo>
                  <a:lnTo>
                    <a:pt x="67" y="25"/>
                  </a:lnTo>
                  <a:lnTo>
                    <a:pt x="68" y="39"/>
                  </a:lnTo>
                  <a:lnTo>
                    <a:pt x="63" y="51"/>
                  </a:lnTo>
                  <a:lnTo>
                    <a:pt x="55" y="62"/>
                  </a:lnTo>
                  <a:lnTo>
                    <a:pt x="42" y="67"/>
                  </a:lnTo>
                  <a:lnTo>
                    <a:pt x="34" y="68"/>
                  </a:lnTo>
                  <a:lnTo>
                    <a:pt x="18" y="66"/>
                  </a:lnTo>
                  <a:lnTo>
                    <a:pt x="7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4" y="17"/>
                  </a:lnTo>
                  <a:lnTo>
                    <a:pt x="13" y="7"/>
                  </a:lnTo>
                  <a:lnTo>
                    <a:pt x="2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C4C4C"/>
            </a:solidFill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3150">
              <a:extLst>
                <a:ext uri="{FF2B5EF4-FFF2-40B4-BE49-F238E27FC236}">
                  <a16:creationId xmlns:a16="http://schemas.microsoft.com/office/drawing/2014/main" id="{F4CE81D2-1036-4FE2-A477-A5357155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4538" y="2110084"/>
              <a:ext cx="51184" cy="53565"/>
            </a:xfrm>
            <a:custGeom>
              <a:avLst/>
              <a:gdLst>
                <a:gd name="T0" fmla="*/ 2147483646 w 43"/>
                <a:gd name="T1" fmla="*/ 0 h 45"/>
                <a:gd name="T2" fmla="*/ 2147483646 w 43"/>
                <a:gd name="T3" fmla="*/ 2147483646 h 45"/>
                <a:gd name="T4" fmla="*/ 2147483646 w 43"/>
                <a:gd name="T5" fmla="*/ 2147483646 h 45"/>
                <a:gd name="T6" fmla="*/ 2147483646 w 43"/>
                <a:gd name="T7" fmla="*/ 2147483646 h 45"/>
                <a:gd name="T8" fmla="*/ 2147483646 w 43"/>
                <a:gd name="T9" fmla="*/ 2147483646 h 45"/>
                <a:gd name="T10" fmla="*/ 2147483646 w 43"/>
                <a:gd name="T11" fmla="*/ 2147483646 h 45"/>
                <a:gd name="T12" fmla="*/ 2147483646 w 43"/>
                <a:gd name="T13" fmla="*/ 2147483646 h 45"/>
                <a:gd name="T14" fmla="*/ 2147483646 w 43"/>
                <a:gd name="T15" fmla="*/ 2147483646 h 45"/>
                <a:gd name="T16" fmla="*/ 2147483646 w 43"/>
                <a:gd name="T17" fmla="*/ 2147483646 h 45"/>
                <a:gd name="T18" fmla="*/ 2147483646 w 43"/>
                <a:gd name="T19" fmla="*/ 2147483646 h 45"/>
                <a:gd name="T20" fmla="*/ 0 w 43"/>
                <a:gd name="T21" fmla="*/ 2147483646 h 45"/>
                <a:gd name="T22" fmla="*/ 0 w 43"/>
                <a:gd name="T23" fmla="*/ 2147483646 h 45"/>
                <a:gd name="T24" fmla="*/ 2147483646 w 43"/>
                <a:gd name="T25" fmla="*/ 2147483646 h 45"/>
                <a:gd name="T26" fmla="*/ 2147483646 w 43"/>
                <a:gd name="T27" fmla="*/ 0 h 45"/>
                <a:gd name="T28" fmla="*/ 2147483646 w 43"/>
                <a:gd name="T29" fmla="*/ 0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45"/>
                <a:gd name="T47" fmla="*/ 43 w 43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45">
                  <a:moveTo>
                    <a:pt x="22" y="0"/>
                  </a:moveTo>
                  <a:lnTo>
                    <a:pt x="31" y="1"/>
                  </a:lnTo>
                  <a:lnTo>
                    <a:pt x="39" y="8"/>
                  </a:lnTo>
                  <a:lnTo>
                    <a:pt x="43" y="17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2" y="42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0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478416AA-EE7B-4F15-9454-24F9B73B16AF}"/>
              </a:ext>
            </a:extLst>
          </p:cNvPr>
          <p:cNvGrpSpPr/>
          <p:nvPr/>
        </p:nvGrpSpPr>
        <p:grpSpPr>
          <a:xfrm>
            <a:off x="400915" y="1355536"/>
            <a:ext cx="11153773" cy="4699866"/>
            <a:chOff x="1952626" y="1643063"/>
            <a:chExt cx="8358187" cy="3900125"/>
          </a:xfrm>
        </p:grpSpPr>
        <p:sp>
          <p:nvSpPr>
            <p:cNvPr id="36" name="107 Trapecio">
              <a:extLst>
                <a:ext uri="{FF2B5EF4-FFF2-40B4-BE49-F238E27FC236}">
                  <a16:creationId xmlns:a16="http://schemas.microsoft.com/office/drawing/2014/main" id="{08674DAE-A89E-4CF3-BDF9-AD43F09ED1B4}"/>
                </a:ext>
              </a:extLst>
            </p:cNvPr>
            <p:cNvSpPr/>
            <p:nvPr/>
          </p:nvSpPr>
          <p:spPr>
            <a:xfrm rot="10800000">
              <a:off x="7970838" y="1646238"/>
              <a:ext cx="2339975" cy="3896950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in"/>
                <a:ea typeface="+mn-ea"/>
                <a:cs typeface="+mn-cs"/>
              </a:endParaRPr>
            </a:p>
          </p:txBody>
        </p:sp>
        <p:sp>
          <p:nvSpPr>
            <p:cNvPr id="37" name="105 Trapecio">
              <a:extLst>
                <a:ext uri="{FF2B5EF4-FFF2-40B4-BE49-F238E27FC236}">
                  <a16:creationId xmlns:a16="http://schemas.microsoft.com/office/drawing/2014/main" id="{2803C176-A306-4C85-BF47-38E526DCCFCC}"/>
                </a:ext>
              </a:extLst>
            </p:cNvPr>
            <p:cNvSpPr/>
            <p:nvPr/>
          </p:nvSpPr>
          <p:spPr>
            <a:xfrm>
              <a:off x="5970589" y="1643063"/>
              <a:ext cx="2339975" cy="3900125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in"/>
                <a:ea typeface="+mn-ea"/>
                <a:cs typeface="+mn-cs"/>
              </a:endParaRPr>
            </a:p>
          </p:txBody>
        </p:sp>
        <p:sp>
          <p:nvSpPr>
            <p:cNvPr id="38" name="104 Trapecio">
              <a:extLst>
                <a:ext uri="{FF2B5EF4-FFF2-40B4-BE49-F238E27FC236}">
                  <a16:creationId xmlns:a16="http://schemas.microsoft.com/office/drawing/2014/main" id="{65104E4C-CA24-44B8-AD4D-8B5E436644E9}"/>
                </a:ext>
              </a:extLst>
            </p:cNvPr>
            <p:cNvSpPr/>
            <p:nvPr/>
          </p:nvSpPr>
          <p:spPr>
            <a:xfrm rot="10800000">
              <a:off x="3970338" y="1646238"/>
              <a:ext cx="2339975" cy="3864888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in"/>
                <a:ea typeface="+mn-ea"/>
                <a:cs typeface="+mn-cs"/>
              </a:endParaRPr>
            </a:p>
          </p:txBody>
        </p:sp>
        <p:sp>
          <p:nvSpPr>
            <p:cNvPr id="39" name="103 Trapecio">
              <a:extLst>
                <a:ext uri="{FF2B5EF4-FFF2-40B4-BE49-F238E27FC236}">
                  <a16:creationId xmlns:a16="http://schemas.microsoft.com/office/drawing/2014/main" id="{4971B0AA-2B81-4741-8BBC-B2D7EB0DF7E0}"/>
                </a:ext>
              </a:extLst>
            </p:cNvPr>
            <p:cNvSpPr/>
            <p:nvPr/>
          </p:nvSpPr>
          <p:spPr>
            <a:xfrm>
              <a:off x="1952626" y="1643063"/>
              <a:ext cx="2339975" cy="3868063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in"/>
                <a:ea typeface="+mn-ea"/>
                <a:cs typeface="+mn-cs"/>
              </a:endParaRPr>
            </a:p>
          </p:txBody>
        </p:sp>
        <p:grpSp>
          <p:nvGrpSpPr>
            <p:cNvPr id="40" name="Grupo 1">
              <a:extLst>
                <a:ext uri="{FF2B5EF4-FFF2-40B4-BE49-F238E27FC236}">
                  <a16:creationId xmlns:a16="http://schemas.microsoft.com/office/drawing/2014/main" id="{6AF6FF8B-7F6E-4314-91E9-4EF0A02AD0EC}"/>
                </a:ext>
              </a:extLst>
            </p:cNvPr>
            <p:cNvGrpSpPr>
              <a:grpSpLocks/>
            </p:cNvGrpSpPr>
            <p:nvPr/>
          </p:nvGrpSpPr>
          <p:grpSpPr bwMode="auto">
            <a:xfrm rot="307171">
              <a:off x="2245926" y="2674125"/>
              <a:ext cx="7847871" cy="2062156"/>
              <a:chOff x="618145" y="2465599"/>
              <a:chExt cx="7848536" cy="2061983"/>
            </a:xfrm>
          </p:grpSpPr>
          <p:sp>
            <p:nvSpPr>
              <p:cNvPr id="41" name="Freeform 241">
                <a:extLst>
                  <a:ext uri="{FF2B5EF4-FFF2-40B4-BE49-F238E27FC236}">
                    <a16:creationId xmlns:a16="http://schemas.microsoft.com/office/drawing/2014/main" id="{52AEA754-6C58-4ABB-91F5-8E7D203CF8B8}"/>
                  </a:ext>
                </a:extLst>
              </p:cNvPr>
              <p:cNvSpPr>
                <a:spLocks/>
              </p:cNvSpPr>
              <p:nvPr/>
            </p:nvSpPr>
            <p:spPr bwMode="auto">
              <a:xfrm rot="3227663">
                <a:off x="880244" y="2646016"/>
                <a:ext cx="1619467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A10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41">
                <a:extLst>
                  <a:ext uri="{FF2B5EF4-FFF2-40B4-BE49-F238E27FC236}">
                    <a16:creationId xmlns:a16="http://schemas.microsoft.com/office/drawing/2014/main" id="{5256108D-3E8E-48BF-974F-EA94B9773B79}"/>
                  </a:ext>
                </a:extLst>
              </p:cNvPr>
              <p:cNvSpPr>
                <a:spLocks/>
              </p:cNvSpPr>
              <p:nvPr/>
            </p:nvSpPr>
            <p:spPr bwMode="auto">
              <a:xfrm rot="3400525">
                <a:off x="4672020" y="2203500"/>
                <a:ext cx="1619468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41">
                <a:extLst>
                  <a:ext uri="{FF2B5EF4-FFF2-40B4-BE49-F238E27FC236}">
                    <a16:creationId xmlns:a16="http://schemas.microsoft.com/office/drawing/2014/main" id="{229F73BB-E848-4A5F-A844-CDE2ADB45D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536742" flipV="1">
                <a:off x="2792533" y="2619858"/>
                <a:ext cx="1619468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A10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41">
                <a:extLst>
                  <a:ext uri="{FF2B5EF4-FFF2-40B4-BE49-F238E27FC236}">
                    <a16:creationId xmlns:a16="http://schemas.microsoft.com/office/drawing/2014/main" id="{E4FE465A-7868-4632-8350-955251B4E7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536742" flipV="1">
                <a:off x="6585115" y="2229055"/>
                <a:ext cx="1619467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4472C4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221593A-321A-4DD6-BB69-D48F5EEF90D9}"/>
              </a:ext>
            </a:extLst>
          </p:cNvPr>
          <p:cNvSpPr/>
          <p:nvPr/>
        </p:nvSpPr>
        <p:spPr>
          <a:xfrm>
            <a:off x="795111" y="1895968"/>
            <a:ext cx="2423611" cy="82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sz="11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Vincular mano de obra </a:t>
            </a:r>
            <a:r>
              <a:rPr lang="es-CO" sz="1100" dirty="0">
                <a:solidFill>
                  <a:srgbClr val="010407"/>
                </a:solidFill>
                <a:latin typeface="Century Gothic" panose="020B0502020202020204" pitchFamily="34" charset="0"/>
              </a:rPr>
              <a:t>de las comunidades de la zona de influencia de los proyectos. </a:t>
            </a:r>
          </a:p>
          <a:p>
            <a:pPr algn="ctr">
              <a:lnSpc>
                <a:spcPct val="110000"/>
              </a:lnSpc>
            </a:pPr>
            <a:endParaRPr lang="es-CO" sz="1100" dirty="0">
              <a:solidFill>
                <a:srgbClr val="010407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BD5C628-54C4-4574-BE04-E922181E6A83}"/>
              </a:ext>
            </a:extLst>
          </p:cNvPr>
          <p:cNvSpPr txBox="1"/>
          <p:nvPr/>
        </p:nvSpPr>
        <p:spPr>
          <a:xfrm>
            <a:off x="918673" y="1373800"/>
            <a:ext cx="2076748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3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DERECHO AL TRABAJO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4AA7C18-7107-4A83-B95A-8FB3CAD04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33" y="2665040"/>
            <a:ext cx="1136773" cy="1136773"/>
          </a:xfrm>
          <a:prstGeom prst="rect">
            <a:avLst/>
          </a:prstGeom>
        </p:spPr>
      </p:pic>
      <p:sp>
        <p:nvSpPr>
          <p:cNvPr id="50" name="Rectángulo 49">
            <a:extLst>
              <a:ext uri="{FF2B5EF4-FFF2-40B4-BE49-F238E27FC236}">
                <a16:creationId xmlns:a16="http://schemas.microsoft.com/office/drawing/2014/main" id="{7A3ADA4A-E4F2-4FF6-9F7B-BB2722EA87A2}"/>
              </a:ext>
            </a:extLst>
          </p:cNvPr>
          <p:cNvSpPr/>
          <p:nvPr/>
        </p:nvSpPr>
        <p:spPr>
          <a:xfrm>
            <a:off x="3115773" y="1935729"/>
            <a:ext cx="2966335" cy="44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sz="11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Promover</a:t>
            </a:r>
            <a:r>
              <a:rPr lang="es-CO" sz="1100" dirty="0">
                <a:solidFill>
                  <a:srgbClr val="010407"/>
                </a:solidFill>
                <a:latin typeface="Century Gothic" panose="020B0502020202020204" pitchFamily="34" charset="0"/>
              </a:rPr>
              <a:t> el desarrollo de </a:t>
            </a:r>
            <a:r>
              <a:rPr lang="es-CO" sz="11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iniciativas y/o proyectos productivos</a:t>
            </a:r>
            <a:r>
              <a:rPr lang="es-CO" sz="1100" dirty="0">
                <a:solidFill>
                  <a:srgbClr val="010407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5BA73D1-E290-46EE-A158-33E34211E091}"/>
              </a:ext>
            </a:extLst>
          </p:cNvPr>
          <p:cNvSpPr txBox="1"/>
          <p:nvPr/>
        </p:nvSpPr>
        <p:spPr>
          <a:xfrm>
            <a:off x="3099880" y="1361587"/>
            <a:ext cx="3100045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 b="1">
                <a:solidFill>
                  <a:srgbClr val="010407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DERECHO AL TRABAJO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AE5E3B5-0991-4514-BC23-C403EB56874F}"/>
              </a:ext>
            </a:extLst>
          </p:cNvPr>
          <p:cNvSpPr/>
          <p:nvPr/>
        </p:nvSpPr>
        <p:spPr>
          <a:xfrm>
            <a:off x="8453954" y="1789966"/>
            <a:ext cx="2969600" cy="82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Promover, respetar y </a:t>
            </a:r>
            <a:r>
              <a:rPr lang="es-CO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garantizar el derecho a la Consulta Previa de las </a:t>
            </a: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comunidades étnicas localizadas en la zona de los proyectos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15080A5-3A81-433C-9AFF-B8A6F66B8C9F}"/>
              </a:ext>
            </a:extLst>
          </p:cNvPr>
          <p:cNvSpPr txBox="1"/>
          <p:nvPr/>
        </p:nvSpPr>
        <p:spPr>
          <a:xfrm>
            <a:off x="8460078" y="1359272"/>
            <a:ext cx="3094609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 b="1">
                <a:solidFill>
                  <a:srgbClr val="010407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DERECHO A LA CONSULTA PREVIA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8445136E-7F4D-4F9B-BBB2-FBDC78193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537" y="2693371"/>
            <a:ext cx="1087407" cy="1087407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2F5368CB-930A-4CD9-9D10-B0FF3747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324" y="3862016"/>
            <a:ext cx="1054092" cy="1054092"/>
          </a:xfrm>
          <a:prstGeom prst="rect">
            <a:avLst/>
          </a:prstGeom>
        </p:spPr>
      </p:pic>
      <p:sp>
        <p:nvSpPr>
          <p:cNvPr id="57" name="Rectángulo 56">
            <a:extLst>
              <a:ext uri="{FF2B5EF4-FFF2-40B4-BE49-F238E27FC236}">
                <a16:creationId xmlns:a16="http://schemas.microsoft.com/office/drawing/2014/main" id="{28F1B8F1-789D-4C8D-9B05-7AB319506EB8}"/>
              </a:ext>
            </a:extLst>
          </p:cNvPr>
          <p:cNvSpPr/>
          <p:nvPr/>
        </p:nvSpPr>
        <p:spPr>
          <a:xfrm>
            <a:off x="6029303" y="1810647"/>
            <a:ext cx="2530917" cy="1008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Implementar acciones pedagógicas que contribuyan al </a:t>
            </a:r>
            <a:r>
              <a:rPr lang="es-CO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uso adecuado de la infraestructura  </a:t>
            </a: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para la prevención de accidentes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AB5CB09-A6C0-4B51-B36A-27AED6F50006}"/>
              </a:ext>
            </a:extLst>
          </p:cNvPr>
          <p:cNvSpPr txBox="1"/>
          <p:nvPr/>
        </p:nvSpPr>
        <p:spPr>
          <a:xfrm>
            <a:off x="6256485" y="1359272"/>
            <a:ext cx="2125515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 b="1">
                <a:solidFill>
                  <a:srgbClr val="010407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DERECHO A LA VIDA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578B5190-774F-434E-ABC0-077D506920BB}"/>
              </a:ext>
            </a:extLst>
          </p:cNvPr>
          <p:cNvSpPr/>
          <p:nvPr/>
        </p:nvSpPr>
        <p:spPr>
          <a:xfrm>
            <a:off x="5926655" y="5116682"/>
            <a:ext cx="28667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Más de </a:t>
            </a:r>
            <a:r>
              <a:rPr lang="es-CO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120 campañas de cultura vial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y </a:t>
            </a:r>
            <a:r>
              <a:rPr lang="es-CO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264 actividades pedagógicas de formación 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que han impactado significativamente en </a:t>
            </a:r>
            <a:r>
              <a:rPr lang="es-CO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144,000 personas. </a:t>
            </a:r>
            <a:endParaRPr lang="en-US" sz="11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78133051-A36F-4BBF-A062-5E038B5ABFCB}"/>
              </a:ext>
            </a:extLst>
          </p:cNvPr>
          <p:cNvSpPr/>
          <p:nvPr/>
        </p:nvSpPr>
        <p:spPr>
          <a:xfrm>
            <a:off x="8810080" y="5070262"/>
            <a:ext cx="23060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De los 29 proyectos 4G, 9 han requerido 39 consultas previas.</a:t>
            </a:r>
          </a:p>
          <a:p>
            <a:pPr algn="ctr" defTabSz="1219170">
              <a:buClr>
                <a:srgbClr val="000000"/>
              </a:buClr>
            </a:pP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Actualmente se tiene un</a:t>
            </a:r>
            <a:r>
              <a:rPr lang="es-CO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92.4% de avance </a:t>
            </a:r>
            <a:endParaRPr lang="en-US" sz="11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7882BDF9-C7AB-4FB0-AA27-57A4C3193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98" y="3974971"/>
            <a:ext cx="1136773" cy="1136773"/>
          </a:xfrm>
          <a:prstGeom prst="rect">
            <a:avLst/>
          </a:prstGeom>
        </p:spPr>
      </p:pic>
      <p:sp>
        <p:nvSpPr>
          <p:cNvPr id="63" name="Rectángulo 62">
            <a:extLst>
              <a:ext uri="{FF2B5EF4-FFF2-40B4-BE49-F238E27FC236}">
                <a16:creationId xmlns:a16="http://schemas.microsoft.com/office/drawing/2014/main" id="{213BFBF6-4BA1-4FE6-AEAF-E2819B7A6528}"/>
              </a:ext>
            </a:extLst>
          </p:cNvPr>
          <p:cNvSpPr/>
          <p:nvPr/>
        </p:nvSpPr>
        <p:spPr>
          <a:xfrm>
            <a:off x="-13892" y="909670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95E7E2D4-9CE5-4E07-8A52-082890C23C2E}"/>
              </a:ext>
            </a:extLst>
          </p:cNvPr>
          <p:cNvSpPr/>
          <p:nvPr/>
        </p:nvSpPr>
        <p:spPr>
          <a:xfrm>
            <a:off x="875783" y="5193800"/>
            <a:ext cx="25341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52.421 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empleos generados en 4G</a:t>
            </a:r>
          </a:p>
          <a:p>
            <a:pPr algn="ctr"/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108.953 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empleos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en total de todos los modos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A4EF3029-83EE-454E-A14D-A717A5C5C611}"/>
              </a:ext>
            </a:extLst>
          </p:cNvPr>
          <p:cNvSpPr/>
          <p:nvPr/>
        </p:nvSpPr>
        <p:spPr>
          <a:xfrm>
            <a:off x="3457333" y="5029580"/>
            <a:ext cx="23483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193 </a:t>
            </a: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iniciativas y/o proyectos productivos 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en 4G </a:t>
            </a:r>
            <a:endParaRPr lang="es-CO" sz="105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algn="ctr"/>
            <a:r>
              <a:rPr lang="es-CO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Inversión superior a los $580 millones</a:t>
            </a:r>
          </a:p>
        </p:txBody>
      </p:sp>
    </p:spTree>
    <p:extLst>
      <p:ext uri="{BB962C8B-B14F-4D97-AF65-F5344CB8AC3E}">
        <p14:creationId xmlns:p14="http://schemas.microsoft.com/office/powerpoint/2010/main" val="426537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478416AA-EE7B-4F15-9454-24F9B73B16AF}"/>
              </a:ext>
            </a:extLst>
          </p:cNvPr>
          <p:cNvGrpSpPr/>
          <p:nvPr/>
        </p:nvGrpSpPr>
        <p:grpSpPr>
          <a:xfrm>
            <a:off x="400915" y="1347629"/>
            <a:ext cx="11153773" cy="4600867"/>
            <a:chOff x="1952626" y="1643063"/>
            <a:chExt cx="8358187" cy="3900125"/>
          </a:xfrm>
        </p:grpSpPr>
        <p:sp>
          <p:nvSpPr>
            <p:cNvPr id="36" name="107 Trapecio">
              <a:extLst>
                <a:ext uri="{FF2B5EF4-FFF2-40B4-BE49-F238E27FC236}">
                  <a16:creationId xmlns:a16="http://schemas.microsoft.com/office/drawing/2014/main" id="{08674DAE-A89E-4CF3-BDF9-AD43F09ED1B4}"/>
                </a:ext>
              </a:extLst>
            </p:cNvPr>
            <p:cNvSpPr/>
            <p:nvPr/>
          </p:nvSpPr>
          <p:spPr>
            <a:xfrm rot="10800000">
              <a:off x="7970838" y="1646238"/>
              <a:ext cx="2339975" cy="3896950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in"/>
                <a:ea typeface="+mn-ea"/>
                <a:cs typeface="+mn-cs"/>
              </a:endParaRPr>
            </a:p>
          </p:txBody>
        </p:sp>
        <p:sp>
          <p:nvSpPr>
            <p:cNvPr id="37" name="105 Trapecio">
              <a:extLst>
                <a:ext uri="{FF2B5EF4-FFF2-40B4-BE49-F238E27FC236}">
                  <a16:creationId xmlns:a16="http://schemas.microsoft.com/office/drawing/2014/main" id="{2803C176-A306-4C85-BF47-38E526DCCFCC}"/>
                </a:ext>
              </a:extLst>
            </p:cNvPr>
            <p:cNvSpPr/>
            <p:nvPr/>
          </p:nvSpPr>
          <p:spPr>
            <a:xfrm>
              <a:off x="5970589" y="1643063"/>
              <a:ext cx="2339975" cy="3900125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in"/>
                <a:ea typeface="+mn-ea"/>
                <a:cs typeface="+mn-cs"/>
              </a:endParaRPr>
            </a:p>
          </p:txBody>
        </p:sp>
        <p:sp>
          <p:nvSpPr>
            <p:cNvPr id="38" name="104 Trapecio">
              <a:extLst>
                <a:ext uri="{FF2B5EF4-FFF2-40B4-BE49-F238E27FC236}">
                  <a16:creationId xmlns:a16="http://schemas.microsoft.com/office/drawing/2014/main" id="{65104E4C-CA24-44B8-AD4D-8B5E436644E9}"/>
                </a:ext>
              </a:extLst>
            </p:cNvPr>
            <p:cNvSpPr/>
            <p:nvPr/>
          </p:nvSpPr>
          <p:spPr>
            <a:xfrm rot="10800000">
              <a:off x="3970338" y="1646238"/>
              <a:ext cx="2339975" cy="3864888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in"/>
                <a:ea typeface="+mn-ea"/>
                <a:cs typeface="+mn-cs"/>
              </a:endParaRPr>
            </a:p>
          </p:txBody>
        </p:sp>
        <p:sp>
          <p:nvSpPr>
            <p:cNvPr id="39" name="103 Trapecio">
              <a:extLst>
                <a:ext uri="{FF2B5EF4-FFF2-40B4-BE49-F238E27FC236}">
                  <a16:creationId xmlns:a16="http://schemas.microsoft.com/office/drawing/2014/main" id="{4971B0AA-2B81-4741-8BBC-B2D7EB0DF7E0}"/>
                </a:ext>
              </a:extLst>
            </p:cNvPr>
            <p:cNvSpPr/>
            <p:nvPr/>
          </p:nvSpPr>
          <p:spPr>
            <a:xfrm>
              <a:off x="1952626" y="1643063"/>
              <a:ext cx="2339975" cy="3868063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in"/>
                <a:ea typeface="+mn-ea"/>
                <a:cs typeface="+mn-cs"/>
              </a:endParaRPr>
            </a:p>
          </p:txBody>
        </p:sp>
        <p:grpSp>
          <p:nvGrpSpPr>
            <p:cNvPr id="40" name="Grupo 1">
              <a:extLst>
                <a:ext uri="{FF2B5EF4-FFF2-40B4-BE49-F238E27FC236}">
                  <a16:creationId xmlns:a16="http://schemas.microsoft.com/office/drawing/2014/main" id="{6AF6FF8B-7F6E-4314-91E9-4EF0A02AD0EC}"/>
                </a:ext>
              </a:extLst>
            </p:cNvPr>
            <p:cNvGrpSpPr>
              <a:grpSpLocks/>
            </p:cNvGrpSpPr>
            <p:nvPr/>
          </p:nvGrpSpPr>
          <p:grpSpPr bwMode="auto">
            <a:xfrm rot="307171">
              <a:off x="2245926" y="2674125"/>
              <a:ext cx="7847871" cy="2062156"/>
              <a:chOff x="618145" y="2465599"/>
              <a:chExt cx="7848536" cy="2061983"/>
            </a:xfrm>
          </p:grpSpPr>
          <p:sp>
            <p:nvSpPr>
              <p:cNvPr id="41" name="Freeform 241">
                <a:extLst>
                  <a:ext uri="{FF2B5EF4-FFF2-40B4-BE49-F238E27FC236}">
                    <a16:creationId xmlns:a16="http://schemas.microsoft.com/office/drawing/2014/main" id="{52AEA754-6C58-4ABB-91F5-8E7D203CF8B8}"/>
                  </a:ext>
                </a:extLst>
              </p:cNvPr>
              <p:cNvSpPr>
                <a:spLocks/>
              </p:cNvSpPr>
              <p:nvPr/>
            </p:nvSpPr>
            <p:spPr bwMode="auto">
              <a:xfrm rot="3227663">
                <a:off x="880244" y="2646016"/>
                <a:ext cx="1619467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41">
                <a:extLst>
                  <a:ext uri="{FF2B5EF4-FFF2-40B4-BE49-F238E27FC236}">
                    <a16:creationId xmlns:a16="http://schemas.microsoft.com/office/drawing/2014/main" id="{5256108D-3E8E-48BF-974F-EA94B9773B79}"/>
                  </a:ext>
                </a:extLst>
              </p:cNvPr>
              <p:cNvSpPr>
                <a:spLocks/>
              </p:cNvSpPr>
              <p:nvPr/>
            </p:nvSpPr>
            <p:spPr bwMode="auto">
              <a:xfrm rot="3400525">
                <a:off x="4672020" y="2203500"/>
                <a:ext cx="1619468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41">
                <a:extLst>
                  <a:ext uri="{FF2B5EF4-FFF2-40B4-BE49-F238E27FC236}">
                    <a16:creationId xmlns:a16="http://schemas.microsoft.com/office/drawing/2014/main" id="{229F73BB-E848-4A5F-A844-CDE2ADB45D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536742" flipV="1">
                <a:off x="2792533" y="2619858"/>
                <a:ext cx="1619468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41">
                <a:extLst>
                  <a:ext uri="{FF2B5EF4-FFF2-40B4-BE49-F238E27FC236}">
                    <a16:creationId xmlns:a16="http://schemas.microsoft.com/office/drawing/2014/main" id="{E4FE465A-7868-4632-8350-955251B4E7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536742" flipV="1">
                <a:off x="6585115" y="2229055"/>
                <a:ext cx="1619467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5" name="Imagen 44">
            <a:extLst>
              <a:ext uri="{FF2B5EF4-FFF2-40B4-BE49-F238E27FC236}">
                <a16:creationId xmlns:a16="http://schemas.microsoft.com/office/drawing/2014/main" id="{C63209E5-0501-426A-8202-C6A8F503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43" y="3854110"/>
            <a:ext cx="1054092" cy="1054092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4221593A-321A-4DD6-BB69-D48F5EEF90D9}"/>
              </a:ext>
            </a:extLst>
          </p:cNvPr>
          <p:cNvSpPr/>
          <p:nvPr/>
        </p:nvSpPr>
        <p:spPr>
          <a:xfrm>
            <a:off x="907342" y="2068294"/>
            <a:ext cx="5153809" cy="6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sz="1100" dirty="0">
                <a:solidFill>
                  <a:srgbClr val="010407"/>
                </a:solidFill>
                <a:latin typeface="Century Gothic" panose="020B0502020202020204" pitchFamily="34" charset="0"/>
              </a:rPr>
              <a:t>Garantizar el derecho a la vivienda digna de las unidades sociales ubicadas en las áreas de  terreno requeridas para los proyectos. </a:t>
            </a:r>
          </a:p>
          <a:p>
            <a:pPr algn="ctr">
              <a:lnSpc>
                <a:spcPct val="110000"/>
              </a:lnSpc>
            </a:pPr>
            <a:endParaRPr lang="es-CO" sz="1100" dirty="0">
              <a:solidFill>
                <a:srgbClr val="010407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BD5C628-54C4-4574-BE04-E922181E6A83}"/>
              </a:ext>
            </a:extLst>
          </p:cNvPr>
          <p:cNvSpPr txBox="1"/>
          <p:nvPr/>
        </p:nvSpPr>
        <p:spPr>
          <a:xfrm>
            <a:off x="918673" y="1365894"/>
            <a:ext cx="2076748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3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DERECHO A VIVIENDA DIGNA 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AE5E3B5-0991-4514-BC23-C403EB56874F}"/>
              </a:ext>
            </a:extLst>
          </p:cNvPr>
          <p:cNvSpPr/>
          <p:nvPr/>
        </p:nvSpPr>
        <p:spPr>
          <a:xfrm>
            <a:off x="8508571" y="2046506"/>
            <a:ext cx="2866715" cy="44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Promover la participación comunitaria y el control social 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28F1B8F1-789D-4C8D-9B05-7AB319506EB8}"/>
              </a:ext>
            </a:extLst>
          </p:cNvPr>
          <p:cNvSpPr/>
          <p:nvPr/>
        </p:nvSpPr>
        <p:spPr>
          <a:xfrm>
            <a:off x="6130850" y="1942848"/>
            <a:ext cx="2401596" cy="82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Brindar atención oportuna a los usuarios y comunidades a través de oficinas fijas, móviles y medios electrónicos.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AB5CB09-A6C0-4B51-B36A-27AED6F50006}"/>
              </a:ext>
            </a:extLst>
          </p:cNvPr>
          <p:cNvSpPr txBox="1"/>
          <p:nvPr/>
        </p:nvSpPr>
        <p:spPr>
          <a:xfrm>
            <a:off x="6256485" y="1351366"/>
            <a:ext cx="2125515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 b="1">
                <a:solidFill>
                  <a:srgbClr val="010407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DERECHO A LA PARTICIPACIÓN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578B5190-774F-434E-ABC0-077D506920BB}"/>
              </a:ext>
            </a:extLst>
          </p:cNvPr>
          <p:cNvSpPr/>
          <p:nvPr/>
        </p:nvSpPr>
        <p:spPr>
          <a:xfrm>
            <a:off x="5926655" y="5108776"/>
            <a:ext cx="2866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en-US" sz="11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78133051-A36F-4BBF-A062-5E038B5ABFCB}"/>
              </a:ext>
            </a:extLst>
          </p:cNvPr>
          <p:cNvSpPr/>
          <p:nvPr/>
        </p:nvSpPr>
        <p:spPr>
          <a:xfrm>
            <a:off x="5921045" y="4901415"/>
            <a:ext cx="27984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s-CO" sz="11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87 oficinas fijas y satélites y, 59 oficinas móviles de </a:t>
            </a:r>
            <a:r>
              <a:rPr lang="es-CO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los proyectos 4G</a:t>
            </a:r>
          </a:p>
          <a:p>
            <a:pPr lvl="0" algn="ctr" defTabSz="685800">
              <a:defRPr/>
            </a:pPr>
            <a:r>
              <a:rPr lang="es-CO" sz="1200" b="1" dirty="0">
                <a:solidFill>
                  <a:srgbClr val="222222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26.774 usuarios atendidos </a:t>
            </a:r>
            <a:r>
              <a:rPr lang="es-CO" sz="11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en los sistemas de atención. 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8" name="Picture 24" descr="Resultado de imagen para ods 17 alianzas para lograr los objetivos">
            <a:extLst>
              <a:ext uri="{FF2B5EF4-FFF2-40B4-BE49-F238E27FC236}">
                <a16:creationId xmlns:a16="http://schemas.microsoft.com/office/drawing/2014/main" id="{EC9D811A-4DB1-4B4F-9A2E-5E90801D6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5793" r="5011" b="5793"/>
          <a:stretch/>
        </p:blipFill>
        <p:spPr bwMode="auto">
          <a:xfrm>
            <a:off x="9296270" y="2679861"/>
            <a:ext cx="1133744" cy="11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Resultado de imagen para ods 17 alianzas para lograr los objetivos">
            <a:extLst>
              <a:ext uri="{FF2B5EF4-FFF2-40B4-BE49-F238E27FC236}">
                <a16:creationId xmlns:a16="http://schemas.microsoft.com/office/drawing/2014/main" id="{FE0C0CE3-345D-46CA-AC52-E097D163F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5793" r="5011" b="5793"/>
          <a:stretch/>
        </p:blipFill>
        <p:spPr bwMode="auto">
          <a:xfrm>
            <a:off x="6802212" y="3683470"/>
            <a:ext cx="1133744" cy="11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05DD93A-276F-40A6-BECA-8FE573B8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67" y="2650104"/>
            <a:ext cx="1054092" cy="105409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85A93634-9079-4A42-A001-2944BB56A5DE}"/>
              </a:ext>
            </a:extLst>
          </p:cNvPr>
          <p:cNvSpPr txBox="1"/>
          <p:nvPr/>
        </p:nvSpPr>
        <p:spPr>
          <a:xfrm>
            <a:off x="3117592" y="1379162"/>
            <a:ext cx="3075233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3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DERECHO A VIVIENDA</a:t>
            </a:r>
          </a:p>
          <a:p>
            <a:pPr algn="ctr"/>
            <a:r>
              <a:rPr lang="es-CO" sz="13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DIGNA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7A7E090-214B-43A0-BB37-9FBF7E454F98}"/>
              </a:ext>
            </a:extLst>
          </p:cNvPr>
          <p:cNvSpPr txBox="1"/>
          <p:nvPr/>
        </p:nvSpPr>
        <p:spPr>
          <a:xfrm>
            <a:off x="8453954" y="1368661"/>
            <a:ext cx="3100734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 b="1">
                <a:solidFill>
                  <a:srgbClr val="010407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DERECHO A LA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PARTICIPACIÓN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9C4D03F-EBF3-43AD-A18A-0C1C97FB9A8B}"/>
              </a:ext>
            </a:extLst>
          </p:cNvPr>
          <p:cNvSpPr/>
          <p:nvPr/>
        </p:nvSpPr>
        <p:spPr>
          <a:xfrm>
            <a:off x="8918647" y="4917935"/>
            <a:ext cx="21826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1.424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Socializaciones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comunidades realizadas en proyectos 4G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15865B5-176A-4EE8-A790-7CAE7B0AD4C3}"/>
              </a:ext>
            </a:extLst>
          </p:cNvPr>
          <p:cNvSpPr/>
          <p:nvPr/>
        </p:nvSpPr>
        <p:spPr>
          <a:xfrm>
            <a:off x="-13892" y="909670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05AE172-08EA-4D64-B908-2D338C3C67D2}"/>
              </a:ext>
            </a:extLst>
          </p:cNvPr>
          <p:cNvSpPr/>
          <p:nvPr/>
        </p:nvSpPr>
        <p:spPr>
          <a:xfrm>
            <a:off x="3817159" y="4604455"/>
            <a:ext cx="1866484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1100" b="1" noProof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236</a:t>
            </a: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Unidades Sociales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reasentadas en 4G. Con una inversión de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</a:t>
            </a:r>
            <a:r>
              <a:rPr lang="es-CO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2.976 mi</a:t>
            </a: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llones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invertidos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planes de reasentamiento.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762748-1A77-4645-A14B-97BC8A5C51AD}"/>
              </a:ext>
            </a:extLst>
          </p:cNvPr>
          <p:cNvSpPr/>
          <p:nvPr/>
        </p:nvSpPr>
        <p:spPr>
          <a:xfrm>
            <a:off x="476452" y="5029423"/>
            <a:ext cx="301989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1,549 Unidades Sociales </a:t>
            </a:r>
            <a:r>
              <a:rPr lang="es-CO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objeto de compensación socioeconómica. </a:t>
            </a:r>
          </a:p>
          <a:p>
            <a:pPr lvl="0" algn="ctr">
              <a:defRPr/>
            </a:pPr>
            <a:r>
              <a:rPr lang="es-CO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Se han reconocido más de </a:t>
            </a:r>
            <a:r>
              <a:rPr lang="es-CO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$16,800 mil millones</a:t>
            </a:r>
          </a:p>
        </p:txBody>
      </p:sp>
    </p:spTree>
    <p:extLst>
      <p:ext uri="{BB962C8B-B14F-4D97-AF65-F5344CB8AC3E}">
        <p14:creationId xmlns:p14="http://schemas.microsoft.com/office/powerpoint/2010/main" val="229495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3986441" y="3133497"/>
            <a:ext cx="3046355" cy="2638909"/>
            <a:chOff x="334963" y="1838325"/>
            <a:chExt cx="2484437" cy="2833472"/>
          </a:xfrm>
        </p:grpSpPr>
        <p:grpSp>
          <p:nvGrpSpPr>
            <p:cNvPr id="6" name="Grupo 12">
              <a:extLst>
                <a:ext uri="{FF2B5EF4-FFF2-40B4-BE49-F238E27FC236}">
                  <a16:creationId xmlns:a16="http://schemas.microsoft.com/office/drawing/2014/main" id="{D96DCE74-5D17-4B09-9836-19B6981A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8" name="Redondear rectángulo de esquina diagonal 1">
                <a:extLst>
                  <a:ext uri="{FF2B5EF4-FFF2-40B4-BE49-F238E27FC236}">
                    <a16:creationId xmlns:a16="http://schemas.microsoft.com/office/drawing/2014/main" id="{627E2843-2EEE-4384-9E61-498212ECA30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EBA3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9" name="Redondear rectángulo de esquina diagonal 5">
                <a:extLst>
                  <a:ext uri="{FF2B5EF4-FFF2-40B4-BE49-F238E27FC236}">
                    <a16:creationId xmlns:a16="http://schemas.microsoft.com/office/drawing/2014/main" id="{695F4512-CCE2-44D2-B314-7F9092A4A54D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24082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E25C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A10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0" name="Google Shape;438;p68">
            <a:extLst>
              <a:ext uri="{FF2B5EF4-FFF2-40B4-BE49-F238E27FC236}">
                <a16:creationId xmlns:a16="http://schemas.microsoft.com/office/drawing/2014/main" id="{2CE16EC8-D2DF-4646-BFC6-D445F80F6F96}"/>
              </a:ext>
            </a:extLst>
          </p:cNvPr>
          <p:cNvSpPr txBox="1"/>
          <p:nvPr/>
        </p:nvSpPr>
        <p:spPr>
          <a:xfrm>
            <a:off x="3890058" y="4244297"/>
            <a:ext cx="3159976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8.3</a:t>
            </a:r>
          </a:p>
          <a:p>
            <a:pPr algn="ctr"/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Promover políticas orientadas al desarrollo que apoyen las actividades productivas, la creación de puestos de trabajo decentes, el emprendimiento, la creatividad y la innovación.</a:t>
            </a:r>
          </a:p>
          <a:p>
            <a:pPr algn="ctr"/>
            <a:br>
              <a:rPr lang="es-CO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</a:b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A9BF1-462D-4B63-9A5B-29E57C5C2B10}"/>
              </a:ext>
            </a:extLst>
          </p:cNvPr>
          <p:cNvSpPr/>
          <p:nvPr/>
        </p:nvSpPr>
        <p:spPr>
          <a:xfrm>
            <a:off x="1" y="1793053"/>
            <a:ext cx="12192000" cy="5686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promueve el derecho al trabajo a través de la vinculación de mano de obra de las comunidades de los proyectos, así como el fortalecimiento de iniciativas y/o proyectos productivos.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05905" y="3251290"/>
            <a:ext cx="2384884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184526" y="3383469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043400" y="3898596"/>
            <a:ext cx="2309893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23</a:t>
            </a: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s-CO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Toda persona tiene derecho al trabajo a condiciones equitativas y satisfactorias de trabajo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484B9F4-F8A3-41F7-9852-253CD6676089}"/>
              </a:ext>
            </a:extLst>
          </p:cNvPr>
          <p:cNvSpPr/>
          <p:nvPr/>
        </p:nvSpPr>
        <p:spPr>
          <a:xfrm>
            <a:off x="4330517" y="3121213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2F4267-29CA-4B00-8D20-D344413EA4F0}"/>
              </a:ext>
            </a:extLst>
          </p:cNvPr>
          <p:cNvSpPr/>
          <p:nvPr/>
        </p:nvSpPr>
        <p:spPr>
          <a:xfrm>
            <a:off x="4080424" y="3701569"/>
            <a:ext cx="28963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8. TRABAJO DECENTE Y CRECIMIENTO ECONÓMICO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EE4512-0CAE-4DF2-B174-FE94C014F9DA}"/>
              </a:ext>
            </a:extLst>
          </p:cNvPr>
          <p:cNvGrpSpPr/>
          <p:nvPr/>
        </p:nvGrpSpPr>
        <p:grpSpPr>
          <a:xfrm>
            <a:off x="7881281" y="3121213"/>
            <a:ext cx="3895083" cy="2693602"/>
            <a:chOff x="334963" y="1838325"/>
            <a:chExt cx="2484437" cy="2892907"/>
          </a:xfrm>
        </p:grpSpPr>
        <p:grpSp>
          <p:nvGrpSpPr>
            <p:cNvPr id="24" name="Grupo 12">
              <a:extLst>
                <a:ext uri="{FF2B5EF4-FFF2-40B4-BE49-F238E27FC236}">
                  <a16:creationId xmlns:a16="http://schemas.microsoft.com/office/drawing/2014/main" id="{6EE09BC1-97C9-406F-894E-DDE5FC688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88144"/>
              <a:chOff x="684214" y="2060575"/>
              <a:chExt cx="2232025" cy="2349585"/>
            </a:xfrm>
          </p:grpSpPr>
          <p:sp>
            <p:nvSpPr>
              <p:cNvPr id="26" name="Redondear rectángulo de esquina diagonal 1">
                <a:extLst>
                  <a:ext uri="{FF2B5EF4-FFF2-40B4-BE49-F238E27FC236}">
                    <a16:creationId xmlns:a16="http://schemas.microsoft.com/office/drawing/2014/main" id="{B1A921CD-BAD3-4D5A-9DB1-9C7FEB49C45A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49585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F2B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27" name="Redondear rectángulo de esquina diagonal 5">
                <a:extLst>
                  <a:ext uri="{FF2B5EF4-FFF2-40B4-BE49-F238E27FC236}">
                    <a16:creationId xmlns:a16="http://schemas.microsoft.com/office/drawing/2014/main" id="{E6DC643D-B82A-4696-AACC-2801279B5ED7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25" name="Redondear rectángulo de esquina diagonal 20">
              <a:extLst>
                <a:ext uri="{FF2B5EF4-FFF2-40B4-BE49-F238E27FC236}">
                  <a16:creationId xmlns:a16="http://schemas.microsoft.com/office/drawing/2014/main" id="{834DADAC-EE58-413F-94C3-598606695832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30" name="Google Shape;438;p68">
            <a:extLst>
              <a:ext uri="{FF2B5EF4-FFF2-40B4-BE49-F238E27FC236}">
                <a16:creationId xmlns:a16="http://schemas.microsoft.com/office/drawing/2014/main" id="{83ED8BBC-3D66-4E05-9291-3AA1842E6F14}"/>
              </a:ext>
            </a:extLst>
          </p:cNvPr>
          <p:cNvSpPr txBox="1"/>
          <p:nvPr/>
        </p:nvSpPr>
        <p:spPr>
          <a:xfrm>
            <a:off x="7795976" y="3611421"/>
            <a:ext cx="4036389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VINCULACIÓN DE MANO DE OBRA Y FORTALECIMIENTO DE INICIATIVAS Y/O PROYECTOS PRODUCTIVOS</a:t>
            </a:r>
            <a:endParaRPr lang="es-MX" sz="12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CF85A6-A9BD-4156-ADA5-7D1395F7F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85" t="-6271" r="3085" b="6271"/>
          <a:stretch/>
        </p:blipFill>
        <p:spPr>
          <a:xfrm>
            <a:off x="3584575" y="2583313"/>
            <a:ext cx="875167" cy="881041"/>
          </a:xfrm>
          <a:prstGeom prst="ellipse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E8ACDC1-C932-42F6-BF2C-3B9316BE3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18" y="2675676"/>
            <a:ext cx="971911" cy="881041"/>
          </a:xfrm>
          <a:prstGeom prst="ellipse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B83DF966-02DE-4974-9709-9C0E36E42E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59" r="20368" b="-7423"/>
          <a:stretch/>
        </p:blipFill>
        <p:spPr>
          <a:xfrm>
            <a:off x="7439656" y="2691693"/>
            <a:ext cx="971911" cy="882901"/>
          </a:xfrm>
          <a:prstGeom prst="ellipse">
            <a:avLst/>
          </a:prstGeom>
          <a:ln w="38100">
            <a:noFill/>
          </a:ln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16A6B1E8-B301-433F-AEAB-A8B20AA679BB}"/>
              </a:ext>
            </a:extLst>
          </p:cNvPr>
          <p:cNvSpPr/>
          <p:nvPr/>
        </p:nvSpPr>
        <p:spPr>
          <a:xfrm>
            <a:off x="8575167" y="3234462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8C8CD04-424C-427A-955B-1C86C569FCFC}"/>
              </a:ext>
            </a:extLst>
          </p:cNvPr>
          <p:cNvSpPr/>
          <p:nvPr/>
        </p:nvSpPr>
        <p:spPr>
          <a:xfrm>
            <a:off x="-13894" y="1058695"/>
            <a:ext cx="12205893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F4A84EE-25C3-4AA7-994B-EABD7BB23FCD}"/>
              </a:ext>
            </a:extLst>
          </p:cNvPr>
          <p:cNvSpPr/>
          <p:nvPr/>
        </p:nvSpPr>
        <p:spPr>
          <a:xfrm>
            <a:off x="8002782" y="4375432"/>
            <a:ext cx="3659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52.421 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empleos generados en 4G</a:t>
            </a:r>
          </a:p>
          <a:p>
            <a:pPr algn="ctr"/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108.953 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empleos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en total de todos los modos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EEBD606-26AA-42A0-BF04-FB627B42B647}"/>
              </a:ext>
            </a:extLst>
          </p:cNvPr>
          <p:cNvSpPr/>
          <p:nvPr/>
        </p:nvSpPr>
        <p:spPr>
          <a:xfrm>
            <a:off x="8108234" y="5063184"/>
            <a:ext cx="365913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193 </a:t>
            </a: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iniciativas y/o proyectos productivos 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en 4G </a:t>
            </a:r>
            <a:endParaRPr lang="es-CO" sz="105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algn="ctr"/>
            <a:r>
              <a:rPr lang="es-CO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Inversión superior a los $580 millones</a:t>
            </a:r>
          </a:p>
        </p:txBody>
      </p:sp>
    </p:spTree>
    <p:extLst>
      <p:ext uri="{BB962C8B-B14F-4D97-AF65-F5344CB8AC3E}">
        <p14:creationId xmlns:p14="http://schemas.microsoft.com/office/powerpoint/2010/main" val="102668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4591288" y="3225860"/>
            <a:ext cx="3046355" cy="2588955"/>
            <a:chOff x="334963" y="1838325"/>
            <a:chExt cx="2484437" cy="2833472"/>
          </a:xfrm>
        </p:grpSpPr>
        <p:grpSp>
          <p:nvGrpSpPr>
            <p:cNvPr id="6" name="Grupo 12">
              <a:extLst>
                <a:ext uri="{FF2B5EF4-FFF2-40B4-BE49-F238E27FC236}">
                  <a16:creationId xmlns:a16="http://schemas.microsoft.com/office/drawing/2014/main" id="{D96DCE74-5D17-4B09-9836-19B6981A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8" name="Redondear rectángulo de esquina diagonal 1">
                <a:extLst>
                  <a:ext uri="{FF2B5EF4-FFF2-40B4-BE49-F238E27FC236}">
                    <a16:creationId xmlns:a16="http://schemas.microsoft.com/office/drawing/2014/main" id="{627E2843-2EEE-4384-9E61-498212ECA30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C4F6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9" name="Redondear rectángulo de esquina diagonal 5">
                <a:extLst>
                  <a:ext uri="{FF2B5EF4-FFF2-40B4-BE49-F238E27FC236}">
                    <a16:creationId xmlns:a16="http://schemas.microsoft.com/office/drawing/2014/main" id="{695F4512-CCE2-44D2-B314-7F9092A4A54D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8EE2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0" name="Google Shape;438;p68">
            <a:extLst>
              <a:ext uri="{FF2B5EF4-FFF2-40B4-BE49-F238E27FC236}">
                <a16:creationId xmlns:a16="http://schemas.microsoft.com/office/drawing/2014/main" id="{2CE16EC8-D2DF-4646-BFC6-D445F80F6F96}"/>
              </a:ext>
            </a:extLst>
          </p:cNvPr>
          <p:cNvSpPr txBox="1"/>
          <p:nvPr/>
        </p:nvSpPr>
        <p:spPr>
          <a:xfrm>
            <a:off x="4534477" y="4394983"/>
            <a:ext cx="3159976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3.6</a:t>
            </a:r>
          </a:p>
          <a:p>
            <a:pPr algn="ctr" defTabSz="1219170">
              <a:buClr>
                <a:srgbClr val="000000"/>
              </a:buClr>
            </a:pPr>
            <a:r>
              <a:rPr lang="es-MX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Reducir a la mitad el número de muertes y lesiones causadas por accidentes de tráfico en el mundo.</a:t>
            </a: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pic>
        <p:nvPicPr>
          <p:cNvPr id="11" name="Picture 14" descr="Imagen relacionada">
            <a:extLst>
              <a:ext uri="{FF2B5EF4-FFF2-40B4-BE49-F238E27FC236}">
                <a16:creationId xmlns:a16="http://schemas.microsoft.com/office/drawing/2014/main" id="{340206D9-2169-4830-9D13-9B4674D22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2592" r="7543" b="15746"/>
          <a:stretch/>
        </p:blipFill>
        <p:spPr bwMode="auto">
          <a:xfrm>
            <a:off x="4245608" y="2727706"/>
            <a:ext cx="871111" cy="8035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A9BF1-462D-4B63-9A5B-29E57C5C2B10}"/>
              </a:ext>
            </a:extLst>
          </p:cNvPr>
          <p:cNvSpPr/>
          <p:nvPr/>
        </p:nvSpPr>
        <p:spPr>
          <a:xfrm>
            <a:off x="1" y="1793053"/>
            <a:ext cx="12192000" cy="5686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promueve el derecho a la vida a través de acciones pedagógicas y lúdicas que contribuyan al uso adecuado de la infraestructura  para la prevención de accidentes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05904" y="3251290"/>
            <a:ext cx="3046355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447735" y="3327782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080895" y="3858088"/>
            <a:ext cx="28963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3</a:t>
            </a:r>
          </a:p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s-CO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Todo individuo tiene derecho a la vida, a la libertad y a la seguridad de su persona.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818C7-BC0C-42CF-9B45-C47EFBE54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1" y="2755393"/>
            <a:ext cx="862367" cy="781739"/>
          </a:xfrm>
          <a:prstGeom prst="ellipse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484B9F4-F8A3-41F7-9852-253CD6676089}"/>
              </a:ext>
            </a:extLst>
          </p:cNvPr>
          <p:cNvSpPr/>
          <p:nvPr/>
        </p:nvSpPr>
        <p:spPr>
          <a:xfrm>
            <a:off x="4935364" y="3213576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2F4267-29CA-4B00-8D20-D344413EA4F0}"/>
              </a:ext>
            </a:extLst>
          </p:cNvPr>
          <p:cNvSpPr/>
          <p:nvPr/>
        </p:nvSpPr>
        <p:spPr>
          <a:xfrm>
            <a:off x="5036285" y="3887880"/>
            <a:ext cx="21563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3. SALUD Y BIENESTAR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EE4512-0CAE-4DF2-B174-FE94C014F9DA}"/>
              </a:ext>
            </a:extLst>
          </p:cNvPr>
          <p:cNvGrpSpPr/>
          <p:nvPr/>
        </p:nvGrpSpPr>
        <p:grpSpPr>
          <a:xfrm>
            <a:off x="8436277" y="3171554"/>
            <a:ext cx="3046355" cy="2643261"/>
            <a:chOff x="334963" y="1838325"/>
            <a:chExt cx="2484437" cy="2892907"/>
          </a:xfrm>
        </p:grpSpPr>
        <p:grpSp>
          <p:nvGrpSpPr>
            <p:cNvPr id="24" name="Grupo 12">
              <a:extLst>
                <a:ext uri="{FF2B5EF4-FFF2-40B4-BE49-F238E27FC236}">
                  <a16:creationId xmlns:a16="http://schemas.microsoft.com/office/drawing/2014/main" id="{6EE09BC1-97C9-406F-894E-DDE5FC688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88144"/>
              <a:chOff x="684214" y="2060575"/>
              <a:chExt cx="2232025" cy="2349585"/>
            </a:xfrm>
          </p:grpSpPr>
          <p:sp>
            <p:nvSpPr>
              <p:cNvPr id="26" name="Redondear rectángulo de esquina diagonal 1">
                <a:extLst>
                  <a:ext uri="{FF2B5EF4-FFF2-40B4-BE49-F238E27FC236}">
                    <a16:creationId xmlns:a16="http://schemas.microsoft.com/office/drawing/2014/main" id="{B1A921CD-BAD3-4D5A-9DB1-9C7FEB49C45A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49585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F2B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27" name="Redondear rectángulo de esquina diagonal 5">
                <a:extLst>
                  <a:ext uri="{FF2B5EF4-FFF2-40B4-BE49-F238E27FC236}">
                    <a16:creationId xmlns:a16="http://schemas.microsoft.com/office/drawing/2014/main" id="{E6DC643D-B82A-4696-AACC-2801279B5ED7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25" name="Redondear rectángulo de esquina diagonal 20">
              <a:extLst>
                <a:ext uri="{FF2B5EF4-FFF2-40B4-BE49-F238E27FC236}">
                  <a16:creationId xmlns:a16="http://schemas.microsoft.com/office/drawing/2014/main" id="{834DADAC-EE58-413F-94C3-598606695832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DB11C8FC-8A13-4632-8082-9C2D9BF462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59" r="20368" b="-7423"/>
          <a:stretch/>
        </p:blipFill>
        <p:spPr>
          <a:xfrm>
            <a:off x="7777274" y="2763545"/>
            <a:ext cx="921916" cy="837485"/>
          </a:xfrm>
          <a:prstGeom prst="ellipse">
            <a:avLst/>
          </a:prstGeom>
          <a:ln w="38100">
            <a:noFill/>
          </a:ln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440E52A7-064F-483C-B4F3-33B4579429F8}"/>
              </a:ext>
            </a:extLst>
          </p:cNvPr>
          <p:cNvSpPr/>
          <p:nvPr/>
        </p:nvSpPr>
        <p:spPr>
          <a:xfrm>
            <a:off x="8575167" y="3234462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sp>
        <p:nvSpPr>
          <p:cNvPr id="30" name="Google Shape;438;p68">
            <a:extLst>
              <a:ext uri="{FF2B5EF4-FFF2-40B4-BE49-F238E27FC236}">
                <a16:creationId xmlns:a16="http://schemas.microsoft.com/office/drawing/2014/main" id="{83ED8BBC-3D66-4E05-9291-3AA1842E6F14}"/>
              </a:ext>
            </a:extLst>
          </p:cNvPr>
          <p:cNvSpPr txBox="1"/>
          <p:nvPr/>
        </p:nvSpPr>
        <p:spPr>
          <a:xfrm>
            <a:off x="8218248" y="3736976"/>
            <a:ext cx="3438637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CULTURA VIAL </a:t>
            </a:r>
            <a:endParaRPr lang="es-MX" sz="14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0DE8A98-54BA-4B01-89CA-D212366E5A76}"/>
              </a:ext>
            </a:extLst>
          </p:cNvPr>
          <p:cNvSpPr/>
          <p:nvPr/>
        </p:nvSpPr>
        <p:spPr>
          <a:xfrm>
            <a:off x="0" y="1128533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4F0B343-A6FB-4514-917A-8ACE25E79D2C}"/>
              </a:ext>
            </a:extLst>
          </p:cNvPr>
          <p:cNvSpPr/>
          <p:nvPr/>
        </p:nvSpPr>
        <p:spPr>
          <a:xfrm>
            <a:off x="8575167" y="4468439"/>
            <a:ext cx="2866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Más de 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120 campañas de cultura vial</a:t>
            </a: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y 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264 actividades pedagógicas de formación </a:t>
            </a: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que han impactado significativamente en 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144,000 personas. </a:t>
            </a:r>
            <a:endParaRPr lang="en-US" sz="12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58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4591288" y="3225860"/>
            <a:ext cx="3046355" cy="2588955"/>
            <a:chOff x="334963" y="1838325"/>
            <a:chExt cx="2484437" cy="2833472"/>
          </a:xfrm>
        </p:grpSpPr>
        <p:grpSp>
          <p:nvGrpSpPr>
            <p:cNvPr id="6" name="Grupo 12">
              <a:extLst>
                <a:ext uri="{FF2B5EF4-FFF2-40B4-BE49-F238E27FC236}">
                  <a16:creationId xmlns:a16="http://schemas.microsoft.com/office/drawing/2014/main" id="{D96DCE74-5D17-4B09-9836-19B6981A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8" name="Redondear rectángulo de esquina diagonal 1">
                <a:extLst>
                  <a:ext uri="{FF2B5EF4-FFF2-40B4-BE49-F238E27FC236}">
                    <a16:creationId xmlns:a16="http://schemas.microsoft.com/office/drawing/2014/main" id="{627E2843-2EEE-4384-9E61-498212ECA30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9" name="Redondear rectángulo de esquina diagonal 5">
                <a:extLst>
                  <a:ext uri="{FF2B5EF4-FFF2-40B4-BE49-F238E27FC236}">
                    <a16:creationId xmlns:a16="http://schemas.microsoft.com/office/drawing/2014/main" id="{695F4512-CCE2-44D2-B314-7F9092A4A54D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0" name="Google Shape;438;p68">
            <a:extLst>
              <a:ext uri="{FF2B5EF4-FFF2-40B4-BE49-F238E27FC236}">
                <a16:creationId xmlns:a16="http://schemas.microsoft.com/office/drawing/2014/main" id="{2CE16EC8-D2DF-4646-BFC6-D445F80F6F96}"/>
              </a:ext>
            </a:extLst>
          </p:cNvPr>
          <p:cNvSpPr txBox="1"/>
          <p:nvPr/>
        </p:nvSpPr>
        <p:spPr>
          <a:xfrm>
            <a:off x="4534477" y="4394983"/>
            <a:ext cx="3159976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16.7 </a:t>
            </a:r>
          </a:p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Garantizar la adopción de decisiones inclusivas, participativas y representativas que respondan a las necesidades a todos los niveles</a:t>
            </a:r>
            <a:r>
              <a:rPr lang="es-CO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  <a:p>
            <a:pPr algn="ctr" defTabSz="1219170">
              <a:buClr>
                <a:srgbClr val="000000"/>
              </a:buClr>
            </a:pPr>
            <a:r>
              <a:rPr lang="es-MX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A9BF1-462D-4B63-9A5B-29E57C5C2B10}"/>
              </a:ext>
            </a:extLst>
          </p:cNvPr>
          <p:cNvSpPr/>
          <p:nvPr/>
        </p:nvSpPr>
        <p:spPr>
          <a:xfrm>
            <a:off x="1" y="1793053"/>
            <a:ext cx="12192000" cy="32034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promueve, respeta y garantiza el derecho a la consulta previa a las comunidades étnicas 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05904" y="3251290"/>
            <a:ext cx="3046355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447735" y="3327782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080895" y="3858088"/>
            <a:ext cx="28963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CONSULTA PREVIA</a:t>
            </a:r>
          </a:p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818C7-BC0C-42CF-9B45-C47EFBE5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1" y="2755393"/>
            <a:ext cx="862367" cy="781739"/>
          </a:xfrm>
          <a:prstGeom prst="ellipse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484B9F4-F8A3-41F7-9852-253CD6676089}"/>
              </a:ext>
            </a:extLst>
          </p:cNvPr>
          <p:cNvSpPr/>
          <p:nvPr/>
        </p:nvSpPr>
        <p:spPr>
          <a:xfrm>
            <a:off x="4935364" y="3213576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2F4267-29CA-4B00-8D20-D344413EA4F0}"/>
              </a:ext>
            </a:extLst>
          </p:cNvPr>
          <p:cNvSpPr/>
          <p:nvPr/>
        </p:nvSpPr>
        <p:spPr>
          <a:xfrm>
            <a:off x="4680636" y="3762980"/>
            <a:ext cx="28440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16. PAZ, JUSTICIA E INSTITUCIONES SÓLIDAS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EE4512-0CAE-4DF2-B174-FE94C014F9DA}"/>
              </a:ext>
            </a:extLst>
          </p:cNvPr>
          <p:cNvGrpSpPr/>
          <p:nvPr/>
        </p:nvGrpSpPr>
        <p:grpSpPr>
          <a:xfrm>
            <a:off x="8436277" y="3171554"/>
            <a:ext cx="3046355" cy="2643261"/>
            <a:chOff x="334963" y="1838325"/>
            <a:chExt cx="2484437" cy="2892907"/>
          </a:xfrm>
        </p:grpSpPr>
        <p:grpSp>
          <p:nvGrpSpPr>
            <p:cNvPr id="24" name="Grupo 12">
              <a:extLst>
                <a:ext uri="{FF2B5EF4-FFF2-40B4-BE49-F238E27FC236}">
                  <a16:creationId xmlns:a16="http://schemas.microsoft.com/office/drawing/2014/main" id="{6EE09BC1-97C9-406F-894E-DDE5FC688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88144"/>
              <a:chOff x="684214" y="2060575"/>
              <a:chExt cx="2232025" cy="2349585"/>
            </a:xfrm>
          </p:grpSpPr>
          <p:sp>
            <p:nvSpPr>
              <p:cNvPr id="26" name="Redondear rectángulo de esquina diagonal 1">
                <a:extLst>
                  <a:ext uri="{FF2B5EF4-FFF2-40B4-BE49-F238E27FC236}">
                    <a16:creationId xmlns:a16="http://schemas.microsoft.com/office/drawing/2014/main" id="{B1A921CD-BAD3-4D5A-9DB1-9C7FEB49C45A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49585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F2B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27" name="Redondear rectángulo de esquina diagonal 5">
                <a:extLst>
                  <a:ext uri="{FF2B5EF4-FFF2-40B4-BE49-F238E27FC236}">
                    <a16:creationId xmlns:a16="http://schemas.microsoft.com/office/drawing/2014/main" id="{E6DC643D-B82A-4696-AACC-2801279B5ED7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25" name="Redondear rectángulo de esquina diagonal 20">
              <a:extLst>
                <a:ext uri="{FF2B5EF4-FFF2-40B4-BE49-F238E27FC236}">
                  <a16:creationId xmlns:a16="http://schemas.microsoft.com/office/drawing/2014/main" id="{834DADAC-EE58-413F-94C3-598606695832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DB11C8FC-8A13-4632-8082-9C2D9BF46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9" r="20368" b="-7423"/>
          <a:stretch/>
        </p:blipFill>
        <p:spPr>
          <a:xfrm>
            <a:off x="7777274" y="2763545"/>
            <a:ext cx="921916" cy="837485"/>
          </a:xfrm>
          <a:prstGeom prst="ellipse">
            <a:avLst/>
          </a:prstGeom>
          <a:ln w="38100">
            <a:noFill/>
          </a:ln>
        </p:spPr>
      </p:pic>
      <p:sp>
        <p:nvSpPr>
          <p:cNvPr id="30" name="Google Shape;438;p68">
            <a:extLst>
              <a:ext uri="{FF2B5EF4-FFF2-40B4-BE49-F238E27FC236}">
                <a16:creationId xmlns:a16="http://schemas.microsoft.com/office/drawing/2014/main" id="{83ED8BBC-3D66-4E05-9291-3AA1842E6F14}"/>
              </a:ext>
            </a:extLst>
          </p:cNvPr>
          <p:cNvSpPr txBox="1"/>
          <p:nvPr/>
        </p:nvSpPr>
        <p:spPr>
          <a:xfrm>
            <a:off x="8218248" y="3736976"/>
            <a:ext cx="3438637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CONSULTAS PREVIAS</a:t>
            </a:r>
            <a:endParaRPr lang="es-MX" sz="15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06FF2DE-1188-4546-BB50-CFC0B5A8C8A8}"/>
              </a:ext>
            </a:extLst>
          </p:cNvPr>
          <p:cNvSpPr/>
          <p:nvPr/>
        </p:nvSpPr>
        <p:spPr>
          <a:xfrm>
            <a:off x="8544800" y="4375432"/>
            <a:ext cx="282930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De los 29 proyectos 4G, 10 han requerido 39 consultas previas.</a:t>
            </a:r>
          </a:p>
          <a:p>
            <a:pPr algn="ctr" defTabSz="1219170">
              <a:buClr>
                <a:srgbClr val="000000"/>
              </a:buClr>
            </a:pPr>
            <a:endParaRPr lang="es-CO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s-CO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Actualmente se tiene un</a:t>
            </a:r>
            <a:r>
              <a:rPr lang="es-CO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92.4% de avance</a:t>
            </a: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s-CO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endParaRPr lang="en-US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3C79405-2D46-4950-890A-43ACE1B8D8F0}"/>
              </a:ext>
            </a:extLst>
          </p:cNvPr>
          <p:cNvSpPr/>
          <p:nvPr/>
        </p:nvSpPr>
        <p:spPr>
          <a:xfrm>
            <a:off x="1018207" y="4422335"/>
            <a:ext cx="3034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Es el derecho fundamental que tienen los grupos étnicos cuando se toman medidas legislativas, administrativas o aquellas relacionadas con el desarrollo de proyectos, obras o actividades en sus territorios.</a:t>
            </a:r>
            <a:endParaRPr lang="es-MX" sz="12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pic>
        <p:nvPicPr>
          <p:cNvPr id="33" name="Picture 22" descr="Resultado de imagen para ods paz justicia e instituciones solidas">
            <a:extLst>
              <a:ext uri="{FF2B5EF4-FFF2-40B4-BE49-F238E27FC236}">
                <a16:creationId xmlns:a16="http://schemas.microsoft.com/office/drawing/2014/main" id="{5F29D3AA-A93B-4880-A919-519143C6D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5036" r="4728" b="10402"/>
          <a:stretch/>
        </p:blipFill>
        <p:spPr bwMode="auto">
          <a:xfrm>
            <a:off x="4230228" y="2846546"/>
            <a:ext cx="900816" cy="8374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66C8BD29-789F-410F-9C23-72905B71C826}"/>
              </a:ext>
            </a:extLst>
          </p:cNvPr>
          <p:cNvSpPr/>
          <p:nvPr/>
        </p:nvSpPr>
        <p:spPr>
          <a:xfrm>
            <a:off x="8575167" y="3234462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804B46A-673D-4AB5-938D-8BC14392D275}"/>
              </a:ext>
            </a:extLst>
          </p:cNvPr>
          <p:cNvSpPr/>
          <p:nvPr/>
        </p:nvSpPr>
        <p:spPr>
          <a:xfrm>
            <a:off x="-13892" y="909670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</p:spTree>
    <p:extLst>
      <p:ext uri="{BB962C8B-B14F-4D97-AF65-F5344CB8AC3E}">
        <p14:creationId xmlns:p14="http://schemas.microsoft.com/office/powerpoint/2010/main" val="183600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4591288" y="3225860"/>
            <a:ext cx="3046355" cy="2588955"/>
            <a:chOff x="334963" y="1838325"/>
            <a:chExt cx="2484437" cy="2833472"/>
          </a:xfrm>
        </p:grpSpPr>
        <p:grpSp>
          <p:nvGrpSpPr>
            <p:cNvPr id="6" name="Grupo 12">
              <a:extLst>
                <a:ext uri="{FF2B5EF4-FFF2-40B4-BE49-F238E27FC236}">
                  <a16:creationId xmlns:a16="http://schemas.microsoft.com/office/drawing/2014/main" id="{D96DCE74-5D17-4B09-9836-19B6981A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8" name="Redondear rectángulo de esquina diagonal 1">
                <a:extLst>
                  <a:ext uri="{FF2B5EF4-FFF2-40B4-BE49-F238E27FC236}">
                    <a16:creationId xmlns:a16="http://schemas.microsoft.com/office/drawing/2014/main" id="{627E2843-2EEE-4384-9E61-498212ECA30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FCC4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9" name="Redondear rectángulo de esquina diagonal 5">
                <a:extLst>
                  <a:ext uri="{FF2B5EF4-FFF2-40B4-BE49-F238E27FC236}">
                    <a16:creationId xmlns:a16="http://schemas.microsoft.com/office/drawing/2014/main" id="{695F4512-CCE2-44D2-B314-7F9092A4A54D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0" name="Google Shape;438;p68">
            <a:extLst>
              <a:ext uri="{FF2B5EF4-FFF2-40B4-BE49-F238E27FC236}">
                <a16:creationId xmlns:a16="http://schemas.microsoft.com/office/drawing/2014/main" id="{2CE16EC8-D2DF-4646-BFC6-D445F80F6F96}"/>
              </a:ext>
            </a:extLst>
          </p:cNvPr>
          <p:cNvSpPr txBox="1"/>
          <p:nvPr/>
        </p:nvSpPr>
        <p:spPr>
          <a:xfrm>
            <a:off x="4509834" y="4277233"/>
            <a:ext cx="3159976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1</a:t>
            </a:r>
          </a:p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Garantizar una movilización significativa de recursos procedentes de diversas fuentes, para poner en práctica programas y políticas encaminadas a poner fin a la pobreza en todas sus dimensiones</a:t>
            </a:r>
          </a:p>
          <a:p>
            <a:pPr algn="ctr" defTabSz="1219170">
              <a:buClr>
                <a:srgbClr val="000000"/>
              </a:buClr>
            </a:pPr>
            <a:r>
              <a:rPr lang="es-MX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05904" y="3251290"/>
            <a:ext cx="3046355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447735" y="3327782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080895" y="3858088"/>
            <a:ext cx="28963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25</a:t>
            </a:r>
          </a:p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818C7-BC0C-42CF-9B45-C47EFBE5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1" y="2755393"/>
            <a:ext cx="862367" cy="781739"/>
          </a:xfrm>
          <a:prstGeom prst="ellipse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484B9F4-F8A3-41F7-9852-253CD6676089}"/>
              </a:ext>
            </a:extLst>
          </p:cNvPr>
          <p:cNvSpPr/>
          <p:nvPr/>
        </p:nvSpPr>
        <p:spPr>
          <a:xfrm>
            <a:off x="4935364" y="3213576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2F4267-29CA-4B00-8D20-D344413EA4F0}"/>
              </a:ext>
            </a:extLst>
          </p:cNvPr>
          <p:cNvSpPr/>
          <p:nvPr/>
        </p:nvSpPr>
        <p:spPr>
          <a:xfrm>
            <a:off x="4667784" y="3858088"/>
            <a:ext cx="2844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1. FIN DE LA POBREZA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EE4512-0CAE-4DF2-B174-FE94C014F9DA}"/>
              </a:ext>
            </a:extLst>
          </p:cNvPr>
          <p:cNvGrpSpPr/>
          <p:nvPr/>
        </p:nvGrpSpPr>
        <p:grpSpPr>
          <a:xfrm>
            <a:off x="8436277" y="3171554"/>
            <a:ext cx="3046355" cy="2643261"/>
            <a:chOff x="334963" y="1838325"/>
            <a:chExt cx="2484437" cy="2892907"/>
          </a:xfrm>
        </p:grpSpPr>
        <p:sp>
          <p:nvSpPr>
            <p:cNvPr id="26" name="Redondear rectángulo de esquina diagonal 1">
              <a:extLst>
                <a:ext uri="{FF2B5EF4-FFF2-40B4-BE49-F238E27FC236}">
                  <a16:creationId xmlns:a16="http://schemas.microsoft.com/office/drawing/2014/main" id="{B1A921CD-BAD3-4D5A-9DB1-9C7FEB49C45A}"/>
                </a:ext>
              </a:extLst>
            </p:cNvPr>
            <p:cNvSpPr/>
            <p:nvPr/>
          </p:nvSpPr>
          <p:spPr bwMode="auto">
            <a:xfrm>
              <a:off x="334963" y="1843088"/>
              <a:ext cx="2484437" cy="2888144"/>
            </a:xfrm>
            <a:prstGeom prst="round2DiagRect">
              <a:avLst>
                <a:gd name="adj1" fmla="val 19895"/>
                <a:gd name="adj2" fmla="val 0"/>
              </a:avLst>
            </a:prstGeom>
            <a:solidFill>
              <a:srgbClr val="F2B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  <p:sp>
          <p:nvSpPr>
            <p:cNvPr id="25" name="Redondear rectángulo de esquina diagonal 20">
              <a:extLst>
                <a:ext uri="{FF2B5EF4-FFF2-40B4-BE49-F238E27FC236}">
                  <a16:creationId xmlns:a16="http://schemas.microsoft.com/office/drawing/2014/main" id="{834DADAC-EE58-413F-94C3-598606695832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DB11C8FC-8A13-4632-8082-9C2D9BF46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9" r="20368" b="-7423"/>
          <a:stretch/>
        </p:blipFill>
        <p:spPr>
          <a:xfrm>
            <a:off x="7777274" y="2763545"/>
            <a:ext cx="921916" cy="837485"/>
          </a:xfrm>
          <a:prstGeom prst="ellipse">
            <a:avLst/>
          </a:prstGeom>
          <a:ln w="38100"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3C79405-2D46-4950-890A-43ACE1B8D8F0}"/>
              </a:ext>
            </a:extLst>
          </p:cNvPr>
          <p:cNvSpPr/>
          <p:nvPr/>
        </p:nvSpPr>
        <p:spPr>
          <a:xfrm>
            <a:off x="1080895" y="4429820"/>
            <a:ext cx="2857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Toda persona tiene derecho a un nivel de vida adecuado que le asegure, así como a su familia, la salud y el bienestar, y en especial la alimentación, el vestido, la 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vivienda, </a:t>
            </a: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la asistencia médica y los servicios sociales necesarios.</a:t>
            </a:r>
            <a:endParaRPr lang="es-MX" sz="12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6C8BD29-789F-410F-9C23-72905B71C826}"/>
              </a:ext>
            </a:extLst>
          </p:cNvPr>
          <p:cNvSpPr/>
          <p:nvPr/>
        </p:nvSpPr>
        <p:spPr>
          <a:xfrm>
            <a:off x="8575167" y="3234462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5C8AFE7-F26B-4675-A341-8E1A06EE000F}"/>
              </a:ext>
            </a:extLst>
          </p:cNvPr>
          <p:cNvSpPr/>
          <p:nvPr/>
        </p:nvSpPr>
        <p:spPr>
          <a:xfrm>
            <a:off x="1" y="1793053"/>
            <a:ext cx="12192000" cy="5686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garantiza el derecho a la vivienda digna de las unidades sociales ubicadas en las áreas de  terreno requeridas para los proyectos.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4000B24B-C363-4578-B963-95E38E98D9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081" t="-7523" r="5081" b="7523"/>
          <a:stretch/>
        </p:blipFill>
        <p:spPr>
          <a:xfrm>
            <a:off x="4100031" y="2734786"/>
            <a:ext cx="1054092" cy="1054092"/>
          </a:xfrm>
          <a:prstGeom prst="ellipse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C986E103-AA7F-4809-B94F-337EE2050B62}"/>
              </a:ext>
            </a:extLst>
          </p:cNvPr>
          <p:cNvSpPr/>
          <p:nvPr/>
        </p:nvSpPr>
        <p:spPr>
          <a:xfrm>
            <a:off x="-13892" y="909670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C97EFE5-3810-4EBE-A857-1FBC6510F08D}"/>
              </a:ext>
            </a:extLst>
          </p:cNvPr>
          <p:cNvSpPr/>
          <p:nvPr/>
        </p:nvSpPr>
        <p:spPr>
          <a:xfrm>
            <a:off x="8521805" y="4724481"/>
            <a:ext cx="2905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1100" b="1" noProof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236</a:t>
            </a: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Unidades Sociales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reasentadas en 4G. Con una inversión de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</a:t>
            </a:r>
            <a:r>
              <a:rPr lang="es-CO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2.976 mi</a:t>
            </a: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llones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invertidos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planes de reasentamiento.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6348906-F5C3-41C9-A1DB-400A5D05C077}"/>
              </a:ext>
            </a:extLst>
          </p:cNvPr>
          <p:cNvSpPr/>
          <p:nvPr/>
        </p:nvSpPr>
        <p:spPr>
          <a:xfrm>
            <a:off x="8485791" y="3878701"/>
            <a:ext cx="301989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1,549 Unidades Sociales </a:t>
            </a:r>
            <a:r>
              <a:rPr lang="es-CO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objeto de compensación socioeconómica. </a:t>
            </a:r>
          </a:p>
          <a:p>
            <a:pPr lvl="0" algn="ctr">
              <a:defRPr/>
            </a:pPr>
            <a:r>
              <a:rPr lang="es-CO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Se han reconocido más de </a:t>
            </a:r>
            <a:r>
              <a:rPr lang="es-CO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$16,800 mil millones</a:t>
            </a:r>
          </a:p>
        </p:txBody>
      </p:sp>
    </p:spTree>
    <p:extLst>
      <p:ext uri="{BB962C8B-B14F-4D97-AF65-F5344CB8AC3E}">
        <p14:creationId xmlns:p14="http://schemas.microsoft.com/office/powerpoint/2010/main" val="136744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4632282" y="2976601"/>
            <a:ext cx="3046355" cy="2588955"/>
            <a:chOff x="334963" y="1838325"/>
            <a:chExt cx="2484437" cy="2833472"/>
          </a:xfrm>
        </p:grpSpPr>
        <p:grpSp>
          <p:nvGrpSpPr>
            <p:cNvPr id="6" name="Grupo 12">
              <a:extLst>
                <a:ext uri="{FF2B5EF4-FFF2-40B4-BE49-F238E27FC236}">
                  <a16:creationId xmlns:a16="http://schemas.microsoft.com/office/drawing/2014/main" id="{D96DCE74-5D17-4B09-9836-19B6981A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8" name="Redondear rectángulo de esquina diagonal 1">
                <a:extLst>
                  <a:ext uri="{FF2B5EF4-FFF2-40B4-BE49-F238E27FC236}">
                    <a16:creationId xmlns:a16="http://schemas.microsoft.com/office/drawing/2014/main" id="{627E2843-2EEE-4384-9E61-498212ECA30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9" name="Redondear rectángulo de esquina diagonal 5">
                <a:extLst>
                  <a:ext uri="{FF2B5EF4-FFF2-40B4-BE49-F238E27FC236}">
                    <a16:creationId xmlns:a16="http://schemas.microsoft.com/office/drawing/2014/main" id="{695F4512-CCE2-44D2-B314-7F9092A4A54D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0" name="Google Shape;438;p68">
            <a:extLst>
              <a:ext uri="{FF2B5EF4-FFF2-40B4-BE49-F238E27FC236}">
                <a16:creationId xmlns:a16="http://schemas.microsoft.com/office/drawing/2014/main" id="{2CE16EC8-D2DF-4646-BFC6-D445F80F6F96}"/>
              </a:ext>
            </a:extLst>
          </p:cNvPr>
          <p:cNvSpPr txBox="1"/>
          <p:nvPr/>
        </p:nvSpPr>
        <p:spPr>
          <a:xfrm>
            <a:off x="4512125" y="4021820"/>
            <a:ext cx="3306143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17.17</a:t>
            </a:r>
          </a:p>
          <a:p>
            <a:pPr algn="ctr" defTabSz="1219170">
              <a:buClr>
                <a:srgbClr val="000000"/>
              </a:buClr>
            </a:pPr>
            <a:r>
              <a:rPr lang="es-MX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Alentar y promover la constitución de alianzas eficaces en las esferas pública, público-privada y de la sociedad civil aprovechando la experiencia y las estrategias de obtención de recursos de las asociaciones.</a:t>
            </a:r>
          </a:p>
          <a:p>
            <a:pPr algn="ctr" defTabSz="1219170">
              <a:buClr>
                <a:srgbClr val="000000"/>
              </a:buClr>
            </a:pPr>
            <a:r>
              <a:rPr lang="es-MX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A9BF1-462D-4B63-9A5B-29E57C5C2B10}"/>
              </a:ext>
            </a:extLst>
          </p:cNvPr>
          <p:cNvSpPr/>
          <p:nvPr/>
        </p:nvSpPr>
        <p:spPr>
          <a:xfrm>
            <a:off x="1" y="1793053"/>
            <a:ext cx="12192000" cy="32034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está comprometida con la promoción de la participación comunitaria y el control social en los proyectos de infraestructura.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46898" y="3002031"/>
            <a:ext cx="3046355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in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488729" y="3078523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121889" y="3608829"/>
            <a:ext cx="28963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27</a:t>
            </a:r>
          </a:p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818C7-BC0C-42CF-9B45-C47EFBE5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5" y="2506134"/>
            <a:ext cx="862367" cy="781739"/>
          </a:xfrm>
          <a:prstGeom prst="ellipse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484B9F4-F8A3-41F7-9852-253CD6676089}"/>
              </a:ext>
            </a:extLst>
          </p:cNvPr>
          <p:cNvSpPr/>
          <p:nvPr/>
        </p:nvSpPr>
        <p:spPr>
          <a:xfrm>
            <a:off x="4976358" y="2964317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2F4267-29CA-4B00-8D20-D344413EA4F0}"/>
              </a:ext>
            </a:extLst>
          </p:cNvPr>
          <p:cNvSpPr/>
          <p:nvPr/>
        </p:nvSpPr>
        <p:spPr>
          <a:xfrm>
            <a:off x="4721630" y="3513721"/>
            <a:ext cx="28440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17. ALIANZAS PARA LOGRAR LOS OBJETIVOS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EE4512-0CAE-4DF2-B174-FE94C014F9DA}"/>
              </a:ext>
            </a:extLst>
          </p:cNvPr>
          <p:cNvGrpSpPr/>
          <p:nvPr/>
        </p:nvGrpSpPr>
        <p:grpSpPr>
          <a:xfrm>
            <a:off x="8477271" y="2922295"/>
            <a:ext cx="3046355" cy="2643261"/>
            <a:chOff x="334963" y="1838325"/>
            <a:chExt cx="2484437" cy="2892907"/>
          </a:xfrm>
        </p:grpSpPr>
        <p:sp>
          <p:nvSpPr>
            <p:cNvPr id="26" name="Redondear rectángulo de esquina diagonal 1">
              <a:extLst>
                <a:ext uri="{FF2B5EF4-FFF2-40B4-BE49-F238E27FC236}">
                  <a16:creationId xmlns:a16="http://schemas.microsoft.com/office/drawing/2014/main" id="{B1A921CD-BAD3-4D5A-9DB1-9C7FEB49C45A}"/>
                </a:ext>
              </a:extLst>
            </p:cNvPr>
            <p:cNvSpPr/>
            <p:nvPr/>
          </p:nvSpPr>
          <p:spPr bwMode="auto">
            <a:xfrm>
              <a:off x="334963" y="1843088"/>
              <a:ext cx="2484437" cy="2888144"/>
            </a:xfrm>
            <a:prstGeom prst="round2DiagRect">
              <a:avLst>
                <a:gd name="adj1" fmla="val 19895"/>
                <a:gd name="adj2" fmla="val 0"/>
              </a:avLst>
            </a:prstGeom>
            <a:solidFill>
              <a:srgbClr val="F2B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  <p:sp>
          <p:nvSpPr>
            <p:cNvPr id="25" name="Redondear rectángulo de esquina diagonal 20">
              <a:extLst>
                <a:ext uri="{FF2B5EF4-FFF2-40B4-BE49-F238E27FC236}">
                  <a16:creationId xmlns:a16="http://schemas.microsoft.com/office/drawing/2014/main" id="{834DADAC-EE58-413F-94C3-598606695832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in"/>
                <a:sym typeface="Arial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DB11C8FC-8A13-4632-8082-9C2D9BF46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9" r="20368" b="-7423"/>
          <a:stretch/>
        </p:blipFill>
        <p:spPr>
          <a:xfrm>
            <a:off x="7818268" y="2514286"/>
            <a:ext cx="921916" cy="837485"/>
          </a:xfrm>
          <a:prstGeom prst="ellipse">
            <a:avLst/>
          </a:prstGeom>
          <a:ln w="38100">
            <a:noFill/>
          </a:ln>
        </p:spPr>
      </p:pic>
      <p:sp>
        <p:nvSpPr>
          <p:cNvPr id="30" name="Google Shape;438;p68">
            <a:extLst>
              <a:ext uri="{FF2B5EF4-FFF2-40B4-BE49-F238E27FC236}">
                <a16:creationId xmlns:a16="http://schemas.microsoft.com/office/drawing/2014/main" id="{83ED8BBC-3D66-4E05-9291-3AA1842E6F14}"/>
              </a:ext>
            </a:extLst>
          </p:cNvPr>
          <p:cNvSpPr txBox="1"/>
          <p:nvPr/>
        </p:nvSpPr>
        <p:spPr>
          <a:xfrm>
            <a:off x="8259242" y="3487717"/>
            <a:ext cx="3438637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s-MX" sz="15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06FF2DE-1188-4546-BB50-CFC0B5A8C8A8}"/>
              </a:ext>
            </a:extLst>
          </p:cNvPr>
          <p:cNvSpPr/>
          <p:nvPr/>
        </p:nvSpPr>
        <p:spPr>
          <a:xfrm>
            <a:off x="8585794" y="4126173"/>
            <a:ext cx="28293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s-CO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endParaRPr lang="en-US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3C79405-2D46-4950-890A-43ACE1B8D8F0}"/>
              </a:ext>
            </a:extLst>
          </p:cNvPr>
          <p:cNvSpPr/>
          <p:nvPr/>
        </p:nvSpPr>
        <p:spPr>
          <a:xfrm>
            <a:off x="1121889" y="4281253"/>
            <a:ext cx="2857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Toda persona tiene derecho a tomar parte libremente en la vida cultural de la comunidad, y a participar en el progreso y en los beneficios que de él resulten.</a:t>
            </a:r>
          </a:p>
          <a:p>
            <a:pPr algn="ctr" defTabSz="1219170">
              <a:buClr>
                <a:srgbClr val="000000"/>
              </a:buClr>
            </a:pPr>
            <a:endParaRPr lang="es-CO" sz="12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6C8BD29-789F-410F-9C23-72905B71C826}"/>
              </a:ext>
            </a:extLst>
          </p:cNvPr>
          <p:cNvSpPr/>
          <p:nvPr/>
        </p:nvSpPr>
        <p:spPr>
          <a:xfrm>
            <a:off x="8616161" y="2985203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pic>
        <p:nvPicPr>
          <p:cNvPr id="35" name="Picture 24" descr="Resultado de imagen para ods 17 alianzas para lograr los objetivos">
            <a:extLst>
              <a:ext uri="{FF2B5EF4-FFF2-40B4-BE49-F238E27FC236}">
                <a16:creationId xmlns:a16="http://schemas.microsoft.com/office/drawing/2014/main" id="{9E422ACC-4D89-48F7-9F56-D98F6B98C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r="4093" b="11586"/>
          <a:stretch/>
        </p:blipFill>
        <p:spPr bwMode="auto">
          <a:xfrm>
            <a:off x="4296610" y="2467960"/>
            <a:ext cx="850040" cy="8352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D1E322B1-327A-457D-9E19-F74699530988}"/>
              </a:ext>
            </a:extLst>
          </p:cNvPr>
          <p:cNvSpPr/>
          <p:nvPr/>
        </p:nvSpPr>
        <p:spPr>
          <a:xfrm>
            <a:off x="-13892" y="1174373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459EB1-492E-48B6-A4C6-69F8D85DB7B1}"/>
              </a:ext>
            </a:extLst>
          </p:cNvPr>
          <p:cNvSpPr/>
          <p:nvPr/>
        </p:nvSpPr>
        <p:spPr>
          <a:xfrm>
            <a:off x="8557756" y="3711556"/>
            <a:ext cx="29658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s-CO" sz="11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87 oficinas fijas y satélites y, 59 oficinas móviles de </a:t>
            </a:r>
            <a:r>
              <a:rPr lang="es-CO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los proyectos 4G</a:t>
            </a:r>
          </a:p>
          <a:p>
            <a:pPr lvl="0" algn="ctr" defTabSz="685800">
              <a:defRPr/>
            </a:pPr>
            <a:r>
              <a:rPr lang="es-CO" sz="1200" b="1" dirty="0">
                <a:solidFill>
                  <a:srgbClr val="222222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26.774 usuarios atendidos </a:t>
            </a:r>
            <a:r>
              <a:rPr lang="es-CO" sz="11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en los sistemas de atención. 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5BFF527-5ED6-4D9A-A89E-6A96FC6D8F91}"/>
              </a:ext>
            </a:extLst>
          </p:cNvPr>
          <p:cNvSpPr/>
          <p:nvPr/>
        </p:nvSpPr>
        <p:spPr>
          <a:xfrm>
            <a:off x="8557756" y="4691218"/>
            <a:ext cx="293783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1.424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Socializaciones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comunidades realizadas en proyectos 4G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618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5EhUBZrUe.6bQ08g6vXw"/>
</p:tagLst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16497</TotalTime>
  <Words>1344</Words>
  <Application>Microsoft Office PowerPoint</Application>
  <PresentationFormat>Panorámica</PresentationFormat>
  <Paragraphs>145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Roboto Thin</vt:lpstr>
      <vt:lpstr>Work Sans</vt:lpstr>
      <vt:lpstr>Work Sans Light</vt:lpstr>
      <vt:lpstr>Work Sans SemiBold</vt:lpstr>
      <vt:lpstr>Presidencia de Colomba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Maria Vergara Dominguez</dc:creator>
  <cp:lastModifiedBy>Ricardo Aguilera Wilches</cp:lastModifiedBy>
  <cp:revision>280</cp:revision>
  <cp:lastPrinted>2019-08-21T19:18:58Z</cp:lastPrinted>
  <dcterms:created xsi:type="dcterms:W3CDTF">2018-01-12T20:27:41Z</dcterms:created>
  <dcterms:modified xsi:type="dcterms:W3CDTF">2019-08-27T13:43:49Z</dcterms:modified>
</cp:coreProperties>
</file>