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2"/>
  </p:notesMasterIdLst>
  <p:handoutMasterIdLst>
    <p:handoutMasterId r:id="rId13"/>
  </p:handoutMasterIdLst>
  <p:sldIdLst>
    <p:sldId id="259" r:id="rId2"/>
    <p:sldId id="278" r:id="rId3"/>
    <p:sldId id="282" r:id="rId4"/>
    <p:sldId id="263" r:id="rId5"/>
    <p:sldId id="284" r:id="rId6"/>
    <p:sldId id="285" r:id="rId7"/>
    <p:sldId id="283" r:id="rId8"/>
    <p:sldId id="279" r:id="rId9"/>
    <p:sldId id="280" r:id="rId10"/>
    <p:sldId id="286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BFB"/>
    <a:srgbClr val="000000"/>
    <a:srgbClr val="0054BC"/>
    <a:srgbClr val="F5F8FF"/>
    <a:srgbClr val="069169"/>
    <a:srgbClr val="2D6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7"/>
    <p:restoredTop sz="96642"/>
  </p:normalViewPr>
  <p:slideViewPr>
    <p:cSldViewPr snapToGrid="0" snapToObjects="1">
      <p:cViewPr varScale="1">
        <p:scale>
          <a:sx n="146" d="100"/>
          <a:sy n="146" d="100"/>
        </p:scale>
        <p:origin x="9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3" d="100"/>
          <a:sy n="153" d="100"/>
        </p:scale>
        <p:origin x="34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65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329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5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6936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6236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889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297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4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/>
        </p:nvSpPr>
        <p:spPr>
          <a:xfrm>
            <a:off x="8321454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chemeClr val="bg1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chemeClr val="bg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chemeClr val="bg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chemeClr val="bg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bg>
      <p:bgPr>
        <a:solidFill>
          <a:srgbClr val="DCEBF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497026" y="995328"/>
            <a:ext cx="1853423" cy="953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7200" b="1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 hasCustomPrompt="1"/>
          </p:nvPr>
        </p:nvSpPr>
        <p:spPr>
          <a:xfrm>
            <a:off x="3768725" y="1714364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ES" dirty="0"/>
              <a:t> 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761125" y="2526597"/>
            <a:ext cx="4752600" cy="13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/>
          <p:nvPr/>
        </p:nvSpPr>
        <p:spPr>
          <a:xfrm>
            <a:off x="8332725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469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469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2" r:id="rId2"/>
    <p:sldLayoutId id="2147483653" r:id="rId3"/>
    <p:sldLayoutId id="214748366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725551"/>
            <a:ext cx="5149596" cy="1349375"/>
          </a:xfrm>
        </p:spPr>
        <p:txBody>
          <a:bodyPr/>
          <a:lstStyle/>
          <a:p>
            <a:r>
              <a:rPr lang="es-CO" dirty="0"/>
              <a:t>Seguimiento y ejecución de las grandes autopistas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770813" y="2813316"/>
            <a:ext cx="4839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_tradnl" dirty="0">
                <a:solidFill>
                  <a:srgbClr val="0054BC"/>
                </a:solidFill>
                <a:latin typeface="Work Sans Medium" charset="0"/>
                <a:ea typeface="Work Sans Medium" charset="0"/>
                <a:cs typeface="Work Sans Medium" charset="0"/>
              </a:rPr>
              <a:t>Louis </a:t>
            </a:r>
            <a:r>
              <a:rPr lang="es-ES_tradnl" dirty="0" err="1">
                <a:solidFill>
                  <a:srgbClr val="0054BC"/>
                </a:solidFill>
                <a:latin typeface="Work Sans Medium" charset="0"/>
                <a:ea typeface="Work Sans Medium" charset="0"/>
                <a:cs typeface="Work Sans Medium" charset="0"/>
              </a:rPr>
              <a:t>Kleyn</a:t>
            </a:r>
            <a:endParaRPr lang="es-ES_tradnl" dirty="0">
              <a:solidFill>
                <a:srgbClr val="0054BC"/>
              </a:solidFill>
              <a:latin typeface="Work Sans Medium" charset="0"/>
              <a:ea typeface="Work Sans Medium" charset="0"/>
              <a:cs typeface="Work Sans Medium" charset="0"/>
            </a:endParaRPr>
          </a:p>
          <a:p>
            <a:pPr algn="r"/>
            <a:r>
              <a:rPr lang="es-ES_tradnl" dirty="0">
                <a:solidFill>
                  <a:srgbClr val="0054BC"/>
                </a:solidFill>
                <a:latin typeface="Work Sans" charset="0"/>
                <a:ea typeface="Work Sans" charset="0"/>
                <a:cs typeface="Work Sans" charset="0"/>
              </a:rPr>
              <a:t>Presidente Agencia Nacional de Infraestructura (ANI)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7" y="761385"/>
            <a:ext cx="6687010" cy="334500"/>
          </a:xfrm>
        </p:spPr>
        <p:txBody>
          <a:bodyPr anchor="ctr"/>
          <a:lstStyle/>
          <a:p>
            <a:pPr algn="l"/>
            <a:r>
              <a:rPr lang="es-CO" sz="2000" dirty="0"/>
              <a:t>4. Nuevos proyectos: Estructuración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08448"/>
              </p:ext>
            </p:extLst>
          </p:nvPr>
        </p:nvGraphicFramePr>
        <p:xfrm>
          <a:off x="344025" y="1211952"/>
          <a:ext cx="6513975" cy="37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9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00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No.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Proyecto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Estado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Capex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Fecha estimada de adjudicación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3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Avenida Longitudinal de Occidente - ALO Tramo Sur 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Factibilidad en estudio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 $ 0,638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Dic-19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658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Accesos Cali – Palmira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Estructuración pública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 $ 1.080 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494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Accesos Norte II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Estructuración pública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 $ 1.330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7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Aeropuertos Suroccidente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Factibilidad en estudio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$ 0,883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 2020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0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Aeropuertos San Andrés y Providencia 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Factibilidad en estudio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$ 0,268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100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Puerto Salgar - San Roque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Estructuración pública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 $ 3.500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44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IP Aeropuerto Cartagena Rafael Núñez 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Factibilidad en estudio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$ 0,358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706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Buga - Loboguerrero – Buenaventura 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Estructuración pública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 $ 2.069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  <a:p>
                      <a:pPr algn="ctr" fontAlgn="ctr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0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IP Villeta  - Guaduas - El </a:t>
                      </a:r>
                      <a:r>
                        <a:rPr lang="es-CO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Korán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Prefactibilidad 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en estudio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$ 1.400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01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IP Campo de Vuelo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Factibilidad en estudio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$ 0,553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anose="00000500000000000000" pitchFamily="2" charset="0"/>
                        </a:rPr>
                        <a:t>2021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9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68724" y="1733025"/>
            <a:ext cx="4914585" cy="643800"/>
          </a:xfrm>
        </p:spPr>
        <p:txBody>
          <a:bodyPr/>
          <a:lstStyle/>
          <a:p>
            <a:r>
              <a:rPr lang="es-ES_tradnl" dirty="0"/>
              <a:t>Seguimiento y ejecución de las grandes autopistas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dirty="0"/>
              <a:t>Rendición de Cuentas ANI 2019</a:t>
            </a:r>
          </a:p>
          <a:p>
            <a:r>
              <a:rPr lang="es-ES_tradnl" dirty="0"/>
              <a:t>Bogotá, 11 de septiembre de 2019</a:t>
            </a:r>
          </a:p>
        </p:txBody>
      </p:sp>
    </p:spTree>
    <p:extLst>
      <p:ext uri="{BB962C8B-B14F-4D97-AF65-F5344CB8AC3E}">
        <p14:creationId xmlns:p14="http://schemas.microsoft.com/office/powerpoint/2010/main" val="185476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7" y="761385"/>
            <a:ext cx="4077656" cy="334500"/>
          </a:xfrm>
        </p:spPr>
        <p:txBody>
          <a:bodyPr anchor="ctr"/>
          <a:lstStyle/>
          <a:p>
            <a:pPr algn="l"/>
            <a:r>
              <a:rPr lang="es-CO" sz="2000" dirty="0"/>
              <a:t>1</a:t>
            </a:r>
            <a:r>
              <a:rPr lang="es-CO" sz="2000"/>
              <a:t>. </a:t>
            </a:r>
            <a:r>
              <a:rPr lang="es-CO" sz="2000" dirty="0"/>
              <a:t>Generalidades</a:t>
            </a:r>
          </a:p>
        </p:txBody>
      </p:sp>
      <p:sp>
        <p:nvSpPr>
          <p:cNvPr id="6" name="Marcador de texto 3">
            <a:extLst>
              <a:ext uri="{FF2B5EF4-FFF2-40B4-BE49-F238E27FC236}">
                <a16:creationId xmlns:a16="http://schemas.microsoft.com/office/drawing/2014/main" id="{E8E2F788-368F-4057-99D2-004A7EC5F037}"/>
              </a:ext>
            </a:extLst>
          </p:cNvPr>
          <p:cNvSpPr txBox="1">
            <a:spLocks/>
          </p:cNvSpPr>
          <p:nvPr/>
        </p:nvSpPr>
        <p:spPr>
          <a:xfrm>
            <a:off x="186098" y="1260880"/>
            <a:ext cx="6743748" cy="3337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marR="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marR="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marR="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marR="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marR="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 b="0" i="0" u="none" strike="noStrike" cap="none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514345" indent="-285750">
              <a:buClr>
                <a:srgbClr val="0054BC"/>
              </a:buClr>
              <a:buSzPct val="100000"/>
              <a:buFont typeface="Arial" charset="0"/>
              <a:buChar char="•"/>
            </a:pPr>
            <a:r>
              <a:rPr lang="es-CO" sz="1600" b="1" dirty="0"/>
              <a:t>Programa de APP en proceso de desarrollo y consolidación. </a:t>
            </a:r>
          </a:p>
          <a:p>
            <a:pPr marL="228595" indent="0">
              <a:buClr>
                <a:srgbClr val="0054BC"/>
              </a:buClr>
              <a:buSzPct val="100000"/>
            </a:pPr>
            <a:r>
              <a:rPr lang="es-CO" sz="1600" dirty="0"/>
              <a:t>(Regulación, concepto y ejecución)</a:t>
            </a:r>
          </a:p>
          <a:p>
            <a:pPr marL="228595" indent="0">
              <a:buClr>
                <a:srgbClr val="0054BC"/>
              </a:buClr>
              <a:buSzPct val="100000"/>
            </a:pPr>
            <a:endParaRPr lang="es-CO" sz="1600" dirty="0"/>
          </a:p>
          <a:p>
            <a:pPr marL="514345" indent="-285750">
              <a:buClr>
                <a:srgbClr val="0054BC"/>
              </a:buClr>
              <a:buSzPct val="100000"/>
              <a:buFont typeface="Arial" charset="0"/>
              <a:buChar char="•"/>
            </a:pPr>
            <a:r>
              <a:rPr lang="es-CO" sz="1600" b="1" dirty="0"/>
              <a:t>Credibilidad, consistencia y objetividad.</a:t>
            </a:r>
          </a:p>
          <a:p>
            <a:pPr marL="228595" indent="0" defTabSz="914400">
              <a:buClr>
                <a:srgbClr val="0054BC"/>
              </a:buClr>
              <a:buSzPct val="100000"/>
            </a:pPr>
            <a:r>
              <a:rPr lang="es-CO" sz="1600" dirty="0"/>
              <a:t>(Concesionarios, constructores, financiadores, usuarios, entes de control, entes gubernamentales y legislativos, medios de comunicación y público en general)</a:t>
            </a:r>
          </a:p>
          <a:p>
            <a:pPr marL="228595" indent="0" defTabSz="914400">
              <a:buClr>
                <a:srgbClr val="0054BC"/>
              </a:buClr>
              <a:buSzPct val="100000"/>
            </a:pPr>
            <a:endParaRPr lang="es-CO" sz="1600" dirty="0"/>
          </a:p>
          <a:p>
            <a:pPr marL="514345" indent="-285750" defTabSz="914400">
              <a:buClr>
                <a:srgbClr val="0054BC"/>
              </a:buClr>
              <a:buSzPct val="100000"/>
              <a:buFont typeface="Arial" charset="0"/>
              <a:buChar char="•"/>
            </a:pPr>
            <a:r>
              <a:rPr lang="es-CO" sz="1600" dirty="0"/>
              <a:t> </a:t>
            </a:r>
            <a:r>
              <a:rPr lang="es-CO" sz="1600" b="1" dirty="0"/>
              <a:t>Pragmatismo, versatilidad y ejecución.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7" y="761385"/>
            <a:ext cx="6687010" cy="334500"/>
          </a:xfrm>
        </p:spPr>
        <p:txBody>
          <a:bodyPr anchor="ctr"/>
          <a:lstStyle/>
          <a:p>
            <a:pPr algn="l"/>
            <a:r>
              <a:rPr lang="es-CO" sz="2000" dirty="0"/>
              <a:t>2. Información general: Grandes Autopistas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107913"/>
              </p:ext>
            </p:extLst>
          </p:nvPr>
        </p:nvGraphicFramePr>
        <p:xfrm>
          <a:off x="344025" y="1211952"/>
          <a:ext cx="6651135" cy="3728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00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No.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Proyecto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Longitud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(km)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Avance</a:t>
                      </a:r>
                      <a:r>
                        <a:rPr lang="es-CO" sz="8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(%)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Alcance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Girardot</a:t>
                      </a:r>
                      <a:r>
                        <a:rPr lang="es-ES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-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Honda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-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Puerto Salgar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190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96%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4 km en doble calzada, 168 km de mejoramiento y rehabilitación. Intervención en 47 puentes y 2 viaductos.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658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Cartagena - Barranquilla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147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95%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37 km de doble calzada, 1.5 km en segunda calzada, 3 km en calzada sencilla y 100 km de mejoramiento y rehabilitación. Intervención de 15 puentes y un viaducto. 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494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Pacífico 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98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75%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37 km de doble calzada, 3 km en calzada sencilla y 54 km de mejoramiento y rehabilitación. 48 puentes y 1 túnel (Doble tubo) de 2.5 km 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Pacífico 3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146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65%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7 km de segunda calzada, 28 km en calzada sencilla y 118 km de mejoramiento y rehabilitación. Intervención de 58 puentes y 2 túneles.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483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Chirajara - Villavicencio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86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58%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24 km de segunda, 20 puentes, 1 viaducto y 7 túneles.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537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Girardot – Ibagué -Cajamarca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35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46%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35 km en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segunda calzada y 3 km de mejoramiento y rehabilitación. Intervención en 62 puentes y 6 túneles.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445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Conexión Norte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145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51%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63 km en calzada sencilla, 82 km de mejoramiento y rehabilitación (19 km correspondientes al tercer carril). Intervención en 41 puentes.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83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Antioquia </a:t>
                      </a:r>
                      <a:r>
                        <a:rPr lang="mr-I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–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Bolívar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491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42%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37 km de segunda calzada y 76 km de calzada sencilla. Mejoramiento y rehabilitación de 224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km e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intervención de 24 puentes.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Transversal del Sisga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137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37%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Mejoramiento y rehabilitación de 137 km.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A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tención de 57 puntos críticos e intervención en 3 puentes y 15 túneles.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01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Bucaramanga - Barrancabermeja - Yondó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152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30%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Construcción de 3.5 km de doble calzada, 20 Km de calzada sencilla y 50 km segunda calzada. Mejoramiento de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28.71 km y rehabilitación de 13.57 km de vía existente. Rehabilitación  de 7 puentes y construcción de 19 puentes y 2 túneles.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7" y="761385"/>
            <a:ext cx="6687010" cy="334500"/>
          </a:xfrm>
        </p:spPr>
        <p:txBody>
          <a:bodyPr anchor="ctr"/>
          <a:lstStyle/>
          <a:p>
            <a:pPr algn="l"/>
            <a:r>
              <a:rPr lang="es-CO" sz="2000" dirty="0"/>
              <a:t>2. Información general: Grandes Autopistas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609799"/>
              </p:ext>
            </p:extLst>
          </p:nvPr>
        </p:nvGraphicFramePr>
        <p:xfrm>
          <a:off x="344025" y="1211952"/>
          <a:ext cx="6651135" cy="3880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00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No.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Proyecto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Longitud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(km)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Avance</a:t>
                      </a:r>
                      <a:r>
                        <a:rPr lang="es-CO" sz="8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(%)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Alcance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3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lvl="1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Pacífico 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24%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32 km de doble calzada. Intervención de 55 puentes y 4 túneles.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658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lvl="1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Neiva - Girardot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198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39%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76 km en segunda calzada y 3.5 km de calzada sencilla. Mejoramiento de 21 km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y rehabilitación de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170 km. Construcción de 44 puentes y mejoramiento y rehabilitación de 72 puentes.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494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lvl="1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Autopista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Mar 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176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40%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38 km segunda calzada y 129 km de mejoramiento y rehabilitación. Intervención en 38 puentes y 2 túneles.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7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lvl="1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Puerta de Hierro - Cruz del Viso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196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40%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6 km en calzada sencilla y 196 km de mejoramiento y rehabilitación. </a:t>
                      </a:r>
                    </a:p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4 intersecciones a nivel y una intersección a desnivel.  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0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lvl="1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Rumichaca - Pasto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83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31%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25 km de doble calzada, 52 km en segunda y 56.90 km de mejoramiento y rehabilitación. Intervención en 11 puentes y 2 atenciones a puntos críticos.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100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lvl="1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Perimetral Oriente de Cundinamarca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152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41%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5 km de calzada sencilla y 147 km de mejoramiento y rehabilitación. Intervención en 7 puentes.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44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Vías del Nus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157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37%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24 km de doble calzada,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túnel (Doble tubo) de 4 km. Rehabilitación de 36 km y construcción de 15 puentes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y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3 km de tercer carril de ascenso.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706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Accesos Norte a Bogotá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59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10%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3 km en doble calzada, 5 km de segunda calzada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y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4 km de calzada sencilla. Mejoramiento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y rehabilitación de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5 km e intervención de 2 puentes.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0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Pamplona-Cúcuta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62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6%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42 km de segunda calzada, construcción de 4 km de calzada sencilla, rehabilitación de 51 km de calzada sencilla y rehabilitación de 11 km de segunda calzada. Construcción de 2 túneles y 19 viaductos.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01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Autopista Mar 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254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4%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15.5 km en calzada sencilla y 127 km de mejoramiento y rehabilitación. Intervención de 54 puentes y 19 túneles, de los cuales 4 son falsos.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78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7" y="761385"/>
            <a:ext cx="6687010" cy="334500"/>
          </a:xfrm>
        </p:spPr>
        <p:txBody>
          <a:bodyPr anchor="ctr"/>
          <a:lstStyle/>
          <a:p>
            <a:pPr algn="l"/>
            <a:r>
              <a:rPr lang="es-CO" sz="2000" dirty="0"/>
              <a:t>2. Información general: Grandes Autopistas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698168"/>
              </p:ext>
            </p:extLst>
          </p:nvPr>
        </p:nvGraphicFramePr>
        <p:xfrm>
          <a:off x="344025" y="1211952"/>
          <a:ext cx="6651135" cy="3556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00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No.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PROYECTO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Longitud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(km)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Avance</a:t>
                      </a:r>
                      <a:r>
                        <a:rPr lang="es-CO" sz="800" b="0" u="none" strike="noStrike" baseline="0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s-CO" sz="800" b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(%)</a:t>
                      </a:r>
                      <a:endParaRPr lang="es-CO" sz="800" b="0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Alcance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3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Villavicencio -Yopal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266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43 km de segunda calzada y 6 km en calzada sencilla.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Mejoramiento y rehabilitación de 254 km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y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145 intervenciones a puentes.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658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Tercer Carril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145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3%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Mejoramiento y rehabilitación de 145 km y construcción de 128 km de tercer carril. Intervención de 27 puentes vehiculares, 1 viaducto y 4 túneles.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44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Santana - Mocoa - Neiva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456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22 km de segunda calzada y 35 km en calzada sencilla. Mejoramiento y rehabilitación de 18 km y 5 km de un tercer carril. Intervención de 1 puente, 1 viaducto y 3 túneles.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Autopista Magdalena II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144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9%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87 km en calzada sencilla, 57 km de mejoramiento y rehabilitación y 18 km de un tercer carril. Intervención de 30 puentes y una variante de 15 km, que incluye un puente sobre el Río Magdalena de 1.3 km en Puerto Berrío.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293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Bucaramanga - Pamplona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133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13 km calzada sencilla, 120 km de mejoramiento y rehabilitación y 9 km en tercer carril. Intervención de 1 puente, 27 viaductos y 79 atenciones a sitios críticos.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82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Mulaló - loboguerrero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32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4 km de doble calzada y 28 km en calzada sencilla. Intervención de 46 puentes y 5 túneles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9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Popayán - Santander de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Quilichao</a:t>
                      </a:r>
                      <a:endParaRPr lang="es-CO" sz="800" b="0" i="0" u="none" strike="noStrike" cap="none" dirty="0">
                        <a:solidFill>
                          <a:srgbClr val="000000"/>
                        </a:solidFill>
                        <a:effectLst/>
                        <a:latin typeface="Work Sans Medium" charset="0"/>
                        <a:ea typeface="Work Sans Medium" charset="0"/>
                        <a:cs typeface="Work Sans Medium" charset="0"/>
                        <a:sym typeface="Arial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77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77 km en segunda calzada y 77 km de mejoramiento y rehabilitación. Intervención de 38 puentes, un viaducto y la atención a un punto crítico. 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01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</a:t>
                      </a:r>
                      <a:r>
                        <a:rPr lang="it-IT" sz="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Malla</a:t>
                      </a:r>
                      <a:r>
                        <a:rPr lang="it-IT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Vial del Meta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354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Construcción de 7 km de doble calzada, 32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km de segunda calzada y 20 puentes.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Rehabilitación de 263 km de calzada sencilla y mejoramiento de 64 km, así como la operación y mantenimiento</a:t>
                      </a:r>
                      <a:r>
                        <a:rPr lang="es-CO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 de 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354 km.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9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29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Cambao - Manizales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256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Mejoramiento y rehabilitación 256 km.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4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6" y="761385"/>
            <a:ext cx="5191313" cy="334500"/>
          </a:xfrm>
        </p:spPr>
        <p:txBody>
          <a:bodyPr anchor="ctr"/>
          <a:lstStyle/>
          <a:p>
            <a:pPr algn="l"/>
            <a:r>
              <a:rPr lang="es-CO" sz="2000" dirty="0"/>
              <a:t>3. Capex, inversión y vigencias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941272"/>
              </p:ext>
            </p:extLst>
          </p:nvPr>
        </p:nvGraphicFramePr>
        <p:xfrm>
          <a:off x="337493" y="1225393"/>
          <a:ext cx="6579292" cy="328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8438"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 marL="81077" marR="81077" marT="40539" marB="4053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 marL="81077" marR="81077" marT="40539" marB="4053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 marL="81077" marR="81077" marT="40539" marB="4053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Inversión privada*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Vigencias futuras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(Corrientes)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4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No.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Proyecto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Capex* 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Ejecutado 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2017- 2019*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2019 (P)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2020 (P)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151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Girardot - Honda </a:t>
                      </a:r>
                      <a:r>
                        <a:rPr lang="mr-I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–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Puerto Salgar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$ 1.279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$ 989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sym typeface="Arial"/>
                        </a:rPr>
                        <a:t> $ 95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sym typeface="Arial"/>
                        </a:rPr>
                        <a:t> $ 97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0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Cartagena - Barranquilla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$ 1.746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$ 1.295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149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866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Pacífico 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$ 1.384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$ 991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$ 191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$ 185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$ 19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$ 105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449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4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Pacífico 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$ 1.909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$ 1.189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$ 87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$ 194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482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5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Chirajara - Villavicencio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$ 2.792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$ 1.102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$ 308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$ 389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482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6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Girardot - Ibagué - Cajamarca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$ 1.362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$ 369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$ 99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$ 99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482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Conexión Norte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$ 1.380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$ 735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$ 565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$ 277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$ 192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466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IP Antioquia </a:t>
                      </a:r>
                      <a:r>
                        <a:rPr lang="mr-I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–</a:t>
                      </a:r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 Bolívar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$ 1.404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$ 683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$ 384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$ 303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024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Transversal del Sisga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$ 612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$ 273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$ 515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$ 158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$ 86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$ 88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482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Bucaramanga - Barrancabermeja - Yondó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$ 1.996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$ 692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$ 702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$ 469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$ 139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$ 168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BDB95EF5-0377-FE46-AC78-C19BF76F4EA9}"/>
              </a:ext>
            </a:extLst>
          </p:cNvPr>
          <p:cNvSpPr txBox="1">
            <a:spLocks/>
          </p:cNvSpPr>
          <p:nvPr/>
        </p:nvSpPr>
        <p:spPr>
          <a:xfrm>
            <a:off x="337493" y="4722910"/>
            <a:ext cx="3992747" cy="312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CO" sz="800" dirty="0"/>
              <a:t>*Al cierre de julio de 2019</a:t>
            </a:r>
            <a:br>
              <a:rPr lang="es-CO" sz="800" dirty="0"/>
            </a:br>
            <a:r>
              <a:rPr lang="es-CO" sz="800" dirty="0"/>
              <a:t>*Cifras estimadas en miles de millones de pesos a diciembre de 2018</a:t>
            </a:r>
          </a:p>
        </p:txBody>
      </p:sp>
    </p:spTree>
    <p:extLst>
      <p:ext uri="{BB962C8B-B14F-4D97-AF65-F5344CB8AC3E}">
        <p14:creationId xmlns:p14="http://schemas.microsoft.com/office/powerpoint/2010/main" val="121235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BDB95EF5-0377-FE46-AC78-C19BF76F4EA9}"/>
              </a:ext>
            </a:extLst>
          </p:cNvPr>
          <p:cNvSpPr txBox="1">
            <a:spLocks/>
          </p:cNvSpPr>
          <p:nvPr/>
        </p:nvSpPr>
        <p:spPr>
          <a:xfrm>
            <a:off x="337493" y="4722910"/>
            <a:ext cx="3992747" cy="312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CO" sz="800" dirty="0"/>
              <a:t>*Al cierre de julio de 2019</a:t>
            </a:r>
            <a:br>
              <a:rPr lang="es-CO" sz="800" dirty="0"/>
            </a:br>
            <a:r>
              <a:rPr lang="es-CO" sz="800" dirty="0"/>
              <a:t>*Cifras estimadas en miles de millones de pesos a diciembre de 2018</a:t>
            </a: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6" y="761385"/>
            <a:ext cx="5191313" cy="334500"/>
          </a:xfrm>
        </p:spPr>
        <p:txBody>
          <a:bodyPr anchor="ctr"/>
          <a:lstStyle/>
          <a:p>
            <a:pPr algn="l"/>
            <a:r>
              <a:rPr lang="es-CO" sz="2000" dirty="0"/>
              <a:t>3. Capex, inversión y vigencias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205323"/>
              </p:ext>
            </p:extLst>
          </p:nvPr>
        </p:nvGraphicFramePr>
        <p:xfrm>
          <a:off x="337493" y="1225393"/>
          <a:ext cx="6579292" cy="331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8438"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 marL="81077" marR="81077" marT="40539" marB="4053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 marL="81077" marR="81077" marT="40539" marB="4053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 marL="81077" marR="81077" marT="40539" marB="4053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Inversión privada*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Vigencias futuras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(Corrientes)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43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No.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Proyecto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Capex* 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Ejecutado 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2017- 2019*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2019 (P)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2020 (P)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92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Pacífico 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$ 2.390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$ 543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$ 222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$ 305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$ 100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$ 233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176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Neiva - Girardot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$ 850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$ 171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17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Autopista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Mar 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$ 1.714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$ 962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$ 706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$ 376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$ 152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522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Puerta de Hierro </a:t>
                      </a:r>
                      <a:r>
                        <a:rPr lang="mr-IN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–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Cruz del Viso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$ 547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$ 193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$ 56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010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15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Rumichaca - Pasto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$ 2.221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$ 628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$ 588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$ 120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$ 265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482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16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Perimetral Oriente de Cundinamarca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$ 1.423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$ 540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$ 162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$ 317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$ 129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172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Vías del Nus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$ 1.171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$ 487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$ 300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$ 257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482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Accesos Norte a Bogotá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$ 538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$ 180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$ 157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$ 114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74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Pamplona - Cúcuta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$ 1.689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$ 242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$ 788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$ 288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$ 94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Autopista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Mar 2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$ 1.656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$ 415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$ 98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$ 350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$ 20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$ 171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Villavicencio -Yopal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$ 2.399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$ 129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$ 401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$ 129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$ 224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89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98810"/>
              </p:ext>
            </p:extLst>
          </p:nvPr>
        </p:nvGraphicFramePr>
        <p:xfrm>
          <a:off x="337493" y="1236549"/>
          <a:ext cx="6425751" cy="278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6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7467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</a:rPr>
                        <a:t>Inversión privada*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Vigencias futuras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(Corrientes)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Work Sans" charset="0"/>
                        <a:ea typeface="Work Sans" charset="0"/>
                        <a:cs typeface="Work Sans" charset="0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72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No.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Proyecto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Capex* </a:t>
                      </a:r>
                    </a:p>
                  </a:txBody>
                  <a:tcPr marL="0" marR="0" marT="0" marB="0" anchor="ctr">
                    <a:lnT w="38100" cmpd="sng">
                      <a:noFill/>
                    </a:lnT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Ejecutado </a:t>
                      </a:r>
                    </a:p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2017- 2019*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2019 (P)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2020 (P)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</a:rPr>
                        <a:t>2020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766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22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Tercer Carril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$ 2.016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$ 234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$ 303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327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Santana - Mocoa - Neiva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$ 1.546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$ 85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$ 160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20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Autopista Magdalena II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$ 1.634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$ 279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$ 419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$ 231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Bucaramanga - Pamplona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978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$ 128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205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26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Mulaló - Loboguerrero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$ 1.804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$ 167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$ 232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27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Popayán</a:t>
                      </a:r>
                      <a:r>
                        <a:rPr lang="es-CO" sz="800" b="0" i="0" u="none" strike="noStrike" cap="none" baseline="0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- </a:t>
                      </a: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Santander de Quilichao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$ 1.450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$ 30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$ 80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$ 174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28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</a:t>
                      </a:r>
                      <a:r>
                        <a:rPr lang="it-IT" sz="800" b="0" i="0" u="none" strike="noStrike" cap="none" dirty="0" err="1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Malla</a:t>
                      </a:r>
                      <a:r>
                        <a:rPr lang="it-IT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 Vial del Meta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$ 1.545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$ 78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00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29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 Medium" charset="0"/>
                          <a:ea typeface="Work Sans Medium" charset="0"/>
                          <a:cs typeface="Work Sans Medium" charset="0"/>
                          <a:sym typeface="Arial"/>
                        </a:rPr>
                        <a:t>IP Cambao - Manizales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$ 642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$ 47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- 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tc>
                  <a:txBody>
                    <a:bodyPr/>
                    <a:lstStyle/>
                    <a:p>
                      <a:pPr marR="0"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rgbClr val="F5F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A9E2117D-904B-9646-B64F-E643ED654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486" y="761385"/>
            <a:ext cx="5191313" cy="334500"/>
          </a:xfrm>
        </p:spPr>
        <p:txBody>
          <a:bodyPr anchor="ctr"/>
          <a:lstStyle/>
          <a:p>
            <a:pPr algn="l"/>
            <a:r>
              <a:rPr lang="es-CO" sz="2000" dirty="0"/>
              <a:t>3. Capex, inversión y vigencias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DB95EF5-0377-FE46-AC78-C19BF76F4EA9}"/>
              </a:ext>
            </a:extLst>
          </p:cNvPr>
          <p:cNvSpPr txBox="1">
            <a:spLocks/>
          </p:cNvSpPr>
          <p:nvPr/>
        </p:nvSpPr>
        <p:spPr>
          <a:xfrm>
            <a:off x="337493" y="4722910"/>
            <a:ext cx="3992747" cy="312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 b="0" i="0" u="none" strike="noStrike" cap="none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CO" sz="800" dirty="0"/>
              <a:t>*Al cierre de julio de 2019</a:t>
            </a:r>
            <a:br>
              <a:rPr lang="es-CO" sz="800" dirty="0"/>
            </a:br>
            <a:r>
              <a:rPr lang="es-CO" sz="800" dirty="0"/>
              <a:t>*Cifras estimadas en miles de millones de pesos a diciembre de 2018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133733"/>
              </p:ext>
            </p:extLst>
          </p:nvPr>
        </p:nvGraphicFramePr>
        <p:xfrm>
          <a:off x="337493" y="4184033"/>
          <a:ext cx="6446300" cy="262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75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061">
                <a:tc>
                  <a:txBody>
                    <a:bodyPr/>
                    <a:lstStyle/>
                    <a:p>
                      <a:pPr marR="0" algn="ct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Work Sans" charset="0"/>
                          <a:cs typeface="Work Sans" charset="0"/>
                          <a:sym typeface="Arial"/>
                        </a:rPr>
                        <a:t>TOTAL 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$ 44 bn 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$ 13,9 bn 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$ 7,5 bn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 $ 6,2 bn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 $ 1,9 bn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9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Work Sans" charset="0"/>
                          <a:ea typeface="+mn-ea"/>
                          <a:cs typeface="+mn-cs"/>
                          <a:sym typeface="Arial"/>
                        </a:rPr>
                        <a:t> $  3,2 bn</a:t>
                      </a:r>
                    </a:p>
                  </a:txBody>
                  <a:tcPr marL="0" marR="0" marT="0" marB="0" anchor="ctr">
                    <a:solidFill>
                      <a:srgbClr val="0691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336957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2132</Words>
  <Application>Microsoft Office PowerPoint</Application>
  <PresentationFormat>Presentación en pantalla (16:9)</PresentationFormat>
  <Paragraphs>522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Century Gothic</vt:lpstr>
      <vt:lpstr>Work Sans</vt:lpstr>
      <vt:lpstr>Work Sans Light</vt:lpstr>
      <vt:lpstr>Work Sans Medium</vt:lpstr>
      <vt:lpstr>Work Sans SemiBold</vt:lpstr>
      <vt:lpstr>Presidencia de Colomba</vt:lpstr>
      <vt:lpstr>Presentación de PowerPoint</vt:lpstr>
      <vt:lpstr>Seguimiento y ejecución de las grandes autopistas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Aguilera Wilches</dc:creator>
  <cp:lastModifiedBy>Ricardo Aguilera Wilches</cp:lastModifiedBy>
  <cp:revision>44</cp:revision>
  <dcterms:modified xsi:type="dcterms:W3CDTF">2019-09-13T15:46:28Z</dcterms:modified>
</cp:coreProperties>
</file>