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</p:sldMasterIdLst>
  <p:notesMasterIdLst>
    <p:notesMasterId r:id="rId64"/>
  </p:notesMasterIdLst>
  <p:sldIdLst>
    <p:sldId id="1395" r:id="rId5"/>
    <p:sldId id="1435" r:id="rId6"/>
    <p:sldId id="1554" r:id="rId7"/>
    <p:sldId id="1557" r:id="rId8"/>
    <p:sldId id="1547" r:id="rId9"/>
    <p:sldId id="1550" r:id="rId10"/>
    <p:sldId id="1552" r:id="rId11"/>
    <p:sldId id="1553" r:id="rId12"/>
    <p:sldId id="1546" r:id="rId13"/>
    <p:sldId id="1564" r:id="rId14"/>
    <p:sldId id="1556" r:id="rId15"/>
    <p:sldId id="1563" r:id="rId16"/>
    <p:sldId id="1560" r:id="rId17"/>
    <p:sldId id="1591" r:id="rId18"/>
    <p:sldId id="1595" r:id="rId19"/>
    <p:sldId id="1584" r:id="rId20"/>
    <p:sldId id="1585" r:id="rId21"/>
    <p:sldId id="1586" r:id="rId22"/>
    <p:sldId id="1587" r:id="rId23"/>
    <p:sldId id="1588" r:id="rId24"/>
    <p:sldId id="1589" r:id="rId25"/>
    <p:sldId id="1590" r:id="rId26"/>
    <p:sldId id="1566" r:id="rId27"/>
    <p:sldId id="1471" r:id="rId28"/>
    <p:sldId id="1472" r:id="rId29"/>
    <p:sldId id="1469" r:id="rId30"/>
    <p:sldId id="1568" r:id="rId31"/>
    <p:sldId id="1569" r:id="rId32"/>
    <p:sldId id="1570" r:id="rId33"/>
    <p:sldId id="1571" r:id="rId34"/>
    <p:sldId id="1572" r:id="rId35"/>
    <p:sldId id="1573" r:id="rId36"/>
    <p:sldId id="1574" r:id="rId37"/>
    <p:sldId id="1575" r:id="rId38"/>
    <p:sldId id="1576" r:id="rId39"/>
    <p:sldId id="1577" r:id="rId40"/>
    <p:sldId id="1578" r:id="rId41"/>
    <p:sldId id="1579" r:id="rId42"/>
    <p:sldId id="1580" r:id="rId43"/>
    <p:sldId id="1581" r:id="rId44"/>
    <p:sldId id="1582" r:id="rId45"/>
    <p:sldId id="1583" r:id="rId46"/>
    <p:sldId id="1540" r:id="rId47"/>
    <p:sldId id="1541" r:id="rId48"/>
    <p:sldId id="1468" r:id="rId49"/>
    <p:sldId id="1483" r:id="rId50"/>
    <p:sldId id="1484" r:id="rId51"/>
    <p:sldId id="1485" r:id="rId52"/>
    <p:sldId id="1517" r:id="rId53"/>
    <p:sldId id="1512" r:id="rId54"/>
    <p:sldId id="1521" r:id="rId55"/>
    <p:sldId id="1542" r:id="rId56"/>
    <p:sldId id="1543" r:id="rId57"/>
    <p:sldId id="1592" r:id="rId58"/>
    <p:sldId id="1593" r:id="rId59"/>
    <p:sldId id="1594" r:id="rId60"/>
    <p:sldId id="1523" r:id="rId61"/>
    <p:sldId id="1495" r:id="rId62"/>
    <p:sldId id="1522" r:id="rId63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Cecilia  Cardona Restrepo" initials="DCCR" lastIdx="1" clrIdx="0">
    <p:extLst>
      <p:ext uri="{19B8F6BF-5375-455C-9EA6-DF929625EA0E}">
        <p15:presenceInfo xmlns:p15="http://schemas.microsoft.com/office/powerpoint/2012/main" userId="S::dcardona@ani.gov.co::8f03a60f-5990-4060-bb42-ab9df45c6c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906"/>
    <a:srgbClr val="F37207"/>
    <a:srgbClr val="FFC000"/>
    <a:srgbClr val="333333"/>
    <a:srgbClr val="CC3300"/>
    <a:srgbClr val="808080"/>
    <a:srgbClr val="EAEAEA"/>
    <a:srgbClr val="FDFDF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628" autoAdjust="0"/>
    <p:restoredTop sz="96357" autoAdjust="0"/>
  </p:normalViewPr>
  <p:slideViewPr>
    <p:cSldViewPr snapToGrid="0">
      <p:cViewPr varScale="1">
        <p:scale>
          <a:sx n="100" d="100"/>
          <a:sy n="100" d="100"/>
        </p:scale>
        <p:origin x="11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Hoja1!$C$4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F23-420E-BA3E-64A8FE1FABD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F23-420E-BA3E-64A8FE1FABD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F23-420E-BA3E-64A8FE1FABDB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F23-420E-BA3E-64A8FE1FABDB}"/>
              </c:ext>
            </c:extLst>
          </c:dPt>
          <c:dLbls>
            <c:dLbl>
              <c:idx val="2"/>
              <c:layout>
                <c:manualLayout>
                  <c:x val="5.9136920384951878E-2"/>
                  <c:y val="0.1744287693205015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23-420E-BA3E-64A8FE1FABDB}"/>
                </c:ext>
              </c:extLst>
            </c:dLbl>
            <c:dLbl>
              <c:idx val="3"/>
              <c:layout>
                <c:manualLayout>
                  <c:x val="1.393853893263342E-2"/>
                  <c:y val="0.1109098862642169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23-420E-BA3E-64A8FE1FABD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Hoja1!$B$5:$B$8</c:f>
              <c:strCache>
                <c:ptCount val="4"/>
                <c:pt idx="0">
                  <c:v>CUMPLE</c:v>
                </c:pt>
                <c:pt idx="1">
                  <c:v>CUMPLE/FUERA PLAZO</c:v>
                </c:pt>
                <c:pt idx="2">
                  <c:v>EN TERMINO</c:v>
                </c:pt>
                <c:pt idx="3">
                  <c:v>INCUMPLE/SIN RESPUESTA</c:v>
                </c:pt>
              </c:strCache>
            </c:strRef>
          </c:cat>
          <c:val>
            <c:numRef>
              <c:f>Hoja1!$C$5:$C$8</c:f>
              <c:numCache>
                <c:formatCode>General</c:formatCode>
                <c:ptCount val="4"/>
                <c:pt idx="0">
                  <c:v>2386</c:v>
                </c:pt>
                <c:pt idx="1">
                  <c:v>353</c:v>
                </c:pt>
                <c:pt idx="2">
                  <c:v>142</c:v>
                </c:pt>
                <c:pt idx="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23-420E-BA3E-64A8FE1FABD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59133563638692E-2"/>
          <c:y val="6.1634160612192221E-2"/>
          <c:w val="0.95657685089230371"/>
          <c:h val="0.8022180411559680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>
                <a:shade val="41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Hoja1!$A$2:$D$2</c:f>
              <c:numCache>
                <c:formatCode>_("$"* #,##0.00_);_("$"* \(#,##0.00\);_("$"* "-"??_);_(@_)</c:formatCode>
                <c:ptCount val="4"/>
                <c:pt idx="0">
                  <c:v>37254428859</c:v>
                </c:pt>
                <c:pt idx="1">
                  <c:v>0</c:v>
                </c:pt>
                <c:pt idx="2">
                  <c:v>37254428859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D-44E8-9B21-E30CAAB38250}"/>
            </c:ext>
          </c:extLst>
        </c:ser>
        <c:ser>
          <c:idx val="3"/>
          <c:order val="1"/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Hoja1!$A$5:$D$5</c:f>
              <c:numCache>
                <c:formatCode>_("$"* #,##0.00_);_("$"* \(#,##0.00\);_("$"* "-"??_);_(@_)</c:formatCode>
                <c:ptCount val="4"/>
                <c:pt idx="0">
                  <c:v>65788423779</c:v>
                </c:pt>
                <c:pt idx="1">
                  <c:v>0</c:v>
                </c:pt>
                <c:pt idx="2">
                  <c:v>65788423779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BD-44E8-9B21-E30CAAB38250}"/>
            </c:ext>
          </c:extLst>
        </c:ser>
        <c:ser>
          <c:idx val="4"/>
          <c:order val="2"/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Hoja1!$A$6:$D$6</c:f>
              <c:numCache>
                <c:formatCode>_("$"* #,##0.00_);_("$"* \(#,##0.00\);_("$"* "-"??_);_(@_)</c:formatCode>
                <c:ptCount val="4"/>
                <c:pt idx="0">
                  <c:v>25000000000</c:v>
                </c:pt>
                <c:pt idx="1">
                  <c:v>0</c:v>
                </c:pt>
                <c:pt idx="2">
                  <c:v>25000000000</c:v>
                </c:pt>
                <c:pt idx="3">
                  <c:v>3366518411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BD-44E8-9B21-E30CAAB38250}"/>
            </c:ext>
          </c:extLst>
        </c:ser>
        <c:ser>
          <c:idx val="5"/>
          <c:order val="3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Hoja1!$A$7:$D$7</c:f>
              <c:numCache>
                <c:formatCode>_("$"* #,##0.00_);_("$"* \(#,##0.00\);_("$"* "-"??_);_(@_)</c:formatCode>
                <c:ptCount val="4"/>
                <c:pt idx="0">
                  <c:v>37568485877</c:v>
                </c:pt>
                <c:pt idx="1">
                  <c:v>0</c:v>
                </c:pt>
                <c:pt idx="2">
                  <c:v>37568485877</c:v>
                </c:pt>
                <c:pt idx="3">
                  <c:v>11392439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BD-44E8-9B21-E30CAAB38250}"/>
            </c:ext>
          </c:extLst>
        </c:ser>
        <c:ser>
          <c:idx val="9"/>
          <c:order val="4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Hoja1!$A$11:$D$11</c:f>
              <c:numCache>
                <c:formatCode>_("$"* #,##0.00_);_("$"* \(#,##0.00\);_("$"* "-"??_);_(@_)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162786652690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7BD-44E8-9B21-E30CAAB38250}"/>
            </c:ext>
          </c:extLst>
        </c:ser>
        <c:ser>
          <c:idx val="10"/>
          <c:order val="5"/>
          <c:spPr>
            <a:solidFill>
              <a:schemeClr val="accent5">
                <a:tint val="42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$4.933</a:t>
                    </a:r>
                  </a:p>
                  <a:p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7BD-44E8-9B21-E30CAAB3825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$368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7BD-44E8-9B21-E30CAAB3825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/>
                      <a:t>$4.565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BD-44E8-9B21-E30CAAB3825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dirty="0"/>
                      <a:t>$205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46-4B25-9B59-C837AD465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dk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Hoja1!$A$1:$D$1</c:f>
              <c:strCache>
                <c:ptCount val="4"/>
                <c:pt idx="0">
                  <c:v>Valor total pretensiones</c:v>
                </c:pt>
                <c:pt idx="1">
                  <c:v>Pagos ordenados a la ANI</c:v>
                </c:pt>
                <c:pt idx="2">
                  <c:v>Ahorro ANI </c:v>
                </c:pt>
                <c:pt idx="3">
                  <c:v>Pagos ordenados a favor de la ANI</c:v>
                </c:pt>
              </c:strCache>
            </c:strRef>
          </c:cat>
          <c:val>
            <c:numRef>
              <c:f>Hoja1!$A$12:$D$12</c:f>
              <c:numCache>
                <c:formatCode>_("$"* #,##0.00_);_("$"* \(#,##0.00\);_("$"* "-"??_);_(@_)</c:formatCode>
                <c:ptCount val="4"/>
                <c:pt idx="0">
                  <c:v>4646644421473</c:v>
                </c:pt>
                <c:pt idx="1">
                  <c:v>244228180772.66998</c:v>
                </c:pt>
                <c:pt idx="2">
                  <c:v>4565202893390.3301</c:v>
                </c:pt>
                <c:pt idx="3">
                  <c:v>205658802307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7BD-44E8-9B21-E30CAAB382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87911152"/>
        <c:axId val="687906448"/>
      </c:barChart>
      <c:catAx>
        <c:axId val="68791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s-CO"/>
          </a:p>
        </c:txPr>
        <c:crossAx val="687906448"/>
        <c:crosses val="autoZero"/>
        <c:auto val="1"/>
        <c:lblAlgn val="ctr"/>
        <c:lblOffset val="100"/>
        <c:noMultiLvlLbl val="0"/>
      </c:catAx>
      <c:valAx>
        <c:axId val="68790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68791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CC6B8-293F-4673-9F2F-F2F7925ECA9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6781B04-1C2C-4DEC-9E6E-B97E79831B76}">
      <dgm:prSet phldrT="[Texto]" custT="1"/>
      <dgm:spPr>
        <a:xfrm>
          <a:off x="52" y="2361"/>
          <a:ext cx="4989642" cy="1324800"/>
        </a:xfrm>
        <a:solidFill>
          <a:srgbClr val="ED7D31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2400" b="1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ESTRUCTURACIÓN</a:t>
          </a:r>
        </a:p>
      </dgm:t>
    </dgm:pt>
    <dgm:pt modelId="{C7A93AB6-4E4E-4F00-BD62-9C80242E5F01}" type="parTrans" cxnId="{188DBD7A-86AC-40A0-88CC-3C6DAFA8C2DB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072689AD-3A86-4CC6-A1BD-8F454FD126F5}" type="sibTrans" cxnId="{188DBD7A-86AC-40A0-88CC-3C6DAFA8C2DB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2264B315-0DB8-4A35-BB82-F987B8F7782A}">
      <dgm:prSet phldrT="[Texto]" custT="1"/>
      <dgm:spPr>
        <a:xfrm>
          <a:off x="52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Char char="•"/>
          </a:pPr>
          <a:r>
            <a:rPr lang="es-CO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generan espacios de participación durante la elaboración de los estudios sociales con Autoridades locales, organizaciones locales y actores representativos de las áreas de los proyectos.</a:t>
          </a:r>
        </a:p>
      </dgm:t>
    </dgm:pt>
    <dgm:pt modelId="{D26AD3D6-968F-4B9E-A640-9960237DEC3E}" type="parTrans" cxnId="{EA0321F5-7DB1-40CA-A5D2-E3ED170CA34A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F0AA5292-312E-4957-A0D0-4A8E0FF1B2B2}" type="sibTrans" cxnId="{EA0321F5-7DB1-40CA-A5D2-E3ED170CA34A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64EF719E-34A2-40C6-93D2-B690EA0E3214}">
      <dgm:prSet phldrT="[Texto]" custT="1"/>
      <dgm:spPr>
        <a:xfrm>
          <a:off x="5688244" y="2361"/>
          <a:ext cx="4989642" cy="1324800"/>
        </a:xfrm>
        <a:solidFill>
          <a:srgbClr val="ED7D31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EJECUCIÓN </a:t>
          </a:r>
        </a:p>
      </dgm:t>
    </dgm:pt>
    <dgm:pt modelId="{3055D0AF-E87E-4522-806D-C1B356AC4F45}" type="parTrans" cxnId="{DBC45135-FA1B-411A-9E8B-09D1E4269768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5DCA59F8-DF0C-4AE9-B39C-0F4412D6869B}" type="sibTrans" cxnId="{DBC45135-FA1B-411A-9E8B-09D1E4269768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97B0BD54-FA35-4882-96A8-16822217C436}">
      <dgm:prSet phldrT="[Texto]" custT="1"/>
      <dgm:spPr>
        <a:xfrm>
          <a:off x="5688244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O" sz="140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 pitchFamily="34" charset="0"/>
              <a:ea typeface="+mn-ea"/>
              <a:cs typeface="+mn-cs"/>
            </a:rPr>
            <a:t>En el marco de los programas del Plan de Gestión social contractual:</a:t>
          </a:r>
          <a:endParaRPr lang="es-CO" sz="140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8EBD5AAC-ABC7-4110-8F5B-FC304C9A3A4C}" type="parTrans" cxnId="{150611C4-9442-4BB4-BF42-4B55AEB06C13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C46FC0ED-401E-4AA8-B72E-7C04EDCA4A88}" type="sibTrans" cxnId="{150611C4-9442-4BB4-BF42-4B55AEB06C13}">
      <dgm:prSet/>
      <dgm:spPr/>
      <dgm:t>
        <a:bodyPr/>
        <a:lstStyle/>
        <a:p>
          <a:endParaRPr lang="es-CO">
            <a:latin typeface="Century Gothic" panose="020B0502020202020204" pitchFamily="34" charset="0"/>
          </a:endParaRPr>
        </a:p>
      </dgm:t>
    </dgm:pt>
    <dgm:pt modelId="{F3E17304-3F86-433E-93B2-593916898DB5}">
      <dgm:prSet phldrT="[Texto]" custT="1"/>
      <dgm:spPr>
        <a:xfrm>
          <a:off x="52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Char char="•"/>
          </a:pPr>
          <a:r>
            <a:rPr lang="es-CO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desarrolla una audiencia pública en el marco de la Ley 1508 de 2012.</a:t>
          </a:r>
        </a:p>
      </dgm:t>
    </dgm:pt>
    <dgm:pt modelId="{5B9EADFB-42BC-4AC3-A2A9-0F96131AB9F2}" type="parTrans" cxnId="{6DB6FE3A-ACF0-459F-A103-17FA06DE3156}">
      <dgm:prSet/>
      <dgm:spPr/>
      <dgm:t>
        <a:bodyPr/>
        <a:lstStyle/>
        <a:p>
          <a:endParaRPr lang="es-CO"/>
        </a:p>
      </dgm:t>
    </dgm:pt>
    <dgm:pt modelId="{9AD685FB-5A7F-4224-9896-8A46010A6F1A}" type="sibTrans" cxnId="{6DB6FE3A-ACF0-459F-A103-17FA06DE3156}">
      <dgm:prSet/>
      <dgm:spPr/>
      <dgm:t>
        <a:bodyPr/>
        <a:lstStyle/>
        <a:p>
          <a:endParaRPr lang="es-CO"/>
        </a:p>
      </dgm:t>
    </dgm:pt>
    <dgm:pt modelId="{62FEB60D-3BD2-4A72-9C16-C47CDE05E7A0}">
      <dgm:prSet phldrT="[Texto]" custT="1"/>
      <dgm:spPr>
        <a:xfrm>
          <a:off x="52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Char char="•"/>
          </a:pPr>
          <a:r>
            <a:rPr lang="es-CO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desarrolla el proceso de consulta previa según lo estipulado en la Ley 1682 de 2013- Art. 39.</a:t>
          </a:r>
        </a:p>
      </dgm:t>
    </dgm:pt>
    <dgm:pt modelId="{F807EB46-CCE0-4B68-956F-4D70D740BA8D}" type="parTrans" cxnId="{FAAD3500-6949-4C21-81E0-2F4FBBB59896}">
      <dgm:prSet/>
      <dgm:spPr/>
      <dgm:t>
        <a:bodyPr/>
        <a:lstStyle/>
        <a:p>
          <a:endParaRPr lang="es-CO"/>
        </a:p>
      </dgm:t>
    </dgm:pt>
    <dgm:pt modelId="{4BB7B03C-DA85-40CF-9D40-32B875CEAF98}" type="sibTrans" cxnId="{FAAD3500-6949-4C21-81E0-2F4FBBB59896}">
      <dgm:prSet/>
      <dgm:spPr/>
      <dgm:t>
        <a:bodyPr/>
        <a:lstStyle/>
        <a:p>
          <a:endParaRPr lang="es-CO"/>
        </a:p>
      </dgm:t>
    </dgm:pt>
    <dgm:pt modelId="{CC2D3EDB-EFFA-4176-ABF1-D7F77ADEFCDE}">
      <dgm:prSet phldrT="[Texto]" custT="1"/>
      <dgm:spPr>
        <a:xfrm>
          <a:off x="5688244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O" sz="140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 pitchFamily="34" charset="0"/>
              <a:ea typeface="+mn-ea"/>
              <a:cs typeface="+mn-cs"/>
            </a:rPr>
            <a:t>Información y participación comunitaria, atención al usuario, capacitación a las comunidades, </a:t>
          </a:r>
        </a:p>
      </dgm:t>
    </dgm:pt>
    <dgm:pt modelId="{5475AF0B-BF77-43A2-97AD-89928049C6FF}" type="parTrans" cxnId="{1A59B45C-3CAB-4612-8EC3-0195ABFD5DB2}">
      <dgm:prSet/>
      <dgm:spPr/>
      <dgm:t>
        <a:bodyPr/>
        <a:lstStyle/>
        <a:p>
          <a:endParaRPr lang="es-CO"/>
        </a:p>
      </dgm:t>
    </dgm:pt>
    <dgm:pt modelId="{1589743F-3718-4F41-86BD-F0DDE47864BB}" type="sibTrans" cxnId="{1A59B45C-3CAB-4612-8EC3-0195ABFD5DB2}">
      <dgm:prSet/>
      <dgm:spPr/>
      <dgm:t>
        <a:bodyPr/>
        <a:lstStyle/>
        <a:p>
          <a:endParaRPr lang="es-CO"/>
        </a:p>
      </dgm:t>
    </dgm:pt>
    <dgm:pt modelId="{543922B6-1C3B-44B3-8900-3EF9436BA780}">
      <dgm:prSet phldrT="[Texto]" custT="1"/>
      <dgm:spPr>
        <a:xfrm>
          <a:off x="5688244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es-CO" sz="140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30FE4E9C-B0EC-4784-ABAC-0F0FECC6FE37}" type="parTrans" cxnId="{F93E8E6A-2264-4D4B-9A6E-E949B7F5FB9D}">
      <dgm:prSet/>
      <dgm:spPr/>
      <dgm:t>
        <a:bodyPr/>
        <a:lstStyle/>
        <a:p>
          <a:endParaRPr lang="es-CO"/>
        </a:p>
      </dgm:t>
    </dgm:pt>
    <dgm:pt modelId="{B4161708-BBA6-4186-98C7-B0D5945A90FA}" type="sibTrans" cxnId="{F93E8E6A-2264-4D4B-9A6E-E949B7F5FB9D}">
      <dgm:prSet/>
      <dgm:spPr/>
      <dgm:t>
        <a:bodyPr/>
        <a:lstStyle/>
        <a:p>
          <a:endParaRPr lang="es-CO"/>
        </a:p>
      </dgm:t>
    </dgm:pt>
    <dgm:pt modelId="{9F1CF829-B471-4105-B855-C1C9C519F92E}">
      <dgm:prSet phldrT="[Texto]" custT="1"/>
      <dgm:spPr>
        <a:xfrm>
          <a:off x="5688244" y="1327161"/>
          <a:ext cx="4989642" cy="3156750"/>
        </a:xfr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s-CO" sz="14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CB2CB75D-E153-45F1-A1AB-378BC17CC875}" type="parTrans" cxnId="{288E7AE6-9660-4129-A088-ABB27429F6C3}">
      <dgm:prSet/>
      <dgm:spPr/>
      <dgm:t>
        <a:bodyPr/>
        <a:lstStyle/>
        <a:p>
          <a:endParaRPr lang="es-CO"/>
        </a:p>
      </dgm:t>
    </dgm:pt>
    <dgm:pt modelId="{53AE3088-4D41-44F7-A496-E6C67904ACDB}" type="sibTrans" cxnId="{288E7AE6-9660-4129-A088-ABB27429F6C3}">
      <dgm:prSet/>
      <dgm:spPr/>
      <dgm:t>
        <a:bodyPr/>
        <a:lstStyle/>
        <a:p>
          <a:endParaRPr lang="es-CO"/>
        </a:p>
      </dgm:t>
    </dgm:pt>
    <dgm:pt modelId="{32158130-89CB-4B67-A9CB-B7FD5868483A}" type="pres">
      <dgm:prSet presAssocID="{DFBCC6B8-293F-4673-9F2F-F2F7925ECA98}" presName="Name0" presStyleCnt="0">
        <dgm:presLayoutVars>
          <dgm:dir/>
          <dgm:animLvl val="lvl"/>
          <dgm:resizeHandles val="exact"/>
        </dgm:presLayoutVars>
      </dgm:prSet>
      <dgm:spPr/>
    </dgm:pt>
    <dgm:pt modelId="{3614387D-91F7-4105-829A-C66AE6243D26}" type="pres">
      <dgm:prSet presAssocID="{76781B04-1C2C-4DEC-9E6E-B97E79831B76}" presName="composite" presStyleCnt="0"/>
      <dgm:spPr/>
    </dgm:pt>
    <dgm:pt modelId="{7F1252B2-B579-459A-9F5E-376E33C82CC5}" type="pres">
      <dgm:prSet presAssocID="{76781B04-1C2C-4DEC-9E6E-B97E79831B76}" presName="parTx" presStyleLbl="alignNode1" presStyleIdx="0" presStyleCnt="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B752D0BA-88AB-432F-B2E2-B71B18BE0216}" type="pres">
      <dgm:prSet presAssocID="{76781B04-1C2C-4DEC-9E6E-B97E79831B76}" presName="desTx" presStyleLbl="alignAccFollowNode1" presStyleIdx="0" presStyleCnt="2">
        <dgm:presLayoutVars>
          <dgm:bulletEnabled val="1"/>
        </dgm:presLayoutVars>
      </dgm:prSet>
      <dgm:spPr>
        <a:prstGeom prst="rect">
          <a:avLst/>
        </a:prstGeom>
      </dgm:spPr>
    </dgm:pt>
    <dgm:pt modelId="{26B69DBB-B7FE-4EB3-84AA-C5DBC7D6F605}" type="pres">
      <dgm:prSet presAssocID="{072689AD-3A86-4CC6-A1BD-8F454FD126F5}" presName="space" presStyleCnt="0"/>
      <dgm:spPr/>
    </dgm:pt>
    <dgm:pt modelId="{E89A32BC-6328-4416-9248-129530B61FFB}" type="pres">
      <dgm:prSet presAssocID="{64EF719E-34A2-40C6-93D2-B690EA0E3214}" presName="composite" presStyleCnt="0"/>
      <dgm:spPr/>
    </dgm:pt>
    <dgm:pt modelId="{F8E9879E-3949-4FC1-92E7-F19B888C43C8}" type="pres">
      <dgm:prSet presAssocID="{64EF719E-34A2-40C6-93D2-B690EA0E3214}" presName="parTx" presStyleLbl="alignNode1" presStyleIdx="1" presStyleCnt="2" custLinFactNeighborX="7716" custLinFactNeighborY="-111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E896ECED-1076-45AB-9099-043E183941DC}" type="pres">
      <dgm:prSet presAssocID="{64EF719E-34A2-40C6-93D2-B690EA0E3214}" presName="desTx" presStyleLbl="alignAccFollowNode1" presStyleIdx="1" presStyleCnt="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FAAD3500-6949-4C21-81E0-2F4FBBB59896}" srcId="{76781B04-1C2C-4DEC-9E6E-B97E79831B76}" destId="{62FEB60D-3BD2-4A72-9C16-C47CDE05E7A0}" srcOrd="2" destOrd="0" parTransId="{F807EB46-CCE0-4B68-956F-4D70D740BA8D}" sibTransId="{4BB7B03C-DA85-40CF-9D40-32B875CEAF98}"/>
    <dgm:cxn modelId="{C23D6C1D-119F-4FCF-A3C7-0FDE0D99CC06}" type="presOf" srcId="{2264B315-0DB8-4A35-BB82-F987B8F7782A}" destId="{B752D0BA-88AB-432F-B2E2-B71B18BE0216}" srcOrd="0" destOrd="0" presId="urn:microsoft.com/office/officeart/2005/8/layout/hList1"/>
    <dgm:cxn modelId="{7BB07A31-4761-4BBB-955A-0555954C00EC}" type="presOf" srcId="{CC2D3EDB-EFFA-4176-ABF1-D7F77ADEFCDE}" destId="{E896ECED-1076-45AB-9099-043E183941DC}" srcOrd="0" destOrd="2" presId="urn:microsoft.com/office/officeart/2005/8/layout/hList1"/>
    <dgm:cxn modelId="{DBC45135-FA1B-411A-9E8B-09D1E4269768}" srcId="{DFBCC6B8-293F-4673-9F2F-F2F7925ECA98}" destId="{64EF719E-34A2-40C6-93D2-B690EA0E3214}" srcOrd="1" destOrd="0" parTransId="{3055D0AF-E87E-4522-806D-C1B356AC4F45}" sibTransId="{5DCA59F8-DF0C-4AE9-B39C-0F4412D6869B}"/>
    <dgm:cxn modelId="{650C8439-6929-414D-AE2B-C59F6E0E9DD9}" type="presOf" srcId="{62FEB60D-3BD2-4A72-9C16-C47CDE05E7A0}" destId="{B752D0BA-88AB-432F-B2E2-B71B18BE0216}" srcOrd="0" destOrd="2" presId="urn:microsoft.com/office/officeart/2005/8/layout/hList1"/>
    <dgm:cxn modelId="{6DB6FE3A-ACF0-459F-A103-17FA06DE3156}" srcId="{76781B04-1C2C-4DEC-9E6E-B97E79831B76}" destId="{F3E17304-3F86-433E-93B2-593916898DB5}" srcOrd="1" destOrd="0" parTransId="{5B9EADFB-42BC-4AC3-A2A9-0F96131AB9F2}" sibTransId="{9AD685FB-5A7F-4224-9896-8A46010A6F1A}"/>
    <dgm:cxn modelId="{1A59B45C-3CAB-4612-8EC3-0195ABFD5DB2}" srcId="{64EF719E-34A2-40C6-93D2-B690EA0E3214}" destId="{CC2D3EDB-EFFA-4176-ABF1-D7F77ADEFCDE}" srcOrd="2" destOrd="0" parTransId="{5475AF0B-BF77-43A2-97AD-89928049C6FF}" sibTransId="{1589743F-3718-4F41-86BD-F0DDE47864BB}"/>
    <dgm:cxn modelId="{F93E8E6A-2264-4D4B-9A6E-E949B7F5FB9D}" srcId="{64EF719E-34A2-40C6-93D2-B690EA0E3214}" destId="{543922B6-1C3B-44B3-8900-3EF9436BA780}" srcOrd="1" destOrd="0" parTransId="{30FE4E9C-B0EC-4784-ABAC-0F0FECC6FE37}" sibTransId="{B4161708-BBA6-4186-98C7-B0D5945A90FA}"/>
    <dgm:cxn modelId="{5D674574-2683-4A24-A42C-1632BF8DE8A1}" type="presOf" srcId="{64EF719E-34A2-40C6-93D2-B690EA0E3214}" destId="{F8E9879E-3949-4FC1-92E7-F19B888C43C8}" srcOrd="0" destOrd="0" presId="urn:microsoft.com/office/officeart/2005/8/layout/hList1"/>
    <dgm:cxn modelId="{188DBD7A-86AC-40A0-88CC-3C6DAFA8C2DB}" srcId="{DFBCC6B8-293F-4673-9F2F-F2F7925ECA98}" destId="{76781B04-1C2C-4DEC-9E6E-B97E79831B76}" srcOrd="0" destOrd="0" parTransId="{C7A93AB6-4E4E-4F00-BD62-9C80242E5F01}" sibTransId="{072689AD-3A86-4CC6-A1BD-8F454FD126F5}"/>
    <dgm:cxn modelId="{A8A8DE83-E108-48C7-A939-DCA55EAC96D2}" type="presOf" srcId="{9F1CF829-B471-4105-B855-C1C9C519F92E}" destId="{E896ECED-1076-45AB-9099-043E183941DC}" srcOrd="0" destOrd="3" presId="urn:microsoft.com/office/officeart/2005/8/layout/hList1"/>
    <dgm:cxn modelId="{FA576E89-8C14-4832-ACB5-5259FDFFB309}" type="presOf" srcId="{97B0BD54-FA35-4882-96A8-16822217C436}" destId="{E896ECED-1076-45AB-9099-043E183941DC}" srcOrd="0" destOrd="0" presId="urn:microsoft.com/office/officeart/2005/8/layout/hList1"/>
    <dgm:cxn modelId="{F3E8A98B-328F-452B-B39A-878AF875DEC9}" type="presOf" srcId="{F3E17304-3F86-433E-93B2-593916898DB5}" destId="{B752D0BA-88AB-432F-B2E2-B71B18BE0216}" srcOrd="0" destOrd="1" presId="urn:microsoft.com/office/officeart/2005/8/layout/hList1"/>
    <dgm:cxn modelId="{77A6BAB8-87FB-4DC5-B770-8D4202EF8991}" type="presOf" srcId="{76781B04-1C2C-4DEC-9E6E-B97E79831B76}" destId="{7F1252B2-B579-459A-9F5E-376E33C82CC5}" srcOrd="0" destOrd="0" presId="urn:microsoft.com/office/officeart/2005/8/layout/hList1"/>
    <dgm:cxn modelId="{150611C4-9442-4BB4-BF42-4B55AEB06C13}" srcId="{64EF719E-34A2-40C6-93D2-B690EA0E3214}" destId="{97B0BD54-FA35-4882-96A8-16822217C436}" srcOrd="0" destOrd="0" parTransId="{8EBD5AAC-ABC7-4110-8F5B-FC304C9A3A4C}" sibTransId="{C46FC0ED-401E-4AA8-B72E-7C04EDCA4A88}"/>
    <dgm:cxn modelId="{CFCC09D7-371B-472A-805E-BA44023D0276}" type="presOf" srcId="{543922B6-1C3B-44B3-8900-3EF9436BA780}" destId="{E896ECED-1076-45AB-9099-043E183941DC}" srcOrd="0" destOrd="1" presId="urn:microsoft.com/office/officeart/2005/8/layout/hList1"/>
    <dgm:cxn modelId="{288E7AE6-9660-4129-A088-ABB27429F6C3}" srcId="{64EF719E-34A2-40C6-93D2-B690EA0E3214}" destId="{9F1CF829-B471-4105-B855-C1C9C519F92E}" srcOrd="3" destOrd="0" parTransId="{CB2CB75D-E153-45F1-A1AB-378BC17CC875}" sibTransId="{53AE3088-4D41-44F7-A496-E6C67904ACDB}"/>
    <dgm:cxn modelId="{EA0321F5-7DB1-40CA-A5D2-E3ED170CA34A}" srcId="{76781B04-1C2C-4DEC-9E6E-B97E79831B76}" destId="{2264B315-0DB8-4A35-BB82-F987B8F7782A}" srcOrd="0" destOrd="0" parTransId="{D26AD3D6-968F-4B9E-A640-9960237DEC3E}" sibTransId="{F0AA5292-312E-4957-A0D0-4A8E0FF1B2B2}"/>
    <dgm:cxn modelId="{4F1C40FB-1699-4545-9AF3-8BD735048085}" type="presOf" srcId="{DFBCC6B8-293F-4673-9F2F-F2F7925ECA98}" destId="{32158130-89CB-4B67-A9CB-B7FD5868483A}" srcOrd="0" destOrd="0" presId="urn:microsoft.com/office/officeart/2005/8/layout/hList1"/>
    <dgm:cxn modelId="{88B1A7E3-75DA-4576-8B8C-B16F9A814ED4}" type="presParOf" srcId="{32158130-89CB-4B67-A9CB-B7FD5868483A}" destId="{3614387D-91F7-4105-829A-C66AE6243D26}" srcOrd="0" destOrd="0" presId="urn:microsoft.com/office/officeart/2005/8/layout/hList1"/>
    <dgm:cxn modelId="{4C9E9382-84B0-4A9F-AED4-0E86DA33996A}" type="presParOf" srcId="{3614387D-91F7-4105-829A-C66AE6243D26}" destId="{7F1252B2-B579-459A-9F5E-376E33C82CC5}" srcOrd="0" destOrd="0" presId="urn:microsoft.com/office/officeart/2005/8/layout/hList1"/>
    <dgm:cxn modelId="{056BC928-B612-409E-8819-CCBD5D10062B}" type="presParOf" srcId="{3614387D-91F7-4105-829A-C66AE6243D26}" destId="{B752D0BA-88AB-432F-B2E2-B71B18BE0216}" srcOrd="1" destOrd="0" presId="urn:microsoft.com/office/officeart/2005/8/layout/hList1"/>
    <dgm:cxn modelId="{6E13C5E8-73D0-4F59-A4BF-3B679D93DA5C}" type="presParOf" srcId="{32158130-89CB-4B67-A9CB-B7FD5868483A}" destId="{26B69DBB-B7FE-4EB3-84AA-C5DBC7D6F605}" srcOrd="1" destOrd="0" presId="urn:microsoft.com/office/officeart/2005/8/layout/hList1"/>
    <dgm:cxn modelId="{12232D8F-76E9-40AB-B581-2760420B2619}" type="presParOf" srcId="{32158130-89CB-4B67-A9CB-B7FD5868483A}" destId="{E89A32BC-6328-4416-9248-129530B61FFB}" srcOrd="2" destOrd="0" presId="urn:microsoft.com/office/officeart/2005/8/layout/hList1"/>
    <dgm:cxn modelId="{1845E8AD-0457-4DBE-8AD6-A030AD94B40A}" type="presParOf" srcId="{E89A32BC-6328-4416-9248-129530B61FFB}" destId="{F8E9879E-3949-4FC1-92E7-F19B888C43C8}" srcOrd="0" destOrd="0" presId="urn:microsoft.com/office/officeart/2005/8/layout/hList1"/>
    <dgm:cxn modelId="{0A193A14-FA87-446A-89B3-BDF211E0BEBF}" type="presParOf" srcId="{E89A32BC-6328-4416-9248-129530B61FFB}" destId="{E896ECED-1076-45AB-9099-043E183941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0C7A63-500D-4085-A445-7E69262E84EB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ECAD9B3-9EC6-4C8B-AA2D-B474BD0E8798}">
      <dgm:prSet phldrT="[Texto]"/>
      <dgm:spPr/>
      <dgm:t>
        <a:bodyPr/>
        <a:lstStyle/>
        <a:p>
          <a:r>
            <a:rPr lang="es-CO" b="1" i="1" dirty="0">
              <a:solidFill>
                <a:schemeClr val="bg2"/>
              </a:solidFill>
            </a:rPr>
            <a:t>Conferencias y charlas: </a:t>
          </a:r>
          <a:endParaRPr lang="es-CO" dirty="0"/>
        </a:p>
      </dgm:t>
    </dgm:pt>
    <dgm:pt modelId="{86ABB31A-55EA-4232-8A0B-51928FC44FCB}" type="parTrans" cxnId="{FCA0E969-809E-4E3F-85A0-BAA29CD9006E}">
      <dgm:prSet/>
      <dgm:spPr/>
      <dgm:t>
        <a:bodyPr/>
        <a:lstStyle/>
        <a:p>
          <a:endParaRPr lang="es-CO"/>
        </a:p>
      </dgm:t>
    </dgm:pt>
    <dgm:pt modelId="{C5A753AB-243A-4BC9-A3CF-0AA67ABA7209}" type="sibTrans" cxnId="{FCA0E969-809E-4E3F-85A0-BAA29CD9006E}">
      <dgm:prSet/>
      <dgm:spPr/>
      <dgm:t>
        <a:bodyPr/>
        <a:lstStyle/>
        <a:p>
          <a:endParaRPr lang="es-CO"/>
        </a:p>
      </dgm:t>
    </dgm:pt>
    <dgm:pt modelId="{F9CC32AB-04C3-4EB7-A9B3-55107C23598F}">
      <dgm:prSet phldrT="[Texto]"/>
      <dgm:spPr/>
      <dgm:t>
        <a:bodyPr/>
        <a:lstStyle/>
        <a:p>
          <a:r>
            <a:rPr lang="es-CO" b="1" i="1" dirty="0">
              <a:solidFill>
                <a:schemeClr val="bg2"/>
              </a:solidFill>
            </a:rPr>
            <a:t>+ </a:t>
          </a:r>
          <a:r>
            <a:rPr lang="es-CO" b="1" dirty="0">
              <a:solidFill>
                <a:schemeClr val="bg2"/>
              </a:solidFill>
            </a:rPr>
            <a:t>Equidad de Género incluido en el Plan de Capacitación Anual </a:t>
          </a:r>
          <a:r>
            <a:rPr lang="es-CO" b="1" i="1" dirty="0">
              <a:solidFill>
                <a:schemeClr val="bg2"/>
              </a:solidFill>
            </a:rPr>
            <a:t>con participación de:</a:t>
          </a:r>
          <a:br>
            <a:rPr lang="es-CO" b="1" i="1" dirty="0">
              <a:solidFill>
                <a:schemeClr val="bg2"/>
              </a:solidFill>
            </a:rPr>
          </a:br>
          <a:r>
            <a:rPr lang="es-CO" b="1" i="1" dirty="0">
              <a:solidFill>
                <a:srgbClr val="069169"/>
              </a:solidFill>
            </a:rPr>
            <a:t>-</a:t>
          </a:r>
          <a:r>
            <a:rPr lang="es-CO" b="1" dirty="0">
              <a:solidFill>
                <a:schemeClr val="tx1"/>
              </a:solidFill>
            </a:rPr>
            <a:t>Consejería para la  Mujer de la Presidencia de la Republica.</a:t>
          </a:r>
          <a:endParaRPr lang="es-CO" dirty="0"/>
        </a:p>
      </dgm:t>
    </dgm:pt>
    <dgm:pt modelId="{70A9A7D0-96D4-4AE0-B4EC-91BB43D3549F}" type="parTrans" cxnId="{73D9BD1F-EB6F-463D-8198-5CEEE7978977}">
      <dgm:prSet/>
      <dgm:spPr/>
      <dgm:t>
        <a:bodyPr/>
        <a:lstStyle/>
        <a:p>
          <a:endParaRPr lang="es-CO"/>
        </a:p>
      </dgm:t>
    </dgm:pt>
    <dgm:pt modelId="{4A9D43D1-69BD-4A71-BD84-819B6A69D151}" type="sibTrans" cxnId="{73D9BD1F-EB6F-463D-8198-5CEEE7978977}">
      <dgm:prSet/>
      <dgm:spPr/>
      <dgm:t>
        <a:bodyPr/>
        <a:lstStyle/>
        <a:p>
          <a:endParaRPr lang="es-CO"/>
        </a:p>
      </dgm:t>
    </dgm:pt>
    <dgm:pt modelId="{8D6FF983-57B9-43DC-9455-B77F88EBECDE}">
      <dgm:prSet phldrT="[Texto]"/>
      <dgm:spPr/>
      <dgm:t>
        <a:bodyPr/>
        <a:lstStyle/>
        <a:p>
          <a:r>
            <a:rPr lang="es-CO" b="1" i="1" dirty="0">
              <a:solidFill>
                <a:schemeClr val="bg2"/>
              </a:solidFill>
            </a:rPr>
            <a:t>Encuentros interinstitucionales</a:t>
          </a:r>
          <a:r>
            <a:rPr lang="es-CO" b="1" dirty="0">
              <a:solidFill>
                <a:schemeClr val="bg2"/>
              </a:solidFill>
            </a:rPr>
            <a:t>. </a:t>
          </a:r>
          <a:endParaRPr lang="es-CO" dirty="0"/>
        </a:p>
      </dgm:t>
    </dgm:pt>
    <dgm:pt modelId="{8EA54340-89B7-4984-AB6D-3ECA60A80423}" type="parTrans" cxnId="{6BAA9618-DB65-4070-ADD3-6FD6196CD5B9}">
      <dgm:prSet/>
      <dgm:spPr/>
      <dgm:t>
        <a:bodyPr/>
        <a:lstStyle/>
        <a:p>
          <a:endParaRPr lang="es-CO"/>
        </a:p>
      </dgm:t>
    </dgm:pt>
    <dgm:pt modelId="{E8330A90-B165-4607-89D0-9C87E15F6C0D}" type="sibTrans" cxnId="{6BAA9618-DB65-4070-ADD3-6FD6196CD5B9}">
      <dgm:prSet/>
      <dgm:spPr/>
      <dgm:t>
        <a:bodyPr/>
        <a:lstStyle/>
        <a:p>
          <a:endParaRPr lang="es-CO"/>
        </a:p>
      </dgm:t>
    </dgm:pt>
    <dgm:pt modelId="{A1B86203-B0FD-4CCA-A513-7462CDB71CE0}">
      <dgm:prSet phldrT="[Texto]"/>
      <dgm:spPr/>
      <dgm:t>
        <a:bodyPr/>
        <a:lstStyle/>
        <a:p>
          <a:r>
            <a:rPr lang="es-CO" b="1" dirty="0">
              <a:solidFill>
                <a:schemeClr val="tx1"/>
              </a:solidFill>
            </a:rPr>
            <a:t>Solicitud de Asistencia técnica para implementar Política de Equidad de Género.</a:t>
          </a:r>
          <a:endParaRPr lang="es-CO" dirty="0"/>
        </a:p>
      </dgm:t>
    </dgm:pt>
    <dgm:pt modelId="{3ACB0E1F-C28F-4DB8-AA22-3D4877FED312}" type="parTrans" cxnId="{CAC33465-0A9C-4F20-9B81-6E011E3144D6}">
      <dgm:prSet/>
      <dgm:spPr/>
      <dgm:t>
        <a:bodyPr/>
        <a:lstStyle/>
        <a:p>
          <a:endParaRPr lang="es-CO"/>
        </a:p>
      </dgm:t>
    </dgm:pt>
    <dgm:pt modelId="{83459B6E-E722-4410-A545-6244D9BEA974}" type="sibTrans" cxnId="{CAC33465-0A9C-4F20-9B81-6E011E3144D6}">
      <dgm:prSet/>
      <dgm:spPr/>
      <dgm:t>
        <a:bodyPr/>
        <a:lstStyle/>
        <a:p>
          <a:endParaRPr lang="es-CO"/>
        </a:p>
      </dgm:t>
    </dgm:pt>
    <dgm:pt modelId="{2D0C5E60-40B8-4625-9480-DB184C19D4B6}">
      <dgm:prSet phldrT="[Texto]"/>
      <dgm:spPr/>
      <dgm:t>
        <a:bodyPr/>
        <a:lstStyle/>
        <a:p>
          <a:r>
            <a:rPr lang="es-CO" b="1" dirty="0">
              <a:solidFill>
                <a:schemeClr val="bg2"/>
              </a:solidFill>
            </a:rPr>
            <a:t>Conmemoración del  día internacional de la Mujer. </a:t>
          </a:r>
          <a:endParaRPr lang="es-CO" dirty="0"/>
        </a:p>
      </dgm:t>
    </dgm:pt>
    <dgm:pt modelId="{7CB84CA8-D5A5-4776-86F9-45138A3C4963}" type="parTrans" cxnId="{85720187-4826-4365-8F9B-1420454A9092}">
      <dgm:prSet/>
      <dgm:spPr/>
      <dgm:t>
        <a:bodyPr/>
        <a:lstStyle/>
        <a:p>
          <a:endParaRPr lang="es-CO"/>
        </a:p>
      </dgm:t>
    </dgm:pt>
    <dgm:pt modelId="{1B992076-800C-44A6-A586-9FC87D83320C}" type="sibTrans" cxnId="{85720187-4826-4365-8F9B-1420454A9092}">
      <dgm:prSet/>
      <dgm:spPr/>
      <dgm:t>
        <a:bodyPr/>
        <a:lstStyle/>
        <a:p>
          <a:endParaRPr lang="es-CO"/>
        </a:p>
      </dgm:t>
    </dgm:pt>
    <dgm:pt modelId="{B42F317B-ACF5-4CA3-A2E8-7C6F783AAC82}">
      <dgm:prSet phldrT="[Texto]"/>
      <dgm:spPr/>
      <dgm:t>
        <a:bodyPr/>
        <a:lstStyle/>
        <a:p>
          <a:r>
            <a:rPr lang="es-CO" b="1" dirty="0">
              <a:solidFill>
                <a:schemeClr val="tx1"/>
              </a:solidFill>
            </a:rPr>
            <a:t>Experiencias exitosas con mujeres ANI. </a:t>
          </a:r>
          <a:endParaRPr lang="es-CO" dirty="0"/>
        </a:p>
      </dgm:t>
    </dgm:pt>
    <dgm:pt modelId="{8493854B-9D93-49AD-AA10-BDB929EA2486}" type="parTrans" cxnId="{E1F3CB92-2BAE-4995-BD63-1C652E8FCC0A}">
      <dgm:prSet/>
      <dgm:spPr/>
      <dgm:t>
        <a:bodyPr/>
        <a:lstStyle/>
        <a:p>
          <a:endParaRPr lang="es-CO"/>
        </a:p>
      </dgm:t>
    </dgm:pt>
    <dgm:pt modelId="{F44769DE-F159-4DAD-BD2E-0DD4BB1DAB58}" type="sibTrans" cxnId="{E1F3CB92-2BAE-4995-BD63-1C652E8FCC0A}">
      <dgm:prSet/>
      <dgm:spPr/>
      <dgm:t>
        <a:bodyPr/>
        <a:lstStyle/>
        <a:p>
          <a:endParaRPr lang="es-CO"/>
        </a:p>
      </dgm:t>
    </dgm:pt>
    <dgm:pt modelId="{3968A469-37EE-452E-8148-625F121E812A}">
      <dgm:prSet/>
      <dgm:spPr/>
      <dgm:t>
        <a:bodyPr/>
        <a:lstStyle/>
        <a:p>
          <a:endParaRPr lang="es-CO" b="1" dirty="0">
            <a:solidFill>
              <a:schemeClr val="tx1"/>
            </a:solidFill>
          </a:endParaRPr>
        </a:p>
      </dgm:t>
    </dgm:pt>
    <dgm:pt modelId="{FE2C3EEC-6F62-4FFF-B25E-77EB481942A8}" type="parTrans" cxnId="{F8638578-ACF6-445D-A5E1-4AD0E6C78611}">
      <dgm:prSet/>
      <dgm:spPr/>
      <dgm:t>
        <a:bodyPr/>
        <a:lstStyle/>
        <a:p>
          <a:endParaRPr lang="es-CO"/>
        </a:p>
      </dgm:t>
    </dgm:pt>
    <dgm:pt modelId="{8CB9C605-E8C2-4509-BBF6-26EE68BADD0D}" type="sibTrans" cxnId="{F8638578-ACF6-445D-A5E1-4AD0E6C78611}">
      <dgm:prSet/>
      <dgm:spPr/>
      <dgm:t>
        <a:bodyPr/>
        <a:lstStyle/>
        <a:p>
          <a:endParaRPr lang="es-CO"/>
        </a:p>
      </dgm:t>
    </dgm:pt>
    <dgm:pt modelId="{E1EECCAA-3E11-433E-B485-31C9A2ECFF49}">
      <dgm:prSet/>
      <dgm:spPr/>
      <dgm:t>
        <a:bodyPr/>
        <a:lstStyle/>
        <a:p>
          <a:r>
            <a:rPr lang="es-CO" b="1" dirty="0">
              <a:solidFill>
                <a:schemeClr val="bg2"/>
              </a:solidFill>
            </a:rPr>
            <a:t>+  Enlace con Consejería Presidencial para la Equidad de Género. 		</a:t>
          </a:r>
          <a:br>
            <a:rPr lang="es-CO" b="1" dirty="0">
              <a:solidFill>
                <a:schemeClr val="bg2"/>
              </a:solidFill>
            </a:rPr>
          </a:br>
          <a:r>
            <a:rPr lang="es-CO" b="1" dirty="0">
              <a:solidFill>
                <a:schemeClr val="bg2"/>
              </a:solidFill>
            </a:rPr>
            <a:t>-</a:t>
          </a:r>
          <a:r>
            <a:rPr lang="es-CO" b="1" dirty="0">
              <a:solidFill>
                <a:schemeClr val="tx1"/>
              </a:solidFill>
            </a:rPr>
            <a:t>Exposición del capítulo de Equidad de Género inmerso en Plan 	Nacional de Desarrollo.</a:t>
          </a:r>
        </a:p>
      </dgm:t>
    </dgm:pt>
    <dgm:pt modelId="{52D4AA1B-AB49-49D9-AC38-4F9764D91CE4}" type="parTrans" cxnId="{BB7B7B18-0327-4004-B41F-3F15D044FFD5}">
      <dgm:prSet/>
      <dgm:spPr/>
      <dgm:t>
        <a:bodyPr/>
        <a:lstStyle/>
        <a:p>
          <a:endParaRPr lang="es-CO"/>
        </a:p>
      </dgm:t>
    </dgm:pt>
    <dgm:pt modelId="{1874B283-0941-4D7C-9E2A-0839895B524A}" type="sibTrans" cxnId="{BB7B7B18-0327-4004-B41F-3F15D044FFD5}">
      <dgm:prSet/>
      <dgm:spPr/>
      <dgm:t>
        <a:bodyPr/>
        <a:lstStyle/>
        <a:p>
          <a:endParaRPr lang="es-CO"/>
        </a:p>
      </dgm:t>
    </dgm:pt>
    <dgm:pt modelId="{8DD6C64E-8B3E-4831-A06B-756303F02A6E}">
      <dgm:prSet/>
      <dgm:spPr/>
      <dgm:t>
        <a:bodyPr/>
        <a:lstStyle/>
        <a:p>
          <a:endParaRPr lang="es-CO" b="1" dirty="0">
            <a:solidFill>
              <a:schemeClr val="tx1"/>
            </a:solidFill>
          </a:endParaRPr>
        </a:p>
      </dgm:t>
    </dgm:pt>
    <dgm:pt modelId="{006A9C83-54B1-4928-BC97-6F8BB32D5199}" type="parTrans" cxnId="{FA021985-0A81-4460-8795-FFA931FF77F3}">
      <dgm:prSet/>
      <dgm:spPr/>
      <dgm:t>
        <a:bodyPr/>
        <a:lstStyle/>
        <a:p>
          <a:endParaRPr lang="es-CO"/>
        </a:p>
      </dgm:t>
    </dgm:pt>
    <dgm:pt modelId="{E659DD03-0F57-44BE-942D-87DA6CBFCEE9}" type="sibTrans" cxnId="{FA021985-0A81-4460-8795-FFA931FF77F3}">
      <dgm:prSet/>
      <dgm:spPr/>
      <dgm:t>
        <a:bodyPr/>
        <a:lstStyle/>
        <a:p>
          <a:endParaRPr lang="es-CO"/>
        </a:p>
      </dgm:t>
    </dgm:pt>
    <dgm:pt modelId="{B21183CF-C499-4726-8864-32A1BB3E204A}">
      <dgm:prSet/>
      <dgm:spPr/>
      <dgm:t>
        <a:bodyPr/>
        <a:lstStyle/>
        <a:p>
          <a:r>
            <a:rPr lang="es-CO" b="1" i="1" dirty="0">
              <a:solidFill>
                <a:schemeClr val="tx1"/>
              </a:solidFill>
            </a:rPr>
            <a:t>-Comisión Legal de la Mujer del Congreso de la Republica</a:t>
          </a:r>
        </a:p>
      </dgm:t>
    </dgm:pt>
    <dgm:pt modelId="{7C31625D-8CEF-465A-B2AF-5D093E8F995A}" type="parTrans" cxnId="{9B7D21F6-63E3-4348-B7FD-09D23F776297}">
      <dgm:prSet/>
      <dgm:spPr/>
      <dgm:t>
        <a:bodyPr/>
        <a:lstStyle/>
        <a:p>
          <a:endParaRPr lang="es-CO"/>
        </a:p>
      </dgm:t>
    </dgm:pt>
    <dgm:pt modelId="{83D7C010-B845-4C95-B06A-00445F38085D}" type="sibTrans" cxnId="{9B7D21F6-63E3-4348-B7FD-09D23F776297}">
      <dgm:prSet/>
      <dgm:spPr/>
      <dgm:t>
        <a:bodyPr/>
        <a:lstStyle/>
        <a:p>
          <a:endParaRPr lang="es-CO"/>
        </a:p>
      </dgm:t>
    </dgm:pt>
    <dgm:pt modelId="{98F1FF37-239E-4053-82DA-602EA9951C85}">
      <dgm:prSet/>
      <dgm:spPr/>
      <dgm:t>
        <a:bodyPr/>
        <a:lstStyle/>
        <a:p>
          <a:r>
            <a:rPr lang="es-CO" b="1" i="1" dirty="0">
              <a:solidFill>
                <a:schemeClr val="tx1"/>
              </a:solidFill>
            </a:rPr>
            <a:t>-Ministerio de Trabajo </a:t>
          </a:r>
        </a:p>
      </dgm:t>
    </dgm:pt>
    <dgm:pt modelId="{F2324D1B-8673-4583-8D2A-DDF9F717026A}" type="parTrans" cxnId="{4869CAB6-3D65-4F0A-9DB5-8C3538954479}">
      <dgm:prSet/>
      <dgm:spPr/>
      <dgm:t>
        <a:bodyPr/>
        <a:lstStyle/>
        <a:p>
          <a:endParaRPr lang="es-CO"/>
        </a:p>
      </dgm:t>
    </dgm:pt>
    <dgm:pt modelId="{86F7FF3D-91A3-41C9-8074-2B0D56DA708B}" type="sibTrans" cxnId="{4869CAB6-3D65-4F0A-9DB5-8C3538954479}">
      <dgm:prSet/>
      <dgm:spPr/>
      <dgm:t>
        <a:bodyPr/>
        <a:lstStyle/>
        <a:p>
          <a:endParaRPr lang="es-CO"/>
        </a:p>
      </dgm:t>
    </dgm:pt>
    <dgm:pt modelId="{BCB1F6AB-AEB0-4486-9338-0FBCAF984689}">
      <dgm:prSet/>
      <dgm:spPr/>
      <dgm:t>
        <a:bodyPr/>
        <a:lstStyle/>
        <a:p>
          <a:r>
            <a:rPr lang="es-CO" b="1" i="1" dirty="0">
              <a:solidFill>
                <a:schemeClr val="tx1"/>
              </a:solidFill>
            </a:rPr>
            <a:t>-Consejería  Presidencial de la Mujer</a:t>
          </a:r>
        </a:p>
      </dgm:t>
    </dgm:pt>
    <dgm:pt modelId="{81DA18F9-5A80-498B-9FE3-3B251AC15919}" type="parTrans" cxnId="{ECD6769D-D6CE-4C84-9EEE-3FB842ABDB28}">
      <dgm:prSet/>
      <dgm:spPr/>
      <dgm:t>
        <a:bodyPr/>
        <a:lstStyle/>
        <a:p>
          <a:endParaRPr lang="es-CO"/>
        </a:p>
      </dgm:t>
    </dgm:pt>
    <dgm:pt modelId="{1F29F67C-ED12-4DC1-A0DA-7CFDA52CD0BA}" type="sibTrans" cxnId="{ECD6769D-D6CE-4C84-9EEE-3FB842ABDB28}">
      <dgm:prSet/>
      <dgm:spPr/>
      <dgm:t>
        <a:bodyPr/>
        <a:lstStyle/>
        <a:p>
          <a:endParaRPr lang="es-CO"/>
        </a:p>
      </dgm:t>
    </dgm:pt>
    <dgm:pt modelId="{2F06559F-7B7B-436A-9A06-86983D22F16F}">
      <dgm:prSet/>
      <dgm:spPr/>
      <dgm:t>
        <a:bodyPr/>
        <a:lstStyle/>
        <a:p>
          <a:r>
            <a:rPr lang="es-CO" b="1" dirty="0">
              <a:solidFill>
                <a:schemeClr val="tx1"/>
              </a:solidFill>
            </a:rPr>
            <a:t>-Secretaria Distrital de la 	Mujer.</a:t>
          </a:r>
        </a:p>
      </dgm:t>
    </dgm:pt>
    <dgm:pt modelId="{8C39000E-DE25-4F95-865F-B078E66388D2}" type="sibTrans" cxnId="{0983614E-6051-43DE-B532-BB4D8B7BE980}">
      <dgm:prSet/>
      <dgm:spPr/>
      <dgm:t>
        <a:bodyPr/>
        <a:lstStyle/>
        <a:p>
          <a:endParaRPr lang="es-CO"/>
        </a:p>
      </dgm:t>
    </dgm:pt>
    <dgm:pt modelId="{1D77FA58-DFD9-4E24-A059-6409C8E4FE69}" type="parTrans" cxnId="{0983614E-6051-43DE-B532-BB4D8B7BE980}">
      <dgm:prSet/>
      <dgm:spPr/>
      <dgm:t>
        <a:bodyPr/>
        <a:lstStyle/>
        <a:p>
          <a:endParaRPr lang="es-CO"/>
        </a:p>
      </dgm:t>
    </dgm:pt>
    <dgm:pt modelId="{70BBB6FF-A301-4DA4-982C-59A7BCCB0554}" type="pres">
      <dgm:prSet presAssocID="{050C7A63-500D-4085-A445-7E69262E84EB}" presName="Name0" presStyleCnt="0">
        <dgm:presLayoutVars>
          <dgm:dir/>
        </dgm:presLayoutVars>
      </dgm:prSet>
      <dgm:spPr/>
    </dgm:pt>
    <dgm:pt modelId="{096B5D71-9622-4384-B772-5792E89369B0}" type="pres">
      <dgm:prSet presAssocID="{6ECAD9B3-9EC6-4C8B-AA2D-B474BD0E8798}" presName="composite" presStyleCnt="0"/>
      <dgm:spPr/>
    </dgm:pt>
    <dgm:pt modelId="{6576E641-5839-4FD5-BAA2-A3D54309958E}" type="pres">
      <dgm:prSet presAssocID="{6ECAD9B3-9EC6-4C8B-AA2D-B474BD0E8798}" presName="Accent" presStyleLbl="alignAcc1" presStyleIdx="0" presStyleCnt="3"/>
      <dgm:spPr/>
    </dgm:pt>
    <dgm:pt modelId="{7984864C-AC41-48A3-A83D-C7D4B7270A3E}" type="pres">
      <dgm:prSet presAssocID="{6ECAD9B3-9EC6-4C8B-AA2D-B474BD0E8798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76984A-032B-4D22-9220-A177C10828B5}" type="pres">
      <dgm:prSet presAssocID="{6ECAD9B3-9EC6-4C8B-AA2D-B474BD0E8798}" presName="Child" presStyleLbl="revTx" presStyleIdx="0" presStyleCnt="3">
        <dgm:presLayoutVars>
          <dgm:bulletEnabled val="1"/>
        </dgm:presLayoutVars>
      </dgm:prSet>
      <dgm:spPr/>
    </dgm:pt>
    <dgm:pt modelId="{8804F670-227C-4767-9B0F-634724809628}" type="pres">
      <dgm:prSet presAssocID="{6ECAD9B3-9EC6-4C8B-AA2D-B474BD0E8798}" presName="Parent" presStyleLbl="alignNode1" presStyleIdx="0" presStyleCnt="3">
        <dgm:presLayoutVars>
          <dgm:bulletEnabled val="1"/>
        </dgm:presLayoutVars>
      </dgm:prSet>
      <dgm:spPr/>
    </dgm:pt>
    <dgm:pt modelId="{18B812A1-876B-470D-B8F2-F89C5640DB02}" type="pres">
      <dgm:prSet presAssocID="{C5A753AB-243A-4BC9-A3CF-0AA67ABA7209}" presName="sibTrans" presStyleCnt="0"/>
      <dgm:spPr/>
    </dgm:pt>
    <dgm:pt modelId="{B74CA245-915A-4F69-B2B6-9DB60117F3F4}" type="pres">
      <dgm:prSet presAssocID="{8D6FF983-57B9-43DC-9455-B77F88EBECDE}" presName="composite" presStyleCnt="0"/>
      <dgm:spPr/>
    </dgm:pt>
    <dgm:pt modelId="{B4127593-E1D4-4756-91EF-46EF6A4759F5}" type="pres">
      <dgm:prSet presAssocID="{8D6FF983-57B9-43DC-9455-B77F88EBECDE}" presName="Accent" presStyleLbl="alignAcc1" presStyleIdx="1" presStyleCnt="3"/>
      <dgm:spPr/>
    </dgm:pt>
    <dgm:pt modelId="{26A9AB52-CB28-4223-818D-0AD4EEA7A247}" type="pres">
      <dgm:prSet presAssocID="{8D6FF983-57B9-43DC-9455-B77F88EBECDE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1E4864D-5804-4130-9450-AF7393708F50}" type="pres">
      <dgm:prSet presAssocID="{8D6FF983-57B9-43DC-9455-B77F88EBECDE}" presName="Child" presStyleLbl="revTx" presStyleIdx="1" presStyleCnt="3">
        <dgm:presLayoutVars>
          <dgm:bulletEnabled val="1"/>
        </dgm:presLayoutVars>
      </dgm:prSet>
      <dgm:spPr/>
    </dgm:pt>
    <dgm:pt modelId="{4B608BFE-3981-4669-B09E-9181326CDF26}" type="pres">
      <dgm:prSet presAssocID="{8D6FF983-57B9-43DC-9455-B77F88EBECDE}" presName="Parent" presStyleLbl="alignNode1" presStyleIdx="1" presStyleCnt="3" custLinFactNeighborX="3340" custLinFactNeighborY="2784">
        <dgm:presLayoutVars>
          <dgm:bulletEnabled val="1"/>
        </dgm:presLayoutVars>
      </dgm:prSet>
      <dgm:spPr/>
    </dgm:pt>
    <dgm:pt modelId="{EC335573-A763-4341-811D-C9C4B4478499}" type="pres">
      <dgm:prSet presAssocID="{E8330A90-B165-4607-89D0-9C87E15F6C0D}" presName="sibTrans" presStyleCnt="0"/>
      <dgm:spPr/>
    </dgm:pt>
    <dgm:pt modelId="{B68E7A21-4545-4F5E-811A-80EAA90ECB6C}" type="pres">
      <dgm:prSet presAssocID="{2D0C5E60-40B8-4625-9480-DB184C19D4B6}" presName="composite" presStyleCnt="0"/>
      <dgm:spPr/>
    </dgm:pt>
    <dgm:pt modelId="{771D97CD-60A1-4DD7-A557-70097AFF8DEC}" type="pres">
      <dgm:prSet presAssocID="{2D0C5E60-40B8-4625-9480-DB184C19D4B6}" presName="Accent" presStyleLbl="alignAcc1" presStyleIdx="2" presStyleCnt="3"/>
      <dgm:spPr/>
    </dgm:pt>
    <dgm:pt modelId="{45487DC5-DFA6-48B6-ADDE-8F6BEC9A1F3F}" type="pres">
      <dgm:prSet presAssocID="{2D0C5E60-40B8-4625-9480-DB184C19D4B6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5FDADD-3EA6-4805-ACC1-C501563CB6AF}" type="pres">
      <dgm:prSet presAssocID="{2D0C5E60-40B8-4625-9480-DB184C19D4B6}" presName="Child" presStyleLbl="revTx" presStyleIdx="2" presStyleCnt="3">
        <dgm:presLayoutVars>
          <dgm:bulletEnabled val="1"/>
        </dgm:presLayoutVars>
      </dgm:prSet>
      <dgm:spPr/>
    </dgm:pt>
    <dgm:pt modelId="{86D9F94F-50C2-4E2B-AA1A-516B1BFD0DAA}" type="pres">
      <dgm:prSet presAssocID="{2D0C5E60-40B8-4625-9480-DB184C19D4B6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E80BF600-E3D8-4132-885C-038123FFDFF4}" type="presOf" srcId="{98F1FF37-239E-4053-82DA-602EA9951C85}" destId="{61E4864D-5804-4130-9450-AF7393708F50}" srcOrd="0" destOrd="2" presId="urn:microsoft.com/office/officeart/2008/layout/TitlePictureLineup"/>
    <dgm:cxn modelId="{BB7B7B18-0327-4004-B41F-3F15D044FFD5}" srcId="{6ECAD9B3-9EC6-4C8B-AA2D-B474BD0E8798}" destId="{E1EECCAA-3E11-433E-B485-31C9A2ECFF49}" srcOrd="2" destOrd="0" parTransId="{52D4AA1B-AB49-49D9-AC38-4F9764D91CE4}" sibTransId="{1874B283-0941-4D7C-9E2A-0839895B524A}"/>
    <dgm:cxn modelId="{6BAA9618-DB65-4070-ADD3-6FD6196CD5B9}" srcId="{050C7A63-500D-4085-A445-7E69262E84EB}" destId="{8D6FF983-57B9-43DC-9455-B77F88EBECDE}" srcOrd="1" destOrd="0" parTransId="{8EA54340-89B7-4984-AB6D-3ECA60A80423}" sibTransId="{E8330A90-B165-4607-89D0-9C87E15F6C0D}"/>
    <dgm:cxn modelId="{73D9BD1F-EB6F-463D-8198-5CEEE7978977}" srcId="{6ECAD9B3-9EC6-4C8B-AA2D-B474BD0E8798}" destId="{F9CC32AB-04C3-4EB7-A9B3-55107C23598F}" srcOrd="0" destOrd="0" parTransId="{70A9A7D0-96D4-4AE0-B4EC-91BB43D3549F}" sibTransId="{4A9D43D1-69BD-4A71-BD84-819B6A69D151}"/>
    <dgm:cxn modelId="{6060C52C-7BDF-4BB0-93E6-C3F331B10285}" type="presOf" srcId="{F9CC32AB-04C3-4EB7-A9B3-55107C23598F}" destId="{7776984A-032B-4D22-9220-A177C10828B5}" srcOrd="0" destOrd="0" presId="urn:microsoft.com/office/officeart/2008/layout/TitlePictureLineup"/>
    <dgm:cxn modelId="{4E212F32-6D37-4A4C-880B-74DA0C1266F4}" type="presOf" srcId="{8DD6C64E-8B3E-4831-A06B-756303F02A6E}" destId="{7776984A-032B-4D22-9220-A177C10828B5}" srcOrd="0" destOrd="4" presId="urn:microsoft.com/office/officeart/2008/layout/TitlePictureLineup"/>
    <dgm:cxn modelId="{27AE015E-A1C3-4DD8-90D6-38B25C15418F}" type="presOf" srcId="{8D6FF983-57B9-43DC-9455-B77F88EBECDE}" destId="{4B608BFE-3981-4669-B09E-9181326CDF26}" srcOrd="0" destOrd="0" presId="urn:microsoft.com/office/officeart/2008/layout/TitlePictureLineup"/>
    <dgm:cxn modelId="{CAC33465-0A9C-4F20-9B81-6E011E3144D6}" srcId="{8D6FF983-57B9-43DC-9455-B77F88EBECDE}" destId="{A1B86203-B0FD-4CCA-A513-7462CDB71CE0}" srcOrd="0" destOrd="0" parTransId="{3ACB0E1F-C28F-4DB8-AA22-3D4877FED312}" sibTransId="{83459B6E-E722-4410-A545-6244D9BEA974}"/>
    <dgm:cxn modelId="{FCA0E969-809E-4E3F-85A0-BAA29CD9006E}" srcId="{050C7A63-500D-4085-A445-7E69262E84EB}" destId="{6ECAD9B3-9EC6-4C8B-AA2D-B474BD0E8798}" srcOrd="0" destOrd="0" parTransId="{86ABB31A-55EA-4232-8A0B-51928FC44FCB}" sibTransId="{C5A753AB-243A-4BC9-A3CF-0AA67ABA7209}"/>
    <dgm:cxn modelId="{0983614E-6051-43DE-B532-BB4D8B7BE980}" srcId="{F9CC32AB-04C3-4EB7-A9B3-55107C23598F}" destId="{2F06559F-7B7B-436A-9A06-86983D22F16F}" srcOrd="0" destOrd="0" parTransId="{1D77FA58-DFD9-4E24-A059-6409C8E4FE69}" sibTransId="{8C39000E-DE25-4F95-865F-B078E66388D2}"/>
    <dgm:cxn modelId="{09BA1D58-AD41-422E-9D5D-678C6177A9C4}" type="presOf" srcId="{2D0C5E60-40B8-4625-9480-DB184C19D4B6}" destId="{86D9F94F-50C2-4E2B-AA1A-516B1BFD0DAA}" srcOrd="0" destOrd="0" presId="urn:microsoft.com/office/officeart/2008/layout/TitlePictureLineup"/>
    <dgm:cxn modelId="{F8638578-ACF6-445D-A5E1-4AD0E6C78611}" srcId="{6ECAD9B3-9EC6-4C8B-AA2D-B474BD0E8798}" destId="{3968A469-37EE-452E-8148-625F121E812A}" srcOrd="1" destOrd="0" parTransId="{FE2C3EEC-6F62-4FFF-B25E-77EB481942A8}" sibTransId="{8CB9C605-E8C2-4509-BBF6-26EE68BADD0D}"/>
    <dgm:cxn modelId="{B7D1E07C-9330-48CB-9A11-3022253B79D5}" type="presOf" srcId="{BCB1F6AB-AEB0-4486-9338-0FBCAF984689}" destId="{61E4864D-5804-4130-9450-AF7393708F50}" srcOrd="0" destOrd="3" presId="urn:microsoft.com/office/officeart/2008/layout/TitlePictureLineup"/>
    <dgm:cxn modelId="{7C5B707E-B5E2-497E-AF40-5E48BBAA8968}" type="presOf" srcId="{3968A469-37EE-452E-8148-625F121E812A}" destId="{7776984A-032B-4D22-9220-A177C10828B5}" srcOrd="0" destOrd="2" presId="urn:microsoft.com/office/officeart/2008/layout/TitlePictureLineup"/>
    <dgm:cxn modelId="{4DD80983-9514-4E8E-A31A-5F0324BBDE41}" type="presOf" srcId="{B42F317B-ACF5-4CA3-A2E8-7C6F783AAC82}" destId="{3F5FDADD-3EA6-4805-ACC1-C501563CB6AF}" srcOrd="0" destOrd="0" presId="urn:microsoft.com/office/officeart/2008/layout/TitlePictureLineup"/>
    <dgm:cxn modelId="{FA021985-0A81-4460-8795-FFA931FF77F3}" srcId="{6ECAD9B3-9EC6-4C8B-AA2D-B474BD0E8798}" destId="{8DD6C64E-8B3E-4831-A06B-756303F02A6E}" srcOrd="3" destOrd="0" parTransId="{006A9C83-54B1-4928-BC97-6F8BB32D5199}" sibTransId="{E659DD03-0F57-44BE-942D-87DA6CBFCEE9}"/>
    <dgm:cxn modelId="{85720187-4826-4365-8F9B-1420454A9092}" srcId="{050C7A63-500D-4085-A445-7E69262E84EB}" destId="{2D0C5E60-40B8-4625-9480-DB184C19D4B6}" srcOrd="2" destOrd="0" parTransId="{7CB84CA8-D5A5-4776-86F9-45138A3C4963}" sibTransId="{1B992076-800C-44A6-A586-9FC87D83320C}"/>
    <dgm:cxn modelId="{2D33A68C-97AB-431E-B129-85048133A893}" type="presOf" srcId="{E1EECCAA-3E11-433E-B485-31C9A2ECFF49}" destId="{7776984A-032B-4D22-9220-A177C10828B5}" srcOrd="0" destOrd="3" presId="urn:microsoft.com/office/officeart/2008/layout/TitlePictureLineup"/>
    <dgm:cxn modelId="{E1F3CB92-2BAE-4995-BD63-1C652E8FCC0A}" srcId="{2D0C5E60-40B8-4625-9480-DB184C19D4B6}" destId="{B42F317B-ACF5-4CA3-A2E8-7C6F783AAC82}" srcOrd="0" destOrd="0" parTransId="{8493854B-9D93-49AD-AA10-BDB929EA2486}" sibTransId="{F44769DE-F159-4DAD-BD2E-0DD4BB1DAB58}"/>
    <dgm:cxn modelId="{ECD6769D-D6CE-4C84-9EEE-3FB842ABDB28}" srcId="{A1B86203-B0FD-4CCA-A513-7462CDB71CE0}" destId="{BCB1F6AB-AEB0-4486-9338-0FBCAF984689}" srcOrd="2" destOrd="0" parTransId="{81DA18F9-5A80-498B-9FE3-3B251AC15919}" sibTransId="{1F29F67C-ED12-4DC1-A0DA-7CFDA52CD0BA}"/>
    <dgm:cxn modelId="{4869CAB6-3D65-4F0A-9DB5-8C3538954479}" srcId="{A1B86203-B0FD-4CCA-A513-7462CDB71CE0}" destId="{98F1FF37-239E-4053-82DA-602EA9951C85}" srcOrd="1" destOrd="0" parTransId="{F2324D1B-8673-4583-8D2A-DDF9F717026A}" sibTransId="{86F7FF3D-91A3-41C9-8074-2B0D56DA708B}"/>
    <dgm:cxn modelId="{23AC4ED3-200D-400A-9F77-289CB5E66B8B}" type="presOf" srcId="{6ECAD9B3-9EC6-4C8B-AA2D-B474BD0E8798}" destId="{8804F670-227C-4767-9B0F-634724809628}" srcOrd="0" destOrd="0" presId="urn:microsoft.com/office/officeart/2008/layout/TitlePictureLineup"/>
    <dgm:cxn modelId="{9171EFEC-1F70-44FC-96C3-69DE7D0A60A9}" type="presOf" srcId="{2F06559F-7B7B-436A-9A06-86983D22F16F}" destId="{7776984A-032B-4D22-9220-A177C10828B5}" srcOrd="0" destOrd="1" presId="urn:microsoft.com/office/officeart/2008/layout/TitlePictureLineup"/>
    <dgm:cxn modelId="{2BAA6EF2-CB0C-47CB-B976-5F2889DC15A2}" type="presOf" srcId="{A1B86203-B0FD-4CCA-A513-7462CDB71CE0}" destId="{61E4864D-5804-4130-9450-AF7393708F50}" srcOrd="0" destOrd="0" presId="urn:microsoft.com/office/officeart/2008/layout/TitlePictureLineup"/>
    <dgm:cxn modelId="{56DA9AF2-5154-475B-984D-BA7F94FDD7C0}" type="presOf" srcId="{050C7A63-500D-4085-A445-7E69262E84EB}" destId="{70BBB6FF-A301-4DA4-982C-59A7BCCB0554}" srcOrd="0" destOrd="0" presId="urn:microsoft.com/office/officeart/2008/layout/TitlePictureLineup"/>
    <dgm:cxn modelId="{9B7D21F6-63E3-4348-B7FD-09D23F776297}" srcId="{A1B86203-B0FD-4CCA-A513-7462CDB71CE0}" destId="{B21183CF-C499-4726-8864-32A1BB3E204A}" srcOrd="0" destOrd="0" parTransId="{7C31625D-8CEF-465A-B2AF-5D093E8F995A}" sibTransId="{83D7C010-B845-4C95-B06A-00445F38085D}"/>
    <dgm:cxn modelId="{D53F6AFB-CFBD-40D8-8618-69E0A7389201}" type="presOf" srcId="{B21183CF-C499-4726-8864-32A1BB3E204A}" destId="{61E4864D-5804-4130-9450-AF7393708F50}" srcOrd="0" destOrd="1" presId="urn:microsoft.com/office/officeart/2008/layout/TitlePictureLineup"/>
    <dgm:cxn modelId="{7581AC84-2285-43B1-8549-F6FDB186D09F}" type="presParOf" srcId="{70BBB6FF-A301-4DA4-982C-59A7BCCB0554}" destId="{096B5D71-9622-4384-B772-5792E89369B0}" srcOrd="0" destOrd="0" presId="urn:microsoft.com/office/officeart/2008/layout/TitlePictureLineup"/>
    <dgm:cxn modelId="{E10BDCA2-06C7-4683-96B5-31F38C1AF576}" type="presParOf" srcId="{096B5D71-9622-4384-B772-5792E89369B0}" destId="{6576E641-5839-4FD5-BAA2-A3D54309958E}" srcOrd="0" destOrd="0" presId="urn:microsoft.com/office/officeart/2008/layout/TitlePictureLineup"/>
    <dgm:cxn modelId="{383DC11D-EF75-476B-A51B-34A846EC81C7}" type="presParOf" srcId="{096B5D71-9622-4384-B772-5792E89369B0}" destId="{7984864C-AC41-48A3-A83D-C7D4B7270A3E}" srcOrd="1" destOrd="0" presId="urn:microsoft.com/office/officeart/2008/layout/TitlePictureLineup"/>
    <dgm:cxn modelId="{C43476A9-390F-4797-ACAD-4AC9D8C88CBB}" type="presParOf" srcId="{096B5D71-9622-4384-B772-5792E89369B0}" destId="{7776984A-032B-4D22-9220-A177C10828B5}" srcOrd="2" destOrd="0" presId="urn:microsoft.com/office/officeart/2008/layout/TitlePictureLineup"/>
    <dgm:cxn modelId="{7298B379-4C68-4DAF-B9D5-1027E3439DE0}" type="presParOf" srcId="{096B5D71-9622-4384-B772-5792E89369B0}" destId="{8804F670-227C-4767-9B0F-634724809628}" srcOrd="3" destOrd="0" presId="urn:microsoft.com/office/officeart/2008/layout/TitlePictureLineup"/>
    <dgm:cxn modelId="{33AB9CBE-4427-4EB9-BEC6-D6543BFC77D0}" type="presParOf" srcId="{70BBB6FF-A301-4DA4-982C-59A7BCCB0554}" destId="{18B812A1-876B-470D-B8F2-F89C5640DB02}" srcOrd="1" destOrd="0" presId="urn:microsoft.com/office/officeart/2008/layout/TitlePictureLineup"/>
    <dgm:cxn modelId="{BDD51534-E14B-4A5F-AE82-E5E7EAE5866C}" type="presParOf" srcId="{70BBB6FF-A301-4DA4-982C-59A7BCCB0554}" destId="{B74CA245-915A-4F69-B2B6-9DB60117F3F4}" srcOrd="2" destOrd="0" presId="urn:microsoft.com/office/officeart/2008/layout/TitlePictureLineup"/>
    <dgm:cxn modelId="{6AFC6BDB-AA74-47C9-B1FE-709F346F1935}" type="presParOf" srcId="{B74CA245-915A-4F69-B2B6-9DB60117F3F4}" destId="{B4127593-E1D4-4756-91EF-46EF6A4759F5}" srcOrd="0" destOrd="0" presId="urn:microsoft.com/office/officeart/2008/layout/TitlePictureLineup"/>
    <dgm:cxn modelId="{68B46C35-82E2-486A-9123-C5943A9DC0A3}" type="presParOf" srcId="{B74CA245-915A-4F69-B2B6-9DB60117F3F4}" destId="{26A9AB52-CB28-4223-818D-0AD4EEA7A247}" srcOrd="1" destOrd="0" presId="urn:microsoft.com/office/officeart/2008/layout/TitlePictureLineup"/>
    <dgm:cxn modelId="{AEA4D201-DA15-4D82-9309-33C8323DBF7D}" type="presParOf" srcId="{B74CA245-915A-4F69-B2B6-9DB60117F3F4}" destId="{61E4864D-5804-4130-9450-AF7393708F50}" srcOrd="2" destOrd="0" presId="urn:microsoft.com/office/officeart/2008/layout/TitlePictureLineup"/>
    <dgm:cxn modelId="{4CB7FB0F-1FF2-4851-95C3-E9DF576D31B1}" type="presParOf" srcId="{B74CA245-915A-4F69-B2B6-9DB60117F3F4}" destId="{4B608BFE-3981-4669-B09E-9181326CDF26}" srcOrd="3" destOrd="0" presId="urn:microsoft.com/office/officeart/2008/layout/TitlePictureLineup"/>
    <dgm:cxn modelId="{780C729B-52D9-4C72-8DF9-73C54E0839D4}" type="presParOf" srcId="{70BBB6FF-A301-4DA4-982C-59A7BCCB0554}" destId="{EC335573-A763-4341-811D-C9C4B4478499}" srcOrd="3" destOrd="0" presId="urn:microsoft.com/office/officeart/2008/layout/TitlePictureLineup"/>
    <dgm:cxn modelId="{C340D248-FD36-4D78-BD6B-926E3A414BB7}" type="presParOf" srcId="{70BBB6FF-A301-4DA4-982C-59A7BCCB0554}" destId="{B68E7A21-4545-4F5E-811A-80EAA90ECB6C}" srcOrd="4" destOrd="0" presId="urn:microsoft.com/office/officeart/2008/layout/TitlePictureLineup"/>
    <dgm:cxn modelId="{DF7F6AB2-2998-4D27-A77A-4DE11F80AD0C}" type="presParOf" srcId="{B68E7A21-4545-4F5E-811A-80EAA90ECB6C}" destId="{771D97CD-60A1-4DD7-A557-70097AFF8DEC}" srcOrd="0" destOrd="0" presId="urn:microsoft.com/office/officeart/2008/layout/TitlePictureLineup"/>
    <dgm:cxn modelId="{DE2A19A6-E06D-4AD8-9A91-DAA3F82348FB}" type="presParOf" srcId="{B68E7A21-4545-4F5E-811A-80EAA90ECB6C}" destId="{45487DC5-DFA6-48B6-ADDE-8F6BEC9A1F3F}" srcOrd="1" destOrd="0" presId="urn:microsoft.com/office/officeart/2008/layout/TitlePictureLineup"/>
    <dgm:cxn modelId="{4C488133-B2D2-463E-A60A-2BACB3DD22F7}" type="presParOf" srcId="{B68E7A21-4545-4F5E-811A-80EAA90ECB6C}" destId="{3F5FDADD-3EA6-4805-ACC1-C501563CB6AF}" srcOrd="2" destOrd="0" presId="urn:microsoft.com/office/officeart/2008/layout/TitlePictureLineup"/>
    <dgm:cxn modelId="{60768ADC-58DA-43D3-91DD-4475424E7FE7}" type="presParOf" srcId="{B68E7A21-4545-4F5E-811A-80EAA90ECB6C}" destId="{86D9F94F-50C2-4E2B-AA1A-516B1BFD0DA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A3B9F8-EF09-4806-889D-58644346064B}" type="doc">
      <dgm:prSet loTypeId="urn:microsoft.com/office/officeart/2005/8/layout/arrow6" loCatId="process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0D8DF8B6-8EB1-446C-B104-A5293E3921F5}">
      <dgm:prSet phldrT="[Texto]" custT="1"/>
      <dgm:spPr/>
      <dgm:t>
        <a:bodyPr/>
        <a:lstStyle/>
        <a:p>
          <a:r>
            <a:rPr lang="es-CO" sz="2000" b="1" dirty="0">
              <a:solidFill>
                <a:srgbClr val="00B050"/>
              </a:solidFill>
            </a:rPr>
            <a:t>240</a:t>
          </a:r>
          <a:r>
            <a:rPr lang="es-CO" sz="2000" dirty="0">
              <a:solidFill>
                <a:srgbClr val="00B050"/>
              </a:solidFill>
            </a:rPr>
            <a:t> </a:t>
          </a:r>
          <a:r>
            <a:rPr lang="es-CO" sz="2000" dirty="0"/>
            <a:t>empleos en planta</a:t>
          </a:r>
        </a:p>
      </dgm:t>
    </dgm:pt>
    <dgm:pt modelId="{A288B877-D2D4-42DC-995C-37B5476A2218}" type="parTrans" cxnId="{07EEBC6C-1E80-4188-9CA3-5179BA8C6036}">
      <dgm:prSet/>
      <dgm:spPr/>
      <dgm:t>
        <a:bodyPr/>
        <a:lstStyle/>
        <a:p>
          <a:endParaRPr lang="es-CO" sz="2000"/>
        </a:p>
      </dgm:t>
    </dgm:pt>
    <dgm:pt modelId="{6624D80E-B9CF-4F7A-AF60-8054FE19645D}" type="sibTrans" cxnId="{07EEBC6C-1E80-4188-9CA3-5179BA8C6036}">
      <dgm:prSet/>
      <dgm:spPr/>
      <dgm:t>
        <a:bodyPr/>
        <a:lstStyle/>
        <a:p>
          <a:endParaRPr lang="es-CO" sz="2000"/>
        </a:p>
      </dgm:t>
    </dgm:pt>
    <dgm:pt modelId="{5034459E-7979-467E-835C-FC31E6F9A5AB}">
      <dgm:prSet phldrT="[Texto]" custT="1"/>
      <dgm:spPr/>
      <dgm:t>
        <a:bodyPr/>
        <a:lstStyle/>
        <a:p>
          <a:r>
            <a:rPr lang="es-CO" sz="2000" b="1" dirty="0">
              <a:solidFill>
                <a:srgbClr val="FFC000"/>
              </a:solidFill>
            </a:rPr>
            <a:t>52%</a:t>
          </a:r>
          <a:r>
            <a:rPr lang="es-CO" sz="2000" b="1" dirty="0">
              <a:solidFill>
                <a:schemeClr val="tx1"/>
              </a:solidFill>
            </a:rPr>
            <a:t> </a:t>
          </a:r>
          <a:r>
            <a:rPr lang="es-CO" sz="2000" dirty="0"/>
            <a:t>ocupado por mujeres</a:t>
          </a:r>
        </a:p>
      </dgm:t>
    </dgm:pt>
    <dgm:pt modelId="{3B6F1C13-8D0C-46F3-99F3-50020B115B40}" type="parTrans" cxnId="{AC141F31-5128-4060-AA59-ABD5628D170E}">
      <dgm:prSet/>
      <dgm:spPr/>
      <dgm:t>
        <a:bodyPr/>
        <a:lstStyle/>
        <a:p>
          <a:endParaRPr lang="es-CO" sz="2000"/>
        </a:p>
      </dgm:t>
    </dgm:pt>
    <dgm:pt modelId="{4E340434-07E2-4F86-8EF6-AEAE64769331}" type="sibTrans" cxnId="{AC141F31-5128-4060-AA59-ABD5628D170E}">
      <dgm:prSet/>
      <dgm:spPr/>
      <dgm:t>
        <a:bodyPr/>
        <a:lstStyle/>
        <a:p>
          <a:endParaRPr lang="es-CO" sz="2000"/>
        </a:p>
      </dgm:t>
    </dgm:pt>
    <dgm:pt modelId="{C8B5018B-14AE-4412-B2A1-AB3AE7D9048F}" type="pres">
      <dgm:prSet presAssocID="{ECA3B9F8-EF09-4806-889D-58644346064B}" presName="compositeShape" presStyleCnt="0">
        <dgm:presLayoutVars>
          <dgm:chMax val="2"/>
          <dgm:dir/>
          <dgm:resizeHandles val="exact"/>
        </dgm:presLayoutVars>
      </dgm:prSet>
      <dgm:spPr/>
    </dgm:pt>
    <dgm:pt modelId="{3BFA9C4D-B9CF-44E1-90E2-653FCBC6F7D1}" type="pres">
      <dgm:prSet presAssocID="{ECA3B9F8-EF09-4806-889D-58644346064B}" presName="ribbon" presStyleLbl="node1" presStyleIdx="0" presStyleCn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57150"/>
      </dgm:spPr>
    </dgm:pt>
    <dgm:pt modelId="{DEBC6DB4-E515-44FD-B404-7F95EA647445}" type="pres">
      <dgm:prSet presAssocID="{ECA3B9F8-EF09-4806-889D-58644346064B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96F01E88-8122-4237-ACCB-EDA85EEF3189}" type="pres">
      <dgm:prSet presAssocID="{ECA3B9F8-EF09-4806-889D-58644346064B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B48470F-1151-4743-BF67-F0B0F52FF543}" type="presOf" srcId="{ECA3B9F8-EF09-4806-889D-58644346064B}" destId="{C8B5018B-14AE-4412-B2A1-AB3AE7D9048F}" srcOrd="0" destOrd="0" presId="urn:microsoft.com/office/officeart/2005/8/layout/arrow6"/>
    <dgm:cxn modelId="{AC141F31-5128-4060-AA59-ABD5628D170E}" srcId="{ECA3B9F8-EF09-4806-889D-58644346064B}" destId="{5034459E-7979-467E-835C-FC31E6F9A5AB}" srcOrd="1" destOrd="0" parTransId="{3B6F1C13-8D0C-46F3-99F3-50020B115B40}" sibTransId="{4E340434-07E2-4F86-8EF6-AEAE64769331}"/>
    <dgm:cxn modelId="{77EDC164-F312-447E-BBC4-90018F45EB93}" type="presOf" srcId="{0D8DF8B6-8EB1-446C-B104-A5293E3921F5}" destId="{DEBC6DB4-E515-44FD-B404-7F95EA647445}" srcOrd="0" destOrd="0" presId="urn:microsoft.com/office/officeart/2005/8/layout/arrow6"/>
    <dgm:cxn modelId="{07EEBC6C-1E80-4188-9CA3-5179BA8C6036}" srcId="{ECA3B9F8-EF09-4806-889D-58644346064B}" destId="{0D8DF8B6-8EB1-446C-B104-A5293E3921F5}" srcOrd="0" destOrd="0" parTransId="{A288B877-D2D4-42DC-995C-37B5476A2218}" sibTransId="{6624D80E-B9CF-4F7A-AF60-8054FE19645D}"/>
    <dgm:cxn modelId="{3CDE3AF4-B32C-4AA7-9A20-58BD9023C653}" type="presOf" srcId="{5034459E-7979-467E-835C-FC31E6F9A5AB}" destId="{96F01E88-8122-4237-ACCB-EDA85EEF3189}" srcOrd="0" destOrd="0" presId="urn:microsoft.com/office/officeart/2005/8/layout/arrow6"/>
    <dgm:cxn modelId="{B27E63DC-758F-4C76-B584-3A76D9EEB73B}" type="presParOf" srcId="{C8B5018B-14AE-4412-B2A1-AB3AE7D9048F}" destId="{3BFA9C4D-B9CF-44E1-90E2-653FCBC6F7D1}" srcOrd="0" destOrd="0" presId="urn:microsoft.com/office/officeart/2005/8/layout/arrow6"/>
    <dgm:cxn modelId="{5237DE59-412C-4F90-9DA0-EA47D1B1B740}" type="presParOf" srcId="{C8B5018B-14AE-4412-B2A1-AB3AE7D9048F}" destId="{DEBC6DB4-E515-44FD-B404-7F95EA647445}" srcOrd="1" destOrd="0" presId="urn:microsoft.com/office/officeart/2005/8/layout/arrow6"/>
    <dgm:cxn modelId="{C3054BD8-4636-41EC-A9B0-CA42194CFD56}" type="presParOf" srcId="{C8B5018B-14AE-4412-B2A1-AB3AE7D9048F}" destId="{96F01E88-8122-4237-ACCB-EDA85EEF3189}" srcOrd="2" destOrd="0" presId="urn:microsoft.com/office/officeart/2005/8/layout/arrow6"/>
  </dgm:cxnLst>
  <dgm:bg>
    <a:solidFill>
      <a:srgbClr val="DCEBFB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252B2-B579-459A-9F5E-376E33C82CC5}">
      <dsp:nvSpPr>
        <dsp:cNvPr id="0" name=""/>
        <dsp:cNvSpPr/>
      </dsp:nvSpPr>
      <dsp:spPr>
        <a:xfrm>
          <a:off x="46" y="12463"/>
          <a:ext cx="4463953" cy="1123200"/>
        </a:xfrm>
        <a:prstGeom prst="rect">
          <a:avLst/>
        </a:prstGeom>
        <a:solidFill>
          <a:srgbClr val="ED7D31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solidFill>
                <a:sysClr val="window" lastClr="FFFFFF"/>
              </a:solidFill>
              <a:latin typeface="Century Gothic" panose="020B0502020202020204" pitchFamily="34" charset="0"/>
              <a:ea typeface="+mn-ea"/>
              <a:cs typeface="+mn-cs"/>
            </a:rPr>
            <a:t>ESTRUCTURACIÓN</a:t>
          </a:r>
        </a:p>
      </dsp:txBody>
      <dsp:txXfrm>
        <a:off x="46" y="12463"/>
        <a:ext cx="4463953" cy="1123200"/>
      </dsp:txXfrm>
    </dsp:sp>
    <dsp:sp modelId="{B752D0BA-88AB-432F-B2E2-B71B18BE0216}">
      <dsp:nvSpPr>
        <dsp:cNvPr id="0" name=""/>
        <dsp:cNvSpPr/>
      </dsp:nvSpPr>
      <dsp:spPr>
        <a:xfrm>
          <a:off x="46" y="1135663"/>
          <a:ext cx="4463953" cy="2248155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generan espacios de participación durante la elaboración de los estudios sociales con Autoridades locales, organizaciones locales y actores representativos de las áreas de los proyectos.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desarrolla una audiencia pública en el marco de la Ley 1508 de 2012.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 pitchFamily="34" charset="0"/>
              <a:ea typeface="+mn-ea"/>
              <a:cs typeface="+mn-cs"/>
            </a:rPr>
            <a:t>Se desarrolla el proceso de consulta previa según lo estipulado en la Ley 1682 de 2013- Art. 39.</a:t>
          </a:r>
        </a:p>
      </dsp:txBody>
      <dsp:txXfrm>
        <a:off x="46" y="1135663"/>
        <a:ext cx="4463953" cy="2248155"/>
      </dsp:txXfrm>
    </dsp:sp>
    <dsp:sp modelId="{F8E9879E-3949-4FC1-92E7-F19B888C43C8}">
      <dsp:nvSpPr>
        <dsp:cNvPr id="0" name=""/>
        <dsp:cNvSpPr/>
      </dsp:nvSpPr>
      <dsp:spPr>
        <a:xfrm>
          <a:off x="5089000" y="0"/>
          <a:ext cx="4463953" cy="1123200"/>
        </a:xfrm>
        <a:prstGeom prst="rect">
          <a:avLst/>
        </a:prstGeom>
        <a:solidFill>
          <a:srgbClr val="ED7D31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EJECUCIÓN </a:t>
          </a:r>
        </a:p>
      </dsp:txBody>
      <dsp:txXfrm>
        <a:off x="5089000" y="0"/>
        <a:ext cx="4463953" cy="1123200"/>
      </dsp:txXfrm>
    </dsp:sp>
    <dsp:sp modelId="{E896ECED-1076-45AB-9099-043E183941DC}">
      <dsp:nvSpPr>
        <dsp:cNvPr id="0" name=""/>
        <dsp:cNvSpPr/>
      </dsp:nvSpPr>
      <dsp:spPr>
        <a:xfrm>
          <a:off x="5088953" y="1135663"/>
          <a:ext cx="4463953" cy="2248155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 pitchFamily="34" charset="0"/>
              <a:ea typeface="+mn-ea"/>
              <a:cs typeface="+mn-cs"/>
            </a:rPr>
            <a:t>En el marco de los programas del Plan de Gestión social contractual:</a:t>
          </a:r>
          <a:endParaRPr lang="es-CO" sz="140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u="sng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 pitchFamily="34" charset="0"/>
              <a:ea typeface="+mn-ea"/>
              <a:cs typeface="+mn-cs"/>
            </a:rPr>
            <a:t>Información y participación comunitaria, atención al usuario, capacitación a las comunidades,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5088953" y="1135663"/>
        <a:ext cx="4463953" cy="2248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E641-5839-4FD5-BAA2-A3D54309958E}">
      <dsp:nvSpPr>
        <dsp:cNvPr id="0" name=""/>
        <dsp:cNvSpPr/>
      </dsp:nvSpPr>
      <dsp:spPr>
        <a:xfrm>
          <a:off x="58001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4864C-AC41-48A3-A83D-C7D4B7270A3E}">
      <dsp:nvSpPr>
        <dsp:cNvPr id="0" name=""/>
        <dsp:cNvSpPr/>
      </dsp:nvSpPr>
      <dsp:spPr>
        <a:xfrm>
          <a:off x="681619" y="528320"/>
          <a:ext cx="1923694" cy="16459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6984A-032B-4D22-9220-A177C10828B5}">
      <dsp:nvSpPr>
        <dsp:cNvPr id="0" name=""/>
        <dsp:cNvSpPr/>
      </dsp:nvSpPr>
      <dsp:spPr>
        <a:xfrm>
          <a:off x="68161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i="1" kern="1200" dirty="0">
              <a:solidFill>
                <a:schemeClr val="bg2"/>
              </a:solidFill>
            </a:rPr>
            <a:t>+ </a:t>
          </a:r>
          <a:r>
            <a:rPr lang="es-CO" sz="800" b="1" kern="1200" dirty="0">
              <a:solidFill>
                <a:schemeClr val="bg2"/>
              </a:solidFill>
            </a:rPr>
            <a:t>Equidad de Género incluido en el Plan de Capacitación Anual </a:t>
          </a:r>
          <a:r>
            <a:rPr lang="es-CO" sz="800" b="1" i="1" kern="1200" dirty="0">
              <a:solidFill>
                <a:schemeClr val="bg2"/>
              </a:solidFill>
            </a:rPr>
            <a:t>con participación de:</a:t>
          </a:r>
          <a:br>
            <a:rPr lang="es-CO" sz="800" b="1" i="1" kern="1200" dirty="0">
              <a:solidFill>
                <a:schemeClr val="bg2"/>
              </a:solidFill>
            </a:rPr>
          </a:br>
          <a:r>
            <a:rPr lang="es-CO" sz="800" b="1" i="1" kern="1200" dirty="0">
              <a:solidFill>
                <a:srgbClr val="069169"/>
              </a:solidFill>
            </a:rPr>
            <a:t>-</a:t>
          </a:r>
          <a:r>
            <a:rPr lang="es-CO" sz="800" b="1" kern="1200" dirty="0">
              <a:solidFill>
                <a:schemeClr val="tx1"/>
              </a:solidFill>
            </a:rPr>
            <a:t>Consejería para la  Mujer de la Presidencia de la Republica.</a:t>
          </a:r>
          <a:endParaRPr lang="es-CO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kern="1200" dirty="0">
              <a:solidFill>
                <a:schemeClr val="tx1"/>
              </a:solidFill>
            </a:rPr>
            <a:t>-Secretaria Distrital de la 	Mujer.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800" b="1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kern="1200" dirty="0">
              <a:solidFill>
                <a:schemeClr val="bg2"/>
              </a:solidFill>
            </a:rPr>
            <a:t>+  Enlace con Consejería Presidencial para la Equidad de Género. 		</a:t>
          </a:r>
          <a:br>
            <a:rPr lang="es-CO" sz="800" b="1" kern="1200" dirty="0">
              <a:solidFill>
                <a:schemeClr val="bg2"/>
              </a:solidFill>
            </a:rPr>
          </a:br>
          <a:r>
            <a:rPr lang="es-CO" sz="800" b="1" kern="1200" dirty="0">
              <a:solidFill>
                <a:schemeClr val="bg2"/>
              </a:solidFill>
            </a:rPr>
            <a:t>-</a:t>
          </a:r>
          <a:r>
            <a:rPr lang="es-CO" sz="800" b="1" kern="1200" dirty="0">
              <a:solidFill>
                <a:schemeClr val="tx1"/>
              </a:solidFill>
            </a:rPr>
            <a:t>Exposición del capítulo de Equidad de Género inmerso en Plan 	Nacional de Desarrollo.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800" b="1" kern="1200" dirty="0">
            <a:solidFill>
              <a:schemeClr val="tx1"/>
            </a:solidFill>
          </a:endParaRPr>
        </a:p>
      </dsp:txBody>
      <dsp:txXfrm>
        <a:off x="681619" y="2174240"/>
        <a:ext cx="1923694" cy="1889760"/>
      </dsp:txXfrm>
    </dsp:sp>
    <dsp:sp modelId="{8804F670-227C-4767-9B0F-634724809628}">
      <dsp:nvSpPr>
        <dsp:cNvPr id="0" name=""/>
        <dsp:cNvSpPr/>
      </dsp:nvSpPr>
      <dsp:spPr>
        <a:xfrm>
          <a:off x="580019" y="0"/>
          <a:ext cx="2032000" cy="4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kern="1200" dirty="0">
              <a:solidFill>
                <a:schemeClr val="bg2"/>
              </a:solidFill>
            </a:rPr>
            <a:t>Conferencias y charlas: </a:t>
          </a:r>
          <a:endParaRPr lang="es-CO" sz="1200" kern="1200" dirty="0"/>
        </a:p>
      </dsp:txBody>
      <dsp:txXfrm>
        <a:off x="580019" y="0"/>
        <a:ext cx="2032000" cy="406400"/>
      </dsp:txXfrm>
    </dsp:sp>
    <dsp:sp modelId="{B4127593-E1D4-4756-91EF-46EF6A4759F5}">
      <dsp:nvSpPr>
        <dsp:cNvPr id="0" name=""/>
        <dsp:cNvSpPr/>
      </dsp:nvSpPr>
      <dsp:spPr>
        <a:xfrm>
          <a:off x="3015132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9AB52-CB28-4223-818D-0AD4EEA7A247}">
      <dsp:nvSpPr>
        <dsp:cNvPr id="0" name=""/>
        <dsp:cNvSpPr/>
      </dsp:nvSpPr>
      <dsp:spPr>
        <a:xfrm>
          <a:off x="3116732" y="528320"/>
          <a:ext cx="1923694" cy="16459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4864D-5804-4130-9450-AF7393708F50}">
      <dsp:nvSpPr>
        <dsp:cNvPr id="0" name=""/>
        <dsp:cNvSpPr/>
      </dsp:nvSpPr>
      <dsp:spPr>
        <a:xfrm>
          <a:off x="3116732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tx1"/>
              </a:solidFill>
            </a:rPr>
            <a:t>Solicitud de Asistencia técnica para implementar Política de Equidad de Género.</a:t>
          </a:r>
          <a:endParaRPr lang="es-CO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i="1" kern="1200" dirty="0">
              <a:solidFill>
                <a:schemeClr val="tx1"/>
              </a:solidFill>
            </a:rPr>
            <a:t>-Comisión Legal de la Mujer del Congreso de la Republica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i="1" kern="1200" dirty="0">
              <a:solidFill>
                <a:schemeClr val="tx1"/>
              </a:solidFill>
            </a:rPr>
            <a:t>-Ministerio de Trabajo 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800" b="1" i="1" kern="1200" dirty="0">
              <a:solidFill>
                <a:schemeClr val="tx1"/>
              </a:solidFill>
            </a:rPr>
            <a:t>-Consejería  Presidencial de la Mujer</a:t>
          </a:r>
        </a:p>
      </dsp:txBody>
      <dsp:txXfrm>
        <a:off x="3116732" y="2174240"/>
        <a:ext cx="1923694" cy="1889760"/>
      </dsp:txXfrm>
    </dsp:sp>
    <dsp:sp modelId="{4B608BFE-3981-4669-B09E-9181326CDF26}">
      <dsp:nvSpPr>
        <dsp:cNvPr id="0" name=""/>
        <dsp:cNvSpPr/>
      </dsp:nvSpPr>
      <dsp:spPr>
        <a:xfrm>
          <a:off x="3083001" y="11314"/>
          <a:ext cx="2032000" cy="4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kern="1200" dirty="0">
              <a:solidFill>
                <a:schemeClr val="bg2"/>
              </a:solidFill>
            </a:rPr>
            <a:t>Encuentros interinstitucionales</a:t>
          </a:r>
          <a:r>
            <a:rPr lang="es-CO" sz="1200" b="1" kern="1200" dirty="0">
              <a:solidFill>
                <a:schemeClr val="bg2"/>
              </a:solidFill>
            </a:rPr>
            <a:t>. </a:t>
          </a:r>
          <a:endParaRPr lang="es-CO" sz="1200" kern="1200" dirty="0"/>
        </a:p>
      </dsp:txBody>
      <dsp:txXfrm>
        <a:off x="3083001" y="11314"/>
        <a:ext cx="2032000" cy="406400"/>
      </dsp:txXfrm>
    </dsp:sp>
    <dsp:sp modelId="{771D97CD-60A1-4DD7-A557-70097AFF8DEC}">
      <dsp:nvSpPr>
        <dsp:cNvPr id="0" name=""/>
        <dsp:cNvSpPr/>
      </dsp:nvSpPr>
      <dsp:spPr>
        <a:xfrm>
          <a:off x="5450246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87DC5-DFA6-48B6-ADDE-8F6BEC9A1F3F}">
      <dsp:nvSpPr>
        <dsp:cNvPr id="0" name=""/>
        <dsp:cNvSpPr/>
      </dsp:nvSpPr>
      <dsp:spPr>
        <a:xfrm>
          <a:off x="5551846" y="528320"/>
          <a:ext cx="1923694" cy="16459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FDADD-3EA6-4805-ACC1-C501563CB6AF}">
      <dsp:nvSpPr>
        <dsp:cNvPr id="0" name=""/>
        <dsp:cNvSpPr/>
      </dsp:nvSpPr>
      <dsp:spPr>
        <a:xfrm>
          <a:off x="5551846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tx1"/>
              </a:solidFill>
            </a:rPr>
            <a:t>Experiencias exitosas con mujeres ANI. </a:t>
          </a:r>
          <a:endParaRPr lang="es-CO" sz="1000" kern="1200" dirty="0"/>
        </a:p>
      </dsp:txBody>
      <dsp:txXfrm>
        <a:off x="5551846" y="2174240"/>
        <a:ext cx="1923694" cy="1889760"/>
      </dsp:txXfrm>
    </dsp:sp>
    <dsp:sp modelId="{86D9F94F-50C2-4E2B-AA1A-516B1BFD0DAA}">
      <dsp:nvSpPr>
        <dsp:cNvPr id="0" name=""/>
        <dsp:cNvSpPr/>
      </dsp:nvSpPr>
      <dsp:spPr>
        <a:xfrm>
          <a:off x="5450246" y="0"/>
          <a:ext cx="2032000" cy="4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bg2"/>
              </a:solidFill>
            </a:rPr>
            <a:t>Conmemoración del  día internacional de la Mujer. </a:t>
          </a:r>
          <a:endParaRPr lang="es-CO" sz="1200" kern="1200" dirty="0"/>
        </a:p>
      </dsp:txBody>
      <dsp:txXfrm>
        <a:off x="5450246" y="0"/>
        <a:ext cx="2032000" cy="406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A9C4D-B9CF-44E1-90E2-653FCBC6F7D1}">
      <dsp:nvSpPr>
        <dsp:cNvPr id="0" name=""/>
        <dsp:cNvSpPr/>
      </dsp:nvSpPr>
      <dsp:spPr>
        <a:xfrm>
          <a:off x="0" y="176221"/>
          <a:ext cx="5925335" cy="2370134"/>
        </a:xfrm>
        <a:prstGeom prst="leftRightRibbon">
          <a:avLst/>
        </a:prstGeom>
        <a:solidFill>
          <a:schemeClr val="lt1"/>
        </a:solidFill>
        <a:ln w="57150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DEBC6DB4-E515-44FD-B404-7F95EA647445}">
      <dsp:nvSpPr>
        <dsp:cNvPr id="0" name=""/>
        <dsp:cNvSpPr/>
      </dsp:nvSpPr>
      <dsp:spPr>
        <a:xfrm>
          <a:off x="711040" y="590994"/>
          <a:ext cx="1955360" cy="116136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rgbClr val="00B050"/>
              </a:solidFill>
            </a:rPr>
            <a:t>240</a:t>
          </a:r>
          <a:r>
            <a:rPr lang="es-CO" sz="2000" kern="1200" dirty="0">
              <a:solidFill>
                <a:srgbClr val="00B050"/>
              </a:solidFill>
            </a:rPr>
            <a:t> </a:t>
          </a:r>
          <a:r>
            <a:rPr lang="es-CO" sz="2000" kern="1200" dirty="0"/>
            <a:t>empleos en planta</a:t>
          </a:r>
        </a:p>
      </dsp:txBody>
      <dsp:txXfrm>
        <a:off x="711040" y="590994"/>
        <a:ext cx="1955360" cy="1161365"/>
      </dsp:txXfrm>
    </dsp:sp>
    <dsp:sp modelId="{96F01E88-8122-4237-ACCB-EDA85EEF3189}">
      <dsp:nvSpPr>
        <dsp:cNvPr id="0" name=""/>
        <dsp:cNvSpPr/>
      </dsp:nvSpPr>
      <dsp:spPr>
        <a:xfrm>
          <a:off x="2962667" y="970216"/>
          <a:ext cx="2310880" cy="116136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rgbClr val="FFC000"/>
              </a:solidFill>
            </a:rPr>
            <a:t>52%</a:t>
          </a:r>
          <a:r>
            <a:rPr lang="es-CO" sz="2000" b="1" kern="1200" dirty="0">
              <a:solidFill>
                <a:schemeClr val="tx1"/>
              </a:solidFill>
            </a:rPr>
            <a:t> </a:t>
          </a:r>
          <a:r>
            <a:rPr lang="es-CO" sz="2000" kern="1200" dirty="0"/>
            <a:t>ocupado por mujeres</a:t>
          </a:r>
        </a:p>
      </dsp:txBody>
      <dsp:txXfrm>
        <a:off x="2962667" y="970216"/>
        <a:ext cx="2310880" cy="1161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3155FF9-B3CB-40F0-BD00-44BDB6E6363D}" type="datetimeFigureOut">
              <a:rPr lang="es-CO" smtClean="0"/>
              <a:t>10/09/2019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C2D066F-E34B-4183-8FDC-D566C147F2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702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D066F-E34B-4183-8FDC-D566C147F27D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0316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467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57238"/>
            <a:ext cx="6726238" cy="37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94873" y="4794505"/>
            <a:ext cx="5558988" cy="4542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5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968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67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63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9575" y="446088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010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251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02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595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Numero de aeropuertos y estado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D066F-E34B-4183-8FDC-D566C147F27D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988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Numero de aeropuertos y estado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D066F-E34B-4183-8FDC-D566C147F27D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440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Titulo , cambiar fotos e incluir mas foto de aeropuertos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D066F-E34B-4183-8FDC-D566C147F27D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638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 1" preserve="1" userDrawn="1">
  <p:cSld name="Diapositiva de título 1 1 1">
    <p:bg>
      <p:bgPr>
        <a:solidFill>
          <a:srgbClr val="06916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11115328" y="7286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" name="Google Shape;31;p5"/>
          <p:cNvSpPr txBox="1"/>
          <p:nvPr userDrawn="1"/>
        </p:nvSpPr>
        <p:spPr>
          <a:xfrm>
            <a:off x="11115328" y="-2873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4284927" y="0"/>
            <a:ext cx="791363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1464624" y="6474856"/>
            <a:ext cx="5724000" cy="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858" y="462142"/>
            <a:ext cx="3489271" cy="995539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BB03E-157E-1743-86F1-8874FFB41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4672" y="1919820"/>
            <a:ext cx="6866128" cy="1799167"/>
          </a:xfrm>
        </p:spPr>
        <p:txBody>
          <a:bodyPr/>
          <a:lstStyle>
            <a:lvl1pPr marL="95248" indent="0" algn="r">
              <a:buNone/>
              <a:defRPr sz="3000">
                <a:solidFill>
                  <a:srgbClr val="0054BC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90" y="5029181"/>
            <a:ext cx="5205444" cy="9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bg>
      <p:bgPr>
        <a:solidFill>
          <a:srgbClr val="DCEBFB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996037" y="1327104"/>
            <a:ext cx="2471231" cy="127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72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hasCustomPrompt="1"/>
          </p:nvPr>
        </p:nvSpPr>
        <p:spPr>
          <a:xfrm>
            <a:off x="5024967" y="2285819"/>
            <a:ext cx="63368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5014833" y="3368798"/>
            <a:ext cx="6336800" cy="178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11110300" y="83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492" y="383008"/>
            <a:ext cx="1491203" cy="4254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387" y="6031267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1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11066244" y="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89959" y="826942"/>
            <a:ext cx="4353173" cy="8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4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5024967" y="2518564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11031093" y="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5024381" y="1920708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024967" y="3103945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5024967" y="3745581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4164164" y="2009615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8488501" y="2518564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4164163" y="2635835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4165132" y="3216268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4165132" y="3859529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8487916" y="1927164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8488501" y="3110401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8487319" y="3752037"/>
            <a:ext cx="25112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>
                <a:solidFill>
                  <a:srgbClr val="0054BC"/>
                </a:solidFill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7627699" y="2016071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7627697" y="2642291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7628667" y="3222724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7628667" y="3865985"/>
            <a:ext cx="7664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333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3pPr>
            <a:lvl4pPr marL="2438339" lvl="3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4pPr>
            <a:lvl5pPr marL="3047924" lvl="4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5pPr>
            <a:lvl6pPr marL="3657509" lvl="5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6pPr>
            <a:lvl7pPr marL="4267093" lvl="6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7pPr>
            <a:lvl8pPr marL="4876678" lvl="7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8pPr>
            <a:lvl9pPr marL="5486263" lvl="8" indent="-38945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333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C7AFE-198F-4438-A47B-24ABBF78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B1855-A7A6-4926-8DAC-C003B48A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6AB078-BEE4-4719-BD3B-BE9458BE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FF64-E420-4C04-B075-62E4C862478C}" type="datetimeFigureOut">
              <a:rPr lang="es-CO" smtClean="0"/>
              <a:t>10/09/2019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F25E2C-1167-479D-B4D9-FB4FA746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DE2A8E-99C1-48C7-A4E8-999C1999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D1D5-4F7C-4C17-A877-8423AD2F37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6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03947-A3CD-4E5A-8D15-9AA564142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81F5ED-5EA7-47B3-8551-F0A219389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3A38F-71C6-4C79-9E08-9669893E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CDB5-67CD-44F6-A782-C5EEDB4BFC30}" type="datetimeFigureOut">
              <a:rPr lang="es-CO" smtClean="0"/>
              <a:t>10/09/2019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D28665-AA69-4083-B4DD-1025FCB8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15FC35-E6B4-4BD1-8A9B-04F8FA9C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921D-11C4-497F-A152-21D85B384F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019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8448168" y="2819456"/>
            <a:ext cx="3136000" cy="27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Font typeface="Work Sans Light"/>
              <a:buNone/>
              <a:defRPr sz="1333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1258130"/>
            <a:ext cx="7085868" cy="474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74" name="Google Shape;74;p10"/>
          <p:cNvSpPr txBox="1"/>
          <p:nvPr/>
        </p:nvSpPr>
        <p:spPr>
          <a:xfrm>
            <a:off x="11031093" y="83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8448169" y="1736479"/>
            <a:ext cx="3135999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9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Pr>
        <a:solidFill>
          <a:srgbClr val="DCEAFB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8448167" y="2727029"/>
            <a:ext cx="3136000" cy="27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979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5024967" y="2727029"/>
            <a:ext cx="3136000" cy="27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979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5024967" y="1633263"/>
            <a:ext cx="5743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4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11031093" y="29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5024382" y="3049851"/>
            <a:ext cx="6054185" cy="2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66CD"/>
              </a:buClr>
              <a:buSzPts val="1100"/>
              <a:buNone/>
              <a:defRPr sz="1467">
                <a:solidFill>
                  <a:srgbClr val="0066CD"/>
                </a:solidFill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467">
                <a:solidFill>
                  <a:srgbClr val="0066CD"/>
                </a:solidFill>
              </a:defRPr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5024967" y="1956084"/>
            <a:ext cx="5743600" cy="8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0" name="Google Shape;70;p9"/>
          <p:cNvSpPr txBox="1"/>
          <p:nvPr/>
        </p:nvSpPr>
        <p:spPr>
          <a:xfrm>
            <a:off x="11023885" y="5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1015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0337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2" Type="http://schemas.openxmlformats.org/officeDocument/2006/relationships/image" Target="../media/image3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microsoft.com/office/2007/relationships/hdphoto" Target="../media/hdphoto11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emf"/><Relationship Id="rId18" Type="http://schemas.openxmlformats.org/officeDocument/2006/relationships/image" Target="../media/image94.em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17" Type="http://schemas.openxmlformats.org/officeDocument/2006/relationships/image" Target="../media/image9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emf"/><Relationship Id="rId11" Type="http://schemas.openxmlformats.org/officeDocument/2006/relationships/image" Target="../media/image87.emf"/><Relationship Id="rId5" Type="http://schemas.openxmlformats.org/officeDocument/2006/relationships/image" Target="../media/image81.emf"/><Relationship Id="rId15" Type="http://schemas.openxmlformats.org/officeDocument/2006/relationships/image" Target="../media/image91.emf"/><Relationship Id="rId10" Type="http://schemas.openxmlformats.org/officeDocument/2006/relationships/image" Target="../media/image86.emf"/><Relationship Id="rId19" Type="http://schemas.openxmlformats.org/officeDocument/2006/relationships/image" Target="../media/image15.png"/><Relationship Id="rId4" Type="http://schemas.openxmlformats.org/officeDocument/2006/relationships/image" Target="../media/image80.emf"/><Relationship Id="rId9" Type="http://schemas.openxmlformats.org/officeDocument/2006/relationships/image" Target="../media/image85.emf"/><Relationship Id="rId14" Type="http://schemas.openxmlformats.org/officeDocument/2006/relationships/image" Target="../media/image9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5.wdp"/><Relationship Id="rId7" Type="http://schemas.openxmlformats.org/officeDocument/2006/relationships/image" Target="../media/image114.png"/><Relationship Id="rId12" Type="http://schemas.microsoft.com/office/2007/relationships/hdphoto" Target="../media/hdphoto1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svg"/><Relationship Id="rId11" Type="http://schemas.openxmlformats.org/officeDocument/2006/relationships/image" Target="../media/image11.png"/><Relationship Id="rId5" Type="http://schemas.openxmlformats.org/officeDocument/2006/relationships/image" Target="../media/image112.png"/><Relationship Id="rId10" Type="http://schemas.openxmlformats.org/officeDocument/2006/relationships/image" Target="../media/image10.svg"/><Relationship Id="rId4" Type="http://schemas.openxmlformats.org/officeDocument/2006/relationships/image" Target="../media/image111.jpeg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microsoft.com/office/2007/relationships/hdphoto" Target="../media/hdphoto17.wdp"/><Relationship Id="rId5" Type="http://schemas.openxmlformats.org/officeDocument/2006/relationships/image" Target="../media/image118.sv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hdphoto" Target="../media/hdphoto15.wdp"/><Relationship Id="rId7" Type="http://schemas.openxmlformats.org/officeDocument/2006/relationships/image" Target="../media/image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10" Type="http://schemas.microsoft.com/office/2007/relationships/hdphoto" Target="../media/hdphoto1.wdp"/><Relationship Id="rId4" Type="http://schemas.openxmlformats.org/officeDocument/2006/relationships/image" Target="../media/image111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3.emf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12" Type="http://schemas.openxmlformats.org/officeDocument/2006/relationships/image" Target="../media/image122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microsoft.com/office/2007/relationships/hdphoto" Target="../media/hdphoto17.wdp"/><Relationship Id="rId5" Type="http://schemas.openxmlformats.org/officeDocument/2006/relationships/image" Target="../media/image118.sv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8.svg"/><Relationship Id="rId14" Type="http://schemas.openxmlformats.org/officeDocument/2006/relationships/image" Target="../media/image12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36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A41C23F-9C06-417A-8673-93E68FE0E0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5004" y="1919820"/>
            <a:ext cx="5435346" cy="1799167"/>
          </a:xfrm>
        </p:spPr>
        <p:txBody>
          <a:bodyPr/>
          <a:lstStyle/>
          <a:p>
            <a:r>
              <a:rPr lang="es-CO" sz="2800" b="1" dirty="0">
                <a:solidFill>
                  <a:schemeClr val="tx1"/>
                </a:solidFill>
                <a:latin typeface="Work Sans" panose="00000500000000000000" pitchFamily="2" charset="0"/>
                <a:ea typeface="Calibri" panose="020F0502020204030204" pitchFamily="34" charset="0"/>
              </a:rPr>
              <a:t>Audiencia Pública Virtual de Rendición de Cuentas </a:t>
            </a:r>
          </a:p>
          <a:p>
            <a:endParaRPr lang="es-CO" sz="1800" b="1" dirty="0">
              <a:solidFill>
                <a:schemeClr val="tx1"/>
              </a:solidFill>
              <a:latin typeface="Work Sans" panose="00000500000000000000" pitchFamily="2" charset="0"/>
            </a:endParaRPr>
          </a:p>
          <a:p>
            <a:r>
              <a:rPr lang="es-CO" sz="1800" b="1" dirty="0">
                <a:solidFill>
                  <a:schemeClr val="tx1"/>
                </a:solidFill>
                <a:latin typeface="Work Sans" panose="00000500000000000000" pitchFamily="2" charset="0"/>
              </a:rPr>
              <a:t>Agosto 2018 – Agosto 2019</a:t>
            </a:r>
            <a:endParaRPr lang="es-ES" sz="1800" b="1" dirty="0">
              <a:solidFill>
                <a:schemeClr val="tx1"/>
              </a:solidFill>
              <a:latin typeface="Work Sans" panose="00000500000000000000" pitchFamily="2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2149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F26202-F39E-4A34-8FD9-C3F2C9E3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389" l="3152" r="95989">
                        <a14:foregroundMark x1="20057" y1="8056" x2="20057" y2="8056"/>
                        <a14:foregroundMark x1="8309" y1="35000" x2="8309" y2="35000"/>
                        <a14:foregroundMark x1="3152" y1="40556" x2="3152" y2="40556"/>
                        <a14:foregroundMark x1="13181" y1="80278" x2="13181" y2="80278"/>
                        <a14:foregroundMark x1="22063" y1="96389" x2="22063" y2="96389"/>
                        <a14:foregroundMark x1="40688" y1="16944" x2="40688" y2="16944"/>
                        <a14:foregroundMark x1="95415" y1="74722" x2="95415" y2="74722"/>
                        <a14:foregroundMark x1="95989" y1="41944" x2="95989" y2="41944"/>
                        <a14:foregroundMark x1="61032" y1="17222" x2="61032" y2="17222"/>
                        <a14:foregroundMark x1="73639" y1="6111" x2="73639" y2="6111"/>
                        <a14:foregroundMark x1="44699" y1="14722" x2="44699" y2="14722"/>
                        <a14:foregroundMark x1="54441" y1="16389" x2="54441" y2="16389"/>
                        <a14:foregroundMark x1="54155" y1="26389" x2="54155" y2="26389"/>
                        <a14:foregroundMark x1="43840" y1="25278" x2="44413" y2="25556"/>
                        <a14:foregroundMark x1="39255" y1="8056" x2="39255" y2="8056"/>
                        <a14:foregroundMark x1="61605" y1="5556" x2="61605" y2="5556"/>
                      </a14:backgroundRemoval>
                    </a14:imgEffect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3718" y="2434103"/>
            <a:ext cx="1919048" cy="19795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82412" y="2075667"/>
            <a:ext cx="35617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/>
              <a:t>En desarrollo de nuestra misión contribuimos a  respetar, proteger, garantizar y promover los derechos humanos en Colombia, mediante mecanismos de inclusión y  participación social, implementación de políticas y normas, con total respeto por todas sus partes interesadas. </a:t>
            </a:r>
          </a:p>
          <a:p>
            <a:endParaRPr lang="es-CO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1686911" y="919543"/>
            <a:ext cx="1038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800" b="1" dirty="0">
                <a:sym typeface="Work Sans Light"/>
              </a:rPr>
              <a:t>Protección a los derechos humanos en la ANI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20EBC8-F20D-4D4E-868B-3B56FA2DBD50}"/>
              </a:ext>
            </a:extLst>
          </p:cNvPr>
          <p:cNvSpPr txBox="1"/>
          <p:nvPr/>
        </p:nvSpPr>
        <p:spPr>
          <a:xfrm>
            <a:off x="5070246" y="1909407"/>
            <a:ext cx="2055154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DERECHO AL TRABAJO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367093-D0AF-4A7B-A061-86C8A88D2498}"/>
              </a:ext>
            </a:extLst>
          </p:cNvPr>
          <p:cNvSpPr txBox="1"/>
          <p:nvPr/>
        </p:nvSpPr>
        <p:spPr>
          <a:xfrm>
            <a:off x="5077691" y="5236514"/>
            <a:ext cx="209255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CONSULTA PREVIA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684572-12B9-448A-BBEE-79C0FF88FCDE}"/>
              </a:ext>
            </a:extLst>
          </p:cNvPr>
          <p:cNvSpPr txBox="1"/>
          <p:nvPr/>
        </p:nvSpPr>
        <p:spPr>
          <a:xfrm>
            <a:off x="5057613" y="4613985"/>
            <a:ext cx="2093678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VIDA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24F9CA-373B-4F28-A50D-FED060B1D47F}"/>
              </a:ext>
            </a:extLst>
          </p:cNvPr>
          <p:cNvSpPr txBox="1"/>
          <p:nvPr/>
        </p:nvSpPr>
        <p:spPr>
          <a:xfrm>
            <a:off x="5114959" y="3699787"/>
            <a:ext cx="2027293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DERECHO A VIVIENDA</a:t>
            </a:r>
          </a:p>
          <a:p>
            <a:pPr algn="ctr"/>
            <a:r>
              <a:rPr lang="es-CO" sz="13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DIGNA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F1D8AD-668F-4201-ADE1-B63EF81D1D68}"/>
              </a:ext>
            </a:extLst>
          </p:cNvPr>
          <p:cNvSpPr txBox="1"/>
          <p:nvPr/>
        </p:nvSpPr>
        <p:spPr>
          <a:xfrm>
            <a:off x="5093693" y="2732019"/>
            <a:ext cx="2052830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PARTICIPACIÓN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647A9F4-4C97-4D4F-929A-666B1763E8F0}"/>
              </a:ext>
            </a:extLst>
          </p:cNvPr>
          <p:cNvSpPr/>
          <p:nvPr/>
        </p:nvSpPr>
        <p:spPr>
          <a:xfrm>
            <a:off x="7765296" y="1924745"/>
            <a:ext cx="372776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/>
              <a:t>La ANI, a través de los contratos de concesión de los proyectos, ha definido obligaciones sociales dentro de las cuales se encuentran programas que contienen actividades armónicas con la promoción y respeto de los derechos humanos, así como con los Objetivos de Desarrollo Sostenible</a:t>
            </a:r>
            <a:r>
              <a:rPr lang="es-CO" sz="1400" dirty="0">
                <a:solidFill>
                  <a:srgbClr val="010407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32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294" y="5597134"/>
            <a:ext cx="2735940" cy="128170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1280340" y="509635"/>
            <a:ext cx="8015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 dirty="0">
                <a:sym typeface="Work Sans Light"/>
              </a:rPr>
              <a:t>Impacto  en desarrollo económico y bienestar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66366" y="1425637"/>
            <a:ext cx="8486102" cy="646331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es-CO" dirty="0">
                <a:latin typeface="Work Sans" panose="00000500000000000000" pitchFamily="2" charset="0"/>
              </a:rPr>
              <a:t>El desarrollo de la infraestructura concesionada contribuye al cumplimiento del Objetivo de Desarrollo Sostenible 9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66405" y="2979068"/>
            <a:ext cx="3203719" cy="3908762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Work Sans" panose="00000500000000000000" pitchFamily="2" charset="0"/>
              </a:rPr>
              <a:t>Desarrollo económico y el bienestar humano, haciendo especial hincapié en el acceso asequible y equitativo para todos.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Work Sa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Work Sans" panose="00000500000000000000" pitchFamily="2" charset="0"/>
              </a:rPr>
              <a:t>Aumentar significativamente la contribución de la industria al empleo y al producto interno bruto.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Work Sa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Work Sans" panose="00000500000000000000" pitchFamily="2" charset="0"/>
              </a:rPr>
              <a:t>Para que sean sostenibles, utilizando los recursos con mayor eficacia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800" dirty="0">
              <a:latin typeface="Work Sans" panose="00000500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38955" y="3975489"/>
            <a:ext cx="6409751" cy="338554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CO" sz="1600" dirty="0">
              <a:latin typeface="Work Sans" panose="00000500000000000000" pitchFamily="2" charset="0"/>
            </a:endParaRPr>
          </a:p>
        </p:txBody>
      </p:sp>
      <p:sp>
        <p:nvSpPr>
          <p:cNvPr id="17" name="Parallelogram 20">
            <a:extLst>
              <a:ext uri="{FF2B5EF4-FFF2-40B4-BE49-F238E27FC236}">
                <a16:creationId xmlns:a16="http://schemas.microsoft.com/office/drawing/2014/main" id="{9DD9B4C8-613F-47CE-BC87-5649062C8261}"/>
              </a:ext>
            </a:extLst>
          </p:cNvPr>
          <p:cNvSpPr/>
          <p:nvPr/>
        </p:nvSpPr>
        <p:spPr>
          <a:xfrm>
            <a:off x="5313703" y="2150046"/>
            <a:ext cx="862665" cy="4206697"/>
          </a:xfrm>
          <a:prstGeom prst="parallelogram">
            <a:avLst>
              <a:gd name="adj" fmla="val 745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3401308" y="3261151"/>
            <a:ext cx="25197" cy="236076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Resultado de imagen para ods industria innovaciÃ³n e infraestructura">
            <a:extLst>
              <a:ext uri="{FF2B5EF4-FFF2-40B4-BE49-F238E27FC236}">
                <a16:creationId xmlns:a16="http://schemas.microsoft.com/office/drawing/2014/main" id="{58A9FC5C-988F-4FA2-93EE-5F34D1BB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91" y="3562257"/>
            <a:ext cx="1829520" cy="18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275199" y="2973792"/>
            <a:ext cx="2972496" cy="3662541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s-CO" sz="1600" dirty="0">
                <a:latin typeface="Work Sans" panose="00000500000000000000" pitchFamily="2" charset="0"/>
              </a:rPr>
              <a:t>9.1.  Desarrollar infraestructuras fiables, sostenibles, </a:t>
            </a:r>
            <a:r>
              <a:rPr lang="es-CO" sz="1600" dirty="0" err="1">
                <a:latin typeface="Work Sans" panose="00000500000000000000" pitchFamily="2" charset="0"/>
              </a:rPr>
              <a:t>resilientes</a:t>
            </a:r>
            <a:r>
              <a:rPr lang="es-CO" sz="1600" dirty="0">
                <a:latin typeface="Work Sans" panose="00000500000000000000" pitchFamily="2" charset="0"/>
              </a:rPr>
              <a:t> y de calidad, incluidas infraestructuras regionales y transfronterizas.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Work Sans" panose="00000500000000000000" pitchFamily="2" charset="0"/>
            </a:endParaRPr>
          </a:p>
          <a:p>
            <a:r>
              <a:rPr lang="es-CO" sz="1600" dirty="0">
                <a:latin typeface="Work Sans" panose="00000500000000000000" pitchFamily="2" charset="0"/>
              </a:rPr>
              <a:t>9.2 Promover una industrialización inclusiva y sostenible. </a:t>
            </a:r>
          </a:p>
          <a:p>
            <a:endParaRPr lang="es-CO" sz="1600" dirty="0">
              <a:latin typeface="Work Sans" panose="00000500000000000000" pitchFamily="2" charset="0"/>
            </a:endParaRPr>
          </a:p>
          <a:p>
            <a:r>
              <a:rPr lang="es-CO" sz="1600" dirty="0">
                <a:latin typeface="Work Sans" panose="00000500000000000000" pitchFamily="2" charset="0"/>
              </a:rPr>
              <a:t>9.4 Modernizar la infraestructura y reajustar las industrias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800" dirty="0">
              <a:latin typeface="Work Sans" panose="000005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1407" y="5583250"/>
            <a:ext cx="2773798" cy="37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Objetivo primario ANI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15279" y="2389289"/>
            <a:ext cx="293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Objetivo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463862" y="2384029"/>
            <a:ext cx="240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Impacto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9771002" y="2442398"/>
            <a:ext cx="2203860" cy="3816429"/>
          </a:xfrm>
          <a:prstGeom prst="rect">
            <a:avLst/>
          </a:prstGeom>
          <a:solidFill>
            <a:srgbClr val="E06906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sz="1100" dirty="0">
                <a:solidFill>
                  <a:schemeClr val="bg1"/>
                </a:solidFill>
              </a:rPr>
              <a:t>108.953 empleos generados en todos los modos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CO" sz="11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sz="1100" dirty="0">
                <a:solidFill>
                  <a:schemeClr val="bg1"/>
                </a:solidFill>
              </a:rPr>
              <a:t>La tasa de crecimiento anual del PIB, en la actividad de la construcción de carreteras subió 19 puntos, del II semestre del 2018 al i Semestres 2019. Fuente DANE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CO" sz="11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sz="1100" dirty="0">
                <a:solidFill>
                  <a:schemeClr val="bg1"/>
                </a:solidFill>
              </a:rPr>
              <a:t>75% de la longitud predial requerida para la construcción de las 29 autopistas 4G, lo cual permite ejecutar las obras sin impedimentos de terrenos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CO" sz="11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sz="1100" dirty="0" err="1">
                <a:solidFill>
                  <a:schemeClr val="bg1"/>
                </a:solidFill>
              </a:rPr>
              <a:t>Competitividadad</a:t>
            </a:r>
            <a:r>
              <a:rPr lang="es-CO" sz="1100" dirty="0">
                <a:solidFill>
                  <a:schemeClr val="bg1"/>
                </a:solidFill>
              </a:rPr>
              <a:t> exportadora-  Reactivación comercial corredor férreo, con impacto en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611712" y="1748147"/>
            <a:ext cx="240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Impacto ANI </a:t>
            </a:r>
          </a:p>
          <a:p>
            <a:pPr algn="ctr"/>
            <a:r>
              <a:rPr lang="es-CO" sz="2000" b="1" dirty="0"/>
              <a:t>2018-2019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5871237" y="3208596"/>
            <a:ext cx="25197" cy="236076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9460525" y="3203336"/>
            <a:ext cx="25197" cy="236076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5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Elipse 72">
            <a:extLst>
              <a:ext uri="{FF2B5EF4-FFF2-40B4-BE49-F238E27FC236}">
                <a16:creationId xmlns:a16="http://schemas.microsoft.com/office/drawing/2014/main" id="{4B9761F4-E060-47EB-A19E-612735E62B25}"/>
              </a:ext>
            </a:extLst>
          </p:cNvPr>
          <p:cNvSpPr/>
          <p:nvPr/>
        </p:nvSpPr>
        <p:spPr>
          <a:xfrm>
            <a:off x="2135174" y="798394"/>
            <a:ext cx="4371975" cy="4607899"/>
          </a:xfrm>
          <a:prstGeom prst="ellipse">
            <a:avLst/>
          </a:prstGeom>
          <a:noFill/>
          <a:ln w="19050" cap="flat">
            <a:solidFill>
              <a:schemeClr val="accent1">
                <a:shade val="50000"/>
                <a:alpha val="51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0D92567-4B38-4B91-B97F-A3708605C721}"/>
              </a:ext>
            </a:extLst>
          </p:cNvPr>
          <p:cNvSpPr/>
          <p:nvPr/>
        </p:nvSpPr>
        <p:spPr>
          <a:xfrm>
            <a:off x="2000744" y="1386807"/>
            <a:ext cx="1295553" cy="129289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97C2972-201A-489E-9FB8-851CE3D40236}"/>
              </a:ext>
            </a:extLst>
          </p:cNvPr>
          <p:cNvSpPr txBox="1"/>
          <p:nvPr/>
        </p:nvSpPr>
        <p:spPr>
          <a:xfrm>
            <a:off x="1899692" y="1966779"/>
            <a:ext cx="14954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50" b="1" dirty="0">
                <a:solidFill>
                  <a:schemeClr val="accent1"/>
                </a:solidFill>
              </a:rPr>
              <a:t>Relacionamiento</a:t>
            </a:r>
          </a:p>
          <a:p>
            <a:pPr algn="ctr"/>
            <a:r>
              <a:rPr lang="es-CO" sz="1250" b="1" dirty="0">
                <a:solidFill>
                  <a:schemeClr val="accent1"/>
                </a:solidFill>
              </a:rPr>
              <a:t>Institucional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532A65C-B7B7-43CF-91B3-9525ED9B940C}"/>
              </a:ext>
            </a:extLst>
          </p:cNvPr>
          <p:cNvSpPr/>
          <p:nvPr/>
        </p:nvSpPr>
        <p:spPr>
          <a:xfrm>
            <a:off x="5396757" y="1343207"/>
            <a:ext cx="1295553" cy="129289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89E01E7-3797-4878-B92D-E41BA01B49E5}"/>
              </a:ext>
            </a:extLst>
          </p:cNvPr>
          <p:cNvSpPr/>
          <p:nvPr/>
        </p:nvSpPr>
        <p:spPr>
          <a:xfrm>
            <a:off x="2102628" y="4122659"/>
            <a:ext cx="1295553" cy="129289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33F18CC6-9A0B-48E7-B294-79DB7437234C}"/>
              </a:ext>
            </a:extLst>
          </p:cNvPr>
          <p:cNvSpPr/>
          <p:nvPr/>
        </p:nvSpPr>
        <p:spPr>
          <a:xfrm>
            <a:off x="5318142" y="4091096"/>
            <a:ext cx="1295553" cy="129289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83866E5-FC52-48F5-B942-6CA963BADBAE}"/>
              </a:ext>
            </a:extLst>
          </p:cNvPr>
          <p:cNvGrpSpPr/>
          <p:nvPr/>
        </p:nvGrpSpPr>
        <p:grpSpPr>
          <a:xfrm>
            <a:off x="2000744" y="1137888"/>
            <a:ext cx="4612951" cy="4121726"/>
            <a:chOff x="3750767" y="1216718"/>
            <a:chExt cx="4612951" cy="4121726"/>
          </a:xfrm>
        </p:grpSpPr>
        <p:pic>
          <p:nvPicPr>
            <p:cNvPr id="4" name="Imagen 3" descr="011_Mesa de trabajo 1.png">
              <a:extLst>
                <a:ext uri="{FF2B5EF4-FFF2-40B4-BE49-F238E27FC236}">
                  <a16:creationId xmlns:a16="http://schemas.microsoft.com/office/drawing/2014/main" id="{8BE614A0-389D-40A9-BAA7-D67FAE8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1373" y="4184235"/>
              <a:ext cx="1410699" cy="1154209"/>
            </a:xfrm>
            <a:prstGeom prst="rect">
              <a:avLst/>
            </a:prstGeom>
          </p:spPr>
        </p:pic>
        <p:pic>
          <p:nvPicPr>
            <p:cNvPr id="5" name="Imagen 4" descr="010_Mesa de trabajo 1.png">
              <a:extLst>
                <a:ext uri="{FF2B5EF4-FFF2-40B4-BE49-F238E27FC236}">
                  <a16:creationId xmlns:a16="http://schemas.microsoft.com/office/drawing/2014/main" id="{4DF89A27-C131-4008-981B-5E31C839B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0767" y="2934844"/>
              <a:ext cx="1403338" cy="1148186"/>
            </a:xfrm>
            <a:prstGeom prst="rect">
              <a:avLst/>
            </a:prstGeom>
          </p:spPr>
        </p:pic>
        <p:pic>
          <p:nvPicPr>
            <p:cNvPr id="7" name="Imagen 6" descr="012_Mesa de trabajo 1.png">
              <a:extLst>
                <a:ext uri="{FF2B5EF4-FFF2-40B4-BE49-F238E27FC236}">
                  <a16:creationId xmlns:a16="http://schemas.microsoft.com/office/drawing/2014/main" id="{73CF4427-3ED0-406E-92E3-C7085D1D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2089" y="1216718"/>
              <a:ext cx="1464103" cy="1578188"/>
            </a:xfrm>
            <a:prstGeom prst="rect">
              <a:avLst/>
            </a:prstGeom>
          </p:spPr>
        </p:pic>
        <p:pic>
          <p:nvPicPr>
            <p:cNvPr id="6" name="Imagen 5" descr="009_Mesa de trabajo 1.png">
              <a:extLst>
                <a:ext uri="{FF2B5EF4-FFF2-40B4-BE49-F238E27FC236}">
                  <a16:creationId xmlns:a16="http://schemas.microsoft.com/office/drawing/2014/main" id="{E65C692D-52EA-45F9-BCCF-E6ABABC4F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8165" y="2795723"/>
              <a:ext cx="1295553" cy="1396507"/>
            </a:xfrm>
            <a:prstGeom prst="rect">
              <a:avLst/>
            </a:prstGeom>
          </p:spPr>
        </p:pic>
      </p:grp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6917483D-0C2F-479D-88A4-524F95240899}"/>
              </a:ext>
            </a:extLst>
          </p:cNvPr>
          <p:cNvCxnSpPr>
            <a:endCxn id="7" idx="2"/>
          </p:cNvCxnSpPr>
          <p:nvPr/>
        </p:nvCxnSpPr>
        <p:spPr>
          <a:xfrm flipH="1">
            <a:off x="4324118" y="1549430"/>
            <a:ext cx="11331" cy="1166646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69FBFA45-AE46-471C-83D9-E6F5ADE92926}"/>
              </a:ext>
            </a:extLst>
          </p:cNvPr>
          <p:cNvCxnSpPr>
            <a:cxnSpLocks/>
          </p:cNvCxnSpPr>
          <p:nvPr/>
        </p:nvCxnSpPr>
        <p:spPr>
          <a:xfrm>
            <a:off x="3241845" y="2361342"/>
            <a:ext cx="648088" cy="494672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74E71460-8F22-4588-ABA5-C7E76CEAD96E}"/>
              </a:ext>
            </a:extLst>
          </p:cNvPr>
          <p:cNvCxnSpPr>
            <a:cxnSpLocks/>
          </p:cNvCxnSpPr>
          <p:nvPr/>
        </p:nvCxnSpPr>
        <p:spPr>
          <a:xfrm flipV="1">
            <a:off x="3354566" y="3848552"/>
            <a:ext cx="535367" cy="57041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622490D1-EB9D-48A1-871D-ECE149DE5661}"/>
              </a:ext>
            </a:extLst>
          </p:cNvPr>
          <p:cNvCxnSpPr>
            <a:cxnSpLocks/>
          </p:cNvCxnSpPr>
          <p:nvPr/>
        </p:nvCxnSpPr>
        <p:spPr>
          <a:xfrm>
            <a:off x="4808293" y="3877976"/>
            <a:ext cx="529705" cy="540986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7D657155-4C96-4B95-B963-E2A8CBBA71B6}"/>
              </a:ext>
            </a:extLst>
          </p:cNvPr>
          <p:cNvCxnSpPr>
            <a:cxnSpLocks/>
          </p:cNvCxnSpPr>
          <p:nvPr/>
        </p:nvCxnSpPr>
        <p:spPr>
          <a:xfrm flipH="1">
            <a:off x="4823131" y="2361342"/>
            <a:ext cx="608306" cy="494672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Elipse 73">
            <a:extLst>
              <a:ext uri="{FF2B5EF4-FFF2-40B4-BE49-F238E27FC236}">
                <a16:creationId xmlns:a16="http://schemas.microsoft.com/office/drawing/2014/main" id="{E1A8E371-E675-441F-BE57-5677A5DA8FC0}"/>
              </a:ext>
            </a:extLst>
          </p:cNvPr>
          <p:cNvSpPr/>
          <p:nvPr/>
        </p:nvSpPr>
        <p:spPr>
          <a:xfrm>
            <a:off x="602732" y="2662179"/>
            <a:ext cx="1295553" cy="129289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CC2D177B-C658-4045-9C92-FF7820C51E35}"/>
              </a:ext>
            </a:extLst>
          </p:cNvPr>
          <p:cNvSpPr/>
          <p:nvPr/>
        </p:nvSpPr>
        <p:spPr>
          <a:xfrm>
            <a:off x="6823663" y="2661605"/>
            <a:ext cx="1295553" cy="129289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4608020C-58F2-4E51-9258-3DAF53626D50}"/>
              </a:ext>
            </a:extLst>
          </p:cNvPr>
          <p:cNvCxnSpPr>
            <a:cxnSpLocks/>
          </p:cNvCxnSpPr>
          <p:nvPr/>
        </p:nvCxnSpPr>
        <p:spPr>
          <a:xfrm flipH="1">
            <a:off x="4963441" y="3308051"/>
            <a:ext cx="1849339" cy="36989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CFD645BA-9A0D-4486-9A6F-02D1A07775B9}"/>
              </a:ext>
            </a:extLst>
          </p:cNvPr>
          <p:cNvCxnSpPr>
            <a:cxnSpLocks/>
          </p:cNvCxnSpPr>
          <p:nvPr/>
        </p:nvCxnSpPr>
        <p:spPr>
          <a:xfrm flipH="1" flipV="1">
            <a:off x="1926878" y="3316859"/>
            <a:ext cx="1673430" cy="9686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6" name="Elipse 95">
            <a:extLst>
              <a:ext uri="{FF2B5EF4-FFF2-40B4-BE49-F238E27FC236}">
                <a16:creationId xmlns:a16="http://schemas.microsoft.com/office/drawing/2014/main" id="{64A41FF8-243F-4654-B577-751BA4BC8FDF}"/>
              </a:ext>
            </a:extLst>
          </p:cNvPr>
          <p:cNvSpPr/>
          <p:nvPr/>
        </p:nvSpPr>
        <p:spPr>
          <a:xfrm rot="21249660">
            <a:off x="3731345" y="5495107"/>
            <a:ext cx="1265907" cy="1243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3207B142-3A16-4404-AC40-40914EB3190D}"/>
              </a:ext>
            </a:extLst>
          </p:cNvPr>
          <p:cNvSpPr/>
          <p:nvPr/>
        </p:nvSpPr>
        <p:spPr>
          <a:xfrm>
            <a:off x="3300864" y="2284694"/>
            <a:ext cx="2056725" cy="205762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700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3A0DAD8-F1B9-49A3-B0AC-CDE56C83F4FC}"/>
              </a:ext>
            </a:extLst>
          </p:cNvPr>
          <p:cNvSpPr/>
          <p:nvPr/>
        </p:nvSpPr>
        <p:spPr>
          <a:xfrm>
            <a:off x="3730482" y="256537"/>
            <a:ext cx="1295553" cy="1292893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7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EE78CA-AD24-4180-A656-C8C0EED07C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84" b="92042" l="5866" r="97486">
                        <a14:foregroundMark x1="19832" y1="16711" x2="19832" y2="16711"/>
                        <a14:foregroundMark x1="6145" y1="11406" x2="6145" y2="11406"/>
                        <a14:foregroundMark x1="95251" y1="16711" x2="95251" y2="16711"/>
                        <a14:foregroundMark x1="97765" y1="12732" x2="97765" y2="12732"/>
                        <a14:foregroundMark x1="55028" y1="92042" x2="55028" y2="92042"/>
                        <a14:foregroundMark x1="17598" y1="55438" x2="17598" y2="55438"/>
                        <a14:foregroundMark x1="37430" y1="39257" x2="37430" y2="39257"/>
                        <a14:foregroundMark x1="38827" y1="32095" x2="38827" y2="32095"/>
                        <a14:foregroundMark x1="20670" y1="32095" x2="20670" y2="32095"/>
                        <a14:foregroundMark x1="54190" y1="42971" x2="54190" y2="42971"/>
                      </a14:backgroundRemoval>
                    </a14:imgEffect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3067" y="2483832"/>
            <a:ext cx="1956027" cy="2059839"/>
          </a:xfrm>
          <a:prstGeom prst="rect">
            <a:avLst/>
          </a:prstGeom>
        </p:spPr>
      </p:pic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809AA908-C67A-437F-815C-35CE25B891EC}"/>
              </a:ext>
            </a:extLst>
          </p:cNvPr>
          <p:cNvCxnSpPr>
            <a:cxnSpLocks/>
            <a:endCxn id="96" idx="0"/>
          </p:cNvCxnSpPr>
          <p:nvPr/>
        </p:nvCxnSpPr>
        <p:spPr>
          <a:xfrm flipH="1">
            <a:off x="4301042" y="4024612"/>
            <a:ext cx="7914" cy="1473721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B6AF46C1-A9AF-47DD-AFAA-FA7F743DE5F1}"/>
              </a:ext>
            </a:extLst>
          </p:cNvPr>
          <p:cNvSpPr/>
          <p:nvPr/>
        </p:nvSpPr>
        <p:spPr>
          <a:xfrm>
            <a:off x="2809144" y="1569128"/>
            <a:ext cx="3035746" cy="2562672"/>
          </a:xfrm>
          <a:prstGeom prst="triangle">
            <a:avLst/>
          </a:prstGeom>
          <a:noFill/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72239D33-CAB1-4FE3-99B3-4BC3135EA771}"/>
              </a:ext>
            </a:extLst>
          </p:cNvPr>
          <p:cNvSpPr/>
          <p:nvPr/>
        </p:nvSpPr>
        <p:spPr>
          <a:xfrm rot="12594624">
            <a:off x="3993995" y="1903367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C17B2C3E-02CD-49BB-AE55-6B85B12A76CC}"/>
              </a:ext>
            </a:extLst>
          </p:cNvPr>
          <p:cNvSpPr/>
          <p:nvPr/>
        </p:nvSpPr>
        <p:spPr>
          <a:xfrm rot="12594624">
            <a:off x="3340217" y="3000816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BD0689D4-E357-4AA7-9BAD-4519697EA090}"/>
              </a:ext>
            </a:extLst>
          </p:cNvPr>
          <p:cNvSpPr/>
          <p:nvPr/>
        </p:nvSpPr>
        <p:spPr>
          <a:xfrm rot="12594624">
            <a:off x="2815708" y="3879858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293AAF1A-9483-464A-A719-80E3D5C1372B}"/>
              </a:ext>
            </a:extLst>
          </p:cNvPr>
          <p:cNvSpPr/>
          <p:nvPr/>
        </p:nvSpPr>
        <p:spPr>
          <a:xfrm rot="5400000">
            <a:off x="3358621" y="4075641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Triángulo isósceles 59">
            <a:extLst>
              <a:ext uri="{FF2B5EF4-FFF2-40B4-BE49-F238E27FC236}">
                <a16:creationId xmlns:a16="http://schemas.microsoft.com/office/drawing/2014/main" id="{9DCD3375-8C08-4AC7-BD28-A0614C2BC1F3}"/>
              </a:ext>
            </a:extLst>
          </p:cNvPr>
          <p:cNvSpPr/>
          <p:nvPr/>
        </p:nvSpPr>
        <p:spPr>
          <a:xfrm rot="5400000">
            <a:off x="4190627" y="4081359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Triángulo isósceles 61">
            <a:extLst>
              <a:ext uri="{FF2B5EF4-FFF2-40B4-BE49-F238E27FC236}">
                <a16:creationId xmlns:a16="http://schemas.microsoft.com/office/drawing/2014/main" id="{DB808F26-6C08-4169-BDEA-D8822979A4C1}"/>
              </a:ext>
            </a:extLst>
          </p:cNvPr>
          <p:cNvSpPr/>
          <p:nvPr/>
        </p:nvSpPr>
        <p:spPr>
          <a:xfrm rot="5400000">
            <a:off x="5004839" y="4087288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Triángulo isósceles 62">
            <a:extLst>
              <a:ext uri="{FF2B5EF4-FFF2-40B4-BE49-F238E27FC236}">
                <a16:creationId xmlns:a16="http://schemas.microsoft.com/office/drawing/2014/main" id="{26EEB5AE-4F04-4E2C-8872-3298A4F5BAC4}"/>
              </a:ext>
            </a:extLst>
          </p:cNvPr>
          <p:cNvSpPr/>
          <p:nvPr/>
        </p:nvSpPr>
        <p:spPr>
          <a:xfrm rot="19805214">
            <a:off x="5448670" y="3594377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Triángulo isósceles 63">
            <a:extLst>
              <a:ext uri="{FF2B5EF4-FFF2-40B4-BE49-F238E27FC236}">
                <a16:creationId xmlns:a16="http://schemas.microsoft.com/office/drawing/2014/main" id="{4F35DC4E-A616-45CB-A8B0-767244967C60}"/>
              </a:ext>
            </a:extLst>
          </p:cNvPr>
          <p:cNvSpPr/>
          <p:nvPr/>
        </p:nvSpPr>
        <p:spPr>
          <a:xfrm rot="19805214">
            <a:off x="5025115" y="2874056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Triángulo isósceles 64">
            <a:extLst>
              <a:ext uri="{FF2B5EF4-FFF2-40B4-BE49-F238E27FC236}">
                <a16:creationId xmlns:a16="http://schemas.microsoft.com/office/drawing/2014/main" id="{428D1A81-B9EF-4067-B04F-5EF5C1C34921}"/>
              </a:ext>
            </a:extLst>
          </p:cNvPr>
          <p:cNvSpPr/>
          <p:nvPr/>
        </p:nvSpPr>
        <p:spPr>
          <a:xfrm rot="19805214">
            <a:off x="4400468" y="1819683"/>
            <a:ext cx="216005" cy="1105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4" name="Cuadro de texto 3">
            <a:extLst>
              <a:ext uri="{FF2B5EF4-FFF2-40B4-BE49-F238E27FC236}">
                <a16:creationId xmlns:a16="http://schemas.microsoft.com/office/drawing/2014/main" id="{86DD1185-24BD-4FCD-B3C0-94F9792C325B}"/>
              </a:ext>
            </a:extLst>
          </p:cNvPr>
          <p:cNvSpPr txBox="1"/>
          <p:nvPr/>
        </p:nvSpPr>
        <p:spPr>
          <a:xfrm>
            <a:off x="3462933" y="2266678"/>
            <a:ext cx="1741538" cy="845820"/>
          </a:xfrm>
          <a:prstGeom prst="rect">
            <a:avLst/>
          </a:prstGeom>
          <a:noFill/>
          <a:ln>
            <a:noFill/>
          </a:ln>
        </p:spPr>
        <p:txBody>
          <a:bodyPr rot="0" spcFirstLastPara="1" vert="horz" wrap="none" lIns="91440" tIns="45720" rIns="91440" bIns="45720" numCol="1" spcCol="0" rtlCol="0" fromWordArt="0" anchor="t" anchorCtr="0" forceAA="0" compatLnSpc="1">
            <a:prstTxWarp prst="textButton">
              <a:avLst>
                <a:gd name="adj" fmla="val 10961265"/>
              </a:avLst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ln>
                  <a:noFill/>
                </a:ln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Infraestructura de Transporte</a:t>
            </a:r>
            <a:endParaRPr lang="es-CO" sz="4400" dirty="0">
              <a:solidFill>
                <a:srgbClr val="FFC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ight Triangle 27">
            <a:extLst>
              <a:ext uri="{FF2B5EF4-FFF2-40B4-BE49-F238E27FC236}">
                <a16:creationId xmlns:a16="http://schemas.microsoft.com/office/drawing/2014/main" id="{A22D4C90-E6EC-45BD-8472-9DCE23614146}"/>
              </a:ext>
            </a:extLst>
          </p:cNvPr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8"/>
          <a:srcRect l="-4662" t="-2293" r="-1"/>
          <a:stretch/>
        </p:blipFill>
        <p:spPr>
          <a:xfrm>
            <a:off x="3414850" y="2378367"/>
            <a:ext cx="1753289" cy="1836000"/>
          </a:xfrm>
          <a:prstGeom prst="flowChartConnector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9"/>
          <a:srcRect l="-8284" t="-7473" r="8284" b="7473"/>
          <a:stretch/>
        </p:blipFill>
        <p:spPr>
          <a:xfrm>
            <a:off x="690381" y="2763495"/>
            <a:ext cx="1102042" cy="1080000"/>
          </a:xfrm>
          <a:prstGeom prst="flowChartConnector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10"/>
          <a:srcRect l="-10705" t="-6765" r="1"/>
          <a:stretch/>
        </p:blipFill>
        <p:spPr>
          <a:xfrm>
            <a:off x="2052762" y="1488711"/>
            <a:ext cx="1149915" cy="1044000"/>
          </a:xfrm>
          <a:prstGeom prst="flowChartConnector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1"/>
          <a:srcRect l="-11174" t="-7345" r="-1" b="-1"/>
          <a:stretch/>
        </p:blipFill>
        <p:spPr>
          <a:xfrm>
            <a:off x="5485241" y="1434005"/>
            <a:ext cx="1104320" cy="1055301"/>
          </a:xfrm>
          <a:prstGeom prst="flowChartConnector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12"/>
          <a:srcRect l="-15952" t="-7432" r="1"/>
          <a:stretch/>
        </p:blipFill>
        <p:spPr>
          <a:xfrm>
            <a:off x="3807531" y="361298"/>
            <a:ext cx="1092792" cy="1080000"/>
          </a:xfrm>
          <a:prstGeom prst="flowChartConnector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 rotWithShape="1">
          <a:blip r:embed="rId13"/>
          <a:srcRect l="-9915" t="-6326" r="-1"/>
          <a:stretch/>
        </p:blipFill>
        <p:spPr>
          <a:xfrm>
            <a:off x="6918900" y="2763495"/>
            <a:ext cx="1140463" cy="1080000"/>
          </a:xfrm>
          <a:prstGeom prst="flowChartConnector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14"/>
          <a:srcRect l="-12859" t="-7464"/>
          <a:stretch/>
        </p:blipFill>
        <p:spPr>
          <a:xfrm>
            <a:off x="5349436" y="4164558"/>
            <a:ext cx="1146274" cy="1080000"/>
          </a:xfrm>
          <a:prstGeom prst="flowChartConnector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15"/>
          <a:srcRect l="-14203" t="-3870" r="-1"/>
          <a:stretch/>
        </p:blipFill>
        <p:spPr>
          <a:xfrm>
            <a:off x="3751842" y="5552263"/>
            <a:ext cx="1188270" cy="1116000"/>
          </a:xfrm>
          <a:prstGeom prst="flowChartConnector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 rotWithShape="1">
          <a:blip r:embed="rId16"/>
          <a:srcRect l="-8303" t="-8095" b="-1"/>
          <a:stretch/>
        </p:blipFill>
        <p:spPr>
          <a:xfrm>
            <a:off x="2205642" y="4217516"/>
            <a:ext cx="1082077" cy="1080000"/>
          </a:xfrm>
          <a:prstGeom prst="flowChartConnector">
            <a:avLst/>
          </a:prstGeom>
        </p:spPr>
      </p:pic>
      <p:sp>
        <p:nvSpPr>
          <p:cNvPr id="75" name="CuadroTexto 74"/>
          <p:cNvSpPr txBox="1"/>
          <p:nvPr/>
        </p:nvSpPr>
        <p:spPr>
          <a:xfrm>
            <a:off x="8541759" y="2051598"/>
            <a:ext cx="3183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Construir infraestructura sostenible que conecta vidas  nos plantea como retos: </a:t>
            </a:r>
            <a:r>
              <a:rPr lang="es-CO" sz="1600" b="1" dirty="0"/>
              <a:t>Lograr mayor conectividad, competitividad, intermodalidad y equidad</a:t>
            </a:r>
          </a:p>
          <a:p>
            <a:endParaRPr lang="es-CO" sz="1600" dirty="0"/>
          </a:p>
          <a:p>
            <a:r>
              <a:rPr lang="es-CO" sz="1600" dirty="0"/>
              <a:t>Asumir estos retos cumpliendo con el ODS 9,  objetivo primario para la ANI, nos permite contribuir también al logro de los otros ODS muy importantes para la sociedad.</a:t>
            </a:r>
          </a:p>
          <a:p>
            <a:endParaRPr lang="es-CO" sz="1200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6672141" y="225851"/>
            <a:ext cx="5396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800" b="1" dirty="0">
                <a:sym typeface="Work Sans Light"/>
              </a:rPr>
              <a:t>Impactos relevantes de la ANI </a:t>
            </a:r>
          </a:p>
          <a:p>
            <a:pPr>
              <a:defRPr/>
            </a:pPr>
            <a:r>
              <a:rPr lang="es-ES_tradnl" sz="2800" b="1" dirty="0">
                <a:sym typeface="Work Sans Light"/>
              </a:rPr>
              <a:t>para el país y las regiones</a:t>
            </a:r>
          </a:p>
        </p:txBody>
      </p:sp>
    </p:spTree>
    <p:extLst>
      <p:ext uri="{BB962C8B-B14F-4D97-AF65-F5344CB8AC3E}">
        <p14:creationId xmlns:p14="http://schemas.microsoft.com/office/powerpoint/2010/main" val="201346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07" y="5936669"/>
            <a:ext cx="2484793" cy="914400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478416AA-EE7B-4F15-9454-24F9B73B16AF}"/>
              </a:ext>
            </a:extLst>
          </p:cNvPr>
          <p:cNvGrpSpPr/>
          <p:nvPr/>
        </p:nvGrpSpPr>
        <p:grpSpPr>
          <a:xfrm>
            <a:off x="400915" y="1610716"/>
            <a:ext cx="11153773" cy="4699866"/>
            <a:chOff x="1952626" y="1643063"/>
            <a:chExt cx="8358187" cy="3900125"/>
          </a:xfrm>
        </p:grpSpPr>
        <p:sp>
          <p:nvSpPr>
            <p:cNvPr id="36" name="107 Trapecio">
              <a:extLst>
                <a:ext uri="{FF2B5EF4-FFF2-40B4-BE49-F238E27FC236}">
                  <a16:creationId xmlns:a16="http://schemas.microsoft.com/office/drawing/2014/main" id="{08674DAE-A89E-4CF3-BDF9-AD43F09ED1B4}"/>
                </a:ext>
              </a:extLst>
            </p:cNvPr>
            <p:cNvSpPr/>
            <p:nvPr/>
          </p:nvSpPr>
          <p:spPr>
            <a:xfrm rot="10800000">
              <a:off x="7970838" y="1646238"/>
              <a:ext cx="2339975" cy="3896950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7" name="105 Trapecio">
              <a:extLst>
                <a:ext uri="{FF2B5EF4-FFF2-40B4-BE49-F238E27FC236}">
                  <a16:creationId xmlns:a16="http://schemas.microsoft.com/office/drawing/2014/main" id="{2803C176-A306-4C85-BF47-38E526DCCFCC}"/>
                </a:ext>
              </a:extLst>
            </p:cNvPr>
            <p:cNvSpPr/>
            <p:nvPr/>
          </p:nvSpPr>
          <p:spPr>
            <a:xfrm>
              <a:off x="5970589" y="1643063"/>
              <a:ext cx="2339975" cy="3900125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8" name="104 Trapecio">
              <a:extLst>
                <a:ext uri="{FF2B5EF4-FFF2-40B4-BE49-F238E27FC236}">
                  <a16:creationId xmlns:a16="http://schemas.microsoft.com/office/drawing/2014/main" id="{65104E4C-CA24-44B8-AD4D-8B5E436644E9}"/>
                </a:ext>
              </a:extLst>
            </p:cNvPr>
            <p:cNvSpPr/>
            <p:nvPr/>
          </p:nvSpPr>
          <p:spPr>
            <a:xfrm rot="10800000">
              <a:off x="3970338" y="1646238"/>
              <a:ext cx="2339975" cy="3864888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9" name="103 Trapecio">
              <a:extLst>
                <a:ext uri="{FF2B5EF4-FFF2-40B4-BE49-F238E27FC236}">
                  <a16:creationId xmlns:a16="http://schemas.microsoft.com/office/drawing/2014/main" id="{4971B0AA-2B81-4741-8BBC-B2D7EB0DF7E0}"/>
                </a:ext>
              </a:extLst>
            </p:cNvPr>
            <p:cNvSpPr/>
            <p:nvPr/>
          </p:nvSpPr>
          <p:spPr>
            <a:xfrm>
              <a:off x="1952626" y="1643063"/>
              <a:ext cx="2339975" cy="3868063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grpSp>
          <p:nvGrpSpPr>
            <p:cNvPr id="40" name="Grupo 1">
              <a:extLst>
                <a:ext uri="{FF2B5EF4-FFF2-40B4-BE49-F238E27FC236}">
                  <a16:creationId xmlns:a16="http://schemas.microsoft.com/office/drawing/2014/main" id="{6AF6FF8B-7F6E-4314-91E9-4EF0A02AD0EC}"/>
                </a:ext>
              </a:extLst>
            </p:cNvPr>
            <p:cNvGrpSpPr>
              <a:grpSpLocks/>
            </p:cNvGrpSpPr>
            <p:nvPr/>
          </p:nvGrpSpPr>
          <p:grpSpPr bwMode="auto">
            <a:xfrm rot="307171">
              <a:off x="2245926" y="2674125"/>
              <a:ext cx="7847871" cy="2062156"/>
              <a:chOff x="618145" y="2465599"/>
              <a:chExt cx="7848536" cy="2061983"/>
            </a:xfrm>
          </p:grpSpPr>
          <p:sp>
            <p:nvSpPr>
              <p:cNvPr id="41" name="Freeform 241">
                <a:extLst>
                  <a:ext uri="{FF2B5EF4-FFF2-40B4-BE49-F238E27FC236}">
                    <a16:creationId xmlns:a16="http://schemas.microsoft.com/office/drawing/2014/main" id="{52AEA754-6C58-4ABB-91F5-8E7D203CF8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227663">
                <a:off x="880244" y="2646016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A10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41">
                <a:extLst>
                  <a:ext uri="{FF2B5EF4-FFF2-40B4-BE49-F238E27FC236}">
                    <a16:creationId xmlns:a16="http://schemas.microsoft.com/office/drawing/2014/main" id="{5256108D-3E8E-48BF-974F-EA94B9773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400525">
                <a:off x="4672020" y="2203500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41">
                <a:extLst>
                  <a:ext uri="{FF2B5EF4-FFF2-40B4-BE49-F238E27FC236}">
                    <a16:creationId xmlns:a16="http://schemas.microsoft.com/office/drawing/2014/main" id="{229F73BB-E848-4A5F-A844-CDE2ADB45D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2792533" y="2619858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A10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41">
                <a:extLst>
                  <a:ext uri="{FF2B5EF4-FFF2-40B4-BE49-F238E27FC236}">
                    <a16:creationId xmlns:a16="http://schemas.microsoft.com/office/drawing/2014/main" id="{E4FE465A-7868-4632-8350-955251B4E7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6585115" y="2229055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221593A-321A-4DD6-BB69-D48F5EEF90D9}"/>
              </a:ext>
            </a:extLst>
          </p:cNvPr>
          <p:cNvSpPr/>
          <p:nvPr/>
        </p:nvSpPr>
        <p:spPr>
          <a:xfrm>
            <a:off x="795111" y="2151148"/>
            <a:ext cx="2423611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b="1" dirty="0">
                <a:solidFill>
                  <a:srgbClr val="010407"/>
                </a:solidFill>
                <a:latin typeface="Century Gothic" panose="020B0502020202020204" pitchFamily="34" charset="0"/>
              </a:rPr>
              <a:t>Vincular mano de obra </a:t>
            </a:r>
            <a:r>
              <a:rPr lang="es-CO" sz="1100" dirty="0">
                <a:solidFill>
                  <a:srgbClr val="010407"/>
                </a:solidFill>
                <a:latin typeface="Century Gothic" panose="020B0502020202020204" pitchFamily="34" charset="0"/>
              </a:rPr>
              <a:t>de las comunidades de la zona de influencia de los proyectos. </a:t>
            </a:r>
          </a:p>
          <a:p>
            <a:pPr algn="ctr">
              <a:lnSpc>
                <a:spcPct val="110000"/>
              </a:lnSpc>
            </a:pPr>
            <a:endParaRPr lang="es-CO" sz="1100" dirty="0">
              <a:solidFill>
                <a:srgbClr val="010407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BD5C628-54C4-4574-BE04-E922181E6A83}"/>
              </a:ext>
            </a:extLst>
          </p:cNvPr>
          <p:cNvSpPr txBox="1"/>
          <p:nvPr/>
        </p:nvSpPr>
        <p:spPr>
          <a:xfrm>
            <a:off x="918673" y="1628980"/>
            <a:ext cx="2076748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DERECHO AL TRABAJO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64AA7C18-7107-4A83-B95A-8FB3CAD0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433" y="2920220"/>
            <a:ext cx="1136773" cy="1136773"/>
          </a:xfrm>
          <a:prstGeom prst="rect">
            <a:avLst/>
          </a:prstGeom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7A3ADA4A-E4F2-4FF6-9F7B-BB2722EA87A2}"/>
              </a:ext>
            </a:extLst>
          </p:cNvPr>
          <p:cNvSpPr/>
          <p:nvPr/>
        </p:nvSpPr>
        <p:spPr>
          <a:xfrm>
            <a:off x="3115773" y="2190909"/>
            <a:ext cx="2966335" cy="4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b="1" dirty="0">
                <a:solidFill>
                  <a:srgbClr val="010407"/>
                </a:solidFill>
                <a:latin typeface="Century Gothic" panose="020B0502020202020204" pitchFamily="34" charset="0"/>
              </a:rPr>
              <a:t>Promover</a:t>
            </a:r>
            <a:r>
              <a:rPr lang="es-CO" sz="1100" dirty="0">
                <a:solidFill>
                  <a:srgbClr val="010407"/>
                </a:solidFill>
                <a:latin typeface="Century Gothic" panose="020B0502020202020204" pitchFamily="34" charset="0"/>
              </a:rPr>
              <a:t> el desarrollo de </a:t>
            </a:r>
            <a:r>
              <a:rPr lang="es-CO" sz="1100" b="1" dirty="0">
                <a:solidFill>
                  <a:srgbClr val="010407"/>
                </a:solidFill>
                <a:latin typeface="Century Gothic" panose="020B0502020202020204" pitchFamily="34" charset="0"/>
              </a:rPr>
              <a:t>iniciativas y/o proyectos productivos</a:t>
            </a:r>
            <a:r>
              <a:rPr lang="es-CO" sz="1100" dirty="0">
                <a:solidFill>
                  <a:srgbClr val="01040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5BA73D1-E290-46EE-A158-33E34211E091}"/>
              </a:ext>
            </a:extLst>
          </p:cNvPr>
          <p:cNvSpPr txBox="1"/>
          <p:nvPr/>
        </p:nvSpPr>
        <p:spPr>
          <a:xfrm>
            <a:off x="3099880" y="1616767"/>
            <a:ext cx="310004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AL TRABAJO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E5E3B5-0991-4514-BC23-C403EB56874F}"/>
              </a:ext>
            </a:extLst>
          </p:cNvPr>
          <p:cNvSpPr/>
          <p:nvPr/>
        </p:nvSpPr>
        <p:spPr>
          <a:xfrm>
            <a:off x="8453954" y="2045146"/>
            <a:ext cx="2969600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Promover, respetar y 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garantizar el derecho a la Consulta Previa de las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comunidades étnicas localizadas en la zona de los proyectos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15080A5-3A81-433C-9AFF-B8A6F66B8C9F}"/>
              </a:ext>
            </a:extLst>
          </p:cNvPr>
          <p:cNvSpPr txBox="1"/>
          <p:nvPr/>
        </p:nvSpPr>
        <p:spPr>
          <a:xfrm>
            <a:off x="8460078" y="1614452"/>
            <a:ext cx="3094609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CONSULTA PREVIA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8445136E-7F4D-4F9B-BBB2-FBDC7819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537" y="2948551"/>
            <a:ext cx="1087407" cy="1087407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2F5368CB-930A-4CD9-9D10-B0FF3747D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324" y="4117196"/>
            <a:ext cx="1054092" cy="1054092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28F1B8F1-789D-4C8D-9B05-7AB319506EB8}"/>
              </a:ext>
            </a:extLst>
          </p:cNvPr>
          <p:cNvSpPr/>
          <p:nvPr/>
        </p:nvSpPr>
        <p:spPr>
          <a:xfrm>
            <a:off x="6029303" y="2065827"/>
            <a:ext cx="2530917" cy="1008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Implementar acciones pedagógicas que contribuyan al 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uso adecuado de la infraestructura 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para la prevención de accidentes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AB5CB09-A6C0-4B51-B36A-27AED6F50006}"/>
              </a:ext>
            </a:extLst>
          </p:cNvPr>
          <p:cNvSpPr txBox="1"/>
          <p:nvPr/>
        </p:nvSpPr>
        <p:spPr>
          <a:xfrm>
            <a:off x="6256485" y="1614452"/>
            <a:ext cx="212551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VIDA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578B5190-774F-434E-ABC0-077D506920BB}"/>
              </a:ext>
            </a:extLst>
          </p:cNvPr>
          <p:cNvSpPr/>
          <p:nvPr/>
        </p:nvSpPr>
        <p:spPr>
          <a:xfrm>
            <a:off x="5926655" y="5329332"/>
            <a:ext cx="286671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Más de </a:t>
            </a:r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120 campañas de cultura vial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264 actividades pedagógicas de formación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que han impactado significativamente en </a:t>
            </a:r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144,000 personas. </a:t>
            </a:r>
            <a:endParaRPr lang="en-US" sz="11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8133051-A36F-4BBF-A062-5E038B5ABFCB}"/>
              </a:ext>
            </a:extLst>
          </p:cNvPr>
          <p:cNvSpPr/>
          <p:nvPr/>
        </p:nvSpPr>
        <p:spPr>
          <a:xfrm>
            <a:off x="8810080" y="5282912"/>
            <a:ext cx="23060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De los 29 proyectos 4G, 9 han requerido 39 consultas previas.</a:t>
            </a:r>
          </a:p>
          <a:p>
            <a:pPr algn="ctr" defTabSz="1219170">
              <a:buClr>
                <a:srgbClr val="000000"/>
              </a:buClr>
            </a:pP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Actualmente se tiene un</a:t>
            </a:r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92.4% de avance </a:t>
            </a:r>
            <a:endParaRPr lang="en-US" sz="11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7882BDF9-C7AB-4FB0-AA27-57A4C319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98" y="4230151"/>
            <a:ext cx="1136773" cy="1136773"/>
          </a:xfrm>
          <a:prstGeom prst="rect">
            <a:avLst/>
          </a:prstGeom>
        </p:spPr>
      </p:pic>
      <p:sp>
        <p:nvSpPr>
          <p:cNvPr id="64" name="Rectángulo 63">
            <a:extLst>
              <a:ext uri="{FF2B5EF4-FFF2-40B4-BE49-F238E27FC236}">
                <a16:creationId xmlns:a16="http://schemas.microsoft.com/office/drawing/2014/main" id="{95E7E2D4-9CE5-4E07-8A52-082890C23C2E}"/>
              </a:ext>
            </a:extLst>
          </p:cNvPr>
          <p:cNvSpPr/>
          <p:nvPr/>
        </p:nvSpPr>
        <p:spPr>
          <a:xfrm>
            <a:off x="875783" y="5406450"/>
            <a:ext cx="253410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52.421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 generados en 4G</a:t>
            </a:r>
          </a:p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108.953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total de todos los modos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A4EF3029-83EE-454E-A14D-A717A5C5C611}"/>
              </a:ext>
            </a:extLst>
          </p:cNvPr>
          <p:cNvSpPr/>
          <p:nvPr/>
        </p:nvSpPr>
        <p:spPr>
          <a:xfrm>
            <a:off x="3457333" y="5242230"/>
            <a:ext cx="23483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193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iniciativas y/o proyectos productivos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4G </a:t>
            </a:r>
            <a:endParaRPr lang="es-CO" sz="105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algn="ctr"/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Inversión superior a los $580 millones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46234" y="542730"/>
            <a:ext cx="9774709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Impactos ANI en el cumplimiento de ODS en el ámbito socio – económico y en la protección de derechos humanos 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318" y="-1376693"/>
            <a:ext cx="1173457" cy="12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78416AA-EE7B-4F15-9454-24F9B73B16AF}"/>
              </a:ext>
            </a:extLst>
          </p:cNvPr>
          <p:cNvGrpSpPr/>
          <p:nvPr/>
        </p:nvGrpSpPr>
        <p:grpSpPr>
          <a:xfrm>
            <a:off x="400915" y="1347629"/>
            <a:ext cx="11153773" cy="4600867"/>
            <a:chOff x="1952626" y="1643063"/>
            <a:chExt cx="8358187" cy="3900125"/>
          </a:xfrm>
        </p:grpSpPr>
        <p:sp>
          <p:nvSpPr>
            <p:cNvPr id="36" name="107 Trapecio">
              <a:extLst>
                <a:ext uri="{FF2B5EF4-FFF2-40B4-BE49-F238E27FC236}">
                  <a16:creationId xmlns:a16="http://schemas.microsoft.com/office/drawing/2014/main" id="{08674DAE-A89E-4CF3-BDF9-AD43F09ED1B4}"/>
                </a:ext>
              </a:extLst>
            </p:cNvPr>
            <p:cNvSpPr/>
            <p:nvPr/>
          </p:nvSpPr>
          <p:spPr>
            <a:xfrm rot="10800000">
              <a:off x="7970838" y="1646238"/>
              <a:ext cx="2339975" cy="3896950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7" name="105 Trapecio">
              <a:extLst>
                <a:ext uri="{FF2B5EF4-FFF2-40B4-BE49-F238E27FC236}">
                  <a16:creationId xmlns:a16="http://schemas.microsoft.com/office/drawing/2014/main" id="{2803C176-A306-4C85-BF47-38E526DCCFCC}"/>
                </a:ext>
              </a:extLst>
            </p:cNvPr>
            <p:cNvSpPr/>
            <p:nvPr/>
          </p:nvSpPr>
          <p:spPr>
            <a:xfrm>
              <a:off x="5970589" y="1643063"/>
              <a:ext cx="2339975" cy="3900125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8" name="104 Trapecio">
              <a:extLst>
                <a:ext uri="{FF2B5EF4-FFF2-40B4-BE49-F238E27FC236}">
                  <a16:creationId xmlns:a16="http://schemas.microsoft.com/office/drawing/2014/main" id="{65104E4C-CA24-44B8-AD4D-8B5E436644E9}"/>
                </a:ext>
              </a:extLst>
            </p:cNvPr>
            <p:cNvSpPr/>
            <p:nvPr/>
          </p:nvSpPr>
          <p:spPr>
            <a:xfrm rot="10800000">
              <a:off x="3970338" y="1646238"/>
              <a:ext cx="2339975" cy="3864888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9" name="103 Trapecio">
              <a:extLst>
                <a:ext uri="{FF2B5EF4-FFF2-40B4-BE49-F238E27FC236}">
                  <a16:creationId xmlns:a16="http://schemas.microsoft.com/office/drawing/2014/main" id="{4971B0AA-2B81-4741-8BBC-B2D7EB0DF7E0}"/>
                </a:ext>
              </a:extLst>
            </p:cNvPr>
            <p:cNvSpPr/>
            <p:nvPr/>
          </p:nvSpPr>
          <p:spPr>
            <a:xfrm>
              <a:off x="1952626" y="1643063"/>
              <a:ext cx="2339975" cy="3868063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grpSp>
          <p:nvGrpSpPr>
            <p:cNvPr id="40" name="Grupo 1">
              <a:extLst>
                <a:ext uri="{FF2B5EF4-FFF2-40B4-BE49-F238E27FC236}">
                  <a16:creationId xmlns:a16="http://schemas.microsoft.com/office/drawing/2014/main" id="{6AF6FF8B-7F6E-4314-91E9-4EF0A02AD0EC}"/>
                </a:ext>
              </a:extLst>
            </p:cNvPr>
            <p:cNvGrpSpPr>
              <a:grpSpLocks/>
            </p:cNvGrpSpPr>
            <p:nvPr/>
          </p:nvGrpSpPr>
          <p:grpSpPr bwMode="auto">
            <a:xfrm rot="307171">
              <a:off x="2245926" y="2674125"/>
              <a:ext cx="7847871" cy="2062156"/>
              <a:chOff x="618145" y="2465599"/>
              <a:chExt cx="7848536" cy="2061983"/>
            </a:xfrm>
          </p:grpSpPr>
          <p:sp>
            <p:nvSpPr>
              <p:cNvPr id="41" name="Freeform 241">
                <a:extLst>
                  <a:ext uri="{FF2B5EF4-FFF2-40B4-BE49-F238E27FC236}">
                    <a16:creationId xmlns:a16="http://schemas.microsoft.com/office/drawing/2014/main" id="{52AEA754-6C58-4ABB-91F5-8E7D203CF8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227663">
                <a:off x="880244" y="2646016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41">
                <a:extLst>
                  <a:ext uri="{FF2B5EF4-FFF2-40B4-BE49-F238E27FC236}">
                    <a16:creationId xmlns:a16="http://schemas.microsoft.com/office/drawing/2014/main" id="{5256108D-3E8E-48BF-974F-EA94B9773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400525">
                <a:off x="4672020" y="2203500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41">
                <a:extLst>
                  <a:ext uri="{FF2B5EF4-FFF2-40B4-BE49-F238E27FC236}">
                    <a16:creationId xmlns:a16="http://schemas.microsoft.com/office/drawing/2014/main" id="{229F73BB-E848-4A5F-A844-CDE2ADB45D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2792533" y="2619858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41">
                <a:extLst>
                  <a:ext uri="{FF2B5EF4-FFF2-40B4-BE49-F238E27FC236}">
                    <a16:creationId xmlns:a16="http://schemas.microsoft.com/office/drawing/2014/main" id="{E4FE465A-7868-4632-8350-955251B4E7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6585115" y="2229055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C63209E5-0501-426A-8202-C6A8F503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43" y="3854110"/>
            <a:ext cx="1054092" cy="1054092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4221593A-321A-4DD6-BB69-D48F5EEF90D9}"/>
              </a:ext>
            </a:extLst>
          </p:cNvPr>
          <p:cNvSpPr/>
          <p:nvPr/>
        </p:nvSpPr>
        <p:spPr>
          <a:xfrm>
            <a:off x="907342" y="2068294"/>
            <a:ext cx="5153809" cy="635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dirty="0">
                <a:solidFill>
                  <a:srgbClr val="010407"/>
                </a:solidFill>
                <a:latin typeface="Century Gothic" panose="020B0502020202020204" pitchFamily="34" charset="0"/>
              </a:rPr>
              <a:t>Garantizar el derecho a la vivienda digna de las unidades sociales ubicadas en las áreas de  terreno requeridas para los proyectos. </a:t>
            </a:r>
          </a:p>
          <a:p>
            <a:pPr algn="ctr">
              <a:lnSpc>
                <a:spcPct val="110000"/>
              </a:lnSpc>
            </a:pPr>
            <a:endParaRPr lang="es-CO" sz="1100" dirty="0">
              <a:solidFill>
                <a:srgbClr val="010407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BD5C628-54C4-4574-BE04-E922181E6A83}"/>
              </a:ext>
            </a:extLst>
          </p:cNvPr>
          <p:cNvSpPr txBox="1"/>
          <p:nvPr/>
        </p:nvSpPr>
        <p:spPr>
          <a:xfrm>
            <a:off x="918673" y="1365894"/>
            <a:ext cx="2076748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DERECHO A VIVIENDA DIGNA 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E5E3B5-0991-4514-BC23-C403EB56874F}"/>
              </a:ext>
            </a:extLst>
          </p:cNvPr>
          <p:cNvSpPr/>
          <p:nvPr/>
        </p:nvSpPr>
        <p:spPr>
          <a:xfrm>
            <a:off x="8508571" y="2046506"/>
            <a:ext cx="2866715" cy="44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Promover la participación comunitaria y el control social 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28F1B8F1-789D-4C8D-9B05-7AB319506EB8}"/>
              </a:ext>
            </a:extLst>
          </p:cNvPr>
          <p:cNvSpPr/>
          <p:nvPr/>
        </p:nvSpPr>
        <p:spPr>
          <a:xfrm>
            <a:off x="6130850" y="1942848"/>
            <a:ext cx="2401596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Brindar atención oportuna a los usuarios y comunidades a través de oficinas fijas, móviles y medios electrónicos.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AB5CB09-A6C0-4B51-B36A-27AED6F50006}"/>
              </a:ext>
            </a:extLst>
          </p:cNvPr>
          <p:cNvSpPr txBox="1"/>
          <p:nvPr/>
        </p:nvSpPr>
        <p:spPr>
          <a:xfrm>
            <a:off x="6256485" y="1351366"/>
            <a:ext cx="2125515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PARTICIPACIÓN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578B5190-774F-434E-ABC0-077D506920BB}"/>
              </a:ext>
            </a:extLst>
          </p:cNvPr>
          <p:cNvSpPr/>
          <p:nvPr/>
        </p:nvSpPr>
        <p:spPr>
          <a:xfrm>
            <a:off x="5926655" y="5108776"/>
            <a:ext cx="28667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US" sz="11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8133051-A36F-4BBF-A062-5E038B5ABFCB}"/>
              </a:ext>
            </a:extLst>
          </p:cNvPr>
          <p:cNvSpPr/>
          <p:nvPr/>
        </p:nvSpPr>
        <p:spPr>
          <a:xfrm>
            <a:off x="5921045" y="4901415"/>
            <a:ext cx="279840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87 oficinas fijas y satélites y, 59 oficinas móviles de </a:t>
            </a:r>
            <a:r>
              <a:rPr lang="es-CO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los proyectos 4G</a:t>
            </a:r>
          </a:p>
          <a:p>
            <a:pPr lvl="0" algn="ctr" defTabSz="685800">
              <a:defRPr/>
            </a:pPr>
            <a:r>
              <a:rPr lang="es-CO" sz="1200" b="1" dirty="0">
                <a:solidFill>
                  <a:srgbClr val="222222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26.774 usuarios atendidos </a:t>
            </a: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en los sistemas de atención. </a:t>
            </a:r>
            <a:endParaRPr lang="en-US" sz="1100" dirty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EC9D811A-4DB1-4B4F-9A2E-5E90801D6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9296270" y="2679861"/>
            <a:ext cx="1133744" cy="1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FE0C0CE3-345D-46CA-AC52-E097D163F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6802212" y="3683470"/>
            <a:ext cx="1133744" cy="1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05DD93A-276F-40A6-BECA-8FE573B8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67" y="2650104"/>
            <a:ext cx="1054092" cy="105409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5A93634-9079-4A42-A001-2944BB56A5DE}"/>
              </a:ext>
            </a:extLst>
          </p:cNvPr>
          <p:cNvSpPr txBox="1"/>
          <p:nvPr/>
        </p:nvSpPr>
        <p:spPr>
          <a:xfrm>
            <a:off x="3117592" y="1379162"/>
            <a:ext cx="3075233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DERECHO A VIVIENDA</a:t>
            </a:r>
          </a:p>
          <a:p>
            <a:pPr algn="ctr"/>
            <a:r>
              <a:rPr lang="es-CO" sz="13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DIGNA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A7E090-214B-43A0-BB37-9FBF7E454F98}"/>
              </a:ext>
            </a:extLst>
          </p:cNvPr>
          <p:cNvSpPr txBox="1"/>
          <p:nvPr/>
        </p:nvSpPr>
        <p:spPr>
          <a:xfrm>
            <a:off x="8453954" y="1368661"/>
            <a:ext cx="3100734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DERECHO A LA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PARTICIPACIÓN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9C4D03F-EBF3-43AD-A18A-0C1C97FB9A8B}"/>
              </a:ext>
            </a:extLst>
          </p:cNvPr>
          <p:cNvSpPr/>
          <p:nvPr/>
        </p:nvSpPr>
        <p:spPr>
          <a:xfrm>
            <a:off x="8918647" y="4917935"/>
            <a:ext cx="218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</a:rPr>
              <a:t>1.424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Socializaciones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comunidades realizadas en proyectos 4G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705AE172-08EA-4D64-B908-2D338C3C67D2}"/>
              </a:ext>
            </a:extLst>
          </p:cNvPr>
          <p:cNvSpPr/>
          <p:nvPr/>
        </p:nvSpPr>
        <p:spPr>
          <a:xfrm>
            <a:off x="3817159" y="4604455"/>
            <a:ext cx="1866484" cy="125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1100" b="1" noProof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236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Unidades Sociales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reasentadas en 4G. Con una inversión de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</a:t>
            </a:r>
            <a:r>
              <a:rPr lang="es-CO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2.976 mi</a:t>
            </a: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llones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invertidos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planes de reasentamiento.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0762748-1A77-4645-A14B-97BC8A5C51AD}"/>
              </a:ext>
            </a:extLst>
          </p:cNvPr>
          <p:cNvSpPr/>
          <p:nvPr/>
        </p:nvSpPr>
        <p:spPr>
          <a:xfrm>
            <a:off x="476452" y="5029423"/>
            <a:ext cx="301989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1,549 Unidades Sociales </a:t>
            </a: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objeto de compensación socioeconómica. </a:t>
            </a:r>
          </a:p>
          <a:p>
            <a:pPr lvl="0" algn="ctr">
              <a:defRPr/>
            </a:pP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Se han reconocido más de </a:t>
            </a: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$16,800 mil millones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646234" y="542730"/>
            <a:ext cx="9774709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Impactos ANI en el cumplimiento de ODS en el ámbito socio – económico y en la protección de derechos humanos </a:t>
            </a:r>
          </a:p>
        </p:txBody>
      </p:sp>
    </p:spTree>
    <p:extLst>
      <p:ext uri="{BB962C8B-B14F-4D97-AF65-F5344CB8AC3E}">
        <p14:creationId xmlns:p14="http://schemas.microsoft.com/office/powerpoint/2010/main" val="615838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78416AA-EE7B-4F15-9454-24F9B73B16AF}"/>
              </a:ext>
            </a:extLst>
          </p:cNvPr>
          <p:cNvGrpSpPr/>
          <p:nvPr/>
        </p:nvGrpSpPr>
        <p:grpSpPr>
          <a:xfrm>
            <a:off x="241062" y="1636626"/>
            <a:ext cx="9766320" cy="4233510"/>
            <a:chOff x="1952626" y="1643063"/>
            <a:chExt cx="8358187" cy="3900125"/>
          </a:xfrm>
        </p:grpSpPr>
        <p:sp>
          <p:nvSpPr>
            <p:cNvPr id="36" name="107 Trapecio">
              <a:extLst>
                <a:ext uri="{FF2B5EF4-FFF2-40B4-BE49-F238E27FC236}">
                  <a16:creationId xmlns:a16="http://schemas.microsoft.com/office/drawing/2014/main" id="{08674DAE-A89E-4CF3-BDF9-AD43F09ED1B4}"/>
                </a:ext>
              </a:extLst>
            </p:cNvPr>
            <p:cNvSpPr/>
            <p:nvPr/>
          </p:nvSpPr>
          <p:spPr>
            <a:xfrm rot="10800000">
              <a:off x="7970838" y="1646238"/>
              <a:ext cx="2339975" cy="3896950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7" name="105 Trapecio">
              <a:extLst>
                <a:ext uri="{FF2B5EF4-FFF2-40B4-BE49-F238E27FC236}">
                  <a16:creationId xmlns:a16="http://schemas.microsoft.com/office/drawing/2014/main" id="{2803C176-A306-4C85-BF47-38E526DCCFCC}"/>
                </a:ext>
              </a:extLst>
            </p:cNvPr>
            <p:cNvSpPr/>
            <p:nvPr/>
          </p:nvSpPr>
          <p:spPr>
            <a:xfrm>
              <a:off x="5970589" y="1643063"/>
              <a:ext cx="2339975" cy="3900125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8" name="104 Trapecio">
              <a:extLst>
                <a:ext uri="{FF2B5EF4-FFF2-40B4-BE49-F238E27FC236}">
                  <a16:creationId xmlns:a16="http://schemas.microsoft.com/office/drawing/2014/main" id="{65104E4C-CA24-44B8-AD4D-8B5E436644E9}"/>
                </a:ext>
              </a:extLst>
            </p:cNvPr>
            <p:cNvSpPr/>
            <p:nvPr/>
          </p:nvSpPr>
          <p:spPr>
            <a:xfrm rot="10800000">
              <a:off x="3970338" y="1646238"/>
              <a:ext cx="2339975" cy="3864888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9" name="103 Trapecio">
              <a:extLst>
                <a:ext uri="{FF2B5EF4-FFF2-40B4-BE49-F238E27FC236}">
                  <a16:creationId xmlns:a16="http://schemas.microsoft.com/office/drawing/2014/main" id="{4971B0AA-2B81-4741-8BBC-B2D7EB0DF7E0}"/>
                </a:ext>
              </a:extLst>
            </p:cNvPr>
            <p:cNvSpPr/>
            <p:nvPr/>
          </p:nvSpPr>
          <p:spPr>
            <a:xfrm>
              <a:off x="1952626" y="1643063"/>
              <a:ext cx="2339975" cy="3868063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grpSp>
          <p:nvGrpSpPr>
            <p:cNvPr id="40" name="Grupo 1">
              <a:extLst>
                <a:ext uri="{FF2B5EF4-FFF2-40B4-BE49-F238E27FC236}">
                  <a16:creationId xmlns:a16="http://schemas.microsoft.com/office/drawing/2014/main" id="{6AF6FF8B-7F6E-4314-91E9-4EF0A02AD0EC}"/>
                </a:ext>
              </a:extLst>
            </p:cNvPr>
            <p:cNvGrpSpPr>
              <a:grpSpLocks/>
            </p:cNvGrpSpPr>
            <p:nvPr/>
          </p:nvGrpSpPr>
          <p:grpSpPr bwMode="auto">
            <a:xfrm rot="307171">
              <a:off x="2245926" y="2674125"/>
              <a:ext cx="7847871" cy="2062156"/>
              <a:chOff x="618145" y="2465599"/>
              <a:chExt cx="7848536" cy="2061983"/>
            </a:xfrm>
          </p:grpSpPr>
          <p:sp>
            <p:nvSpPr>
              <p:cNvPr id="41" name="Freeform 241">
                <a:extLst>
                  <a:ext uri="{FF2B5EF4-FFF2-40B4-BE49-F238E27FC236}">
                    <a16:creationId xmlns:a16="http://schemas.microsoft.com/office/drawing/2014/main" id="{52AEA754-6C58-4ABB-91F5-8E7D203CF8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227663">
                <a:off x="880244" y="2646016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EB6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41">
                <a:extLst>
                  <a:ext uri="{FF2B5EF4-FFF2-40B4-BE49-F238E27FC236}">
                    <a16:creationId xmlns:a16="http://schemas.microsoft.com/office/drawing/2014/main" id="{5256108D-3E8E-48BF-974F-EA94B9773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400525">
                <a:off x="4672020" y="2203500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008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41">
                <a:extLst>
                  <a:ext uri="{FF2B5EF4-FFF2-40B4-BE49-F238E27FC236}">
                    <a16:creationId xmlns:a16="http://schemas.microsoft.com/office/drawing/2014/main" id="{229F73BB-E848-4A5F-A844-CDE2ADB45D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2792533" y="2619858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EB6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41">
                <a:extLst>
                  <a:ext uri="{FF2B5EF4-FFF2-40B4-BE49-F238E27FC236}">
                    <a16:creationId xmlns:a16="http://schemas.microsoft.com/office/drawing/2014/main" id="{E4FE465A-7868-4632-8350-955251B4E7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6585115" y="2229055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221593A-321A-4DD6-BB69-D48F5EEF90D9}"/>
              </a:ext>
            </a:extLst>
          </p:cNvPr>
          <p:cNvSpPr/>
          <p:nvPr/>
        </p:nvSpPr>
        <p:spPr>
          <a:xfrm>
            <a:off x="509178" y="1768818"/>
            <a:ext cx="3443214" cy="119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100" dirty="0">
                <a:solidFill>
                  <a:srgbClr val="010407"/>
                </a:solidFill>
                <a:latin typeface="Century Gothic" panose="020B0502020202020204" pitchFamily="34" charset="0"/>
              </a:rPr>
              <a:t>La ANI coadyuva en la gestión de los permisos, licencias y trámites ambientales requeridos por los concesionarios, logrando así el punto de partida para la fase de construcción de las obras de una manera responsable con el ambiente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5BA73D1-E290-46EE-A158-33E34211E091}"/>
              </a:ext>
            </a:extLst>
          </p:cNvPr>
          <p:cNvSpPr txBox="1"/>
          <p:nvPr/>
        </p:nvSpPr>
        <p:spPr>
          <a:xfrm>
            <a:off x="722052" y="1334882"/>
            <a:ext cx="2831234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300" kern="0" dirty="0">
                <a:solidFill>
                  <a:prstClr val="white"/>
                </a:solidFill>
              </a:rPr>
              <a:t>INFRAESTRUCTURA RESPONSABLE</a:t>
            </a:r>
            <a:endParaRPr kumimoji="0" lang="es-CO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E5E3B5-0991-4514-BC23-C403EB56874F}"/>
              </a:ext>
            </a:extLst>
          </p:cNvPr>
          <p:cNvSpPr/>
          <p:nvPr/>
        </p:nvSpPr>
        <p:spPr>
          <a:xfrm>
            <a:off x="8453954" y="1789966"/>
            <a:ext cx="2969600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Los concesionarios adelantan labores de compensación, traslado y reubicación de especímenes de fauna y flora, para garantizar de esta manera el cumplimiento del objetivo y el desarrollo sustentable de los proyectos de concesión a cargo de la ANI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15080A5-3A81-433C-9AFF-B8A6F66B8C9F}"/>
              </a:ext>
            </a:extLst>
          </p:cNvPr>
          <p:cNvSpPr txBox="1"/>
          <p:nvPr/>
        </p:nvSpPr>
        <p:spPr>
          <a:xfrm>
            <a:off x="8460078" y="1359272"/>
            <a:ext cx="3094609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300" kern="0" dirty="0">
                <a:solidFill>
                  <a:prstClr val="white"/>
                </a:solidFill>
              </a:rPr>
              <a:t>VIDA DE ECOSISTEMAS TERRESTRES</a:t>
            </a:r>
            <a:endParaRPr kumimoji="0" lang="es-CO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28F1B8F1-789D-4C8D-9B05-7AB319506EB8}"/>
              </a:ext>
            </a:extLst>
          </p:cNvPr>
          <p:cNvSpPr/>
          <p:nvPr/>
        </p:nvSpPr>
        <p:spPr>
          <a:xfrm>
            <a:off x="4684366" y="5137674"/>
            <a:ext cx="3197960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Para el cumplimiento de este objetivo la ANI tiene como propósito la elaboración de una guía de mitigación, adaptación y gestión del riesgo de la infraestructura concesionada con colaboración del Ministerio de Ambiente y Desarrollo Sostenible.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AB5CB09-A6C0-4B51-B36A-27AED6F50006}"/>
              </a:ext>
            </a:extLst>
          </p:cNvPr>
          <p:cNvSpPr txBox="1"/>
          <p:nvPr/>
        </p:nvSpPr>
        <p:spPr>
          <a:xfrm>
            <a:off x="5307410" y="1340606"/>
            <a:ext cx="212551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ACCIÓN POR EL CLIMA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6723D7F-30CC-41C0-A694-B225EFCDC2BA}"/>
              </a:ext>
            </a:extLst>
          </p:cNvPr>
          <p:cNvPicPr/>
          <p:nvPr/>
        </p:nvPicPr>
        <p:blipFill rotWithShape="1">
          <a:blip r:embed="rId2"/>
          <a:srcRect l="37356" t="41065" r="52864" b="41540"/>
          <a:stretch/>
        </p:blipFill>
        <p:spPr bwMode="auto">
          <a:xfrm>
            <a:off x="1395630" y="3995322"/>
            <a:ext cx="1040193" cy="1114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A1D04CC-BE2A-41CE-BA00-72D994895EF6}"/>
              </a:ext>
            </a:extLst>
          </p:cNvPr>
          <p:cNvPicPr/>
          <p:nvPr/>
        </p:nvPicPr>
        <p:blipFill rotWithShape="1">
          <a:blip r:embed="rId3"/>
          <a:srcRect l="10902" t="61882" r="79478" b="20722"/>
          <a:stretch/>
        </p:blipFill>
        <p:spPr bwMode="auto">
          <a:xfrm>
            <a:off x="5775832" y="4023594"/>
            <a:ext cx="1076960" cy="1095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271A42-F820-421C-8DA5-BE6AA3D9DBE5}"/>
              </a:ext>
            </a:extLst>
          </p:cNvPr>
          <p:cNvSpPr txBox="1"/>
          <p:nvPr/>
        </p:nvSpPr>
        <p:spPr>
          <a:xfrm>
            <a:off x="4573917" y="1762395"/>
            <a:ext cx="3443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87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Planes de contingencia aprobados</a:t>
            </a:r>
          </a:p>
          <a:p>
            <a:pPr algn="just"/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64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Planes de gestión del riesgo.</a:t>
            </a:r>
          </a:p>
          <a:p>
            <a:pPr algn="just"/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39%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proyectos con energías no convencionales</a:t>
            </a:r>
          </a:p>
          <a:p>
            <a:pPr algn="just"/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3,6%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proyectos con infraestructura verde.</a:t>
            </a:r>
          </a:p>
          <a:p>
            <a:pPr algn="just"/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54%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proyectos  con implementación de programas de ahorro y uso eficiente del agua.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E3C7884-143D-4762-9699-18F8CE43568E}"/>
              </a:ext>
            </a:extLst>
          </p:cNvPr>
          <p:cNvPicPr/>
          <p:nvPr/>
        </p:nvPicPr>
        <p:blipFill rotWithShape="1">
          <a:blip r:embed="rId4"/>
          <a:srcRect l="37356" t="62453" r="53506" b="20152"/>
          <a:stretch/>
        </p:blipFill>
        <p:spPr bwMode="auto">
          <a:xfrm>
            <a:off x="10161537" y="3256201"/>
            <a:ext cx="1196279" cy="1121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C8AC9F1-FC96-43A6-8BB1-56E1A4BDC0FA}"/>
              </a:ext>
            </a:extLst>
          </p:cNvPr>
          <p:cNvSpPr/>
          <p:nvPr/>
        </p:nvSpPr>
        <p:spPr>
          <a:xfrm>
            <a:off x="9057522" y="4764621"/>
            <a:ext cx="29695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23.517 millones </a:t>
            </a:r>
            <a:r>
              <a:rPr lang="es-ES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de pesos invertidos en compensación.</a:t>
            </a:r>
          </a:p>
          <a:p>
            <a:pPr algn="just">
              <a:spcAft>
                <a:spcPts val="0"/>
              </a:spcAft>
            </a:pP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1.408.ha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Compensadas</a:t>
            </a:r>
          </a:p>
          <a:p>
            <a:pPr algn="just">
              <a:spcAft>
                <a:spcPts val="0"/>
              </a:spcAft>
            </a:pP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17.660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animales rescatados o trasladados </a:t>
            </a:r>
          </a:p>
          <a:p>
            <a:pPr algn="just">
              <a:spcAft>
                <a:spcPts val="0"/>
              </a:spcAft>
            </a:pP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44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pasos de fauna</a:t>
            </a:r>
          </a:p>
          <a:p>
            <a:pPr algn="just">
              <a:spcAft>
                <a:spcPts val="0"/>
              </a:spcAft>
            </a:pP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146.445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especies de plantas trasladadas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BFE897-84F9-435E-8D2D-F9744EDDDA90}"/>
              </a:ext>
            </a:extLst>
          </p:cNvPr>
          <p:cNvSpPr txBox="1"/>
          <p:nvPr/>
        </p:nvSpPr>
        <p:spPr>
          <a:xfrm>
            <a:off x="406400" y="5344673"/>
            <a:ext cx="36685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30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Licencias ambientales obtenidas- 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8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en trámite</a:t>
            </a:r>
          </a:p>
          <a:p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31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Modificaciones de licencia ambiental aprobadas-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18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en trámite</a:t>
            </a:r>
          </a:p>
          <a:p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865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permisos ambientales obtenidos- 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169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en trámite</a:t>
            </a:r>
          </a:p>
          <a:p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113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cambios menores aprobados- </a:t>
            </a:r>
            <a:r>
              <a:rPr lang="es-CO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 en trámite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46234" y="542730"/>
            <a:ext cx="9774709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Impactos ANI en el cumplimiento de ODS en el </a:t>
            </a:r>
            <a:r>
              <a:rPr lang="es-CO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ámbito ambiental</a:t>
            </a:r>
            <a:endParaRPr lang="es-CO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8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3986441" y="3133497"/>
            <a:ext cx="3046355" cy="2638909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EBA3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24082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E25C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A1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3890058" y="4244297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8.3</a:t>
            </a:r>
          </a:p>
          <a:p>
            <a:pPr algn="ctr"/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Promover políticas orientadas al desarrollo que apoyen las actividades productivas, la creación de puestos de trabajo decentes, el emprendimiento, la creatividad y la innovación.</a:t>
            </a:r>
          </a:p>
          <a:p>
            <a:pPr algn="ctr"/>
            <a:b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</a:b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 el derecho al trabajo a través de la vinculación de mano de obra de las comunidades de los proyectos, así como el fortalecimiento de iniciativas y/o proyectos productivos.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5" y="3251290"/>
            <a:ext cx="2384884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184526" y="3383469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43400" y="3898596"/>
            <a:ext cx="230989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23</a:t>
            </a: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al trabajo a condiciones equitativas y satisfactorias de trabajo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330517" y="3121213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080424" y="3701569"/>
            <a:ext cx="28963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8. TRABAJO DECENTE Y CRECIMIENTO ECONÓMICO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7881281" y="3121213"/>
            <a:ext cx="3895083" cy="2693602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7795976" y="3611421"/>
            <a:ext cx="4036389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VINCULACIÓN DE MANO DE OBRA Y FORTALECIMIENTO DE INICIATIVAS Y/O PROYECTOS PRODUCTIVOS</a:t>
            </a:r>
            <a:endParaRPr lang="es-MX" sz="12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CF85A6-A9BD-4156-ADA5-7D1395F7F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5" t="-6271" r="3085" b="6271"/>
          <a:stretch/>
        </p:blipFill>
        <p:spPr>
          <a:xfrm>
            <a:off x="3584575" y="2583313"/>
            <a:ext cx="875167" cy="881041"/>
          </a:xfrm>
          <a:prstGeom prst="ellipse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E8ACDC1-C932-42F6-BF2C-3B9316BE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18" y="2675676"/>
            <a:ext cx="971911" cy="881041"/>
          </a:xfrm>
          <a:prstGeom prst="ellipse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83DF966-02DE-4974-9709-9C0E36E42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9" r="20368" b="-7423"/>
          <a:stretch/>
        </p:blipFill>
        <p:spPr>
          <a:xfrm>
            <a:off x="7439656" y="2691693"/>
            <a:ext cx="971911" cy="882901"/>
          </a:xfrm>
          <a:prstGeom prst="ellipse">
            <a:avLst/>
          </a:prstGeom>
          <a:ln w="38100">
            <a:noFill/>
          </a:ln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16A6B1E8-B301-433F-AEAB-A8B20AA679BB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8C8CD04-424C-427A-955B-1C86C569FCFC}"/>
              </a:ext>
            </a:extLst>
          </p:cNvPr>
          <p:cNvSpPr/>
          <p:nvPr/>
        </p:nvSpPr>
        <p:spPr>
          <a:xfrm>
            <a:off x="-13894" y="1058695"/>
            <a:ext cx="12205893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F4A84EE-25C3-4AA7-994B-EABD7BB23FCD}"/>
              </a:ext>
            </a:extLst>
          </p:cNvPr>
          <p:cNvSpPr/>
          <p:nvPr/>
        </p:nvSpPr>
        <p:spPr>
          <a:xfrm>
            <a:off x="8002782" y="4375432"/>
            <a:ext cx="3659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52.421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 generados en 4G</a:t>
            </a:r>
          </a:p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108.953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total de todos los modos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EEBD606-26AA-42A0-BF04-FB627B42B647}"/>
              </a:ext>
            </a:extLst>
          </p:cNvPr>
          <p:cNvSpPr/>
          <p:nvPr/>
        </p:nvSpPr>
        <p:spPr>
          <a:xfrm>
            <a:off x="8108234" y="5063184"/>
            <a:ext cx="365913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193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iniciativas y/o proyectos productivos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4G </a:t>
            </a:r>
            <a:endParaRPr lang="es-CO" sz="105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algn="ctr"/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Inversión superior a los $580 millones</a:t>
            </a:r>
          </a:p>
        </p:txBody>
      </p:sp>
    </p:spTree>
    <p:extLst>
      <p:ext uri="{BB962C8B-B14F-4D97-AF65-F5344CB8AC3E}">
        <p14:creationId xmlns:p14="http://schemas.microsoft.com/office/powerpoint/2010/main" val="364022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C4F6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8EE2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34477" y="439498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3.6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Reducir a la mitad el número de muertes y lesiones causadas por accidentes de tráfico en el mundo.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11" name="Picture 14" descr="Imagen relacionada">
            <a:extLst>
              <a:ext uri="{FF2B5EF4-FFF2-40B4-BE49-F238E27FC236}">
                <a16:creationId xmlns:a16="http://schemas.microsoft.com/office/drawing/2014/main" id="{340206D9-2169-4830-9D13-9B4674D22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2592" r="7543" b="15746"/>
          <a:stretch/>
        </p:blipFill>
        <p:spPr bwMode="auto">
          <a:xfrm>
            <a:off x="4245608" y="2727706"/>
            <a:ext cx="871111" cy="803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 el derecho a la vida a través de acciones pedagógicas y lúdicas que contribuyan al uso adecuado de la infraestructura  para la prevención de accidentes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3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Todo individuo tiene derecho a la vida, a la libertad y a la seguridad de su persona.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5036285" y="3887880"/>
            <a:ext cx="21563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3. SALUD Y BIENESTAR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440E52A7-064F-483C-B4F3-33B4579429F8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18248" y="3736976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CULTURA VIAL </a:t>
            </a:r>
            <a:endParaRPr lang="es-MX" sz="14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0DE8A98-54BA-4B01-89CA-D212366E5A76}"/>
              </a:ext>
            </a:extLst>
          </p:cNvPr>
          <p:cNvSpPr/>
          <p:nvPr/>
        </p:nvSpPr>
        <p:spPr>
          <a:xfrm>
            <a:off x="0" y="112853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4F0B343-A6FB-4514-917A-8ACE25E79D2C}"/>
              </a:ext>
            </a:extLst>
          </p:cNvPr>
          <p:cNvSpPr/>
          <p:nvPr/>
        </p:nvSpPr>
        <p:spPr>
          <a:xfrm>
            <a:off x="8575167" y="4468439"/>
            <a:ext cx="2866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Más de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120 campañas de cultura vial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264 actividades pedagógicas de formación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que han impactado significativamente en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144,000 personas. </a:t>
            </a:r>
            <a:endParaRPr lang="en-US" sz="12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64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34477" y="439498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16.7 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Garantizar la adopción de decisiones inclusivas, participativas y representativas que respondan a las necesidades a todos los niveles</a:t>
            </a: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3203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promueve, respeta y garantiza el derecho a la consulta previa a las comunidades étnicas 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CONSULTA PREVIA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680636" y="3762980"/>
            <a:ext cx="28440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16. PAZ, JUSTICIA E INSTITUCIONES SÓLIDAS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18248" y="3736976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CONSULTAS PREVIAS</a:t>
            </a:r>
            <a:endParaRPr lang="es-MX" sz="15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44800" y="4375432"/>
            <a:ext cx="28293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De los 29 proyectos 4G, 10 han requerido 39 consultas previas.</a:t>
            </a:r>
          </a:p>
          <a:p>
            <a:pPr algn="ctr" defTabSz="1219170">
              <a:buClr>
                <a:srgbClr val="000000"/>
              </a:buClr>
            </a:pPr>
            <a:endParaRPr lang="es-CO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Actualmente se tiene un</a:t>
            </a: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92.4% de avance</a:t>
            </a: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018207" y="4422335"/>
            <a:ext cx="3034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Es el derecho fundamental que tienen los grupos étnicos cuando se toman medidas legislativas, administrativas o aquellas relacionadas con el desarrollo de proyectos, obras o actividades en sus territorios.</a:t>
            </a:r>
            <a:endParaRPr lang="es-MX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33" name="Picture 22" descr="Resultado de imagen para ods paz justicia e instituciones solidas">
            <a:extLst>
              <a:ext uri="{FF2B5EF4-FFF2-40B4-BE49-F238E27FC236}">
                <a16:creationId xmlns:a16="http://schemas.microsoft.com/office/drawing/2014/main" id="{5F29D3AA-A93B-4880-A919-519143C6D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036" r="4728" b="10402"/>
          <a:stretch/>
        </p:blipFill>
        <p:spPr bwMode="auto">
          <a:xfrm>
            <a:off x="4230228" y="2846546"/>
            <a:ext cx="900816" cy="837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804B46A-673D-4AB5-938D-8BC14392D275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</p:spTree>
    <p:extLst>
      <p:ext uri="{BB962C8B-B14F-4D97-AF65-F5344CB8AC3E}">
        <p14:creationId xmlns:p14="http://schemas.microsoft.com/office/powerpoint/2010/main" val="324400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CC4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1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09834" y="427723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Garantizar una movilización significativa de recursos procedentes de diversas fuentes, para poner en práctica programas y políticas encaminadas a poner fin a la pobreza en todas sus dimensiones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25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667784" y="3858088"/>
            <a:ext cx="28440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1. FIN DE LA POBREZA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sp>
          <p:nvSpPr>
            <p:cNvPr id="26" name="Redondear rectángulo de esquina diagonal 1">
              <a:extLst>
                <a:ext uri="{FF2B5EF4-FFF2-40B4-BE49-F238E27FC236}">
                  <a16:creationId xmlns:a16="http://schemas.microsoft.com/office/drawing/2014/main" id="{B1A921CD-BAD3-4D5A-9DB1-9C7FEB49C45A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88144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rgbClr val="F2B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080895" y="4429820"/>
            <a:ext cx="2857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un nivel de vida adecuado que le asegure, así como a su familia, la salud y el bienestar, y en especial la alimentación, el vestido, la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vivienda,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la asistencia médica y los servicios sociales necesarios.</a:t>
            </a:r>
            <a:endParaRPr lang="es-MX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5C8AFE7-F26B-4675-A341-8E1A06EE000F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garantiza el derecho a la vivienda digna de las unidades sociales ubicadas en las áreas de  terreno requeridas para los proyectos.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4000B24B-C363-4578-B963-95E38E98D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81" t="-7523" r="5081" b="7523"/>
          <a:stretch/>
        </p:blipFill>
        <p:spPr>
          <a:xfrm>
            <a:off x="4100031" y="2734786"/>
            <a:ext cx="1054092" cy="1054092"/>
          </a:xfrm>
          <a:prstGeom prst="ellipse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C986E103-AA7F-4809-B94F-337EE2050B62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C97EFE5-3810-4EBE-A857-1FBC6510F08D}"/>
              </a:ext>
            </a:extLst>
          </p:cNvPr>
          <p:cNvSpPr/>
          <p:nvPr/>
        </p:nvSpPr>
        <p:spPr>
          <a:xfrm>
            <a:off x="8521805" y="4724481"/>
            <a:ext cx="2905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1100" b="1" noProof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236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Unidades Sociales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reasentadas en 4G. Con una inversión de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</a:t>
            </a:r>
            <a:r>
              <a:rPr lang="es-CO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2.976 mi</a:t>
            </a: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llones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invertidos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planes de reasentamiento.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6348906-F5C3-41C9-A1DB-400A5D05C077}"/>
              </a:ext>
            </a:extLst>
          </p:cNvPr>
          <p:cNvSpPr/>
          <p:nvPr/>
        </p:nvSpPr>
        <p:spPr>
          <a:xfrm>
            <a:off x="8485791" y="3878701"/>
            <a:ext cx="301989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1,549 Unidades Sociales </a:t>
            </a: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objeto de compensación socioeconómica. </a:t>
            </a:r>
          </a:p>
          <a:p>
            <a:pPr lvl="0" algn="ctr">
              <a:defRPr/>
            </a:pP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Se han reconocido más de </a:t>
            </a: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$16,800 mil millones</a:t>
            </a:r>
          </a:p>
        </p:txBody>
      </p:sp>
    </p:spTree>
    <p:extLst>
      <p:ext uri="{BB962C8B-B14F-4D97-AF65-F5344CB8AC3E}">
        <p14:creationId xmlns:p14="http://schemas.microsoft.com/office/powerpoint/2010/main" val="375031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1932062" y="380845"/>
            <a:ext cx="2467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s-ES_tradnl" sz="3000" b="1" dirty="0">
              <a:solidFill>
                <a:srgbClr val="0054BC"/>
              </a:solidFill>
              <a:latin typeface="Work Sans" panose="00000500000000000000" pitchFamily="2" charset="0"/>
              <a:ea typeface="Work Sans Light"/>
              <a:cs typeface="Work Sans Light"/>
              <a:sym typeface="Work Sans Light"/>
            </a:endParaRPr>
          </a:p>
          <a:p>
            <a:pPr>
              <a:defRPr/>
            </a:pPr>
            <a:r>
              <a:rPr lang="es-ES_tradnl" sz="3600" b="1" dirty="0">
                <a:sym typeface="Work Sans Light"/>
              </a:rPr>
              <a:t>Contenido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3F54888-8D9C-42E6-9C46-6CDABC1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876" y="2506718"/>
            <a:ext cx="9876310" cy="2510605"/>
          </a:xfrm>
        </p:spPr>
        <p:txBody>
          <a:bodyPr/>
          <a:lstStyle/>
          <a:p>
            <a:pPr defTabSz="457200">
              <a:defRPr/>
            </a:pPr>
            <a: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Contexto</a:t>
            </a:r>
            <a:b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Impacto de nuestra gestión</a:t>
            </a:r>
            <a:b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C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Gestión y Resultados,  Agosto 2018 – Agosto 2019</a:t>
            </a:r>
            <a:br>
              <a:rPr lang="es-CO" sz="2800" kern="1200" dirty="0">
                <a:solidFill>
                  <a:schemeClr val="tx1"/>
                </a:solidFill>
              </a:rPr>
            </a:br>
            <a:endParaRPr lang="es-CO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9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632282" y="2976601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12125" y="4021820"/>
            <a:ext cx="3306143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17.17</a:t>
            </a:r>
          </a:p>
          <a:p>
            <a:pPr algn="ctr" defTabSz="1219170">
              <a:buClr>
                <a:srgbClr val="000000"/>
              </a:buClr>
            </a:pPr>
            <a:r>
              <a:rPr lang="es-MX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Alentar y promover la constitución de alianzas eficaces en las esferas pública, público-privada y de la sociedad civil aprovechando la experiencia y las estrategias de obtención de recursos de las asociaciones.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3203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está comprometida con la promoción de la participación comunitaria y el control social en los proyectos de infraestructura.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46898" y="3002031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88729" y="3078523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121889" y="3608829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27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5" y="2506134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76358" y="2964317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721630" y="3513721"/>
            <a:ext cx="28440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17. ALIANZAS PARA LOGRAR LOS OBJETIVOS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77271" y="2922295"/>
            <a:ext cx="3046355" cy="2643261"/>
            <a:chOff x="334963" y="1838325"/>
            <a:chExt cx="2484437" cy="2892907"/>
          </a:xfrm>
        </p:grpSpPr>
        <p:sp>
          <p:nvSpPr>
            <p:cNvPr id="26" name="Redondear rectángulo de esquina diagonal 1">
              <a:extLst>
                <a:ext uri="{FF2B5EF4-FFF2-40B4-BE49-F238E27FC236}">
                  <a16:creationId xmlns:a16="http://schemas.microsoft.com/office/drawing/2014/main" id="{B1A921CD-BAD3-4D5A-9DB1-9C7FEB49C45A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88144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rgbClr val="F2B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818268" y="2514286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59242" y="3487717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s-MX" sz="15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85794" y="4126173"/>
            <a:ext cx="28293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121889" y="4281253"/>
            <a:ext cx="2857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tomar parte libremente en la vida cultural de la comunidad, y a participar en el progreso y en los beneficios que de él resulten.</a:t>
            </a:r>
          </a:p>
          <a:p>
            <a:pPr algn="ctr" defTabSz="1219170">
              <a:buClr>
                <a:srgbClr val="000000"/>
              </a:buClr>
            </a:pPr>
            <a:endParaRPr lang="es-CO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616161" y="2985203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pic>
        <p:nvPicPr>
          <p:cNvPr id="35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9E422ACC-4D89-48F7-9F56-D98F6B98C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4093" b="11586"/>
          <a:stretch/>
        </p:blipFill>
        <p:spPr bwMode="auto">
          <a:xfrm>
            <a:off x="4296610" y="2467960"/>
            <a:ext cx="850040" cy="8352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D1E322B1-327A-457D-9E19-F74699530988}"/>
              </a:ext>
            </a:extLst>
          </p:cNvPr>
          <p:cNvSpPr/>
          <p:nvPr/>
        </p:nvSpPr>
        <p:spPr>
          <a:xfrm>
            <a:off x="-13892" y="117437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A459EB1-492E-48B6-A4C6-69F8D85DB7B1}"/>
              </a:ext>
            </a:extLst>
          </p:cNvPr>
          <p:cNvSpPr/>
          <p:nvPr/>
        </p:nvSpPr>
        <p:spPr>
          <a:xfrm>
            <a:off x="8557756" y="3711556"/>
            <a:ext cx="29658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87 oficinas fijas y satélites y, 59 oficinas móviles de </a:t>
            </a:r>
            <a:r>
              <a:rPr lang="es-CO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los proyectos 4G</a:t>
            </a:r>
          </a:p>
          <a:p>
            <a:pPr lvl="0" algn="ctr" defTabSz="685800">
              <a:defRPr/>
            </a:pPr>
            <a:r>
              <a:rPr lang="es-CO" sz="1200" b="1" dirty="0">
                <a:solidFill>
                  <a:srgbClr val="222222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26.774 usuarios atendidos </a:t>
            </a: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en los sistemas de atención. </a:t>
            </a:r>
            <a:endParaRPr lang="en-US" sz="1100" dirty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5BFF527-5ED6-4D9A-A89E-6A96FC6D8F91}"/>
              </a:ext>
            </a:extLst>
          </p:cNvPr>
          <p:cNvSpPr/>
          <p:nvPr/>
        </p:nvSpPr>
        <p:spPr>
          <a:xfrm>
            <a:off x="8557756" y="4691218"/>
            <a:ext cx="2937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</a:rPr>
              <a:t>1.424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Socializaciones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comunidades realizadas en proyectos 4G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49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>
            <a:extLst>
              <a:ext uri="{FF2B5EF4-FFF2-40B4-BE49-F238E27FC236}">
                <a16:creationId xmlns:a16="http://schemas.microsoft.com/office/drawing/2014/main" id="{CD106923-8D1D-43EB-9D98-CFB1D1B293A6}"/>
              </a:ext>
            </a:extLst>
          </p:cNvPr>
          <p:cNvGrpSpPr/>
          <p:nvPr/>
        </p:nvGrpSpPr>
        <p:grpSpPr>
          <a:xfrm>
            <a:off x="4631960" y="2976601"/>
            <a:ext cx="3046355" cy="2588955"/>
            <a:chOff x="334963" y="1838325"/>
            <a:chExt cx="2484437" cy="2833472"/>
          </a:xfrm>
        </p:grpSpPr>
        <p:grpSp>
          <p:nvGrpSpPr>
            <p:cNvPr id="43" name="Grupo 12">
              <a:extLst>
                <a:ext uri="{FF2B5EF4-FFF2-40B4-BE49-F238E27FC236}">
                  <a16:creationId xmlns:a16="http://schemas.microsoft.com/office/drawing/2014/main" id="{042071F0-E2F9-41D6-82A3-F2272FF21A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45" name="Redondear rectángulo de esquina diagonal 1">
                <a:extLst>
                  <a:ext uri="{FF2B5EF4-FFF2-40B4-BE49-F238E27FC236}">
                    <a16:creationId xmlns:a16="http://schemas.microsoft.com/office/drawing/2014/main" id="{E83820BD-542E-470F-B95B-F3A4740643B4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CC4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46" name="Redondear rectángulo de esquina diagonal 5">
                <a:extLst>
                  <a:ext uri="{FF2B5EF4-FFF2-40B4-BE49-F238E27FC236}">
                    <a16:creationId xmlns:a16="http://schemas.microsoft.com/office/drawing/2014/main" id="{345C5786-DB43-4579-B3CE-8EBF578FC4E5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44" name="Redondear rectángulo de esquina diagonal 20">
              <a:extLst>
                <a:ext uri="{FF2B5EF4-FFF2-40B4-BE49-F238E27FC236}">
                  <a16:creationId xmlns:a16="http://schemas.microsoft.com/office/drawing/2014/main" id="{DF4EE51A-2865-4885-9E3D-2B0CDB05588A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1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8240658" y="2853398"/>
            <a:ext cx="3046355" cy="2588955"/>
            <a:chOff x="334963" y="1838325"/>
            <a:chExt cx="2484437" cy="2833472"/>
          </a:xfrm>
        </p:grpSpPr>
        <p:sp>
          <p:nvSpPr>
            <p:cNvPr id="8" name="Redondear rectángulo de esquina diagonal 1">
              <a:extLst>
                <a:ext uri="{FF2B5EF4-FFF2-40B4-BE49-F238E27FC236}">
                  <a16:creationId xmlns:a16="http://schemas.microsoft.com/office/drawing/2014/main" id="{627E2843-2EEE-4384-9E61-498212ECA308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28709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contribuye en la igualdad de género y el empoderamiento de las mujeres que residen en las comunidades de los proyectos de concesión.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46898" y="3002031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88729" y="3078523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121889" y="3608829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5" y="2506134"/>
            <a:ext cx="862367" cy="781739"/>
          </a:xfrm>
          <a:prstGeom prst="ellipse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818268" y="2514286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85794" y="4126173"/>
            <a:ext cx="28293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121889" y="4281253"/>
            <a:ext cx="2857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la propiedad, individual y colectivamente.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616161" y="2985203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1E322B1-327A-457D-9E19-F74699530988}"/>
              </a:ext>
            </a:extLst>
          </p:cNvPr>
          <p:cNvSpPr/>
          <p:nvPr/>
        </p:nvSpPr>
        <p:spPr>
          <a:xfrm>
            <a:off x="-13892" y="117437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A459EB1-492E-48B6-A4C6-69F8D85DB7B1}"/>
              </a:ext>
            </a:extLst>
          </p:cNvPr>
          <p:cNvSpPr/>
          <p:nvPr/>
        </p:nvSpPr>
        <p:spPr>
          <a:xfrm>
            <a:off x="8335446" y="3835238"/>
            <a:ext cx="2965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s-CO" sz="12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Con el desarrollo de los proyectos 4G actualmente se benefician más de </a:t>
            </a:r>
            <a:r>
              <a:rPr lang="es-CO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7.600 mujeres por generación de empleo y el desarrollo de acciones de emprendimiento.</a:t>
            </a:r>
            <a:endParaRPr lang="en-US" sz="1200" b="1" dirty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3" name="Picture 16" descr="Resultado de imagen para ods igualdad de genero">
            <a:extLst>
              <a:ext uri="{FF2B5EF4-FFF2-40B4-BE49-F238E27FC236}">
                <a16:creationId xmlns:a16="http://schemas.microsoft.com/office/drawing/2014/main" id="{126D5BF0-C00D-4F41-BB4A-40D43E0DB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1" t="-3301" r="4581" b="3301"/>
          <a:stretch/>
        </p:blipFill>
        <p:spPr bwMode="auto">
          <a:xfrm>
            <a:off x="4284822" y="2433094"/>
            <a:ext cx="873615" cy="8736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38;p68">
            <a:extLst>
              <a:ext uri="{FF2B5EF4-FFF2-40B4-BE49-F238E27FC236}">
                <a16:creationId xmlns:a16="http://schemas.microsoft.com/office/drawing/2014/main" id="{439DB933-4D75-421E-9F2C-DBDA5B09D4FE}"/>
              </a:ext>
            </a:extLst>
          </p:cNvPr>
          <p:cNvSpPr txBox="1"/>
          <p:nvPr/>
        </p:nvSpPr>
        <p:spPr>
          <a:xfrm>
            <a:off x="4490596" y="4116584"/>
            <a:ext cx="3306143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5.a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Emprender reformas que otorguen a las mujeres igualdad de derechos a los recursos económicos.</a:t>
            </a: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D6ED289-98D1-41A2-AC47-7CB467A924C3}"/>
              </a:ext>
            </a:extLst>
          </p:cNvPr>
          <p:cNvSpPr/>
          <p:nvPr/>
        </p:nvSpPr>
        <p:spPr>
          <a:xfrm>
            <a:off x="4976358" y="2964317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7C90642-E310-4658-86A5-F265B3331BDF}"/>
              </a:ext>
            </a:extLst>
          </p:cNvPr>
          <p:cNvSpPr/>
          <p:nvPr/>
        </p:nvSpPr>
        <p:spPr>
          <a:xfrm>
            <a:off x="4721630" y="3675303"/>
            <a:ext cx="28440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5. IGUALDAD DE GÉNERO</a:t>
            </a:r>
          </a:p>
        </p:txBody>
      </p:sp>
    </p:spTree>
    <p:extLst>
      <p:ext uri="{BB962C8B-B14F-4D97-AF65-F5344CB8AC3E}">
        <p14:creationId xmlns:p14="http://schemas.microsoft.com/office/powerpoint/2010/main" val="1996830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65A76A2-7033-4C68-96A3-3A5496569546}"/>
              </a:ext>
            </a:extLst>
          </p:cNvPr>
          <p:cNvSpPr txBox="1">
            <a:spLocks/>
          </p:cNvSpPr>
          <p:nvPr/>
        </p:nvSpPr>
        <p:spPr>
          <a:xfrm>
            <a:off x="838200" y="8264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>
                <a:latin typeface="Century Gothic" panose="020B0502020202020204" pitchFamily="34" charset="0"/>
              </a:rPr>
              <a:t>¿</a:t>
            </a:r>
            <a:r>
              <a:rPr lang="es-CO" sz="2800" b="1">
                <a:latin typeface="Century Gothic" panose="020B0502020202020204" pitchFamily="34" charset="0"/>
              </a:rPr>
              <a:t>C</a:t>
            </a:r>
            <a:r>
              <a:rPr lang="es-CO" sz="2400" b="1">
                <a:latin typeface="Century Gothic" panose="020B0502020202020204" pitchFamily="34" charset="0"/>
              </a:rPr>
              <a:t>ÓMO SE </a:t>
            </a:r>
            <a:r>
              <a:rPr lang="es-CO" sz="2800" b="1">
                <a:latin typeface="Century Gothic" panose="020B0502020202020204" pitchFamily="34" charset="0"/>
              </a:rPr>
              <a:t>G</a:t>
            </a:r>
            <a:r>
              <a:rPr lang="es-CO" sz="2400" b="1">
                <a:latin typeface="Century Gothic" panose="020B0502020202020204" pitchFamily="34" charset="0"/>
              </a:rPr>
              <a:t>ARANTIZA LA </a:t>
            </a:r>
            <a:r>
              <a:rPr lang="es-CO" sz="2800" b="1">
                <a:latin typeface="Century Gothic" panose="020B0502020202020204" pitchFamily="34" charset="0"/>
              </a:rPr>
              <a:t>P</a:t>
            </a:r>
            <a:r>
              <a:rPr lang="es-CO" sz="2400" b="1">
                <a:latin typeface="Century Gothic" panose="020B0502020202020204" pitchFamily="34" charset="0"/>
              </a:rPr>
              <a:t>ARTICIPACIÓN DE LAS </a:t>
            </a:r>
            <a:r>
              <a:rPr lang="es-CO" sz="2800" b="1">
                <a:latin typeface="Century Gothic" panose="020B0502020202020204" pitchFamily="34" charset="0"/>
              </a:rPr>
              <a:t>C</a:t>
            </a:r>
            <a:r>
              <a:rPr lang="es-CO" sz="2400" b="1">
                <a:latin typeface="Century Gothic" panose="020B0502020202020204" pitchFamily="34" charset="0"/>
              </a:rPr>
              <a:t>OMUNIDADES EN EL </a:t>
            </a:r>
            <a:r>
              <a:rPr lang="es-CO" sz="2800" b="1">
                <a:latin typeface="Century Gothic" panose="020B0502020202020204" pitchFamily="34" charset="0"/>
              </a:rPr>
              <a:t>D</a:t>
            </a:r>
            <a:r>
              <a:rPr lang="es-CO" sz="2400" b="1">
                <a:latin typeface="Century Gothic" panose="020B0502020202020204" pitchFamily="34" charset="0"/>
              </a:rPr>
              <a:t>ISEÑO Y </a:t>
            </a:r>
            <a:r>
              <a:rPr lang="es-CO" sz="2800" b="1">
                <a:latin typeface="Century Gothic" panose="020B0502020202020204" pitchFamily="34" charset="0"/>
              </a:rPr>
              <a:t>E</a:t>
            </a:r>
            <a:r>
              <a:rPr lang="es-CO" sz="2400" b="1">
                <a:latin typeface="Century Gothic" panose="020B0502020202020204" pitchFamily="34" charset="0"/>
              </a:rPr>
              <a:t>JECUCIÓN DE LOS </a:t>
            </a:r>
            <a:r>
              <a:rPr lang="es-CO" sz="2800" b="1">
                <a:latin typeface="Century Gothic" panose="020B0502020202020204" pitchFamily="34" charset="0"/>
              </a:rPr>
              <a:t>P</a:t>
            </a:r>
            <a:r>
              <a:rPr lang="es-CO" sz="2400" b="1">
                <a:latin typeface="Century Gothic" panose="020B0502020202020204" pitchFamily="34" charset="0"/>
              </a:rPr>
              <a:t>ROYECTOS?</a:t>
            </a:r>
            <a:endParaRPr lang="es-CO" sz="24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45930932-FDE9-4AC0-8072-29446B168C9E}"/>
              </a:ext>
            </a:extLst>
          </p:cNvPr>
          <p:cNvGraphicFramePr>
            <a:graphicFrameLocks/>
          </p:cNvGraphicFramePr>
          <p:nvPr/>
        </p:nvGraphicFramePr>
        <p:xfrm>
          <a:off x="1191248" y="2247282"/>
          <a:ext cx="9552954" cy="339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8469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3F54888-8D9C-42E6-9C46-6CDABC1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6718"/>
            <a:ext cx="12192000" cy="2510605"/>
          </a:xfrm>
        </p:spPr>
        <p:txBody>
          <a:bodyPr/>
          <a:lstStyle/>
          <a:p>
            <a:pPr algn="ctr" defTabSz="457200">
              <a:defRPr/>
            </a:pPr>
            <a: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Gestión y Resultados,  Agosto 2018 – Agosto 2019</a:t>
            </a:r>
            <a:b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CO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138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180003" y="3222811"/>
            <a:ext cx="342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s-CO" sz="2400" dirty="0">
                <a:solidFill>
                  <a:schemeClr val="tx2">
                    <a:lumMod val="50000"/>
                  </a:schemeClr>
                </a:solidFill>
              </a:rPr>
              <a:t> 6  Funcionando bien</a:t>
            </a:r>
          </a:p>
          <a:p>
            <a:pPr>
              <a:buClr>
                <a:schemeClr val="accent6"/>
              </a:buClr>
            </a:pPr>
            <a:r>
              <a:rPr lang="es-CO" sz="2400" dirty="0">
                <a:solidFill>
                  <a:schemeClr val="tx2">
                    <a:lumMod val="50000"/>
                  </a:schemeClr>
                </a:solidFill>
              </a:rPr>
              <a:t> 3  Con problemas</a:t>
            </a:r>
          </a:p>
          <a:p>
            <a:pPr>
              <a:buClr>
                <a:schemeClr val="accent6"/>
              </a:buClr>
            </a:pPr>
            <a:r>
              <a:rPr lang="es-CO" sz="2400" dirty="0">
                <a:solidFill>
                  <a:schemeClr val="tx2">
                    <a:lumMod val="50000"/>
                  </a:schemeClr>
                </a:solidFill>
              </a:rPr>
              <a:t>21 Paralizados</a:t>
            </a:r>
            <a:endParaRPr lang="es-CO" sz="1333" dirty="0"/>
          </a:p>
        </p:txBody>
      </p:sp>
      <p:sp>
        <p:nvSpPr>
          <p:cNvPr id="4" name="CuadroTexto 3"/>
          <p:cNvSpPr txBox="1"/>
          <p:nvPr/>
        </p:nvSpPr>
        <p:spPr>
          <a:xfrm>
            <a:off x="4999027" y="867106"/>
            <a:ext cx="5242407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/>
              <a:t>Programa de concesiones 4G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315043"/>
              </p:ext>
            </p:extLst>
          </p:nvPr>
        </p:nvGraphicFramePr>
        <p:xfrm>
          <a:off x="7830493" y="2573081"/>
          <a:ext cx="3024752" cy="3207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1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Cartagena - Barranquilla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Girardot - Honda - Puerto Salgar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Pacífico 1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Pacífico 2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Pacífico 3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GICA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9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Puerta del Hierro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Rumichaca – Pasto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5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sym typeface="Arial"/>
                        </a:rPr>
                        <a:t>Mar 1</a:t>
                      </a:r>
                      <a:endParaRPr lang="es-CO" sz="15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F63FE2E-CBA3-449D-94BC-36BF41AD7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412" y="0"/>
            <a:ext cx="3938560" cy="54096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898710-B7F2-4630-81ED-BBB098C56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781" y="5054525"/>
            <a:ext cx="2299367" cy="1803475"/>
          </a:xfrm>
          <a:prstGeom prst="rect">
            <a:avLst/>
          </a:prstGeom>
        </p:spPr>
      </p:pic>
      <p:sp>
        <p:nvSpPr>
          <p:cNvPr id="8" name="Conector 7"/>
          <p:cNvSpPr/>
          <p:nvPr/>
        </p:nvSpPr>
        <p:spPr>
          <a:xfrm>
            <a:off x="11079118" y="2636875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onector 10"/>
          <p:cNvSpPr/>
          <p:nvPr/>
        </p:nvSpPr>
        <p:spPr>
          <a:xfrm>
            <a:off x="11061398" y="2959395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onector 11"/>
          <p:cNvSpPr/>
          <p:nvPr/>
        </p:nvSpPr>
        <p:spPr>
          <a:xfrm>
            <a:off x="11064943" y="3303180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onector 12"/>
          <p:cNvSpPr/>
          <p:nvPr/>
        </p:nvSpPr>
        <p:spPr>
          <a:xfrm>
            <a:off x="11047223" y="3646965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onector 13"/>
          <p:cNvSpPr/>
          <p:nvPr/>
        </p:nvSpPr>
        <p:spPr>
          <a:xfrm>
            <a:off x="11050768" y="4012015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onector 14"/>
          <p:cNvSpPr/>
          <p:nvPr/>
        </p:nvSpPr>
        <p:spPr>
          <a:xfrm>
            <a:off x="11054313" y="4759835"/>
            <a:ext cx="180000" cy="180000"/>
          </a:xfrm>
          <a:prstGeom prst="flowChartConnector">
            <a:avLst/>
          </a:prstGeom>
          <a:solidFill>
            <a:srgbClr val="E06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onector 15"/>
          <p:cNvSpPr/>
          <p:nvPr/>
        </p:nvSpPr>
        <p:spPr>
          <a:xfrm>
            <a:off x="11057858" y="4423140"/>
            <a:ext cx="180000" cy="1800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onector 18"/>
          <p:cNvSpPr/>
          <p:nvPr/>
        </p:nvSpPr>
        <p:spPr>
          <a:xfrm>
            <a:off x="11052359" y="5124885"/>
            <a:ext cx="180000" cy="180000"/>
          </a:xfrm>
          <a:prstGeom prst="flowChartConnector">
            <a:avLst/>
          </a:prstGeom>
          <a:solidFill>
            <a:srgbClr val="E06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onector 19"/>
          <p:cNvSpPr/>
          <p:nvPr/>
        </p:nvSpPr>
        <p:spPr>
          <a:xfrm>
            <a:off x="11040138" y="5489935"/>
            <a:ext cx="180000" cy="180000"/>
          </a:xfrm>
          <a:prstGeom prst="flowChartConnector">
            <a:avLst/>
          </a:prstGeom>
          <a:solidFill>
            <a:srgbClr val="E06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668" y="664963"/>
            <a:ext cx="1173457" cy="121057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002572" y="1253421"/>
            <a:ext cx="5242407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/>
              <a:t>Estado a agosto de 2018 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261838" y="2256422"/>
            <a:ext cx="5242407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/>
              <a:t>Gestión proyectos</a:t>
            </a:r>
          </a:p>
        </p:txBody>
      </p:sp>
    </p:spTree>
    <p:extLst>
      <p:ext uri="{BB962C8B-B14F-4D97-AF65-F5344CB8AC3E}">
        <p14:creationId xmlns:p14="http://schemas.microsoft.com/office/powerpoint/2010/main" val="361007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lipse 60">
            <a:extLst>
              <a:ext uri="{FF2B5EF4-FFF2-40B4-BE49-F238E27FC236}">
                <a16:creationId xmlns:a16="http://schemas.microsoft.com/office/drawing/2014/main" id="{639BFE94-6A98-CA43-80CA-8544A6D0DC3F}"/>
              </a:ext>
            </a:extLst>
          </p:cNvPr>
          <p:cNvSpPr/>
          <p:nvPr/>
        </p:nvSpPr>
        <p:spPr>
          <a:xfrm>
            <a:off x="912884" y="2246970"/>
            <a:ext cx="590880" cy="5980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Marcador de texto 2">
            <a:extLst>
              <a:ext uri="{FF2B5EF4-FFF2-40B4-BE49-F238E27FC236}">
                <a16:creationId xmlns:a16="http://schemas.microsoft.com/office/drawing/2014/main" id="{F09EA5B3-7620-F54E-A501-0161E3B3EB4D}"/>
              </a:ext>
            </a:extLst>
          </p:cNvPr>
          <p:cNvSpPr txBox="1">
            <a:spLocks/>
          </p:cNvSpPr>
          <p:nvPr/>
        </p:nvSpPr>
        <p:spPr>
          <a:xfrm>
            <a:off x="1724481" y="1848496"/>
            <a:ext cx="2348451" cy="1395032"/>
          </a:xfrm>
          <a:prstGeom prst="rect">
            <a:avLst/>
          </a:prstGeom>
          <a:noFill/>
          <a:ln w="12700">
            <a:solidFill>
              <a:srgbClr val="0054B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1" kern="1200">
                <a:solidFill>
                  <a:srgbClr val="8BC4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>
              <a:buNone/>
            </a:pPr>
            <a:r>
              <a:rPr lang="es-CO" sz="1600" b="1" i="0" dirty="0">
                <a:solidFill>
                  <a:srgbClr val="005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los proyectos </a:t>
            </a:r>
            <a:r>
              <a:rPr lang="es-CO" sz="1600" i="0" dirty="0">
                <a:solidFill>
                  <a:srgbClr val="005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estratégicos en ejecución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A613DDFE-91CF-A048-A398-03B1284FAB4C}"/>
              </a:ext>
            </a:extLst>
          </p:cNvPr>
          <p:cNvCxnSpPr>
            <a:cxnSpLocks/>
            <a:stCxn id="61" idx="6"/>
            <a:endCxn id="62" idx="1"/>
          </p:cNvCxnSpPr>
          <p:nvPr/>
        </p:nvCxnSpPr>
        <p:spPr>
          <a:xfrm>
            <a:off x="1503764" y="2546012"/>
            <a:ext cx="220717" cy="0"/>
          </a:xfrm>
          <a:prstGeom prst="line">
            <a:avLst/>
          </a:prstGeom>
          <a:ln w="12700">
            <a:solidFill>
              <a:srgbClr val="005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ipse 57">
            <a:extLst>
              <a:ext uri="{FF2B5EF4-FFF2-40B4-BE49-F238E27FC236}">
                <a16:creationId xmlns:a16="http://schemas.microsoft.com/office/drawing/2014/main" id="{C0C186BA-A5E6-734E-9AD3-2E87BE9FE792}"/>
              </a:ext>
            </a:extLst>
          </p:cNvPr>
          <p:cNvSpPr/>
          <p:nvPr/>
        </p:nvSpPr>
        <p:spPr>
          <a:xfrm>
            <a:off x="4518205" y="2246971"/>
            <a:ext cx="615083" cy="5980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Marcador de texto 2">
            <a:extLst>
              <a:ext uri="{FF2B5EF4-FFF2-40B4-BE49-F238E27FC236}">
                <a16:creationId xmlns:a16="http://schemas.microsoft.com/office/drawing/2014/main" id="{40713F8B-C569-0047-AE90-E897E0102ED7}"/>
              </a:ext>
            </a:extLst>
          </p:cNvPr>
          <p:cNvSpPr txBox="1">
            <a:spLocks/>
          </p:cNvSpPr>
          <p:nvPr/>
        </p:nvSpPr>
        <p:spPr>
          <a:xfrm>
            <a:off x="5354005" y="1849849"/>
            <a:ext cx="2348452" cy="1392329"/>
          </a:xfrm>
          <a:prstGeom prst="rect">
            <a:avLst/>
          </a:prstGeom>
          <a:noFill/>
          <a:ln w="12700">
            <a:solidFill>
              <a:srgbClr val="0054B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1" kern="1200">
                <a:solidFill>
                  <a:srgbClr val="8BC4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>
              <a:buNone/>
            </a:pPr>
            <a:r>
              <a:rPr lang="es-CO" sz="1600" b="1" i="0" dirty="0">
                <a:solidFill>
                  <a:srgbClr val="005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administrativas </a:t>
            </a:r>
            <a:r>
              <a:rPr lang="es-CO" sz="1600" i="0" dirty="0">
                <a:solidFill>
                  <a:srgbClr val="005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permitan avanzar en la ejecución de las obras</a:t>
            </a:r>
          </a:p>
        </p:txBody>
      </p: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80EB109E-85F7-A34F-BD14-1A928A99401F}"/>
              </a:ext>
            </a:extLst>
          </p:cNvPr>
          <p:cNvCxnSpPr>
            <a:cxnSpLocks/>
            <a:stCxn id="58" idx="6"/>
            <a:endCxn id="59" idx="1"/>
          </p:cNvCxnSpPr>
          <p:nvPr/>
        </p:nvCxnSpPr>
        <p:spPr>
          <a:xfrm>
            <a:off x="5133289" y="2546013"/>
            <a:ext cx="220716" cy="0"/>
          </a:xfrm>
          <a:prstGeom prst="line">
            <a:avLst/>
          </a:prstGeom>
          <a:ln w="12700">
            <a:solidFill>
              <a:srgbClr val="005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54">
            <a:extLst>
              <a:ext uri="{FF2B5EF4-FFF2-40B4-BE49-F238E27FC236}">
                <a16:creationId xmlns:a16="http://schemas.microsoft.com/office/drawing/2014/main" id="{46736875-4287-AF44-BCA8-6EE80390BEEE}"/>
              </a:ext>
            </a:extLst>
          </p:cNvPr>
          <p:cNvSpPr/>
          <p:nvPr/>
        </p:nvSpPr>
        <p:spPr>
          <a:xfrm>
            <a:off x="8128319" y="2246971"/>
            <a:ext cx="615083" cy="5980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Marcador de texto 2">
            <a:extLst>
              <a:ext uri="{FF2B5EF4-FFF2-40B4-BE49-F238E27FC236}">
                <a16:creationId xmlns:a16="http://schemas.microsoft.com/office/drawing/2014/main" id="{D7F298E5-7EE1-9E4D-9411-4690972D443E}"/>
              </a:ext>
            </a:extLst>
          </p:cNvPr>
          <p:cNvSpPr txBox="1">
            <a:spLocks/>
          </p:cNvSpPr>
          <p:nvPr/>
        </p:nvSpPr>
        <p:spPr>
          <a:xfrm>
            <a:off x="8964119" y="1840667"/>
            <a:ext cx="1964016" cy="1410691"/>
          </a:xfrm>
          <a:prstGeom prst="rect">
            <a:avLst/>
          </a:prstGeom>
          <a:noFill/>
          <a:ln w="12700">
            <a:solidFill>
              <a:srgbClr val="0054B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1" kern="1200">
                <a:solidFill>
                  <a:srgbClr val="8BC44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>
              <a:buNone/>
            </a:pPr>
            <a:r>
              <a:rPr lang="es-CO" sz="1600" b="1" i="0" dirty="0">
                <a:solidFill>
                  <a:srgbClr val="005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 de Gestión</a:t>
            </a:r>
            <a:endParaRPr lang="es-CO" sz="1600" i="0" dirty="0">
              <a:solidFill>
                <a:srgbClr val="0054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24FA0A49-04B8-3140-9689-BB7317F777F9}"/>
              </a:ext>
            </a:extLst>
          </p:cNvPr>
          <p:cNvCxnSpPr>
            <a:cxnSpLocks/>
            <a:stCxn id="55" idx="6"/>
            <a:endCxn id="56" idx="1"/>
          </p:cNvCxnSpPr>
          <p:nvPr/>
        </p:nvCxnSpPr>
        <p:spPr>
          <a:xfrm flipV="1">
            <a:off x="8743402" y="2546013"/>
            <a:ext cx="220717" cy="1"/>
          </a:xfrm>
          <a:prstGeom prst="line">
            <a:avLst/>
          </a:prstGeom>
          <a:ln w="12700">
            <a:solidFill>
              <a:srgbClr val="005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ángulo 63"/>
          <p:cNvSpPr/>
          <p:nvPr/>
        </p:nvSpPr>
        <p:spPr>
          <a:xfrm>
            <a:off x="1724481" y="661766"/>
            <a:ext cx="4519186" cy="461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1400"/>
            </a:pPr>
            <a:r>
              <a:rPr lang="es-ES" sz="2667" b="1" dirty="0">
                <a:solidFill>
                  <a:srgbClr val="0054BC"/>
                </a:solidFill>
              </a:rPr>
              <a:t>Estrategia de reactivación 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590197" y="3967179"/>
            <a:ext cx="5099404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800"/>
              </a:spcAft>
              <a:buClr>
                <a:srgbClr val="0054BC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4BC"/>
                </a:solidFill>
                <a:ea typeface="Quattrocento Sans"/>
                <a:cs typeface="Calibri" panose="020F0502020204030204" pitchFamily="34" charset="0"/>
              </a:rPr>
              <a:t>Cuando llegamos 6 proyectos estaban funcionando muy bien, 3 tenían problemas y 21 estaban con pequeños avances  o paralizados. </a:t>
            </a:r>
          </a:p>
          <a:p>
            <a:pPr marL="380990" indent="-380990">
              <a:spcAft>
                <a:spcPts val="800"/>
              </a:spcAft>
              <a:buClr>
                <a:srgbClr val="0054BC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4BC"/>
                </a:solidFill>
                <a:ea typeface="Quattrocento Sans"/>
                <a:cs typeface="Calibri" panose="020F0502020204030204" pitchFamily="34" charset="0"/>
              </a:rPr>
              <a:t>Frente a ese escenario aplicamos una estrategia de destrabar los proyectos y/o lograr cierres financieros, a través del cuarto de Reactivación Económica, para el 75% de los proyectos 4G.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6B18F81-904C-4B8B-9A15-A9BDA4779C6E}"/>
              </a:ext>
            </a:extLst>
          </p:cNvPr>
          <p:cNvSpPr/>
          <p:nvPr/>
        </p:nvSpPr>
        <p:spPr>
          <a:xfrm>
            <a:off x="6187433" y="3967179"/>
            <a:ext cx="509940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8" indent="-380990" algn="just">
              <a:spcAft>
                <a:spcPts val="800"/>
              </a:spcAft>
              <a:buClr>
                <a:srgbClr val="0054BC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54BC"/>
                </a:solidFill>
                <a:ea typeface="Quattrocento Sans"/>
                <a:cs typeface="Calibri" panose="020F0502020204030204" pitchFamily="34" charset="0"/>
              </a:rPr>
              <a:t>Diagnóstico público – a problemas comunes soluciones comunes-.</a:t>
            </a:r>
          </a:p>
          <a:p>
            <a:pPr marL="380990" lvl="1" indent="-380990" algn="just">
              <a:spcAft>
                <a:spcPts val="800"/>
              </a:spcAft>
              <a:buClr>
                <a:srgbClr val="0054BC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54BC"/>
                </a:solidFill>
                <a:ea typeface="Quattrocento Sans"/>
                <a:cs typeface="Calibri" panose="020F0502020204030204" pitchFamily="34" charset="0"/>
              </a:rPr>
              <a:t>Gestor de Proyectos de Infraestructura –GPI-</a:t>
            </a:r>
          </a:p>
          <a:p>
            <a:pPr marL="380990" lvl="1" indent="-380990" algn="just">
              <a:spcAft>
                <a:spcPts val="800"/>
              </a:spcAft>
              <a:buClr>
                <a:srgbClr val="0054BC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54BC"/>
                </a:solidFill>
                <a:ea typeface="Quattrocento Sans"/>
                <a:cs typeface="Calibri" panose="020F0502020204030204" pitchFamily="34" charset="0"/>
              </a:rPr>
              <a:t>Creación de veedurías regionales  para la vigilancia de proyectos</a:t>
            </a:r>
            <a:endParaRPr lang="es-CO" sz="1600" b="1" dirty="0">
              <a:solidFill>
                <a:srgbClr val="0054BC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0DB4F2C-C434-44F1-B599-BC900A079F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5" y="219841"/>
            <a:ext cx="1173457" cy="12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6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89603"/>
              </p:ext>
            </p:extLst>
          </p:nvPr>
        </p:nvGraphicFramePr>
        <p:xfrm>
          <a:off x="787894" y="2792944"/>
          <a:ext cx="6251943" cy="17279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3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CO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Agosto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Agosto</a:t>
                      </a:r>
                      <a:r>
                        <a:rPr lang="es-CO" sz="1500" baseline="0" dirty="0"/>
                        <a:t> 2019</a:t>
                      </a:r>
                      <a:endParaRPr lang="es-CO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91">
                <a:tc>
                  <a:txBody>
                    <a:bodyPr/>
                    <a:lstStyle/>
                    <a:p>
                      <a:r>
                        <a:rPr lang="es-CO" sz="1800" dirty="0"/>
                        <a:t>En</a:t>
                      </a:r>
                      <a:r>
                        <a:rPr lang="es-CO" sz="1800" baseline="0" dirty="0"/>
                        <a:t> ejecución </a:t>
                      </a:r>
                      <a:endParaRPr lang="es-C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353">
                <a:tc>
                  <a:txBody>
                    <a:bodyPr/>
                    <a:lstStyle/>
                    <a:p>
                      <a:r>
                        <a:rPr lang="es-CO" sz="1800" dirty="0"/>
                        <a:t>Con</a:t>
                      </a:r>
                      <a:r>
                        <a:rPr lang="es-CO" sz="1800" baseline="0" dirty="0"/>
                        <a:t> problemas</a:t>
                      </a:r>
                      <a:endParaRPr lang="es-C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815">
                <a:tc>
                  <a:txBody>
                    <a:bodyPr/>
                    <a:lstStyle/>
                    <a:p>
                      <a:r>
                        <a:rPr lang="es-CO" sz="1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37957" y="6043695"/>
            <a:ext cx="6827180" cy="711005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7632831" y="3296490"/>
            <a:ext cx="4254369" cy="983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/>
              <a:t>Logramos en un año que el funcionamiento del programa 4G pasara de un 9% a un 75%</a:t>
            </a:r>
          </a:p>
          <a:p>
            <a:endParaRPr lang="es-CO" sz="2400" b="0" dirty="0"/>
          </a:p>
        </p:txBody>
      </p:sp>
      <p:graphicFrame>
        <p:nvGraphicFramePr>
          <p:cNvPr id="42" name="Tab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77658"/>
              </p:ext>
            </p:extLst>
          </p:nvPr>
        </p:nvGraphicFramePr>
        <p:xfrm>
          <a:off x="770174" y="5008061"/>
          <a:ext cx="6251943" cy="7758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3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CO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Agosto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Agosto</a:t>
                      </a:r>
                      <a:r>
                        <a:rPr lang="es-CO" sz="1500" baseline="0" dirty="0"/>
                        <a:t> 2019</a:t>
                      </a:r>
                      <a:endParaRPr lang="es-CO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91">
                <a:tc>
                  <a:txBody>
                    <a:bodyPr/>
                    <a:lstStyle/>
                    <a:p>
                      <a:r>
                        <a:rPr lang="es-CO" sz="1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CuadroTexto 42"/>
          <p:cNvSpPr txBox="1"/>
          <p:nvPr/>
        </p:nvSpPr>
        <p:spPr>
          <a:xfrm>
            <a:off x="724231" y="2402981"/>
            <a:ext cx="845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Gestión proyectos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706511" y="4618100"/>
            <a:ext cx="845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Proyectos con cierre financiero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78" y="947547"/>
            <a:ext cx="1173457" cy="1210574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2021910" y="1164816"/>
            <a:ext cx="5242407" cy="73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2600" b="1" i="0" u="none" strike="noStrike" cap="none">
                <a:solidFill>
                  <a:srgbClr val="0054BC"/>
                </a:solidFill>
                <a:latin typeface="Arial" panose="020B0604020202020204" pitchFamily="34" charset="0"/>
                <a:ea typeface="Work Sans Light"/>
                <a:cs typeface="Arial" panose="020B0604020202020204" pitchFamily="34" charset="0"/>
                <a:sym typeface="Work Sans Ligh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667" dirty="0"/>
              <a:t>Programa de concesiones 4G</a:t>
            </a:r>
          </a:p>
        </p:txBody>
      </p:sp>
    </p:spTree>
    <p:extLst>
      <p:ext uri="{BB962C8B-B14F-4D97-AF65-F5344CB8AC3E}">
        <p14:creationId xmlns:p14="http://schemas.microsoft.com/office/powerpoint/2010/main" val="134802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7DAA7-9362-44F3-A5B7-CE67CB41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14" y="4620597"/>
            <a:ext cx="10906008" cy="12044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br>
              <a:rPr lang="es-CO" sz="1800" dirty="0">
                <a:solidFill>
                  <a:schemeClr val="tx1">
                    <a:lumMod val="75000"/>
                  </a:schemeClr>
                </a:solidFill>
                <a:sym typeface="Work Sans Light"/>
              </a:rPr>
            </a:br>
            <a:r>
              <a:rPr lang="es-CO" sz="1800" b="1" dirty="0">
                <a:solidFill>
                  <a:schemeClr val="tx1">
                    <a:lumMod val="75000"/>
                  </a:schemeClr>
                </a:solidFill>
              </a:rPr>
              <a:t>Se ejecutaron 15.7 km de rehabilitación, 8.4 km de construcción de segunda calzada y 3.5 km de vía nueva.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s-CO" sz="1800" b="1" dirty="0">
                <a:solidFill>
                  <a:schemeClr val="tx1">
                    <a:lumMod val="75000"/>
                  </a:schemeClr>
                </a:solidFill>
                <a:sym typeface="Work Sans Light"/>
              </a:rPr>
              <a:t> </a:t>
            </a:r>
            <a:br>
              <a:rPr lang="es-CO" sz="1800" dirty="0">
                <a:solidFill>
                  <a:schemeClr val="tx1">
                    <a:lumMod val="75000"/>
                  </a:schemeClr>
                </a:solidFill>
                <a:sym typeface="Work Sans Light"/>
              </a:rPr>
            </a:br>
            <a:br>
              <a:rPr lang="es-CO" sz="1800" dirty="0">
                <a:sym typeface="Work Sans Light"/>
              </a:rPr>
            </a:br>
            <a:r>
              <a:rPr lang="es-CO" sz="1800" dirty="0">
                <a:solidFill>
                  <a:schemeClr val="tx1">
                    <a:lumMod val="75000"/>
                  </a:schemeClr>
                </a:solidFill>
                <a:sym typeface="Work Sans Light"/>
              </a:rPr>
              <a:t>Estas obras se desarrollaron entre los municipios de El Espinal y Flandes en el departamento del Tolima y tuvieron una inversión de $92.663 millones.</a:t>
            </a:r>
            <a:endParaRPr lang="en-US" sz="1800" dirty="0">
              <a:solidFill>
                <a:schemeClr val="tx1">
                  <a:lumMod val="75000"/>
                </a:schemeClr>
              </a:solidFill>
              <a:sym typeface="Work Sans Light"/>
            </a:endParaRPr>
          </a:p>
        </p:txBody>
      </p:sp>
      <p:pic>
        <p:nvPicPr>
          <p:cNvPr id="25" name="Marcador de contenido 3">
            <a:extLst>
              <a:ext uri="{FF2B5EF4-FFF2-40B4-BE49-F238E27FC236}">
                <a16:creationId xmlns:a16="http://schemas.microsoft.com/office/drawing/2014/main" id="{AD46D913-5B64-4F1A-9FE6-EEA009F6C3F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24" r="6575"/>
          <a:stretch/>
        </p:blipFill>
        <p:spPr bwMode="auto">
          <a:xfrm>
            <a:off x="8153400" y="789967"/>
            <a:ext cx="3553968" cy="3681527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0F6EB9-F122-4438-BD06-F3CE81FC8311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6" r="26193"/>
          <a:stretch/>
        </p:blipFill>
        <p:spPr bwMode="auto">
          <a:xfrm>
            <a:off x="481946" y="802843"/>
            <a:ext cx="3529109" cy="3655776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2C4886-9938-43F3-99A6-C7FAEF65DF6C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3" r="16036"/>
          <a:stretch/>
        </p:blipFill>
        <p:spPr bwMode="auto">
          <a:xfrm>
            <a:off x="4332788" y="804232"/>
            <a:ext cx="3526424" cy="3652997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A929A9-9FF8-4886-9BDE-8F40BB24B458}"/>
              </a:ext>
            </a:extLst>
          </p:cNvPr>
          <p:cNvSpPr txBox="1"/>
          <p:nvPr/>
        </p:nvSpPr>
        <p:spPr>
          <a:xfrm>
            <a:off x="728959" y="32521"/>
            <a:ext cx="7334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033C72"/>
                </a:solidFill>
                <a:latin typeface="Arial" charset="0"/>
                <a:cs typeface="Arial" charset="0"/>
              </a:rPr>
              <a:t>Proyecto: Neiva – Espinal – Girardot “4G”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63759D0-52A0-4A6D-A28A-7BDD134A25E8}"/>
              </a:ext>
            </a:extLst>
          </p:cNvPr>
          <p:cNvSpPr/>
          <p:nvPr/>
        </p:nvSpPr>
        <p:spPr>
          <a:xfrm>
            <a:off x="439796" y="59777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>
                <a:solidFill>
                  <a:schemeClr val="tx1">
                    <a:lumMod val="75000"/>
                  </a:schemeClr>
                </a:solidFill>
                <a:latin typeface="Work Sans" panose="00000500000000000000" pitchFamily="2" charset="0"/>
                <a:sym typeface="Work Sans Light"/>
              </a:rPr>
              <a:t>Puesta al servicio: 28/01/2019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2315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0000000-0008-0000-0000-00001F000000}"/>
              </a:ext>
            </a:extLst>
          </p:cNvPr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84" r="-1" b="1195"/>
          <a:stretch/>
        </p:blipFill>
        <p:spPr bwMode="auto">
          <a:xfrm>
            <a:off x="286493" y="557597"/>
            <a:ext cx="4160452" cy="3049204"/>
          </a:xfrm>
          <a:prstGeom prst="rect">
            <a:avLst/>
          </a:prstGeom>
        </p:spPr>
      </p:pic>
      <p:pic>
        <p:nvPicPr>
          <p:cNvPr id="8" name="26 Imagen">
            <a:extLst>
              <a:ext uri="{FF2B5EF4-FFF2-40B4-BE49-F238E27FC236}">
                <a16:creationId xmlns:a16="http://schemas.microsoft.com/office/drawing/2014/main" id="{00000000-0008-0000-0000-000029000000}"/>
              </a:ext>
            </a:extLst>
          </p:cNvPr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737" r="2" b="24689"/>
          <a:stretch/>
        </p:blipFill>
        <p:spPr>
          <a:xfrm>
            <a:off x="4623154" y="621097"/>
            <a:ext cx="7217085" cy="3008188"/>
          </a:xfrm>
          <a:prstGeom prst="rect">
            <a:avLst/>
          </a:prstGeom>
        </p:spPr>
      </p:pic>
      <p:pic>
        <p:nvPicPr>
          <p:cNvPr id="6" name="22 Imagen">
            <a:extLst>
              <a:ext uri="{FF2B5EF4-FFF2-40B4-BE49-F238E27FC236}">
                <a16:creationId xmlns:a16="http://schemas.microsoft.com/office/drawing/2014/main" id="{A320F916-0B05-474E-90E7-D76E211AF26E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97" r="-1" b="-1"/>
          <a:stretch/>
        </p:blipFill>
        <p:spPr>
          <a:xfrm>
            <a:off x="286493" y="3678767"/>
            <a:ext cx="4160452" cy="30268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EC5B453-DDBC-4E96-AE40-E3995EFB8E89}"/>
              </a:ext>
            </a:extLst>
          </p:cNvPr>
          <p:cNvSpPr/>
          <p:nvPr/>
        </p:nvSpPr>
        <p:spPr>
          <a:xfrm>
            <a:off x="4501927" y="4023829"/>
            <a:ext cx="6922675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 sz="1600" b="1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Se realizó la entrega del corredor La Pintada – Puente Iglesias</a:t>
            </a: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, </a:t>
            </a:r>
            <a:r>
              <a:rPr lang="es-ES" sz="1600" b="1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la cual está conformada por 14 Km de doble calzada desde y 3 Km de calzada sencilla de la variante al municipio de La Pintada </a:t>
            </a: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con una inversión</a:t>
            </a:r>
            <a:endParaRPr lang="es-ES" dirty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de $ 309.850 millones en total. De igual forma, se logró el cale del</a:t>
            </a:r>
            <a:endParaRPr lang="es-ES" dirty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Túnel “Iván Duque Escobar”, el cual está conformado por dos tubos de una longitud de 2.5 Km, que requiere una inversión total de $ 382.860 millones.</a:t>
            </a:r>
            <a:endParaRPr lang="es-ES" dirty="0">
              <a:solidFill>
                <a:schemeClr val="tx1">
                  <a:lumMod val="75000"/>
                </a:schemeClr>
              </a:solidFill>
              <a:cs typeface="Arial"/>
            </a:endParaRPr>
          </a:p>
          <a:p>
            <a:pPr algn="just"/>
            <a:endParaRPr lang="es-ES" sz="1600" dirty="0">
              <a:solidFill>
                <a:schemeClr val="tx1">
                  <a:lumMod val="75000"/>
                </a:schemeClr>
              </a:solidFill>
              <a:latin typeface="Work Sans" panose="00000500000000000000" pitchFamily="2" charset="0"/>
            </a:endParaRPr>
          </a:p>
          <a:p>
            <a:pPr algn="just"/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Puesta al servicio: 20/12/2018</a:t>
            </a:r>
            <a:endParaRPr lang="es-CO" sz="1600" dirty="0">
              <a:solidFill>
                <a:schemeClr val="tx1">
                  <a:lumMod val="75000"/>
                </a:schemeClr>
              </a:solidFill>
              <a:latin typeface="Work San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C40535F-1659-465F-9D21-0220EF5159CD}"/>
              </a:ext>
            </a:extLst>
          </p:cNvPr>
          <p:cNvSpPr/>
          <p:nvPr/>
        </p:nvSpPr>
        <p:spPr>
          <a:xfrm>
            <a:off x="286493" y="928933"/>
            <a:ext cx="3785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FDFDFD"/>
                </a:solidFill>
                <a:latin typeface="Work Sans" panose="00000500000000000000" pitchFamily="2" charset="0"/>
              </a:rPr>
              <a:t>Km 0+220 Enlace Manizales -La Pintada ,  Verificación obras ejecutadas</a:t>
            </a:r>
            <a:endParaRPr lang="es-CO" sz="1200" b="1">
              <a:solidFill>
                <a:srgbClr val="FDFDFD"/>
              </a:solidFill>
              <a:latin typeface="Work Sans" panose="000005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05743B-4C8F-4D0B-8AFA-D4D727F3B82D}"/>
              </a:ext>
            </a:extLst>
          </p:cNvPr>
          <p:cNvSpPr/>
          <p:nvPr/>
        </p:nvSpPr>
        <p:spPr>
          <a:xfrm>
            <a:off x="8509052" y="3311047"/>
            <a:ext cx="2642647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s-ES" sz="1200" b="1">
                <a:solidFill>
                  <a:srgbClr val="92D050"/>
                </a:solidFill>
                <a:latin typeface="Work Sans"/>
              </a:rPr>
              <a:t>Km 2+400  Variante- Obras terminadas</a:t>
            </a:r>
            <a:endParaRPr lang="es-CO" sz="1200" b="1">
              <a:solidFill>
                <a:srgbClr val="92D050"/>
              </a:solidFill>
              <a:latin typeface="Work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6676DC2-CA1B-45A8-9D48-B41C24A5D796}"/>
              </a:ext>
            </a:extLst>
          </p:cNvPr>
          <p:cNvSpPr/>
          <p:nvPr/>
        </p:nvSpPr>
        <p:spPr>
          <a:xfrm>
            <a:off x="1702223" y="3678767"/>
            <a:ext cx="2832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>
                <a:latin typeface="Work Sans" panose="00000500000000000000" pitchFamily="2" charset="0"/>
              </a:rPr>
              <a:t>Km 0+955 Intersección La Pintada</a:t>
            </a:r>
            <a:endParaRPr lang="es-CO" sz="1200">
              <a:latin typeface="Work Sans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93C0F5-FEE5-47F1-8E6A-AA34732AF2A5}"/>
              </a:ext>
            </a:extLst>
          </p:cNvPr>
          <p:cNvSpPr txBox="1"/>
          <p:nvPr/>
        </p:nvSpPr>
        <p:spPr>
          <a:xfrm>
            <a:off x="728959" y="32521"/>
            <a:ext cx="62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033C72"/>
                </a:solidFill>
                <a:latin typeface="Arial" charset="0"/>
                <a:cs typeface="Arial" charset="0"/>
              </a:rPr>
              <a:t>Proyecto: Conexión Pacífico 2 “4G”</a:t>
            </a:r>
          </a:p>
        </p:txBody>
      </p:sp>
    </p:spTree>
    <p:extLst>
      <p:ext uri="{BB962C8B-B14F-4D97-AF65-F5344CB8AC3E}">
        <p14:creationId xmlns:p14="http://schemas.microsoft.com/office/powerpoint/2010/main" val="3514008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E86108-53A3-4898-9775-3A3249B3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r="-1" b="-1"/>
          <a:stretch/>
        </p:blipFill>
        <p:spPr>
          <a:xfrm>
            <a:off x="286493" y="4147684"/>
            <a:ext cx="4329578" cy="26153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4659C1E-51B4-47D9-9B6A-45321B53D2D9}"/>
              </a:ext>
            </a:extLst>
          </p:cNvPr>
          <p:cNvSpPr/>
          <p:nvPr/>
        </p:nvSpPr>
        <p:spPr>
          <a:xfrm>
            <a:off x="4782515" y="4222504"/>
            <a:ext cx="6502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u="sng">
                <a:solidFill>
                  <a:schemeClr val="tx1">
                    <a:lumMod val="75000"/>
                  </a:schemeClr>
                </a:solidFill>
                <a:latin typeface="Work Sans" panose="00000500000000000000" pitchFamily="2" charset="0"/>
              </a:rPr>
              <a:t>Viaducto de la Ciénaga de la Virgen en Cartagena.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854C17-D00A-4683-9B23-EB9AAA512F66}"/>
              </a:ext>
            </a:extLst>
          </p:cNvPr>
          <p:cNvSpPr txBox="1"/>
          <p:nvPr/>
        </p:nvSpPr>
        <p:spPr>
          <a:xfrm>
            <a:off x="728959" y="32521"/>
            <a:ext cx="1058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400" b="1">
                <a:solidFill>
                  <a:srgbClr val="033C72"/>
                </a:solidFill>
                <a:latin typeface="Arial" charset="0"/>
                <a:cs typeface="Arial" charset="0"/>
              </a:rPr>
              <a:t>Proyecto: Cartagena Barranquilla y Circunvalar de la Prosperidad “4G”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2458D-3FA0-4616-B28C-29211FC15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3" y="690773"/>
            <a:ext cx="6047376" cy="34016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7EB061-C46A-4051-A6F4-42A382861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444"/>
          <a:stretch/>
        </p:blipFill>
        <p:spPr>
          <a:xfrm>
            <a:off x="6489701" y="690773"/>
            <a:ext cx="5415806" cy="340164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7F1DD0-58C3-4231-A7F6-D365D54AAE9D}"/>
              </a:ext>
            </a:extLst>
          </p:cNvPr>
          <p:cNvSpPr/>
          <p:nvPr/>
        </p:nvSpPr>
        <p:spPr>
          <a:xfrm>
            <a:off x="4782515" y="4721919"/>
            <a:ext cx="7122992" cy="20313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CO" b="1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Puesta al servicio el 7 de diciembre de 2018</a:t>
            </a:r>
            <a:endParaRPr lang="es-ES" b="1" dirty="0">
              <a:solidFill>
                <a:schemeClr val="tx1">
                  <a:lumMod val="75000"/>
                </a:schemeClr>
              </a:solidFill>
              <a:latin typeface="Work Sans"/>
            </a:endParaRPr>
          </a:p>
          <a:p>
            <a:pPr algn="just"/>
            <a:endParaRPr lang="es-ES" b="1" dirty="0">
              <a:solidFill>
                <a:schemeClr val="tx1">
                  <a:lumMod val="75000"/>
                </a:schemeClr>
              </a:solidFill>
              <a:latin typeface="Work Sans"/>
            </a:endParaRPr>
          </a:p>
          <a:p>
            <a:pPr algn="just"/>
            <a:r>
              <a:rPr lang="es-ES" b="1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El viaducto tiene una longitud de </a:t>
            </a:r>
            <a:r>
              <a:rPr lang="es-CO" b="1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4,7 kilómetros</a:t>
            </a:r>
            <a:r>
              <a:rPr lang="es-CO" dirty="0">
                <a:solidFill>
                  <a:schemeClr val="tx1">
                    <a:lumMod val="75000"/>
                  </a:schemeClr>
                </a:solidFill>
                <a:latin typeface="Work Sans"/>
              </a:rPr>
              <a:t> y una inversión de $650.000 millones de pesos, contribuye al mejoramiento de la movilidad de la salida de Cartagena hacia Barranquilla.</a:t>
            </a:r>
            <a:endParaRPr lang="es-CO" dirty="0">
              <a:solidFill>
                <a:schemeClr val="tx1">
                  <a:lumMod val="75000"/>
                </a:schemeClr>
              </a:solidFill>
              <a:cs typeface="Arial"/>
            </a:endParaRPr>
          </a:p>
          <a:p>
            <a:pPr algn="just"/>
            <a:endParaRPr lang="es-CO" dirty="0">
              <a:solidFill>
                <a:schemeClr val="tx1">
                  <a:lumMod val="75000"/>
                </a:schemeClr>
              </a:solidFill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0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3F54888-8D9C-42E6-9C46-6CDABC1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6718"/>
            <a:ext cx="12192000" cy="2510605"/>
          </a:xfrm>
        </p:spPr>
        <p:txBody>
          <a:bodyPr/>
          <a:lstStyle/>
          <a:p>
            <a:pPr algn="ctr" defTabSz="457200">
              <a:defRPr/>
            </a:pPr>
            <a: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Contexto</a:t>
            </a:r>
            <a:b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CO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4" r="17812"/>
          <a:stretch/>
        </p:blipFill>
        <p:spPr>
          <a:xfrm>
            <a:off x="0" y="1330194"/>
            <a:ext cx="5909704" cy="4627765"/>
          </a:xfrm>
          <a:prstGeom prst="rect">
            <a:avLst/>
          </a:prstGeom>
        </p:spPr>
      </p:pic>
      <p:sp>
        <p:nvSpPr>
          <p:cNvPr id="201" name="Google Shape;201;p26"/>
          <p:cNvSpPr txBox="1">
            <a:spLocks noGrp="1"/>
          </p:cNvSpPr>
          <p:nvPr>
            <p:ph type="body" idx="1"/>
          </p:nvPr>
        </p:nvSpPr>
        <p:spPr>
          <a:xfrm>
            <a:off x="5946731" y="1669368"/>
            <a:ext cx="5779740" cy="51605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Consolidación segunda calzada tramo Loboguerrero-</a:t>
            </a:r>
            <a:r>
              <a:rPr lang="es-CO" sz="1450" dirty="0" err="1"/>
              <a:t>Citronela</a:t>
            </a:r>
            <a:r>
              <a:rPr lang="es-CO" sz="1450" dirty="0"/>
              <a:t>.</a:t>
            </a:r>
            <a:endParaRPr lang="es-ES" sz="1450" dirty="0"/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Reubicación Peaje Loboguerrero a Cisneros.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Rehabilitación calzada existente Variante Alterna Interna.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Construcción Vía Estructurante Proyecto CAEB. 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Construcción segunda calzada adosada tramo conexión </a:t>
            </a:r>
          </a:p>
          <a:p>
            <a:pPr marL="186690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dirty="0"/>
              <a:t>CAEB hasta Sena.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 dirty="0"/>
              <a:t>Operación y Mantenimiento (incluye 18 túneles).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 dirty="0"/>
              <a:t>Peajes a reubicar: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dirty="0"/>
              <a:t>1. Cisneros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dirty="0"/>
              <a:t>Ingresos estimados (</a:t>
            </a:r>
            <a:r>
              <a:rPr lang="es-CO" sz="1450" dirty="0" err="1"/>
              <a:t>Bn</a:t>
            </a:r>
            <a:r>
              <a:rPr lang="es-CO" sz="1450" dirty="0"/>
              <a:t>/Dic 2017): $1,8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 dirty="0"/>
              <a:t>CAPEX</a:t>
            </a:r>
            <a:r>
              <a:rPr lang="es-CO" sz="1450" b="1" dirty="0">
                <a:sym typeface="Wingdings"/>
              </a:rPr>
              <a:t> (</a:t>
            </a:r>
            <a:r>
              <a:rPr lang="es-CO" sz="1450" b="1" dirty="0" err="1">
                <a:sym typeface="Wingdings"/>
              </a:rPr>
              <a:t>Bn</a:t>
            </a:r>
            <a:r>
              <a:rPr lang="es-CO" sz="1450" b="1" dirty="0">
                <a:sym typeface="Wingdings"/>
              </a:rPr>
              <a:t> $Dic 2018): </a:t>
            </a:r>
            <a:r>
              <a:rPr lang="es-CO" sz="1450" dirty="0">
                <a:sym typeface="Wingdings"/>
              </a:rPr>
              <a:t>$1,06</a:t>
            </a:r>
            <a:endParaRPr lang="es-CO" sz="1450" dirty="0"/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 dirty="0">
                <a:sym typeface="Wingdings"/>
              </a:rPr>
              <a:t>OPEX (</a:t>
            </a:r>
            <a:r>
              <a:rPr lang="es-CO" sz="1450" b="1" dirty="0" err="1">
                <a:sym typeface="Wingdings"/>
              </a:rPr>
              <a:t>Bn</a:t>
            </a:r>
            <a:r>
              <a:rPr lang="es-CO" sz="1450" b="1" dirty="0">
                <a:sym typeface="Wingdings"/>
              </a:rPr>
              <a:t> $Dic 2018): </a:t>
            </a:r>
            <a:r>
              <a:rPr lang="es-CO" sz="1450" dirty="0">
                <a:sym typeface="Wingdings"/>
              </a:rPr>
              <a:t>$1,68</a:t>
            </a:r>
            <a:endParaRPr lang="es-CO" sz="1450" dirty="0"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752883" y="877102"/>
            <a:ext cx="4481025" cy="401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CO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Loboguerrero</a:t>
            </a:r>
            <a:r>
              <a:rPr lang="es-ES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 - Buenaventura</a:t>
            </a:r>
            <a:endParaRPr sz="2400" b="1" kern="1200">
              <a:solidFill>
                <a:srgbClr val="033C72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443711" y="4786657"/>
          <a:ext cx="3101346" cy="19183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4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latin typeface="Work Sans" charset="0"/>
                          <a:ea typeface="Work Sans" charset="0"/>
                          <a:cs typeface="Work Sans" charset="0"/>
                        </a:rPr>
                        <a:t>Alcance</a:t>
                      </a:r>
                    </a:p>
                  </a:txBody>
                  <a:tcPr marL="101860" marR="101860" marT="50931" marB="50931" anchor="ctr">
                    <a:solidFill>
                      <a:srgbClr val="005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4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Longitud de intervención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48.7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doble calzada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19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604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Puesta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 a Punto</a:t>
                      </a:r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58.7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604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túneles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1.41 km</a:t>
                      </a:r>
                      <a:endParaRPr lang="es-ES_tradnl" sz="1200" baseline="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604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Duración construcción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4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 años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Google Shape;202;p26"/>
          <p:cNvSpPr txBox="1">
            <a:spLocks/>
          </p:cNvSpPr>
          <p:nvPr/>
        </p:nvSpPr>
        <p:spPr>
          <a:xfrm>
            <a:off x="700333" y="367351"/>
            <a:ext cx="4721475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CO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Proyecto vial en estructuración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265528" y="168804"/>
            <a:ext cx="4476465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Hace parte de la Nueva Malla Vial del Valle del Cauca y da continuidad al corredor de comercio internacional Bogotá- Buenaventura </a:t>
            </a:r>
          </a:p>
        </p:txBody>
      </p:sp>
    </p:spTree>
    <p:extLst>
      <p:ext uri="{BB962C8B-B14F-4D97-AF65-F5344CB8AC3E}">
        <p14:creationId xmlns:p14="http://schemas.microsoft.com/office/powerpoint/2010/main" val="387161255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body" idx="1"/>
          </p:nvPr>
        </p:nvSpPr>
        <p:spPr>
          <a:xfrm>
            <a:off x="5714976" y="852452"/>
            <a:ext cx="6085359" cy="5148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>
                <a:solidFill>
                  <a:srgbClr val="0054BC"/>
                </a:solidFill>
              </a:rPr>
              <a:t>Ingresos del peaje:</a:t>
            </a:r>
            <a:endParaRPr lang="es-ES" sz="1450"/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Billones $Dic. 2017: $8,3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Nuevo peaje: 100%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>
                <a:solidFill>
                  <a:srgbClr val="0054BC"/>
                </a:solidFill>
              </a:rPr>
              <a:t>Alcance: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Terminación de la Segunda Calzada desde Puerto Salgar</a:t>
            </a:r>
          </a:p>
          <a:p>
            <a:pPr marL="186690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>
                <a:solidFill>
                  <a:srgbClr val="0054BC"/>
                </a:solidFill>
              </a:rPr>
              <a:t>a San Roque.</a:t>
            </a:r>
            <a:endParaRPr lang="es-CO" sz="1450"/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Mejoramiento de Ocaña </a:t>
            </a:r>
            <a:r>
              <a:rPr lang="mr-IN" sz="1450">
                <a:solidFill>
                  <a:srgbClr val="0054BC"/>
                </a:solidFill>
              </a:rPr>
              <a:t>–</a:t>
            </a:r>
            <a:r>
              <a:rPr lang="es-CO" sz="1450">
                <a:solidFill>
                  <a:srgbClr val="0054BC"/>
                </a:solidFill>
              </a:rPr>
              <a:t> Gamarra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Terminación de 13 variantes de la troncal y de la transversal.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>
                <a:solidFill>
                  <a:srgbClr val="0054BC"/>
                </a:solidFill>
              </a:rPr>
              <a:t>Observaciones:</a:t>
            </a:r>
            <a:endParaRPr lang="es-CO" sz="1450">
              <a:solidFill>
                <a:srgbClr val="0054BC"/>
              </a:solidFill>
            </a:endParaRP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El proyecto requiere vigencias futuras significativas.</a:t>
            </a:r>
          </a:p>
          <a:p>
            <a:pPr marL="414655" indent="-227965">
              <a:lnSpc>
                <a:spcPct val="100000"/>
              </a:lnSpc>
              <a:buClr>
                <a:srgbClr val="0054BC"/>
              </a:buClr>
              <a:buSzPts val="1400"/>
              <a:buFont typeface="Arial" charset="0"/>
              <a:buChar char="•"/>
            </a:pPr>
            <a:r>
              <a:rPr lang="es-CO" sz="1450">
                <a:solidFill>
                  <a:srgbClr val="0054BC"/>
                </a:solidFill>
              </a:rPr>
              <a:t>Requiere coordinación con los contratos del INVIAS en el corredor.</a:t>
            </a: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>
                <a:solidFill>
                  <a:srgbClr val="0054BC"/>
                </a:solidFill>
              </a:rPr>
              <a:t>CAPEX</a:t>
            </a:r>
            <a:r>
              <a:rPr lang="es-CO" sz="1450" b="1">
                <a:solidFill>
                  <a:srgbClr val="0054BC"/>
                </a:solidFill>
                <a:sym typeface="Wingdings"/>
              </a:rPr>
              <a:t> (MM $Dic 2018): </a:t>
            </a:r>
            <a:r>
              <a:rPr lang="es-CO" sz="1450">
                <a:solidFill>
                  <a:srgbClr val="0054BC"/>
                </a:solidFill>
                <a:sym typeface="Wingdings"/>
              </a:rPr>
              <a:t>$3,56</a:t>
            </a:r>
            <a:endParaRPr lang="es-CO" sz="1450">
              <a:solidFill>
                <a:srgbClr val="0054BC"/>
              </a:solidFill>
            </a:endParaRPr>
          </a:p>
          <a:p>
            <a:pPr marL="186055" indent="0">
              <a:lnSpc>
                <a:spcPct val="100000"/>
              </a:lnSpc>
              <a:buClr>
                <a:srgbClr val="0054BC"/>
              </a:buClr>
              <a:buSzPts val="1400"/>
            </a:pPr>
            <a:r>
              <a:rPr lang="es-CO" sz="1450" b="1">
                <a:solidFill>
                  <a:srgbClr val="0054BC"/>
                </a:solidFill>
                <a:sym typeface="Wingdings"/>
              </a:rPr>
              <a:t>OPEX (MM $Dic 2018): </a:t>
            </a:r>
            <a:r>
              <a:rPr lang="es-CO" sz="1450">
                <a:solidFill>
                  <a:srgbClr val="0054BC"/>
                </a:solidFill>
                <a:sym typeface="Wingdings"/>
              </a:rPr>
              <a:t>$3,44</a:t>
            </a:r>
            <a:endParaRPr lang="es-CO" sz="1450">
              <a:solidFill>
                <a:srgbClr val="0054BC"/>
              </a:solidFill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658287" y="719444"/>
            <a:ext cx="3436508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/>
          <a:p>
            <a:pPr defTabSz="457200"/>
            <a:r>
              <a:rPr lang="es-ES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Troncal del Magdalena</a:t>
            </a:r>
            <a:endParaRPr sz="2400" b="1" kern="1200">
              <a:solidFill>
                <a:srgbClr val="033C7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"/>
          <a:stretch/>
        </p:blipFill>
        <p:spPr>
          <a:xfrm>
            <a:off x="0" y="1080280"/>
            <a:ext cx="5850597" cy="57777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95346" y="5050972"/>
            <a:ext cx="2443017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67" b="1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Estructurador:</a:t>
            </a:r>
          </a:p>
          <a:p>
            <a:r>
              <a:rPr lang="es-ES_tradnl" sz="1467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Consorcio Estructurar 2017 (C&amp;M Consultores, Gómez </a:t>
            </a:r>
            <a:r>
              <a:rPr lang="es-ES_tradnl" sz="1467" err="1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Cajiao</a:t>
            </a:r>
            <a:r>
              <a:rPr lang="es-ES_tradnl" sz="1467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 y Asociados S.A. e IKON Banco Inversión S.A.S.)</a:t>
            </a:r>
          </a:p>
        </p:txBody>
      </p:sp>
      <p:sp>
        <p:nvSpPr>
          <p:cNvPr id="6" name="Google Shape;202;p26"/>
          <p:cNvSpPr txBox="1">
            <a:spLocks/>
          </p:cNvSpPr>
          <p:nvPr/>
        </p:nvSpPr>
        <p:spPr>
          <a:xfrm>
            <a:off x="700333" y="367351"/>
            <a:ext cx="4721475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CO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Proyecto vial en estructuración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265528" y="168804"/>
            <a:ext cx="447646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Complementa el corredor de comercio internacional Bogotá- Costa </a:t>
            </a:r>
            <a:r>
              <a:rPr lang="es-CO" dirty="0" err="1"/>
              <a:t>Atlantica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21902491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6620772" y="1643483"/>
          <a:ext cx="4816485" cy="42588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2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741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latin typeface="Work Sans" charset="0"/>
                          <a:ea typeface="Work Sans" charset="0"/>
                          <a:cs typeface="Work Sans" charset="0"/>
                        </a:rPr>
                        <a:t>Datos Generales</a:t>
                      </a:r>
                    </a:p>
                  </a:txBody>
                  <a:tcPr marL="101860" marR="101860" marT="50931" marB="50931" anchor="ctr">
                    <a:solidFill>
                      <a:srgbClr val="005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4">
                <a:tc>
                  <a:txBody>
                    <a:bodyPr/>
                    <a:lstStyle/>
                    <a:p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Troncal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Transversal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Longitud de intervención (km)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528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83,2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segunda calzada y/o vía nueva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269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29,7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Operación y mantenimiento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528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83,2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Duración pre-construcción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1 año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Duración construcción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 años</a:t>
                      </a:r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Duración Concesión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25 años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338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Peajes existentes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: </a:t>
                      </a:r>
                      <a:r>
                        <a:rPr lang="es-ES_tradnl" sz="1200" baseline="0" err="1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Pailitas</a:t>
                      </a:r>
                      <a:r>
                        <a:rPr lang="es-ES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, 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Morrison</a:t>
                      </a:r>
                      <a:r>
                        <a:rPr lang="es-ES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, 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La Gómez</a:t>
                      </a:r>
                      <a:r>
                        <a:rPr lang="es-ES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, </a:t>
                      </a:r>
                      <a:r>
                        <a:rPr lang="es-ES_tradnl" sz="1200" baseline="0" err="1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Zambito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 y Aguas Negras</a:t>
                      </a:r>
                      <a:r>
                        <a:rPr lang="es-ES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, 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Gamarra</a:t>
                      </a:r>
                      <a:r>
                        <a:rPr lang="es-ES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, </a:t>
                      </a:r>
                      <a:r>
                        <a:rPr lang="es-ES_tradnl" sz="1200" baseline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Platanal.</a:t>
                      </a:r>
                      <a:endParaRPr lang="es-ES_tradnl" sz="1200">
                        <a:solidFill>
                          <a:srgbClr val="0054BC"/>
                        </a:solidFill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2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"/>
          <a:stretch/>
        </p:blipFill>
        <p:spPr>
          <a:xfrm>
            <a:off x="0" y="1080280"/>
            <a:ext cx="5850597" cy="57777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95346" y="5050972"/>
            <a:ext cx="2443017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67" b="1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Estructurador:</a:t>
            </a:r>
          </a:p>
          <a:p>
            <a:r>
              <a:rPr lang="es-ES_tradnl" sz="1467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Consorcio Estructurar 2017 (C&amp;M Consultores, Gómez </a:t>
            </a:r>
            <a:r>
              <a:rPr lang="es-ES_tradnl" sz="1467" err="1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Cajiao</a:t>
            </a:r>
            <a:r>
              <a:rPr lang="es-ES_tradnl" sz="1467">
                <a:solidFill>
                  <a:srgbClr val="0054BC"/>
                </a:solidFill>
                <a:latin typeface="Work Sans" charset="0"/>
                <a:ea typeface="Work Sans" charset="0"/>
                <a:cs typeface="Work Sans" charset="0"/>
              </a:rPr>
              <a:t> y Asociados S.A. e IKON Banco Inversión S.A.S.)</a:t>
            </a:r>
          </a:p>
        </p:txBody>
      </p:sp>
      <p:sp>
        <p:nvSpPr>
          <p:cNvPr id="8" name="Google Shape;202;p26"/>
          <p:cNvSpPr txBox="1">
            <a:spLocks/>
          </p:cNvSpPr>
          <p:nvPr/>
        </p:nvSpPr>
        <p:spPr>
          <a:xfrm>
            <a:off x="658287" y="719444"/>
            <a:ext cx="3436508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ES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Troncal del Magdalena</a:t>
            </a:r>
          </a:p>
        </p:txBody>
      </p:sp>
      <p:sp>
        <p:nvSpPr>
          <p:cNvPr id="9" name="Google Shape;202;p26"/>
          <p:cNvSpPr txBox="1">
            <a:spLocks/>
          </p:cNvSpPr>
          <p:nvPr/>
        </p:nvSpPr>
        <p:spPr>
          <a:xfrm>
            <a:off x="700333" y="367351"/>
            <a:ext cx="4721475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CO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Proyecto vial en estructuración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265528" y="168804"/>
            <a:ext cx="447646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Complementa el corredor de comercio internacional Bogotá- Costa </a:t>
            </a:r>
            <a:r>
              <a:rPr lang="es-CO" dirty="0" err="1"/>
              <a:t>Atlantica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29946290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6637867" y="2327941"/>
          <a:ext cx="5099355" cy="32268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9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381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latin typeface="Work Sans" charset="0"/>
                          <a:ea typeface="Work Sans" charset="0"/>
                          <a:cs typeface="Work Sans" charset="0"/>
                        </a:rPr>
                        <a:t>Alcance</a:t>
                      </a:r>
                      <a:r>
                        <a:rPr lang="es-ES_tradnl" sz="1200" baseline="0">
                          <a:latin typeface="Work Sans" charset="0"/>
                          <a:ea typeface="Work Sans" charset="0"/>
                          <a:cs typeface="Work Sans" charset="0"/>
                        </a:rPr>
                        <a:t> Iniciativa Privada</a:t>
                      </a:r>
                      <a:endParaRPr lang="es-ES_tradnl" sz="1200"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101860" marR="101860" marT="50931" marB="50931" anchor="ctr">
                    <a:solidFill>
                      <a:srgbClr val="005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900">
                        <a:latin typeface="Work Sans" charset="0"/>
                        <a:ea typeface="Work Sans" charset="0"/>
                        <a:cs typeface="Work Sans" charset="0"/>
                      </a:endParaRPr>
                    </a:p>
                  </a:txBody>
                  <a:tcPr marL="76395" marR="76395" marT="38198" marB="38198" anchor="ctr">
                    <a:solidFill>
                      <a:srgbClr val="005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621">
                <a:tc>
                  <a:txBody>
                    <a:bodyPr/>
                    <a:lstStyle/>
                    <a:p>
                      <a:pPr algn="l"/>
                      <a:r>
                        <a:rPr lang="es-ES_tradnl" sz="1200" b="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Longitud de operación y mantenimiento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143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doble calzada</a:t>
                      </a:r>
                    </a:p>
                  </a:txBody>
                  <a:tcPr marL="101860" marR="101860" marT="50931" marB="5093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3,3 km</a:t>
                      </a:r>
                    </a:p>
                  </a:txBody>
                  <a:tcPr marL="101860" marR="101860" marT="50931" marB="5093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calzada sencilla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14,9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Rehabilitación</a:t>
                      </a:r>
                    </a:p>
                  </a:txBody>
                  <a:tcPr marL="101860" marR="101860" marT="50931" marB="5093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65 km</a:t>
                      </a:r>
                    </a:p>
                  </a:txBody>
                  <a:tcPr marL="101860" marR="101860" marT="50931" marB="5093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Construcción túneles (7 un)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3,6 km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Intersección a desnivel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2 un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811">
                <a:tc>
                  <a:txBody>
                    <a:bodyPr/>
                    <a:lstStyle/>
                    <a:p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Duración construcción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200">
                          <a:solidFill>
                            <a:srgbClr val="0054BC"/>
                          </a:solidFill>
                          <a:latin typeface="Work Sans" charset="0"/>
                          <a:ea typeface="Work Sans" charset="0"/>
                          <a:cs typeface="Work Sans" charset="0"/>
                        </a:rPr>
                        <a:t>5 años</a:t>
                      </a:r>
                    </a:p>
                  </a:txBody>
                  <a:tcPr marL="101860" marR="101860" marT="50931" marB="50931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9030" b="6877"/>
          <a:stretch/>
        </p:blipFill>
        <p:spPr>
          <a:xfrm>
            <a:off x="1" y="1286933"/>
            <a:ext cx="6249793" cy="5571067"/>
          </a:xfrm>
          <a:prstGeom prst="rect">
            <a:avLst/>
          </a:prstGeom>
        </p:spPr>
      </p:pic>
      <p:sp>
        <p:nvSpPr>
          <p:cNvPr id="6" name="Google Shape;202;p26"/>
          <p:cNvSpPr txBox="1">
            <a:spLocks/>
          </p:cNvSpPr>
          <p:nvPr/>
        </p:nvSpPr>
        <p:spPr>
          <a:xfrm>
            <a:off x="658287" y="719444"/>
            <a:ext cx="4302322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ES" sz="2400" b="1" kern="1200" dirty="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Villeta – Guaduas – El </a:t>
            </a:r>
            <a:r>
              <a:rPr lang="es-ES" sz="2400" b="1" kern="1200" dirty="0" err="1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Korán</a:t>
            </a:r>
            <a:endParaRPr lang="es-ES" sz="2400" b="1" kern="1200" dirty="0">
              <a:solidFill>
                <a:srgbClr val="033C7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Google Shape;202;p26"/>
          <p:cNvSpPr txBox="1">
            <a:spLocks/>
          </p:cNvSpPr>
          <p:nvPr/>
        </p:nvSpPr>
        <p:spPr>
          <a:xfrm>
            <a:off x="700333" y="367351"/>
            <a:ext cx="4721475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s-CO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Proyecto vial en estructuración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265528" y="168804"/>
            <a:ext cx="447646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Complementa el corredor de comercio internacional Bogotá- Costa </a:t>
            </a:r>
            <a:r>
              <a:rPr lang="es-CO" dirty="0" err="1"/>
              <a:t>Atlantica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78610950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id="{263D1E90-4654-4DC1-A64A-D61B11B618C6}"/>
              </a:ext>
            </a:extLst>
          </p:cNvPr>
          <p:cNvSpPr txBox="1"/>
          <p:nvPr/>
        </p:nvSpPr>
        <p:spPr>
          <a:xfrm>
            <a:off x="2950556" y="274051"/>
            <a:ext cx="4478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189">
              <a:defRPr/>
            </a:pPr>
            <a:r>
              <a:rPr lang="es-CO" sz="3000" b="1">
                <a:solidFill>
                  <a:srgbClr val="0054BC"/>
                </a:solidFill>
                <a:latin typeface="Work Sans" panose="00000500000000000000" pitchFamily="2" charset="0"/>
                <a:ea typeface="Work Sans Light"/>
                <a:cs typeface="Work Sans Light"/>
              </a:rPr>
              <a:t>Concesiones férreas</a:t>
            </a:r>
            <a:endParaRPr lang="es-ES" sz="3000" b="1">
              <a:solidFill>
                <a:srgbClr val="0054BC"/>
              </a:solidFill>
              <a:latin typeface="Work Sans" panose="00000500000000000000" pitchFamily="2" charset="0"/>
              <a:ea typeface="Work Sans Light"/>
              <a:cs typeface="Work Sans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98320" y="2120152"/>
            <a:ext cx="5506108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b="1"/>
              <a:t>Consolidación de la operación comercial de los corredores férreos Bogotá - Belencito y La Dorada - Chiriguaná</a:t>
            </a:r>
            <a:r>
              <a:rPr lang="es-CO" sz="1400"/>
              <a:t>, este último conectando la carga con el corredor Chiriguaná - Santa Marta.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O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b="1"/>
              <a:t>Cerca de 10 generadores de carga movilizan más de 60.000 toneladas</a:t>
            </a:r>
            <a:r>
              <a:rPr lang="es-CO" sz="1400"/>
              <a:t> de productos como cemento, palanquilla de acero, café y bebidas entre otros. </a:t>
            </a:r>
            <a:endParaRPr lang="es-CO" sz="14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O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b="1"/>
              <a:t>Adjudicación de contrato de obra pública por  $96.118</a:t>
            </a:r>
            <a:r>
              <a:rPr lang="es-CO" sz="1400"/>
              <a:t> para el mantenimiento, conservación, administración, vigilancia, señalización, control de tráfico y operación de estos corredores</a:t>
            </a:r>
            <a:endParaRPr lang="es-CO" sz="14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O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400" b="1"/>
              <a:t>En proceso estructuración de concesión para el corredor Chiriguaná- La Dorada.</a:t>
            </a:r>
            <a:br>
              <a:rPr lang="es-CO" sz="1400" b="1"/>
            </a:br>
            <a:r>
              <a:rPr lang="es-CO" sz="1400" i="1"/>
              <a:t> </a:t>
            </a:r>
            <a:endParaRPr lang="es-CO" sz="1400"/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32875A77-B2B4-446A-896F-350BB3AC53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35" y="110408"/>
            <a:ext cx="876843" cy="904578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09" y="5991117"/>
            <a:ext cx="7594339" cy="790900"/>
          </a:xfrm>
          <a:prstGeom prst="rect">
            <a:avLst/>
          </a:prstGeom>
        </p:spPr>
      </p:pic>
      <p:grpSp>
        <p:nvGrpSpPr>
          <p:cNvPr id="90" name="Grupo 89">
            <a:extLst>
              <a:ext uri="{FF2B5EF4-FFF2-40B4-BE49-F238E27FC236}">
                <a16:creationId xmlns:a16="http://schemas.microsoft.com/office/drawing/2014/main" id="{85A6E129-C237-48CF-BA26-77F15BC51757}"/>
              </a:ext>
            </a:extLst>
          </p:cNvPr>
          <p:cNvGrpSpPr/>
          <p:nvPr/>
        </p:nvGrpSpPr>
        <p:grpSpPr>
          <a:xfrm>
            <a:off x="1270662" y="1301011"/>
            <a:ext cx="4368137" cy="4976980"/>
            <a:chOff x="5220129" y="957940"/>
            <a:chExt cx="3812050" cy="4704907"/>
          </a:xfrm>
        </p:grpSpPr>
        <p:grpSp>
          <p:nvGrpSpPr>
            <p:cNvPr id="91" name="Agrupar 35">
              <a:extLst>
                <a:ext uri="{FF2B5EF4-FFF2-40B4-BE49-F238E27FC236}">
                  <a16:creationId xmlns:a16="http://schemas.microsoft.com/office/drawing/2014/main" id="{4628F370-15C9-4DC0-AADF-4C409DAE45F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20129" y="957940"/>
              <a:ext cx="3812050" cy="4704907"/>
              <a:chOff x="2894110" y="604838"/>
              <a:chExt cx="3639042" cy="4571427"/>
            </a:xfrm>
          </p:grpSpPr>
          <p:sp>
            <p:nvSpPr>
              <p:cNvPr id="132" name="Freeform 1">
                <a:extLst>
                  <a:ext uri="{FF2B5EF4-FFF2-40B4-BE49-F238E27FC236}">
                    <a16:creationId xmlns:a16="http://schemas.microsoft.com/office/drawing/2014/main" id="{67DD567A-1C15-42AB-A362-1A0A92F7A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689" y="1830801"/>
                <a:ext cx="747136" cy="818094"/>
              </a:xfrm>
              <a:custGeom>
                <a:avLst/>
                <a:gdLst/>
                <a:ahLst/>
                <a:cxnLst>
                  <a:cxn ang="0">
                    <a:pos x="918" y="106"/>
                  </a:cxn>
                  <a:cxn ang="0">
                    <a:pos x="1041" y="124"/>
                  </a:cxn>
                  <a:cxn ang="0">
                    <a:pos x="1200" y="194"/>
                  </a:cxn>
                  <a:cxn ang="0">
                    <a:pos x="1244" y="256"/>
                  </a:cxn>
                  <a:cxn ang="0">
                    <a:pos x="1376" y="318"/>
                  </a:cxn>
                  <a:cxn ang="0">
                    <a:pos x="1465" y="379"/>
                  </a:cxn>
                  <a:cxn ang="0">
                    <a:pos x="1500" y="529"/>
                  </a:cxn>
                  <a:cxn ang="0">
                    <a:pos x="1385" y="574"/>
                  </a:cxn>
                  <a:cxn ang="0">
                    <a:pos x="1279" y="644"/>
                  </a:cxn>
                  <a:cxn ang="0">
                    <a:pos x="1341" y="741"/>
                  </a:cxn>
                  <a:cxn ang="0">
                    <a:pos x="1376" y="874"/>
                  </a:cxn>
                  <a:cxn ang="0">
                    <a:pos x="1403" y="979"/>
                  </a:cxn>
                  <a:cxn ang="0">
                    <a:pos x="1526" y="1006"/>
                  </a:cxn>
                  <a:cxn ang="0">
                    <a:pos x="1588" y="1085"/>
                  </a:cxn>
                  <a:cxn ang="0">
                    <a:pos x="1756" y="953"/>
                  </a:cxn>
                  <a:cxn ang="0">
                    <a:pos x="1844" y="1006"/>
                  </a:cxn>
                  <a:cxn ang="0">
                    <a:pos x="1941" y="1068"/>
                  </a:cxn>
                  <a:cxn ang="0">
                    <a:pos x="2021" y="1129"/>
                  </a:cxn>
                  <a:cxn ang="0">
                    <a:pos x="2074" y="1200"/>
                  </a:cxn>
                  <a:cxn ang="0">
                    <a:pos x="1985" y="1288"/>
                  </a:cxn>
                  <a:cxn ang="0">
                    <a:pos x="1897" y="1385"/>
                  </a:cxn>
                  <a:cxn ang="0">
                    <a:pos x="1782" y="1429"/>
                  </a:cxn>
                  <a:cxn ang="0">
                    <a:pos x="1650" y="1465"/>
                  </a:cxn>
                  <a:cxn ang="0">
                    <a:pos x="1500" y="1465"/>
                  </a:cxn>
                  <a:cxn ang="0">
                    <a:pos x="1491" y="1571"/>
                  </a:cxn>
                  <a:cxn ang="0">
                    <a:pos x="1385" y="1631"/>
                  </a:cxn>
                  <a:cxn ang="0">
                    <a:pos x="1226" y="1737"/>
                  </a:cxn>
                  <a:cxn ang="0">
                    <a:pos x="1165" y="1852"/>
                  </a:cxn>
                  <a:cxn ang="0">
                    <a:pos x="1006" y="1834"/>
                  </a:cxn>
                  <a:cxn ang="0">
                    <a:pos x="926" y="2046"/>
                  </a:cxn>
                  <a:cxn ang="0">
                    <a:pos x="185" y="2276"/>
                  </a:cxn>
                  <a:cxn ang="0">
                    <a:pos x="44" y="2081"/>
                  </a:cxn>
                  <a:cxn ang="0">
                    <a:pos x="0" y="1870"/>
                  </a:cxn>
                  <a:cxn ang="0">
                    <a:pos x="53" y="1658"/>
                  </a:cxn>
                  <a:cxn ang="0">
                    <a:pos x="106" y="1482"/>
                  </a:cxn>
                  <a:cxn ang="0">
                    <a:pos x="194" y="1244"/>
                  </a:cxn>
                  <a:cxn ang="0">
                    <a:pos x="317" y="1147"/>
                  </a:cxn>
                  <a:cxn ang="0">
                    <a:pos x="344" y="979"/>
                  </a:cxn>
                  <a:cxn ang="0">
                    <a:pos x="273" y="891"/>
                  </a:cxn>
                  <a:cxn ang="0">
                    <a:pos x="141" y="785"/>
                  </a:cxn>
                  <a:cxn ang="0">
                    <a:pos x="70" y="626"/>
                  </a:cxn>
                  <a:cxn ang="0">
                    <a:pos x="132" y="529"/>
                  </a:cxn>
                  <a:cxn ang="0">
                    <a:pos x="229" y="432"/>
                  </a:cxn>
                  <a:cxn ang="0">
                    <a:pos x="335" y="344"/>
                  </a:cxn>
                  <a:cxn ang="0">
                    <a:pos x="397" y="212"/>
                  </a:cxn>
                  <a:cxn ang="0">
                    <a:pos x="450" y="115"/>
                  </a:cxn>
                  <a:cxn ang="0">
                    <a:pos x="582" y="44"/>
                  </a:cxn>
                  <a:cxn ang="0">
                    <a:pos x="741" y="0"/>
                  </a:cxn>
                  <a:cxn ang="0">
                    <a:pos x="900" y="26"/>
                  </a:cxn>
                </a:cxnLst>
                <a:rect l="0" t="0" r="r" b="b"/>
                <a:pathLst>
                  <a:path w="2075" h="2277">
                    <a:moveTo>
                      <a:pt x="900" y="26"/>
                    </a:moveTo>
                    <a:lnTo>
                      <a:pt x="918" y="106"/>
                    </a:lnTo>
                    <a:lnTo>
                      <a:pt x="979" y="124"/>
                    </a:lnTo>
                    <a:lnTo>
                      <a:pt x="1041" y="124"/>
                    </a:lnTo>
                    <a:lnTo>
                      <a:pt x="1112" y="185"/>
                    </a:lnTo>
                    <a:lnTo>
                      <a:pt x="1200" y="194"/>
                    </a:lnTo>
                    <a:lnTo>
                      <a:pt x="1191" y="238"/>
                    </a:lnTo>
                    <a:lnTo>
                      <a:pt x="1244" y="256"/>
                    </a:lnTo>
                    <a:lnTo>
                      <a:pt x="1297" y="291"/>
                    </a:lnTo>
                    <a:lnTo>
                      <a:pt x="1376" y="318"/>
                    </a:lnTo>
                    <a:lnTo>
                      <a:pt x="1394" y="371"/>
                    </a:lnTo>
                    <a:lnTo>
                      <a:pt x="1465" y="379"/>
                    </a:lnTo>
                    <a:lnTo>
                      <a:pt x="1491" y="441"/>
                    </a:lnTo>
                    <a:lnTo>
                      <a:pt x="1500" y="529"/>
                    </a:lnTo>
                    <a:lnTo>
                      <a:pt x="1465" y="565"/>
                    </a:lnTo>
                    <a:lnTo>
                      <a:pt x="1385" y="574"/>
                    </a:lnTo>
                    <a:lnTo>
                      <a:pt x="1306" y="600"/>
                    </a:lnTo>
                    <a:lnTo>
                      <a:pt x="1279" y="644"/>
                    </a:lnTo>
                    <a:lnTo>
                      <a:pt x="1350" y="679"/>
                    </a:lnTo>
                    <a:lnTo>
                      <a:pt x="1341" y="741"/>
                    </a:lnTo>
                    <a:lnTo>
                      <a:pt x="1359" y="812"/>
                    </a:lnTo>
                    <a:lnTo>
                      <a:pt x="1376" y="874"/>
                    </a:lnTo>
                    <a:lnTo>
                      <a:pt x="1385" y="935"/>
                    </a:lnTo>
                    <a:lnTo>
                      <a:pt x="1403" y="979"/>
                    </a:lnTo>
                    <a:lnTo>
                      <a:pt x="1482" y="979"/>
                    </a:lnTo>
                    <a:lnTo>
                      <a:pt x="1526" y="1006"/>
                    </a:lnTo>
                    <a:lnTo>
                      <a:pt x="1518" y="1068"/>
                    </a:lnTo>
                    <a:lnTo>
                      <a:pt x="1588" y="1085"/>
                    </a:lnTo>
                    <a:lnTo>
                      <a:pt x="1676" y="1050"/>
                    </a:lnTo>
                    <a:lnTo>
                      <a:pt x="1756" y="953"/>
                    </a:lnTo>
                    <a:lnTo>
                      <a:pt x="1765" y="1015"/>
                    </a:lnTo>
                    <a:lnTo>
                      <a:pt x="1844" y="1006"/>
                    </a:lnTo>
                    <a:lnTo>
                      <a:pt x="1906" y="1032"/>
                    </a:lnTo>
                    <a:lnTo>
                      <a:pt x="1941" y="1068"/>
                    </a:lnTo>
                    <a:lnTo>
                      <a:pt x="2012" y="1076"/>
                    </a:lnTo>
                    <a:lnTo>
                      <a:pt x="2021" y="1129"/>
                    </a:lnTo>
                    <a:lnTo>
                      <a:pt x="2029" y="1182"/>
                    </a:lnTo>
                    <a:lnTo>
                      <a:pt x="2074" y="1200"/>
                    </a:lnTo>
                    <a:lnTo>
                      <a:pt x="2056" y="1253"/>
                    </a:lnTo>
                    <a:lnTo>
                      <a:pt x="1985" y="1288"/>
                    </a:lnTo>
                    <a:lnTo>
                      <a:pt x="1932" y="1324"/>
                    </a:lnTo>
                    <a:lnTo>
                      <a:pt x="1897" y="1385"/>
                    </a:lnTo>
                    <a:lnTo>
                      <a:pt x="1862" y="1438"/>
                    </a:lnTo>
                    <a:lnTo>
                      <a:pt x="1782" y="1429"/>
                    </a:lnTo>
                    <a:lnTo>
                      <a:pt x="1721" y="1456"/>
                    </a:lnTo>
                    <a:lnTo>
                      <a:pt x="1650" y="1465"/>
                    </a:lnTo>
                    <a:lnTo>
                      <a:pt x="1571" y="1456"/>
                    </a:lnTo>
                    <a:lnTo>
                      <a:pt x="1500" y="1465"/>
                    </a:lnTo>
                    <a:lnTo>
                      <a:pt x="1491" y="1509"/>
                    </a:lnTo>
                    <a:lnTo>
                      <a:pt x="1491" y="1571"/>
                    </a:lnTo>
                    <a:lnTo>
                      <a:pt x="1412" y="1579"/>
                    </a:lnTo>
                    <a:lnTo>
                      <a:pt x="1385" y="1631"/>
                    </a:lnTo>
                    <a:lnTo>
                      <a:pt x="1323" y="1693"/>
                    </a:lnTo>
                    <a:lnTo>
                      <a:pt x="1226" y="1737"/>
                    </a:lnTo>
                    <a:lnTo>
                      <a:pt x="1218" y="1817"/>
                    </a:lnTo>
                    <a:lnTo>
                      <a:pt x="1165" y="1852"/>
                    </a:lnTo>
                    <a:lnTo>
                      <a:pt x="1094" y="1817"/>
                    </a:lnTo>
                    <a:lnTo>
                      <a:pt x="1006" y="1834"/>
                    </a:lnTo>
                    <a:lnTo>
                      <a:pt x="970" y="1949"/>
                    </a:lnTo>
                    <a:lnTo>
                      <a:pt x="926" y="2046"/>
                    </a:lnTo>
                    <a:lnTo>
                      <a:pt x="803" y="2249"/>
                    </a:lnTo>
                    <a:lnTo>
                      <a:pt x="185" y="2276"/>
                    </a:lnTo>
                    <a:lnTo>
                      <a:pt x="132" y="2187"/>
                    </a:lnTo>
                    <a:lnTo>
                      <a:pt x="44" y="2081"/>
                    </a:lnTo>
                    <a:lnTo>
                      <a:pt x="26" y="2002"/>
                    </a:lnTo>
                    <a:lnTo>
                      <a:pt x="0" y="1870"/>
                    </a:lnTo>
                    <a:lnTo>
                      <a:pt x="17" y="1764"/>
                    </a:lnTo>
                    <a:lnTo>
                      <a:pt x="53" y="1658"/>
                    </a:lnTo>
                    <a:lnTo>
                      <a:pt x="106" y="1571"/>
                    </a:lnTo>
                    <a:lnTo>
                      <a:pt x="106" y="1482"/>
                    </a:lnTo>
                    <a:lnTo>
                      <a:pt x="123" y="1376"/>
                    </a:lnTo>
                    <a:lnTo>
                      <a:pt x="194" y="1244"/>
                    </a:lnTo>
                    <a:lnTo>
                      <a:pt x="256" y="1191"/>
                    </a:lnTo>
                    <a:lnTo>
                      <a:pt x="317" y="1147"/>
                    </a:lnTo>
                    <a:lnTo>
                      <a:pt x="335" y="1076"/>
                    </a:lnTo>
                    <a:lnTo>
                      <a:pt x="344" y="979"/>
                    </a:lnTo>
                    <a:lnTo>
                      <a:pt x="335" y="926"/>
                    </a:lnTo>
                    <a:lnTo>
                      <a:pt x="273" y="891"/>
                    </a:lnTo>
                    <a:lnTo>
                      <a:pt x="194" y="847"/>
                    </a:lnTo>
                    <a:lnTo>
                      <a:pt x="141" y="785"/>
                    </a:lnTo>
                    <a:lnTo>
                      <a:pt x="114" y="706"/>
                    </a:lnTo>
                    <a:lnTo>
                      <a:pt x="70" y="626"/>
                    </a:lnTo>
                    <a:lnTo>
                      <a:pt x="123" y="591"/>
                    </a:lnTo>
                    <a:lnTo>
                      <a:pt x="132" y="529"/>
                    </a:lnTo>
                    <a:lnTo>
                      <a:pt x="203" y="494"/>
                    </a:lnTo>
                    <a:lnTo>
                      <a:pt x="229" y="432"/>
                    </a:lnTo>
                    <a:lnTo>
                      <a:pt x="264" y="397"/>
                    </a:lnTo>
                    <a:lnTo>
                      <a:pt x="335" y="344"/>
                    </a:lnTo>
                    <a:lnTo>
                      <a:pt x="326" y="265"/>
                    </a:lnTo>
                    <a:lnTo>
                      <a:pt x="397" y="212"/>
                    </a:lnTo>
                    <a:lnTo>
                      <a:pt x="441" y="176"/>
                    </a:lnTo>
                    <a:lnTo>
                      <a:pt x="450" y="115"/>
                    </a:lnTo>
                    <a:lnTo>
                      <a:pt x="520" y="71"/>
                    </a:lnTo>
                    <a:lnTo>
                      <a:pt x="582" y="44"/>
                    </a:lnTo>
                    <a:lnTo>
                      <a:pt x="644" y="26"/>
                    </a:lnTo>
                    <a:lnTo>
                      <a:pt x="741" y="0"/>
                    </a:lnTo>
                    <a:lnTo>
                      <a:pt x="829" y="9"/>
                    </a:lnTo>
                    <a:lnTo>
                      <a:pt x="900" y="26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3" name="Freeform 2">
                <a:extLst>
                  <a:ext uri="{FF2B5EF4-FFF2-40B4-BE49-F238E27FC236}">
                    <a16:creationId xmlns:a16="http://schemas.microsoft.com/office/drawing/2014/main" id="{0CE2B4AD-1FFF-40F1-99C3-99181F178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9361" y="2054774"/>
                <a:ext cx="1404708" cy="1332057"/>
              </a:xfrm>
              <a:custGeom>
                <a:avLst/>
                <a:gdLst/>
                <a:ahLst/>
                <a:cxnLst>
                  <a:cxn ang="0">
                    <a:pos x="3901" y="1897"/>
                  </a:cxn>
                  <a:cxn ang="0">
                    <a:pos x="3716" y="2073"/>
                  </a:cxn>
                  <a:cxn ang="0">
                    <a:pos x="3495" y="2258"/>
                  </a:cxn>
                  <a:cxn ang="0">
                    <a:pos x="3283" y="2417"/>
                  </a:cxn>
                  <a:cxn ang="0">
                    <a:pos x="3239" y="2664"/>
                  </a:cxn>
                  <a:cxn ang="0">
                    <a:pos x="3045" y="2929"/>
                  </a:cxn>
                  <a:cxn ang="0">
                    <a:pos x="3098" y="3105"/>
                  </a:cxn>
                  <a:cxn ang="0">
                    <a:pos x="3063" y="3352"/>
                  </a:cxn>
                  <a:cxn ang="0">
                    <a:pos x="2798" y="3388"/>
                  </a:cxn>
                  <a:cxn ang="0">
                    <a:pos x="2489" y="3476"/>
                  </a:cxn>
                  <a:cxn ang="0">
                    <a:pos x="2286" y="3697"/>
                  </a:cxn>
                  <a:cxn ang="0">
                    <a:pos x="2057" y="3458"/>
                  </a:cxn>
                  <a:cxn ang="0">
                    <a:pos x="1871" y="3485"/>
                  </a:cxn>
                  <a:cxn ang="0">
                    <a:pos x="1712" y="3626"/>
                  </a:cxn>
                  <a:cxn ang="0">
                    <a:pos x="1448" y="3697"/>
                  </a:cxn>
                  <a:cxn ang="0">
                    <a:pos x="1298" y="3520"/>
                  </a:cxn>
                  <a:cxn ang="0">
                    <a:pos x="1262" y="3238"/>
                  </a:cxn>
                  <a:cxn ang="0">
                    <a:pos x="1095" y="3061"/>
                  </a:cxn>
                  <a:cxn ang="0">
                    <a:pos x="830" y="2955"/>
                  </a:cxn>
                  <a:cxn ang="0">
                    <a:pos x="521" y="2876"/>
                  </a:cxn>
                  <a:cxn ang="0">
                    <a:pos x="477" y="2638"/>
                  </a:cxn>
                  <a:cxn ang="0">
                    <a:pos x="283" y="2461"/>
                  </a:cxn>
                  <a:cxn ang="0">
                    <a:pos x="353" y="2232"/>
                  </a:cxn>
                  <a:cxn ang="0">
                    <a:pos x="512" y="2029"/>
                  </a:cxn>
                  <a:cxn ang="0">
                    <a:pos x="768" y="1923"/>
                  </a:cxn>
                  <a:cxn ang="0">
                    <a:pos x="556" y="1702"/>
                  </a:cxn>
                  <a:cxn ang="0">
                    <a:pos x="45" y="1138"/>
                  </a:cxn>
                  <a:cxn ang="0">
                    <a:pos x="212" y="927"/>
                  </a:cxn>
                  <a:cxn ang="0">
                    <a:pos x="353" y="1067"/>
                  </a:cxn>
                  <a:cxn ang="0">
                    <a:pos x="442" y="777"/>
                  </a:cxn>
                  <a:cxn ang="0">
                    <a:pos x="353" y="450"/>
                  </a:cxn>
                  <a:cxn ang="0">
                    <a:pos x="318" y="274"/>
                  </a:cxn>
                  <a:cxn ang="0">
                    <a:pos x="556" y="168"/>
                  </a:cxn>
                  <a:cxn ang="0">
                    <a:pos x="812" y="0"/>
                  </a:cxn>
                  <a:cxn ang="0">
                    <a:pos x="1015" y="265"/>
                  </a:cxn>
                  <a:cxn ang="0">
                    <a:pos x="1059" y="521"/>
                  </a:cxn>
                  <a:cxn ang="0">
                    <a:pos x="848" y="856"/>
                  </a:cxn>
                  <a:cxn ang="0">
                    <a:pos x="742" y="1244"/>
                  </a:cxn>
                  <a:cxn ang="0">
                    <a:pos x="927" y="1650"/>
                  </a:cxn>
                  <a:cxn ang="0">
                    <a:pos x="1748" y="1208"/>
                  </a:cxn>
                  <a:cxn ang="0">
                    <a:pos x="1968" y="1111"/>
                  </a:cxn>
                  <a:cxn ang="0">
                    <a:pos x="2233" y="945"/>
                  </a:cxn>
                  <a:cxn ang="0">
                    <a:pos x="2392" y="839"/>
                  </a:cxn>
                  <a:cxn ang="0">
                    <a:pos x="2639" y="759"/>
                  </a:cxn>
                  <a:cxn ang="0">
                    <a:pos x="2930" y="795"/>
                  </a:cxn>
                  <a:cxn ang="0">
                    <a:pos x="3080" y="1085"/>
                  </a:cxn>
                  <a:cxn ang="0">
                    <a:pos x="3054" y="1261"/>
                  </a:cxn>
                  <a:cxn ang="0">
                    <a:pos x="3054" y="1508"/>
                  </a:cxn>
                  <a:cxn ang="0">
                    <a:pos x="3230" y="1482"/>
                  </a:cxn>
                  <a:cxn ang="0">
                    <a:pos x="3248" y="1605"/>
                  </a:cxn>
                  <a:cxn ang="0">
                    <a:pos x="3310" y="1844"/>
                  </a:cxn>
                  <a:cxn ang="0">
                    <a:pos x="3751" y="1694"/>
                  </a:cxn>
                </a:cxnLst>
                <a:rect l="0" t="0" r="r" b="b"/>
                <a:pathLst>
                  <a:path w="3902" h="3698">
                    <a:moveTo>
                      <a:pt x="3822" y="1694"/>
                    </a:moveTo>
                    <a:lnTo>
                      <a:pt x="3822" y="1773"/>
                    </a:lnTo>
                    <a:lnTo>
                      <a:pt x="3857" y="1844"/>
                    </a:lnTo>
                    <a:lnTo>
                      <a:pt x="3901" y="1897"/>
                    </a:lnTo>
                    <a:lnTo>
                      <a:pt x="3875" y="1950"/>
                    </a:lnTo>
                    <a:lnTo>
                      <a:pt x="3822" y="2002"/>
                    </a:lnTo>
                    <a:lnTo>
                      <a:pt x="3733" y="2020"/>
                    </a:lnTo>
                    <a:lnTo>
                      <a:pt x="3716" y="2073"/>
                    </a:lnTo>
                    <a:lnTo>
                      <a:pt x="3654" y="2100"/>
                    </a:lnTo>
                    <a:lnTo>
                      <a:pt x="3619" y="2179"/>
                    </a:lnTo>
                    <a:lnTo>
                      <a:pt x="3575" y="2241"/>
                    </a:lnTo>
                    <a:lnTo>
                      <a:pt x="3495" y="2258"/>
                    </a:lnTo>
                    <a:lnTo>
                      <a:pt x="3433" y="2294"/>
                    </a:lnTo>
                    <a:lnTo>
                      <a:pt x="3407" y="2355"/>
                    </a:lnTo>
                    <a:lnTo>
                      <a:pt x="3319" y="2373"/>
                    </a:lnTo>
                    <a:lnTo>
                      <a:pt x="3283" y="2417"/>
                    </a:lnTo>
                    <a:lnTo>
                      <a:pt x="3266" y="2479"/>
                    </a:lnTo>
                    <a:lnTo>
                      <a:pt x="3274" y="2558"/>
                    </a:lnTo>
                    <a:lnTo>
                      <a:pt x="3292" y="2620"/>
                    </a:lnTo>
                    <a:lnTo>
                      <a:pt x="3239" y="2664"/>
                    </a:lnTo>
                    <a:lnTo>
                      <a:pt x="3204" y="2726"/>
                    </a:lnTo>
                    <a:lnTo>
                      <a:pt x="3124" y="2797"/>
                    </a:lnTo>
                    <a:lnTo>
                      <a:pt x="3063" y="2876"/>
                    </a:lnTo>
                    <a:lnTo>
                      <a:pt x="3045" y="2929"/>
                    </a:lnTo>
                    <a:lnTo>
                      <a:pt x="3080" y="2991"/>
                    </a:lnTo>
                    <a:lnTo>
                      <a:pt x="3124" y="3000"/>
                    </a:lnTo>
                    <a:lnTo>
                      <a:pt x="3124" y="3061"/>
                    </a:lnTo>
                    <a:lnTo>
                      <a:pt x="3098" y="3105"/>
                    </a:lnTo>
                    <a:lnTo>
                      <a:pt x="3071" y="3158"/>
                    </a:lnTo>
                    <a:lnTo>
                      <a:pt x="3036" y="3211"/>
                    </a:lnTo>
                    <a:lnTo>
                      <a:pt x="3045" y="3282"/>
                    </a:lnTo>
                    <a:lnTo>
                      <a:pt x="3063" y="3352"/>
                    </a:lnTo>
                    <a:lnTo>
                      <a:pt x="2992" y="3335"/>
                    </a:lnTo>
                    <a:lnTo>
                      <a:pt x="2930" y="3352"/>
                    </a:lnTo>
                    <a:lnTo>
                      <a:pt x="2877" y="3414"/>
                    </a:lnTo>
                    <a:lnTo>
                      <a:pt x="2798" y="3388"/>
                    </a:lnTo>
                    <a:lnTo>
                      <a:pt x="2719" y="3370"/>
                    </a:lnTo>
                    <a:lnTo>
                      <a:pt x="2648" y="3397"/>
                    </a:lnTo>
                    <a:lnTo>
                      <a:pt x="2560" y="3450"/>
                    </a:lnTo>
                    <a:lnTo>
                      <a:pt x="2489" y="3476"/>
                    </a:lnTo>
                    <a:lnTo>
                      <a:pt x="2489" y="3529"/>
                    </a:lnTo>
                    <a:lnTo>
                      <a:pt x="2445" y="3591"/>
                    </a:lnTo>
                    <a:lnTo>
                      <a:pt x="2330" y="3635"/>
                    </a:lnTo>
                    <a:lnTo>
                      <a:pt x="2286" y="3697"/>
                    </a:lnTo>
                    <a:lnTo>
                      <a:pt x="2215" y="3661"/>
                    </a:lnTo>
                    <a:lnTo>
                      <a:pt x="2163" y="3511"/>
                    </a:lnTo>
                    <a:lnTo>
                      <a:pt x="2110" y="3432"/>
                    </a:lnTo>
                    <a:lnTo>
                      <a:pt x="2057" y="3458"/>
                    </a:lnTo>
                    <a:lnTo>
                      <a:pt x="1986" y="3485"/>
                    </a:lnTo>
                    <a:lnTo>
                      <a:pt x="1942" y="3432"/>
                    </a:lnTo>
                    <a:lnTo>
                      <a:pt x="1854" y="3414"/>
                    </a:lnTo>
                    <a:lnTo>
                      <a:pt x="1871" y="3485"/>
                    </a:lnTo>
                    <a:lnTo>
                      <a:pt x="1889" y="3573"/>
                    </a:lnTo>
                    <a:lnTo>
                      <a:pt x="1836" y="3635"/>
                    </a:lnTo>
                    <a:lnTo>
                      <a:pt x="1774" y="3617"/>
                    </a:lnTo>
                    <a:lnTo>
                      <a:pt x="1712" y="3626"/>
                    </a:lnTo>
                    <a:lnTo>
                      <a:pt x="1660" y="3661"/>
                    </a:lnTo>
                    <a:lnTo>
                      <a:pt x="1624" y="3688"/>
                    </a:lnTo>
                    <a:lnTo>
                      <a:pt x="1554" y="3697"/>
                    </a:lnTo>
                    <a:lnTo>
                      <a:pt x="1448" y="3697"/>
                    </a:lnTo>
                    <a:lnTo>
                      <a:pt x="1377" y="3661"/>
                    </a:lnTo>
                    <a:lnTo>
                      <a:pt x="1368" y="3617"/>
                    </a:lnTo>
                    <a:lnTo>
                      <a:pt x="1333" y="3582"/>
                    </a:lnTo>
                    <a:lnTo>
                      <a:pt x="1298" y="3520"/>
                    </a:lnTo>
                    <a:lnTo>
                      <a:pt x="1307" y="3450"/>
                    </a:lnTo>
                    <a:lnTo>
                      <a:pt x="1271" y="3397"/>
                    </a:lnTo>
                    <a:lnTo>
                      <a:pt x="1227" y="3326"/>
                    </a:lnTo>
                    <a:lnTo>
                      <a:pt x="1262" y="3238"/>
                    </a:lnTo>
                    <a:lnTo>
                      <a:pt x="1271" y="3176"/>
                    </a:lnTo>
                    <a:lnTo>
                      <a:pt x="1245" y="3123"/>
                    </a:lnTo>
                    <a:lnTo>
                      <a:pt x="1139" y="3132"/>
                    </a:lnTo>
                    <a:lnTo>
                      <a:pt x="1095" y="3061"/>
                    </a:lnTo>
                    <a:lnTo>
                      <a:pt x="1104" y="2973"/>
                    </a:lnTo>
                    <a:lnTo>
                      <a:pt x="1077" y="2920"/>
                    </a:lnTo>
                    <a:lnTo>
                      <a:pt x="971" y="2929"/>
                    </a:lnTo>
                    <a:lnTo>
                      <a:pt x="830" y="2955"/>
                    </a:lnTo>
                    <a:lnTo>
                      <a:pt x="733" y="2973"/>
                    </a:lnTo>
                    <a:lnTo>
                      <a:pt x="627" y="2982"/>
                    </a:lnTo>
                    <a:lnTo>
                      <a:pt x="548" y="2947"/>
                    </a:lnTo>
                    <a:lnTo>
                      <a:pt x="521" y="2876"/>
                    </a:lnTo>
                    <a:lnTo>
                      <a:pt x="459" y="2841"/>
                    </a:lnTo>
                    <a:lnTo>
                      <a:pt x="451" y="2779"/>
                    </a:lnTo>
                    <a:lnTo>
                      <a:pt x="451" y="2708"/>
                    </a:lnTo>
                    <a:lnTo>
                      <a:pt x="477" y="2638"/>
                    </a:lnTo>
                    <a:lnTo>
                      <a:pt x="424" y="2602"/>
                    </a:lnTo>
                    <a:lnTo>
                      <a:pt x="362" y="2550"/>
                    </a:lnTo>
                    <a:lnTo>
                      <a:pt x="336" y="2488"/>
                    </a:lnTo>
                    <a:lnTo>
                      <a:pt x="283" y="2461"/>
                    </a:lnTo>
                    <a:lnTo>
                      <a:pt x="274" y="2391"/>
                    </a:lnTo>
                    <a:lnTo>
                      <a:pt x="221" y="2338"/>
                    </a:lnTo>
                    <a:lnTo>
                      <a:pt x="221" y="2285"/>
                    </a:lnTo>
                    <a:lnTo>
                      <a:pt x="353" y="2232"/>
                    </a:lnTo>
                    <a:lnTo>
                      <a:pt x="415" y="2197"/>
                    </a:lnTo>
                    <a:lnTo>
                      <a:pt x="406" y="2126"/>
                    </a:lnTo>
                    <a:lnTo>
                      <a:pt x="398" y="2055"/>
                    </a:lnTo>
                    <a:lnTo>
                      <a:pt x="512" y="2029"/>
                    </a:lnTo>
                    <a:lnTo>
                      <a:pt x="592" y="2047"/>
                    </a:lnTo>
                    <a:lnTo>
                      <a:pt x="662" y="2064"/>
                    </a:lnTo>
                    <a:lnTo>
                      <a:pt x="733" y="2055"/>
                    </a:lnTo>
                    <a:lnTo>
                      <a:pt x="768" y="1923"/>
                    </a:lnTo>
                    <a:lnTo>
                      <a:pt x="751" y="1835"/>
                    </a:lnTo>
                    <a:lnTo>
                      <a:pt x="715" y="1764"/>
                    </a:lnTo>
                    <a:lnTo>
                      <a:pt x="645" y="1711"/>
                    </a:lnTo>
                    <a:lnTo>
                      <a:pt x="556" y="1702"/>
                    </a:lnTo>
                    <a:lnTo>
                      <a:pt x="371" y="1482"/>
                    </a:lnTo>
                    <a:lnTo>
                      <a:pt x="62" y="1252"/>
                    </a:lnTo>
                    <a:lnTo>
                      <a:pt x="0" y="1173"/>
                    </a:lnTo>
                    <a:lnTo>
                      <a:pt x="45" y="1138"/>
                    </a:lnTo>
                    <a:lnTo>
                      <a:pt x="106" y="1094"/>
                    </a:lnTo>
                    <a:lnTo>
                      <a:pt x="124" y="1014"/>
                    </a:lnTo>
                    <a:lnTo>
                      <a:pt x="133" y="953"/>
                    </a:lnTo>
                    <a:lnTo>
                      <a:pt x="212" y="927"/>
                    </a:lnTo>
                    <a:lnTo>
                      <a:pt x="248" y="970"/>
                    </a:lnTo>
                    <a:lnTo>
                      <a:pt x="239" y="1014"/>
                    </a:lnTo>
                    <a:lnTo>
                      <a:pt x="256" y="1049"/>
                    </a:lnTo>
                    <a:lnTo>
                      <a:pt x="353" y="1067"/>
                    </a:lnTo>
                    <a:lnTo>
                      <a:pt x="433" y="1041"/>
                    </a:lnTo>
                    <a:lnTo>
                      <a:pt x="459" y="953"/>
                    </a:lnTo>
                    <a:lnTo>
                      <a:pt x="442" y="848"/>
                    </a:lnTo>
                    <a:lnTo>
                      <a:pt x="442" y="777"/>
                    </a:lnTo>
                    <a:lnTo>
                      <a:pt x="406" y="706"/>
                    </a:lnTo>
                    <a:lnTo>
                      <a:pt x="415" y="627"/>
                    </a:lnTo>
                    <a:lnTo>
                      <a:pt x="433" y="539"/>
                    </a:lnTo>
                    <a:lnTo>
                      <a:pt x="353" y="450"/>
                    </a:lnTo>
                    <a:lnTo>
                      <a:pt x="283" y="415"/>
                    </a:lnTo>
                    <a:lnTo>
                      <a:pt x="203" y="345"/>
                    </a:lnTo>
                    <a:lnTo>
                      <a:pt x="248" y="292"/>
                    </a:lnTo>
                    <a:lnTo>
                      <a:pt x="318" y="274"/>
                    </a:lnTo>
                    <a:lnTo>
                      <a:pt x="433" y="256"/>
                    </a:lnTo>
                    <a:lnTo>
                      <a:pt x="486" y="265"/>
                    </a:lnTo>
                    <a:lnTo>
                      <a:pt x="503" y="212"/>
                    </a:lnTo>
                    <a:lnTo>
                      <a:pt x="556" y="168"/>
                    </a:lnTo>
                    <a:lnTo>
                      <a:pt x="636" y="115"/>
                    </a:lnTo>
                    <a:lnTo>
                      <a:pt x="698" y="71"/>
                    </a:lnTo>
                    <a:lnTo>
                      <a:pt x="759" y="36"/>
                    </a:lnTo>
                    <a:lnTo>
                      <a:pt x="812" y="0"/>
                    </a:lnTo>
                    <a:lnTo>
                      <a:pt x="856" y="80"/>
                    </a:lnTo>
                    <a:lnTo>
                      <a:pt x="883" y="159"/>
                    </a:lnTo>
                    <a:lnTo>
                      <a:pt x="936" y="221"/>
                    </a:lnTo>
                    <a:lnTo>
                      <a:pt x="1015" y="265"/>
                    </a:lnTo>
                    <a:lnTo>
                      <a:pt x="1077" y="300"/>
                    </a:lnTo>
                    <a:lnTo>
                      <a:pt x="1086" y="353"/>
                    </a:lnTo>
                    <a:lnTo>
                      <a:pt x="1077" y="450"/>
                    </a:lnTo>
                    <a:lnTo>
                      <a:pt x="1059" y="521"/>
                    </a:lnTo>
                    <a:lnTo>
                      <a:pt x="998" y="565"/>
                    </a:lnTo>
                    <a:lnTo>
                      <a:pt x="936" y="618"/>
                    </a:lnTo>
                    <a:lnTo>
                      <a:pt x="865" y="750"/>
                    </a:lnTo>
                    <a:lnTo>
                      <a:pt x="848" y="856"/>
                    </a:lnTo>
                    <a:lnTo>
                      <a:pt x="848" y="945"/>
                    </a:lnTo>
                    <a:lnTo>
                      <a:pt x="795" y="1032"/>
                    </a:lnTo>
                    <a:lnTo>
                      <a:pt x="759" y="1138"/>
                    </a:lnTo>
                    <a:lnTo>
                      <a:pt x="742" y="1244"/>
                    </a:lnTo>
                    <a:lnTo>
                      <a:pt x="768" y="1376"/>
                    </a:lnTo>
                    <a:lnTo>
                      <a:pt x="786" y="1455"/>
                    </a:lnTo>
                    <a:lnTo>
                      <a:pt x="874" y="1561"/>
                    </a:lnTo>
                    <a:lnTo>
                      <a:pt x="927" y="1650"/>
                    </a:lnTo>
                    <a:lnTo>
                      <a:pt x="1545" y="1623"/>
                    </a:lnTo>
                    <a:lnTo>
                      <a:pt x="1668" y="1420"/>
                    </a:lnTo>
                    <a:lnTo>
                      <a:pt x="1712" y="1323"/>
                    </a:lnTo>
                    <a:lnTo>
                      <a:pt x="1748" y="1208"/>
                    </a:lnTo>
                    <a:lnTo>
                      <a:pt x="1836" y="1191"/>
                    </a:lnTo>
                    <a:lnTo>
                      <a:pt x="1907" y="1226"/>
                    </a:lnTo>
                    <a:lnTo>
                      <a:pt x="1960" y="1191"/>
                    </a:lnTo>
                    <a:lnTo>
                      <a:pt x="1968" y="1111"/>
                    </a:lnTo>
                    <a:lnTo>
                      <a:pt x="2065" y="1067"/>
                    </a:lnTo>
                    <a:lnTo>
                      <a:pt x="2127" y="1005"/>
                    </a:lnTo>
                    <a:lnTo>
                      <a:pt x="2154" y="953"/>
                    </a:lnTo>
                    <a:lnTo>
                      <a:pt x="2233" y="945"/>
                    </a:lnTo>
                    <a:lnTo>
                      <a:pt x="2233" y="883"/>
                    </a:lnTo>
                    <a:lnTo>
                      <a:pt x="2242" y="839"/>
                    </a:lnTo>
                    <a:lnTo>
                      <a:pt x="2313" y="830"/>
                    </a:lnTo>
                    <a:lnTo>
                      <a:pt x="2392" y="839"/>
                    </a:lnTo>
                    <a:lnTo>
                      <a:pt x="2463" y="830"/>
                    </a:lnTo>
                    <a:lnTo>
                      <a:pt x="2524" y="803"/>
                    </a:lnTo>
                    <a:lnTo>
                      <a:pt x="2604" y="812"/>
                    </a:lnTo>
                    <a:lnTo>
                      <a:pt x="2639" y="759"/>
                    </a:lnTo>
                    <a:lnTo>
                      <a:pt x="2674" y="698"/>
                    </a:lnTo>
                    <a:lnTo>
                      <a:pt x="2727" y="662"/>
                    </a:lnTo>
                    <a:lnTo>
                      <a:pt x="2842" y="750"/>
                    </a:lnTo>
                    <a:lnTo>
                      <a:pt x="2930" y="795"/>
                    </a:lnTo>
                    <a:lnTo>
                      <a:pt x="3010" y="856"/>
                    </a:lnTo>
                    <a:lnTo>
                      <a:pt x="3071" y="927"/>
                    </a:lnTo>
                    <a:lnTo>
                      <a:pt x="3089" y="997"/>
                    </a:lnTo>
                    <a:lnTo>
                      <a:pt x="3080" y="1085"/>
                    </a:lnTo>
                    <a:lnTo>
                      <a:pt x="3124" y="1120"/>
                    </a:lnTo>
                    <a:lnTo>
                      <a:pt x="3177" y="1164"/>
                    </a:lnTo>
                    <a:lnTo>
                      <a:pt x="3142" y="1235"/>
                    </a:lnTo>
                    <a:lnTo>
                      <a:pt x="3054" y="1261"/>
                    </a:lnTo>
                    <a:lnTo>
                      <a:pt x="3054" y="1323"/>
                    </a:lnTo>
                    <a:lnTo>
                      <a:pt x="3036" y="1376"/>
                    </a:lnTo>
                    <a:lnTo>
                      <a:pt x="3027" y="1447"/>
                    </a:lnTo>
                    <a:lnTo>
                      <a:pt x="3054" y="1508"/>
                    </a:lnTo>
                    <a:lnTo>
                      <a:pt x="3089" y="1544"/>
                    </a:lnTo>
                    <a:lnTo>
                      <a:pt x="3151" y="1588"/>
                    </a:lnTo>
                    <a:lnTo>
                      <a:pt x="3204" y="1552"/>
                    </a:lnTo>
                    <a:lnTo>
                      <a:pt x="3230" y="1482"/>
                    </a:lnTo>
                    <a:lnTo>
                      <a:pt x="3257" y="1429"/>
                    </a:lnTo>
                    <a:lnTo>
                      <a:pt x="3319" y="1499"/>
                    </a:lnTo>
                    <a:lnTo>
                      <a:pt x="3310" y="1544"/>
                    </a:lnTo>
                    <a:lnTo>
                      <a:pt x="3248" y="1605"/>
                    </a:lnTo>
                    <a:lnTo>
                      <a:pt x="3283" y="1667"/>
                    </a:lnTo>
                    <a:lnTo>
                      <a:pt x="3257" y="1720"/>
                    </a:lnTo>
                    <a:lnTo>
                      <a:pt x="3274" y="1791"/>
                    </a:lnTo>
                    <a:lnTo>
                      <a:pt x="3310" y="1844"/>
                    </a:lnTo>
                    <a:lnTo>
                      <a:pt x="3310" y="1923"/>
                    </a:lnTo>
                    <a:lnTo>
                      <a:pt x="3372" y="1950"/>
                    </a:lnTo>
                    <a:lnTo>
                      <a:pt x="3451" y="1950"/>
                    </a:lnTo>
                    <a:lnTo>
                      <a:pt x="3751" y="1694"/>
                    </a:lnTo>
                    <a:lnTo>
                      <a:pt x="3804" y="1614"/>
                    </a:lnTo>
                    <a:lnTo>
                      <a:pt x="3822" y="1694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4" name="Freeform 3">
                <a:extLst>
                  <a:ext uri="{FF2B5EF4-FFF2-40B4-BE49-F238E27FC236}">
                    <a16:creationId xmlns:a16="http://schemas.microsoft.com/office/drawing/2014/main" id="{D2DF7870-D17F-40E2-8958-8810507E5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799" y="3688607"/>
                <a:ext cx="216834" cy="259338"/>
              </a:xfrm>
              <a:custGeom>
                <a:avLst/>
                <a:gdLst/>
                <a:ahLst/>
                <a:cxnLst>
                  <a:cxn ang="0">
                    <a:pos x="547" y="0"/>
                  </a:cxn>
                  <a:cxn ang="0">
                    <a:pos x="467" y="44"/>
                  </a:cxn>
                  <a:cxn ang="0">
                    <a:pos x="397" y="26"/>
                  </a:cxn>
                  <a:cxn ang="0">
                    <a:pos x="317" y="9"/>
                  </a:cxn>
                  <a:cxn ang="0">
                    <a:pos x="229" y="18"/>
                  </a:cxn>
                  <a:cxn ang="0">
                    <a:pos x="158" y="26"/>
                  </a:cxn>
                  <a:cxn ang="0">
                    <a:pos x="176" y="62"/>
                  </a:cxn>
                  <a:cxn ang="0">
                    <a:pos x="88" y="97"/>
                  </a:cxn>
                  <a:cxn ang="0">
                    <a:pos x="35" y="106"/>
                  </a:cxn>
                  <a:cxn ang="0">
                    <a:pos x="0" y="150"/>
                  </a:cxn>
                  <a:cxn ang="0">
                    <a:pos x="17" y="220"/>
                  </a:cxn>
                  <a:cxn ang="0">
                    <a:pos x="26" y="291"/>
                  </a:cxn>
                  <a:cxn ang="0">
                    <a:pos x="61" y="344"/>
                  </a:cxn>
                  <a:cxn ang="0">
                    <a:pos x="105" y="397"/>
                  </a:cxn>
                  <a:cxn ang="0">
                    <a:pos x="88" y="468"/>
                  </a:cxn>
                  <a:cxn ang="0">
                    <a:pos x="114" y="565"/>
                  </a:cxn>
                  <a:cxn ang="0">
                    <a:pos x="114" y="644"/>
                  </a:cxn>
                  <a:cxn ang="0">
                    <a:pos x="150" y="706"/>
                  </a:cxn>
                  <a:cxn ang="0">
                    <a:pos x="211" y="723"/>
                  </a:cxn>
                  <a:cxn ang="0">
                    <a:pos x="220" y="653"/>
                  </a:cxn>
                  <a:cxn ang="0">
                    <a:pos x="247" y="591"/>
                  </a:cxn>
                  <a:cxn ang="0">
                    <a:pos x="300" y="494"/>
                  </a:cxn>
                  <a:cxn ang="0">
                    <a:pos x="353" y="397"/>
                  </a:cxn>
                  <a:cxn ang="0">
                    <a:pos x="344" y="335"/>
                  </a:cxn>
                  <a:cxn ang="0">
                    <a:pos x="361" y="265"/>
                  </a:cxn>
                  <a:cxn ang="0">
                    <a:pos x="423" y="203"/>
                  </a:cxn>
                  <a:cxn ang="0">
                    <a:pos x="494" y="132"/>
                  </a:cxn>
                  <a:cxn ang="0">
                    <a:pos x="564" y="97"/>
                  </a:cxn>
                  <a:cxn ang="0">
                    <a:pos x="600" y="44"/>
                  </a:cxn>
                  <a:cxn ang="0">
                    <a:pos x="547" y="0"/>
                  </a:cxn>
                </a:cxnLst>
                <a:rect l="0" t="0" r="r" b="b"/>
                <a:pathLst>
                  <a:path w="601" h="724">
                    <a:moveTo>
                      <a:pt x="547" y="0"/>
                    </a:moveTo>
                    <a:lnTo>
                      <a:pt x="467" y="44"/>
                    </a:lnTo>
                    <a:lnTo>
                      <a:pt x="397" y="26"/>
                    </a:lnTo>
                    <a:lnTo>
                      <a:pt x="317" y="9"/>
                    </a:lnTo>
                    <a:lnTo>
                      <a:pt x="229" y="18"/>
                    </a:lnTo>
                    <a:lnTo>
                      <a:pt x="158" y="26"/>
                    </a:lnTo>
                    <a:lnTo>
                      <a:pt x="176" y="62"/>
                    </a:lnTo>
                    <a:lnTo>
                      <a:pt x="88" y="97"/>
                    </a:lnTo>
                    <a:lnTo>
                      <a:pt x="35" y="106"/>
                    </a:lnTo>
                    <a:lnTo>
                      <a:pt x="0" y="150"/>
                    </a:lnTo>
                    <a:lnTo>
                      <a:pt x="17" y="220"/>
                    </a:lnTo>
                    <a:lnTo>
                      <a:pt x="26" y="291"/>
                    </a:lnTo>
                    <a:lnTo>
                      <a:pt x="61" y="344"/>
                    </a:lnTo>
                    <a:lnTo>
                      <a:pt x="105" y="397"/>
                    </a:lnTo>
                    <a:lnTo>
                      <a:pt x="88" y="468"/>
                    </a:lnTo>
                    <a:lnTo>
                      <a:pt x="114" y="565"/>
                    </a:lnTo>
                    <a:lnTo>
                      <a:pt x="114" y="644"/>
                    </a:lnTo>
                    <a:lnTo>
                      <a:pt x="150" y="706"/>
                    </a:lnTo>
                    <a:lnTo>
                      <a:pt x="211" y="723"/>
                    </a:lnTo>
                    <a:lnTo>
                      <a:pt x="220" y="653"/>
                    </a:lnTo>
                    <a:lnTo>
                      <a:pt x="247" y="591"/>
                    </a:lnTo>
                    <a:lnTo>
                      <a:pt x="300" y="494"/>
                    </a:lnTo>
                    <a:lnTo>
                      <a:pt x="353" y="397"/>
                    </a:lnTo>
                    <a:lnTo>
                      <a:pt x="344" y="335"/>
                    </a:lnTo>
                    <a:lnTo>
                      <a:pt x="361" y="265"/>
                    </a:lnTo>
                    <a:lnTo>
                      <a:pt x="423" y="203"/>
                    </a:lnTo>
                    <a:lnTo>
                      <a:pt x="494" y="132"/>
                    </a:lnTo>
                    <a:lnTo>
                      <a:pt x="564" y="97"/>
                    </a:lnTo>
                    <a:lnTo>
                      <a:pt x="600" y="44"/>
                    </a:lnTo>
                    <a:lnTo>
                      <a:pt x="547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5" name="Freeform 4">
                <a:extLst>
                  <a:ext uri="{FF2B5EF4-FFF2-40B4-BE49-F238E27FC236}">
                    <a16:creationId xmlns:a16="http://schemas.microsoft.com/office/drawing/2014/main" id="{BFE2F76E-02E8-492B-A893-51B7E2171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181" y="3231228"/>
                <a:ext cx="765991" cy="867605"/>
              </a:xfrm>
              <a:custGeom>
                <a:avLst/>
                <a:gdLst/>
                <a:ahLst/>
                <a:cxnLst>
                  <a:cxn ang="0">
                    <a:pos x="2004" y="1739"/>
                  </a:cxn>
                  <a:cxn ang="0">
                    <a:pos x="1854" y="1659"/>
                  </a:cxn>
                  <a:cxn ang="0">
                    <a:pos x="1721" y="1686"/>
                  </a:cxn>
                  <a:cxn ang="0">
                    <a:pos x="1589" y="1712"/>
                  </a:cxn>
                  <a:cxn ang="0">
                    <a:pos x="1509" y="1518"/>
                  </a:cxn>
                  <a:cxn ang="0">
                    <a:pos x="1351" y="1447"/>
                  </a:cxn>
                  <a:cxn ang="0">
                    <a:pos x="1245" y="1580"/>
                  </a:cxn>
                  <a:cxn ang="0">
                    <a:pos x="1333" y="1747"/>
                  </a:cxn>
                  <a:cxn ang="0">
                    <a:pos x="1236" y="1827"/>
                  </a:cxn>
                  <a:cxn ang="0">
                    <a:pos x="1112" y="1906"/>
                  </a:cxn>
                  <a:cxn ang="0">
                    <a:pos x="962" y="1968"/>
                  </a:cxn>
                  <a:cxn ang="0">
                    <a:pos x="795" y="2012"/>
                  </a:cxn>
                  <a:cxn ang="0">
                    <a:pos x="618" y="2277"/>
                  </a:cxn>
                  <a:cxn ang="0">
                    <a:pos x="521" y="2391"/>
                  </a:cxn>
                  <a:cxn ang="0">
                    <a:pos x="468" y="2356"/>
                  </a:cxn>
                  <a:cxn ang="0">
                    <a:pos x="389" y="2241"/>
                  </a:cxn>
                  <a:cxn ang="0">
                    <a:pos x="406" y="2065"/>
                  </a:cxn>
                  <a:cxn ang="0">
                    <a:pos x="442" y="1933"/>
                  </a:cxn>
                  <a:cxn ang="0">
                    <a:pos x="406" y="1800"/>
                  </a:cxn>
                  <a:cxn ang="0">
                    <a:pos x="300" y="1774"/>
                  </a:cxn>
                  <a:cxn ang="0">
                    <a:pos x="168" y="1800"/>
                  </a:cxn>
                  <a:cxn ang="0">
                    <a:pos x="53" y="1730"/>
                  </a:cxn>
                  <a:cxn ang="0">
                    <a:pos x="27" y="1553"/>
                  </a:cxn>
                  <a:cxn ang="0">
                    <a:pos x="36" y="1421"/>
                  </a:cxn>
                  <a:cxn ang="0">
                    <a:pos x="36" y="1262"/>
                  </a:cxn>
                  <a:cxn ang="0">
                    <a:pos x="80" y="1112"/>
                  </a:cxn>
                  <a:cxn ang="0">
                    <a:pos x="80" y="989"/>
                  </a:cxn>
                  <a:cxn ang="0">
                    <a:pos x="106" y="874"/>
                  </a:cxn>
                  <a:cxn ang="0">
                    <a:pos x="115" y="777"/>
                  </a:cxn>
                  <a:cxn ang="0">
                    <a:pos x="106" y="636"/>
                  </a:cxn>
                  <a:cxn ang="0">
                    <a:pos x="115" y="574"/>
                  </a:cxn>
                  <a:cxn ang="0">
                    <a:pos x="177" y="397"/>
                  </a:cxn>
                  <a:cxn ang="0">
                    <a:pos x="203" y="238"/>
                  </a:cxn>
                  <a:cxn ang="0">
                    <a:pos x="239" y="88"/>
                  </a:cxn>
                  <a:cxn ang="0">
                    <a:pos x="362" y="44"/>
                  </a:cxn>
                  <a:cxn ang="0">
                    <a:pos x="477" y="62"/>
                  </a:cxn>
                  <a:cxn ang="0">
                    <a:pos x="556" y="0"/>
                  </a:cxn>
                  <a:cxn ang="0">
                    <a:pos x="627" y="150"/>
                  </a:cxn>
                  <a:cxn ang="0">
                    <a:pos x="627" y="274"/>
                  </a:cxn>
                  <a:cxn ang="0">
                    <a:pos x="689" y="371"/>
                  </a:cxn>
                  <a:cxn ang="0">
                    <a:pos x="848" y="397"/>
                  </a:cxn>
                  <a:cxn ang="0">
                    <a:pos x="936" y="486"/>
                  </a:cxn>
                  <a:cxn ang="0">
                    <a:pos x="1086" y="388"/>
                  </a:cxn>
                  <a:cxn ang="0">
                    <a:pos x="1156" y="309"/>
                  </a:cxn>
                  <a:cxn ang="0">
                    <a:pos x="1227" y="327"/>
                  </a:cxn>
                  <a:cxn ang="0">
                    <a:pos x="1412" y="388"/>
                  </a:cxn>
                  <a:cxn ang="0">
                    <a:pos x="1439" y="521"/>
                  </a:cxn>
                  <a:cxn ang="0">
                    <a:pos x="1554" y="600"/>
                  </a:cxn>
                  <a:cxn ang="0">
                    <a:pos x="1607" y="768"/>
                  </a:cxn>
                  <a:cxn ang="0">
                    <a:pos x="1589" y="883"/>
                  </a:cxn>
                  <a:cxn ang="0">
                    <a:pos x="1598" y="997"/>
                  </a:cxn>
                  <a:cxn ang="0">
                    <a:pos x="1739" y="1041"/>
                  </a:cxn>
                  <a:cxn ang="0">
                    <a:pos x="1809" y="1121"/>
                  </a:cxn>
                  <a:cxn ang="0">
                    <a:pos x="1907" y="1165"/>
                  </a:cxn>
                  <a:cxn ang="0">
                    <a:pos x="2074" y="1244"/>
                  </a:cxn>
                  <a:cxn ang="0">
                    <a:pos x="2074" y="1765"/>
                  </a:cxn>
                </a:cxnLst>
                <a:rect l="0" t="0" r="r" b="b"/>
                <a:pathLst>
                  <a:path w="2128" h="2410">
                    <a:moveTo>
                      <a:pt x="2074" y="1765"/>
                    </a:moveTo>
                    <a:lnTo>
                      <a:pt x="2004" y="1739"/>
                    </a:lnTo>
                    <a:lnTo>
                      <a:pt x="1942" y="1694"/>
                    </a:lnTo>
                    <a:lnTo>
                      <a:pt x="1854" y="1659"/>
                    </a:lnTo>
                    <a:lnTo>
                      <a:pt x="1774" y="1641"/>
                    </a:lnTo>
                    <a:lnTo>
                      <a:pt x="1721" y="1686"/>
                    </a:lnTo>
                    <a:lnTo>
                      <a:pt x="1659" y="1712"/>
                    </a:lnTo>
                    <a:lnTo>
                      <a:pt x="1589" y="1712"/>
                    </a:lnTo>
                    <a:lnTo>
                      <a:pt x="1536" y="1624"/>
                    </a:lnTo>
                    <a:lnTo>
                      <a:pt x="1509" y="1518"/>
                    </a:lnTo>
                    <a:lnTo>
                      <a:pt x="1430" y="1456"/>
                    </a:lnTo>
                    <a:lnTo>
                      <a:pt x="1351" y="1447"/>
                    </a:lnTo>
                    <a:lnTo>
                      <a:pt x="1289" y="1500"/>
                    </a:lnTo>
                    <a:lnTo>
                      <a:pt x="1245" y="1580"/>
                    </a:lnTo>
                    <a:lnTo>
                      <a:pt x="1280" y="1659"/>
                    </a:lnTo>
                    <a:lnTo>
                      <a:pt x="1333" y="1747"/>
                    </a:lnTo>
                    <a:lnTo>
                      <a:pt x="1298" y="1791"/>
                    </a:lnTo>
                    <a:lnTo>
                      <a:pt x="1236" y="1827"/>
                    </a:lnTo>
                    <a:lnTo>
                      <a:pt x="1192" y="1871"/>
                    </a:lnTo>
                    <a:lnTo>
                      <a:pt x="1112" y="1906"/>
                    </a:lnTo>
                    <a:lnTo>
                      <a:pt x="1015" y="1906"/>
                    </a:lnTo>
                    <a:lnTo>
                      <a:pt x="962" y="1968"/>
                    </a:lnTo>
                    <a:lnTo>
                      <a:pt x="874" y="2003"/>
                    </a:lnTo>
                    <a:lnTo>
                      <a:pt x="795" y="2012"/>
                    </a:lnTo>
                    <a:lnTo>
                      <a:pt x="680" y="2162"/>
                    </a:lnTo>
                    <a:lnTo>
                      <a:pt x="618" y="2277"/>
                    </a:lnTo>
                    <a:lnTo>
                      <a:pt x="574" y="2339"/>
                    </a:lnTo>
                    <a:lnTo>
                      <a:pt x="521" y="2391"/>
                    </a:lnTo>
                    <a:lnTo>
                      <a:pt x="477" y="2409"/>
                    </a:lnTo>
                    <a:lnTo>
                      <a:pt x="468" y="2356"/>
                    </a:lnTo>
                    <a:lnTo>
                      <a:pt x="450" y="2277"/>
                    </a:lnTo>
                    <a:lnTo>
                      <a:pt x="389" y="2241"/>
                    </a:lnTo>
                    <a:lnTo>
                      <a:pt x="442" y="2127"/>
                    </a:lnTo>
                    <a:lnTo>
                      <a:pt x="406" y="2065"/>
                    </a:lnTo>
                    <a:lnTo>
                      <a:pt x="389" y="1986"/>
                    </a:lnTo>
                    <a:lnTo>
                      <a:pt x="442" y="1933"/>
                    </a:lnTo>
                    <a:lnTo>
                      <a:pt x="442" y="1853"/>
                    </a:lnTo>
                    <a:lnTo>
                      <a:pt x="406" y="1800"/>
                    </a:lnTo>
                    <a:lnTo>
                      <a:pt x="353" y="1747"/>
                    </a:lnTo>
                    <a:lnTo>
                      <a:pt x="300" y="1774"/>
                    </a:lnTo>
                    <a:lnTo>
                      <a:pt x="239" y="1809"/>
                    </a:lnTo>
                    <a:lnTo>
                      <a:pt x="168" y="1800"/>
                    </a:lnTo>
                    <a:lnTo>
                      <a:pt x="124" y="1747"/>
                    </a:lnTo>
                    <a:lnTo>
                      <a:pt x="53" y="1730"/>
                    </a:lnTo>
                    <a:lnTo>
                      <a:pt x="0" y="1624"/>
                    </a:lnTo>
                    <a:lnTo>
                      <a:pt x="27" y="1553"/>
                    </a:lnTo>
                    <a:lnTo>
                      <a:pt x="45" y="1456"/>
                    </a:lnTo>
                    <a:lnTo>
                      <a:pt x="36" y="1421"/>
                    </a:lnTo>
                    <a:lnTo>
                      <a:pt x="36" y="1341"/>
                    </a:lnTo>
                    <a:lnTo>
                      <a:pt x="36" y="1262"/>
                    </a:lnTo>
                    <a:lnTo>
                      <a:pt x="53" y="1191"/>
                    </a:lnTo>
                    <a:lnTo>
                      <a:pt x="80" y="1112"/>
                    </a:lnTo>
                    <a:lnTo>
                      <a:pt x="62" y="1050"/>
                    </a:lnTo>
                    <a:lnTo>
                      <a:pt x="80" y="989"/>
                    </a:lnTo>
                    <a:lnTo>
                      <a:pt x="124" y="944"/>
                    </a:lnTo>
                    <a:lnTo>
                      <a:pt x="106" y="874"/>
                    </a:lnTo>
                    <a:lnTo>
                      <a:pt x="142" y="830"/>
                    </a:lnTo>
                    <a:lnTo>
                      <a:pt x="115" y="777"/>
                    </a:lnTo>
                    <a:lnTo>
                      <a:pt x="106" y="715"/>
                    </a:lnTo>
                    <a:lnTo>
                      <a:pt x="106" y="636"/>
                    </a:lnTo>
                    <a:lnTo>
                      <a:pt x="80" y="591"/>
                    </a:lnTo>
                    <a:lnTo>
                      <a:pt x="115" y="574"/>
                    </a:lnTo>
                    <a:lnTo>
                      <a:pt x="177" y="486"/>
                    </a:lnTo>
                    <a:lnTo>
                      <a:pt x="177" y="397"/>
                    </a:lnTo>
                    <a:lnTo>
                      <a:pt x="212" y="336"/>
                    </a:lnTo>
                    <a:lnTo>
                      <a:pt x="203" y="238"/>
                    </a:lnTo>
                    <a:lnTo>
                      <a:pt x="212" y="168"/>
                    </a:lnTo>
                    <a:lnTo>
                      <a:pt x="239" y="88"/>
                    </a:lnTo>
                    <a:lnTo>
                      <a:pt x="300" y="71"/>
                    </a:lnTo>
                    <a:lnTo>
                      <a:pt x="362" y="44"/>
                    </a:lnTo>
                    <a:lnTo>
                      <a:pt x="415" y="80"/>
                    </a:lnTo>
                    <a:lnTo>
                      <a:pt x="477" y="62"/>
                    </a:lnTo>
                    <a:lnTo>
                      <a:pt x="521" y="18"/>
                    </a:lnTo>
                    <a:lnTo>
                      <a:pt x="556" y="0"/>
                    </a:lnTo>
                    <a:lnTo>
                      <a:pt x="592" y="53"/>
                    </a:lnTo>
                    <a:lnTo>
                      <a:pt x="627" y="150"/>
                    </a:lnTo>
                    <a:lnTo>
                      <a:pt x="583" y="203"/>
                    </a:lnTo>
                    <a:lnTo>
                      <a:pt x="627" y="274"/>
                    </a:lnTo>
                    <a:lnTo>
                      <a:pt x="671" y="327"/>
                    </a:lnTo>
                    <a:lnTo>
                      <a:pt x="689" y="371"/>
                    </a:lnTo>
                    <a:lnTo>
                      <a:pt x="751" y="371"/>
                    </a:lnTo>
                    <a:lnTo>
                      <a:pt x="848" y="397"/>
                    </a:lnTo>
                    <a:lnTo>
                      <a:pt x="865" y="450"/>
                    </a:lnTo>
                    <a:lnTo>
                      <a:pt x="936" y="486"/>
                    </a:lnTo>
                    <a:lnTo>
                      <a:pt x="1015" y="450"/>
                    </a:lnTo>
                    <a:lnTo>
                      <a:pt x="1086" y="388"/>
                    </a:lnTo>
                    <a:lnTo>
                      <a:pt x="1104" y="327"/>
                    </a:lnTo>
                    <a:lnTo>
                      <a:pt x="1156" y="309"/>
                    </a:lnTo>
                    <a:lnTo>
                      <a:pt x="1192" y="265"/>
                    </a:lnTo>
                    <a:lnTo>
                      <a:pt x="1227" y="327"/>
                    </a:lnTo>
                    <a:lnTo>
                      <a:pt x="1289" y="371"/>
                    </a:lnTo>
                    <a:lnTo>
                      <a:pt x="1412" y="388"/>
                    </a:lnTo>
                    <a:lnTo>
                      <a:pt x="1439" y="450"/>
                    </a:lnTo>
                    <a:lnTo>
                      <a:pt x="1439" y="521"/>
                    </a:lnTo>
                    <a:lnTo>
                      <a:pt x="1483" y="565"/>
                    </a:lnTo>
                    <a:lnTo>
                      <a:pt x="1554" y="600"/>
                    </a:lnTo>
                    <a:lnTo>
                      <a:pt x="1562" y="680"/>
                    </a:lnTo>
                    <a:lnTo>
                      <a:pt x="1607" y="768"/>
                    </a:lnTo>
                    <a:lnTo>
                      <a:pt x="1624" y="830"/>
                    </a:lnTo>
                    <a:lnTo>
                      <a:pt x="1589" y="883"/>
                    </a:lnTo>
                    <a:lnTo>
                      <a:pt x="1545" y="962"/>
                    </a:lnTo>
                    <a:lnTo>
                      <a:pt x="1598" y="997"/>
                    </a:lnTo>
                    <a:lnTo>
                      <a:pt x="1695" y="989"/>
                    </a:lnTo>
                    <a:lnTo>
                      <a:pt x="1739" y="1041"/>
                    </a:lnTo>
                    <a:lnTo>
                      <a:pt x="1739" y="1112"/>
                    </a:lnTo>
                    <a:lnTo>
                      <a:pt x="1809" y="1121"/>
                    </a:lnTo>
                    <a:lnTo>
                      <a:pt x="1836" y="1174"/>
                    </a:lnTo>
                    <a:lnTo>
                      <a:pt x="1907" y="1165"/>
                    </a:lnTo>
                    <a:lnTo>
                      <a:pt x="1960" y="1236"/>
                    </a:lnTo>
                    <a:lnTo>
                      <a:pt x="2074" y="1244"/>
                    </a:lnTo>
                    <a:lnTo>
                      <a:pt x="2127" y="1174"/>
                    </a:lnTo>
                    <a:lnTo>
                      <a:pt x="2074" y="1765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1099328F-6830-44D9-8FA5-D13FD22DA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430" y="2674830"/>
                <a:ext cx="1272722" cy="429087"/>
              </a:xfrm>
              <a:custGeom>
                <a:avLst/>
                <a:gdLst/>
                <a:ahLst/>
                <a:cxnLst>
                  <a:cxn ang="0">
                    <a:pos x="17" y="944"/>
                  </a:cxn>
                  <a:cxn ang="0">
                    <a:pos x="194" y="803"/>
                  </a:cxn>
                  <a:cxn ang="0">
                    <a:pos x="326" y="662"/>
                  </a:cxn>
                  <a:cxn ang="0">
                    <a:pos x="520" y="115"/>
                  </a:cxn>
                  <a:cxn ang="0">
                    <a:pos x="679" y="80"/>
                  </a:cxn>
                  <a:cxn ang="0">
                    <a:pos x="821" y="106"/>
                  </a:cxn>
                  <a:cxn ang="0">
                    <a:pos x="962" y="115"/>
                  </a:cxn>
                  <a:cxn ang="0">
                    <a:pos x="1165" y="106"/>
                  </a:cxn>
                  <a:cxn ang="0">
                    <a:pos x="1306" y="97"/>
                  </a:cxn>
                  <a:cxn ang="0">
                    <a:pos x="1474" y="97"/>
                  </a:cxn>
                  <a:cxn ang="0">
                    <a:pos x="1615" y="150"/>
                  </a:cxn>
                  <a:cxn ang="0">
                    <a:pos x="1738" y="97"/>
                  </a:cxn>
                  <a:cxn ang="0">
                    <a:pos x="1853" y="44"/>
                  </a:cxn>
                  <a:cxn ang="0">
                    <a:pos x="1994" y="71"/>
                  </a:cxn>
                  <a:cxn ang="0">
                    <a:pos x="2082" y="44"/>
                  </a:cxn>
                  <a:cxn ang="0">
                    <a:pos x="2215" y="80"/>
                  </a:cxn>
                  <a:cxn ang="0">
                    <a:pos x="2374" y="115"/>
                  </a:cxn>
                  <a:cxn ang="0">
                    <a:pos x="2515" y="159"/>
                  </a:cxn>
                  <a:cxn ang="0">
                    <a:pos x="2691" y="124"/>
                  </a:cxn>
                  <a:cxn ang="0">
                    <a:pos x="3494" y="1112"/>
                  </a:cxn>
                  <a:cxn ang="0">
                    <a:pos x="3389" y="1156"/>
                  </a:cxn>
                  <a:cxn ang="0">
                    <a:pos x="3177" y="1156"/>
                  </a:cxn>
                  <a:cxn ang="0">
                    <a:pos x="3009" y="1121"/>
                  </a:cxn>
                  <a:cxn ang="0">
                    <a:pos x="2912" y="1041"/>
                  </a:cxn>
                  <a:cxn ang="0">
                    <a:pos x="2806" y="988"/>
                  </a:cxn>
                  <a:cxn ang="0">
                    <a:pos x="2638" y="891"/>
                  </a:cxn>
                  <a:cxn ang="0">
                    <a:pos x="2418" y="856"/>
                  </a:cxn>
                  <a:cxn ang="0">
                    <a:pos x="2232" y="971"/>
                  </a:cxn>
                  <a:cxn ang="0">
                    <a:pos x="2065" y="980"/>
                  </a:cxn>
                  <a:cxn ang="0">
                    <a:pos x="1809" y="971"/>
                  </a:cxn>
                  <a:cxn ang="0">
                    <a:pos x="1615" y="935"/>
                  </a:cxn>
                  <a:cxn ang="0">
                    <a:pos x="1429" y="909"/>
                  </a:cxn>
                  <a:cxn ang="0">
                    <a:pos x="1262" y="988"/>
                  </a:cxn>
                  <a:cxn ang="0">
                    <a:pos x="1112" y="1024"/>
                  </a:cxn>
                  <a:cxn ang="0">
                    <a:pos x="935" y="997"/>
                  </a:cxn>
                  <a:cxn ang="0">
                    <a:pos x="759" y="1032"/>
                  </a:cxn>
                  <a:cxn ang="0">
                    <a:pos x="653" y="1077"/>
                  </a:cxn>
                  <a:cxn ang="0">
                    <a:pos x="468" y="1103"/>
                  </a:cxn>
                  <a:cxn ang="0">
                    <a:pos x="300" y="1191"/>
                  </a:cxn>
                  <a:cxn ang="0">
                    <a:pos x="203" y="1156"/>
                  </a:cxn>
                  <a:cxn ang="0">
                    <a:pos x="150" y="1041"/>
                  </a:cxn>
                  <a:cxn ang="0">
                    <a:pos x="0" y="1032"/>
                  </a:cxn>
                </a:cxnLst>
                <a:rect l="0" t="0" r="r" b="b"/>
                <a:pathLst>
                  <a:path w="3531" h="1192">
                    <a:moveTo>
                      <a:pt x="0" y="1032"/>
                    </a:moveTo>
                    <a:lnTo>
                      <a:pt x="17" y="944"/>
                    </a:lnTo>
                    <a:lnTo>
                      <a:pt x="88" y="874"/>
                    </a:lnTo>
                    <a:lnTo>
                      <a:pt x="194" y="803"/>
                    </a:lnTo>
                    <a:lnTo>
                      <a:pt x="282" y="741"/>
                    </a:lnTo>
                    <a:lnTo>
                      <a:pt x="326" y="662"/>
                    </a:lnTo>
                    <a:lnTo>
                      <a:pt x="318" y="574"/>
                    </a:lnTo>
                    <a:lnTo>
                      <a:pt x="520" y="115"/>
                    </a:lnTo>
                    <a:lnTo>
                      <a:pt x="635" y="124"/>
                    </a:lnTo>
                    <a:lnTo>
                      <a:pt x="679" y="80"/>
                    </a:lnTo>
                    <a:lnTo>
                      <a:pt x="750" y="53"/>
                    </a:lnTo>
                    <a:lnTo>
                      <a:pt x="821" y="106"/>
                    </a:lnTo>
                    <a:lnTo>
                      <a:pt x="900" y="71"/>
                    </a:lnTo>
                    <a:lnTo>
                      <a:pt x="962" y="115"/>
                    </a:lnTo>
                    <a:lnTo>
                      <a:pt x="1068" y="71"/>
                    </a:lnTo>
                    <a:lnTo>
                      <a:pt x="1165" y="106"/>
                    </a:lnTo>
                    <a:lnTo>
                      <a:pt x="1235" y="124"/>
                    </a:lnTo>
                    <a:lnTo>
                      <a:pt x="1306" y="97"/>
                    </a:lnTo>
                    <a:lnTo>
                      <a:pt x="1368" y="115"/>
                    </a:lnTo>
                    <a:lnTo>
                      <a:pt x="1474" y="97"/>
                    </a:lnTo>
                    <a:lnTo>
                      <a:pt x="1535" y="132"/>
                    </a:lnTo>
                    <a:lnTo>
                      <a:pt x="1615" y="150"/>
                    </a:lnTo>
                    <a:lnTo>
                      <a:pt x="1677" y="115"/>
                    </a:lnTo>
                    <a:lnTo>
                      <a:pt x="1738" y="97"/>
                    </a:lnTo>
                    <a:lnTo>
                      <a:pt x="1791" y="71"/>
                    </a:lnTo>
                    <a:lnTo>
                      <a:pt x="1853" y="44"/>
                    </a:lnTo>
                    <a:lnTo>
                      <a:pt x="1941" y="27"/>
                    </a:lnTo>
                    <a:lnTo>
                      <a:pt x="1994" y="71"/>
                    </a:lnTo>
                    <a:lnTo>
                      <a:pt x="2012" y="0"/>
                    </a:lnTo>
                    <a:lnTo>
                      <a:pt x="2082" y="44"/>
                    </a:lnTo>
                    <a:lnTo>
                      <a:pt x="2162" y="27"/>
                    </a:lnTo>
                    <a:lnTo>
                      <a:pt x="2215" y="80"/>
                    </a:lnTo>
                    <a:lnTo>
                      <a:pt x="2277" y="97"/>
                    </a:lnTo>
                    <a:lnTo>
                      <a:pt x="2374" y="115"/>
                    </a:lnTo>
                    <a:lnTo>
                      <a:pt x="2444" y="168"/>
                    </a:lnTo>
                    <a:lnTo>
                      <a:pt x="2515" y="159"/>
                    </a:lnTo>
                    <a:lnTo>
                      <a:pt x="2568" y="124"/>
                    </a:lnTo>
                    <a:lnTo>
                      <a:pt x="2691" y="124"/>
                    </a:lnTo>
                    <a:lnTo>
                      <a:pt x="3530" y="1032"/>
                    </a:lnTo>
                    <a:lnTo>
                      <a:pt x="3494" y="1112"/>
                    </a:lnTo>
                    <a:lnTo>
                      <a:pt x="3424" y="1112"/>
                    </a:lnTo>
                    <a:lnTo>
                      <a:pt x="3389" y="1156"/>
                    </a:lnTo>
                    <a:lnTo>
                      <a:pt x="3274" y="1147"/>
                    </a:lnTo>
                    <a:lnTo>
                      <a:pt x="3177" y="1156"/>
                    </a:lnTo>
                    <a:lnTo>
                      <a:pt x="3106" y="1121"/>
                    </a:lnTo>
                    <a:lnTo>
                      <a:pt x="3009" y="1121"/>
                    </a:lnTo>
                    <a:lnTo>
                      <a:pt x="2983" y="1077"/>
                    </a:lnTo>
                    <a:lnTo>
                      <a:pt x="2912" y="1041"/>
                    </a:lnTo>
                    <a:lnTo>
                      <a:pt x="2841" y="1041"/>
                    </a:lnTo>
                    <a:lnTo>
                      <a:pt x="2806" y="988"/>
                    </a:lnTo>
                    <a:lnTo>
                      <a:pt x="2753" y="935"/>
                    </a:lnTo>
                    <a:lnTo>
                      <a:pt x="2638" y="891"/>
                    </a:lnTo>
                    <a:lnTo>
                      <a:pt x="2550" y="900"/>
                    </a:lnTo>
                    <a:lnTo>
                      <a:pt x="2418" y="856"/>
                    </a:lnTo>
                    <a:lnTo>
                      <a:pt x="2330" y="900"/>
                    </a:lnTo>
                    <a:lnTo>
                      <a:pt x="2232" y="971"/>
                    </a:lnTo>
                    <a:lnTo>
                      <a:pt x="2144" y="944"/>
                    </a:lnTo>
                    <a:lnTo>
                      <a:pt x="2065" y="980"/>
                    </a:lnTo>
                    <a:lnTo>
                      <a:pt x="1941" y="953"/>
                    </a:lnTo>
                    <a:lnTo>
                      <a:pt x="1809" y="971"/>
                    </a:lnTo>
                    <a:lnTo>
                      <a:pt x="1712" y="953"/>
                    </a:lnTo>
                    <a:lnTo>
                      <a:pt x="1615" y="935"/>
                    </a:lnTo>
                    <a:lnTo>
                      <a:pt x="1535" y="971"/>
                    </a:lnTo>
                    <a:lnTo>
                      <a:pt x="1429" y="909"/>
                    </a:lnTo>
                    <a:lnTo>
                      <a:pt x="1350" y="953"/>
                    </a:lnTo>
                    <a:lnTo>
                      <a:pt x="1262" y="988"/>
                    </a:lnTo>
                    <a:lnTo>
                      <a:pt x="1174" y="980"/>
                    </a:lnTo>
                    <a:lnTo>
                      <a:pt x="1112" y="1024"/>
                    </a:lnTo>
                    <a:lnTo>
                      <a:pt x="997" y="1024"/>
                    </a:lnTo>
                    <a:lnTo>
                      <a:pt x="935" y="997"/>
                    </a:lnTo>
                    <a:lnTo>
                      <a:pt x="829" y="997"/>
                    </a:lnTo>
                    <a:lnTo>
                      <a:pt x="759" y="1032"/>
                    </a:lnTo>
                    <a:lnTo>
                      <a:pt x="679" y="1032"/>
                    </a:lnTo>
                    <a:lnTo>
                      <a:pt x="653" y="1077"/>
                    </a:lnTo>
                    <a:lnTo>
                      <a:pt x="538" y="1077"/>
                    </a:lnTo>
                    <a:lnTo>
                      <a:pt x="468" y="1103"/>
                    </a:lnTo>
                    <a:lnTo>
                      <a:pt x="379" y="1147"/>
                    </a:lnTo>
                    <a:lnTo>
                      <a:pt x="300" y="1191"/>
                    </a:lnTo>
                    <a:lnTo>
                      <a:pt x="256" y="1147"/>
                    </a:lnTo>
                    <a:lnTo>
                      <a:pt x="203" y="1156"/>
                    </a:lnTo>
                    <a:lnTo>
                      <a:pt x="167" y="1103"/>
                    </a:lnTo>
                    <a:lnTo>
                      <a:pt x="150" y="1041"/>
                    </a:lnTo>
                    <a:lnTo>
                      <a:pt x="88" y="1024"/>
                    </a:lnTo>
                    <a:lnTo>
                      <a:pt x="0" y="103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7" name="Freeform 8">
                <a:extLst>
                  <a:ext uri="{FF2B5EF4-FFF2-40B4-BE49-F238E27FC236}">
                    <a16:creationId xmlns:a16="http://schemas.microsoft.com/office/drawing/2014/main" id="{6ACA2E68-B764-4E4F-BB4D-FC51D050B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7638" y="604838"/>
                <a:ext cx="1044103" cy="808663"/>
              </a:xfrm>
              <a:custGeom>
                <a:avLst/>
                <a:gdLst/>
                <a:ahLst/>
                <a:cxnLst>
                  <a:cxn ang="0">
                    <a:pos x="1085" y="2188"/>
                  </a:cxn>
                  <a:cxn ang="0">
                    <a:pos x="1085" y="2091"/>
                  </a:cxn>
                  <a:cxn ang="0">
                    <a:pos x="1164" y="1994"/>
                  </a:cxn>
                  <a:cxn ang="0">
                    <a:pos x="1234" y="1844"/>
                  </a:cxn>
                  <a:cxn ang="0">
                    <a:pos x="1287" y="1712"/>
                  </a:cxn>
                  <a:cxn ang="0">
                    <a:pos x="1340" y="1597"/>
                  </a:cxn>
                  <a:cxn ang="0">
                    <a:pos x="1516" y="1465"/>
                  </a:cxn>
                  <a:cxn ang="0">
                    <a:pos x="1675" y="1394"/>
                  </a:cxn>
                  <a:cxn ang="0">
                    <a:pos x="1834" y="1138"/>
                  </a:cxn>
                  <a:cxn ang="0">
                    <a:pos x="1922" y="1006"/>
                  </a:cxn>
                  <a:cxn ang="0">
                    <a:pos x="1993" y="891"/>
                  </a:cxn>
                  <a:cxn ang="0">
                    <a:pos x="2249" y="838"/>
                  </a:cxn>
                  <a:cxn ang="0">
                    <a:pos x="2478" y="759"/>
                  </a:cxn>
                  <a:cxn ang="0">
                    <a:pos x="2664" y="671"/>
                  </a:cxn>
                  <a:cxn ang="0">
                    <a:pos x="2823" y="538"/>
                  </a:cxn>
                  <a:cxn ang="0">
                    <a:pos x="2893" y="406"/>
                  </a:cxn>
                  <a:cxn ang="0">
                    <a:pos x="2796" y="238"/>
                  </a:cxn>
                  <a:cxn ang="0">
                    <a:pos x="2611" y="115"/>
                  </a:cxn>
                  <a:cxn ang="0">
                    <a:pos x="2364" y="18"/>
                  </a:cxn>
                  <a:cxn ang="0">
                    <a:pos x="2187" y="9"/>
                  </a:cxn>
                  <a:cxn ang="0">
                    <a:pos x="2187" y="124"/>
                  </a:cxn>
                  <a:cxn ang="0">
                    <a:pos x="2055" y="168"/>
                  </a:cxn>
                  <a:cxn ang="0">
                    <a:pos x="2046" y="291"/>
                  </a:cxn>
                  <a:cxn ang="0">
                    <a:pos x="1914" y="362"/>
                  </a:cxn>
                  <a:cxn ang="0">
                    <a:pos x="1799" y="282"/>
                  </a:cxn>
                  <a:cxn ang="0">
                    <a:pos x="1728" y="450"/>
                  </a:cxn>
                  <a:cxn ang="0">
                    <a:pos x="1631" y="644"/>
                  </a:cxn>
                  <a:cxn ang="0">
                    <a:pos x="1472" y="724"/>
                  </a:cxn>
                  <a:cxn ang="0">
                    <a:pos x="1340" y="821"/>
                  </a:cxn>
                  <a:cxn ang="0">
                    <a:pos x="1172" y="812"/>
                  </a:cxn>
                  <a:cxn ang="0">
                    <a:pos x="1041" y="856"/>
                  </a:cxn>
                  <a:cxn ang="0">
                    <a:pos x="873" y="962"/>
                  </a:cxn>
                  <a:cxn ang="0">
                    <a:pos x="732" y="1068"/>
                  </a:cxn>
                  <a:cxn ang="0">
                    <a:pos x="661" y="1174"/>
                  </a:cxn>
                  <a:cxn ang="0">
                    <a:pos x="511" y="1253"/>
                  </a:cxn>
                  <a:cxn ang="0">
                    <a:pos x="353" y="1324"/>
                  </a:cxn>
                  <a:cxn ang="0">
                    <a:pos x="114" y="1332"/>
                  </a:cxn>
                  <a:cxn ang="0">
                    <a:pos x="17" y="1474"/>
                  </a:cxn>
                  <a:cxn ang="0">
                    <a:pos x="0" y="1668"/>
                  </a:cxn>
                  <a:cxn ang="0">
                    <a:pos x="70" y="1765"/>
                  </a:cxn>
                  <a:cxn ang="0">
                    <a:pos x="176" y="1800"/>
                  </a:cxn>
                  <a:cxn ang="0">
                    <a:pos x="414" y="1765"/>
                  </a:cxn>
                  <a:cxn ang="0">
                    <a:pos x="467" y="1844"/>
                  </a:cxn>
                  <a:cxn ang="0">
                    <a:pos x="556" y="1879"/>
                  </a:cxn>
                  <a:cxn ang="0">
                    <a:pos x="661" y="1959"/>
                  </a:cxn>
                  <a:cxn ang="0">
                    <a:pos x="688" y="2074"/>
                  </a:cxn>
                  <a:cxn ang="0">
                    <a:pos x="591" y="2188"/>
                  </a:cxn>
                  <a:cxn ang="0">
                    <a:pos x="661" y="2250"/>
                  </a:cxn>
                  <a:cxn ang="0">
                    <a:pos x="812" y="2215"/>
                  </a:cxn>
                  <a:cxn ang="0">
                    <a:pos x="953" y="2224"/>
                  </a:cxn>
                </a:cxnLst>
                <a:rect l="0" t="0" r="r" b="b"/>
                <a:pathLst>
                  <a:path w="2903" h="2251">
                    <a:moveTo>
                      <a:pt x="1032" y="2241"/>
                    </a:moveTo>
                    <a:lnTo>
                      <a:pt x="1085" y="2188"/>
                    </a:lnTo>
                    <a:lnTo>
                      <a:pt x="1085" y="2144"/>
                    </a:lnTo>
                    <a:lnTo>
                      <a:pt x="1085" y="2091"/>
                    </a:lnTo>
                    <a:lnTo>
                      <a:pt x="1129" y="2047"/>
                    </a:lnTo>
                    <a:lnTo>
                      <a:pt x="1164" y="1994"/>
                    </a:lnTo>
                    <a:lnTo>
                      <a:pt x="1190" y="1941"/>
                    </a:lnTo>
                    <a:lnTo>
                      <a:pt x="1234" y="1844"/>
                    </a:lnTo>
                    <a:lnTo>
                      <a:pt x="1261" y="1774"/>
                    </a:lnTo>
                    <a:lnTo>
                      <a:pt x="1287" y="1712"/>
                    </a:lnTo>
                    <a:lnTo>
                      <a:pt x="1340" y="1659"/>
                    </a:lnTo>
                    <a:lnTo>
                      <a:pt x="1340" y="1597"/>
                    </a:lnTo>
                    <a:lnTo>
                      <a:pt x="1428" y="1527"/>
                    </a:lnTo>
                    <a:lnTo>
                      <a:pt x="1516" y="1465"/>
                    </a:lnTo>
                    <a:lnTo>
                      <a:pt x="1622" y="1447"/>
                    </a:lnTo>
                    <a:lnTo>
                      <a:pt x="1675" y="1394"/>
                    </a:lnTo>
                    <a:lnTo>
                      <a:pt x="1728" y="1315"/>
                    </a:lnTo>
                    <a:lnTo>
                      <a:pt x="1834" y="1138"/>
                    </a:lnTo>
                    <a:lnTo>
                      <a:pt x="1869" y="1076"/>
                    </a:lnTo>
                    <a:lnTo>
                      <a:pt x="1922" y="1006"/>
                    </a:lnTo>
                    <a:lnTo>
                      <a:pt x="1940" y="953"/>
                    </a:lnTo>
                    <a:lnTo>
                      <a:pt x="1993" y="891"/>
                    </a:lnTo>
                    <a:lnTo>
                      <a:pt x="2090" y="865"/>
                    </a:lnTo>
                    <a:lnTo>
                      <a:pt x="2249" y="838"/>
                    </a:lnTo>
                    <a:lnTo>
                      <a:pt x="2337" y="794"/>
                    </a:lnTo>
                    <a:lnTo>
                      <a:pt x="2478" y="759"/>
                    </a:lnTo>
                    <a:lnTo>
                      <a:pt x="2567" y="732"/>
                    </a:lnTo>
                    <a:lnTo>
                      <a:pt x="2664" y="671"/>
                    </a:lnTo>
                    <a:lnTo>
                      <a:pt x="2708" y="591"/>
                    </a:lnTo>
                    <a:lnTo>
                      <a:pt x="2823" y="538"/>
                    </a:lnTo>
                    <a:lnTo>
                      <a:pt x="2902" y="476"/>
                    </a:lnTo>
                    <a:lnTo>
                      <a:pt x="2893" y="406"/>
                    </a:lnTo>
                    <a:lnTo>
                      <a:pt x="2840" y="309"/>
                    </a:lnTo>
                    <a:lnTo>
                      <a:pt x="2796" y="238"/>
                    </a:lnTo>
                    <a:lnTo>
                      <a:pt x="2717" y="168"/>
                    </a:lnTo>
                    <a:lnTo>
                      <a:pt x="2611" y="115"/>
                    </a:lnTo>
                    <a:lnTo>
                      <a:pt x="2478" y="71"/>
                    </a:lnTo>
                    <a:lnTo>
                      <a:pt x="2364" y="18"/>
                    </a:lnTo>
                    <a:lnTo>
                      <a:pt x="2284" y="0"/>
                    </a:lnTo>
                    <a:lnTo>
                      <a:pt x="2187" y="9"/>
                    </a:lnTo>
                    <a:lnTo>
                      <a:pt x="2134" y="62"/>
                    </a:lnTo>
                    <a:lnTo>
                      <a:pt x="2187" y="124"/>
                    </a:lnTo>
                    <a:lnTo>
                      <a:pt x="2161" y="185"/>
                    </a:lnTo>
                    <a:lnTo>
                      <a:pt x="2055" y="168"/>
                    </a:lnTo>
                    <a:lnTo>
                      <a:pt x="1993" y="212"/>
                    </a:lnTo>
                    <a:lnTo>
                      <a:pt x="2046" y="291"/>
                    </a:lnTo>
                    <a:lnTo>
                      <a:pt x="2020" y="353"/>
                    </a:lnTo>
                    <a:lnTo>
                      <a:pt x="1914" y="362"/>
                    </a:lnTo>
                    <a:lnTo>
                      <a:pt x="1869" y="291"/>
                    </a:lnTo>
                    <a:lnTo>
                      <a:pt x="1799" y="282"/>
                    </a:lnTo>
                    <a:lnTo>
                      <a:pt x="1737" y="309"/>
                    </a:lnTo>
                    <a:lnTo>
                      <a:pt x="1728" y="450"/>
                    </a:lnTo>
                    <a:lnTo>
                      <a:pt x="1667" y="574"/>
                    </a:lnTo>
                    <a:lnTo>
                      <a:pt x="1631" y="644"/>
                    </a:lnTo>
                    <a:lnTo>
                      <a:pt x="1534" y="688"/>
                    </a:lnTo>
                    <a:lnTo>
                      <a:pt x="1472" y="724"/>
                    </a:lnTo>
                    <a:lnTo>
                      <a:pt x="1437" y="776"/>
                    </a:lnTo>
                    <a:lnTo>
                      <a:pt x="1340" y="821"/>
                    </a:lnTo>
                    <a:lnTo>
                      <a:pt x="1243" y="803"/>
                    </a:lnTo>
                    <a:lnTo>
                      <a:pt x="1172" y="812"/>
                    </a:lnTo>
                    <a:lnTo>
                      <a:pt x="1120" y="847"/>
                    </a:lnTo>
                    <a:lnTo>
                      <a:pt x="1041" y="856"/>
                    </a:lnTo>
                    <a:lnTo>
                      <a:pt x="953" y="909"/>
                    </a:lnTo>
                    <a:lnTo>
                      <a:pt x="873" y="962"/>
                    </a:lnTo>
                    <a:lnTo>
                      <a:pt x="820" y="1041"/>
                    </a:lnTo>
                    <a:lnTo>
                      <a:pt x="732" y="1068"/>
                    </a:lnTo>
                    <a:lnTo>
                      <a:pt x="661" y="1112"/>
                    </a:lnTo>
                    <a:lnTo>
                      <a:pt x="661" y="1174"/>
                    </a:lnTo>
                    <a:lnTo>
                      <a:pt x="564" y="1191"/>
                    </a:lnTo>
                    <a:lnTo>
                      <a:pt x="511" y="1253"/>
                    </a:lnTo>
                    <a:lnTo>
                      <a:pt x="441" y="1306"/>
                    </a:lnTo>
                    <a:lnTo>
                      <a:pt x="353" y="1324"/>
                    </a:lnTo>
                    <a:lnTo>
                      <a:pt x="211" y="1324"/>
                    </a:lnTo>
                    <a:lnTo>
                      <a:pt x="114" y="1332"/>
                    </a:lnTo>
                    <a:lnTo>
                      <a:pt x="97" y="1394"/>
                    </a:lnTo>
                    <a:lnTo>
                      <a:pt x="17" y="1474"/>
                    </a:lnTo>
                    <a:lnTo>
                      <a:pt x="8" y="1571"/>
                    </a:lnTo>
                    <a:lnTo>
                      <a:pt x="0" y="1668"/>
                    </a:lnTo>
                    <a:lnTo>
                      <a:pt x="26" y="1729"/>
                    </a:lnTo>
                    <a:lnTo>
                      <a:pt x="70" y="1765"/>
                    </a:lnTo>
                    <a:lnTo>
                      <a:pt x="61" y="1809"/>
                    </a:lnTo>
                    <a:lnTo>
                      <a:pt x="176" y="1800"/>
                    </a:lnTo>
                    <a:lnTo>
                      <a:pt x="300" y="1765"/>
                    </a:lnTo>
                    <a:lnTo>
                      <a:pt x="414" y="1765"/>
                    </a:lnTo>
                    <a:lnTo>
                      <a:pt x="476" y="1774"/>
                    </a:lnTo>
                    <a:lnTo>
                      <a:pt x="467" y="1844"/>
                    </a:lnTo>
                    <a:lnTo>
                      <a:pt x="450" y="1915"/>
                    </a:lnTo>
                    <a:lnTo>
                      <a:pt x="556" y="1879"/>
                    </a:lnTo>
                    <a:lnTo>
                      <a:pt x="600" y="1941"/>
                    </a:lnTo>
                    <a:lnTo>
                      <a:pt x="661" y="1959"/>
                    </a:lnTo>
                    <a:lnTo>
                      <a:pt x="706" y="2012"/>
                    </a:lnTo>
                    <a:lnTo>
                      <a:pt x="688" y="2074"/>
                    </a:lnTo>
                    <a:lnTo>
                      <a:pt x="644" y="2118"/>
                    </a:lnTo>
                    <a:lnTo>
                      <a:pt x="591" y="2188"/>
                    </a:lnTo>
                    <a:lnTo>
                      <a:pt x="653" y="2206"/>
                    </a:lnTo>
                    <a:lnTo>
                      <a:pt x="661" y="2250"/>
                    </a:lnTo>
                    <a:lnTo>
                      <a:pt x="732" y="2215"/>
                    </a:lnTo>
                    <a:lnTo>
                      <a:pt x="812" y="2215"/>
                    </a:lnTo>
                    <a:lnTo>
                      <a:pt x="864" y="2232"/>
                    </a:lnTo>
                    <a:lnTo>
                      <a:pt x="953" y="2224"/>
                    </a:lnTo>
                    <a:lnTo>
                      <a:pt x="1032" y="224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8" name="Freeform 9">
                <a:extLst>
                  <a:ext uri="{FF2B5EF4-FFF2-40B4-BE49-F238E27FC236}">
                    <a16:creationId xmlns:a16="http://schemas.microsoft.com/office/drawing/2014/main" id="{975480F3-5ACE-4B68-9CCC-78CFAED93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050" y="1135302"/>
                <a:ext cx="577440" cy="907685"/>
              </a:xfrm>
              <a:custGeom>
                <a:avLst/>
                <a:gdLst/>
                <a:ahLst/>
                <a:cxnLst>
                  <a:cxn ang="0">
                    <a:pos x="1535" y="556"/>
                  </a:cxn>
                  <a:cxn ang="0">
                    <a:pos x="1553" y="680"/>
                  </a:cxn>
                  <a:cxn ang="0">
                    <a:pos x="1580" y="821"/>
                  </a:cxn>
                  <a:cxn ang="0">
                    <a:pos x="1491" y="909"/>
                  </a:cxn>
                  <a:cxn ang="0">
                    <a:pos x="1341" y="962"/>
                  </a:cxn>
                  <a:cxn ang="0">
                    <a:pos x="1165" y="1041"/>
                  </a:cxn>
                  <a:cxn ang="0">
                    <a:pos x="1085" y="1156"/>
                  </a:cxn>
                  <a:cxn ang="0">
                    <a:pos x="1041" y="1324"/>
                  </a:cxn>
                  <a:cxn ang="0">
                    <a:pos x="1138" y="1482"/>
                  </a:cxn>
                  <a:cxn ang="0">
                    <a:pos x="1324" y="1632"/>
                  </a:cxn>
                  <a:cxn ang="0">
                    <a:pos x="1403" y="1791"/>
                  </a:cxn>
                  <a:cxn ang="0">
                    <a:pos x="1306" y="1844"/>
                  </a:cxn>
                  <a:cxn ang="0">
                    <a:pos x="1103" y="1844"/>
                  </a:cxn>
                  <a:cxn ang="0">
                    <a:pos x="1041" y="1932"/>
                  </a:cxn>
                  <a:cxn ang="0">
                    <a:pos x="1041" y="1994"/>
                  </a:cxn>
                  <a:cxn ang="0">
                    <a:pos x="1174" y="2083"/>
                  </a:cxn>
                  <a:cxn ang="0">
                    <a:pos x="1209" y="2215"/>
                  </a:cxn>
                  <a:cxn ang="0">
                    <a:pos x="1262" y="2277"/>
                  </a:cxn>
                  <a:cxn ang="0">
                    <a:pos x="1315" y="2330"/>
                  </a:cxn>
                  <a:cxn ang="0">
                    <a:pos x="1394" y="2391"/>
                  </a:cxn>
                  <a:cxn ang="0">
                    <a:pos x="1341" y="2515"/>
                  </a:cxn>
                  <a:cxn ang="0">
                    <a:pos x="1174" y="2497"/>
                  </a:cxn>
                  <a:cxn ang="0">
                    <a:pos x="1068" y="2506"/>
                  </a:cxn>
                  <a:cxn ang="0">
                    <a:pos x="971" y="2427"/>
                  </a:cxn>
                  <a:cxn ang="0">
                    <a:pos x="821" y="2347"/>
                  </a:cxn>
                  <a:cxn ang="0">
                    <a:pos x="732" y="2250"/>
                  </a:cxn>
                  <a:cxn ang="0">
                    <a:pos x="635" y="2180"/>
                  </a:cxn>
                  <a:cxn ang="0">
                    <a:pos x="485" y="2206"/>
                  </a:cxn>
                  <a:cxn ang="0">
                    <a:pos x="362" y="2083"/>
                  </a:cxn>
                  <a:cxn ang="0">
                    <a:pos x="212" y="2056"/>
                  </a:cxn>
                  <a:cxn ang="0">
                    <a:pos x="221" y="1915"/>
                  </a:cxn>
                  <a:cxn ang="0">
                    <a:pos x="194" y="1818"/>
                  </a:cxn>
                  <a:cxn ang="0">
                    <a:pos x="238" y="1685"/>
                  </a:cxn>
                  <a:cxn ang="0">
                    <a:pos x="141" y="1632"/>
                  </a:cxn>
                  <a:cxn ang="0">
                    <a:pos x="115" y="1518"/>
                  </a:cxn>
                  <a:cxn ang="0">
                    <a:pos x="185" y="1438"/>
                  </a:cxn>
                  <a:cxn ang="0">
                    <a:pos x="70" y="1332"/>
                  </a:cxn>
                  <a:cxn ang="0">
                    <a:pos x="53" y="1244"/>
                  </a:cxn>
                  <a:cxn ang="0">
                    <a:pos x="79" y="1130"/>
                  </a:cxn>
                  <a:cxn ang="0">
                    <a:pos x="123" y="1024"/>
                  </a:cxn>
                  <a:cxn ang="0">
                    <a:pos x="159" y="900"/>
                  </a:cxn>
                  <a:cxn ang="0">
                    <a:pos x="229" y="785"/>
                  </a:cxn>
                  <a:cxn ang="0">
                    <a:pos x="212" y="662"/>
                  </a:cxn>
                  <a:cxn ang="0">
                    <a:pos x="221" y="538"/>
                  </a:cxn>
                  <a:cxn ang="0">
                    <a:pos x="273" y="397"/>
                  </a:cxn>
                  <a:cxn ang="0">
                    <a:pos x="423" y="371"/>
                  </a:cxn>
                  <a:cxn ang="0">
                    <a:pos x="626" y="397"/>
                  </a:cxn>
                  <a:cxn ang="0">
                    <a:pos x="856" y="344"/>
                  </a:cxn>
                  <a:cxn ang="0">
                    <a:pos x="838" y="141"/>
                  </a:cxn>
                  <a:cxn ang="0">
                    <a:pos x="909" y="62"/>
                  </a:cxn>
                  <a:cxn ang="0">
                    <a:pos x="997" y="0"/>
                  </a:cxn>
                  <a:cxn ang="0">
                    <a:pos x="1129" y="27"/>
                  </a:cxn>
                  <a:cxn ang="0">
                    <a:pos x="1332" y="62"/>
                  </a:cxn>
                  <a:cxn ang="0">
                    <a:pos x="1518" y="53"/>
                  </a:cxn>
                  <a:cxn ang="0">
                    <a:pos x="1571" y="97"/>
                  </a:cxn>
                  <a:cxn ang="0">
                    <a:pos x="1482" y="274"/>
                  </a:cxn>
                  <a:cxn ang="0">
                    <a:pos x="1500" y="432"/>
                  </a:cxn>
                  <a:cxn ang="0">
                    <a:pos x="1535" y="512"/>
                  </a:cxn>
                </a:cxnLst>
                <a:rect l="0" t="0" r="r" b="b"/>
                <a:pathLst>
                  <a:path w="1607" h="2516">
                    <a:moveTo>
                      <a:pt x="1491" y="556"/>
                    </a:moveTo>
                    <a:lnTo>
                      <a:pt x="1535" y="556"/>
                    </a:lnTo>
                    <a:lnTo>
                      <a:pt x="1606" y="600"/>
                    </a:lnTo>
                    <a:lnTo>
                      <a:pt x="1553" y="680"/>
                    </a:lnTo>
                    <a:lnTo>
                      <a:pt x="1571" y="741"/>
                    </a:lnTo>
                    <a:lnTo>
                      <a:pt x="1580" y="821"/>
                    </a:lnTo>
                    <a:lnTo>
                      <a:pt x="1509" y="847"/>
                    </a:lnTo>
                    <a:lnTo>
                      <a:pt x="1491" y="909"/>
                    </a:lnTo>
                    <a:lnTo>
                      <a:pt x="1421" y="927"/>
                    </a:lnTo>
                    <a:lnTo>
                      <a:pt x="1341" y="962"/>
                    </a:lnTo>
                    <a:lnTo>
                      <a:pt x="1244" y="971"/>
                    </a:lnTo>
                    <a:lnTo>
                      <a:pt x="1165" y="1041"/>
                    </a:lnTo>
                    <a:lnTo>
                      <a:pt x="1138" y="1112"/>
                    </a:lnTo>
                    <a:lnTo>
                      <a:pt x="1085" y="1156"/>
                    </a:lnTo>
                    <a:lnTo>
                      <a:pt x="1041" y="1218"/>
                    </a:lnTo>
                    <a:lnTo>
                      <a:pt x="1041" y="1324"/>
                    </a:lnTo>
                    <a:lnTo>
                      <a:pt x="1059" y="1403"/>
                    </a:lnTo>
                    <a:lnTo>
                      <a:pt x="1138" y="1482"/>
                    </a:lnTo>
                    <a:lnTo>
                      <a:pt x="1235" y="1553"/>
                    </a:lnTo>
                    <a:lnTo>
                      <a:pt x="1324" y="1632"/>
                    </a:lnTo>
                    <a:lnTo>
                      <a:pt x="1377" y="1721"/>
                    </a:lnTo>
                    <a:lnTo>
                      <a:pt x="1403" y="1791"/>
                    </a:lnTo>
                    <a:lnTo>
                      <a:pt x="1403" y="1853"/>
                    </a:lnTo>
                    <a:lnTo>
                      <a:pt x="1306" y="1844"/>
                    </a:lnTo>
                    <a:lnTo>
                      <a:pt x="1235" y="1853"/>
                    </a:lnTo>
                    <a:lnTo>
                      <a:pt x="1103" y="1844"/>
                    </a:lnTo>
                    <a:lnTo>
                      <a:pt x="1050" y="1862"/>
                    </a:lnTo>
                    <a:lnTo>
                      <a:pt x="1041" y="1932"/>
                    </a:lnTo>
                    <a:lnTo>
                      <a:pt x="971" y="1959"/>
                    </a:lnTo>
                    <a:lnTo>
                      <a:pt x="1041" y="1994"/>
                    </a:lnTo>
                    <a:lnTo>
                      <a:pt x="1121" y="2021"/>
                    </a:lnTo>
                    <a:lnTo>
                      <a:pt x="1174" y="2083"/>
                    </a:lnTo>
                    <a:lnTo>
                      <a:pt x="1218" y="2153"/>
                    </a:lnTo>
                    <a:lnTo>
                      <a:pt x="1209" y="2215"/>
                    </a:lnTo>
                    <a:lnTo>
                      <a:pt x="1200" y="2277"/>
                    </a:lnTo>
                    <a:lnTo>
                      <a:pt x="1262" y="2277"/>
                    </a:lnTo>
                    <a:lnTo>
                      <a:pt x="1306" y="2277"/>
                    </a:lnTo>
                    <a:lnTo>
                      <a:pt x="1315" y="2330"/>
                    </a:lnTo>
                    <a:lnTo>
                      <a:pt x="1341" y="2391"/>
                    </a:lnTo>
                    <a:lnTo>
                      <a:pt x="1394" y="2391"/>
                    </a:lnTo>
                    <a:lnTo>
                      <a:pt x="1377" y="2453"/>
                    </a:lnTo>
                    <a:lnTo>
                      <a:pt x="1341" y="2515"/>
                    </a:lnTo>
                    <a:lnTo>
                      <a:pt x="1253" y="2506"/>
                    </a:lnTo>
                    <a:lnTo>
                      <a:pt x="1174" y="2497"/>
                    </a:lnTo>
                    <a:lnTo>
                      <a:pt x="1129" y="2462"/>
                    </a:lnTo>
                    <a:lnTo>
                      <a:pt x="1068" y="2506"/>
                    </a:lnTo>
                    <a:lnTo>
                      <a:pt x="1006" y="2497"/>
                    </a:lnTo>
                    <a:lnTo>
                      <a:pt x="971" y="2427"/>
                    </a:lnTo>
                    <a:lnTo>
                      <a:pt x="900" y="2409"/>
                    </a:lnTo>
                    <a:lnTo>
                      <a:pt x="821" y="2347"/>
                    </a:lnTo>
                    <a:lnTo>
                      <a:pt x="794" y="2277"/>
                    </a:lnTo>
                    <a:lnTo>
                      <a:pt x="732" y="2250"/>
                    </a:lnTo>
                    <a:lnTo>
                      <a:pt x="671" y="2277"/>
                    </a:lnTo>
                    <a:lnTo>
                      <a:pt x="635" y="2180"/>
                    </a:lnTo>
                    <a:lnTo>
                      <a:pt x="582" y="2241"/>
                    </a:lnTo>
                    <a:lnTo>
                      <a:pt x="485" y="2206"/>
                    </a:lnTo>
                    <a:lnTo>
                      <a:pt x="432" y="2144"/>
                    </a:lnTo>
                    <a:lnTo>
                      <a:pt x="362" y="2083"/>
                    </a:lnTo>
                    <a:lnTo>
                      <a:pt x="291" y="2038"/>
                    </a:lnTo>
                    <a:lnTo>
                      <a:pt x="212" y="2056"/>
                    </a:lnTo>
                    <a:lnTo>
                      <a:pt x="203" y="1985"/>
                    </a:lnTo>
                    <a:lnTo>
                      <a:pt x="221" y="1915"/>
                    </a:lnTo>
                    <a:lnTo>
                      <a:pt x="229" y="1871"/>
                    </a:lnTo>
                    <a:lnTo>
                      <a:pt x="194" y="1818"/>
                    </a:lnTo>
                    <a:lnTo>
                      <a:pt x="159" y="1738"/>
                    </a:lnTo>
                    <a:lnTo>
                      <a:pt x="238" y="1685"/>
                    </a:lnTo>
                    <a:lnTo>
                      <a:pt x="194" y="1668"/>
                    </a:lnTo>
                    <a:lnTo>
                      <a:pt x="141" y="1632"/>
                    </a:lnTo>
                    <a:lnTo>
                      <a:pt x="123" y="1597"/>
                    </a:lnTo>
                    <a:lnTo>
                      <a:pt x="115" y="1518"/>
                    </a:lnTo>
                    <a:lnTo>
                      <a:pt x="176" y="1482"/>
                    </a:lnTo>
                    <a:lnTo>
                      <a:pt x="185" y="1438"/>
                    </a:lnTo>
                    <a:lnTo>
                      <a:pt x="123" y="1359"/>
                    </a:lnTo>
                    <a:lnTo>
                      <a:pt x="70" y="1332"/>
                    </a:lnTo>
                    <a:lnTo>
                      <a:pt x="0" y="1297"/>
                    </a:lnTo>
                    <a:lnTo>
                      <a:pt x="53" y="1244"/>
                    </a:lnTo>
                    <a:lnTo>
                      <a:pt x="35" y="1165"/>
                    </a:lnTo>
                    <a:lnTo>
                      <a:pt x="79" y="1130"/>
                    </a:lnTo>
                    <a:lnTo>
                      <a:pt x="106" y="1068"/>
                    </a:lnTo>
                    <a:lnTo>
                      <a:pt x="123" y="1024"/>
                    </a:lnTo>
                    <a:lnTo>
                      <a:pt x="150" y="953"/>
                    </a:lnTo>
                    <a:lnTo>
                      <a:pt x="159" y="900"/>
                    </a:lnTo>
                    <a:lnTo>
                      <a:pt x="203" y="838"/>
                    </a:lnTo>
                    <a:lnTo>
                      <a:pt x="229" y="785"/>
                    </a:lnTo>
                    <a:lnTo>
                      <a:pt x="229" y="715"/>
                    </a:lnTo>
                    <a:lnTo>
                      <a:pt x="212" y="662"/>
                    </a:lnTo>
                    <a:lnTo>
                      <a:pt x="247" y="600"/>
                    </a:lnTo>
                    <a:lnTo>
                      <a:pt x="221" y="538"/>
                    </a:lnTo>
                    <a:lnTo>
                      <a:pt x="221" y="432"/>
                    </a:lnTo>
                    <a:lnTo>
                      <a:pt x="273" y="397"/>
                    </a:lnTo>
                    <a:lnTo>
                      <a:pt x="318" y="344"/>
                    </a:lnTo>
                    <a:lnTo>
                      <a:pt x="423" y="371"/>
                    </a:lnTo>
                    <a:lnTo>
                      <a:pt x="512" y="380"/>
                    </a:lnTo>
                    <a:lnTo>
                      <a:pt x="626" y="397"/>
                    </a:lnTo>
                    <a:lnTo>
                      <a:pt x="768" y="380"/>
                    </a:lnTo>
                    <a:lnTo>
                      <a:pt x="856" y="344"/>
                    </a:lnTo>
                    <a:lnTo>
                      <a:pt x="838" y="230"/>
                    </a:lnTo>
                    <a:lnTo>
                      <a:pt x="838" y="141"/>
                    </a:lnTo>
                    <a:lnTo>
                      <a:pt x="865" y="80"/>
                    </a:lnTo>
                    <a:lnTo>
                      <a:pt x="909" y="62"/>
                    </a:lnTo>
                    <a:lnTo>
                      <a:pt x="926" y="0"/>
                    </a:lnTo>
                    <a:lnTo>
                      <a:pt x="997" y="0"/>
                    </a:lnTo>
                    <a:lnTo>
                      <a:pt x="1059" y="9"/>
                    </a:lnTo>
                    <a:lnTo>
                      <a:pt x="1129" y="27"/>
                    </a:lnTo>
                    <a:lnTo>
                      <a:pt x="1244" y="53"/>
                    </a:lnTo>
                    <a:lnTo>
                      <a:pt x="1332" y="62"/>
                    </a:lnTo>
                    <a:lnTo>
                      <a:pt x="1412" y="71"/>
                    </a:lnTo>
                    <a:lnTo>
                      <a:pt x="1518" y="53"/>
                    </a:lnTo>
                    <a:lnTo>
                      <a:pt x="1588" y="35"/>
                    </a:lnTo>
                    <a:lnTo>
                      <a:pt x="1571" y="97"/>
                    </a:lnTo>
                    <a:lnTo>
                      <a:pt x="1491" y="177"/>
                    </a:lnTo>
                    <a:lnTo>
                      <a:pt x="1482" y="274"/>
                    </a:lnTo>
                    <a:lnTo>
                      <a:pt x="1474" y="371"/>
                    </a:lnTo>
                    <a:lnTo>
                      <a:pt x="1500" y="432"/>
                    </a:lnTo>
                    <a:lnTo>
                      <a:pt x="1544" y="468"/>
                    </a:lnTo>
                    <a:lnTo>
                      <a:pt x="1535" y="512"/>
                    </a:lnTo>
                    <a:lnTo>
                      <a:pt x="1491" y="556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39" name="Freeform 10">
                <a:extLst>
                  <a:ext uri="{FF2B5EF4-FFF2-40B4-BE49-F238E27FC236}">
                    <a16:creationId xmlns:a16="http://schemas.microsoft.com/office/drawing/2014/main" id="{505C2B7A-C881-408A-A9B3-DD23AF018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157" y="1239037"/>
                <a:ext cx="553871" cy="1244824"/>
              </a:xfrm>
              <a:custGeom>
                <a:avLst/>
                <a:gdLst/>
                <a:ahLst/>
                <a:cxnLst>
                  <a:cxn ang="0">
                    <a:pos x="423" y="1923"/>
                  </a:cxn>
                  <a:cxn ang="0">
                    <a:pos x="335" y="1809"/>
                  </a:cxn>
                  <a:cxn ang="0">
                    <a:pos x="238" y="1747"/>
                  </a:cxn>
                  <a:cxn ang="0">
                    <a:pos x="150" y="1553"/>
                  </a:cxn>
                  <a:cxn ang="0">
                    <a:pos x="70" y="1464"/>
                  </a:cxn>
                  <a:cxn ang="0">
                    <a:pos x="264" y="1385"/>
                  </a:cxn>
                  <a:cxn ang="0">
                    <a:pos x="432" y="1323"/>
                  </a:cxn>
                  <a:cxn ang="0">
                    <a:pos x="264" y="1085"/>
                  </a:cxn>
                  <a:cxn ang="0">
                    <a:pos x="70" y="856"/>
                  </a:cxn>
                  <a:cxn ang="0">
                    <a:pos x="167" y="644"/>
                  </a:cxn>
                  <a:cxn ang="0">
                    <a:pos x="370" y="494"/>
                  </a:cxn>
                  <a:cxn ang="0">
                    <a:pos x="538" y="379"/>
                  </a:cxn>
                  <a:cxn ang="0">
                    <a:pos x="582" y="212"/>
                  </a:cxn>
                  <a:cxn ang="0">
                    <a:pos x="520" y="88"/>
                  </a:cxn>
                  <a:cxn ang="0">
                    <a:pos x="803" y="0"/>
                  </a:cxn>
                  <a:cxn ang="0">
                    <a:pos x="970" y="79"/>
                  </a:cxn>
                  <a:cxn ang="0">
                    <a:pos x="1103" y="176"/>
                  </a:cxn>
                  <a:cxn ang="0">
                    <a:pos x="1191" y="309"/>
                  </a:cxn>
                  <a:cxn ang="0">
                    <a:pos x="1156" y="441"/>
                  </a:cxn>
                  <a:cxn ang="0">
                    <a:pos x="1315" y="450"/>
                  </a:cxn>
                  <a:cxn ang="0">
                    <a:pos x="1535" y="476"/>
                  </a:cxn>
                  <a:cxn ang="0">
                    <a:pos x="1420" y="653"/>
                  </a:cxn>
                  <a:cxn ang="0">
                    <a:pos x="1376" y="935"/>
                  </a:cxn>
                  <a:cxn ang="0">
                    <a:pos x="1385" y="1138"/>
                  </a:cxn>
                  <a:cxn ang="0">
                    <a:pos x="1253" y="1376"/>
                  </a:cxn>
                  <a:cxn ang="0">
                    <a:pos x="1059" y="1606"/>
                  </a:cxn>
                  <a:cxn ang="0">
                    <a:pos x="979" y="1809"/>
                  </a:cxn>
                  <a:cxn ang="0">
                    <a:pos x="891" y="1888"/>
                  </a:cxn>
                  <a:cxn ang="0">
                    <a:pos x="882" y="2109"/>
                  </a:cxn>
                  <a:cxn ang="0">
                    <a:pos x="856" y="2267"/>
                  </a:cxn>
                  <a:cxn ang="0">
                    <a:pos x="785" y="2409"/>
                  </a:cxn>
                  <a:cxn ang="0">
                    <a:pos x="820" y="2567"/>
                  </a:cxn>
                  <a:cxn ang="0">
                    <a:pos x="900" y="2726"/>
                  </a:cxn>
                  <a:cxn ang="0">
                    <a:pos x="1014" y="2629"/>
                  </a:cxn>
                  <a:cxn ang="0">
                    <a:pos x="944" y="2903"/>
                  </a:cxn>
                  <a:cxn ang="0">
                    <a:pos x="1067" y="3106"/>
                  </a:cxn>
                  <a:cxn ang="0">
                    <a:pos x="1023" y="3272"/>
                  </a:cxn>
                  <a:cxn ang="0">
                    <a:pos x="900" y="3431"/>
                  </a:cxn>
                  <a:cxn ang="0">
                    <a:pos x="714" y="3387"/>
                  </a:cxn>
                  <a:cxn ang="0">
                    <a:pos x="529" y="3334"/>
                  </a:cxn>
                  <a:cxn ang="0">
                    <a:pos x="617" y="3167"/>
                  </a:cxn>
                  <a:cxn ang="0">
                    <a:pos x="503" y="2938"/>
                  </a:cxn>
                  <a:cxn ang="0">
                    <a:pos x="503" y="2576"/>
                  </a:cxn>
                  <a:cxn ang="0">
                    <a:pos x="450" y="2338"/>
                  </a:cxn>
                  <a:cxn ang="0">
                    <a:pos x="344" y="2126"/>
                  </a:cxn>
                </a:cxnLst>
                <a:rect l="0" t="0" r="r" b="b"/>
                <a:pathLst>
                  <a:path w="1536" h="3459">
                    <a:moveTo>
                      <a:pt x="370" y="2047"/>
                    </a:moveTo>
                    <a:lnTo>
                      <a:pt x="406" y="1985"/>
                    </a:lnTo>
                    <a:lnTo>
                      <a:pt x="423" y="1923"/>
                    </a:lnTo>
                    <a:lnTo>
                      <a:pt x="370" y="1923"/>
                    </a:lnTo>
                    <a:lnTo>
                      <a:pt x="344" y="1862"/>
                    </a:lnTo>
                    <a:lnTo>
                      <a:pt x="335" y="1809"/>
                    </a:lnTo>
                    <a:lnTo>
                      <a:pt x="291" y="1809"/>
                    </a:lnTo>
                    <a:lnTo>
                      <a:pt x="229" y="1809"/>
                    </a:lnTo>
                    <a:lnTo>
                      <a:pt x="238" y="1747"/>
                    </a:lnTo>
                    <a:lnTo>
                      <a:pt x="247" y="1685"/>
                    </a:lnTo>
                    <a:lnTo>
                      <a:pt x="203" y="1615"/>
                    </a:lnTo>
                    <a:lnTo>
                      <a:pt x="150" y="1553"/>
                    </a:lnTo>
                    <a:lnTo>
                      <a:pt x="70" y="1526"/>
                    </a:lnTo>
                    <a:lnTo>
                      <a:pt x="0" y="1491"/>
                    </a:lnTo>
                    <a:lnTo>
                      <a:pt x="70" y="1464"/>
                    </a:lnTo>
                    <a:lnTo>
                      <a:pt x="79" y="1394"/>
                    </a:lnTo>
                    <a:lnTo>
                      <a:pt x="132" y="1376"/>
                    </a:lnTo>
                    <a:lnTo>
                      <a:pt x="264" y="1385"/>
                    </a:lnTo>
                    <a:lnTo>
                      <a:pt x="335" y="1376"/>
                    </a:lnTo>
                    <a:lnTo>
                      <a:pt x="432" y="1385"/>
                    </a:lnTo>
                    <a:lnTo>
                      <a:pt x="432" y="1323"/>
                    </a:lnTo>
                    <a:lnTo>
                      <a:pt x="406" y="1253"/>
                    </a:lnTo>
                    <a:lnTo>
                      <a:pt x="353" y="1164"/>
                    </a:lnTo>
                    <a:lnTo>
                      <a:pt x="264" y="1085"/>
                    </a:lnTo>
                    <a:lnTo>
                      <a:pt x="167" y="1014"/>
                    </a:lnTo>
                    <a:lnTo>
                      <a:pt x="88" y="935"/>
                    </a:lnTo>
                    <a:lnTo>
                      <a:pt x="70" y="856"/>
                    </a:lnTo>
                    <a:lnTo>
                      <a:pt x="70" y="750"/>
                    </a:lnTo>
                    <a:lnTo>
                      <a:pt x="114" y="688"/>
                    </a:lnTo>
                    <a:lnTo>
                      <a:pt x="167" y="644"/>
                    </a:lnTo>
                    <a:lnTo>
                      <a:pt x="194" y="573"/>
                    </a:lnTo>
                    <a:lnTo>
                      <a:pt x="273" y="503"/>
                    </a:lnTo>
                    <a:lnTo>
                      <a:pt x="370" y="494"/>
                    </a:lnTo>
                    <a:lnTo>
                      <a:pt x="450" y="459"/>
                    </a:lnTo>
                    <a:lnTo>
                      <a:pt x="520" y="441"/>
                    </a:lnTo>
                    <a:lnTo>
                      <a:pt x="538" y="379"/>
                    </a:lnTo>
                    <a:lnTo>
                      <a:pt x="609" y="353"/>
                    </a:lnTo>
                    <a:lnTo>
                      <a:pt x="600" y="273"/>
                    </a:lnTo>
                    <a:lnTo>
                      <a:pt x="582" y="212"/>
                    </a:lnTo>
                    <a:lnTo>
                      <a:pt x="635" y="132"/>
                    </a:lnTo>
                    <a:lnTo>
                      <a:pt x="564" y="88"/>
                    </a:lnTo>
                    <a:lnTo>
                      <a:pt x="520" y="88"/>
                    </a:lnTo>
                    <a:lnTo>
                      <a:pt x="564" y="44"/>
                    </a:lnTo>
                    <a:lnTo>
                      <a:pt x="679" y="35"/>
                    </a:lnTo>
                    <a:lnTo>
                      <a:pt x="803" y="0"/>
                    </a:lnTo>
                    <a:lnTo>
                      <a:pt x="917" y="0"/>
                    </a:lnTo>
                    <a:lnTo>
                      <a:pt x="979" y="9"/>
                    </a:lnTo>
                    <a:lnTo>
                      <a:pt x="970" y="79"/>
                    </a:lnTo>
                    <a:lnTo>
                      <a:pt x="953" y="150"/>
                    </a:lnTo>
                    <a:lnTo>
                      <a:pt x="1059" y="114"/>
                    </a:lnTo>
                    <a:lnTo>
                      <a:pt x="1103" y="176"/>
                    </a:lnTo>
                    <a:lnTo>
                      <a:pt x="1164" y="194"/>
                    </a:lnTo>
                    <a:lnTo>
                      <a:pt x="1209" y="247"/>
                    </a:lnTo>
                    <a:lnTo>
                      <a:pt x="1191" y="309"/>
                    </a:lnTo>
                    <a:lnTo>
                      <a:pt x="1147" y="353"/>
                    </a:lnTo>
                    <a:lnTo>
                      <a:pt x="1094" y="423"/>
                    </a:lnTo>
                    <a:lnTo>
                      <a:pt x="1156" y="441"/>
                    </a:lnTo>
                    <a:lnTo>
                      <a:pt x="1164" y="485"/>
                    </a:lnTo>
                    <a:lnTo>
                      <a:pt x="1235" y="450"/>
                    </a:lnTo>
                    <a:lnTo>
                      <a:pt x="1315" y="450"/>
                    </a:lnTo>
                    <a:lnTo>
                      <a:pt x="1367" y="467"/>
                    </a:lnTo>
                    <a:lnTo>
                      <a:pt x="1456" y="459"/>
                    </a:lnTo>
                    <a:lnTo>
                      <a:pt x="1535" y="476"/>
                    </a:lnTo>
                    <a:lnTo>
                      <a:pt x="1517" y="529"/>
                    </a:lnTo>
                    <a:lnTo>
                      <a:pt x="1456" y="582"/>
                    </a:lnTo>
                    <a:lnTo>
                      <a:pt x="1420" y="653"/>
                    </a:lnTo>
                    <a:lnTo>
                      <a:pt x="1429" y="732"/>
                    </a:lnTo>
                    <a:lnTo>
                      <a:pt x="1420" y="820"/>
                    </a:lnTo>
                    <a:lnTo>
                      <a:pt x="1376" y="935"/>
                    </a:lnTo>
                    <a:lnTo>
                      <a:pt x="1359" y="1014"/>
                    </a:lnTo>
                    <a:lnTo>
                      <a:pt x="1438" y="1067"/>
                    </a:lnTo>
                    <a:lnTo>
                      <a:pt x="1385" y="1138"/>
                    </a:lnTo>
                    <a:lnTo>
                      <a:pt x="1350" y="1191"/>
                    </a:lnTo>
                    <a:lnTo>
                      <a:pt x="1323" y="1279"/>
                    </a:lnTo>
                    <a:lnTo>
                      <a:pt x="1253" y="1376"/>
                    </a:lnTo>
                    <a:lnTo>
                      <a:pt x="1164" y="1420"/>
                    </a:lnTo>
                    <a:lnTo>
                      <a:pt x="1103" y="1500"/>
                    </a:lnTo>
                    <a:lnTo>
                      <a:pt x="1059" y="1606"/>
                    </a:lnTo>
                    <a:lnTo>
                      <a:pt x="1023" y="1694"/>
                    </a:lnTo>
                    <a:lnTo>
                      <a:pt x="1023" y="1747"/>
                    </a:lnTo>
                    <a:lnTo>
                      <a:pt x="979" y="1809"/>
                    </a:lnTo>
                    <a:lnTo>
                      <a:pt x="926" y="1826"/>
                    </a:lnTo>
                    <a:lnTo>
                      <a:pt x="882" y="1826"/>
                    </a:lnTo>
                    <a:lnTo>
                      <a:pt x="891" y="1888"/>
                    </a:lnTo>
                    <a:lnTo>
                      <a:pt x="891" y="1976"/>
                    </a:lnTo>
                    <a:lnTo>
                      <a:pt x="873" y="2029"/>
                    </a:lnTo>
                    <a:lnTo>
                      <a:pt x="882" y="2109"/>
                    </a:lnTo>
                    <a:lnTo>
                      <a:pt x="891" y="2170"/>
                    </a:lnTo>
                    <a:lnTo>
                      <a:pt x="900" y="2241"/>
                    </a:lnTo>
                    <a:lnTo>
                      <a:pt x="856" y="2267"/>
                    </a:lnTo>
                    <a:lnTo>
                      <a:pt x="856" y="2312"/>
                    </a:lnTo>
                    <a:lnTo>
                      <a:pt x="820" y="2356"/>
                    </a:lnTo>
                    <a:lnTo>
                      <a:pt x="785" y="2409"/>
                    </a:lnTo>
                    <a:lnTo>
                      <a:pt x="767" y="2479"/>
                    </a:lnTo>
                    <a:lnTo>
                      <a:pt x="785" y="2523"/>
                    </a:lnTo>
                    <a:lnTo>
                      <a:pt x="820" y="2567"/>
                    </a:lnTo>
                    <a:lnTo>
                      <a:pt x="847" y="2620"/>
                    </a:lnTo>
                    <a:lnTo>
                      <a:pt x="838" y="2700"/>
                    </a:lnTo>
                    <a:lnTo>
                      <a:pt x="900" y="2726"/>
                    </a:lnTo>
                    <a:lnTo>
                      <a:pt x="917" y="2656"/>
                    </a:lnTo>
                    <a:lnTo>
                      <a:pt x="953" y="2585"/>
                    </a:lnTo>
                    <a:lnTo>
                      <a:pt x="1014" y="2629"/>
                    </a:lnTo>
                    <a:lnTo>
                      <a:pt x="997" y="2735"/>
                    </a:lnTo>
                    <a:lnTo>
                      <a:pt x="953" y="2815"/>
                    </a:lnTo>
                    <a:lnTo>
                      <a:pt x="944" y="2903"/>
                    </a:lnTo>
                    <a:lnTo>
                      <a:pt x="944" y="2973"/>
                    </a:lnTo>
                    <a:lnTo>
                      <a:pt x="988" y="3035"/>
                    </a:lnTo>
                    <a:lnTo>
                      <a:pt x="1067" y="3106"/>
                    </a:lnTo>
                    <a:lnTo>
                      <a:pt x="1067" y="3176"/>
                    </a:lnTo>
                    <a:lnTo>
                      <a:pt x="1014" y="3194"/>
                    </a:lnTo>
                    <a:lnTo>
                      <a:pt x="1023" y="3272"/>
                    </a:lnTo>
                    <a:lnTo>
                      <a:pt x="1006" y="3325"/>
                    </a:lnTo>
                    <a:lnTo>
                      <a:pt x="935" y="3387"/>
                    </a:lnTo>
                    <a:lnTo>
                      <a:pt x="900" y="3431"/>
                    </a:lnTo>
                    <a:lnTo>
                      <a:pt x="847" y="3458"/>
                    </a:lnTo>
                    <a:lnTo>
                      <a:pt x="776" y="3414"/>
                    </a:lnTo>
                    <a:lnTo>
                      <a:pt x="714" y="3387"/>
                    </a:lnTo>
                    <a:lnTo>
                      <a:pt x="661" y="3387"/>
                    </a:lnTo>
                    <a:lnTo>
                      <a:pt x="564" y="3387"/>
                    </a:lnTo>
                    <a:lnTo>
                      <a:pt x="529" y="3334"/>
                    </a:lnTo>
                    <a:lnTo>
                      <a:pt x="538" y="3264"/>
                    </a:lnTo>
                    <a:lnTo>
                      <a:pt x="609" y="3229"/>
                    </a:lnTo>
                    <a:lnTo>
                      <a:pt x="617" y="3167"/>
                    </a:lnTo>
                    <a:lnTo>
                      <a:pt x="556" y="3097"/>
                    </a:lnTo>
                    <a:lnTo>
                      <a:pt x="511" y="3000"/>
                    </a:lnTo>
                    <a:lnTo>
                      <a:pt x="503" y="2938"/>
                    </a:lnTo>
                    <a:lnTo>
                      <a:pt x="503" y="2841"/>
                    </a:lnTo>
                    <a:lnTo>
                      <a:pt x="520" y="2726"/>
                    </a:lnTo>
                    <a:lnTo>
                      <a:pt x="503" y="2576"/>
                    </a:lnTo>
                    <a:lnTo>
                      <a:pt x="459" y="2479"/>
                    </a:lnTo>
                    <a:lnTo>
                      <a:pt x="441" y="2400"/>
                    </a:lnTo>
                    <a:lnTo>
                      <a:pt x="450" y="2338"/>
                    </a:lnTo>
                    <a:lnTo>
                      <a:pt x="459" y="2250"/>
                    </a:lnTo>
                    <a:lnTo>
                      <a:pt x="432" y="2197"/>
                    </a:lnTo>
                    <a:lnTo>
                      <a:pt x="344" y="2126"/>
                    </a:lnTo>
                    <a:lnTo>
                      <a:pt x="370" y="204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0" name="Freeform 11">
                <a:extLst>
                  <a:ext uri="{FF2B5EF4-FFF2-40B4-BE49-F238E27FC236}">
                    <a16:creationId xmlns:a16="http://schemas.microsoft.com/office/drawing/2014/main" id="{4C736238-5CFC-47ED-A0BB-B713B98C4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415" y="1837873"/>
                <a:ext cx="676429" cy="947764"/>
              </a:xfrm>
              <a:custGeom>
                <a:avLst/>
                <a:gdLst/>
                <a:ahLst/>
                <a:cxnLst>
                  <a:cxn ang="0">
                    <a:pos x="62" y="1825"/>
                  </a:cxn>
                  <a:cxn ang="0">
                    <a:pos x="203" y="1922"/>
                  </a:cxn>
                  <a:cxn ang="0">
                    <a:pos x="336" y="1931"/>
                  </a:cxn>
                  <a:cxn ang="0">
                    <a:pos x="415" y="1869"/>
                  </a:cxn>
                  <a:cxn ang="0">
                    <a:pos x="556" y="1825"/>
                  </a:cxn>
                  <a:cxn ang="0">
                    <a:pos x="689" y="1807"/>
                  </a:cxn>
                  <a:cxn ang="0">
                    <a:pos x="733" y="1905"/>
                  </a:cxn>
                  <a:cxn ang="0">
                    <a:pos x="839" y="1975"/>
                  </a:cxn>
                  <a:cxn ang="0">
                    <a:pos x="865" y="2055"/>
                  </a:cxn>
                  <a:cxn ang="0">
                    <a:pos x="909" y="2178"/>
                  </a:cxn>
                  <a:cxn ang="0">
                    <a:pos x="944" y="2319"/>
                  </a:cxn>
                  <a:cxn ang="0">
                    <a:pos x="953" y="2443"/>
                  </a:cxn>
                  <a:cxn ang="0">
                    <a:pos x="1094" y="2513"/>
                  </a:cxn>
                  <a:cxn ang="0">
                    <a:pos x="1253" y="2505"/>
                  </a:cxn>
                  <a:cxn ang="0">
                    <a:pos x="1297" y="2610"/>
                  </a:cxn>
                  <a:cxn ang="0">
                    <a:pos x="1411" y="2619"/>
                  </a:cxn>
                  <a:cxn ang="0">
                    <a:pos x="1517" y="2628"/>
                  </a:cxn>
                  <a:cxn ang="0">
                    <a:pos x="1614" y="2469"/>
                  </a:cxn>
                  <a:cxn ang="0">
                    <a:pos x="1711" y="2434"/>
                  </a:cxn>
                  <a:cxn ang="0">
                    <a:pos x="1826" y="2487"/>
                  </a:cxn>
                  <a:cxn ang="0">
                    <a:pos x="1773" y="2249"/>
                  </a:cxn>
                  <a:cxn ang="0">
                    <a:pos x="1738" y="2125"/>
                  </a:cxn>
                  <a:cxn ang="0">
                    <a:pos x="1632" y="2063"/>
                  </a:cxn>
                  <a:cxn ang="0">
                    <a:pos x="1429" y="2055"/>
                  </a:cxn>
                  <a:cxn ang="0">
                    <a:pos x="1341" y="1940"/>
                  </a:cxn>
                  <a:cxn ang="0">
                    <a:pos x="1332" y="1816"/>
                  </a:cxn>
                  <a:cxn ang="0">
                    <a:pos x="1332" y="1675"/>
                  </a:cxn>
                  <a:cxn ang="0">
                    <a:pos x="1341" y="1535"/>
                  </a:cxn>
                  <a:cxn ang="0">
                    <a:pos x="1403" y="1403"/>
                  </a:cxn>
                  <a:cxn ang="0">
                    <a:pos x="1420" y="1288"/>
                  </a:cxn>
                  <a:cxn ang="0">
                    <a:pos x="1473" y="1164"/>
                  </a:cxn>
                  <a:cxn ang="0">
                    <a:pos x="1429" y="1014"/>
                  </a:cxn>
                  <a:cxn ang="0">
                    <a:pos x="997" y="406"/>
                  </a:cxn>
                  <a:cxn ang="0">
                    <a:pos x="901" y="194"/>
                  </a:cxn>
                  <a:cxn ang="0">
                    <a:pos x="786" y="211"/>
                  </a:cxn>
                  <a:cxn ang="0">
                    <a:pos x="689" y="167"/>
                  </a:cxn>
                  <a:cxn ang="0">
                    <a:pos x="698" y="79"/>
                  </a:cxn>
                  <a:cxn ang="0">
                    <a:pos x="574" y="61"/>
                  </a:cxn>
                  <a:cxn ang="0">
                    <a:pos x="424" y="141"/>
                  </a:cxn>
                  <a:cxn ang="0">
                    <a:pos x="212" y="167"/>
                  </a:cxn>
                  <a:cxn ang="0">
                    <a:pos x="177" y="229"/>
                  </a:cxn>
                  <a:cxn ang="0">
                    <a:pos x="159" y="370"/>
                  </a:cxn>
                  <a:cxn ang="0">
                    <a:pos x="177" y="511"/>
                  </a:cxn>
                  <a:cxn ang="0">
                    <a:pos x="142" y="608"/>
                  </a:cxn>
                  <a:cxn ang="0">
                    <a:pos x="106" y="697"/>
                  </a:cxn>
                  <a:cxn ang="0">
                    <a:pos x="53" y="820"/>
                  </a:cxn>
                  <a:cxn ang="0">
                    <a:pos x="106" y="908"/>
                  </a:cxn>
                  <a:cxn ang="0">
                    <a:pos x="124" y="1041"/>
                  </a:cxn>
                  <a:cxn ang="0">
                    <a:pos x="203" y="997"/>
                  </a:cxn>
                  <a:cxn ang="0">
                    <a:pos x="300" y="970"/>
                  </a:cxn>
                  <a:cxn ang="0">
                    <a:pos x="239" y="1156"/>
                  </a:cxn>
                  <a:cxn ang="0">
                    <a:pos x="230" y="1314"/>
                  </a:cxn>
                  <a:cxn ang="0">
                    <a:pos x="353" y="1447"/>
                  </a:cxn>
                  <a:cxn ang="0">
                    <a:pos x="300" y="1535"/>
                  </a:cxn>
                  <a:cxn ang="0">
                    <a:pos x="292" y="1666"/>
                  </a:cxn>
                  <a:cxn ang="0">
                    <a:pos x="186" y="1772"/>
                  </a:cxn>
                  <a:cxn ang="0">
                    <a:pos x="62" y="1755"/>
                  </a:cxn>
                  <a:cxn ang="0">
                    <a:pos x="18" y="1781"/>
                  </a:cxn>
                </a:cxnLst>
                <a:rect l="0" t="0" r="r" b="b"/>
                <a:pathLst>
                  <a:path w="1880" h="2638">
                    <a:moveTo>
                      <a:pt x="18" y="1781"/>
                    </a:moveTo>
                    <a:lnTo>
                      <a:pt x="62" y="1825"/>
                    </a:lnTo>
                    <a:lnTo>
                      <a:pt x="133" y="1887"/>
                    </a:lnTo>
                    <a:lnTo>
                      <a:pt x="203" y="1922"/>
                    </a:lnTo>
                    <a:lnTo>
                      <a:pt x="265" y="1905"/>
                    </a:lnTo>
                    <a:lnTo>
                      <a:pt x="336" y="1931"/>
                    </a:lnTo>
                    <a:lnTo>
                      <a:pt x="398" y="1922"/>
                    </a:lnTo>
                    <a:lnTo>
                      <a:pt x="415" y="1869"/>
                    </a:lnTo>
                    <a:lnTo>
                      <a:pt x="450" y="1807"/>
                    </a:lnTo>
                    <a:lnTo>
                      <a:pt x="556" y="1825"/>
                    </a:lnTo>
                    <a:lnTo>
                      <a:pt x="627" y="1825"/>
                    </a:lnTo>
                    <a:lnTo>
                      <a:pt x="689" y="1807"/>
                    </a:lnTo>
                    <a:lnTo>
                      <a:pt x="733" y="1869"/>
                    </a:lnTo>
                    <a:lnTo>
                      <a:pt x="733" y="1905"/>
                    </a:lnTo>
                    <a:lnTo>
                      <a:pt x="786" y="1931"/>
                    </a:lnTo>
                    <a:lnTo>
                      <a:pt x="839" y="1975"/>
                    </a:lnTo>
                    <a:lnTo>
                      <a:pt x="848" y="2019"/>
                    </a:lnTo>
                    <a:lnTo>
                      <a:pt x="865" y="2055"/>
                    </a:lnTo>
                    <a:lnTo>
                      <a:pt x="918" y="2116"/>
                    </a:lnTo>
                    <a:lnTo>
                      <a:pt x="909" y="2178"/>
                    </a:lnTo>
                    <a:lnTo>
                      <a:pt x="892" y="2249"/>
                    </a:lnTo>
                    <a:lnTo>
                      <a:pt x="944" y="2319"/>
                    </a:lnTo>
                    <a:lnTo>
                      <a:pt x="909" y="2399"/>
                    </a:lnTo>
                    <a:lnTo>
                      <a:pt x="953" y="2443"/>
                    </a:lnTo>
                    <a:lnTo>
                      <a:pt x="1005" y="2496"/>
                    </a:lnTo>
                    <a:lnTo>
                      <a:pt x="1094" y="2513"/>
                    </a:lnTo>
                    <a:lnTo>
                      <a:pt x="1182" y="2513"/>
                    </a:lnTo>
                    <a:lnTo>
                      <a:pt x="1253" y="2505"/>
                    </a:lnTo>
                    <a:lnTo>
                      <a:pt x="1261" y="2558"/>
                    </a:lnTo>
                    <a:lnTo>
                      <a:pt x="1297" y="2610"/>
                    </a:lnTo>
                    <a:lnTo>
                      <a:pt x="1350" y="2610"/>
                    </a:lnTo>
                    <a:lnTo>
                      <a:pt x="1411" y="2619"/>
                    </a:lnTo>
                    <a:lnTo>
                      <a:pt x="1464" y="2637"/>
                    </a:lnTo>
                    <a:lnTo>
                      <a:pt x="1517" y="2628"/>
                    </a:lnTo>
                    <a:lnTo>
                      <a:pt x="1570" y="2540"/>
                    </a:lnTo>
                    <a:lnTo>
                      <a:pt x="1614" y="2469"/>
                    </a:lnTo>
                    <a:lnTo>
                      <a:pt x="1685" y="2505"/>
                    </a:lnTo>
                    <a:lnTo>
                      <a:pt x="1711" y="2434"/>
                    </a:lnTo>
                    <a:lnTo>
                      <a:pt x="1773" y="2452"/>
                    </a:lnTo>
                    <a:lnTo>
                      <a:pt x="1826" y="2487"/>
                    </a:lnTo>
                    <a:lnTo>
                      <a:pt x="1879" y="2452"/>
                    </a:lnTo>
                    <a:lnTo>
                      <a:pt x="1773" y="2249"/>
                    </a:lnTo>
                    <a:lnTo>
                      <a:pt x="1703" y="2178"/>
                    </a:lnTo>
                    <a:lnTo>
                      <a:pt x="1738" y="2125"/>
                    </a:lnTo>
                    <a:lnTo>
                      <a:pt x="1703" y="2063"/>
                    </a:lnTo>
                    <a:lnTo>
                      <a:pt x="1632" y="2063"/>
                    </a:lnTo>
                    <a:lnTo>
                      <a:pt x="1517" y="2063"/>
                    </a:lnTo>
                    <a:lnTo>
                      <a:pt x="1429" y="2055"/>
                    </a:lnTo>
                    <a:lnTo>
                      <a:pt x="1447" y="1993"/>
                    </a:lnTo>
                    <a:lnTo>
                      <a:pt x="1341" y="1940"/>
                    </a:lnTo>
                    <a:lnTo>
                      <a:pt x="1376" y="1896"/>
                    </a:lnTo>
                    <a:lnTo>
                      <a:pt x="1332" y="1816"/>
                    </a:lnTo>
                    <a:lnTo>
                      <a:pt x="1358" y="1755"/>
                    </a:lnTo>
                    <a:lnTo>
                      <a:pt x="1332" y="1675"/>
                    </a:lnTo>
                    <a:lnTo>
                      <a:pt x="1367" y="1596"/>
                    </a:lnTo>
                    <a:lnTo>
                      <a:pt x="1341" y="1535"/>
                    </a:lnTo>
                    <a:lnTo>
                      <a:pt x="1350" y="1438"/>
                    </a:lnTo>
                    <a:lnTo>
                      <a:pt x="1403" y="1403"/>
                    </a:lnTo>
                    <a:lnTo>
                      <a:pt x="1456" y="1332"/>
                    </a:lnTo>
                    <a:lnTo>
                      <a:pt x="1420" y="1288"/>
                    </a:lnTo>
                    <a:lnTo>
                      <a:pt x="1464" y="1226"/>
                    </a:lnTo>
                    <a:lnTo>
                      <a:pt x="1473" y="1164"/>
                    </a:lnTo>
                    <a:lnTo>
                      <a:pt x="1456" y="1085"/>
                    </a:lnTo>
                    <a:lnTo>
                      <a:pt x="1429" y="1014"/>
                    </a:lnTo>
                    <a:lnTo>
                      <a:pt x="1094" y="732"/>
                    </a:lnTo>
                    <a:lnTo>
                      <a:pt x="997" y="406"/>
                    </a:lnTo>
                    <a:lnTo>
                      <a:pt x="970" y="229"/>
                    </a:lnTo>
                    <a:lnTo>
                      <a:pt x="901" y="194"/>
                    </a:lnTo>
                    <a:lnTo>
                      <a:pt x="830" y="167"/>
                    </a:lnTo>
                    <a:lnTo>
                      <a:pt x="786" y="211"/>
                    </a:lnTo>
                    <a:lnTo>
                      <a:pt x="724" y="229"/>
                    </a:lnTo>
                    <a:lnTo>
                      <a:pt x="689" y="167"/>
                    </a:lnTo>
                    <a:lnTo>
                      <a:pt x="733" y="132"/>
                    </a:lnTo>
                    <a:lnTo>
                      <a:pt x="698" y="79"/>
                    </a:lnTo>
                    <a:lnTo>
                      <a:pt x="645" y="0"/>
                    </a:lnTo>
                    <a:lnTo>
                      <a:pt x="574" y="61"/>
                    </a:lnTo>
                    <a:lnTo>
                      <a:pt x="512" y="106"/>
                    </a:lnTo>
                    <a:lnTo>
                      <a:pt x="424" y="141"/>
                    </a:lnTo>
                    <a:lnTo>
                      <a:pt x="327" y="176"/>
                    </a:lnTo>
                    <a:lnTo>
                      <a:pt x="212" y="167"/>
                    </a:lnTo>
                    <a:lnTo>
                      <a:pt x="168" y="167"/>
                    </a:lnTo>
                    <a:lnTo>
                      <a:pt x="177" y="229"/>
                    </a:lnTo>
                    <a:lnTo>
                      <a:pt x="177" y="317"/>
                    </a:lnTo>
                    <a:lnTo>
                      <a:pt x="159" y="370"/>
                    </a:lnTo>
                    <a:lnTo>
                      <a:pt x="168" y="450"/>
                    </a:lnTo>
                    <a:lnTo>
                      <a:pt x="177" y="511"/>
                    </a:lnTo>
                    <a:lnTo>
                      <a:pt x="186" y="582"/>
                    </a:lnTo>
                    <a:lnTo>
                      <a:pt x="142" y="608"/>
                    </a:lnTo>
                    <a:lnTo>
                      <a:pt x="142" y="653"/>
                    </a:lnTo>
                    <a:lnTo>
                      <a:pt x="106" y="697"/>
                    </a:lnTo>
                    <a:lnTo>
                      <a:pt x="71" y="750"/>
                    </a:lnTo>
                    <a:lnTo>
                      <a:pt x="53" y="820"/>
                    </a:lnTo>
                    <a:lnTo>
                      <a:pt x="71" y="864"/>
                    </a:lnTo>
                    <a:lnTo>
                      <a:pt x="106" y="908"/>
                    </a:lnTo>
                    <a:lnTo>
                      <a:pt x="133" y="961"/>
                    </a:lnTo>
                    <a:lnTo>
                      <a:pt x="124" y="1041"/>
                    </a:lnTo>
                    <a:lnTo>
                      <a:pt x="186" y="1067"/>
                    </a:lnTo>
                    <a:lnTo>
                      <a:pt x="203" y="997"/>
                    </a:lnTo>
                    <a:lnTo>
                      <a:pt x="239" y="926"/>
                    </a:lnTo>
                    <a:lnTo>
                      <a:pt x="300" y="970"/>
                    </a:lnTo>
                    <a:lnTo>
                      <a:pt x="283" y="1076"/>
                    </a:lnTo>
                    <a:lnTo>
                      <a:pt x="239" y="1156"/>
                    </a:lnTo>
                    <a:lnTo>
                      <a:pt x="230" y="1244"/>
                    </a:lnTo>
                    <a:lnTo>
                      <a:pt x="230" y="1314"/>
                    </a:lnTo>
                    <a:lnTo>
                      <a:pt x="274" y="1376"/>
                    </a:lnTo>
                    <a:lnTo>
                      <a:pt x="353" y="1447"/>
                    </a:lnTo>
                    <a:lnTo>
                      <a:pt x="353" y="1517"/>
                    </a:lnTo>
                    <a:lnTo>
                      <a:pt x="300" y="1535"/>
                    </a:lnTo>
                    <a:lnTo>
                      <a:pt x="309" y="1613"/>
                    </a:lnTo>
                    <a:lnTo>
                      <a:pt x="292" y="1666"/>
                    </a:lnTo>
                    <a:lnTo>
                      <a:pt x="221" y="1728"/>
                    </a:lnTo>
                    <a:lnTo>
                      <a:pt x="186" y="1772"/>
                    </a:lnTo>
                    <a:lnTo>
                      <a:pt x="133" y="1799"/>
                    </a:lnTo>
                    <a:lnTo>
                      <a:pt x="62" y="1755"/>
                    </a:lnTo>
                    <a:lnTo>
                      <a:pt x="0" y="1728"/>
                    </a:lnTo>
                    <a:lnTo>
                      <a:pt x="18" y="178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1" name="Freeform 12">
                <a:extLst>
                  <a:ext uri="{FF2B5EF4-FFF2-40B4-BE49-F238E27FC236}">
                    <a16:creationId xmlns:a16="http://schemas.microsoft.com/office/drawing/2014/main" id="{E8C91ABD-1118-476C-AC19-D0629643E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4577" y="1319197"/>
                <a:ext cx="782488" cy="1440507"/>
              </a:xfrm>
              <a:custGeom>
                <a:avLst/>
                <a:gdLst/>
                <a:ahLst/>
                <a:cxnLst>
                  <a:cxn ang="0">
                    <a:pos x="62" y="142"/>
                  </a:cxn>
                  <a:cxn ang="0">
                    <a:pos x="0" y="362"/>
                  </a:cxn>
                  <a:cxn ang="0">
                    <a:pos x="27" y="530"/>
                  </a:cxn>
                  <a:cxn ang="0">
                    <a:pos x="159" y="706"/>
                  </a:cxn>
                  <a:cxn ang="0">
                    <a:pos x="80" y="874"/>
                  </a:cxn>
                  <a:cxn ang="0">
                    <a:pos x="239" y="953"/>
                  </a:cxn>
                  <a:cxn ang="0">
                    <a:pos x="203" y="1165"/>
                  </a:cxn>
                  <a:cxn ang="0">
                    <a:pos x="397" y="1130"/>
                  </a:cxn>
                  <a:cxn ang="0">
                    <a:pos x="574" y="1236"/>
                  </a:cxn>
                  <a:cxn ang="0">
                    <a:pos x="768" y="1377"/>
                  </a:cxn>
                  <a:cxn ang="0">
                    <a:pos x="795" y="1624"/>
                  </a:cxn>
                  <a:cxn ang="0">
                    <a:pos x="962" y="1800"/>
                  </a:cxn>
                  <a:cxn ang="0">
                    <a:pos x="1148" y="1950"/>
                  </a:cxn>
                  <a:cxn ang="0">
                    <a:pos x="1121" y="2092"/>
                  </a:cxn>
                  <a:cxn ang="0">
                    <a:pos x="1183" y="2321"/>
                  </a:cxn>
                  <a:cxn ang="0">
                    <a:pos x="1165" y="2497"/>
                  </a:cxn>
                  <a:cxn ang="0">
                    <a:pos x="1051" y="2595"/>
                  </a:cxn>
                  <a:cxn ang="0">
                    <a:pos x="909" y="2709"/>
                  </a:cxn>
                  <a:cxn ang="0">
                    <a:pos x="1192" y="2903"/>
                  </a:cxn>
                  <a:cxn ang="0">
                    <a:pos x="1262" y="3132"/>
                  </a:cxn>
                  <a:cxn ang="0">
                    <a:pos x="1324" y="3282"/>
                  </a:cxn>
                  <a:cxn ang="0">
                    <a:pos x="1218" y="3423"/>
                  </a:cxn>
                  <a:cxn ang="0">
                    <a:pos x="1271" y="3591"/>
                  </a:cxn>
                  <a:cxn ang="0">
                    <a:pos x="1412" y="3529"/>
                  </a:cxn>
                  <a:cxn ang="0">
                    <a:pos x="1492" y="3591"/>
                  </a:cxn>
                  <a:cxn ang="0">
                    <a:pos x="1439" y="3767"/>
                  </a:cxn>
                  <a:cxn ang="0">
                    <a:pos x="1492" y="3970"/>
                  </a:cxn>
                  <a:cxn ang="0">
                    <a:pos x="1933" y="3741"/>
                  </a:cxn>
                  <a:cxn ang="0">
                    <a:pos x="2030" y="3441"/>
                  </a:cxn>
                  <a:cxn ang="0">
                    <a:pos x="2127" y="3229"/>
                  </a:cxn>
                  <a:cxn ang="0">
                    <a:pos x="2083" y="2983"/>
                  </a:cxn>
                  <a:cxn ang="0">
                    <a:pos x="2092" y="2762"/>
                  </a:cxn>
                  <a:cxn ang="0">
                    <a:pos x="2171" y="2506"/>
                  </a:cxn>
                  <a:cxn ang="0">
                    <a:pos x="2092" y="2180"/>
                  </a:cxn>
                  <a:cxn ang="0">
                    <a:pos x="2083" y="1977"/>
                  </a:cxn>
                  <a:cxn ang="0">
                    <a:pos x="1933" y="1818"/>
                  </a:cxn>
                  <a:cxn ang="0">
                    <a:pos x="1748" y="1818"/>
                  </a:cxn>
                  <a:cxn ang="0">
                    <a:pos x="1580" y="1721"/>
                  </a:cxn>
                  <a:cxn ang="0">
                    <a:pos x="1412" y="1562"/>
                  </a:cxn>
                  <a:cxn ang="0">
                    <a:pos x="1262" y="1553"/>
                  </a:cxn>
                  <a:cxn ang="0">
                    <a:pos x="1042" y="1395"/>
                  </a:cxn>
                  <a:cxn ang="0">
                    <a:pos x="883" y="1297"/>
                  </a:cxn>
                  <a:cxn ang="0">
                    <a:pos x="874" y="1130"/>
                  </a:cxn>
                  <a:cxn ang="0">
                    <a:pos x="874" y="980"/>
                  </a:cxn>
                  <a:cxn ang="0">
                    <a:pos x="795" y="830"/>
                  </a:cxn>
                  <a:cxn ang="0">
                    <a:pos x="803" y="671"/>
                  </a:cxn>
                  <a:cxn ang="0">
                    <a:pos x="733" y="556"/>
                  </a:cxn>
                  <a:cxn ang="0">
                    <a:pos x="618" y="371"/>
                  </a:cxn>
                  <a:cxn ang="0">
                    <a:pos x="459" y="309"/>
                  </a:cxn>
                  <a:cxn ang="0">
                    <a:pos x="336" y="221"/>
                  </a:cxn>
                  <a:cxn ang="0">
                    <a:pos x="292" y="62"/>
                  </a:cxn>
                </a:cxnLst>
                <a:rect l="0" t="0" r="r" b="b"/>
                <a:pathLst>
                  <a:path w="2172" h="3998">
                    <a:moveTo>
                      <a:pt x="195" y="27"/>
                    </a:moveTo>
                    <a:lnTo>
                      <a:pt x="115" y="80"/>
                    </a:lnTo>
                    <a:lnTo>
                      <a:pt x="62" y="142"/>
                    </a:lnTo>
                    <a:lnTo>
                      <a:pt x="9" y="212"/>
                    </a:lnTo>
                    <a:lnTo>
                      <a:pt x="0" y="309"/>
                    </a:lnTo>
                    <a:lnTo>
                      <a:pt x="0" y="362"/>
                    </a:lnTo>
                    <a:lnTo>
                      <a:pt x="27" y="406"/>
                    </a:lnTo>
                    <a:lnTo>
                      <a:pt x="9" y="450"/>
                    </a:lnTo>
                    <a:lnTo>
                      <a:pt x="27" y="530"/>
                    </a:lnTo>
                    <a:lnTo>
                      <a:pt x="44" y="600"/>
                    </a:lnTo>
                    <a:lnTo>
                      <a:pt x="97" y="662"/>
                    </a:lnTo>
                    <a:lnTo>
                      <a:pt x="159" y="706"/>
                    </a:lnTo>
                    <a:lnTo>
                      <a:pt x="80" y="742"/>
                    </a:lnTo>
                    <a:lnTo>
                      <a:pt x="80" y="812"/>
                    </a:lnTo>
                    <a:lnTo>
                      <a:pt x="80" y="874"/>
                    </a:lnTo>
                    <a:lnTo>
                      <a:pt x="142" y="900"/>
                    </a:lnTo>
                    <a:lnTo>
                      <a:pt x="247" y="918"/>
                    </a:lnTo>
                    <a:lnTo>
                      <a:pt x="239" y="953"/>
                    </a:lnTo>
                    <a:lnTo>
                      <a:pt x="239" y="1024"/>
                    </a:lnTo>
                    <a:lnTo>
                      <a:pt x="186" y="1094"/>
                    </a:lnTo>
                    <a:lnTo>
                      <a:pt x="203" y="1165"/>
                    </a:lnTo>
                    <a:lnTo>
                      <a:pt x="265" y="1121"/>
                    </a:lnTo>
                    <a:lnTo>
                      <a:pt x="345" y="1112"/>
                    </a:lnTo>
                    <a:lnTo>
                      <a:pt x="397" y="1130"/>
                    </a:lnTo>
                    <a:lnTo>
                      <a:pt x="477" y="1183"/>
                    </a:lnTo>
                    <a:lnTo>
                      <a:pt x="512" y="1227"/>
                    </a:lnTo>
                    <a:lnTo>
                      <a:pt x="574" y="1236"/>
                    </a:lnTo>
                    <a:lnTo>
                      <a:pt x="627" y="1244"/>
                    </a:lnTo>
                    <a:lnTo>
                      <a:pt x="689" y="1315"/>
                    </a:lnTo>
                    <a:lnTo>
                      <a:pt x="768" y="1377"/>
                    </a:lnTo>
                    <a:lnTo>
                      <a:pt x="759" y="1474"/>
                    </a:lnTo>
                    <a:lnTo>
                      <a:pt x="742" y="1553"/>
                    </a:lnTo>
                    <a:lnTo>
                      <a:pt x="795" y="1624"/>
                    </a:lnTo>
                    <a:lnTo>
                      <a:pt x="848" y="1695"/>
                    </a:lnTo>
                    <a:lnTo>
                      <a:pt x="892" y="1765"/>
                    </a:lnTo>
                    <a:lnTo>
                      <a:pt x="962" y="1800"/>
                    </a:lnTo>
                    <a:lnTo>
                      <a:pt x="1024" y="1818"/>
                    </a:lnTo>
                    <a:lnTo>
                      <a:pt x="1086" y="1862"/>
                    </a:lnTo>
                    <a:lnTo>
                      <a:pt x="1148" y="1950"/>
                    </a:lnTo>
                    <a:lnTo>
                      <a:pt x="1183" y="2003"/>
                    </a:lnTo>
                    <a:lnTo>
                      <a:pt x="1183" y="2074"/>
                    </a:lnTo>
                    <a:lnTo>
                      <a:pt x="1121" y="2092"/>
                    </a:lnTo>
                    <a:lnTo>
                      <a:pt x="1139" y="2171"/>
                    </a:lnTo>
                    <a:lnTo>
                      <a:pt x="1156" y="2242"/>
                    </a:lnTo>
                    <a:lnTo>
                      <a:pt x="1183" y="2321"/>
                    </a:lnTo>
                    <a:lnTo>
                      <a:pt x="1209" y="2365"/>
                    </a:lnTo>
                    <a:lnTo>
                      <a:pt x="1253" y="2418"/>
                    </a:lnTo>
                    <a:lnTo>
                      <a:pt x="1165" y="2497"/>
                    </a:lnTo>
                    <a:lnTo>
                      <a:pt x="1139" y="2568"/>
                    </a:lnTo>
                    <a:lnTo>
                      <a:pt x="1095" y="2630"/>
                    </a:lnTo>
                    <a:lnTo>
                      <a:pt x="1051" y="2595"/>
                    </a:lnTo>
                    <a:lnTo>
                      <a:pt x="998" y="2621"/>
                    </a:lnTo>
                    <a:lnTo>
                      <a:pt x="980" y="2674"/>
                    </a:lnTo>
                    <a:lnTo>
                      <a:pt x="909" y="2709"/>
                    </a:lnTo>
                    <a:lnTo>
                      <a:pt x="1024" y="2797"/>
                    </a:lnTo>
                    <a:lnTo>
                      <a:pt x="1112" y="2842"/>
                    </a:lnTo>
                    <a:lnTo>
                      <a:pt x="1192" y="2903"/>
                    </a:lnTo>
                    <a:lnTo>
                      <a:pt x="1253" y="2974"/>
                    </a:lnTo>
                    <a:lnTo>
                      <a:pt x="1271" y="3044"/>
                    </a:lnTo>
                    <a:lnTo>
                      <a:pt x="1262" y="3132"/>
                    </a:lnTo>
                    <a:lnTo>
                      <a:pt x="1306" y="3167"/>
                    </a:lnTo>
                    <a:lnTo>
                      <a:pt x="1359" y="3211"/>
                    </a:lnTo>
                    <a:lnTo>
                      <a:pt x="1324" y="3282"/>
                    </a:lnTo>
                    <a:lnTo>
                      <a:pt x="1236" y="3308"/>
                    </a:lnTo>
                    <a:lnTo>
                      <a:pt x="1236" y="3370"/>
                    </a:lnTo>
                    <a:lnTo>
                      <a:pt x="1218" y="3423"/>
                    </a:lnTo>
                    <a:lnTo>
                      <a:pt x="1209" y="3494"/>
                    </a:lnTo>
                    <a:lnTo>
                      <a:pt x="1236" y="3555"/>
                    </a:lnTo>
                    <a:lnTo>
                      <a:pt x="1271" y="3591"/>
                    </a:lnTo>
                    <a:lnTo>
                      <a:pt x="1333" y="3635"/>
                    </a:lnTo>
                    <a:lnTo>
                      <a:pt x="1386" y="3599"/>
                    </a:lnTo>
                    <a:lnTo>
                      <a:pt x="1412" y="3529"/>
                    </a:lnTo>
                    <a:lnTo>
                      <a:pt x="1439" y="3476"/>
                    </a:lnTo>
                    <a:lnTo>
                      <a:pt x="1501" y="3546"/>
                    </a:lnTo>
                    <a:lnTo>
                      <a:pt x="1492" y="3591"/>
                    </a:lnTo>
                    <a:lnTo>
                      <a:pt x="1430" y="3652"/>
                    </a:lnTo>
                    <a:lnTo>
                      <a:pt x="1465" y="3714"/>
                    </a:lnTo>
                    <a:lnTo>
                      <a:pt x="1439" y="3767"/>
                    </a:lnTo>
                    <a:lnTo>
                      <a:pt x="1456" y="3838"/>
                    </a:lnTo>
                    <a:lnTo>
                      <a:pt x="1492" y="3891"/>
                    </a:lnTo>
                    <a:lnTo>
                      <a:pt x="1492" y="3970"/>
                    </a:lnTo>
                    <a:lnTo>
                      <a:pt x="1554" y="3997"/>
                    </a:lnTo>
                    <a:lnTo>
                      <a:pt x="1633" y="3997"/>
                    </a:lnTo>
                    <a:lnTo>
                      <a:pt x="1933" y="3741"/>
                    </a:lnTo>
                    <a:lnTo>
                      <a:pt x="1986" y="3661"/>
                    </a:lnTo>
                    <a:lnTo>
                      <a:pt x="2021" y="3529"/>
                    </a:lnTo>
                    <a:lnTo>
                      <a:pt x="2030" y="3441"/>
                    </a:lnTo>
                    <a:lnTo>
                      <a:pt x="2065" y="3352"/>
                    </a:lnTo>
                    <a:lnTo>
                      <a:pt x="2110" y="3308"/>
                    </a:lnTo>
                    <a:lnTo>
                      <a:pt x="2127" y="3229"/>
                    </a:lnTo>
                    <a:lnTo>
                      <a:pt x="2118" y="3141"/>
                    </a:lnTo>
                    <a:lnTo>
                      <a:pt x="2110" y="3070"/>
                    </a:lnTo>
                    <a:lnTo>
                      <a:pt x="2083" y="2983"/>
                    </a:lnTo>
                    <a:lnTo>
                      <a:pt x="2039" y="2921"/>
                    </a:lnTo>
                    <a:lnTo>
                      <a:pt x="2048" y="2833"/>
                    </a:lnTo>
                    <a:lnTo>
                      <a:pt x="2092" y="2762"/>
                    </a:lnTo>
                    <a:lnTo>
                      <a:pt x="2154" y="2718"/>
                    </a:lnTo>
                    <a:lnTo>
                      <a:pt x="2154" y="2621"/>
                    </a:lnTo>
                    <a:lnTo>
                      <a:pt x="2171" y="2506"/>
                    </a:lnTo>
                    <a:lnTo>
                      <a:pt x="2154" y="2356"/>
                    </a:lnTo>
                    <a:lnTo>
                      <a:pt x="2110" y="2259"/>
                    </a:lnTo>
                    <a:lnTo>
                      <a:pt x="2092" y="2180"/>
                    </a:lnTo>
                    <a:lnTo>
                      <a:pt x="2101" y="2118"/>
                    </a:lnTo>
                    <a:lnTo>
                      <a:pt x="2110" y="2030"/>
                    </a:lnTo>
                    <a:lnTo>
                      <a:pt x="2083" y="1977"/>
                    </a:lnTo>
                    <a:lnTo>
                      <a:pt x="1995" y="1906"/>
                    </a:lnTo>
                    <a:lnTo>
                      <a:pt x="2021" y="1827"/>
                    </a:lnTo>
                    <a:lnTo>
                      <a:pt x="1933" y="1818"/>
                    </a:lnTo>
                    <a:lnTo>
                      <a:pt x="1854" y="1809"/>
                    </a:lnTo>
                    <a:lnTo>
                      <a:pt x="1809" y="1774"/>
                    </a:lnTo>
                    <a:lnTo>
                      <a:pt x="1748" y="1818"/>
                    </a:lnTo>
                    <a:lnTo>
                      <a:pt x="1686" y="1809"/>
                    </a:lnTo>
                    <a:lnTo>
                      <a:pt x="1651" y="1739"/>
                    </a:lnTo>
                    <a:lnTo>
                      <a:pt x="1580" y="1721"/>
                    </a:lnTo>
                    <a:lnTo>
                      <a:pt x="1501" y="1659"/>
                    </a:lnTo>
                    <a:lnTo>
                      <a:pt x="1474" y="1589"/>
                    </a:lnTo>
                    <a:lnTo>
                      <a:pt x="1412" y="1562"/>
                    </a:lnTo>
                    <a:lnTo>
                      <a:pt x="1351" y="1589"/>
                    </a:lnTo>
                    <a:lnTo>
                      <a:pt x="1315" y="1492"/>
                    </a:lnTo>
                    <a:lnTo>
                      <a:pt x="1262" y="1553"/>
                    </a:lnTo>
                    <a:lnTo>
                      <a:pt x="1165" y="1518"/>
                    </a:lnTo>
                    <a:lnTo>
                      <a:pt x="1112" y="1456"/>
                    </a:lnTo>
                    <a:lnTo>
                      <a:pt x="1042" y="1395"/>
                    </a:lnTo>
                    <a:lnTo>
                      <a:pt x="971" y="1350"/>
                    </a:lnTo>
                    <a:lnTo>
                      <a:pt x="892" y="1368"/>
                    </a:lnTo>
                    <a:lnTo>
                      <a:pt x="883" y="1297"/>
                    </a:lnTo>
                    <a:lnTo>
                      <a:pt x="901" y="1227"/>
                    </a:lnTo>
                    <a:lnTo>
                      <a:pt x="909" y="1183"/>
                    </a:lnTo>
                    <a:lnTo>
                      <a:pt x="874" y="1130"/>
                    </a:lnTo>
                    <a:lnTo>
                      <a:pt x="839" y="1050"/>
                    </a:lnTo>
                    <a:lnTo>
                      <a:pt x="918" y="997"/>
                    </a:lnTo>
                    <a:lnTo>
                      <a:pt x="874" y="980"/>
                    </a:lnTo>
                    <a:lnTo>
                      <a:pt x="821" y="944"/>
                    </a:lnTo>
                    <a:lnTo>
                      <a:pt x="803" y="909"/>
                    </a:lnTo>
                    <a:lnTo>
                      <a:pt x="795" y="830"/>
                    </a:lnTo>
                    <a:lnTo>
                      <a:pt x="856" y="794"/>
                    </a:lnTo>
                    <a:lnTo>
                      <a:pt x="865" y="750"/>
                    </a:lnTo>
                    <a:lnTo>
                      <a:pt x="803" y="671"/>
                    </a:lnTo>
                    <a:lnTo>
                      <a:pt x="750" y="644"/>
                    </a:lnTo>
                    <a:lnTo>
                      <a:pt x="680" y="609"/>
                    </a:lnTo>
                    <a:lnTo>
                      <a:pt x="733" y="556"/>
                    </a:lnTo>
                    <a:lnTo>
                      <a:pt x="715" y="477"/>
                    </a:lnTo>
                    <a:lnTo>
                      <a:pt x="662" y="389"/>
                    </a:lnTo>
                    <a:lnTo>
                      <a:pt x="618" y="371"/>
                    </a:lnTo>
                    <a:lnTo>
                      <a:pt x="539" y="353"/>
                    </a:lnTo>
                    <a:lnTo>
                      <a:pt x="468" y="362"/>
                    </a:lnTo>
                    <a:lnTo>
                      <a:pt x="459" y="309"/>
                    </a:lnTo>
                    <a:lnTo>
                      <a:pt x="406" y="274"/>
                    </a:lnTo>
                    <a:lnTo>
                      <a:pt x="345" y="274"/>
                    </a:lnTo>
                    <a:lnTo>
                      <a:pt x="336" y="221"/>
                    </a:lnTo>
                    <a:lnTo>
                      <a:pt x="292" y="186"/>
                    </a:lnTo>
                    <a:lnTo>
                      <a:pt x="300" y="124"/>
                    </a:lnTo>
                    <a:lnTo>
                      <a:pt x="292" y="62"/>
                    </a:lnTo>
                    <a:lnTo>
                      <a:pt x="283" y="0"/>
                    </a:lnTo>
                    <a:lnTo>
                      <a:pt x="195" y="27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2" name="Freeform 13">
                <a:extLst>
                  <a:ext uri="{FF2B5EF4-FFF2-40B4-BE49-F238E27FC236}">
                    <a16:creationId xmlns:a16="http://schemas.microsoft.com/office/drawing/2014/main" id="{FC839B6E-B042-47AC-91A7-9F61A1CE8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940" y="1557317"/>
                <a:ext cx="513803" cy="709643"/>
              </a:xfrm>
              <a:custGeom>
                <a:avLst/>
                <a:gdLst/>
                <a:ahLst/>
                <a:cxnLst>
                  <a:cxn ang="0">
                    <a:pos x="1112" y="1835"/>
                  </a:cxn>
                  <a:cxn ang="0">
                    <a:pos x="1006" y="1791"/>
                  </a:cxn>
                  <a:cxn ang="0">
                    <a:pos x="865" y="1774"/>
                  </a:cxn>
                  <a:cxn ang="0">
                    <a:pos x="776" y="1809"/>
                  </a:cxn>
                  <a:cxn ang="0">
                    <a:pos x="618" y="1827"/>
                  </a:cxn>
                  <a:cxn ang="0">
                    <a:pos x="582" y="1738"/>
                  </a:cxn>
                  <a:cxn ang="0">
                    <a:pos x="485" y="1694"/>
                  </a:cxn>
                  <a:cxn ang="0">
                    <a:pos x="459" y="1571"/>
                  </a:cxn>
                  <a:cxn ang="0">
                    <a:pos x="450" y="1438"/>
                  </a:cxn>
                  <a:cxn ang="0">
                    <a:pos x="406" y="1359"/>
                  </a:cxn>
                  <a:cxn ang="0">
                    <a:pos x="565" y="1324"/>
                  </a:cxn>
                  <a:cxn ang="0">
                    <a:pos x="591" y="1200"/>
                  </a:cxn>
                  <a:cxn ang="0">
                    <a:pos x="494" y="1130"/>
                  </a:cxn>
                  <a:cxn ang="0">
                    <a:pos x="397" y="1050"/>
                  </a:cxn>
                  <a:cxn ang="0">
                    <a:pos x="291" y="997"/>
                  </a:cxn>
                  <a:cxn ang="0">
                    <a:pos x="212" y="944"/>
                  </a:cxn>
                  <a:cxn ang="0">
                    <a:pos x="79" y="883"/>
                  </a:cxn>
                  <a:cxn ang="0">
                    <a:pos x="0" y="785"/>
                  </a:cxn>
                  <a:cxn ang="0">
                    <a:pos x="168" y="680"/>
                  </a:cxn>
                  <a:cxn ang="0">
                    <a:pos x="132" y="521"/>
                  </a:cxn>
                  <a:cxn ang="0">
                    <a:pos x="35" y="415"/>
                  </a:cxn>
                  <a:cxn ang="0">
                    <a:pos x="97" y="247"/>
                  </a:cxn>
                  <a:cxn ang="0">
                    <a:pos x="115" y="62"/>
                  </a:cxn>
                  <a:cxn ang="0">
                    <a:pos x="203" y="27"/>
                  </a:cxn>
                  <a:cxn ang="0">
                    <a:pos x="256" y="80"/>
                  </a:cxn>
                  <a:cxn ang="0">
                    <a:pos x="256" y="212"/>
                  </a:cxn>
                  <a:cxn ang="0">
                    <a:pos x="423" y="256"/>
                  </a:cxn>
                  <a:cxn ang="0">
                    <a:pos x="415" y="362"/>
                  </a:cxn>
                  <a:cxn ang="0">
                    <a:pos x="379" y="503"/>
                  </a:cxn>
                  <a:cxn ang="0">
                    <a:pos x="521" y="450"/>
                  </a:cxn>
                  <a:cxn ang="0">
                    <a:pos x="653" y="521"/>
                  </a:cxn>
                  <a:cxn ang="0">
                    <a:pos x="750" y="574"/>
                  </a:cxn>
                  <a:cxn ang="0">
                    <a:pos x="865" y="653"/>
                  </a:cxn>
                  <a:cxn ang="0">
                    <a:pos x="935" y="812"/>
                  </a:cxn>
                  <a:cxn ang="0">
                    <a:pos x="971" y="962"/>
                  </a:cxn>
                  <a:cxn ang="0">
                    <a:pos x="1068" y="1103"/>
                  </a:cxn>
                  <a:cxn ang="0">
                    <a:pos x="1200" y="1156"/>
                  </a:cxn>
                  <a:cxn ang="0">
                    <a:pos x="1324" y="1288"/>
                  </a:cxn>
                  <a:cxn ang="0">
                    <a:pos x="1359" y="1412"/>
                  </a:cxn>
                  <a:cxn ang="0">
                    <a:pos x="1315" y="1509"/>
                  </a:cxn>
                  <a:cxn ang="0">
                    <a:pos x="1359" y="1659"/>
                  </a:cxn>
                  <a:cxn ang="0">
                    <a:pos x="1429" y="1756"/>
                  </a:cxn>
                  <a:cxn ang="0">
                    <a:pos x="1315" y="1906"/>
                  </a:cxn>
                  <a:cxn ang="0">
                    <a:pos x="1227" y="1933"/>
                  </a:cxn>
                  <a:cxn ang="0">
                    <a:pos x="1129" y="1941"/>
                  </a:cxn>
                </a:cxnLst>
                <a:rect l="0" t="0" r="r" b="b"/>
                <a:pathLst>
                  <a:path w="1430" h="1969">
                    <a:moveTo>
                      <a:pt x="1121" y="1888"/>
                    </a:moveTo>
                    <a:lnTo>
                      <a:pt x="1112" y="1835"/>
                    </a:lnTo>
                    <a:lnTo>
                      <a:pt x="1041" y="1827"/>
                    </a:lnTo>
                    <a:lnTo>
                      <a:pt x="1006" y="1791"/>
                    </a:lnTo>
                    <a:lnTo>
                      <a:pt x="944" y="1765"/>
                    </a:lnTo>
                    <a:lnTo>
                      <a:pt x="865" y="1774"/>
                    </a:lnTo>
                    <a:lnTo>
                      <a:pt x="856" y="1712"/>
                    </a:lnTo>
                    <a:lnTo>
                      <a:pt x="776" y="1809"/>
                    </a:lnTo>
                    <a:lnTo>
                      <a:pt x="688" y="1844"/>
                    </a:lnTo>
                    <a:lnTo>
                      <a:pt x="618" y="1827"/>
                    </a:lnTo>
                    <a:lnTo>
                      <a:pt x="626" y="1765"/>
                    </a:lnTo>
                    <a:lnTo>
                      <a:pt x="582" y="1738"/>
                    </a:lnTo>
                    <a:lnTo>
                      <a:pt x="503" y="1738"/>
                    </a:lnTo>
                    <a:lnTo>
                      <a:pt x="485" y="1694"/>
                    </a:lnTo>
                    <a:lnTo>
                      <a:pt x="476" y="1633"/>
                    </a:lnTo>
                    <a:lnTo>
                      <a:pt x="459" y="1571"/>
                    </a:lnTo>
                    <a:lnTo>
                      <a:pt x="441" y="1500"/>
                    </a:lnTo>
                    <a:lnTo>
                      <a:pt x="450" y="1438"/>
                    </a:lnTo>
                    <a:lnTo>
                      <a:pt x="379" y="1403"/>
                    </a:lnTo>
                    <a:lnTo>
                      <a:pt x="406" y="1359"/>
                    </a:lnTo>
                    <a:lnTo>
                      <a:pt x="485" y="1333"/>
                    </a:lnTo>
                    <a:lnTo>
                      <a:pt x="565" y="1324"/>
                    </a:lnTo>
                    <a:lnTo>
                      <a:pt x="600" y="1288"/>
                    </a:lnTo>
                    <a:lnTo>
                      <a:pt x="591" y="1200"/>
                    </a:lnTo>
                    <a:lnTo>
                      <a:pt x="565" y="1138"/>
                    </a:lnTo>
                    <a:lnTo>
                      <a:pt x="494" y="1130"/>
                    </a:lnTo>
                    <a:lnTo>
                      <a:pt x="476" y="1077"/>
                    </a:lnTo>
                    <a:lnTo>
                      <a:pt x="397" y="1050"/>
                    </a:lnTo>
                    <a:lnTo>
                      <a:pt x="344" y="1015"/>
                    </a:lnTo>
                    <a:lnTo>
                      <a:pt x="291" y="997"/>
                    </a:lnTo>
                    <a:lnTo>
                      <a:pt x="300" y="953"/>
                    </a:lnTo>
                    <a:lnTo>
                      <a:pt x="212" y="944"/>
                    </a:lnTo>
                    <a:lnTo>
                      <a:pt x="141" y="883"/>
                    </a:lnTo>
                    <a:lnTo>
                      <a:pt x="79" y="883"/>
                    </a:lnTo>
                    <a:lnTo>
                      <a:pt x="18" y="865"/>
                    </a:lnTo>
                    <a:lnTo>
                      <a:pt x="0" y="785"/>
                    </a:lnTo>
                    <a:lnTo>
                      <a:pt x="97" y="733"/>
                    </a:lnTo>
                    <a:lnTo>
                      <a:pt x="168" y="680"/>
                    </a:lnTo>
                    <a:lnTo>
                      <a:pt x="168" y="609"/>
                    </a:lnTo>
                    <a:lnTo>
                      <a:pt x="132" y="521"/>
                    </a:lnTo>
                    <a:lnTo>
                      <a:pt x="88" y="468"/>
                    </a:lnTo>
                    <a:lnTo>
                      <a:pt x="35" y="415"/>
                    </a:lnTo>
                    <a:lnTo>
                      <a:pt x="79" y="344"/>
                    </a:lnTo>
                    <a:lnTo>
                      <a:pt x="97" y="247"/>
                    </a:lnTo>
                    <a:lnTo>
                      <a:pt x="123" y="141"/>
                    </a:lnTo>
                    <a:lnTo>
                      <a:pt x="115" y="62"/>
                    </a:lnTo>
                    <a:lnTo>
                      <a:pt x="159" y="0"/>
                    </a:lnTo>
                    <a:lnTo>
                      <a:pt x="203" y="27"/>
                    </a:lnTo>
                    <a:lnTo>
                      <a:pt x="194" y="97"/>
                    </a:lnTo>
                    <a:lnTo>
                      <a:pt x="256" y="80"/>
                    </a:lnTo>
                    <a:lnTo>
                      <a:pt x="256" y="150"/>
                    </a:lnTo>
                    <a:lnTo>
                      <a:pt x="256" y="212"/>
                    </a:lnTo>
                    <a:lnTo>
                      <a:pt x="318" y="238"/>
                    </a:lnTo>
                    <a:lnTo>
                      <a:pt x="423" y="256"/>
                    </a:lnTo>
                    <a:lnTo>
                      <a:pt x="415" y="291"/>
                    </a:lnTo>
                    <a:lnTo>
                      <a:pt x="415" y="362"/>
                    </a:lnTo>
                    <a:lnTo>
                      <a:pt x="362" y="432"/>
                    </a:lnTo>
                    <a:lnTo>
                      <a:pt x="379" y="503"/>
                    </a:lnTo>
                    <a:lnTo>
                      <a:pt x="441" y="459"/>
                    </a:lnTo>
                    <a:lnTo>
                      <a:pt x="521" y="450"/>
                    </a:lnTo>
                    <a:lnTo>
                      <a:pt x="573" y="468"/>
                    </a:lnTo>
                    <a:lnTo>
                      <a:pt x="653" y="521"/>
                    </a:lnTo>
                    <a:lnTo>
                      <a:pt x="688" y="565"/>
                    </a:lnTo>
                    <a:lnTo>
                      <a:pt x="750" y="574"/>
                    </a:lnTo>
                    <a:lnTo>
                      <a:pt x="803" y="582"/>
                    </a:lnTo>
                    <a:lnTo>
                      <a:pt x="865" y="653"/>
                    </a:lnTo>
                    <a:lnTo>
                      <a:pt x="944" y="715"/>
                    </a:lnTo>
                    <a:lnTo>
                      <a:pt x="935" y="812"/>
                    </a:lnTo>
                    <a:lnTo>
                      <a:pt x="918" y="891"/>
                    </a:lnTo>
                    <a:lnTo>
                      <a:pt x="971" y="962"/>
                    </a:lnTo>
                    <a:lnTo>
                      <a:pt x="1024" y="1033"/>
                    </a:lnTo>
                    <a:lnTo>
                      <a:pt x="1068" y="1103"/>
                    </a:lnTo>
                    <a:lnTo>
                      <a:pt x="1138" y="1138"/>
                    </a:lnTo>
                    <a:lnTo>
                      <a:pt x="1200" y="1156"/>
                    </a:lnTo>
                    <a:lnTo>
                      <a:pt x="1262" y="1200"/>
                    </a:lnTo>
                    <a:lnTo>
                      <a:pt x="1324" y="1288"/>
                    </a:lnTo>
                    <a:lnTo>
                      <a:pt x="1359" y="1341"/>
                    </a:lnTo>
                    <a:lnTo>
                      <a:pt x="1359" y="1412"/>
                    </a:lnTo>
                    <a:lnTo>
                      <a:pt x="1297" y="1430"/>
                    </a:lnTo>
                    <a:lnTo>
                      <a:pt x="1315" y="1509"/>
                    </a:lnTo>
                    <a:lnTo>
                      <a:pt x="1332" y="1580"/>
                    </a:lnTo>
                    <a:lnTo>
                      <a:pt x="1359" y="1659"/>
                    </a:lnTo>
                    <a:lnTo>
                      <a:pt x="1385" y="1703"/>
                    </a:lnTo>
                    <a:lnTo>
                      <a:pt x="1429" y="1756"/>
                    </a:lnTo>
                    <a:lnTo>
                      <a:pt x="1341" y="1835"/>
                    </a:lnTo>
                    <a:lnTo>
                      <a:pt x="1315" y="1906"/>
                    </a:lnTo>
                    <a:lnTo>
                      <a:pt x="1271" y="1968"/>
                    </a:lnTo>
                    <a:lnTo>
                      <a:pt x="1227" y="1933"/>
                    </a:lnTo>
                    <a:lnTo>
                      <a:pt x="1174" y="1959"/>
                    </a:lnTo>
                    <a:lnTo>
                      <a:pt x="1129" y="1941"/>
                    </a:lnTo>
                    <a:lnTo>
                      <a:pt x="1121" y="1888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3" name="Freeform 14">
                <a:extLst>
                  <a:ext uri="{FF2B5EF4-FFF2-40B4-BE49-F238E27FC236}">
                    <a16:creationId xmlns:a16="http://schemas.microsoft.com/office/drawing/2014/main" id="{5931D8B4-DD69-4BCB-8178-8E1156761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7944" y="3254804"/>
                <a:ext cx="542085" cy="389007"/>
              </a:xfrm>
              <a:custGeom>
                <a:avLst/>
                <a:gdLst/>
                <a:ahLst/>
                <a:cxnLst>
                  <a:cxn ang="0">
                    <a:pos x="1438" y="0"/>
                  </a:cxn>
                  <a:cxn ang="0">
                    <a:pos x="1323" y="79"/>
                  </a:cxn>
                  <a:cxn ang="0">
                    <a:pos x="1165" y="35"/>
                  </a:cxn>
                  <a:cxn ang="0">
                    <a:pos x="1006" y="115"/>
                  </a:cxn>
                  <a:cxn ang="0">
                    <a:pos x="935" y="194"/>
                  </a:cxn>
                  <a:cxn ang="0">
                    <a:pos x="776" y="300"/>
                  </a:cxn>
                  <a:cxn ang="0">
                    <a:pos x="661" y="326"/>
                  </a:cxn>
                  <a:cxn ang="0">
                    <a:pos x="556" y="97"/>
                  </a:cxn>
                  <a:cxn ang="0">
                    <a:pos x="432" y="150"/>
                  </a:cxn>
                  <a:cxn ang="0">
                    <a:pos x="300" y="79"/>
                  </a:cxn>
                  <a:cxn ang="0">
                    <a:pos x="335" y="238"/>
                  </a:cxn>
                  <a:cxn ang="0">
                    <a:pos x="220" y="282"/>
                  </a:cxn>
                  <a:cxn ang="0">
                    <a:pos x="106" y="326"/>
                  </a:cxn>
                  <a:cxn ang="0">
                    <a:pos x="0" y="362"/>
                  </a:cxn>
                  <a:cxn ang="0">
                    <a:pos x="0" y="485"/>
                  </a:cxn>
                  <a:cxn ang="0">
                    <a:pos x="123" y="459"/>
                  </a:cxn>
                  <a:cxn ang="0">
                    <a:pos x="132" y="538"/>
                  </a:cxn>
                  <a:cxn ang="0">
                    <a:pos x="79" y="635"/>
                  </a:cxn>
                  <a:cxn ang="0">
                    <a:pos x="61" y="759"/>
                  </a:cxn>
                  <a:cxn ang="0">
                    <a:pos x="132" y="838"/>
                  </a:cxn>
                  <a:cxn ang="0">
                    <a:pos x="203" y="918"/>
                  </a:cxn>
                  <a:cxn ang="0">
                    <a:pos x="361" y="944"/>
                  </a:cxn>
                  <a:cxn ang="0">
                    <a:pos x="467" y="979"/>
                  </a:cxn>
                  <a:cxn ang="0">
                    <a:pos x="547" y="1041"/>
                  </a:cxn>
                  <a:cxn ang="0">
                    <a:pos x="688" y="1032"/>
                  </a:cxn>
                  <a:cxn ang="0">
                    <a:pos x="679" y="926"/>
                  </a:cxn>
                  <a:cxn ang="0">
                    <a:pos x="661" y="768"/>
                  </a:cxn>
                  <a:cxn ang="0">
                    <a:pos x="794" y="723"/>
                  </a:cxn>
                  <a:cxn ang="0">
                    <a:pos x="917" y="670"/>
                  </a:cxn>
                  <a:cxn ang="0">
                    <a:pos x="1023" y="556"/>
                  </a:cxn>
                  <a:cxn ang="0">
                    <a:pos x="1200" y="538"/>
                  </a:cxn>
                  <a:cxn ang="0">
                    <a:pos x="1385" y="503"/>
                  </a:cxn>
                  <a:cxn ang="0">
                    <a:pos x="1447" y="326"/>
                  </a:cxn>
                  <a:cxn ang="0">
                    <a:pos x="1473" y="167"/>
                  </a:cxn>
                  <a:cxn ang="0">
                    <a:pos x="1509" y="17"/>
                  </a:cxn>
                </a:cxnLst>
                <a:rect l="0" t="0" r="r" b="b"/>
                <a:pathLst>
                  <a:path w="1510" h="1077">
                    <a:moveTo>
                      <a:pt x="1509" y="17"/>
                    </a:moveTo>
                    <a:lnTo>
                      <a:pt x="1438" y="0"/>
                    </a:lnTo>
                    <a:lnTo>
                      <a:pt x="1376" y="17"/>
                    </a:lnTo>
                    <a:lnTo>
                      <a:pt x="1323" y="79"/>
                    </a:lnTo>
                    <a:lnTo>
                      <a:pt x="1244" y="53"/>
                    </a:lnTo>
                    <a:lnTo>
                      <a:pt x="1165" y="35"/>
                    </a:lnTo>
                    <a:lnTo>
                      <a:pt x="1094" y="62"/>
                    </a:lnTo>
                    <a:lnTo>
                      <a:pt x="1006" y="115"/>
                    </a:lnTo>
                    <a:lnTo>
                      <a:pt x="935" y="141"/>
                    </a:lnTo>
                    <a:lnTo>
                      <a:pt x="935" y="194"/>
                    </a:lnTo>
                    <a:lnTo>
                      <a:pt x="891" y="256"/>
                    </a:lnTo>
                    <a:lnTo>
                      <a:pt x="776" y="300"/>
                    </a:lnTo>
                    <a:lnTo>
                      <a:pt x="732" y="362"/>
                    </a:lnTo>
                    <a:lnTo>
                      <a:pt x="661" y="326"/>
                    </a:lnTo>
                    <a:lnTo>
                      <a:pt x="609" y="176"/>
                    </a:lnTo>
                    <a:lnTo>
                      <a:pt x="556" y="97"/>
                    </a:lnTo>
                    <a:lnTo>
                      <a:pt x="503" y="123"/>
                    </a:lnTo>
                    <a:lnTo>
                      <a:pt x="432" y="150"/>
                    </a:lnTo>
                    <a:lnTo>
                      <a:pt x="388" y="97"/>
                    </a:lnTo>
                    <a:lnTo>
                      <a:pt x="300" y="79"/>
                    </a:lnTo>
                    <a:lnTo>
                      <a:pt x="317" y="150"/>
                    </a:lnTo>
                    <a:lnTo>
                      <a:pt x="335" y="238"/>
                    </a:lnTo>
                    <a:lnTo>
                      <a:pt x="282" y="300"/>
                    </a:lnTo>
                    <a:lnTo>
                      <a:pt x="220" y="282"/>
                    </a:lnTo>
                    <a:lnTo>
                      <a:pt x="158" y="291"/>
                    </a:lnTo>
                    <a:lnTo>
                      <a:pt x="106" y="326"/>
                    </a:lnTo>
                    <a:lnTo>
                      <a:pt x="70" y="353"/>
                    </a:lnTo>
                    <a:lnTo>
                      <a:pt x="0" y="362"/>
                    </a:lnTo>
                    <a:lnTo>
                      <a:pt x="35" y="432"/>
                    </a:lnTo>
                    <a:lnTo>
                      <a:pt x="0" y="485"/>
                    </a:lnTo>
                    <a:lnTo>
                      <a:pt x="61" y="494"/>
                    </a:lnTo>
                    <a:lnTo>
                      <a:pt x="123" y="459"/>
                    </a:lnTo>
                    <a:lnTo>
                      <a:pt x="194" y="476"/>
                    </a:lnTo>
                    <a:lnTo>
                      <a:pt x="132" y="538"/>
                    </a:lnTo>
                    <a:lnTo>
                      <a:pt x="88" y="582"/>
                    </a:lnTo>
                    <a:lnTo>
                      <a:pt x="79" y="635"/>
                    </a:lnTo>
                    <a:lnTo>
                      <a:pt x="79" y="688"/>
                    </a:lnTo>
                    <a:lnTo>
                      <a:pt x="61" y="759"/>
                    </a:lnTo>
                    <a:lnTo>
                      <a:pt x="61" y="829"/>
                    </a:lnTo>
                    <a:lnTo>
                      <a:pt x="132" y="838"/>
                    </a:lnTo>
                    <a:lnTo>
                      <a:pt x="185" y="856"/>
                    </a:lnTo>
                    <a:lnTo>
                      <a:pt x="203" y="918"/>
                    </a:lnTo>
                    <a:lnTo>
                      <a:pt x="238" y="962"/>
                    </a:lnTo>
                    <a:lnTo>
                      <a:pt x="361" y="944"/>
                    </a:lnTo>
                    <a:lnTo>
                      <a:pt x="441" y="944"/>
                    </a:lnTo>
                    <a:lnTo>
                      <a:pt x="467" y="979"/>
                    </a:lnTo>
                    <a:lnTo>
                      <a:pt x="547" y="988"/>
                    </a:lnTo>
                    <a:lnTo>
                      <a:pt x="547" y="1041"/>
                    </a:lnTo>
                    <a:lnTo>
                      <a:pt x="626" y="1076"/>
                    </a:lnTo>
                    <a:lnTo>
                      <a:pt x="688" y="1032"/>
                    </a:lnTo>
                    <a:lnTo>
                      <a:pt x="679" y="979"/>
                    </a:lnTo>
                    <a:lnTo>
                      <a:pt x="679" y="926"/>
                    </a:lnTo>
                    <a:lnTo>
                      <a:pt x="697" y="856"/>
                    </a:lnTo>
                    <a:lnTo>
                      <a:pt x="661" y="768"/>
                    </a:lnTo>
                    <a:lnTo>
                      <a:pt x="706" y="723"/>
                    </a:lnTo>
                    <a:lnTo>
                      <a:pt x="794" y="723"/>
                    </a:lnTo>
                    <a:lnTo>
                      <a:pt x="838" y="688"/>
                    </a:lnTo>
                    <a:lnTo>
                      <a:pt x="917" y="670"/>
                    </a:lnTo>
                    <a:lnTo>
                      <a:pt x="979" y="600"/>
                    </a:lnTo>
                    <a:lnTo>
                      <a:pt x="1023" y="556"/>
                    </a:lnTo>
                    <a:lnTo>
                      <a:pt x="1094" y="529"/>
                    </a:lnTo>
                    <a:lnTo>
                      <a:pt x="1200" y="538"/>
                    </a:lnTo>
                    <a:lnTo>
                      <a:pt x="1315" y="538"/>
                    </a:lnTo>
                    <a:lnTo>
                      <a:pt x="1385" y="503"/>
                    </a:lnTo>
                    <a:lnTo>
                      <a:pt x="1447" y="415"/>
                    </a:lnTo>
                    <a:lnTo>
                      <a:pt x="1447" y="326"/>
                    </a:lnTo>
                    <a:lnTo>
                      <a:pt x="1482" y="265"/>
                    </a:lnTo>
                    <a:lnTo>
                      <a:pt x="1473" y="167"/>
                    </a:lnTo>
                    <a:lnTo>
                      <a:pt x="1482" y="97"/>
                    </a:lnTo>
                    <a:lnTo>
                      <a:pt x="1509" y="17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4" name="Freeform 15">
                <a:extLst>
                  <a:ext uri="{FF2B5EF4-FFF2-40B4-BE49-F238E27FC236}">
                    <a16:creationId xmlns:a16="http://schemas.microsoft.com/office/drawing/2014/main" id="{D15ED8A5-D33F-425C-8AAE-66A892A3B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4110" y="2167940"/>
                <a:ext cx="829626" cy="1831873"/>
              </a:xfrm>
              <a:custGeom>
                <a:avLst/>
                <a:gdLst/>
                <a:ahLst/>
                <a:cxnLst>
                  <a:cxn ang="0">
                    <a:pos x="2198" y="3211"/>
                  </a:cxn>
                  <a:cxn ang="0">
                    <a:pos x="2162" y="2929"/>
                  </a:cxn>
                  <a:cxn ang="0">
                    <a:pos x="1995" y="2752"/>
                  </a:cxn>
                  <a:cxn ang="0">
                    <a:pos x="1730" y="2646"/>
                  </a:cxn>
                  <a:cxn ang="0">
                    <a:pos x="1421" y="2567"/>
                  </a:cxn>
                  <a:cxn ang="0">
                    <a:pos x="1377" y="2329"/>
                  </a:cxn>
                  <a:cxn ang="0">
                    <a:pos x="1183" y="2152"/>
                  </a:cxn>
                  <a:cxn ang="0">
                    <a:pos x="1253" y="1923"/>
                  </a:cxn>
                  <a:cxn ang="0">
                    <a:pos x="1412" y="1720"/>
                  </a:cxn>
                  <a:cxn ang="0">
                    <a:pos x="1668" y="1614"/>
                  </a:cxn>
                  <a:cxn ang="0">
                    <a:pos x="1456" y="1393"/>
                  </a:cxn>
                  <a:cxn ang="0">
                    <a:pos x="945" y="829"/>
                  </a:cxn>
                  <a:cxn ang="0">
                    <a:pos x="1112" y="618"/>
                  </a:cxn>
                  <a:cxn ang="0">
                    <a:pos x="1059" y="371"/>
                  </a:cxn>
                  <a:cxn ang="0">
                    <a:pos x="768" y="177"/>
                  </a:cxn>
                  <a:cxn ang="0">
                    <a:pos x="503" y="106"/>
                  </a:cxn>
                  <a:cxn ang="0">
                    <a:pos x="627" y="371"/>
                  </a:cxn>
                  <a:cxn ang="0">
                    <a:pos x="786" y="609"/>
                  </a:cxn>
                  <a:cxn ang="0">
                    <a:pos x="742" y="829"/>
                  </a:cxn>
                  <a:cxn ang="0">
                    <a:pos x="283" y="1120"/>
                  </a:cxn>
                  <a:cxn ang="0">
                    <a:pos x="186" y="1279"/>
                  </a:cxn>
                  <a:cxn ang="0">
                    <a:pos x="71" y="1605"/>
                  </a:cxn>
                  <a:cxn ang="0">
                    <a:pos x="309" y="1852"/>
                  </a:cxn>
                  <a:cxn ang="0">
                    <a:pos x="389" y="2011"/>
                  </a:cxn>
                  <a:cxn ang="0">
                    <a:pos x="583" y="2117"/>
                  </a:cxn>
                  <a:cxn ang="0">
                    <a:pos x="671" y="2346"/>
                  </a:cxn>
                  <a:cxn ang="0">
                    <a:pos x="556" y="2549"/>
                  </a:cxn>
                  <a:cxn ang="0">
                    <a:pos x="662" y="2805"/>
                  </a:cxn>
                  <a:cxn ang="0">
                    <a:pos x="750" y="3035"/>
                  </a:cxn>
                  <a:cxn ang="0">
                    <a:pos x="697" y="3317"/>
                  </a:cxn>
                  <a:cxn ang="0">
                    <a:pos x="503" y="3379"/>
                  </a:cxn>
                  <a:cxn ang="0">
                    <a:pos x="618" y="3546"/>
                  </a:cxn>
                  <a:cxn ang="0">
                    <a:pos x="689" y="3820"/>
                  </a:cxn>
                  <a:cxn ang="0">
                    <a:pos x="750" y="4146"/>
                  </a:cxn>
                  <a:cxn ang="0">
                    <a:pos x="777" y="4464"/>
                  </a:cxn>
                  <a:cxn ang="0">
                    <a:pos x="653" y="4746"/>
                  </a:cxn>
                  <a:cxn ang="0">
                    <a:pos x="547" y="4914"/>
                  </a:cxn>
                  <a:cxn ang="0">
                    <a:pos x="768" y="4870"/>
                  </a:cxn>
                  <a:cxn ang="0">
                    <a:pos x="998" y="4879"/>
                  </a:cxn>
                  <a:cxn ang="0">
                    <a:pos x="1333" y="5011"/>
                  </a:cxn>
                  <a:cxn ang="0">
                    <a:pos x="1686" y="5029"/>
                  </a:cxn>
                  <a:cxn ang="0">
                    <a:pos x="1827" y="4835"/>
                  </a:cxn>
                  <a:cxn ang="0">
                    <a:pos x="1668" y="4579"/>
                  </a:cxn>
                  <a:cxn ang="0">
                    <a:pos x="1906" y="4235"/>
                  </a:cxn>
                  <a:cxn ang="0">
                    <a:pos x="2154" y="3996"/>
                  </a:cxn>
                  <a:cxn ang="0">
                    <a:pos x="2012" y="3758"/>
                  </a:cxn>
                  <a:cxn ang="0">
                    <a:pos x="2039" y="3538"/>
                  </a:cxn>
                  <a:cxn ang="0">
                    <a:pos x="2304" y="3432"/>
                  </a:cxn>
                </a:cxnLst>
                <a:rect l="0" t="0" r="r" b="b"/>
                <a:pathLst>
                  <a:path w="2305" h="5092">
                    <a:moveTo>
                      <a:pt x="2277" y="3352"/>
                    </a:moveTo>
                    <a:lnTo>
                      <a:pt x="2268" y="3308"/>
                    </a:lnTo>
                    <a:lnTo>
                      <a:pt x="2233" y="3273"/>
                    </a:lnTo>
                    <a:lnTo>
                      <a:pt x="2198" y="3211"/>
                    </a:lnTo>
                    <a:lnTo>
                      <a:pt x="2207" y="3141"/>
                    </a:lnTo>
                    <a:lnTo>
                      <a:pt x="2171" y="3088"/>
                    </a:lnTo>
                    <a:lnTo>
                      <a:pt x="2127" y="3017"/>
                    </a:lnTo>
                    <a:lnTo>
                      <a:pt x="2162" y="2929"/>
                    </a:lnTo>
                    <a:lnTo>
                      <a:pt x="2171" y="2867"/>
                    </a:lnTo>
                    <a:lnTo>
                      <a:pt x="2145" y="2814"/>
                    </a:lnTo>
                    <a:lnTo>
                      <a:pt x="2039" y="2823"/>
                    </a:lnTo>
                    <a:lnTo>
                      <a:pt x="1995" y="2752"/>
                    </a:lnTo>
                    <a:lnTo>
                      <a:pt x="2004" y="2664"/>
                    </a:lnTo>
                    <a:lnTo>
                      <a:pt x="1977" y="2611"/>
                    </a:lnTo>
                    <a:lnTo>
                      <a:pt x="1871" y="2620"/>
                    </a:lnTo>
                    <a:lnTo>
                      <a:pt x="1730" y="2646"/>
                    </a:lnTo>
                    <a:lnTo>
                      <a:pt x="1633" y="2664"/>
                    </a:lnTo>
                    <a:lnTo>
                      <a:pt x="1527" y="2673"/>
                    </a:lnTo>
                    <a:lnTo>
                      <a:pt x="1448" y="2638"/>
                    </a:lnTo>
                    <a:lnTo>
                      <a:pt x="1421" y="2567"/>
                    </a:lnTo>
                    <a:lnTo>
                      <a:pt x="1359" y="2532"/>
                    </a:lnTo>
                    <a:lnTo>
                      <a:pt x="1351" y="2470"/>
                    </a:lnTo>
                    <a:lnTo>
                      <a:pt x="1351" y="2399"/>
                    </a:lnTo>
                    <a:lnTo>
                      <a:pt x="1377" y="2329"/>
                    </a:lnTo>
                    <a:lnTo>
                      <a:pt x="1324" y="2293"/>
                    </a:lnTo>
                    <a:lnTo>
                      <a:pt x="1262" y="2241"/>
                    </a:lnTo>
                    <a:lnTo>
                      <a:pt x="1236" y="2179"/>
                    </a:lnTo>
                    <a:lnTo>
                      <a:pt x="1183" y="2152"/>
                    </a:lnTo>
                    <a:lnTo>
                      <a:pt x="1174" y="2082"/>
                    </a:lnTo>
                    <a:lnTo>
                      <a:pt x="1121" y="2029"/>
                    </a:lnTo>
                    <a:lnTo>
                      <a:pt x="1121" y="1976"/>
                    </a:lnTo>
                    <a:lnTo>
                      <a:pt x="1253" y="1923"/>
                    </a:lnTo>
                    <a:lnTo>
                      <a:pt x="1315" y="1888"/>
                    </a:lnTo>
                    <a:lnTo>
                      <a:pt x="1306" y="1817"/>
                    </a:lnTo>
                    <a:lnTo>
                      <a:pt x="1298" y="1746"/>
                    </a:lnTo>
                    <a:lnTo>
                      <a:pt x="1412" y="1720"/>
                    </a:lnTo>
                    <a:lnTo>
                      <a:pt x="1492" y="1738"/>
                    </a:lnTo>
                    <a:lnTo>
                      <a:pt x="1562" y="1755"/>
                    </a:lnTo>
                    <a:lnTo>
                      <a:pt x="1633" y="1746"/>
                    </a:lnTo>
                    <a:lnTo>
                      <a:pt x="1668" y="1614"/>
                    </a:lnTo>
                    <a:lnTo>
                      <a:pt x="1651" y="1526"/>
                    </a:lnTo>
                    <a:lnTo>
                      <a:pt x="1615" y="1455"/>
                    </a:lnTo>
                    <a:lnTo>
                      <a:pt x="1545" y="1402"/>
                    </a:lnTo>
                    <a:lnTo>
                      <a:pt x="1456" y="1393"/>
                    </a:lnTo>
                    <a:lnTo>
                      <a:pt x="1271" y="1173"/>
                    </a:lnTo>
                    <a:lnTo>
                      <a:pt x="962" y="943"/>
                    </a:lnTo>
                    <a:lnTo>
                      <a:pt x="900" y="864"/>
                    </a:lnTo>
                    <a:lnTo>
                      <a:pt x="945" y="829"/>
                    </a:lnTo>
                    <a:lnTo>
                      <a:pt x="1006" y="785"/>
                    </a:lnTo>
                    <a:lnTo>
                      <a:pt x="1024" y="705"/>
                    </a:lnTo>
                    <a:lnTo>
                      <a:pt x="1033" y="644"/>
                    </a:lnTo>
                    <a:lnTo>
                      <a:pt x="1112" y="618"/>
                    </a:lnTo>
                    <a:lnTo>
                      <a:pt x="1103" y="556"/>
                    </a:lnTo>
                    <a:lnTo>
                      <a:pt x="1077" y="494"/>
                    </a:lnTo>
                    <a:lnTo>
                      <a:pt x="1095" y="441"/>
                    </a:lnTo>
                    <a:lnTo>
                      <a:pt x="1059" y="371"/>
                    </a:lnTo>
                    <a:lnTo>
                      <a:pt x="971" y="371"/>
                    </a:lnTo>
                    <a:lnTo>
                      <a:pt x="927" y="327"/>
                    </a:lnTo>
                    <a:lnTo>
                      <a:pt x="865" y="203"/>
                    </a:lnTo>
                    <a:lnTo>
                      <a:pt x="768" y="177"/>
                    </a:lnTo>
                    <a:lnTo>
                      <a:pt x="697" y="141"/>
                    </a:lnTo>
                    <a:lnTo>
                      <a:pt x="689" y="80"/>
                    </a:lnTo>
                    <a:lnTo>
                      <a:pt x="583" y="0"/>
                    </a:lnTo>
                    <a:lnTo>
                      <a:pt x="503" y="106"/>
                    </a:lnTo>
                    <a:lnTo>
                      <a:pt x="512" y="168"/>
                    </a:lnTo>
                    <a:lnTo>
                      <a:pt x="565" y="221"/>
                    </a:lnTo>
                    <a:lnTo>
                      <a:pt x="627" y="291"/>
                    </a:lnTo>
                    <a:lnTo>
                      <a:pt x="627" y="371"/>
                    </a:lnTo>
                    <a:lnTo>
                      <a:pt x="680" y="424"/>
                    </a:lnTo>
                    <a:lnTo>
                      <a:pt x="742" y="486"/>
                    </a:lnTo>
                    <a:lnTo>
                      <a:pt x="759" y="556"/>
                    </a:lnTo>
                    <a:lnTo>
                      <a:pt x="786" y="609"/>
                    </a:lnTo>
                    <a:lnTo>
                      <a:pt x="812" y="696"/>
                    </a:lnTo>
                    <a:lnTo>
                      <a:pt x="803" y="740"/>
                    </a:lnTo>
                    <a:lnTo>
                      <a:pt x="803" y="793"/>
                    </a:lnTo>
                    <a:lnTo>
                      <a:pt x="742" y="829"/>
                    </a:lnTo>
                    <a:lnTo>
                      <a:pt x="671" y="855"/>
                    </a:lnTo>
                    <a:lnTo>
                      <a:pt x="406" y="1217"/>
                    </a:lnTo>
                    <a:lnTo>
                      <a:pt x="344" y="1199"/>
                    </a:lnTo>
                    <a:lnTo>
                      <a:pt x="283" y="1120"/>
                    </a:lnTo>
                    <a:lnTo>
                      <a:pt x="230" y="1067"/>
                    </a:lnTo>
                    <a:lnTo>
                      <a:pt x="177" y="1093"/>
                    </a:lnTo>
                    <a:lnTo>
                      <a:pt x="186" y="1199"/>
                    </a:lnTo>
                    <a:lnTo>
                      <a:pt x="186" y="1279"/>
                    </a:lnTo>
                    <a:lnTo>
                      <a:pt x="97" y="1323"/>
                    </a:lnTo>
                    <a:lnTo>
                      <a:pt x="80" y="1358"/>
                    </a:lnTo>
                    <a:lnTo>
                      <a:pt x="0" y="1552"/>
                    </a:lnTo>
                    <a:lnTo>
                      <a:pt x="71" y="1605"/>
                    </a:lnTo>
                    <a:lnTo>
                      <a:pt x="142" y="1667"/>
                    </a:lnTo>
                    <a:lnTo>
                      <a:pt x="239" y="1729"/>
                    </a:lnTo>
                    <a:lnTo>
                      <a:pt x="283" y="1791"/>
                    </a:lnTo>
                    <a:lnTo>
                      <a:pt x="309" y="1852"/>
                    </a:lnTo>
                    <a:lnTo>
                      <a:pt x="265" y="1888"/>
                    </a:lnTo>
                    <a:lnTo>
                      <a:pt x="239" y="1949"/>
                    </a:lnTo>
                    <a:lnTo>
                      <a:pt x="309" y="1985"/>
                    </a:lnTo>
                    <a:lnTo>
                      <a:pt x="389" y="2011"/>
                    </a:lnTo>
                    <a:lnTo>
                      <a:pt x="442" y="2073"/>
                    </a:lnTo>
                    <a:lnTo>
                      <a:pt x="459" y="2161"/>
                    </a:lnTo>
                    <a:lnTo>
                      <a:pt x="512" y="2117"/>
                    </a:lnTo>
                    <a:lnTo>
                      <a:pt x="583" y="2117"/>
                    </a:lnTo>
                    <a:lnTo>
                      <a:pt x="636" y="2161"/>
                    </a:lnTo>
                    <a:lnTo>
                      <a:pt x="627" y="2205"/>
                    </a:lnTo>
                    <a:lnTo>
                      <a:pt x="671" y="2267"/>
                    </a:lnTo>
                    <a:lnTo>
                      <a:pt x="671" y="2346"/>
                    </a:lnTo>
                    <a:lnTo>
                      <a:pt x="671" y="2435"/>
                    </a:lnTo>
                    <a:lnTo>
                      <a:pt x="636" y="2470"/>
                    </a:lnTo>
                    <a:lnTo>
                      <a:pt x="627" y="2532"/>
                    </a:lnTo>
                    <a:lnTo>
                      <a:pt x="556" y="2549"/>
                    </a:lnTo>
                    <a:lnTo>
                      <a:pt x="547" y="2629"/>
                    </a:lnTo>
                    <a:lnTo>
                      <a:pt x="539" y="2708"/>
                    </a:lnTo>
                    <a:lnTo>
                      <a:pt x="609" y="2743"/>
                    </a:lnTo>
                    <a:lnTo>
                      <a:pt x="662" y="2805"/>
                    </a:lnTo>
                    <a:lnTo>
                      <a:pt x="697" y="2858"/>
                    </a:lnTo>
                    <a:lnTo>
                      <a:pt x="697" y="2920"/>
                    </a:lnTo>
                    <a:lnTo>
                      <a:pt x="733" y="2973"/>
                    </a:lnTo>
                    <a:lnTo>
                      <a:pt x="750" y="3035"/>
                    </a:lnTo>
                    <a:lnTo>
                      <a:pt x="812" y="3096"/>
                    </a:lnTo>
                    <a:lnTo>
                      <a:pt x="803" y="3176"/>
                    </a:lnTo>
                    <a:lnTo>
                      <a:pt x="750" y="3246"/>
                    </a:lnTo>
                    <a:lnTo>
                      <a:pt x="697" y="3317"/>
                    </a:lnTo>
                    <a:lnTo>
                      <a:pt x="662" y="3361"/>
                    </a:lnTo>
                    <a:lnTo>
                      <a:pt x="583" y="3352"/>
                    </a:lnTo>
                    <a:lnTo>
                      <a:pt x="512" y="3317"/>
                    </a:lnTo>
                    <a:lnTo>
                      <a:pt x="503" y="3379"/>
                    </a:lnTo>
                    <a:lnTo>
                      <a:pt x="468" y="3441"/>
                    </a:lnTo>
                    <a:lnTo>
                      <a:pt x="521" y="3458"/>
                    </a:lnTo>
                    <a:lnTo>
                      <a:pt x="618" y="3485"/>
                    </a:lnTo>
                    <a:lnTo>
                      <a:pt x="618" y="3546"/>
                    </a:lnTo>
                    <a:lnTo>
                      <a:pt x="653" y="3608"/>
                    </a:lnTo>
                    <a:lnTo>
                      <a:pt x="653" y="3679"/>
                    </a:lnTo>
                    <a:lnTo>
                      <a:pt x="653" y="3749"/>
                    </a:lnTo>
                    <a:lnTo>
                      <a:pt x="689" y="3820"/>
                    </a:lnTo>
                    <a:lnTo>
                      <a:pt x="680" y="3917"/>
                    </a:lnTo>
                    <a:lnTo>
                      <a:pt x="715" y="3979"/>
                    </a:lnTo>
                    <a:lnTo>
                      <a:pt x="689" y="4049"/>
                    </a:lnTo>
                    <a:lnTo>
                      <a:pt x="750" y="4146"/>
                    </a:lnTo>
                    <a:lnTo>
                      <a:pt x="733" y="4226"/>
                    </a:lnTo>
                    <a:lnTo>
                      <a:pt x="777" y="4279"/>
                    </a:lnTo>
                    <a:lnTo>
                      <a:pt x="777" y="4367"/>
                    </a:lnTo>
                    <a:lnTo>
                      <a:pt x="777" y="4464"/>
                    </a:lnTo>
                    <a:lnTo>
                      <a:pt x="777" y="4552"/>
                    </a:lnTo>
                    <a:lnTo>
                      <a:pt x="768" y="4614"/>
                    </a:lnTo>
                    <a:lnTo>
                      <a:pt x="715" y="4685"/>
                    </a:lnTo>
                    <a:lnTo>
                      <a:pt x="653" y="4746"/>
                    </a:lnTo>
                    <a:lnTo>
                      <a:pt x="556" y="4799"/>
                    </a:lnTo>
                    <a:lnTo>
                      <a:pt x="539" y="4861"/>
                    </a:lnTo>
                    <a:lnTo>
                      <a:pt x="636" y="4861"/>
                    </a:lnTo>
                    <a:lnTo>
                      <a:pt x="547" y="4914"/>
                    </a:lnTo>
                    <a:lnTo>
                      <a:pt x="556" y="4958"/>
                    </a:lnTo>
                    <a:lnTo>
                      <a:pt x="645" y="4923"/>
                    </a:lnTo>
                    <a:lnTo>
                      <a:pt x="715" y="4949"/>
                    </a:lnTo>
                    <a:lnTo>
                      <a:pt x="768" y="4870"/>
                    </a:lnTo>
                    <a:lnTo>
                      <a:pt x="795" y="4905"/>
                    </a:lnTo>
                    <a:lnTo>
                      <a:pt x="839" y="4852"/>
                    </a:lnTo>
                    <a:lnTo>
                      <a:pt x="927" y="4852"/>
                    </a:lnTo>
                    <a:lnTo>
                      <a:pt x="998" y="4879"/>
                    </a:lnTo>
                    <a:lnTo>
                      <a:pt x="1086" y="4932"/>
                    </a:lnTo>
                    <a:lnTo>
                      <a:pt x="1130" y="4967"/>
                    </a:lnTo>
                    <a:lnTo>
                      <a:pt x="1245" y="4941"/>
                    </a:lnTo>
                    <a:lnTo>
                      <a:pt x="1333" y="5011"/>
                    </a:lnTo>
                    <a:lnTo>
                      <a:pt x="1403" y="5055"/>
                    </a:lnTo>
                    <a:lnTo>
                      <a:pt x="1509" y="5091"/>
                    </a:lnTo>
                    <a:lnTo>
                      <a:pt x="1553" y="5029"/>
                    </a:lnTo>
                    <a:lnTo>
                      <a:pt x="1686" y="5029"/>
                    </a:lnTo>
                    <a:lnTo>
                      <a:pt x="1721" y="4949"/>
                    </a:lnTo>
                    <a:lnTo>
                      <a:pt x="1783" y="4923"/>
                    </a:lnTo>
                    <a:lnTo>
                      <a:pt x="1845" y="4905"/>
                    </a:lnTo>
                    <a:lnTo>
                      <a:pt x="1827" y="4835"/>
                    </a:lnTo>
                    <a:lnTo>
                      <a:pt x="1739" y="4799"/>
                    </a:lnTo>
                    <a:lnTo>
                      <a:pt x="1721" y="4746"/>
                    </a:lnTo>
                    <a:lnTo>
                      <a:pt x="1686" y="4676"/>
                    </a:lnTo>
                    <a:lnTo>
                      <a:pt x="1668" y="4579"/>
                    </a:lnTo>
                    <a:lnTo>
                      <a:pt x="1739" y="4579"/>
                    </a:lnTo>
                    <a:lnTo>
                      <a:pt x="1756" y="4508"/>
                    </a:lnTo>
                    <a:lnTo>
                      <a:pt x="1845" y="4341"/>
                    </a:lnTo>
                    <a:lnTo>
                      <a:pt x="1906" y="4235"/>
                    </a:lnTo>
                    <a:lnTo>
                      <a:pt x="1933" y="4191"/>
                    </a:lnTo>
                    <a:lnTo>
                      <a:pt x="2012" y="4164"/>
                    </a:lnTo>
                    <a:lnTo>
                      <a:pt x="2092" y="4076"/>
                    </a:lnTo>
                    <a:lnTo>
                      <a:pt x="2154" y="3996"/>
                    </a:lnTo>
                    <a:lnTo>
                      <a:pt x="2136" y="3944"/>
                    </a:lnTo>
                    <a:lnTo>
                      <a:pt x="2065" y="3899"/>
                    </a:lnTo>
                    <a:lnTo>
                      <a:pt x="2057" y="3829"/>
                    </a:lnTo>
                    <a:lnTo>
                      <a:pt x="2012" y="3758"/>
                    </a:lnTo>
                    <a:lnTo>
                      <a:pt x="1959" y="3714"/>
                    </a:lnTo>
                    <a:lnTo>
                      <a:pt x="1915" y="3644"/>
                    </a:lnTo>
                    <a:lnTo>
                      <a:pt x="1995" y="3599"/>
                    </a:lnTo>
                    <a:lnTo>
                      <a:pt x="2039" y="3538"/>
                    </a:lnTo>
                    <a:lnTo>
                      <a:pt x="2092" y="3485"/>
                    </a:lnTo>
                    <a:lnTo>
                      <a:pt x="2145" y="3485"/>
                    </a:lnTo>
                    <a:lnTo>
                      <a:pt x="2198" y="3432"/>
                    </a:lnTo>
                    <a:lnTo>
                      <a:pt x="2304" y="3432"/>
                    </a:lnTo>
                    <a:lnTo>
                      <a:pt x="2277" y="335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5" name="Freeform 16">
                <a:extLst>
                  <a:ext uri="{FF2B5EF4-FFF2-40B4-BE49-F238E27FC236}">
                    <a16:creationId xmlns:a16="http://schemas.microsoft.com/office/drawing/2014/main" id="{6EE7D51E-0826-43DC-B513-956DCACE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598" y="2297610"/>
                <a:ext cx="876764" cy="964266"/>
              </a:xfrm>
              <a:custGeom>
                <a:avLst/>
                <a:gdLst/>
                <a:ahLst/>
                <a:cxnLst>
                  <a:cxn ang="0">
                    <a:pos x="698" y="1102"/>
                  </a:cxn>
                  <a:cxn ang="0">
                    <a:pos x="751" y="1279"/>
                  </a:cxn>
                  <a:cxn ang="0">
                    <a:pos x="592" y="1402"/>
                  </a:cxn>
                  <a:cxn ang="0">
                    <a:pos x="451" y="1570"/>
                  </a:cxn>
                  <a:cxn ang="0">
                    <a:pos x="283" y="1684"/>
                  </a:cxn>
                  <a:cxn ang="0">
                    <a:pos x="142" y="1808"/>
                  </a:cxn>
                  <a:cxn ang="0">
                    <a:pos x="115" y="1993"/>
                  </a:cxn>
                  <a:cxn ang="0">
                    <a:pos x="80" y="2179"/>
                  </a:cxn>
                  <a:cxn ang="0">
                    <a:pos x="248" y="2346"/>
                  </a:cxn>
                  <a:cxn ang="0">
                    <a:pos x="345" y="2417"/>
                  </a:cxn>
                  <a:cxn ang="0">
                    <a:pos x="415" y="2549"/>
                  </a:cxn>
                  <a:cxn ang="0">
                    <a:pos x="601" y="2584"/>
                  </a:cxn>
                  <a:cxn ang="0">
                    <a:pos x="768" y="2673"/>
                  </a:cxn>
                  <a:cxn ang="0">
                    <a:pos x="971" y="2611"/>
                  </a:cxn>
                  <a:cxn ang="0">
                    <a:pos x="1121" y="2611"/>
                  </a:cxn>
                  <a:cxn ang="0">
                    <a:pos x="1209" y="2329"/>
                  </a:cxn>
                  <a:cxn ang="0">
                    <a:pos x="1395" y="2364"/>
                  </a:cxn>
                  <a:cxn ang="0">
                    <a:pos x="1271" y="2540"/>
                  </a:cxn>
                  <a:cxn ang="0">
                    <a:pos x="1421" y="2540"/>
                  </a:cxn>
                  <a:cxn ang="0">
                    <a:pos x="1571" y="2443"/>
                  </a:cxn>
                  <a:cxn ang="0">
                    <a:pos x="1801" y="2381"/>
                  </a:cxn>
                  <a:cxn ang="0">
                    <a:pos x="2012" y="2187"/>
                  </a:cxn>
                  <a:cxn ang="0">
                    <a:pos x="2153" y="1993"/>
                  </a:cxn>
                  <a:cxn ang="0">
                    <a:pos x="2082" y="1781"/>
                  </a:cxn>
                  <a:cxn ang="0">
                    <a:pos x="2197" y="1773"/>
                  </a:cxn>
                  <a:cxn ang="0">
                    <a:pos x="2347" y="1799"/>
                  </a:cxn>
                  <a:cxn ang="0">
                    <a:pos x="2435" y="1614"/>
                  </a:cxn>
                  <a:cxn ang="0">
                    <a:pos x="2435" y="1402"/>
                  </a:cxn>
                  <a:cxn ang="0">
                    <a:pos x="2320" y="1279"/>
                  </a:cxn>
                  <a:cxn ang="0">
                    <a:pos x="2153" y="1234"/>
                  </a:cxn>
                  <a:cxn ang="0">
                    <a:pos x="1968" y="1120"/>
                  </a:cxn>
                  <a:cxn ang="0">
                    <a:pos x="1968" y="899"/>
                  </a:cxn>
                  <a:cxn ang="0">
                    <a:pos x="1907" y="740"/>
                  </a:cxn>
                  <a:cxn ang="0">
                    <a:pos x="1792" y="626"/>
                  </a:cxn>
                  <a:cxn ang="0">
                    <a:pos x="1686" y="546"/>
                  </a:cxn>
                  <a:cxn ang="0">
                    <a:pos x="1474" y="590"/>
                  </a:cxn>
                  <a:cxn ang="0">
                    <a:pos x="1324" y="626"/>
                  </a:cxn>
                  <a:cxn ang="0">
                    <a:pos x="1121" y="546"/>
                  </a:cxn>
                  <a:cxn ang="0">
                    <a:pos x="1006" y="449"/>
                  </a:cxn>
                  <a:cxn ang="0">
                    <a:pos x="883" y="326"/>
                  </a:cxn>
                  <a:cxn ang="0">
                    <a:pos x="901" y="159"/>
                  </a:cxn>
                  <a:cxn ang="0">
                    <a:pos x="786" y="44"/>
                  </a:cxn>
                  <a:cxn ang="0">
                    <a:pos x="777" y="265"/>
                  </a:cxn>
                  <a:cxn ang="0">
                    <a:pos x="821" y="511"/>
                  </a:cxn>
                  <a:cxn ang="0">
                    <a:pos x="724" y="723"/>
                  </a:cxn>
                </a:cxnLst>
                <a:rect l="0" t="0" r="r" b="b"/>
                <a:pathLst>
                  <a:path w="2436" h="2682">
                    <a:moveTo>
                      <a:pt x="680" y="943"/>
                    </a:moveTo>
                    <a:lnTo>
                      <a:pt x="698" y="1023"/>
                    </a:lnTo>
                    <a:lnTo>
                      <a:pt x="698" y="1102"/>
                    </a:lnTo>
                    <a:lnTo>
                      <a:pt x="733" y="1173"/>
                    </a:lnTo>
                    <a:lnTo>
                      <a:pt x="777" y="1226"/>
                    </a:lnTo>
                    <a:lnTo>
                      <a:pt x="751" y="1279"/>
                    </a:lnTo>
                    <a:lnTo>
                      <a:pt x="698" y="1331"/>
                    </a:lnTo>
                    <a:lnTo>
                      <a:pt x="609" y="1349"/>
                    </a:lnTo>
                    <a:lnTo>
                      <a:pt x="592" y="1402"/>
                    </a:lnTo>
                    <a:lnTo>
                      <a:pt x="530" y="1429"/>
                    </a:lnTo>
                    <a:lnTo>
                      <a:pt x="495" y="1508"/>
                    </a:lnTo>
                    <a:lnTo>
                      <a:pt x="451" y="1570"/>
                    </a:lnTo>
                    <a:lnTo>
                      <a:pt x="371" y="1587"/>
                    </a:lnTo>
                    <a:lnTo>
                      <a:pt x="309" y="1623"/>
                    </a:lnTo>
                    <a:lnTo>
                      <a:pt x="283" y="1684"/>
                    </a:lnTo>
                    <a:lnTo>
                      <a:pt x="195" y="1702"/>
                    </a:lnTo>
                    <a:lnTo>
                      <a:pt x="159" y="1746"/>
                    </a:lnTo>
                    <a:lnTo>
                      <a:pt x="142" y="1808"/>
                    </a:lnTo>
                    <a:lnTo>
                      <a:pt x="150" y="1887"/>
                    </a:lnTo>
                    <a:lnTo>
                      <a:pt x="168" y="1949"/>
                    </a:lnTo>
                    <a:lnTo>
                      <a:pt x="115" y="1993"/>
                    </a:lnTo>
                    <a:lnTo>
                      <a:pt x="80" y="2055"/>
                    </a:lnTo>
                    <a:lnTo>
                      <a:pt x="0" y="2126"/>
                    </a:lnTo>
                    <a:lnTo>
                      <a:pt x="80" y="2179"/>
                    </a:lnTo>
                    <a:lnTo>
                      <a:pt x="98" y="2258"/>
                    </a:lnTo>
                    <a:lnTo>
                      <a:pt x="168" y="2337"/>
                    </a:lnTo>
                    <a:lnTo>
                      <a:pt x="248" y="2346"/>
                    </a:lnTo>
                    <a:lnTo>
                      <a:pt x="309" y="2284"/>
                    </a:lnTo>
                    <a:lnTo>
                      <a:pt x="353" y="2329"/>
                    </a:lnTo>
                    <a:lnTo>
                      <a:pt x="345" y="2417"/>
                    </a:lnTo>
                    <a:lnTo>
                      <a:pt x="380" y="2452"/>
                    </a:lnTo>
                    <a:lnTo>
                      <a:pt x="362" y="2523"/>
                    </a:lnTo>
                    <a:lnTo>
                      <a:pt x="415" y="2549"/>
                    </a:lnTo>
                    <a:lnTo>
                      <a:pt x="451" y="2496"/>
                    </a:lnTo>
                    <a:lnTo>
                      <a:pt x="539" y="2540"/>
                    </a:lnTo>
                    <a:lnTo>
                      <a:pt x="601" y="2584"/>
                    </a:lnTo>
                    <a:lnTo>
                      <a:pt x="671" y="2593"/>
                    </a:lnTo>
                    <a:lnTo>
                      <a:pt x="706" y="2655"/>
                    </a:lnTo>
                    <a:lnTo>
                      <a:pt x="768" y="2673"/>
                    </a:lnTo>
                    <a:lnTo>
                      <a:pt x="839" y="2681"/>
                    </a:lnTo>
                    <a:lnTo>
                      <a:pt x="918" y="2646"/>
                    </a:lnTo>
                    <a:lnTo>
                      <a:pt x="971" y="2611"/>
                    </a:lnTo>
                    <a:lnTo>
                      <a:pt x="1042" y="2611"/>
                    </a:lnTo>
                    <a:lnTo>
                      <a:pt x="1095" y="2681"/>
                    </a:lnTo>
                    <a:lnTo>
                      <a:pt x="1121" y="2611"/>
                    </a:lnTo>
                    <a:lnTo>
                      <a:pt x="1121" y="2505"/>
                    </a:lnTo>
                    <a:lnTo>
                      <a:pt x="1148" y="2381"/>
                    </a:lnTo>
                    <a:lnTo>
                      <a:pt x="1209" y="2329"/>
                    </a:lnTo>
                    <a:lnTo>
                      <a:pt x="1289" y="2311"/>
                    </a:lnTo>
                    <a:lnTo>
                      <a:pt x="1359" y="2329"/>
                    </a:lnTo>
                    <a:lnTo>
                      <a:pt x="1395" y="2364"/>
                    </a:lnTo>
                    <a:lnTo>
                      <a:pt x="1412" y="2434"/>
                    </a:lnTo>
                    <a:lnTo>
                      <a:pt x="1342" y="2496"/>
                    </a:lnTo>
                    <a:lnTo>
                      <a:pt x="1271" y="2540"/>
                    </a:lnTo>
                    <a:lnTo>
                      <a:pt x="1307" y="2584"/>
                    </a:lnTo>
                    <a:lnTo>
                      <a:pt x="1412" y="2602"/>
                    </a:lnTo>
                    <a:lnTo>
                      <a:pt x="1421" y="2540"/>
                    </a:lnTo>
                    <a:lnTo>
                      <a:pt x="1457" y="2496"/>
                    </a:lnTo>
                    <a:lnTo>
                      <a:pt x="1518" y="2487"/>
                    </a:lnTo>
                    <a:lnTo>
                      <a:pt x="1571" y="2443"/>
                    </a:lnTo>
                    <a:lnTo>
                      <a:pt x="1580" y="2364"/>
                    </a:lnTo>
                    <a:lnTo>
                      <a:pt x="1721" y="2373"/>
                    </a:lnTo>
                    <a:lnTo>
                      <a:pt x="1801" y="2381"/>
                    </a:lnTo>
                    <a:lnTo>
                      <a:pt x="1854" y="2337"/>
                    </a:lnTo>
                    <a:lnTo>
                      <a:pt x="1924" y="2276"/>
                    </a:lnTo>
                    <a:lnTo>
                      <a:pt x="2012" y="2187"/>
                    </a:lnTo>
                    <a:lnTo>
                      <a:pt x="2073" y="2099"/>
                    </a:lnTo>
                    <a:lnTo>
                      <a:pt x="2135" y="2055"/>
                    </a:lnTo>
                    <a:lnTo>
                      <a:pt x="2153" y="1993"/>
                    </a:lnTo>
                    <a:lnTo>
                      <a:pt x="2144" y="1905"/>
                    </a:lnTo>
                    <a:lnTo>
                      <a:pt x="2135" y="1826"/>
                    </a:lnTo>
                    <a:lnTo>
                      <a:pt x="2082" y="1781"/>
                    </a:lnTo>
                    <a:lnTo>
                      <a:pt x="2073" y="1711"/>
                    </a:lnTo>
                    <a:lnTo>
                      <a:pt x="2153" y="1711"/>
                    </a:lnTo>
                    <a:lnTo>
                      <a:pt x="2197" y="1773"/>
                    </a:lnTo>
                    <a:lnTo>
                      <a:pt x="2214" y="1834"/>
                    </a:lnTo>
                    <a:lnTo>
                      <a:pt x="2276" y="1852"/>
                    </a:lnTo>
                    <a:lnTo>
                      <a:pt x="2347" y="1799"/>
                    </a:lnTo>
                    <a:lnTo>
                      <a:pt x="2373" y="1746"/>
                    </a:lnTo>
                    <a:lnTo>
                      <a:pt x="2391" y="1658"/>
                    </a:lnTo>
                    <a:lnTo>
                      <a:pt x="2435" y="1614"/>
                    </a:lnTo>
                    <a:lnTo>
                      <a:pt x="2426" y="1552"/>
                    </a:lnTo>
                    <a:lnTo>
                      <a:pt x="2426" y="1473"/>
                    </a:lnTo>
                    <a:lnTo>
                      <a:pt x="2435" y="1402"/>
                    </a:lnTo>
                    <a:lnTo>
                      <a:pt x="2409" y="1331"/>
                    </a:lnTo>
                    <a:lnTo>
                      <a:pt x="2356" y="1331"/>
                    </a:lnTo>
                    <a:lnTo>
                      <a:pt x="2320" y="1279"/>
                    </a:lnTo>
                    <a:lnTo>
                      <a:pt x="2312" y="1226"/>
                    </a:lnTo>
                    <a:lnTo>
                      <a:pt x="2241" y="1234"/>
                    </a:lnTo>
                    <a:lnTo>
                      <a:pt x="2153" y="1234"/>
                    </a:lnTo>
                    <a:lnTo>
                      <a:pt x="2064" y="1217"/>
                    </a:lnTo>
                    <a:lnTo>
                      <a:pt x="2012" y="1164"/>
                    </a:lnTo>
                    <a:lnTo>
                      <a:pt x="1968" y="1120"/>
                    </a:lnTo>
                    <a:lnTo>
                      <a:pt x="2003" y="1040"/>
                    </a:lnTo>
                    <a:lnTo>
                      <a:pt x="1951" y="970"/>
                    </a:lnTo>
                    <a:lnTo>
                      <a:pt x="1968" y="899"/>
                    </a:lnTo>
                    <a:lnTo>
                      <a:pt x="1977" y="837"/>
                    </a:lnTo>
                    <a:lnTo>
                      <a:pt x="1924" y="776"/>
                    </a:lnTo>
                    <a:lnTo>
                      <a:pt x="1907" y="740"/>
                    </a:lnTo>
                    <a:lnTo>
                      <a:pt x="1898" y="696"/>
                    </a:lnTo>
                    <a:lnTo>
                      <a:pt x="1845" y="652"/>
                    </a:lnTo>
                    <a:lnTo>
                      <a:pt x="1792" y="626"/>
                    </a:lnTo>
                    <a:lnTo>
                      <a:pt x="1792" y="590"/>
                    </a:lnTo>
                    <a:lnTo>
                      <a:pt x="1748" y="528"/>
                    </a:lnTo>
                    <a:lnTo>
                      <a:pt x="1686" y="546"/>
                    </a:lnTo>
                    <a:lnTo>
                      <a:pt x="1615" y="546"/>
                    </a:lnTo>
                    <a:lnTo>
                      <a:pt x="1509" y="528"/>
                    </a:lnTo>
                    <a:lnTo>
                      <a:pt x="1474" y="590"/>
                    </a:lnTo>
                    <a:lnTo>
                      <a:pt x="1457" y="643"/>
                    </a:lnTo>
                    <a:lnTo>
                      <a:pt x="1395" y="652"/>
                    </a:lnTo>
                    <a:lnTo>
                      <a:pt x="1324" y="626"/>
                    </a:lnTo>
                    <a:lnTo>
                      <a:pt x="1262" y="643"/>
                    </a:lnTo>
                    <a:lnTo>
                      <a:pt x="1192" y="608"/>
                    </a:lnTo>
                    <a:lnTo>
                      <a:pt x="1121" y="546"/>
                    </a:lnTo>
                    <a:lnTo>
                      <a:pt x="1077" y="502"/>
                    </a:lnTo>
                    <a:lnTo>
                      <a:pt x="1059" y="449"/>
                    </a:lnTo>
                    <a:lnTo>
                      <a:pt x="1006" y="449"/>
                    </a:lnTo>
                    <a:lnTo>
                      <a:pt x="909" y="449"/>
                    </a:lnTo>
                    <a:lnTo>
                      <a:pt x="874" y="396"/>
                    </a:lnTo>
                    <a:lnTo>
                      <a:pt x="883" y="326"/>
                    </a:lnTo>
                    <a:lnTo>
                      <a:pt x="954" y="291"/>
                    </a:lnTo>
                    <a:lnTo>
                      <a:pt x="962" y="229"/>
                    </a:lnTo>
                    <a:lnTo>
                      <a:pt x="901" y="159"/>
                    </a:lnTo>
                    <a:lnTo>
                      <a:pt x="856" y="62"/>
                    </a:lnTo>
                    <a:lnTo>
                      <a:pt x="848" y="0"/>
                    </a:lnTo>
                    <a:lnTo>
                      <a:pt x="786" y="44"/>
                    </a:lnTo>
                    <a:lnTo>
                      <a:pt x="742" y="115"/>
                    </a:lnTo>
                    <a:lnTo>
                      <a:pt x="733" y="203"/>
                    </a:lnTo>
                    <a:lnTo>
                      <a:pt x="777" y="265"/>
                    </a:lnTo>
                    <a:lnTo>
                      <a:pt x="804" y="352"/>
                    </a:lnTo>
                    <a:lnTo>
                      <a:pt x="812" y="423"/>
                    </a:lnTo>
                    <a:lnTo>
                      <a:pt x="821" y="511"/>
                    </a:lnTo>
                    <a:lnTo>
                      <a:pt x="804" y="590"/>
                    </a:lnTo>
                    <a:lnTo>
                      <a:pt x="759" y="634"/>
                    </a:lnTo>
                    <a:lnTo>
                      <a:pt x="724" y="723"/>
                    </a:lnTo>
                    <a:lnTo>
                      <a:pt x="715" y="811"/>
                    </a:lnTo>
                    <a:lnTo>
                      <a:pt x="680" y="943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6" name="Freeform 17">
                <a:extLst>
                  <a:ext uri="{FF2B5EF4-FFF2-40B4-BE49-F238E27FC236}">
                    <a16:creationId xmlns:a16="http://schemas.microsoft.com/office/drawing/2014/main" id="{D2566161-2F68-4E20-AB72-359DA0DAE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4679" y="3372685"/>
                <a:ext cx="419527" cy="348928"/>
              </a:xfrm>
              <a:custGeom>
                <a:avLst/>
                <a:gdLst/>
                <a:ahLst/>
                <a:cxnLst>
                  <a:cxn ang="0">
                    <a:pos x="221" y="592"/>
                  </a:cxn>
                  <a:cxn ang="0">
                    <a:pos x="150" y="547"/>
                  </a:cxn>
                  <a:cxn ang="0">
                    <a:pos x="142" y="477"/>
                  </a:cxn>
                  <a:cxn ang="0">
                    <a:pos x="97" y="406"/>
                  </a:cxn>
                  <a:cxn ang="0">
                    <a:pos x="44" y="362"/>
                  </a:cxn>
                  <a:cxn ang="0">
                    <a:pos x="0" y="292"/>
                  </a:cxn>
                  <a:cxn ang="0">
                    <a:pos x="80" y="247"/>
                  </a:cxn>
                  <a:cxn ang="0">
                    <a:pos x="124" y="186"/>
                  </a:cxn>
                  <a:cxn ang="0">
                    <a:pos x="177" y="133"/>
                  </a:cxn>
                  <a:cxn ang="0">
                    <a:pos x="230" y="133"/>
                  </a:cxn>
                  <a:cxn ang="0">
                    <a:pos x="283" y="80"/>
                  </a:cxn>
                  <a:cxn ang="0">
                    <a:pos x="389" y="80"/>
                  </a:cxn>
                  <a:cxn ang="0">
                    <a:pos x="362" y="0"/>
                  </a:cxn>
                  <a:cxn ang="0">
                    <a:pos x="433" y="36"/>
                  </a:cxn>
                  <a:cxn ang="0">
                    <a:pos x="539" y="36"/>
                  </a:cxn>
                  <a:cxn ang="0">
                    <a:pos x="574" y="106"/>
                  </a:cxn>
                  <a:cxn ang="0">
                    <a:pos x="539" y="159"/>
                  </a:cxn>
                  <a:cxn ang="0">
                    <a:pos x="600" y="168"/>
                  </a:cxn>
                  <a:cxn ang="0">
                    <a:pos x="662" y="133"/>
                  </a:cxn>
                  <a:cxn ang="0">
                    <a:pos x="733" y="150"/>
                  </a:cxn>
                  <a:cxn ang="0">
                    <a:pos x="733" y="203"/>
                  </a:cxn>
                  <a:cxn ang="0">
                    <a:pos x="627" y="256"/>
                  </a:cxn>
                  <a:cxn ang="0">
                    <a:pos x="618" y="309"/>
                  </a:cxn>
                  <a:cxn ang="0">
                    <a:pos x="618" y="362"/>
                  </a:cxn>
                  <a:cxn ang="0">
                    <a:pos x="600" y="433"/>
                  </a:cxn>
                  <a:cxn ang="0">
                    <a:pos x="600" y="503"/>
                  </a:cxn>
                  <a:cxn ang="0">
                    <a:pos x="671" y="512"/>
                  </a:cxn>
                  <a:cxn ang="0">
                    <a:pos x="724" y="530"/>
                  </a:cxn>
                  <a:cxn ang="0">
                    <a:pos x="742" y="592"/>
                  </a:cxn>
                  <a:cxn ang="0">
                    <a:pos x="777" y="636"/>
                  </a:cxn>
                  <a:cxn ang="0">
                    <a:pos x="900" y="618"/>
                  </a:cxn>
                  <a:cxn ang="0">
                    <a:pos x="980" y="618"/>
                  </a:cxn>
                  <a:cxn ang="0">
                    <a:pos x="1006" y="653"/>
                  </a:cxn>
                  <a:cxn ang="0">
                    <a:pos x="1086" y="662"/>
                  </a:cxn>
                  <a:cxn ang="0">
                    <a:pos x="1086" y="715"/>
                  </a:cxn>
                  <a:cxn ang="0">
                    <a:pos x="1165" y="750"/>
                  </a:cxn>
                  <a:cxn ang="0">
                    <a:pos x="1165" y="830"/>
                  </a:cxn>
                  <a:cxn ang="0">
                    <a:pos x="1139" y="874"/>
                  </a:cxn>
                  <a:cxn ang="0">
                    <a:pos x="1059" y="918"/>
                  </a:cxn>
                  <a:cxn ang="0">
                    <a:pos x="989" y="900"/>
                  </a:cxn>
                  <a:cxn ang="0">
                    <a:pos x="909" y="883"/>
                  </a:cxn>
                  <a:cxn ang="0">
                    <a:pos x="821" y="892"/>
                  </a:cxn>
                  <a:cxn ang="0">
                    <a:pos x="750" y="900"/>
                  </a:cxn>
                  <a:cxn ang="0">
                    <a:pos x="768" y="936"/>
                  </a:cxn>
                  <a:cxn ang="0">
                    <a:pos x="680" y="971"/>
                  </a:cxn>
                  <a:cxn ang="0">
                    <a:pos x="653" y="883"/>
                  </a:cxn>
                  <a:cxn ang="0">
                    <a:pos x="592" y="865"/>
                  </a:cxn>
                  <a:cxn ang="0">
                    <a:pos x="539" y="856"/>
                  </a:cxn>
                  <a:cxn ang="0">
                    <a:pos x="486" y="812"/>
                  </a:cxn>
                  <a:cxn ang="0">
                    <a:pos x="512" y="715"/>
                  </a:cxn>
                  <a:cxn ang="0">
                    <a:pos x="424" y="715"/>
                  </a:cxn>
                  <a:cxn ang="0">
                    <a:pos x="406" y="680"/>
                  </a:cxn>
                  <a:cxn ang="0">
                    <a:pos x="353" y="618"/>
                  </a:cxn>
                  <a:cxn ang="0">
                    <a:pos x="283" y="583"/>
                  </a:cxn>
                  <a:cxn ang="0">
                    <a:pos x="221" y="592"/>
                  </a:cxn>
                </a:cxnLst>
                <a:rect l="0" t="0" r="r" b="b"/>
                <a:pathLst>
                  <a:path w="1166" h="972">
                    <a:moveTo>
                      <a:pt x="221" y="592"/>
                    </a:moveTo>
                    <a:lnTo>
                      <a:pt x="150" y="547"/>
                    </a:lnTo>
                    <a:lnTo>
                      <a:pt x="142" y="477"/>
                    </a:lnTo>
                    <a:lnTo>
                      <a:pt x="97" y="406"/>
                    </a:lnTo>
                    <a:lnTo>
                      <a:pt x="44" y="362"/>
                    </a:lnTo>
                    <a:lnTo>
                      <a:pt x="0" y="292"/>
                    </a:lnTo>
                    <a:lnTo>
                      <a:pt x="80" y="247"/>
                    </a:lnTo>
                    <a:lnTo>
                      <a:pt x="124" y="186"/>
                    </a:lnTo>
                    <a:lnTo>
                      <a:pt x="177" y="133"/>
                    </a:lnTo>
                    <a:lnTo>
                      <a:pt x="230" y="133"/>
                    </a:lnTo>
                    <a:lnTo>
                      <a:pt x="283" y="80"/>
                    </a:lnTo>
                    <a:lnTo>
                      <a:pt x="389" y="80"/>
                    </a:lnTo>
                    <a:lnTo>
                      <a:pt x="362" y="0"/>
                    </a:lnTo>
                    <a:lnTo>
                      <a:pt x="433" y="36"/>
                    </a:lnTo>
                    <a:lnTo>
                      <a:pt x="539" y="36"/>
                    </a:lnTo>
                    <a:lnTo>
                      <a:pt x="574" y="106"/>
                    </a:lnTo>
                    <a:lnTo>
                      <a:pt x="539" y="159"/>
                    </a:lnTo>
                    <a:lnTo>
                      <a:pt x="600" y="168"/>
                    </a:lnTo>
                    <a:lnTo>
                      <a:pt x="662" y="133"/>
                    </a:lnTo>
                    <a:lnTo>
                      <a:pt x="733" y="150"/>
                    </a:lnTo>
                    <a:lnTo>
                      <a:pt x="733" y="203"/>
                    </a:lnTo>
                    <a:lnTo>
                      <a:pt x="627" y="256"/>
                    </a:lnTo>
                    <a:lnTo>
                      <a:pt x="618" y="309"/>
                    </a:lnTo>
                    <a:lnTo>
                      <a:pt x="618" y="362"/>
                    </a:lnTo>
                    <a:lnTo>
                      <a:pt x="600" y="433"/>
                    </a:lnTo>
                    <a:lnTo>
                      <a:pt x="600" y="503"/>
                    </a:lnTo>
                    <a:lnTo>
                      <a:pt x="671" y="512"/>
                    </a:lnTo>
                    <a:lnTo>
                      <a:pt x="724" y="530"/>
                    </a:lnTo>
                    <a:lnTo>
                      <a:pt x="742" y="592"/>
                    </a:lnTo>
                    <a:lnTo>
                      <a:pt x="777" y="636"/>
                    </a:lnTo>
                    <a:lnTo>
                      <a:pt x="900" y="618"/>
                    </a:lnTo>
                    <a:lnTo>
                      <a:pt x="980" y="618"/>
                    </a:lnTo>
                    <a:lnTo>
                      <a:pt x="1006" y="653"/>
                    </a:lnTo>
                    <a:lnTo>
                      <a:pt x="1086" y="662"/>
                    </a:lnTo>
                    <a:lnTo>
                      <a:pt x="1086" y="715"/>
                    </a:lnTo>
                    <a:lnTo>
                      <a:pt x="1165" y="750"/>
                    </a:lnTo>
                    <a:lnTo>
                      <a:pt x="1165" y="830"/>
                    </a:lnTo>
                    <a:lnTo>
                      <a:pt x="1139" y="874"/>
                    </a:lnTo>
                    <a:lnTo>
                      <a:pt x="1059" y="918"/>
                    </a:lnTo>
                    <a:lnTo>
                      <a:pt x="989" y="900"/>
                    </a:lnTo>
                    <a:lnTo>
                      <a:pt x="909" y="883"/>
                    </a:lnTo>
                    <a:lnTo>
                      <a:pt x="821" y="892"/>
                    </a:lnTo>
                    <a:lnTo>
                      <a:pt x="750" y="900"/>
                    </a:lnTo>
                    <a:lnTo>
                      <a:pt x="768" y="936"/>
                    </a:lnTo>
                    <a:lnTo>
                      <a:pt x="680" y="971"/>
                    </a:lnTo>
                    <a:lnTo>
                      <a:pt x="653" y="883"/>
                    </a:lnTo>
                    <a:lnTo>
                      <a:pt x="592" y="865"/>
                    </a:lnTo>
                    <a:lnTo>
                      <a:pt x="539" y="856"/>
                    </a:lnTo>
                    <a:lnTo>
                      <a:pt x="486" y="812"/>
                    </a:lnTo>
                    <a:lnTo>
                      <a:pt x="512" y="715"/>
                    </a:lnTo>
                    <a:lnTo>
                      <a:pt x="424" y="715"/>
                    </a:lnTo>
                    <a:lnTo>
                      <a:pt x="406" y="680"/>
                    </a:lnTo>
                    <a:lnTo>
                      <a:pt x="353" y="618"/>
                    </a:lnTo>
                    <a:lnTo>
                      <a:pt x="283" y="583"/>
                    </a:lnTo>
                    <a:lnTo>
                      <a:pt x="221" y="59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7" name="Freeform 18">
                <a:extLst>
                  <a:ext uri="{FF2B5EF4-FFF2-40B4-BE49-F238E27FC236}">
                    <a16:creationId xmlns:a16="http://schemas.microsoft.com/office/drawing/2014/main" id="{E64CEFF8-3DCE-459A-BCCE-E688A7FA3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803" y="3582513"/>
                <a:ext cx="787202" cy="796876"/>
              </a:xfrm>
              <a:custGeom>
                <a:avLst/>
                <a:gdLst/>
                <a:ahLst/>
                <a:cxnLst>
                  <a:cxn ang="0">
                    <a:pos x="1951" y="441"/>
                  </a:cxn>
                  <a:cxn ang="0">
                    <a:pos x="2012" y="635"/>
                  </a:cxn>
                  <a:cxn ang="0">
                    <a:pos x="2065" y="856"/>
                  </a:cxn>
                  <a:cxn ang="0">
                    <a:pos x="2162" y="1014"/>
                  </a:cxn>
                  <a:cxn ang="0">
                    <a:pos x="2118" y="1156"/>
                  </a:cxn>
                  <a:cxn ang="0">
                    <a:pos x="1942" y="1332"/>
                  </a:cxn>
                  <a:cxn ang="0">
                    <a:pos x="1880" y="1588"/>
                  </a:cxn>
                  <a:cxn ang="0">
                    <a:pos x="1818" y="1853"/>
                  </a:cxn>
                  <a:cxn ang="0">
                    <a:pos x="1712" y="1994"/>
                  </a:cxn>
                  <a:cxn ang="0">
                    <a:pos x="1492" y="1906"/>
                  </a:cxn>
                  <a:cxn ang="0">
                    <a:pos x="1271" y="1914"/>
                  </a:cxn>
                  <a:cxn ang="0">
                    <a:pos x="1253" y="2100"/>
                  </a:cxn>
                  <a:cxn ang="0">
                    <a:pos x="989" y="2153"/>
                  </a:cxn>
                  <a:cxn ang="0">
                    <a:pos x="874" y="2214"/>
                  </a:cxn>
                  <a:cxn ang="0">
                    <a:pos x="645" y="2170"/>
                  </a:cxn>
                  <a:cxn ang="0">
                    <a:pos x="406" y="2153"/>
                  </a:cxn>
                  <a:cxn ang="0">
                    <a:pos x="274" y="2082"/>
                  </a:cxn>
                  <a:cxn ang="0">
                    <a:pos x="115" y="1994"/>
                  </a:cxn>
                  <a:cxn ang="0">
                    <a:pos x="97" y="1906"/>
                  </a:cxn>
                  <a:cxn ang="0">
                    <a:pos x="247" y="1809"/>
                  </a:cxn>
                  <a:cxn ang="0">
                    <a:pos x="362" y="1597"/>
                  </a:cxn>
                  <a:cxn ang="0">
                    <a:pos x="477" y="1500"/>
                  </a:cxn>
                  <a:cxn ang="0">
                    <a:pos x="521" y="1394"/>
                  </a:cxn>
                  <a:cxn ang="0">
                    <a:pos x="556" y="1314"/>
                  </a:cxn>
                  <a:cxn ang="0">
                    <a:pos x="574" y="1253"/>
                  </a:cxn>
                  <a:cxn ang="0">
                    <a:pos x="547" y="1235"/>
                  </a:cxn>
                  <a:cxn ang="0">
                    <a:pos x="442" y="1288"/>
                  </a:cxn>
                  <a:cxn ang="0">
                    <a:pos x="265" y="1235"/>
                  </a:cxn>
                  <a:cxn ang="0">
                    <a:pos x="292" y="1103"/>
                  </a:cxn>
                  <a:cxn ang="0">
                    <a:pos x="159" y="1191"/>
                  </a:cxn>
                  <a:cxn ang="0">
                    <a:pos x="53" y="1103"/>
                  </a:cxn>
                  <a:cxn ang="0">
                    <a:pos x="159" y="1014"/>
                  </a:cxn>
                  <a:cxn ang="0">
                    <a:pos x="283" y="917"/>
                  </a:cxn>
                  <a:cxn ang="0">
                    <a:pos x="530" y="997"/>
                  </a:cxn>
                  <a:cxn ang="0">
                    <a:pos x="777" y="1076"/>
                  </a:cxn>
                  <a:cxn ang="0">
                    <a:pos x="997" y="1094"/>
                  </a:cxn>
                  <a:cxn ang="0">
                    <a:pos x="1227" y="988"/>
                  </a:cxn>
                  <a:cxn ang="0">
                    <a:pos x="1183" y="864"/>
                  </a:cxn>
                  <a:cxn ang="0">
                    <a:pos x="1112" y="644"/>
                  </a:cxn>
                  <a:cxn ang="0">
                    <a:pos x="1289" y="406"/>
                  </a:cxn>
                  <a:cxn ang="0">
                    <a:pos x="1456" y="229"/>
                  </a:cxn>
                  <a:cxn ang="0">
                    <a:pos x="1580" y="9"/>
                  </a:cxn>
                  <a:cxn ang="0">
                    <a:pos x="1765" y="97"/>
                  </a:cxn>
                  <a:cxn ang="0">
                    <a:pos x="1845" y="229"/>
                  </a:cxn>
                  <a:cxn ang="0">
                    <a:pos x="2012" y="300"/>
                  </a:cxn>
                </a:cxnLst>
                <a:rect l="0" t="0" r="r" b="b"/>
                <a:pathLst>
                  <a:path w="2190" h="2215">
                    <a:moveTo>
                      <a:pt x="2039" y="388"/>
                    </a:moveTo>
                    <a:lnTo>
                      <a:pt x="1986" y="397"/>
                    </a:lnTo>
                    <a:lnTo>
                      <a:pt x="1951" y="441"/>
                    </a:lnTo>
                    <a:lnTo>
                      <a:pt x="1968" y="511"/>
                    </a:lnTo>
                    <a:lnTo>
                      <a:pt x="1977" y="582"/>
                    </a:lnTo>
                    <a:lnTo>
                      <a:pt x="2012" y="635"/>
                    </a:lnTo>
                    <a:lnTo>
                      <a:pt x="2056" y="688"/>
                    </a:lnTo>
                    <a:lnTo>
                      <a:pt x="2039" y="759"/>
                    </a:lnTo>
                    <a:lnTo>
                      <a:pt x="2065" y="856"/>
                    </a:lnTo>
                    <a:lnTo>
                      <a:pt x="2065" y="935"/>
                    </a:lnTo>
                    <a:lnTo>
                      <a:pt x="2101" y="997"/>
                    </a:lnTo>
                    <a:lnTo>
                      <a:pt x="2162" y="1014"/>
                    </a:lnTo>
                    <a:lnTo>
                      <a:pt x="2189" y="1059"/>
                    </a:lnTo>
                    <a:lnTo>
                      <a:pt x="2162" y="1111"/>
                    </a:lnTo>
                    <a:lnTo>
                      <a:pt x="2118" y="1156"/>
                    </a:lnTo>
                    <a:lnTo>
                      <a:pt x="2030" y="1173"/>
                    </a:lnTo>
                    <a:lnTo>
                      <a:pt x="1959" y="1235"/>
                    </a:lnTo>
                    <a:lnTo>
                      <a:pt x="1942" y="1332"/>
                    </a:lnTo>
                    <a:lnTo>
                      <a:pt x="1915" y="1438"/>
                    </a:lnTo>
                    <a:lnTo>
                      <a:pt x="1871" y="1500"/>
                    </a:lnTo>
                    <a:lnTo>
                      <a:pt x="1880" y="1588"/>
                    </a:lnTo>
                    <a:lnTo>
                      <a:pt x="1845" y="1676"/>
                    </a:lnTo>
                    <a:lnTo>
                      <a:pt x="1836" y="1764"/>
                    </a:lnTo>
                    <a:lnTo>
                      <a:pt x="1818" y="1853"/>
                    </a:lnTo>
                    <a:lnTo>
                      <a:pt x="1783" y="1923"/>
                    </a:lnTo>
                    <a:lnTo>
                      <a:pt x="1765" y="1994"/>
                    </a:lnTo>
                    <a:lnTo>
                      <a:pt x="1712" y="1994"/>
                    </a:lnTo>
                    <a:lnTo>
                      <a:pt x="1633" y="1967"/>
                    </a:lnTo>
                    <a:lnTo>
                      <a:pt x="1562" y="1906"/>
                    </a:lnTo>
                    <a:lnTo>
                      <a:pt x="1492" y="1906"/>
                    </a:lnTo>
                    <a:lnTo>
                      <a:pt x="1403" y="1932"/>
                    </a:lnTo>
                    <a:lnTo>
                      <a:pt x="1333" y="1879"/>
                    </a:lnTo>
                    <a:lnTo>
                      <a:pt x="1271" y="1914"/>
                    </a:lnTo>
                    <a:lnTo>
                      <a:pt x="1262" y="1967"/>
                    </a:lnTo>
                    <a:lnTo>
                      <a:pt x="1253" y="2038"/>
                    </a:lnTo>
                    <a:lnTo>
                      <a:pt x="1253" y="2100"/>
                    </a:lnTo>
                    <a:lnTo>
                      <a:pt x="1174" y="2117"/>
                    </a:lnTo>
                    <a:lnTo>
                      <a:pt x="1068" y="2117"/>
                    </a:lnTo>
                    <a:lnTo>
                      <a:pt x="989" y="2153"/>
                    </a:lnTo>
                    <a:lnTo>
                      <a:pt x="936" y="2117"/>
                    </a:lnTo>
                    <a:lnTo>
                      <a:pt x="918" y="2170"/>
                    </a:lnTo>
                    <a:lnTo>
                      <a:pt x="874" y="2214"/>
                    </a:lnTo>
                    <a:lnTo>
                      <a:pt x="795" y="2206"/>
                    </a:lnTo>
                    <a:lnTo>
                      <a:pt x="706" y="2135"/>
                    </a:lnTo>
                    <a:lnTo>
                      <a:pt x="645" y="2170"/>
                    </a:lnTo>
                    <a:lnTo>
                      <a:pt x="556" y="2153"/>
                    </a:lnTo>
                    <a:lnTo>
                      <a:pt x="477" y="2135"/>
                    </a:lnTo>
                    <a:lnTo>
                      <a:pt x="406" y="2153"/>
                    </a:lnTo>
                    <a:lnTo>
                      <a:pt x="380" y="2091"/>
                    </a:lnTo>
                    <a:lnTo>
                      <a:pt x="318" y="2056"/>
                    </a:lnTo>
                    <a:lnTo>
                      <a:pt x="274" y="2082"/>
                    </a:lnTo>
                    <a:lnTo>
                      <a:pt x="221" y="2038"/>
                    </a:lnTo>
                    <a:lnTo>
                      <a:pt x="186" y="1976"/>
                    </a:lnTo>
                    <a:lnTo>
                      <a:pt x="115" y="1994"/>
                    </a:lnTo>
                    <a:lnTo>
                      <a:pt x="36" y="2038"/>
                    </a:lnTo>
                    <a:lnTo>
                      <a:pt x="44" y="1967"/>
                    </a:lnTo>
                    <a:lnTo>
                      <a:pt x="97" y="1906"/>
                    </a:lnTo>
                    <a:lnTo>
                      <a:pt x="150" y="1862"/>
                    </a:lnTo>
                    <a:lnTo>
                      <a:pt x="194" y="1835"/>
                    </a:lnTo>
                    <a:lnTo>
                      <a:pt x="247" y="1809"/>
                    </a:lnTo>
                    <a:lnTo>
                      <a:pt x="256" y="1720"/>
                    </a:lnTo>
                    <a:lnTo>
                      <a:pt x="292" y="1659"/>
                    </a:lnTo>
                    <a:lnTo>
                      <a:pt x="362" y="1597"/>
                    </a:lnTo>
                    <a:lnTo>
                      <a:pt x="424" y="1579"/>
                    </a:lnTo>
                    <a:lnTo>
                      <a:pt x="433" y="1526"/>
                    </a:lnTo>
                    <a:lnTo>
                      <a:pt x="477" y="1500"/>
                    </a:lnTo>
                    <a:lnTo>
                      <a:pt x="424" y="1447"/>
                    </a:lnTo>
                    <a:lnTo>
                      <a:pt x="442" y="1385"/>
                    </a:lnTo>
                    <a:lnTo>
                      <a:pt x="521" y="1394"/>
                    </a:lnTo>
                    <a:lnTo>
                      <a:pt x="530" y="1314"/>
                    </a:lnTo>
                    <a:lnTo>
                      <a:pt x="530" y="1314"/>
                    </a:lnTo>
                    <a:lnTo>
                      <a:pt x="556" y="1314"/>
                    </a:lnTo>
                    <a:lnTo>
                      <a:pt x="574" y="1297"/>
                    </a:lnTo>
                    <a:lnTo>
                      <a:pt x="583" y="1270"/>
                    </a:lnTo>
                    <a:lnTo>
                      <a:pt x="574" y="1253"/>
                    </a:lnTo>
                    <a:lnTo>
                      <a:pt x="574" y="1253"/>
                    </a:lnTo>
                    <a:lnTo>
                      <a:pt x="556" y="1244"/>
                    </a:lnTo>
                    <a:lnTo>
                      <a:pt x="547" y="1235"/>
                    </a:lnTo>
                    <a:lnTo>
                      <a:pt x="530" y="1235"/>
                    </a:lnTo>
                    <a:lnTo>
                      <a:pt x="512" y="1244"/>
                    </a:lnTo>
                    <a:lnTo>
                      <a:pt x="442" y="1288"/>
                    </a:lnTo>
                    <a:lnTo>
                      <a:pt x="353" y="1314"/>
                    </a:lnTo>
                    <a:lnTo>
                      <a:pt x="300" y="1297"/>
                    </a:lnTo>
                    <a:lnTo>
                      <a:pt x="265" y="1235"/>
                    </a:lnTo>
                    <a:lnTo>
                      <a:pt x="318" y="1182"/>
                    </a:lnTo>
                    <a:lnTo>
                      <a:pt x="362" y="1111"/>
                    </a:lnTo>
                    <a:lnTo>
                      <a:pt x="292" y="1103"/>
                    </a:lnTo>
                    <a:lnTo>
                      <a:pt x="239" y="1156"/>
                    </a:lnTo>
                    <a:lnTo>
                      <a:pt x="212" y="1217"/>
                    </a:lnTo>
                    <a:lnTo>
                      <a:pt x="159" y="1191"/>
                    </a:lnTo>
                    <a:lnTo>
                      <a:pt x="124" y="1138"/>
                    </a:lnTo>
                    <a:lnTo>
                      <a:pt x="106" y="1076"/>
                    </a:lnTo>
                    <a:lnTo>
                      <a:pt x="53" y="1103"/>
                    </a:lnTo>
                    <a:lnTo>
                      <a:pt x="0" y="1023"/>
                    </a:lnTo>
                    <a:lnTo>
                      <a:pt x="89" y="988"/>
                    </a:lnTo>
                    <a:lnTo>
                      <a:pt x="159" y="1014"/>
                    </a:lnTo>
                    <a:lnTo>
                      <a:pt x="212" y="935"/>
                    </a:lnTo>
                    <a:lnTo>
                      <a:pt x="239" y="970"/>
                    </a:lnTo>
                    <a:lnTo>
                      <a:pt x="283" y="917"/>
                    </a:lnTo>
                    <a:lnTo>
                      <a:pt x="371" y="917"/>
                    </a:lnTo>
                    <a:lnTo>
                      <a:pt x="442" y="944"/>
                    </a:lnTo>
                    <a:lnTo>
                      <a:pt x="530" y="997"/>
                    </a:lnTo>
                    <a:lnTo>
                      <a:pt x="574" y="1032"/>
                    </a:lnTo>
                    <a:lnTo>
                      <a:pt x="689" y="1006"/>
                    </a:lnTo>
                    <a:lnTo>
                      <a:pt x="777" y="1076"/>
                    </a:lnTo>
                    <a:lnTo>
                      <a:pt x="847" y="1120"/>
                    </a:lnTo>
                    <a:lnTo>
                      <a:pt x="953" y="1156"/>
                    </a:lnTo>
                    <a:lnTo>
                      <a:pt x="997" y="1094"/>
                    </a:lnTo>
                    <a:lnTo>
                      <a:pt x="1130" y="1094"/>
                    </a:lnTo>
                    <a:lnTo>
                      <a:pt x="1165" y="1014"/>
                    </a:lnTo>
                    <a:lnTo>
                      <a:pt x="1227" y="988"/>
                    </a:lnTo>
                    <a:lnTo>
                      <a:pt x="1289" y="970"/>
                    </a:lnTo>
                    <a:lnTo>
                      <a:pt x="1271" y="900"/>
                    </a:lnTo>
                    <a:lnTo>
                      <a:pt x="1183" y="864"/>
                    </a:lnTo>
                    <a:lnTo>
                      <a:pt x="1165" y="811"/>
                    </a:lnTo>
                    <a:lnTo>
                      <a:pt x="1130" y="741"/>
                    </a:lnTo>
                    <a:lnTo>
                      <a:pt x="1112" y="644"/>
                    </a:lnTo>
                    <a:lnTo>
                      <a:pt x="1183" y="644"/>
                    </a:lnTo>
                    <a:lnTo>
                      <a:pt x="1200" y="573"/>
                    </a:lnTo>
                    <a:lnTo>
                      <a:pt x="1289" y="406"/>
                    </a:lnTo>
                    <a:lnTo>
                      <a:pt x="1350" y="300"/>
                    </a:lnTo>
                    <a:lnTo>
                      <a:pt x="1377" y="256"/>
                    </a:lnTo>
                    <a:lnTo>
                      <a:pt x="1456" y="229"/>
                    </a:lnTo>
                    <a:lnTo>
                      <a:pt x="1536" y="141"/>
                    </a:lnTo>
                    <a:lnTo>
                      <a:pt x="1598" y="61"/>
                    </a:lnTo>
                    <a:lnTo>
                      <a:pt x="1580" y="9"/>
                    </a:lnTo>
                    <a:lnTo>
                      <a:pt x="1642" y="0"/>
                    </a:lnTo>
                    <a:lnTo>
                      <a:pt x="1712" y="35"/>
                    </a:lnTo>
                    <a:lnTo>
                      <a:pt x="1765" y="97"/>
                    </a:lnTo>
                    <a:lnTo>
                      <a:pt x="1783" y="132"/>
                    </a:lnTo>
                    <a:lnTo>
                      <a:pt x="1871" y="132"/>
                    </a:lnTo>
                    <a:lnTo>
                      <a:pt x="1845" y="229"/>
                    </a:lnTo>
                    <a:lnTo>
                      <a:pt x="1898" y="273"/>
                    </a:lnTo>
                    <a:lnTo>
                      <a:pt x="1951" y="282"/>
                    </a:lnTo>
                    <a:lnTo>
                      <a:pt x="2012" y="300"/>
                    </a:lnTo>
                    <a:lnTo>
                      <a:pt x="2039" y="388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8" name="Freeform 19">
                <a:extLst>
                  <a:ext uri="{FF2B5EF4-FFF2-40B4-BE49-F238E27FC236}">
                    <a16:creationId xmlns:a16="http://schemas.microsoft.com/office/drawing/2014/main" id="{885258A8-D457-4CCF-8D97-A03D0055D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0602" y="2712552"/>
                <a:ext cx="1138380" cy="966625"/>
              </a:xfrm>
              <a:custGeom>
                <a:avLst/>
                <a:gdLst/>
                <a:ahLst/>
                <a:cxnLst>
                  <a:cxn ang="0">
                    <a:pos x="2920" y="18"/>
                  </a:cxn>
                  <a:cxn ang="0">
                    <a:pos x="2761" y="35"/>
                  </a:cxn>
                  <a:cxn ang="0">
                    <a:pos x="2611" y="203"/>
                  </a:cxn>
                  <a:cxn ang="0">
                    <a:pos x="2523" y="247"/>
                  </a:cxn>
                  <a:cxn ang="0">
                    <a:pos x="2523" y="459"/>
                  </a:cxn>
                  <a:cxn ang="0">
                    <a:pos x="2435" y="644"/>
                  </a:cxn>
                  <a:cxn ang="0">
                    <a:pos x="2285" y="618"/>
                  </a:cxn>
                  <a:cxn ang="0">
                    <a:pos x="2170" y="626"/>
                  </a:cxn>
                  <a:cxn ang="0">
                    <a:pos x="2241" y="838"/>
                  </a:cxn>
                  <a:cxn ang="0">
                    <a:pos x="2100" y="1032"/>
                  </a:cxn>
                  <a:cxn ang="0">
                    <a:pos x="1889" y="1226"/>
                  </a:cxn>
                  <a:cxn ang="0">
                    <a:pos x="1659" y="1288"/>
                  </a:cxn>
                  <a:cxn ang="0">
                    <a:pos x="1509" y="1385"/>
                  </a:cxn>
                  <a:cxn ang="0">
                    <a:pos x="1359" y="1385"/>
                  </a:cxn>
                  <a:cxn ang="0">
                    <a:pos x="1483" y="1209"/>
                  </a:cxn>
                  <a:cxn ang="0">
                    <a:pos x="1297" y="1174"/>
                  </a:cxn>
                  <a:cxn ang="0">
                    <a:pos x="1209" y="1456"/>
                  </a:cxn>
                  <a:cxn ang="0">
                    <a:pos x="1059" y="1456"/>
                  </a:cxn>
                  <a:cxn ang="0">
                    <a:pos x="856" y="1518"/>
                  </a:cxn>
                  <a:cxn ang="0">
                    <a:pos x="689" y="1429"/>
                  </a:cxn>
                  <a:cxn ang="0">
                    <a:pos x="503" y="1394"/>
                  </a:cxn>
                  <a:cxn ang="0">
                    <a:pos x="433" y="1262"/>
                  </a:cxn>
                  <a:cxn ang="0">
                    <a:pos x="336" y="1191"/>
                  </a:cxn>
                  <a:cxn ang="0">
                    <a:pos x="168" y="1024"/>
                  </a:cxn>
                  <a:cxn ang="0">
                    <a:pos x="9" y="1103"/>
                  </a:cxn>
                  <a:cxn ang="0">
                    <a:pos x="88" y="1235"/>
                  </a:cxn>
                  <a:cxn ang="0">
                    <a:pos x="0" y="1385"/>
                  </a:cxn>
                  <a:cxn ang="0">
                    <a:pos x="88" y="1509"/>
                  </a:cxn>
                  <a:cxn ang="0">
                    <a:pos x="265" y="1500"/>
                  </a:cxn>
                  <a:cxn ang="0">
                    <a:pos x="380" y="1491"/>
                  </a:cxn>
                  <a:cxn ang="0">
                    <a:pos x="415" y="1712"/>
                  </a:cxn>
                  <a:cxn ang="0">
                    <a:pos x="539" y="1809"/>
                  </a:cxn>
                  <a:cxn ang="0">
                    <a:pos x="724" y="1924"/>
                  </a:cxn>
                  <a:cxn ang="0">
                    <a:pos x="892" y="1765"/>
                  </a:cxn>
                  <a:cxn ang="0">
                    <a:pos x="1015" y="1765"/>
                  </a:cxn>
                  <a:cxn ang="0">
                    <a:pos x="1227" y="1888"/>
                  </a:cxn>
                  <a:cxn ang="0">
                    <a:pos x="1342" y="2038"/>
                  </a:cxn>
                  <a:cxn ang="0">
                    <a:pos x="1412" y="2268"/>
                  </a:cxn>
                  <a:cxn ang="0">
                    <a:pos x="1386" y="2435"/>
                  </a:cxn>
                  <a:cxn ang="0">
                    <a:pos x="1527" y="2550"/>
                  </a:cxn>
                  <a:cxn ang="0">
                    <a:pos x="1695" y="2603"/>
                  </a:cxn>
                  <a:cxn ang="0">
                    <a:pos x="1915" y="2612"/>
                  </a:cxn>
                  <a:cxn ang="0">
                    <a:pos x="1915" y="2374"/>
                  </a:cxn>
                  <a:cxn ang="0">
                    <a:pos x="2056" y="2259"/>
                  </a:cxn>
                  <a:cxn ang="0">
                    <a:pos x="2056" y="2091"/>
                  </a:cxn>
                  <a:cxn ang="0">
                    <a:pos x="2135" y="1932"/>
                  </a:cxn>
                  <a:cxn ang="0">
                    <a:pos x="2320" y="1950"/>
                  </a:cxn>
                  <a:cxn ang="0">
                    <a:pos x="2523" y="1809"/>
                  </a:cxn>
                  <a:cxn ang="0">
                    <a:pos x="2673" y="1632"/>
                  </a:cxn>
                  <a:cxn ang="0">
                    <a:pos x="2797" y="1641"/>
                  </a:cxn>
                  <a:cxn ang="0">
                    <a:pos x="2814" y="1438"/>
                  </a:cxn>
                  <a:cxn ang="0">
                    <a:pos x="2603" y="1324"/>
                  </a:cxn>
                  <a:cxn ang="0">
                    <a:pos x="2691" y="1085"/>
                  </a:cxn>
                  <a:cxn ang="0">
                    <a:pos x="2655" y="838"/>
                  </a:cxn>
                  <a:cxn ang="0">
                    <a:pos x="2920" y="635"/>
                  </a:cxn>
                  <a:cxn ang="0">
                    <a:pos x="3158" y="9"/>
                  </a:cxn>
                </a:cxnLst>
                <a:rect l="0" t="0" r="r" b="b"/>
                <a:pathLst>
                  <a:path w="3159" h="2683">
                    <a:moveTo>
                      <a:pt x="3026" y="18"/>
                    </a:moveTo>
                    <a:lnTo>
                      <a:pt x="2973" y="53"/>
                    </a:lnTo>
                    <a:lnTo>
                      <a:pt x="2920" y="18"/>
                    </a:lnTo>
                    <a:lnTo>
                      <a:pt x="2858" y="0"/>
                    </a:lnTo>
                    <a:lnTo>
                      <a:pt x="2832" y="71"/>
                    </a:lnTo>
                    <a:lnTo>
                      <a:pt x="2761" y="35"/>
                    </a:lnTo>
                    <a:lnTo>
                      <a:pt x="2717" y="106"/>
                    </a:lnTo>
                    <a:lnTo>
                      <a:pt x="2664" y="194"/>
                    </a:lnTo>
                    <a:lnTo>
                      <a:pt x="2611" y="203"/>
                    </a:lnTo>
                    <a:lnTo>
                      <a:pt x="2558" y="185"/>
                    </a:lnTo>
                    <a:lnTo>
                      <a:pt x="2497" y="176"/>
                    </a:lnTo>
                    <a:lnTo>
                      <a:pt x="2523" y="247"/>
                    </a:lnTo>
                    <a:lnTo>
                      <a:pt x="2514" y="318"/>
                    </a:lnTo>
                    <a:lnTo>
                      <a:pt x="2514" y="397"/>
                    </a:lnTo>
                    <a:lnTo>
                      <a:pt x="2523" y="459"/>
                    </a:lnTo>
                    <a:lnTo>
                      <a:pt x="2479" y="503"/>
                    </a:lnTo>
                    <a:lnTo>
                      <a:pt x="2461" y="591"/>
                    </a:lnTo>
                    <a:lnTo>
                      <a:pt x="2435" y="644"/>
                    </a:lnTo>
                    <a:lnTo>
                      <a:pt x="2364" y="697"/>
                    </a:lnTo>
                    <a:lnTo>
                      <a:pt x="2302" y="679"/>
                    </a:lnTo>
                    <a:lnTo>
                      <a:pt x="2285" y="618"/>
                    </a:lnTo>
                    <a:lnTo>
                      <a:pt x="2241" y="556"/>
                    </a:lnTo>
                    <a:lnTo>
                      <a:pt x="2161" y="556"/>
                    </a:lnTo>
                    <a:lnTo>
                      <a:pt x="2170" y="626"/>
                    </a:lnTo>
                    <a:lnTo>
                      <a:pt x="2223" y="671"/>
                    </a:lnTo>
                    <a:lnTo>
                      <a:pt x="2232" y="750"/>
                    </a:lnTo>
                    <a:lnTo>
                      <a:pt x="2241" y="838"/>
                    </a:lnTo>
                    <a:lnTo>
                      <a:pt x="2223" y="900"/>
                    </a:lnTo>
                    <a:lnTo>
                      <a:pt x="2161" y="944"/>
                    </a:lnTo>
                    <a:lnTo>
                      <a:pt x="2100" y="1032"/>
                    </a:lnTo>
                    <a:lnTo>
                      <a:pt x="2012" y="1121"/>
                    </a:lnTo>
                    <a:lnTo>
                      <a:pt x="1942" y="1182"/>
                    </a:lnTo>
                    <a:lnTo>
                      <a:pt x="1889" y="1226"/>
                    </a:lnTo>
                    <a:lnTo>
                      <a:pt x="1809" y="1218"/>
                    </a:lnTo>
                    <a:lnTo>
                      <a:pt x="1668" y="1209"/>
                    </a:lnTo>
                    <a:lnTo>
                      <a:pt x="1659" y="1288"/>
                    </a:lnTo>
                    <a:lnTo>
                      <a:pt x="1606" y="1332"/>
                    </a:lnTo>
                    <a:lnTo>
                      <a:pt x="1545" y="1341"/>
                    </a:lnTo>
                    <a:lnTo>
                      <a:pt x="1509" y="1385"/>
                    </a:lnTo>
                    <a:lnTo>
                      <a:pt x="1500" y="1447"/>
                    </a:lnTo>
                    <a:lnTo>
                      <a:pt x="1395" y="1429"/>
                    </a:lnTo>
                    <a:lnTo>
                      <a:pt x="1359" y="1385"/>
                    </a:lnTo>
                    <a:lnTo>
                      <a:pt x="1430" y="1341"/>
                    </a:lnTo>
                    <a:lnTo>
                      <a:pt x="1500" y="1279"/>
                    </a:lnTo>
                    <a:lnTo>
                      <a:pt x="1483" y="1209"/>
                    </a:lnTo>
                    <a:lnTo>
                      <a:pt x="1447" y="1174"/>
                    </a:lnTo>
                    <a:lnTo>
                      <a:pt x="1377" y="1156"/>
                    </a:lnTo>
                    <a:lnTo>
                      <a:pt x="1297" y="1174"/>
                    </a:lnTo>
                    <a:lnTo>
                      <a:pt x="1236" y="1226"/>
                    </a:lnTo>
                    <a:lnTo>
                      <a:pt x="1209" y="1350"/>
                    </a:lnTo>
                    <a:lnTo>
                      <a:pt x="1209" y="1456"/>
                    </a:lnTo>
                    <a:lnTo>
                      <a:pt x="1183" y="1526"/>
                    </a:lnTo>
                    <a:lnTo>
                      <a:pt x="1130" y="1456"/>
                    </a:lnTo>
                    <a:lnTo>
                      <a:pt x="1059" y="1456"/>
                    </a:lnTo>
                    <a:lnTo>
                      <a:pt x="1006" y="1491"/>
                    </a:lnTo>
                    <a:lnTo>
                      <a:pt x="927" y="1526"/>
                    </a:lnTo>
                    <a:lnTo>
                      <a:pt x="856" y="1518"/>
                    </a:lnTo>
                    <a:lnTo>
                      <a:pt x="794" y="1500"/>
                    </a:lnTo>
                    <a:lnTo>
                      <a:pt x="759" y="1438"/>
                    </a:lnTo>
                    <a:lnTo>
                      <a:pt x="689" y="1429"/>
                    </a:lnTo>
                    <a:lnTo>
                      <a:pt x="627" y="1385"/>
                    </a:lnTo>
                    <a:lnTo>
                      <a:pt x="539" y="1341"/>
                    </a:lnTo>
                    <a:lnTo>
                      <a:pt x="503" y="1394"/>
                    </a:lnTo>
                    <a:lnTo>
                      <a:pt x="450" y="1368"/>
                    </a:lnTo>
                    <a:lnTo>
                      <a:pt x="468" y="1297"/>
                    </a:lnTo>
                    <a:lnTo>
                      <a:pt x="433" y="1262"/>
                    </a:lnTo>
                    <a:lnTo>
                      <a:pt x="441" y="1174"/>
                    </a:lnTo>
                    <a:lnTo>
                      <a:pt x="397" y="1129"/>
                    </a:lnTo>
                    <a:lnTo>
                      <a:pt x="336" y="1191"/>
                    </a:lnTo>
                    <a:lnTo>
                      <a:pt x="256" y="1182"/>
                    </a:lnTo>
                    <a:lnTo>
                      <a:pt x="186" y="1103"/>
                    </a:lnTo>
                    <a:lnTo>
                      <a:pt x="168" y="1024"/>
                    </a:lnTo>
                    <a:lnTo>
                      <a:pt x="88" y="971"/>
                    </a:lnTo>
                    <a:lnTo>
                      <a:pt x="27" y="1050"/>
                    </a:lnTo>
                    <a:lnTo>
                      <a:pt x="9" y="1103"/>
                    </a:lnTo>
                    <a:lnTo>
                      <a:pt x="44" y="1165"/>
                    </a:lnTo>
                    <a:lnTo>
                      <a:pt x="88" y="1174"/>
                    </a:lnTo>
                    <a:lnTo>
                      <a:pt x="88" y="1235"/>
                    </a:lnTo>
                    <a:lnTo>
                      <a:pt x="62" y="1279"/>
                    </a:lnTo>
                    <a:lnTo>
                      <a:pt x="35" y="1332"/>
                    </a:lnTo>
                    <a:lnTo>
                      <a:pt x="0" y="1385"/>
                    </a:lnTo>
                    <a:lnTo>
                      <a:pt x="9" y="1456"/>
                    </a:lnTo>
                    <a:lnTo>
                      <a:pt x="27" y="1526"/>
                    </a:lnTo>
                    <a:lnTo>
                      <a:pt x="88" y="1509"/>
                    </a:lnTo>
                    <a:lnTo>
                      <a:pt x="150" y="1482"/>
                    </a:lnTo>
                    <a:lnTo>
                      <a:pt x="203" y="1518"/>
                    </a:lnTo>
                    <a:lnTo>
                      <a:pt x="265" y="1500"/>
                    </a:lnTo>
                    <a:lnTo>
                      <a:pt x="309" y="1456"/>
                    </a:lnTo>
                    <a:lnTo>
                      <a:pt x="344" y="1438"/>
                    </a:lnTo>
                    <a:lnTo>
                      <a:pt x="380" y="1491"/>
                    </a:lnTo>
                    <a:lnTo>
                      <a:pt x="415" y="1588"/>
                    </a:lnTo>
                    <a:lnTo>
                      <a:pt x="371" y="1641"/>
                    </a:lnTo>
                    <a:lnTo>
                      <a:pt x="415" y="1712"/>
                    </a:lnTo>
                    <a:lnTo>
                      <a:pt x="459" y="1765"/>
                    </a:lnTo>
                    <a:lnTo>
                      <a:pt x="477" y="1809"/>
                    </a:lnTo>
                    <a:lnTo>
                      <a:pt x="539" y="1809"/>
                    </a:lnTo>
                    <a:lnTo>
                      <a:pt x="636" y="1835"/>
                    </a:lnTo>
                    <a:lnTo>
                      <a:pt x="653" y="1888"/>
                    </a:lnTo>
                    <a:lnTo>
                      <a:pt x="724" y="1924"/>
                    </a:lnTo>
                    <a:lnTo>
                      <a:pt x="803" y="1888"/>
                    </a:lnTo>
                    <a:lnTo>
                      <a:pt x="874" y="1826"/>
                    </a:lnTo>
                    <a:lnTo>
                      <a:pt x="892" y="1765"/>
                    </a:lnTo>
                    <a:lnTo>
                      <a:pt x="944" y="1747"/>
                    </a:lnTo>
                    <a:lnTo>
                      <a:pt x="980" y="1703"/>
                    </a:lnTo>
                    <a:lnTo>
                      <a:pt x="1015" y="1765"/>
                    </a:lnTo>
                    <a:lnTo>
                      <a:pt x="1077" y="1809"/>
                    </a:lnTo>
                    <a:lnTo>
                      <a:pt x="1200" y="1826"/>
                    </a:lnTo>
                    <a:lnTo>
                      <a:pt x="1227" y="1888"/>
                    </a:lnTo>
                    <a:lnTo>
                      <a:pt x="1227" y="1959"/>
                    </a:lnTo>
                    <a:lnTo>
                      <a:pt x="1271" y="2003"/>
                    </a:lnTo>
                    <a:lnTo>
                      <a:pt x="1342" y="2038"/>
                    </a:lnTo>
                    <a:lnTo>
                      <a:pt x="1350" y="2118"/>
                    </a:lnTo>
                    <a:lnTo>
                      <a:pt x="1395" y="2206"/>
                    </a:lnTo>
                    <a:lnTo>
                      <a:pt x="1412" y="2268"/>
                    </a:lnTo>
                    <a:lnTo>
                      <a:pt x="1377" y="2321"/>
                    </a:lnTo>
                    <a:lnTo>
                      <a:pt x="1333" y="2400"/>
                    </a:lnTo>
                    <a:lnTo>
                      <a:pt x="1386" y="2435"/>
                    </a:lnTo>
                    <a:lnTo>
                      <a:pt x="1483" y="2427"/>
                    </a:lnTo>
                    <a:lnTo>
                      <a:pt x="1527" y="2479"/>
                    </a:lnTo>
                    <a:lnTo>
                      <a:pt x="1527" y="2550"/>
                    </a:lnTo>
                    <a:lnTo>
                      <a:pt x="1597" y="2559"/>
                    </a:lnTo>
                    <a:lnTo>
                      <a:pt x="1624" y="2612"/>
                    </a:lnTo>
                    <a:lnTo>
                      <a:pt x="1695" y="2603"/>
                    </a:lnTo>
                    <a:lnTo>
                      <a:pt x="1748" y="2674"/>
                    </a:lnTo>
                    <a:lnTo>
                      <a:pt x="1862" y="2682"/>
                    </a:lnTo>
                    <a:lnTo>
                      <a:pt x="1915" y="2612"/>
                    </a:lnTo>
                    <a:lnTo>
                      <a:pt x="1889" y="2541"/>
                    </a:lnTo>
                    <a:lnTo>
                      <a:pt x="1933" y="2462"/>
                    </a:lnTo>
                    <a:lnTo>
                      <a:pt x="1915" y="2374"/>
                    </a:lnTo>
                    <a:lnTo>
                      <a:pt x="1933" y="2329"/>
                    </a:lnTo>
                    <a:lnTo>
                      <a:pt x="1995" y="2312"/>
                    </a:lnTo>
                    <a:lnTo>
                      <a:pt x="2056" y="2259"/>
                    </a:lnTo>
                    <a:lnTo>
                      <a:pt x="2091" y="2188"/>
                    </a:lnTo>
                    <a:lnTo>
                      <a:pt x="2039" y="2153"/>
                    </a:lnTo>
                    <a:lnTo>
                      <a:pt x="2056" y="2091"/>
                    </a:lnTo>
                    <a:lnTo>
                      <a:pt x="2039" y="2021"/>
                    </a:lnTo>
                    <a:lnTo>
                      <a:pt x="2082" y="1985"/>
                    </a:lnTo>
                    <a:lnTo>
                      <a:pt x="2135" y="1932"/>
                    </a:lnTo>
                    <a:lnTo>
                      <a:pt x="2179" y="1897"/>
                    </a:lnTo>
                    <a:lnTo>
                      <a:pt x="2250" y="1924"/>
                    </a:lnTo>
                    <a:lnTo>
                      <a:pt x="2320" y="1950"/>
                    </a:lnTo>
                    <a:lnTo>
                      <a:pt x="2400" y="1924"/>
                    </a:lnTo>
                    <a:lnTo>
                      <a:pt x="2479" y="1879"/>
                    </a:lnTo>
                    <a:lnTo>
                      <a:pt x="2523" y="1809"/>
                    </a:lnTo>
                    <a:lnTo>
                      <a:pt x="2576" y="1756"/>
                    </a:lnTo>
                    <a:lnTo>
                      <a:pt x="2603" y="1712"/>
                    </a:lnTo>
                    <a:lnTo>
                      <a:pt x="2673" y="1632"/>
                    </a:lnTo>
                    <a:lnTo>
                      <a:pt x="2717" y="1694"/>
                    </a:lnTo>
                    <a:lnTo>
                      <a:pt x="2797" y="1712"/>
                    </a:lnTo>
                    <a:lnTo>
                      <a:pt x="2797" y="1641"/>
                    </a:lnTo>
                    <a:lnTo>
                      <a:pt x="2788" y="1562"/>
                    </a:lnTo>
                    <a:lnTo>
                      <a:pt x="2850" y="1518"/>
                    </a:lnTo>
                    <a:lnTo>
                      <a:pt x="2814" y="1438"/>
                    </a:lnTo>
                    <a:lnTo>
                      <a:pt x="2779" y="1403"/>
                    </a:lnTo>
                    <a:lnTo>
                      <a:pt x="2691" y="1368"/>
                    </a:lnTo>
                    <a:lnTo>
                      <a:pt x="2603" y="1324"/>
                    </a:lnTo>
                    <a:lnTo>
                      <a:pt x="2647" y="1271"/>
                    </a:lnTo>
                    <a:lnTo>
                      <a:pt x="2691" y="1165"/>
                    </a:lnTo>
                    <a:lnTo>
                      <a:pt x="2691" y="1085"/>
                    </a:lnTo>
                    <a:lnTo>
                      <a:pt x="2655" y="1015"/>
                    </a:lnTo>
                    <a:lnTo>
                      <a:pt x="2638" y="926"/>
                    </a:lnTo>
                    <a:lnTo>
                      <a:pt x="2655" y="838"/>
                    </a:lnTo>
                    <a:lnTo>
                      <a:pt x="2726" y="768"/>
                    </a:lnTo>
                    <a:lnTo>
                      <a:pt x="2832" y="697"/>
                    </a:lnTo>
                    <a:lnTo>
                      <a:pt x="2920" y="635"/>
                    </a:lnTo>
                    <a:lnTo>
                      <a:pt x="2964" y="556"/>
                    </a:lnTo>
                    <a:lnTo>
                      <a:pt x="2956" y="468"/>
                    </a:lnTo>
                    <a:lnTo>
                      <a:pt x="3158" y="9"/>
                    </a:lnTo>
                    <a:lnTo>
                      <a:pt x="3097" y="18"/>
                    </a:lnTo>
                    <a:lnTo>
                      <a:pt x="3026" y="18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9" name="Freeform 20">
                <a:extLst>
                  <a:ext uri="{FF2B5EF4-FFF2-40B4-BE49-F238E27FC236}">
                    <a16:creationId xmlns:a16="http://schemas.microsoft.com/office/drawing/2014/main" id="{F506F0C9-5D35-46A8-A49D-4FF6C140E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806" y="3443414"/>
                <a:ext cx="664644" cy="947764"/>
              </a:xfrm>
              <a:custGeom>
                <a:avLst/>
                <a:gdLst/>
                <a:ahLst/>
                <a:cxnLst>
                  <a:cxn ang="0">
                    <a:pos x="1845" y="1536"/>
                  </a:cxn>
                  <a:cxn ang="0">
                    <a:pos x="1792" y="1395"/>
                  </a:cxn>
                  <a:cxn ang="0">
                    <a:pos x="1845" y="1262"/>
                  </a:cxn>
                  <a:cxn ang="0">
                    <a:pos x="1756" y="1156"/>
                  </a:cxn>
                  <a:cxn ang="0">
                    <a:pos x="1642" y="1218"/>
                  </a:cxn>
                  <a:cxn ang="0">
                    <a:pos x="1527" y="1156"/>
                  </a:cxn>
                  <a:cxn ang="0">
                    <a:pos x="1403" y="1033"/>
                  </a:cxn>
                  <a:cxn ang="0">
                    <a:pos x="1448" y="865"/>
                  </a:cxn>
                  <a:cxn ang="0">
                    <a:pos x="1439" y="750"/>
                  </a:cxn>
                  <a:cxn ang="0">
                    <a:pos x="1456" y="600"/>
                  </a:cxn>
                  <a:cxn ang="0">
                    <a:pos x="1465" y="459"/>
                  </a:cxn>
                  <a:cxn ang="0">
                    <a:pos x="1527" y="353"/>
                  </a:cxn>
                  <a:cxn ang="0">
                    <a:pos x="1545" y="239"/>
                  </a:cxn>
                  <a:cxn ang="0">
                    <a:pos x="1509" y="124"/>
                  </a:cxn>
                  <a:cxn ang="0">
                    <a:pos x="1483" y="0"/>
                  </a:cxn>
                  <a:cxn ang="0">
                    <a:pos x="1333" y="18"/>
                  </a:cxn>
                  <a:cxn ang="0">
                    <a:pos x="1156" y="36"/>
                  </a:cxn>
                  <a:cxn ang="0">
                    <a:pos x="1050" y="150"/>
                  </a:cxn>
                  <a:cxn ang="0">
                    <a:pos x="927" y="203"/>
                  </a:cxn>
                  <a:cxn ang="0">
                    <a:pos x="794" y="248"/>
                  </a:cxn>
                  <a:cxn ang="0">
                    <a:pos x="812" y="406"/>
                  </a:cxn>
                  <a:cxn ang="0">
                    <a:pos x="821" y="512"/>
                  </a:cxn>
                  <a:cxn ang="0">
                    <a:pos x="759" y="636"/>
                  </a:cxn>
                  <a:cxn ang="0">
                    <a:pos x="786" y="724"/>
                  </a:cxn>
                  <a:cxn ang="0">
                    <a:pos x="680" y="812"/>
                  </a:cxn>
                  <a:cxn ang="0">
                    <a:pos x="547" y="945"/>
                  </a:cxn>
                  <a:cxn ang="0">
                    <a:pos x="539" y="1077"/>
                  </a:cxn>
                  <a:cxn ang="0">
                    <a:pos x="433" y="1271"/>
                  </a:cxn>
                  <a:cxn ang="0">
                    <a:pos x="397" y="1403"/>
                  </a:cxn>
                  <a:cxn ang="0">
                    <a:pos x="397" y="1500"/>
                  </a:cxn>
                  <a:cxn ang="0">
                    <a:pos x="265" y="1562"/>
                  </a:cxn>
                  <a:cxn ang="0">
                    <a:pos x="177" y="1721"/>
                  </a:cxn>
                  <a:cxn ang="0">
                    <a:pos x="106" y="1889"/>
                  </a:cxn>
                  <a:cxn ang="0">
                    <a:pos x="80" y="2065"/>
                  </a:cxn>
                  <a:cxn ang="0">
                    <a:pos x="53" y="2242"/>
                  </a:cxn>
                  <a:cxn ang="0">
                    <a:pos x="0" y="2383"/>
                  </a:cxn>
                  <a:cxn ang="0">
                    <a:pos x="18" y="2542"/>
                  </a:cxn>
                  <a:cxn ang="0">
                    <a:pos x="159" y="2630"/>
                  </a:cxn>
                  <a:cxn ang="0">
                    <a:pos x="283" y="2568"/>
                  </a:cxn>
                  <a:cxn ang="0">
                    <a:pos x="389" y="2551"/>
                  </a:cxn>
                  <a:cxn ang="0">
                    <a:pos x="503" y="2453"/>
                  </a:cxn>
                  <a:cxn ang="0">
                    <a:pos x="609" y="2392"/>
                  </a:cxn>
                  <a:cxn ang="0">
                    <a:pos x="653" y="2277"/>
                  </a:cxn>
                  <a:cxn ang="0">
                    <a:pos x="794" y="2171"/>
                  </a:cxn>
                  <a:cxn ang="0">
                    <a:pos x="945" y="2145"/>
                  </a:cxn>
                  <a:cxn ang="0">
                    <a:pos x="1042" y="2136"/>
                  </a:cxn>
                  <a:cxn ang="0">
                    <a:pos x="1209" y="2092"/>
                  </a:cxn>
                  <a:cxn ang="0">
                    <a:pos x="1209" y="2180"/>
                  </a:cxn>
                  <a:cxn ang="0">
                    <a:pos x="1245" y="2268"/>
                  </a:cxn>
                  <a:cxn ang="0">
                    <a:pos x="1430" y="2233"/>
                  </a:cxn>
                  <a:cxn ang="0">
                    <a:pos x="1509" y="2109"/>
                  </a:cxn>
                  <a:cxn ang="0">
                    <a:pos x="1553" y="1986"/>
                  </a:cxn>
                  <a:cxn ang="0">
                    <a:pos x="1598" y="1871"/>
                  </a:cxn>
                  <a:cxn ang="0">
                    <a:pos x="1712" y="1774"/>
                  </a:cxn>
                  <a:cxn ang="0">
                    <a:pos x="1792" y="1650"/>
                  </a:cxn>
                </a:cxnLst>
                <a:rect l="0" t="0" r="r" b="b"/>
                <a:pathLst>
                  <a:path w="1846" h="2631">
                    <a:moveTo>
                      <a:pt x="1792" y="1650"/>
                    </a:moveTo>
                    <a:lnTo>
                      <a:pt x="1845" y="1536"/>
                    </a:lnTo>
                    <a:lnTo>
                      <a:pt x="1809" y="1474"/>
                    </a:lnTo>
                    <a:lnTo>
                      <a:pt x="1792" y="1395"/>
                    </a:lnTo>
                    <a:lnTo>
                      <a:pt x="1845" y="1342"/>
                    </a:lnTo>
                    <a:lnTo>
                      <a:pt x="1845" y="1262"/>
                    </a:lnTo>
                    <a:lnTo>
                      <a:pt x="1809" y="1209"/>
                    </a:lnTo>
                    <a:lnTo>
                      <a:pt x="1756" y="1156"/>
                    </a:lnTo>
                    <a:lnTo>
                      <a:pt x="1703" y="1183"/>
                    </a:lnTo>
                    <a:lnTo>
                      <a:pt x="1642" y="1218"/>
                    </a:lnTo>
                    <a:lnTo>
                      <a:pt x="1571" y="1209"/>
                    </a:lnTo>
                    <a:lnTo>
                      <a:pt x="1527" y="1156"/>
                    </a:lnTo>
                    <a:lnTo>
                      <a:pt x="1456" y="1139"/>
                    </a:lnTo>
                    <a:lnTo>
                      <a:pt x="1403" y="1033"/>
                    </a:lnTo>
                    <a:lnTo>
                      <a:pt x="1430" y="962"/>
                    </a:lnTo>
                    <a:lnTo>
                      <a:pt x="1448" y="865"/>
                    </a:lnTo>
                    <a:lnTo>
                      <a:pt x="1439" y="830"/>
                    </a:lnTo>
                    <a:lnTo>
                      <a:pt x="1439" y="750"/>
                    </a:lnTo>
                    <a:lnTo>
                      <a:pt x="1439" y="671"/>
                    </a:lnTo>
                    <a:lnTo>
                      <a:pt x="1456" y="600"/>
                    </a:lnTo>
                    <a:lnTo>
                      <a:pt x="1483" y="521"/>
                    </a:lnTo>
                    <a:lnTo>
                      <a:pt x="1465" y="459"/>
                    </a:lnTo>
                    <a:lnTo>
                      <a:pt x="1483" y="398"/>
                    </a:lnTo>
                    <a:lnTo>
                      <a:pt x="1527" y="353"/>
                    </a:lnTo>
                    <a:lnTo>
                      <a:pt x="1509" y="283"/>
                    </a:lnTo>
                    <a:lnTo>
                      <a:pt x="1545" y="239"/>
                    </a:lnTo>
                    <a:lnTo>
                      <a:pt x="1518" y="186"/>
                    </a:lnTo>
                    <a:lnTo>
                      <a:pt x="1509" y="124"/>
                    </a:lnTo>
                    <a:lnTo>
                      <a:pt x="1509" y="45"/>
                    </a:lnTo>
                    <a:lnTo>
                      <a:pt x="1483" y="0"/>
                    </a:lnTo>
                    <a:lnTo>
                      <a:pt x="1448" y="18"/>
                    </a:lnTo>
                    <a:lnTo>
                      <a:pt x="1333" y="18"/>
                    </a:lnTo>
                    <a:lnTo>
                      <a:pt x="1227" y="9"/>
                    </a:lnTo>
                    <a:lnTo>
                      <a:pt x="1156" y="36"/>
                    </a:lnTo>
                    <a:lnTo>
                      <a:pt x="1112" y="80"/>
                    </a:lnTo>
                    <a:lnTo>
                      <a:pt x="1050" y="150"/>
                    </a:lnTo>
                    <a:lnTo>
                      <a:pt x="971" y="168"/>
                    </a:lnTo>
                    <a:lnTo>
                      <a:pt x="927" y="203"/>
                    </a:lnTo>
                    <a:lnTo>
                      <a:pt x="839" y="203"/>
                    </a:lnTo>
                    <a:lnTo>
                      <a:pt x="794" y="248"/>
                    </a:lnTo>
                    <a:lnTo>
                      <a:pt x="830" y="336"/>
                    </a:lnTo>
                    <a:lnTo>
                      <a:pt x="812" y="406"/>
                    </a:lnTo>
                    <a:lnTo>
                      <a:pt x="812" y="459"/>
                    </a:lnTo>
                    <a:lnTo>
                      <a:pt x="821" y="512"/>
                    </a:lnTo>
                    <a:lnTo>
                      <a:pt x="759" y="556"/>
                    </a:lnTo>
                    <a:lnTo>
                      <a:pt x="759" y="636"/>
                    </a:lnTo>
                    <a:lnTo>
                      <a:pt x="733" y="680"/>
                    </a:lnTo>
                    <a:lnTo>
                      <a:pt x="786" y="724"/>
                    </a:lnTo>
                    <a:lnTo>
                      <a:pt x="750" y="777"/>
                    </a:lnTo>
                    <a:lnTo>
                      <a:pt x="680" y="812"/>
                    </a:lnTo>
                    <a:lnTo>
                      <a:pt x="609" y="883"/>
                    </a:lnTo>
                    <a:lnTo>
                      <a:pt x="547" y="945"/>
                    </a:lnTo>
                    <a:lnTo>
                      <a:pt x="530" y="1015"/>
                    </a:lnTo>
                    <a:lnTo>
                      <a:pt x="539" y="1077"/>
                    </a:lnTo>
                    <a:lnTo>
                      <a:pt x="486" y="1174"/>
                    </a:lnTo>
                    <a:lnTo>
                      <a:pt x="433" y="1271"/>
                    </a:lnTo>
                    <a:lnTo>
                      <a:pt x="406" y="1333"/>
                    </a:lnTo>
                    <a:lnTo>
                      <a:pt x="397" y="1403"/>
                    </a:lnTo>
                    <a:lnTo>
                      <a:pt x="424" y="1448"/>
                    </a:lnTo>
                    <a:lnTo>
                      <a:pt x="397" y="1500"/>
                    </a:lnTo>
                    <a:lnTo>
                      <a:pt x="353" y="1545"/>
                    </a:lnTo>
                    <a:lnTo>
                      <a:pt x="265" y="1562"/>
                    </a:lnTo>
                    <a:lnTo>
                      <a:pt x="194" y="1624"/>
                    </a:lnTo>
                    <a:lnTo>
                      <a:pt x="177" y="1721"/>
                    </a:lnTo>
                    <a:lnTo>
                      <a:pt x="150" y="1827"/>
                    </a:lnTo>
                    <a:lnTo>
                      <a:pt x="106" y="1889"/>
                    </a:lnTo>
                    <a:lnTo>
                      <a:pt x="115" y="1977"/>
                    </a:lnTo>
                    <a:lnTo>
                      <a:pt x="80" y="2065"/>
                    </a:lnTo>
                    <a:lnTo>
                      <a:pt x="71" y="2153"/>
                    </a:lnTo>
                    <a:lnTo>
                      <a:pt x="53" y="2242"/>
                    </a:lnTo>
                    <a:lnTo>
                      <a:pt x="18" y="2312"/>
                    </a:lnTo>
                    <a:lnTo>
                      <a:pt x="0" y="2383"/>
                    </a:lnTo>
                    <a:lnTo>
                      <a:pt x="9" y="2480"/>
                    </a:lnTo>
                    <a:lnTo>
                      <a:pt x="18" y="2542"/>
                    </a:lnTo>
                    <a:lnTo>
                      <a:pt x="62" y="2603"/>
                    </a:lnTo>
                    <a:lnTo>
                      <a:pt x="159" y="2630"/>
                    </a:lnTo>
                    <a:lnTo>
                      <a:pt x="247" y="2621"/>
                    </a:lnTo>
                    <a:lnTo>
                      <a:pt x="283" y="2568"/>
                    </a:lnTo>
                    <a:lnTo>
                      <a:pt x="327" y="2533"/>
                    </a:lnTo>
                    <a:lnTo>
                      <a:pt x="389" y="2551"/>
                    </a:lnTo>
                    <a:lnTo>
                      <a:pt x="433" y="2480"/>
                    </a:lnTo>
                    <a:lnTo>
                      <a:pt x="503" y="2453"/>
                    </a:lnTo>
                    <a:lnTo>
                      <a:pt x="592" y="2436"/>
                    </a:lnTo>
                    <a:lnTo>
                      <a:pt x="609" y="2392"/>
                    </a:lnTo>
                    <a:lnTo>
                      <a:pt x="592" y="2330"/>
                    </a:lnTo>
                    <a:lnTo>
                      <a:pt x="653" y="2277"/>
                    </a:lnTo>
                    <a:lnTo>
                      <a:pt x="724" y="2233"/>
                    </a:lnTo>
                    <a:lnTo>
                      <a:pt x="794" y="2171"/>
                    </a:lnTo>
                    <a:lnTo>
                      <a:pt x="847" y="2136"/>
                    </a:lnTo>
                    <a:lnTo>
                      <a:pt x="945" y="2145"/>
                    </a:lnTo>
                    <a:lnTo>
                      <a:pt x="989" y="2189"/>
                    </a:lnTo>
                    <a:lnTo>
                      <a:pt x="1042" y="2136"/>
                    </a:lnTo>
                    <a:lnTo>
                      <a:pt x="1130" y="2100"/>
                    </a:lnTo>
                    <a:lnTo>
                      <a:pt x="1209" y="2092"/>
                    </a:lnTo>
                    <a:lnTo>
                      <a:pt x="1262" y="2145"/>
                    </a:lnTo>
                    <a:lnTo>
                      <a:pt x="1209" y="2180"/>
                    </a:lnTo>
                    <a:lnTo>
                      <a:pt x="1183" y="2233"/>
                    </a:lnTo>
                    <a:lnTo>
                      <a:pt x="1245" y="2268"/>
                    </a:lnTo>
                    <a:lnTo>
                      <a:pt x="1359" y="2268"/>
                    </a:lnTo>
                    <a:lnTo>
                      <a:pt x="1430" y="2233"/>
                    </a:lnTo>
                    <a:lnTo>
                      <a:pt x="1465" y="2180"/>
                    </a:lnTo>
                    <a:lnTo>
                      <a:pt x="1509" y="2109"/>
                    </a:lnTo>
                    <a:lnTo>
                      <a:pt x="1553" y="2048"/>
                    </a:lnTo>
                    <a:lnTo>
                      <a:pt x="1553" y="1986"/>
                    </a:lnTo>
                    <a:lnTo>
                      <a:pt x="1580" y="1942"/>
                    </a:lnTo>
                    <a:lnTo>
                      <a:pt x="1598" y="1871"/>
                    </a:lnTo>
                    <a:lnTo>
                      <a:pt x="1650" y="1827"/>
                    </a:lnTo>
                    <a:lnTo>
                      <a:pt x="1712" y="1774"/>
                    </a:lnTo>
                    <a:lnTo>
                      <a:pt x="1783" y="1712"/>
                    </a:lnTo>
                    <a:lnTo>
                      <a:pt x="1792" y="165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50" name="Freeform 21">
                <a:extLst>
                  <a:ext uri="{FF2B5EF4-FFF2-40B4-BE49-F238E27FC236}">
                    <a16:creationId xmlns:a16="http://schemas.microsoft.com/office/drawing/2014/main" id="{A954C1A2-E2C5-4D99-BDAB-C99317659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745" y="2983677"/>
                <a:ext cx="1383495" cy="844028"/>
              </a:xfrm>
              <a:custGeom>
                <a:avLst/>
                <a:gdLst/>
                <a:ahLst/>
                <a:cxnLst>
                  <a:cxn ang="0">
                    <a:pos x="44" y="1712"/>
                  </a:cxn>
                  <a:cxn ang="0">
                    <a:pos x="106" y="1562"/>
                  </a:cxn>
                  <a:cxn ang="0">
                    <a:pos x="150" y="1403"/>
                  </a:cxn>
                  <a:cxn ang="0">
                    <a:pos x="193" y="1235"/>
                  </a:cxn>
                  <a:cxn ang="0">
                    <a:pos x="361" y="1174"/>
                  </a:cxn>
                  <a:cxn ang="0">
                    <a:pos x="590" y="1129"/>
                  </a:cxn>
                  <a:cxn ang="0">
                    <a:pos x="714" y="962"/>
                  </a:cxn>
                  <a:cxn ang="0">
                    <a:pos x="908" y="962"/>
                  </a:cxn>
                  <a:cxn ang="0">
                    <a:pos x="961" y="768"/>
                  </a:cxn>
                  <a:cxn ang="0">
                    <a:pos x="802" y="618"/>
                  </a:cxn>
                  <a:cxn ang="0">
                    <a:pos x="802" y="415"/>
                  </a:cxn>
                  <a:cxn ang="0">
                    <a:pos x="749" y="176"/>
                  </a:cxn>
                  <a:cxn ang="0">
                    <a:pos x="916" y="247"/>
                  </a:cxn>
                  <a:cxn ang="0">
                    <a:pos x="1049" y="335"/>
                  </a:cxn>
                  <a:cxn ang="0">
                    <a:pos x="1287" y="221"/>
                  </a:cxn>
                  <a:cxn ang="0">
                    <a:pos x="1508" y="176"/>
                  </a:cxn>
                  <a:cxn ang="0">
                    <a:pos x="1746" y="168"/>
                  </a:cxn>
                  <a:cxn ang="0">
                    <a:pos x="2011" y="132"/>
                  </a:cxn>
                  <a:cxn ang="0">
                    <a:pos x="2284" y="115"/>
                  </a:cxn>
                  <a:cxn ang="0">
                    <a:pos x="2558" y="115"/>
                  </a:cxn>
                  <a:cxn ang="0">
                    <a:pos x="2893" y="88"/>
                  </a:cxn>
                  <a:cxn ang="0">
                    <a:pos x="3167" y="0"/>
                  </a:cxn>
                  <a:cxn ang="0">
                    <a:pos x="3502" y="79"/>
                  </a:cxn>
                  <a:cxn ang="0">
                    <a:pos x="3661" y="185"/>
                  </a:cxn>
                  <a:cxn ang="0">
                    <a:pos x="3846" y="256"/>
                  </a:cxn>
                  <a:cxn ang="0">
                    <a:pos x="3758" y="406"/>
                  </a:cxn>
                  <a:cxn ang="0">
                    <a:pos x="3635" y="538"/>
                  </a:cxn>
                  <a:cxn ang="0">
                    <a:pos x="3564" y="688"/>
                  </a:cxn>
                  <a:cxn ang="0">
                    <a:pos x="3396" y="785"/>
                  </a:cxn>
                  <a:cxn ang="0">
                    <a:pos x="3114" y="882"/>
                  </a:cxn>
                  <a:cxn ang="0">
                    <a:pos x="2867" y="1041"/>
                  </a:cxn>
                  <a:cxn ang="0">
                    <a:pos x="2699" y="1235"/>
                  </a:cxn>
                  <a:cxn ang="0">
                    <a:pos x="2505" y="1447"/>
                  </a:cxn>
                  <a:cxn ang="0">
                    <a:pos x="2328" y="1606"/>
                  </a:cxn>
                  <a:cxn ang="0">
                    <a:pos x="2037" y="1765"/>
                  </a:cxn>
                  <a:cxn ang="0">
                    <a:pos x="1746" y="1924"/>
                  </a:cxn>
                  <a:cxn ang="0">
                    <a:pos x="1367" y="2197"/>
                  </a:cxn>
                  <a:cxn ang="0">
                    <a:pos x="1137" y="2153"/>
                  </a:cxn>
                  <a:cxn ang="0">
                    <a:pos x="855" y="2294"/>
                  </a:cxn>
                  <a:cxn ang="0">
                    <a:pos x="652" y="2268"/>
                  </a:cxn>
                  <a:cxn ang="0">
                    <a:pos x="440" y="2347"/>
                  </a:cxn>
                  <a:cxn ang="0">
                    <a:pos x="246" y="2135"/>
                  </a:cxn>
                  <a:cxn ang="0">
                    <a:pos x="26" y="1862"/>
                  </a:cxn>
                </a:cxnLst>
                <a:rect l="0" t="0" r="r" b="b"/>
                <a:pathLst>
                  <a:path w="3847" h="2348">
                    <a:moveTo>
                      <a:pt x="26" y="1862"/>
                    </a:moveTo>
                    <a:lnTo>
                      <a:pt x="0" y="1791"/>
                    </a:lnTo>
                    <a:lnTo>
                      <a:pt x="44" y="1712"/>
                    </a:lnTo>
                    <a:lnTo>
                      <a:pt x="26" y="1624"/>
                    </a:lnTo>
                    <a:lnTo>
                      <a:pt x="44" y="1579"/>
                    </a:lnTo>
                    <a:lnTo>
                      <a:pt x="106" y="1562"/>
                    </a:lnTo>
                    <a:lnTo>
                      <a:pt x="167" y="1509"/>
                    </a:lnTo>
                    <a:lnTo>
                      <a:pt x="202" y="1438"/>
                    </a:lnTo>
                    <a:lnTo>
                      <a:pt x="150" y="1403"/>
                    </a:lnTo>
                    <a:lnTo>
                      <a:pt x="167" y="1341"/>
                    </a:lnTo>
                    <a:lnTo>
                      <a:pt x="150" y="1271"/>
                    </a:lnTo>
                    <a:lnTo>
                      <a:pt x="193" y="1235"/>
                    </a:lnTo>
                    <a:lnTo>
                      <a:pt x="246" y="1182"/>
                    </a:lnTo>
                    <a:lnTo>
                      <a:pt x="290" y="1147"/>
                    </a:lnTo>
                    <a:lnTo>
                      <a:pt x="361" y="1174"/>
                    </a:lnTo>
                    <a:lnTo>
                      <a:pt x="431" y="1200"/>
                    </a:lnTo>
                    <a:lnTo>
                      <a:pt x="511" y="1174"/>
                    </a:lnTo>
                    <a:lnTo>
                      <a:pt x="590" y="1129"/>
                    </a:lnTo>
                    <a:lnTo>
                      <a:pt x="634" y="1059"/>
                    </a:lnTo>
                    <a:lnTo>
                      <a:pt x="687" y="1006"/>
                    </a:lnTo>
                    <a:lnTo>
                      <a:pt x="714" y="962"/>
                    </a:lnTo>
                    <a:lnTo>
                      <a:pt x="784" y="882"/>
                    </a:lnTo>
                    <a:lnTo>
                      <a:pt x="828" y="944"/>
                    </a:lnTo>
                    <a:lnTo>
                      <a:pt x="908" y="962"/>
                    </a:lnTo>
                    <a:lnTo>
                      <a:pt x="908" y="891"/>
                    </a:lnTo>
                    <a:lnTo>
                      <a:pt x="899" y="812"/>
                    </a:lnTo>
                    <a:lnTo>
                      <a:pt x="961" y="768"/>
                    </a:lnTo>
                    <a:lnTo>
                      <a:pt x="925" y="688"/>
                    </a:lnTo>
                    <a:lnTo>
                      <a:pt x="890" y="653"/>
                    </a:lnTo>
                    <a:lnTo>
                      <a:pt x="802" y="618"/>
                    </a:lnTo>
                    <a:lnTo>
                      <a:pt x="714" y="574"/>
                    </a:lnTo>
                    <a:lnTo>
                      <a:pt x="758" y="521"/>
                    </a:lnTo>
                    <a:lnTo>
                      <a:pt x="802" y="415"/>
                    </a:lnTo>
                    <a:lnTo>
                      <a:pt x="802" y="335"/>
                    </a:lnTo>
                    <a:lnTo>
                      <a:pt x="766" y="265"/>
                    </a:lnTo>
                    <a:lnTo>
                      <a:pt x="749" y="176"/>
                    </a:lnTo>
                    <a:lnTo>
                      <a:pt x="837" y="168"/>
                    </a:lnTo>
                    <a:lnTo>
                      <a:pt x="899" y="185"/>
                    </a:lnTo>
                    <a:lnTo>
                      <a:pt x="916" y="247"/>
                    </a:lnTo>
                    <a:lnTo>
                      <a:pt x="952" y="300"/>
                    </a:lnTo>
                    <a:lnTo>
                      <a:pt x="1005" y="291"/>
                    </a:lnTo>
                    <a:lnTo>
                      <a:pt x="1049" y="335"/>
                    </a:lnTo>
                    <a:lnTo>
                      <a:pt x="1128" y="291"/>
                    </a:lnTo>
                    <a:lnTo>
                      <a:pt x="1217" y="247"/>
                    </a:lnTo>
                    <a:lnTo>
                      <a:pt x="1287" y="221"/>
                    </a:lnTo>
                    <a:lnTo>
                      <a:pt x="1402" y="221"/>
                    </a:lnTo>
                    <a:lnTo>
                      <a:pt x="1428" y="176"/>
                    </a:lnTo>
                    <a:lnTo>
                      <a:pt x="1508" y="176"/>
                    </a:lnTo>
                    <a:lnTo>
                      <a:pt x="1578" y="141"/>
                    </a:lnTo>
                    <a:lnTo>
                      <a:pt x="1684" y="141"/>
                    </a:lnTo>
                    <a:lnTo>
                      <a:pt x="1746" y="168"/>
                    </a:lnTo>
                    <a:lnTo>
                      <a:pt x="1861" y="168"/>
                    </a:lnTo>
                    <a:lnTo>
                      <a:pt x="1923" y="124"/>
                    </a:lnTo>
                    <a:lnTo>
                      <a:pt x="2011" y="132"/>
                    </a:lnTo>
                    <a:lnTo>
                      <a:pt x="2099" y="97"/>
                    </a:lnTo>
                    <a:lnTo>
                      <a:pt x="2178" y="53"/>
                    </a:lnTo>
                    <a:lnTo>
                      <a:pt x="2284" y="115"/>
                    </a:lnTo>
                    <a:lnTo>
                      <a:pt x="2364" y="79"/>
                    </a:lnTo>
                    <a:lnTo>
                      <a:pt x="2461" y="97"/>
                    </a:lnTo>
                    <a:lnTo>
                      <a:pt x="2558" y="115"/>
                    </a:lnTo>
                    <a:lnTo>
                      <a:pt x="2690" y="97"/>
                    </a:lnTo>
                    <a:lnTo>
                      <a:pt x="2814" y="124"/>
                    </a:lnTo>
                    <a:lnTo>
                      <a:pt x="2893" y="88"/>
                    </a:lnTo>
                    <a:lnTo>
                      <a:pt x="2981" y="115"/>
                    </a:lnTo>
                    <a:lnTo>
                      <a:pt x="3079" y="44"/>
                    </a:lnTo>
                    <a:lnTo>
                      <a:pt x="3167" y="0"/>
                    </a:lnTo>
                    <a:lnTo>
                      <a:pt x="3299" y="44"/>
                    </a:lnTo>
                    <a:lnTo>
                      <a:pt x="3387" y="35"/>
                    </a:lnTo>
                    <a:lnTo>
                      <a:pt x="3502" y="79"/>
                    </a:lnTo>
                    <a:lnTo>
                      <a:pt x="3555" y="132"/>
                    </a:lnTo>
                    <a:lnTo>
                      <a:pt x="3590" y="185"/>
                    </a:lnTo>
                    <a:lnTo>
                      <a:pt x="3661" y="185"/>
                    </a:lnTo>
                    <a:lnTo>
                      <a:pt x="3732" y="221"/>
                    </a:lnTo>
                    <a:lnTo>
                      <a:pt x="3758" y="265"/>
                    </a:lnTo>
                    <a:lnTo>
                      <a:pt x="3846" y="256"/>
                    </a:lnTo>
                    <a:lnTo>
                      <a:pt x="3838" y="309"/>
                    </a:lnTo>
                    <a:lnTo>
                      <a:pt x="3785" y="335"/>
                    </a:lnTo>
                    <a:lnTo>
                      <a:pt x="3758" y="406"/>
                    </a:lnTo>
                    <a:lnTo>
                      <a:pt x="3696" y="441"/>
                    </a:lnTo>
                    <a:lnTo>
                      <a:pt x="3679" y="494"/>
                    </a:lnTo>
                    <a:lnTo>
                      <a:pt x="3635" y="538"/>
                    </a:lnTo>
                    <a:lnTo>
                      <a:pt x="3635" y="591"/>
                    </a:lnTo>
                    <a:lnTo>
                      <a:pt x="3573" y="635"/>
                    </a:lnTo>
                    <a:lnTo>
                      <a:pt x="3564" y="688"/>
                    </a:lnTo>
                    <a:lnTo>
                      <a:pt x="3502" y="732"/>
                    </a:lnTo>
                    <a:lnTo>
                      <a:pt x="3476" y="776"/>
                    </a:lnTo>
                    <a:lnTo>
                      <a:pt x="3396" y="785"/>
                    </a:lnTo>
                    <a:lnTo>
                      <a:pt x="3326" y="812"/>
                    </a:lnTo>
                    <a:lnTo>
                      <a:pt x="3220" y="812"/>
                    </a:lnTo>
                    <a:lnTo>
                      <a:pt x="3114" y="882"/>
                    </a:lnTo>
                    <a:lnTo>
                      <a:pt x="3017" y="944"/>
                    </a:lnTo>
                    <a:lnTo>
                      <a:pt x="2946" y="988"/>
                    </a:lnTo>
                    <a:lnTo>
                      <a:pt x="2867" y="1041"/>
                    </a:lnTo>
                    <a:lnTo>
                      <a:pt x="2840" y="1138"/>
                    </a:lnTo>
                    <a:lnTo>
                      <a:pt x="2787" y="1182"/>
                    </a:lnTo>
                    <a:lnTo>
                      <a:pt x="2699" y="1235"/>
                    </a:lnTo>
                    <a:lnTo>
                      <a:pt x="2629" y="1288"/>
                    </a:lnTo>
                    <a:lnTo>
                      <a:pt x="2549" y="1332"/>
                    </a:lnTo>
                    <a:lnTo>
                      <a:pt x="2505" y="1447"/>
                    </a:lnTo>
                    <a:lnTo>
                      <a:pt x="2461" y="1527"/>
                    </a:lnTo>
                    <a:lnTo>
                      <a:pt x="2417" y="1579"/>
                    </a:lnTo>
                    <a:lnTo>
                      <a:pt x="2328" y="1606"/>
                    </a:lnTo>
                    <a:lnTo>
                      <a:pt x="2284" y="1668"/>
                    </a:lnTo>
                    <a:lnTo>
                      <a:pt x="2170" y="1694"/>
                    </a:lnTo>
                    <a:lnTo>
                      <a:pt x="2037" y="1765"/>
                    </a:lnTo>
                    <a:lnTo>
                      <a:pt x="1940" y="1818"/>
                    </a:lnTo>
                    <a:lnTo>
                      <a:pt x="1772" y="1853"/>
                    </a:lnTo>
                    <a:lnTo>
                      <a:pt x="1746" y="1924"/>
                    </a:lnTo>
                    <a:lnTo>
                      <a:pt x="1658" y="1950"/>
                    </a:lnTo>
                    <a:lnTo>
                      <a:pt x="1543" y="1985"/>
                    </a:lnTo>
                    <a:lnTo>
                      <a:pt x="1367" y="2197"/>
                    </a:lnTo>
                    <a:lnTo>
                      <a:pt x="1287" y="2224"/>
                    </a:lnTo>
                    <a:lnTo>
                      <a:pt x="1225" y="2197"/>
                    </a:lnTo>
                    <a:lnTo>
                      <a:pt x="1137" y="2153"/>
                    </a:lnTo>
                    <a:lnTo>
                      <a:pt x="1031" y="2162"/>
                    </a:lnTo>
                    <a:lnTo>
                      <a:pt x="952" y="2206"/>
                    </a:lnTo>
                    <a:lnTo>
                      <a:pt x="855" y="2294"/>
                    </a:lnTo>
                    <a:lnTo>
                      <a:pt x="793" y="2268"/>
                    </a:lnTo>
                    <a:lnTo>
                      <a:pt x="731" y="2294"/>
                    </a:lnTo>
                    <a:lnTo>
                      <a:pt x="652" y="2268"/>
                    </a:lnTo>
                    <a:lnTo>
                      <a:pt x="581" y="2329"/>
                    </a:lnTo>
                    <a:lnTo>
                      <a:pt x="511" y="2303"/>
                    </a:lnTo>
                    <a:lnTo>
                      <a:pt x="440" y="2347"/>
                    </a:lnTo>
                    <a:lnTo>
                      <a:pt x="387" y="2285"/>
                    </a:lnTo>
                    <a:lnTo>
                      <a:pt x="343" y="2215"/>
                    </a:lnTo>
                    <a:lnTo>
                      <a:pt x="246" y="2135"/>
                    </a:lnTo>
                    <a:lnTo>
                      <a:pt x="150" y="2029"/>
                    </a:lnTo>
                    <a:lnTo>
                      <a:pt x="79" y="1950"/>
                    </a:lnTo>
                    <a:lnTo>
                      <a:pt x="26" y="186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51" name="Freeform 23">
                <a:extLst>
                  <a:ext uri="{FF2B5EF4-FFF2-40B4-BE49-F238E27FC236}">
                    <a16:creationId xmlns:a16="http://schemas.microsoft.com/office/drawing/2014/main" id="{4C92FB74-1193-4010-905D-8D768B7FD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3399" y="4037535"/>
                <a:ext cx="883836" cy="928903"/>
              </a:xfrm>
              <a:custGeom>
                <a:avLst/>
                <a:gdLst/>
                <a:ahLst/>
                <a:cxnLst>
                  <a:cxn ang="0">
                    <a:pos x="1994" y="918"/>
                  </a:cxn>
                  <a:cxn ang="0">
                    <a:pos x="2197" y="724"/>
                  </a:cxn>
                  <a:cxn ang="0">
                    <a:pos x="2303" y="565"/>
                  </a:cxn>
                  <a:cxn ang="0">
                    <a:pos x="2312" y="398"/>
                  </a:cxn>
                  <a:cxn ang="0">
                    <a:pos x="2391" y="283"/>
                  </a:cxn>
                  <a:cxn ang="0">
                    <a:pos x="2453" y="168"/>
                  </a:cxn>
                  <a:cxn ang="0">
                    <a:pos x="2426" y="36"/>
                  </a:cxn>
                  <a:cxn ang="0">
                    <a:pos x="2356" y="62"/>
                  </a:cxn>
                  <a:cxn ang="0">
                    <a:pos x="2223" y="177"/>
                  </a:cxn>
                  <a:cxn ang="0">
                    <a:pos x="2153" y="292"/>
                  </a:cxn>
                  <a:cxn ang="0">
                    <a:pos x="2126" y="398"/>
                  </a:cxn>
                  <a:cxn ang="0">
                    <a:pos x="2038" y="530"/>
                  </a:cxn>
                  <a:cxn ang="0">
                    <a:pos x="1932" y="618"/>
                  </a:cxn>
                  <a:cxn ang="0">
                    <a:pos x="1756" y="583"/>
                  </a:cxn>
                  <a:cxn ang="0">
                    <a:pos x="1835" y="495"/>
                  </a:cxn>
                  <a:cxn ang="0">
                    <a:pos x="1703" y="450"/>
                  </a:cxn>
                  <a:cxn ang="0">
                    <a:pos x="1562" y="539"/>
                  </a:cxn>
                  <a:cxn ang="0">
                    <a:pos x="1420" y="486"/>
                  </a:cxn>
                  <a:cxn ang="0">
                    <a:pos x="1297" y="583"/>
                  </a:cxn>
                  <a:cxn ang="0">
                    <a:pos x="1165" y="680"/>
                  </a:cxn>
                  <a:cxn ang="0">
                    <a:pos x="1165" y="786"/>
                  </a:cxn>
                  <a:cxn ang="0">
                    <a:pos x="1006" y="830"/>
                  </a:cxn>
                  <a:cxn ang="0">
                    <a:pos x="900" y="883"/>
                  </a:cxn>
                  <a:cxn ang="0">
                    <a:pos x="820" y="971"/>
                  </a:cxn>
                  <a:cxn ang="0">
                    <a:pos x="688" y="1024"/>
                  </a:cxn>
                  <a:cxn ang="0">
                    <a:pos x="741" y="1227"/>
                  </a:cxn>
                  <a:cxn ang="0">
                    <a:pos x="829" y="1359"/>
                  </a:cxn>
                  <a:cxn ang="0">
                    <a:pos x="891" y="1483"/>
                  </a:cxn>
                  <a:cxn ang="0">
                    <a:pos x="829" y="1545"/>
                  </a:cxn>
                  <a:cxn ang="0">
                    <a:pos x="714" y="1518"/>
                  </a:cxn>
                  <a:cxn ang="0">
                    <a:pos x="635" y="1580"/>
                  </a:cxn>
                  <a:cxn ang="0">
                    <a:pos x="520" y="1633"/>
                  </a:cxn>
                  <a:cxn ang="0">
                    <a:pos x="361" y="1606"/>
                  </a:cxn>
                  <a:cxn ang="0">
                    <a:pos x="300" y="1712"/>
                  </a:cxn>
                  <a:cxn ang="0">
                    <a:pos x="300" y="1818"/>
                  </a:cxn>
                  <a:cxn ang="0">
                    <a:pos x="300" y="1942"/>
                  </a:cxn>
                  <a:cxn ang="0">
                    <a:pos x="167" y="1933"/>
                  </a:cxn>
                  <a:cxn ang="0">
                    <a:pos x="8" y="1924"/>
                  </a:cxn>
                  <a:cxn ang="0">
                    <a:pos x="26" y="2065"/>
                  </a:cxn>
                  <a:cxn ang="0">
                    <a:pos x="35" y="2189"/>
                  </a:cxn>
                  <a:cxn ang="0">
                    <a:pos x="176" y="2233"/>
                  </a:cxn>
                  <a:cxn ang="0">
                    <a:pos x="220" y="2409"/>
                  </a:cxn>
                  <a:cxn ang="0">
                    <a:pos x="335" y="2489"/>
                  </a:cxn>
                  <a:cxn ang="0">
                    <a:pos x="441" y="2533"/>
                  </a:cxn>
                  <a:cxn ang="0">
                    <a:pos x="564" y="2559"/>
                  </a:cxn>
                  <a:cxn ang="0">
                    <a:pos x="679" y="2577"/>
                  </a:cxn>
                  <a:cxn ang="0">
                    <a:pos x="829" y="2471"/>
                  </a:cxn>
                  <a:cxn ang="0">
                    <a:pos x="962" y="2348"/>
                  </a:cxn>
                  <a:cxn ang="0">
                    <a:pos x="1032" y="2215"/>
                  </a:cxn>
                  <a:cxn ang="0">
                    <a:pos x="1138" y="2092"/>
                  </a:cxn>
                  <a:cxn ang="0">
                    <a:pos x="1270" y="1959"/>
                  </a:cxn>
                  <a:cxn ang="0">
                    <a:pos x="1376" y="1827"/>
                  </a:cxn>
                  <a:cxn ang="0">
                    <a:pos x="1465" y="1721"/>
                  </a:cxn>
                  <a:cxn ang="0">
                    <a:pos x="1570" y="1553"/>
                  </a:cxn>
                  <a:cxn ang="0">
                    <a:pos x="1615" y="1421"/>
                  </a:cxn>
                  <a:cxn ang="0">
                    <a:pos x="1720" y="1456"/>
                  </a:cxn>
                  <a:cxn ang="0">
                    <a:pos x="1888" y="1333"/>
                  </a:cxn>
                  <a:cxn ang="0">
                    <a:pos x="1862" y="1236"/>
                  </a:cxn>
                  <a:cxn ang="0">
                    <a:pos x="1844" y="1130"/>
                  </a:cxn>
                  <a:cxn ang="0">
                    <a:pos x="1968" y="989"/>
                  </a:cxn>
                </a:cxnLst>
                <a:rect l="0" t="0" r="r" b="b"/>
                <a:pathLst>
                  <a:path w="2454" h="2578">
                    <a:moveTo>
                      <a:pt x="1968" y="989"/>
                    </a:moveTo>
                    <a:lnTo>
                      <a:pt x="1994" y="918"/>
                    </a:lnTo>
                    <a:lnTo>
                      <a:pt x="2118" y="795"/>
                    </a:lnTo>
                    <a:lnTo>
                      <a:pt x="2197" y="724"/>
                    </a:lnTo>
                    <a:lnTo>
                      <a:pt x="2276" y="627"/>
                    </a:lnTo>
                    <a:lnTo>
                      <a:pt x="2303" y="565"/>
                    </a:lnTo>
                    <a:lnTo>
                      <a:pt x="2303" y="486"/>
                    </a:lnTo>
                    <a:lnTo>
                      <a:pt x="2312" y="398"/>
                    </a:lnTo>
                    <a:lnTo>
                      <a:pt x="2338" y="309"/>
                    </a:lnTo>
                    <a:lnTo>
                      <a:pt x="2391" y="283"/>
                    </a:lnTo>
                    <a:lnTo>
                      <a:pt x="2409" y="221"/>
                    </a:lnTo>
                    <a:lnTo>
                      <a:pt x="2453" y="168"/>
                    </a:lnTo>
                    <a:lnTo>
                      <a:pt x="2444" y="115"/>
                    </a:lnTo>
                    <a:lnTo>
                      <a:pt x="2426" y="36"/>
                    </a:lnTo>
                    <a:lnTo>
                      <a:pt x="2365" y="0"/>
                    </a:lnTo>
                    <a:lnTo>
                      <a:pt x="2356" y="62"/>
                    </a:lnTo>
                    <a:lnTo>
                      <a:pt x="2285" y="124"/>
                    </a:lnTo>
                    <a:lnTo>
                      <a:pt x="2223" y="177"/>
                    </a:lnTo>
                    <a:lnTo>
                      <a:pt x="2171" y="221"/>
                    </a:lnTo>
                    <a:lnTo>
                      <a:pt x="2153" y="292"/>
                    </a:lnTo>
                    <a:lnTo>
                      <a:pt x="2126" y="336"/>
                    </a:lnTo>
                    <a:lnTo>
                      <a:pt x="2126" y="398"/>
                    </a:lnTo>
                    <a:lnTo>
                      <a:pt x="2082" y="459"/>
                    </a:lnTo>
                    <a:lnTo>
                      <a:pt x="2038" y="530"/>
                    </a:lnTo>
                    <a:lnTo>
                      <a:pt x="2003" y="583"/>
                    </a:lnTo>
                    <a:lnTo>
                      <a:pt x="1932" y="618"/>
                    </a:lnTo>
                    <a:lnTo>
                      <a:pt x="1818" y="618"/>
                    </a:lnTo>
                    <a:lnTo>
                      <a:pt x="1756" y="583"/>
                    </a:lnTo>
                    <a:lnTo>
                      <a:pt x="1782" y="530"/>
                    </a:lnTo>
                    <a:lnTo>
                      <a:pt x="1835" y="495"/>
                    </a:lnTo>
                    <a:lnTo>
                      <a:pt x="1782" y="442"/>
                    </a:lnTo>
                    <a:lnTo>
                      <a:pt x="1703" y="450"/>
                    </a:lnTo>
                    <a:lnTo>
                      <a:pt x="1615" y="486"/>
                    </a:lnTo>
                    <a:lnTo>
                      <a:pt x="1562" y="539"/>
                    </a:lnTo>
                    <a:lnTo>
                      <a:pt x="1518" y="495"/>
                    </a:lnTo>
                    <a:lnTo>
                      <a:pt x="1420" y="486"/>
                    </a:lnTo>
                    <a:lnTo>
                      <a:pt x="1367" y="521"/>
                    </a:lnTo>
                    <a:lnTo>
                      <a:pt x="1297" y="583"/>
                    </a:lnTo>
                    <a:lnTo>
                      <a:pt x="1226" y="627"/>
                    </a:lnTo>
                    <a:lnTo>
                      <a:pt x="1165" y="680"/>
                    </a:lnTo>
                    <a:lnTo>
                      <a:pt x="1182" y="742"/>
                    </a:lnTo>
                    <a:lnTo>
                      <a:pt x="1165" y="786"/>
                    </a:lnTo>
                    <a:lnTo>
                      <a:pt x="1076" y="803"/>
                    </a:lnTo>
                    <a:lnTo>
                      <a:pt x="1006" y="830"/>
                    </a:lnTo>
                    <a:lnTo>
                      <a:pt x="962" y="901"/>
                    </a:lnTo>
                    <a:lnTo>
                      <a:pt x="900" y="883"/>
                    </a:lnTo>
                    <a:lnTo>
                      <a:pt x="856" y="918"/>
                    </a:lnTo>
                    <a:lnTo>
                      <a:pt x="820" y="971"/>
                    </a:lnTo>
                    <a:lnTo>
                      <a:pt x="732" y="980"/>
                    </a:lnTo>
                    <a:lnTo>
                      <a:pt x="688" y="1024"/>
                    </a:lnTo>
                    <a:lnTo>
                      <a:pt x="714" y="1121"/>
                    </a:lnTo>
                    <a:lnTo>
                      <a:pt x="741" y="1227"/>
                    </a:lnTo>
                    <a:lnTo>
                      <a:pt x="776" y="1289"/>
                    </a:lnTo>
                    <a:lnTo>
                      <a:pt x="829" y="1359"/>
                    </a:lnTo>
                    <a:lnTo>
                      <a:pt x="873" y="1430"/>
                    </a:lnTo>
                    <a:lnTo>
                      <a:pt x="891" y="1483"/>
                    </a:lnTo>
                    <a:lnTo>
                      <a:pt x="891" y="1536"/>
                    </a:lnTo>
                    <a:lnTo>
                      <a:pt x="829" y="1545"/>
                    </a:lnTo>
                    <a:lnTo>
                      <a:pt x="776" y="1518"/>
                    </a:lnTo>
                    <a:lnTo>
                      <a:pt x="714" y="1518"/>
                    </a:lnTo>
                    <a:lnTo>
                      <a:pt x="670" y="1509"/>
                    </a:lnTo>
                    <a:lnTo>
                      <a:pt x="635" y="1580"/>
                    </a:lnTo>
                    <a:lnTo>
                      <a:pt x="564" y="1624"/>
                    </a:lnTo>
                    <a:lnTo>
                      <a:pt x="520" y="1633"/>
                    </a:lnTo>
                    <a:lnTo>
                      <a:pt x="432" y="1598"/>
                    </a:lnTo>
                    <a:lnTo>
                      <a:pt x="361" y="1606"/>
                    </a:lnTo>
                    <a:lnTo>
                      <a:pt x="344" y="1686"/>
                    </a:lnTo>
                    <a:lnTo>
                      <a:pt x="300" y="1712"/>
                    </a:lnTo>
                    <a:lnTo>
                      <a:pt x="247" y="1765"/>
                    </a:lnTo>
                    <a:lnTo>
                      <a:pt x="300" y="1818"/>
                    </a:lnTo>
                    <a:lnTo>
                      <a:pt x="335" y="1898"/>
                    </a:lnTo>
                    <a:lnTo>
                      <a:pt x="300" y="1942"/>
                    </a:lnTo>
                    <a:lnTo>
                      <a:pt x="229" y="1986"/>
                    </a:lnTo>
                    <a:lnTo>
                      <a:pt x="167" y="1933"/>
                    </a:lnTo>
                    <a:lnTo>
                      <a:pt x="106" y="1898"/>
                    </a:lnTo>
                    <a:lnTo>
                      <a:pt x="8" y="1924"/>
                    </a:lnTo>
                    <a:lnTo>
                      <a:pt x="0" y="2003"/>
                    </a:lnTo>
                    <a:lnTo>
                      <a:pt x="26" y="2065"/>
                    </a:lnTo>
                    <a:lnTo>
                      <a:pt x="17" y="2127"/>
                    </a:lnTo>
                    <a:lnTo>
                      <a:pt x="35" y="2189"/>
                    </a:lnTo>
                    <a:lnTo>
                      <a:pt x="97" y="2206"/>
                    </a:lnTo>
                    <a:lnTo>
                      <a:pt x="176" y="2233"/>
                    </a:lnTo>
                    <a:lnTo>
                      <a:pt x="229" y="2277"/>
                    </a:lnTo>
                    <a:lnTo>
                      <a:pt x="220" y="2409"/>
                    </a:lnTo>
                    <a:lnTo>
                      <a:pt x="256" y="2471"/>
                    </a:lnTo>
                    <a:lnTo>
                      <a:pt x="335" y="2489"/>
                    </a:lnTo>
                    <a:lnTo>
                      <a:pt x="397" y="2489"/>
                    </a:lnTo>
                    <a:lnTo>
                      <a:pt x="441" y="2533"/>
                    </a:lnTo>
                    <a:lnTo>
                      <a:pt x="494" y="2568"/>
                    </a:lnTo>
                    <a:lnTo>
                      <a:pt x="564" y="2559"/>
                    </a:lnTo>
                    <a:lnTo>
                      <a:pt x="635" y="2551"/>
                    </a:lnTo>
                    <a:lnTo>
                      <a:pt x="679" y="2577"/>
                    </a:lnTo>
                    <a:lnTo>
                      <a:pt x="767" y="2551"/>
                    </a:lnTo>
                    <a:lnTo>
                      <a:pt x="829" y="2471"/>
                    </a:lnTo>
                    <a:lnTo>
                      <a:pt x="909" y="2401"/>
                    </a:lnTo>
                    <a:lnTo>
                      <a:pt x="962" y="2348"/>
                    </a:lnTo>
                    <a:lnTo>
                      <a:pt x="979" y="2268"/>
                    </a:lnTo>
                    <a:lnTo>
                      <a:pt x="1032" y="2215"/>
                    </a:lnTo>
                    <a:lnTo>
                      <a:pt x="1094" y="2162"/>
                    </a:lnTo>
                    <a:lnTo>
                      <a:pt x="1138" y="2092"/>
                    </a:lnTo>
                    <a:lnTo>
                      <a:pt x="1235" y="2039"/>
                    </a:lnTo>
                    <a:lnTo>
                      <a:pt x="1270" y="1959"/>
                    </a:lnTo>
                    <a:lnTo>
                      <a:pt x="1315" y="1889"/>
                    </a:lnTo>
                    <a:lnTo>
                      <a:pt x="1376" y="1827"/>
                    </a:lnTo>
                    <a:lnTo>
                      <a:pt x="1412" y="1756"/>
                    </a:lnTo>
                    <a:lnTo>
                      <a:pt x="1465" y="1721"/>
                    </a:lnTo>
                    <a:lnTo>
                      <a:pt x="1526" y="1651"/>
                    </a:lnTo>
                    <a:lnTo>
                      <a:pt x="1570" y="1553"/>
                    </a:lnTo>
                    <a:lnTo>
                      <a:pt x="1588" y="1465"/>
                    </a:lnTo>
                    <a:lnTo>
                      <a:pt x="1615" y="1421"/>
                    </a:lnTo>
                    <a:lnTo>
                      <a:pt x="1676" y="1430"/>
                    </a:lnTo>
                    <a:lnTo>
                      <a:pt x="1720" y="1456"/>
                    </a:lnTo>
                    <a:lnTo>
                      <a:pt x="1818" y="1403"/>
                    </a:lnTo>
                    <a:lnTo>
                      <a:pt x="1888" y="1333"/>
                    </a:lnTo>
                    <a:lnTo>
                      <a:pt x="1906" y="1280"/>
                    </a:lnTo>
                    <a:lnTo>
                      <a:pt x="1862" y="1236"/>
                    </a:lnTo>
                    <a:lnTo>
                      <a:pt x="1818" y="1183"/>
                    </a:lnTo>
                    <a:lnTo>
                      <a:pt x="1844" y="1130"/>
                    </a:lnTo>
                    <a:lnTo>
                      <a:pt x="1923" y="1042"/>
                    </a:lnTo>
                    <a:lnTo>
                      <a:pt x="1968" y="989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52" name="Freeform 24">
                <a:extLst>
                  <a:ext uri="{FF2B5EF4-FFF2-40B4-BE49-F238E27FC236}">
                    <a16:creationId xmlns:a16="http://schemas.microsoft.com/office/drawing/2014/main" id="{93C062E3-5D84-49DA-8A24-4C6E3E19C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7679" y="4259151"/>
                <a:ext cx="928616" cy="917114"/>
              </a:xfrm>
              <a:custGeom>
                <a:avLst/>
                <a:gdLst/>
                <a:ahLst/>
                <a:cxnLst>
                  <a:cxn ang="0">
                    <a:pos x="2206" y="2021"/>
                  </a:cxn>
                  <a:cxn ang="0">
                    <a:pos x="2118" y="2206"/>
                  </a:cxn>
                  <a:cxn ang="0">
                    <a:pos x="2383" y="2453"/>
                  </a:cxn>
                  <a:cxn ang="0">
                    <a:pos x="2268" y="2506"/>
                  </a:cxn>
                  <a:cxn ang="0">
                    <a:pos x="2092" y="2550"/>
                  </a:cxn>
                  <a:cxn ang="0">
                    <a:pos x="1942" y="2533"/>
                  </a:cxn>
                  <a:cxn ang="0">
                    <a:pos x="1809" y="2391"/>
                  </a:cxn>
                  <a:cxn ang="0">
                    <a:pos x="1774" y="2118"/>
                  </a:cxn>
                  <a:cxn ang="0">
                    <a:pos x="1597" y="2162"/>
                  </a:cxn>
                  <a:cxn ang="0">
                    <a:pos x="1491" y="2180"/>
                  </a:cxn>
                  <a:cxn ang="0">
                    <a:pos x="1518" y="1985"/>
                  </a:cxn>
                  <a:cxn ang="0">
                    <a:pos x="1394" y="1835"/>
                  </a:cxn>
                  <a:cxn ang="0">
                    <a:pos x="1209" y="1791"/>
                  </a:cxn>
                  <a:cxn ang="0">
                    <a:pos x="971" y="1835"/>
                  </a:cxn>
                  <a:cxn ang="0">
                    <a:pos x="891" y="1633"/>
                  </a:cxn>
                  <a:cxn ang="0">
                    <a:pos x="944" y="1483"/>
                  </a:cxn>
                  <a:cxn ang="0">
                    <a:pos x="838" y="1306"/>
                  </a:cxn>
                  <a:cxn ang="0">
                    <a:pos x="618" y="1271"/>
                  </a:cxn>
                  <a:cxn ang="0">
                    <a:pos x="388" y="1218"/>
                  </a:cxn>
                  <a:cxn ang="0">
                    <a:pos x="230" y="1015"/>
                  </a:cxn>
                  <a:cxn ang="0">
                    <a:pos x="44" y="821"/>
                  </a:cxn>
                  <a:cxn ang="0">
                    <a:pos x="124" y="706"/>
                  </a:cxn>
                  <a:cxn ang="0">
                    <a:pos x="203" y="618"/>
                  </a:cxn>
                  <a:cxn ang="0">
                    <a:pos x="344" y="530"/>
                  </a:cxn>
                  <a:cxn ang="0">
                    <a:pos x="433" y="415"/>
                  </a:cxn>
                  <a:cxn ang="0">
                    <a:pos x="397" y="309"/>
                  </a:cxn>
                  <a:cxn ang="0">
                    <a:pos x="530" y="159"/>
                  </a:cxn>
                  <a:cxn ang="0">
                    <a:pos x="715" y="159"/>
                  </a:cxn>
                  <a:cxn ang="0">
                    <a:pos x="874" y="212"/>
                  </a:cxn>
                  <a:cxn ang="0">
                    <a:pos x="1050" y="274"/>
                  </a:cxn>
                  <a:cxn ang="0">
                    <a:pos x="1289" y="327"/>
                  </a:cxn>
                  <a:cxn ang="0">
                    <a:pos x="1430" y="238"/>
                  </a:cxn>
                  <a:cxn ang="0">
                    <a:pos x="1668" y="238"/>
                  </a:cxn>
                  <a:cxn ang="0">
                    <a:pos x="1756" y="88"/>
                  </a:cxn>
                  <a:cxn ang="0">
                    <a:pos x="1897" y="53"/>
                  </a:cxn>
                  <a:cxn ang="0">
                    <a:pos x="2127" y="88"/>
                  </a:cxn>
                  <a:cxn ang="0">
                    <a:pos x="2268" y="212"/>
                  </a:cxn>
                  <a:cxn ang="0">
                    <a:pos x="2418" y="362"/>
                  </a:cxn>
                  <a:cxn ang="0">
                    <a:pos x="2427" y="609"/>
                  </a:cxn>
                  <a:cxn ang="0">
                    <a:pos x="2559" y="812"/>
                  </a:cxn>
                  <a:cxn ang="0">
                    <a:pos x="2515" y="927"/>
                  </a:cxn>
                  <a:cxn ang="0">
                    <a:pos x="2356" y="891"/>
                  </a:cxn>
                  <a:cxn ang="0">
                    <a:pos x="2206" y="1015"/>
                  </a:cxn>
                  <a:cxn ang="0">
                    <a:pos x="2030" y="1068"/>
                  </a:cxn>
                  <a:cxn ang="0">
                    <a:pos x="1986" y="1200"/>
                  </a:cxn>
                  <a:cxn ang="0">
                    <a:pos x="1915" y="1368"/>
                  </a:cxn>
                  <a:cxn ang="0">
                    <a:pos x="1694" y="1306"/>
                  </a:cxn>
                  <a:cxn ang="0">
                    <a:pos x="1703" y="1509"/>
                  </a:cxn>
                  <a:cxn ang="0">
                    <a:pos x="1862" y="1615"/>
                  </a:cxn>
                  <a:cxn ang="0">
                    <a:pos x="1942" y="1853"/>
                  </a:cxn>
                  <a:cxn ang="0">
                    <a:pos x="2127" y="1915"/>
                  </a:cxn>
                </a:cxnLst>
                <a:rect l="0" t="0" r="r" b="b"/>
                <a:pathLst>
                  <a:path w="2578" h="2551">
                    <a:moveTo>
                      <a:pt x="2242" y="1941"/>
                    </a:moveTo>
                    <a:lnTo>
                      <a:pt x="2233" y="1985"/>
                    </a:lnTo>
                    <a:lnTo>
                      <a:pt x="2206" y="2021"/>
                    </a:lnTo>
                    <a:lnTo>
                      <a:pt x="2189" y="2091"/>
                    </a:lnTo>
                    <a:lnTo>
                      <a:pt x="2145" y="2136"/>
                    </a:lnTo>
                    <a:lnTo>
                      <a:pt x="2118" y="2206"/>
                    </a:lnTo>
                    <a:lnTo>
                      <a:pt x="2206" y="2286"/>
                    </a:lnTo>
                    <a:lnTo>
                      <a:pt x="2321" y="2391"/>
                    </a:lnTo>
                    <a:lnTo>
                      <a:pt x="2383" y="2453"/>
                    </a:lnTo>
                    <a:lnTo>
                      <a:pt x="2365" y="2497"/>
                    </a:lnTo>
                    <a:lnTo>
                      <a:pt x="2321" y="2515"/>
                    </a:lnTo>
                    <a:lnTo>
                      <a:pt x="2268" y="2506"/>
                    </a:lnTo>
                    <a:lnTo>
                      <a:pt x="2224" y="2533"/>
                    </a:lnTo>
                    <a:lnTo>
                      <a:pt x="2189" y="2550"/>
                    </a:lnTo>
                    <a:lnTo>
                      <a:pt x="2092" y="2550"/>
                    </a:lnTo>
                    <a:lnTo>
                      <a:pt x="2056" y="2506"/>
                    </a:lnTo>
                    <a:lnTo>
                      <a:pt x="2012" y="2541"/>
                    </a:lnTo>
                    <a:lnTo>
                      <a:pt x="1942" y="2533"/>
                    </a:lnTo>
                    <a:lnTo>
                      <a:pt x="1871" y="2488"/>
                    </a:lnTo>
                    <a:lnTo>
                      <a:pt x="1809" y="2471"/>
                    </a:lnTo>
                    <a:lnTo>
                      <a:pt x="1809" y="2391"/>
                    </a:lnTo>
                    <a:lnTo>
                      <a:pt x="1800" y="2303"/>
                    </a:lnTo>
                    <a:lnTo>
                      <a:pt x="1800" y="2188"/>
                    </a:lnTo>
                    <a:lnTo>
                      <a:pt x="1774" y="2118"/>
                    </a:lnTo>
                    <a:lnTo>
                      <a:pt x="1677" y="2083"/>
                    </a:lnTo>
                    <a:lnTo>
                      <a:pt x="1615" y="2100"/>
                    </a:lnTo>
                    <a:lnTo>
                      <a:pt x="1597" y="2162"/>
                    </a:lnTo>
                    <a:lnTo>
                      <a:pt x="1571" y="2206"/>
                    </a:lnTo>
                    <a:lnTo>
                      <a:pt x="1483" y="2224"/>
                    </a:lnTo>
                    <a:lnTo>
                      <a:pt x="1491" y="2180"/>
                    </a:lnTo>
                    <a:lnTo>
                      <a:pt x="1509" y="2127"/>
                    </a:lnTo>
                    <a:lnTo>
                      <a:pt x="1483" y="2056"/>
                    </a:lnTo>
                    <a:lnTo>
                      <a:pt x="1518" y="1985"/>
                    </a:lnTo>
                    <a:lnTo>
                      <a:pt x="1509" y="1915"/>
                    </a:lnTo>
                    <a:lnTo>
                      <a:pt x="1465" y="1862"/>
                    </a:lnTo>
                    <a:lnTo>
                      <a:pt x="1394" y="1835"/>
                    </a:lnTo>
                    <a:lnTo>
                      <a:pt x="1324" y="1818"/>
                    </a:lnTo>
                    <a:lnTo>
                      <a:pt x="1262" y="1774"/>
                    </a:lnTo>
                    <a:lnTo>
                      <a:pt x="1209" y="1791"/>
                    </a:lnTo>
                    <a:lnTo>
                      <a:pt x="1121" y="1818"/>
                    </a:lnTo>
                    <a:lnTo>
                      <a:pt x="1024" y="1800"/>
                    </a:lnTo>
                    <a:lnTo>
                      <a:pt x="971" y="1835"/>
                    </a:lnTo>
                    <a:lnTo>
                      <a:pt x="900" y="1800"/>
                    </a:lnTo>
                    <a:lnTo>
                      <a:pt x="891" y="1721"/>
                    </a:lnTo>
                    <a:lnTo>
                      <a:pt x="891" y="1633"/>
                    </a:lnTo>
                    <a:lnTo>
                      <a:pt x="944" y="1571"/>
                    </a:lnTo>
                    <a:lnTo>
                      <a:pt x="988" y="1527"/>
                    </a:lnTo>
                    <a:lnTo>
                      <a:pt x="944" y="1483"/>
                    </a:lnTo>
                    <a:lnTo>
                      <a:pt x="856" y="1447"/>
                    </a:lnTo>
                    <a:lnTo>
                      <a:pt x="838" y="1385"/>
                    </a:lnTo>
                    <a:lnTo>
                      <a:pt x="838" y="1306"/>
                    </a:lnTo>
                    <a:lnTo>
                      <a:pt x="803" y="1244"/>
                    </a:lnTo>
                    <a:lnTo>
                      <a:pt x="741" y="1253"/>
                    </a:lnTo>
                    <a:lnTo>
                      <a:pt x="618" y="1271"/>
                    </a:lnTo>
                    <a:lnTo>
                      <a:pt x="530" y="1288"/>
                    </a:lnTo>
                    <a:lnTo>
                      <a:pt x="450" y="1253"/>
                    </a:lnTo>
                    <a:lnTo>
                      <a:pt x="388" y="1218"/>
                    </a:lnTo>
                    <a:lnTo>
                      <a:pt x="353" y="1156"/>
                    </a:lnTo>
                    <a:lnTo>
                      <a:pt x="291" y="1103"/>
                    </a:lnTo>
                    <a:lnTo>
                      <a:pt x="230" y="1015"/>
                    </a:lnTo>
                    <a:lnTo>
                      <a:pt x="185" y="953"/>
                    </a:lnTo>
                    <a:lnTo>
                      <a:pt x="106" y="891"/>
                    </a:lnTo>
                    <a:lnTo>
                      <a:pt x="44" y="821"/>
                    </a:lnTo>
                    <a:lnTo>
                      <a:pt x="0" y="759"/>
                    </a:lnTo>
                    <a:lnTo>
                      <a:pt x="53" y="697"/>
                    </a:lnTo>
                    <a:lnTo>
                      <a:pt x="124" y="706"/>
                    </a:lnTo>
                    <a:lnTo>
                      <a:pt x="185" y="741"/>
                    </a:lnTo>
                    <a:lnTo>
                      <a:pt x="194" y="688"/>
                    </a:lnTo>
                    <a:lnTo>
                      <a:pt x="203" y="618"/>
                    </a:lnTo>
                    <a:lnTo>
                      <a:pt x="291" y="583"/>
                    </a:lnTo>
                    <a:lnTo>
                      <a:pt x="353" y="583"/>
                    </a:lnTo>
                    <a:lnTo>
                      <a:pt x="344" y="530"/>
                    </a:lnTo>
                    <a:lnTo>
                      <a:pt x="362" y="477"/>
                    </a:lnTo>
                    <a:lnTo>
                      <a:pt x="424" y="468"/>
                    </a:lnTo>
                    <a:lnTo>
                      <a:pt x="433" y="415"/>
                    </a:lnTo>
                    <a:lnTo>
                      <a:pt x="362" y="380"/>
                    </a:lnTo>
                    <a:lnTo>
                      <a:pt x="309" y="344"/>
                    </a:lnTo>
                    <a:lnTo>
                      <a:pt x="397" y="309"/>
                    </a:lnTo>
                    <a:lnTo>
                      <a:pt x="450" y="274"/>
                    </a:lnTo>
                    <a:lnTo>
                      <a:pt x="494" y="221"/>
                    </a:lnTo>
                    <a:lnTo>
                      <a:pt x="530" y="159"/>
                    </a:lnTo>
                    <a:lnTo>
                      <a:pt x="609" y="115"/>
                    </a:lnTo>
                    <a:lnTo>
                      <a:pt x="680" y="97"/>
                    </a:lnTo>
                    <a:lnTo>
                      <a:pt x="715" y="159"/>
                    </a:lnTo>
                    <a:lnTo>
                      <a:pt x="768" y="203"/>
                    </a:lnTo>
                    <a:lnTo>
                      <a:pt x="812" y="177"/>
                    </a:lnTo>
                    <a:lnTo>
                      <a:pt x="874" y="212"/>
                    </a:lnTo>
                    <a:lnTo>
                      <a:pt x="900" y="274"/>
                    </a:lnTo>
                    <a:lnTo>
                      <a:pt x="971" y="256"/>
                    </a:lnTo>
                    <a:lnTo>
                      <a:pt x="1050" y="274"/>
                    </a:lnTo>
                    <a:lnTo>
                      <a:pt x="1139" y="291"/>
                    </a:lnTo>
                    <a:lnTo>
                      <a:pt x="1200" y="256"/>
                    </a:lnTo>
                    <a:lnTo>
                      <a:pt x="1289" y="327"/>
                    </a:lnTo>
                    <a:lnTo>
                      <a:pt x="1368" y="335"/>
                    </a:lnTo>
                    <a:lnTo>
                      <a:pt x="1412" y="291"/>
                    </a:lnTo>
                    <a:lnTo>
                      <a:pt x="1430" y="238"/>
                    </a:lnTo>
                    <a:lnTo>
                      <a:pt x="1483" y="274"/>
                    </a:lnTo>
                    <a:lnTo>
                      <a:pt x="1562" y="238"/>
                    </a:lnTo>
                    <a:lnTo>
                      <a:pt x="1668" y="238"/>
                    </a:lnTo>
                    <a:lnTo>
                      <a:pt x="1747" y="221"/>
                    </a:lnTo>
                    <a:lnTo>
                      <a:pt x="1747" y="159"/>
                    </a:lnTo>
                    <a:lnTo>
                      <a:pt x="1756" y="88"/>
                    </a:lnTo>
                    <a:lnTo>
                      <a:pt x="1765" y="35"/>
                    </a:lnTo>
                    <a:lnTo>
                      <a:pt x="1827" y="0"/>
                    </a:lnTo>
                    <a:lnTo>
                      <a:pt x="1897" y="53"/>
                    </a:lnTo>
                    <a:lnTo>
                      <a:pt x="1986" y="27"/>
                    </a:lnTo>
                    <a:lnTo>
                      <a:pt x="2056" y="27"/>
                    </a:lnTo>
                    <a:lnTo>
                      <a:pt x="2127" y="88"/>
                    </a:lnTo>
                    <a:lnTo>
                      <a:pt x="2206" y="115"/>
                    </a:lnTo>
                    <a:lnTo>
                      <a:pt x="2259" y="115"/>
                    </a:lnTo>
                    <a:lnTo>
                      <a:pt x="2268" y="212"/>
                    </a:lnTo>
                    <a:lnTo>
                      <a:pt x="2277" y="274"/>
                    </a:lnTo>
                    <a:lnTo>
                      <a:pt x="2321" y="335"/>
                    </a:lnTo>
                    <a:lnTo>
                      <a:pt x="2418" y="362"/>
                    </a:lnTo>
                    <a:lnTo>
                      <a:pt x="2374" y="406"/>
                    </a:lnTo>
                    <a:lnTo>
                      <a:pt x="2400" y="503"/>
                    </a:lnTo>
                    <a:lnTo>
                      <a:pt x="2427" y="609"/>
                    </a:lnTo>
                    <a:lnTo>
                      <a:pt x="2462" y="671"/>
                    </a:lnTo>
                    <a:lnTo>
                      <a:pt x="2515" y="741"/>
                    </a:lnTo>
                    <a:lnTo>
                      <a:pt x="2559" y="812"/>
                    </a:lnTo>
                    <a:lnTo>
                      <a:pt x="2577" y="865"/>
                    </a:lnTo>
                    <a:lnTo>
                      <a:pt x="2577" y="918"/>
                    </a:lnTo>
                    <a:lnTo>
                      <a:pt x="2515" y="927"/>
                    </a:lnTo>
                    <a:lnTo>
                      <a:pt x="2462" y="900"/>
                    </a:lnTo>
                    <a:lnTo>
                      <a:pt x="2400" y="900"/>
                    </a:lnTo>
                    <a:lnTo>
                      <a:pt x="2356" y="891"/>
                    </a:lnTo>
                    <a:lnTo>
                      <a:pt x="2321" y="962"/>
                    </a:lnTo>
                    <a:lnTo>
                      <a:pt x="2250" y="1006"/>
                    </a:lnTo>
                    <a:lnTo>
                      <a:pt x="2206" y="1015"/>
                    </a:lnTo>
                    <a:lnTo>
                      <a:pt x="2118" y="980"/>
                    </a:lnTo>
                    <a:lnTo>
                      <a:pt x="2047" y="988"/>
                    </a:lnTo>
                    <a:lnTo>
                      <a:pt x="2030" y="1068"/>
                    </a:lnTo>
                    <a:lnTo>
                      <a:pt x="1986" y="1094"/>
                    </a:lnTo>
                    <a:lnTo>
                      <a:pt x="1933" y="1147"/>
                    </a:lnTo>
                    <a:lnTo>
                      <a:pt x="1986" y="1200"/>
                    </a:lnTo>
                    <a:lnTo>
                      <a:pt x="2021" y="1280"/>
                    </a:lnTo>
                    <a:lnTo>
                      <a:pt x="1986" y="1324"/>
                    </a:lnTo>
                    <a:lnTo>
                      <a:pt x="1915" y="1368"/>
                    </a:lnTo>
                    <a:lnTo>
                      <a:pt x="1853" y="1315"/>
                    </a:lnTo>
                    <a:lnTo>
                      <a:pt x="1792" y="1280"/>
                    </a:lnTo>
                    <a:lnTo>
                      <a:pt x="1694" y="1306"/>
                    </a:lnTo>
                    <a:lnTo>
                      <a:pt x="1686" y="1385"/>
                    </a:lnTo>
                    <a:lnTo>
                      <a:pt x="1712" y="1447"/>
                    </a:lnTo>
                    <a:lnTo>
                      <a:pt x="1703" y="1509"/>
                    </a:lnTo>
                    <a:lnTo>
                      <a:pt x="1721" y="1571"/>
                    </a:lnTo>
                    <a:lnTo>
                      <a:pt x="1783" y="1588"/>
                    </a:lnTo>
                    <a:lnTo>
                      <a:pt x="1862" y="1615"/>
                    </a:lnTo>
                    <a:lnTo>
                      <a:pt x="1915" y="1659"/>
                    </a:lnTo>
                    <a:lnTo>
                      <a:pt x="1906" y="1791"/>
                    </a:lnTo>
                    <a:lnTo>
                      <a:pt x="1942" y="1853"/>
                    </a:lnTo>
                    <a:lnTo>
                      <a:pt x="2021" y="1871"/>
                    </a:lnTo>
                    <a:lnTo>
                      <a:pt x="2083" y="1871"/>
                    </a:lnTo>
                    <a:lnTo>
                      <a:pt x="2127" y="1915"/>
                    </a:lnTo>
                    <a:lnTo>
                      <a:pt x="2180" y="1950"/>
                    </a:lnTo>
                    <a:lnTo>
                      <a:pt x="2242" y="194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53" name="Freeform 31">
                <a:extLst>
                  <a:ext uri="{FF2B5EF4-FFF2-40B4-BE49-F238E27FC236}">
                    <a16:creationId xmlns:a16="http://schemas.microsoft.com/office/drawing/2014/main" id="{D6DFE90A-DF79-4BA7-A4CC-7B2588D5B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923" y="1201315"/>
                <a:ext cx="230976" cy="289988"/>
              </a:xfrm>
              <a:custGeom>
                <a:avLst/>
                <a:gdLst/>
                <a:ahLst/>
                <a:cxnLst>
                  <a:cxn ang="0">
                    <a:pos x="573" y="0"/>
                  </a:cxn>
                  <a:cxn ang="0">
                    <a:pos x="485" y="0"/>
                  </a:cxn>
                  <a:cxn ang="0">
                    <a:pos x="379" y="18"/>
                  </a:cxn>
                  <a:cxn ang="0">
                    <a:pos x="317" y="70"/>
                  </a:cxn>
                  <a:cxn ang="0">
                    <a:pos x="265" y="123"/>
                  </a:cxn>
                  <a:cxn ang="0">
                    <a:pos x="212" y="141"/>
                  </a:cxn>
                  <a:cxn ang="0">
                    <a:pos x="194" y="176"/>
                  </a:cxn>
                  <a:cxn ang="0">
                    <a:pos x="123" y="203"/>
                  </a:cxn>
                  <a:cxn ang="0">
                    <a:pos x="44" y="212"/>
                  </a:cxn>
                  <a:cxn ang="0">
                    <a:pos x="9" y="265"/>
                  </a:cxn>
                  <a:cxn ang="0">
                    <a:pos x="0" y="326"/>
                  </a:cxn>
                  <a:cxn ang="0">
                    <a:pos x="9" y="388"/>
                  </a:cxn>
                  <a:cxn ang="0">
                    <a:pos x="17" y="450"/>
                  </a:cxn>
                  <a:cxn ang="0">
                    <a:pos x="9" y="512"/>
                  </a:cxn>
                  <a:cxn ang="0">
                    <a:pos x="53" y="547"/>
                  </a:cxn>
                  <a:cxn ang="0">
                    <a:pos x="62" y="600"/>
                  </a:cxn>
                  <a:cxn ang="0">
                    <a:pos x="123" y="600"/>
                  </a:cxn>
                  <a:cxn ang="0">
                    <a:pos x="176" y="635"/>
                  </a:cxn>
                  <a:cxn ang="0">
                    <a:pos x="185" y="688"/>
                  </a:cxn>
                  <a:cxn ang="0">
                    <a:pos x="256" y="679"/>
                  </a:cxn>
                  <a:cxn ang="0">
                    <a:pos x="335" y="697"/>
                  </a:cxn>
                  <a:cxn ang="0">
                    <a:pos x="379" y="715"/>
                  </a:cxn>
                  <a:cxn ang="0">
                    <a:pos x="432" y="803"/>
                  </a:cxn>
                  <a:cxn ang="0">
                    <a:pos x="476" y="768"/>
                  </a:cxn>
                  <a:cxn ang="0">
                    <a:pos x="503" y="706"/>
                  </a:cxn>
                  <a:cxn ang="0">
                    <a:pos x="520" y="662"/>
                  </a:cxn>
                  <a:cxn ang="0">
                    <a:pos x="547" y="591"/>
                  </a:cxn>
                  <a:cxn ang="0">
                    <a:pos x="556" y="538"/>
                  </a:cxn>
                  <a:cxn ang="0">
                    <a:pos x="600" y="476"/>
                  </a:cxn>
                  <a:cxn ang="0">
                    <a:pos x="626" y="423"/>
                  </a:cxn>
                  <a:cxn ang="0">
                    <a:pos x="626" y="353"/>
                  </a:cxn>
                  <a:cxn ang="0">
                    <a:pos x="609" y="300"/>
                  </a:cxn>
                  <a:cxn ang="0">
                    <a:pos x="644" y="238"/>
                  </a:cxn>
                  <a:cxn ang="0">
                    <a:pos x="618" y="176"/>
                  </a:cxn>
                  <a:cxn ang="0">
                    <a:pos x="618" y="70"/>
                  </a:cxn>
                  <a:cxn ang="0">
                    <a:pos x="573" y="0"/>
                  </a:cxn>
                </a:cxnLst>
                <a:rect l="0" t="0" r="r" b="b"/>
                <a:pathLst>
                  <a:path w="645" h="804">
                    <a:moveTo>
                      <a:pt x="573" y="0"/>
                    </a:moveTo>
                    <a:lnTo>
                      <a:pt x="485" y="0"/>
                    </a:lnTo>
                    <a:lnTo>
                      <a:pt x="379" y="18"/>
                    </a:lnTo>
                    <a:lnTo>
                      <a:pt x="317" y="70"/>
                    </a:lnTo>
                    <a:lnTo>
                      <a:pt x="265" y="123"/>
                    </a:lnTo>
                    <a:lnTo>
                      <a:pt x="212" y="141"/>
                    </a:lnTo>
                    <a:lnTo>
                      <a:pt x="194" y="176"/>
                    </a:lnTo>
                    <a:lnTo>
                      <a:pt x="123" y="203"/>
                    </a:lnTo>
                    <a:lnTo>
                      <a:pt x="44" y="212"/>
                    </a:lnTo>
                    <a:lnTo>
                      <a:pt x="9" y="265"/>
                    </a:lnTo>
                    <a:lnTo>
                      <a:pt x="0" y="326"/>
                    </a:lnTo>
                    <a:lnTo>
                      <a:pt x="9" y="388"/>
                    </a:lnTo>
                    <a:lnTo>
                      <a:pt x="17" y="450"/>
                    </a:lnTo>
                    <a:lnTo>
                      <a:pt x="9" y="512"/>
                    </a:lnTo>
                    <a:lnTo>
                      <a:pt x="53" y="547"/>
                    </a:lnTo>
                    <a:lnTo>
                      <a:pt x="62" y="600"/>
                    </a:lnTo>
                    <a:lnTo>
                      <a:pt x="123" y="600"/>
                    </a:lnTo>
                    <a:lnTo>
                      <a:pt x="176" y="635"/>
                    </a:lnTo>
                    <a:lnTo>
                      <a:pt x="185" y="688"/>
                    </a:lnTo>
                    <a:lnTo>
                      <a:pt x="256" y="679"/>
                    </a:lnTo>
                    <a:lnTo>
                      <a:pt x="335" y="697"/>
                    </a:lnTo>
                    <a:lnTo>
                      <a:pt x="379" y="715"/>
                    </a:lnTo>
                    <a:lnTo>
                      <a:pt x="432" y="803"/>
                    </a:lnTo>
                    <a:lnTo>
                      <a:pt x="476" y="768"/>
                    </a:lnTo>
                    <a:lnTo>
                      <a:pt x="503" y="706"/>
                    </a:lnTo>
                    <a:lnTo>
                      <a:pt x="520" y="662"/>
                    </a:lnTo>
                    <a:lnTo>
                      <a:pt x="547" y="591"/>
                    </a:lnTo>
                    <a:lnTo>
                      <a:pt x="556" y="538"/>
                    </a:lnTo>
                    <a:lnTo>
                      <a:pt x="600" y="476"/>
                    </a:lnTo>
                    <a:lnTo>
                      <a:pt x="626" y="423"/>
                    </a:lnTo>
                    <a:lnTo>
                      <a:pt x="626" y="353"/>
                    </a:lnTo>
                    <a:lnTo>
                      <a:pt x="609" y="300"/>
                    </a:lnTo>
                    <a:lnTo>
                      <a:pt x="644" y="238"/>
                    </a:lnTo>
                    <a:lnTo>
                      <a:pt x="618" y="176"/>
                    </a:lnTo>
                    <a:lnTo>
                      <a:pt x="618" y="70"/>
                    </a:lnTo>
                    <a:lnTo>
                      <a:pt x="573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Tx/>
                  <a:buFont typeface="Times New Roman" pitchFamily="18" charset="0"/>
                  <a:buNone/>
                  <a:defRPr/>
                </a:pPr>
                <a:endParaRPr lang="en-US" sz="14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DCBE24C7-E892-4726-9AB1-BE1D48ECE4DD}"/>
                </a:ext>
              </a:extLst>
            </p:cNvPr>
            <p:cNvSpPr/>
            <p:nvPr/>
          </p:nvSpPr>
          <p:spPr>
            <a:xfrm>
              <a:off x="7549581" y="3406088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BEFD74C3-FE51-4CE6-A8EE-DADC9D08477B}"/>
                </a:ext>
              </a:extLst>
            </p:cNvPr>
            <p:cNvGrpSpPr/>
            <p:nvPr/>
          </p:nvGrpSpPr>
          <p:grpSpPr>
            <a:xfrm>
              <a:off x="7001015" y="3556519"/>
              <a:ext cx="592556" cy="496396"/>
              <a:chOff x="6551268" y="3968291"/>
              <a:chExt cx="784633" cy="672625"/>
            </a:xfrm>
          </p:grpSpPr>
          <p:cxnSp>
            <p:nvCxnSpPr>
              <p:cNvPr id="124" name="Conector recto 123">
                <a:extLst>
                  <a:ext uri="{FF2B5EF4-FFF2-40B4-BE49-F238E27FC236}">
                    <a16:creationId xmlns:a16="http://schemas.microsoft.com/office/drawing/2014/main" id="{7F58AAD1-913D-4A54-830D-9F02F10458CD}"/>
                  </a:ext>
                </a:extLst>
              </p:cNvPr>
              <p:cNvCxnSpPr/>
              <p:nvPr/>
            </p:nvCxnSpPr>
            <p:spPr>
              <a:xfrm flipV="1">
                <a:off x="6551268" y="4509461"/>
                <a:ext cx="28583" cy="131455"/>
              </a:xfrm>
              <a:prstGeom prst="line">
                <a:avLst/>
              </a:prstGeom>
              <a:ln w="28575" cap="rnd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cto 124">
                <a:extLst>
                  <a:ext uri="{FF2B5EF4-FFF2-40B4-BE49-F238E27FC236}">
                    <a16:creationId xmlns:a16="http://schemas.microsoft.com/office/drawing/2014/main" id="{57FC4618-E9E4-45CA-93AB-AF5295759557}"/>
                  </a:ext>
                </a:extLst>
              </p:cNvPr>
              <p:cNvCxnSpPr/>
              <p:nvPr/>
            </p:nvCxnSpPr>
            <p:spPr>
              <a:xfrm flipV="1">
                <a:off x="6584065" y="4421540"/>
                <a:ext cx="52959" cy="75092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cto 125">
                <a:extLst>
                  <a:ext uri="{FF2B5EF4-FFF2-40B4-BE49-F238E27FC236}">
                    <a16:creationId xmlns:a16="http://schemas.microsoft.com/office/drawing/2014/main" id="{29B3549F-7FA7-4CDD-BC88-3FC6E4E44D6F}"/>
                  </a:ext>
                </a:extLst>
              </p:cNvPr>
              <p:cNvCxnSpPr/>
              <p:nvPr/>
            </p:nvCxnSpPr>
            <p:spPr>
              <a:xfrm flipV="1">
                <a:off x="6642906" y="4357563"/>
                <a:ext cx="94227" cy="59099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cto 126">
                <a:extLst>
                  <a:ext uri="{FF2B5EF4-FFF2-40B4-BE49-F238E27FC236}">
                    <a16:creationId xmlns:a16="http://schemas.microsoft.com/office/drawing/2014/main" id="{C212A75C-9BD5-408C-A9C1-FD3B5A2806C7}"/>
                  </a:ext>
                </a:extLst>
              </p:cNvPr>
              <p:cNvCxnSpPr/>
              <p:nvPr/>
            </p:nvCxnSpPr>
            <p:spPr>
              <a:xfrm flipV="1">
                <a:off x="6745286" y="4307199"/>
                <a:ext cx="142720" cy="43560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cto 127">
                <a:extLst>
                  <a:ext uri="{FF2B5EF4-FFF2-40B4-BE49-F238E27FC236}">
                    <a16:creationId xmlns:a16="http://schemas.microsoft.com/office/drawing/2014/main" id="{5EEDACF8-FF1E-4485-B14E-7F85C826F36A}"/>
                  </a:ext>
                </a:extLst>
              </p:cNvPr>
              <p:cNvCxnSpPr/>
              <p:nvPr/>
            </p:nvCxnSpPr>
            <p:spPr>
              <a:xfrm flipV="1">
                <a:off x="6900324" y="4141136"/>
                <a:ext cx="227506" cy="155178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cto 128">
                <a:extLst>
                  <a:ext uri="{FF2B5EF4-FFF2-40B4-BE49-F238E27FC236}">
                    <a16:creationId xmlns:a16="http://schemas.microsoft.com/office/drawing/2014/main" id="{EBBED9FC-F293-48D1-A0A7-DD895440175F}"/>
                  </a:ext>
                </a:extLst>
              </p:cNvPr>
              <p:cNvCxnSpPr/>
              <p:nvPr/>
            </p:nvCxnSpPr>
            <p:spPr>
              <a:xfrm flipV="1">
                <a:off x="7130942" y="4072507"/>
                <a:ext cx="55998" cy="69994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cto 129">
                <a:extLst>
                  <a:ext uri="{FF2B5EF4-FFF2-40B4-BE49-F238E27FC236}">
                    <a16:creationId xmlns:a16="http://schemas.microsoft.com/office/drawing/2014/main" id="{BE6A7CB6-E362-4466-AD6F-3220722BE991}"/>
                  </a:ext>
                </a:extLst>
              </p:cNvPr>
              <p:cNvCxnSpPr/>
              <p:nvPr/>
            </p:nvCxnSpPr>
            <p:spPr>
              <a:xfrm>
                <a:off x="7191030" y="4064912"/>
                <a:ext cx="60480" cy="16333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cto 130">
                <a:extLst>
                  <a:ext uri="{FF2B5EF4-FFF2-40B4-BE49-F238E27FC236}">
                    <a16:creationId xmlns:a16="http://schemas.microsoft.com/office/drawing/2014/main" id="{65685D0A-211D-4181-98D7-988DEF03A015}"/>
                  </a:ext>
                </a:extLst>
              </p:cNvPr>
              <p:cNvCxnSpPr/>
              <p:nvPr/>
            </p:nvCxnSpPr>
            <p:spPr>
              <a:xfrm flipV="1">
                <a:off x="7260149" y="3968291"/>
                <a:ext cx="75752" cy="112954"/>
              </a:xfrm>
              <a:prstGeom prst="line">
                <a:avLst/>
              </a:prstGeom>
              <a:ln w="28575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5108CBA2-078A-4BD9-A392-EE8B60D94F5A}"/>
                </a:ext>
              </a:extLst>
            </p:cNvPr>
            <p:cNvGrpSpPr/>
            <p:nvPr/>
          </p:nvGrpSpPr>
          <p:grpSpPr>
            <a:xfrm>
              <a:off x="7249599" y="3839874"/>
              <a:ext cx="569881" cy="556724"/>
              <a:chOff x="1908510" y="2411360"/>
              <a:chExt cx="569881" cy="556724"/>
            </a:xfrm>
          </p:grpSpPr>
          <p:sp>
            <p:nvSpPr>
              <p:cNvPr id="122" name="Elipse 121">
                <a:extLst>
                  <a:ext uri="{FF2B5EF4-FFF2-40B4-BE49-F238E27FC236}">
                    <a16:creationId xmlns:a16="http://schemas.microsoft.com/office/drawing/2014/main" id="{25F4F8AD-0DBC-4AA6-A6B4-EA50596AD08E}"/>
                  </a:ext>
                </a:extLst>
              </p:cNvPr>
              <p:cNvSpPr/>
              <p:nvPr/>
            </p:nvSpPr>
            <p:spPr>
              <a:xfrm>
                <a:off x="1908510" y="2411360"/>
                <a:ext cx="569881" cy="5567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s-MX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CuadroTexto 122">
                <a:extLst>
                  <a:ext uri="{FF2B5EF4-FFF2-40B4-BE49-F238E27FC236}">
                    <a16:creationId xmlns:a16="http://schemas.microsoft.com/office/drawing/2014/main" id="{794B56C9-EB59-43F0-9E9F-ACA4187CCB94}"/>
                  </a:ext>
                </a:extLst>
              </p:cNvPr>
              <p:cNvSpPr txBox="1"/>
              <p:nvPr/>
            </p:nvSpPr>
            <p:spPr>
              <a:xfrm>
                <a:off x="1962007" y="2447459"/>
                <a:ext cx="467350" cy="44618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s-MX" sz="1400">
                    <a:latin typeface="Calibri" panose="020F0502020204030204"/>
                  </a:rPr>
                  <a:t>318</a:t>
                </a:r>
              </a:p>
              <a:p>
                <a:pPr algn="ctr">
                  <a:buClrTx/>
                  <a:buFontTx/>
                  <a:buNone/>
                </a:pPr>
                <a:r>
                  <a:rPr lang="es-MX" sz="1067">
                    <a:latin typeface="Calibri" panose="020F0502020204030204"/>
                  </a:rPr>
                  <a:t>km</a:t>
                </a:r>
              </a:p>
            </p:txBody>
          </p:sp>
        </p:grp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8D0A415B-634D-4CAA-87D3-13A248BEBFCD}"/>
                </a:ext>
              </a:extLst>
            </p:cNvPr>
            <p:cNvSpPr/>
            <p:nvPr/>
          </p:nvSpPr>
          <p:spPr>
            <a:xfrm>
              <a:off x="6916884" y="3971278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66097D99-F676-4E74-91C2-349EA5AAC503}"/>
                </a:ext>
              </a:extLst>
            </p:cNvPr>
            <p:cNvSpPr/>
            <p:nvPr/>
          </p:nvSpPr>
          <p:spPr>
            <a:xfrm>
              <a:off x="6762181" y="1477909"/>
              <a:ext cx="144000" cy="144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97" name="Forma libre: forma 42">
              <a:extLst>
                <a:ext uri="{FF2B5EF4-FFF2-40B4-BE49-F238E27FC236}">
                  <a16:creationId xmlns:a16="http://schemas.microsoft.com/office/drawing/2014/main" id="{111D3FFA-80E3-4D4A-BD7B-390389A33C01}"/>
                </a:ext>
              </a:extLst>
            </p:cNvPr>
            <p:cNvSpPr/>
            <p:nvPr/>
          </p:nvSpPr>
          <p:spPr>
            <a:xfrm>
              <a:off x="6730975" y="2336800"/>
              <a:ext cx="355629" cy="1403350"/>
            </a:xfrm>
            <a:custGeom>
              <a:avLst/>
              <a:gdLst>
                <a:gd name="connsiteX0" fmla="*/ 317525 w 355629"/>
                <a:gd name="connsiteY0" fmla="*/ 0 h 1403350"/>
                <a:gd name="connsiteX1" fmla="*/ 323875 w 355629"/>
                <a:gd name="connsiteY1" fmla="*/ 31750 h 1403350"/>
                <a:gd name="connsiteX2" fmla="*/ 330225 w 355629"/>
                <a:gd name="connsiteY2" fmla="*/ 57150 h 1403350"/>
                <a:gd name="connsiteX3" fmla="*/ 336575 w 355629"/>
                <a:gd name="connsiteY3" fmla="*/ 95250 h 1403350"/>
                <a:gd name="connsiteX4" fmla="*/ 349275 w 355629"/>
                <a:gd name="connsiteY4" fmla="*/ 133350 h 1403350"/>
                <a:gd name="connsiteX5" fmla="*/ 349275 w 355629"/>
                <a:gd name="connsiteY5" fmla="*/ 292100 h 1403350"/>
                <a:gd name="connsiteX6" fmla="*/ 336575 w 355629"/>
                <a:gd name="connsiteY6" fmla="*/ 342900 h 1403350"/>
                <a:gd name="connsiteX7" fmla="*/ 330225 w 355629"/>
                <a:gd name="connsiteY7" fmla="*/ 400050 h 1403350"/>
                <a:gd name="connsiteX8" fmla="*/ 323875 w 355629"/>
                <a:gd name="connsiteY8" fmla="*/ 419100 h 1403350"/>
                <a:gd name="connsiteX9" fmla="*/ 317525 w 355629"/>
                <a:gd name="connsiteY9" fmla="*/ 444500 h 1403350"/>
                <a:gd name="connsiteX10" fmla="*/ 311175 w 355629"/>
                <a:gd name="connsiteY10" fmla="*/ 679450 h 1403350"/>
                <a:gd name="connsiteX11" fmla="*/ 279425 w 355629"/>
                <a:gd name="connsiteY11" fmla="*/ 736600 h 1403350"/>
                <a:gd name="connsiteX12" fmla="*/ 266725 w 355629"/>
                <a:gd name="connsiteY12" fmla="*/ 755650 h 1403350"/>
                <a:gd name="connsiteX13" fmla="*/ 260375 w 355629"/>
                <a:gd name="connsiteY13" fmla="*/ 857250 h 1403350"/>
                <a:gd name="connsiteX14" fmla="*/ 247675 w 355629"/>
                <a:gd name="connsiteY14" fmla="*/ 876300 h 1403350"/>
                <a:gd name="connsiteX15" fmla="*/ 241325 w 355629"/>
                <a:gd name="connsiteY15" fmla="*/ 895350 h 1403350"/>
                <a:gd name="connsiteX16" fmla="*/ 196875 w 355629"/>
                <a:gd name="connsiteY16" fmla="*/ 952500 h 1403350"/>
                <a:gd name="connsiteX17" fmla="*/ 184175 w 355629"/>
                <a:gd name="connsiteY17" fmla="*/ 971550 h 1403350"/>
                <a:gd name="connsiteX18" fmla="*/ 127025 w 355629"/>
                <a:gd name="connsiteY18" fmla="*/ 1022350 h 1403350"/>
                <a:gd name="connsiteX19" fmla="*/ 101625 w 355629"/>
                <a:gd name="connsiteY19" fmla="*/ 1079500 h 1403350"/>
                <a:gd name="connsiteX20" fmla="*/ 95275 w 355629"/>
                <a:gd name="connsiteY20" fmla="*/ 1098550 h 1403350"/>
                <a:gd name="connsiteX21" fmla="*/ 63525 w 355629"/>
                <a:gd name="connsiteY21" fmla="*/ 1136650 h 1403350"/>
                <a:gd name="connsiteX22" fmla="*/ 57175 w 355629"/>
                <a:gd name="connsiteY22" fmla="*/ 1155700 h 1403350"/>
                <a:gd name="connsiteX23" fmla="*/ 44475 w 355629"/>
                <a:gd name="connsiteY23" fmla="*/ 1174750 h 1403350"/>
                <a:gd name="connsiteX24" fmla="*/ 31775 w 355629"/>
                <a:gd name="connsiteY24" fmla="*/ 1212850 h 1403350"/>
                <a:gd name="connsiteX25" fmla="*/ 19075 w 355629"/>
                <a:gd name="connsiteY25" fmla="*/ 1257300 h 1403350"/>
                <a:gd name="connsiteX26" fmla="*/ 12725 w 355629"/>
                <a:gd name="connsiteY26" fmla="*/ 1301750 h 1403350"/>
                <a:gd name="connsiteX27" fmla="*/ 6375 w 355629"/>
                <a:gd name="connsiteY27" fmla="*/ 1333500 h 1403350"/>
                <a:gd name="connsiteX28" fmla="*/ 25 w 355629"/>
                <a:gd name="connsiteY28" fmla="*/ 1403350 h 14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5629" h="1403350">
                  <a:moveTo>
                    <a:pt x="317525" y="0"/>
                  </a:moveTo>
                  <a:cubicBezTo>
                    <a:pt x="319642" y="10583"/>
                    <a:pt x="321534" y="21214"/>
                    <a:pt x="323875" y="31750"/>
                  </a:cubicBezTo>
                  <a:cubicBezTo>
                    <a:pt x="325768" y="40269"/>
                    <a:pt x="328513" y="48592"/>
                    <a:pt x="330225" y="57150"/>
                  </a:cubicBezTo>
                  <a:cubicBezTo>
                    <a:pt x="332750" y="69775"/>
                    <a:pt x="333452" y="82759"/>
                    <a:pt x="336575" y="95250"/>
                  </a:cubicBezTo>
                  <a:cubicBezTo>
                    <a:pt x="339822" y="108237"/>
                    <a:pt x="349275" y="133350"/>
                    <a:pt x="349275" y="133350"/>
                  </a:cubicBezTo>
                  <a:cubicBezTo>
                    <a:pt x="354329" y="209153"/>
                    <a:pt x="360604" y="224127"/>
                    <a:pt x="349275" y="292100"/>
                  </a:cubicBezTo>
                  <a:cubicBezTo>
                    <a:pt x="346406" y="309317"/>
                    <a:pt x="336575" y="342900"/>
                    <a:pt x="336575" y="342900"/>
                  </a:cubicBezTo>
                  <a:cubicBezTo>
                    <a:pt x="334458" y="361950"/>
                    <a:pt x="333376" y="381144"/>
                    <a:pt x="330225" y="400050"/>
                  </a:cubicBezTo>
                  <a:cubicBezTo>
                    <a:pt x="329125" y="406652"/>
                    <a:pt x="325714" y="412664"/>
                    <a:pt x="323875" y="419100"/>
                  </a:cubicBezTo>
                  <a:cubicBezTo>
                    <a:pt x="321477" y="427491"/>
                    <a:pt x="319642" y="436033"/>
                    <a:pt x="317525" y="444500"/>
                  </a:cubicBezTo>
                  <a:cubicBezTo>
                    <a:pt x="315408" y="522817"/>
                    <a:pt x="315087" y="601202"/>
                    <a:pt x="311175" y="679450"/>
                  </a:cubicBezTo>
                  <a:cubicBezTo>
                    <a:pt x="310269" y="697574"/>
                    <a:pt x="285117" y="728061"/>
                    <a:pt x="279425" y="736600"/>
                  </a:cubicBezTo>
                  <a:lnTo>
                    <a:pt x="266725" y="755650"/>
                  </a:lnTo>
                  <a:cubicBezTo>
                    <a:pt x="264608" y="789517"/>
                    <a:pt x="265667" y="823732"/>
                    <a:pt x="260375" y="857250"/>
                  </a:cubicBezTo>
                  <a:cubicBezTo>
                    <a:pt x="259185" y="864788"/>
                    <a:pt x="251088" y="869474"/>
                    <a:pt x="247675" y="876300"/>
                  </a:cubicBezTo>
                  <a:cubicBezTo>
                    <a:pt x="244682" y="882287"/>
                    <a:pt x="244576" y="889499"/>
                    <a:pt x="241325" y="895350"/>
                  </a:cubicBezTo>
                  <a:cubicBezTo>
                    <a:pt x="209227" y="953127"/>
                    <a:pt x="227728" y="915476"/>
                    <a:pt x="196875" y="952500"/>
                  </a:cubicBezTo>
                  <a:cubicBezTo>
                    <a:pt x="191989" y="958363"/>
                    <a:pt x="189245" y="965846"/>
                    <a:pt x="184175" y="971550"/>
                  </a:cubicBezTo>
                  <a:cubicBezTo>
                    <a:pt x="152541" y="1007138"/>
                    <a:pt x="155978" y="1003048"/>
                    <a:pt x="127025" y="1022350"/>
                  </a:cubicBezTo>
                  <a:cubicBezTo>
                    <a:pt x="106899" y="1052539"/>
                    <a:pt x="116738" y="1034160"/>
                    <a:pt x="101625" y="1079500"/>
                  </a:cubicBezTo>
                  <a:cubicBezTo>
                    <a:pt x="99508" y="1085850"/>
                    <a:pt x="100008" y="1093817"/>
                    <a:pt x="95275" y="1098550"/>
                  </a:cubicBezTo>
                  <a:cubicBezTo>
                    <a:pt x="81231" y="1112594"/>
                    <a:pt x="72366" y="1118969"/>
                    <a:pt x="63525" y="1136650"/>
                  </a:cubicBezTo>
                  <a:cubicBezTo>
                    <a:pt x="60532" y="1142637"/>
                    <a:pt x="60168" y="1149713"/>
                    <a:pt x="57175" y="1155700"/>
                  </a:cubicBezTo>
                  <a:cubicBezTo>
                    <a:pt x="53762" y="1162526"/>
                    <a:pt x="47575" y="1167776"/>
                    <a:pt x="44475" y="1174750"/>
                  </a:cubicBezTo>
                  <a:cubicBezTo>
                    <a:pt x="39038" y="1186983"/>
                    <a:pt x="36008" y="1200150"/>
                    <a:pt x="31775" y="1212850"/>
                  </a:cubicBezTo>
                  <a:cubicBezTo>
                    <a:pt x="26334" y="1229172"/>
                    <a:pt x="22264" y="1239758"/>
                    <a:pt x="19075" y="1257300"/>
                  </a:cubicBezTo>
                  <a:cubicBezTo>
                    <a:pt x="16398" y="1272026"/>
                    <a:pt x="15186" y="1286987"/>
                    <a:pt x="12725" y="1301750"/>
                  </a:cubicBezTo>
                  <a:cubicBezTo>
                    <a:pt x="10951" y="1312396"/>
                    <a:pt x="8016" y="1322833"/>
                    <a:pt x="6375" y="1333500"/>
                  </a:cubicBezTo>
                  <a:cubicBezTo>
                    <a:pt x="-763" y="1379895"/>
                    <a:pt x="25" y="1371219"/>
                    <a:pt x="25" y="140335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98" name="Forma libre: forma 43">
              <a:extLst>
                <a:ext uri="{FF2B5EF4-FFF2-40B4-BE49-F238E27FC236}">
                  <a16:creationId xmlns:a16="http://schemas.microsoft.com/office/drawing/2014/main" id="{9074499B-BF37-4057-8036-E1AB79E5C8FD}"/>
                </a:ext>
              </a:extLst>
            </p:cNvPr>
            <p:cNvSpPr/>
            <p:nvPr/>
          </p:nvSpPr>
          <p:spPr>
            <a:xfrm>
              <a:off x="6845298" y="1574800"/>
              <a:ext cx="184152" cy="730250"/>
            </a:xfrm>
            <a:custGeom>
              <a:avLst/>
              <a:gdLst>
                <a:gd name="connsiteX0" fmla="*/ 6352 w 184152"/>
                <a:gd name="connsiteY0" fmla="*/ 0 h 730250"/>
                <a:gd name="connsiteX1" fmla="*/ 6352 w 184152"/>
                <a:gd name="connsiteY1" fmla="*/ 317500 h 730250"/>
                <a:gd name="connsiteX2" fmla="*/ 12702 w 184152"/>
                <a:gd name="connsiteY2" fmla="*/ 355600 h 730250"/>
                <a:gd name="connsiteX3" fmla="*/ 25402 w 184152"/>
                <a:gd name="connsiteY3" fmla="*/ 393700 h 730250"/>
                <a:gd name="connsiteX4" fmla="*/ 31752 w 184152"/>
                <a:gd name="connsiteY4" fmla="*/ 444500 h 730250"/>
                <a:gd name="connsiteX5" fmla="*/ 50802 w 184152"/>
                <a:gd name="connsiteY5" fmla="*/ 508000 h 730250"/>
                <a:gd name="connsiteX6" fmla="*/ 57152 w 184152"/>
                <a:gd name="connsiteY6" fmla="*/ 527050 h 730250"/>
                <a:gd name="connsiteX7" fmla="*/ 69852 w 184152"/>
                <a:gd name="connsiteY7" fmla="*/ 546100 h 730250"/>
                <a:gd name="connsiteX8" fmla="*/ 76202 w 184152"/>
                <a:gd name="connsiteY8" fmla="*/ 565150 h 730250"/>
                <a:gd name="connsiteX9" fmla="*/ 101602 w 184152"/>
                <a:gd name="connsiteY9" fmla="*/ 603250 h 730250"/>
                <a:gd name="connsiteX10" fmla="*/ 114302 w 184152"/>
                <a:gd name="connsiteY10" fmla="*/ 622300 h 730250"/>
                <a:gd name="connsiteX11" fmla="*/ 127002 w 184152"/>
                <a:gd name="connsiteY11" fmla="*/ 641350 h 730250"/>
                <a:gd name="connsiteX12" fmla="*/ 146052 w 184152"/>
                <a:gd name="connsiteY12" fmla="*/ 660400 h 730250"/>
                <a:gd name="connsiteX13" fmla="*/ 171452 w 184152"/>
                <a:gd name="connsiteY13" fmla="*/ 717550 h 730250"/>
                <a:gd name="connsiteX14" fmla="*/ 184152 w 184152"/>
                <a:gd name="connsiteY14" fmla="*/ 73025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4152" h="730250">
                  <a:moveTo>
                    <a:pt x="6352" y="0"/>
                  </a:moveTo>
                  <a:cubicBezTo>
                    <a:pt x="530" y="163027"/>
                    <a:pt x="-4413" y="166785"/>
                    <a:pt x="6352" y="317500"/>
                  </a:cubicBezTo>
                  <a:cubicBezTo>
                    <a:pt x="7269" y="330342"/>
                    <a:pt x="9579" y="343109"/>
                    <a:pt x="12702" y="355600"/>
                  </a:cubicBezTo>
                  <a:cubicBezTo>
                    <a:pt x="15949" y="368587"/>
                    <a:pt x="25402" y="393700"/>
                    <a:pt x="25402" y="393700"/>
                  </a:cubicBezTo>
                  <a:cubicBezTo>
                    <a:pt x="27519" y="410633"/>
                    <a:pt x="28947" y="427667"/>
                    <a:pt x="31752" y="444500"/>
                  </a:cubicBezTo>
                  <a:cubicBezTo>
                    <a:pt x="34951" y="463694"/>
                    <a:pt x="45156" y="491062"/>
                    <a:pt x="50802" y="508000"/>
                  </a:cubicBezTo>
                  <a:cubicBezTo>
                    <a:pt x="52919" y="514350"/>
                    <a:pt x="53439" y="521481"/>
                    <a:pt x="57152" y="527050"/>
                  </a:cubicBezTo>
                  <a:cubicBezTo>
                    <a:pt x="61385" y="533400"/>
                    <a:pt x="66439" y="539274"/>
                    <a:pt x="69852" y="546100"/>
                  </a:cubicBezTo>
                  <a:cubicBezTo>
                    <a:pt x="72845" y="552087"/>
                    <a:pt x="72951" y="559299"/>
                    <a:pt x="76202" y="565150"/>
                  </a:cubicBezTo>
                  <a:cubicBezTo>
                    <a:pt x="83615" y="578493"/>
                    <a:pt x="93135" y="590550"/>
                    <a:pt x="101602" y="603250"/>
                  </a:cubicBezTo>
                  <a:lnTo>
                    <a:pt x="114302" y="622300"/>
                  </a:lnTo>
                  <a:cubicBezTo>
                    <a:pt x="118535" y="628650"/>
                    <a:pt x="121606" y="635954"/>
                    <a:pt x="127002" y="641350"/>
                  </a:cubicBezTo>
                  <a:lnTo>
                    <a:pt x="146052" y="660400"/>
                  </a:lnTo>
                  <a:cubicBezTo>
                    <a:pt x="156122" y="690610"/>
                    <a:pt x="154201" y="695987"/>
                    <a:pt x="171452" y="717550"/>
                  </a:cubicBezTo>
                  <a:cubicBezTo>
                    <a:pt x="175192" y="722225"/>
                    <a:pt x="179919" y="726017"/>
                    <a:pt x="184152" y="730250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E08196A1-982A-4284-9971-7EF1AB3E3ECF}"/>
                </a:ext>
              </a:extLst>
            </p:cNvPr>
            <p:cNvGrpSpPr/>
            <p:nvPr/>
          </p:nvGrpSpPr>
          <p:grpSpPr>
            <a:xfrm>
              <a:off x="5713936" y="3755452"/>
              <a:ext cx="639438" cy="888529"/>
              <a:chOff x="5159829" y="4316449"/>
              <a:chExt cx="686348" cy="933012"/>
            </a:xfrm>
          </p:grpSpPr>
          <p:grpSp>
            <p:nvGrpSpPr>
              <p:cNvPr id="111" name="Grupo 110">
                <a:extLst>
                  <a:ext uri="{FF2B5EF4-FFF2-40B4-BE49-F238E27FC236}">
                    <a16:creationId xmlns:a16="http://schemas.microsoft.com/office/drawing/2014/main" id="{5191E990-E203-43A0-8C70-2E7B401DAB39}"/>
                  </a:ext>
                </a:extLst>
              </p:cNvPr>
              <p:cNvGrpSpPr/>
              <p:nvPr/>
            </p:nvGrpSpPr>
            <p:grpSpPr>
              <a:xfrm>
                <a:off x="5159829" y="4512739"/>
                <a:ext cx="658631" cy="736722"/>
                <a:chOff x="5159829" y="4512739"/>
                <a:chExt cx="658631" cy="736722"/>
              </a:xfrm>
            </p:grpSpPr>
            <p:cxnSp>
              <p:nvCxnSpPr>
                <p:cNvPr id="114" name="Conector recto 113">
                  <a:extLst>
                    <a:ext uri="{FF2B5EF4-FFF2-40B4-BE49-F238E27FC236}">
                      <a16:creationId xmlns:a16="http://schemas.microsoft.com/office/drawing/2014/main" id="{5389AA24-16AB-4701-8DF3-29F8FCB5BB25}"/>
                    </a:ext>
                  </a:extLst>
                </p:cNvPr>
                <p:cNvCxnSpPr/>
                <p:nvPr/>
              </p:nvCxnSpPr>
              <p:spPr>
                <a:xfrm>
                  <a:off x="5159829" y="5053232"/>
                  <a:ext cx="196155" cy="45024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cto 114">
                  <a:extLst>
                    <a:ext uri="{FF2B5EF4-FFF2-40B4-BE49-F238E27FC236}">
                      <a16:creationId xmlns:a16="http://schemas.microsoft.com/office/drawing/2014/main" id="{30918C81-3ECE-4943-9AFA-E9B5DF962EC2}"/>
                    </a:ext>
                  </a:extLst>
                </p:cNvPr>
                <p:cNvCxnSpPr/>
                <p:nvPr/>
              </p:nvCxnSpPr>
              <p:spPr>
                <a:xfrm>
                  <a:off x="5354348" y="5098256"/>
                  <a:ext cx="37197" cy="85190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cto 115">
                  <a:extLst>
                    <a:ext uri="{FF2B5EF4-FFF2-40B4-BE49-F238E27FC236}">
                      <a16:creationId xmlns:a16="http://schemas.microsoft.com/office/drawing/2014/main" id="{8981DA5A-D7A3-449A-B78A-8910DA044604}"/>
                    </a:ext>
                  </a:extLst>
                </p:cNvPr>
                <p:cNvCxnSpPr/>
                <p:nvPr/>
              </p:nvCxnSpPr>
              <p:spPr>
                <a:xfrm flipH="1" flipV="1">
                  <a:off x="5552138" y="4987894"/>
                  <a:ext cx="14252" cy="258289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cto 116">
                  <a:extLst>
                    <a:ext uri="{FF2B5EF4-FFF2-40B4-BE49-F238E27FC236}">
                      <a16:creationId xmlns:a16="http://schemas.microsoft.com/office/drawing/2014/main" id="{6C3AC47F-71D1-4421-9E0E-449FD1953F2B}"/>
                    </a:ext>
                  </a:extLst>
                </p:cNvPr>
                <p:cNvCxnSpPr/>
                <p:nvPr/>
              </p:nvCxnSpPr>
              <p:spPr>
                <a:xfrm>
                  <a:off x="5457599" y="5248564"/>
                  <a:ext cx="108791" cy="0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cto 117">
                  <a:extLst>
                    <a:ext uri="{FF2B5EF4-FFF2-40B4-BE49-F238E27FC236}">
                      <a16:creationId xmlns:a16="http://schemas.microsoft.com/office/drawing/2014/main" id="{6C7CE083-5AD1-4850-99C8-2E873269E52D}"/>
                    </a:ext>
                  </a:extLst>
                </p:cNvPr>
                <p:cNvCxnSpPr/>
                <p:nvPr/>
              </p:nvCxnSpPr>
              <p:spPr>
                <a:xfrm flipV="1">
                  <a:off x="5556367" y="4512739"/>
                  <a:ext cx="199667" cy="471877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cto 118">
                  <a:extLst>
                    <a:ext uri="{FF2B5EF4-FFF2-40B4-BE49-F238E27FC236}">
                      <a16:creationId xmlns:a16="http://schemas.microsoft.com/office/drawing/2014/main" id="{B4952015-DEBC-4FCD-9082-B35069E93838}"/>
                    </a:ext>
                  </a:extLst>
                </p:cNvPr>
                <p:cNvCxnSpPr/>
                <p:nvPr/>
              </p:nvCxnSpPr>
              <p:spPr>
                <a:xfrm flipV="1">
                  <a:off x="5636556" y="4725162"/>
                  <a:ext cx="181904" cy="70112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cto 119">
                  <a:extLst>
                    <a:ext uri="{FF2B5EF4-FFF2-40B4-BE49-F238E27FC236}">
                      <a16:creationId xmlns:a16="http://schemas.microsoft.com/office/drawing/2014/main" id="{D69A0B05-1959-4881-AA02-18457CB1A439}"/>
                    </a:ext>
                  </a:extLst>
                </p:cNvPr>
                <p:cNvCxnSpPr/>
                <p:nvPr/>
              </p:nvCxnSpPr>
              <p:spPr>
                <a:xfrm>
                  <a:off x="5396085" y="5184191"/>
                  <a:ext cx="42957" cy="1636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cto 120">
                  <a:extLst>
                    <a:ext uri="{FF2B5EF4-FFF2-40B4-BE49-F238E27FC236}">
                      <a16:creationId xmlns:a16="http://schemas.microsoft.com/office/drawing/2014/main" id="{AC45308C-4D6B-46BC-A4DB-30E10CD0370D}"/>
                    </a:ext>
                  </a:extLst>
                </p:cNvPr>
                <p:cNvCxnSpPr/>
                <p:nvPr/>
              </p:nvCxnSpPr>
              <p:spPr>
                <a:xfrm>
                  <a:off x="5439042" y="5193640"/>
                  <a:ext cx="18557" cy="55821"/>
                </a:xfrm>
                <a:prstGeom prst="line">
                  <a:avLst/>
                </a:prstGeom>
                <a:ln w="28575" cap="rnd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Conector recto 111">
                <a:extLst>
                  <a:ext uri="{FF2B5EF4-FFF2-40B4-BE49-F238E27FC236}">
                    <a16:creationId xmlns:a16="http://schemas.microsoft.com/office/drawing/2014/main" id="{2CC90CFF-62F3-46FB-B7A3-B6A1DEF4F2A6}"/>
                  </a:ext>
                </a:extLst>
              </p:cNvPr>
              <p:cNvCxnSpPr/>
              <p:nvPr/>
            </p:nvCxnSpPr>
            <p:spPr>
              <a:xfrm flipV="1">
                <a:off x="5760263" y="4399114"/>
                <a:ext cx="70472" cy="110347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cto 112">
                <a:extLst>
                  <a:ext uri="{FF2B5EF4-FFF2-40B4-BE49-F238E27FC236}">
                    <a16:creationId xmlns:a16="http://schemas.microsoft.com/office/drawing/2014/main" id="{C9F794AD-A730-4DAE-B447-68D87CA0EDCA}"/>
                  </a:ext>
                </a:extLst>
              </p:cNvPr>
              <p:cNvCxnSpPr/>
              <p:nvPr/>
            </p:nvCxnSpPr>
            <p:spPr>
              <a:xfrm flipV="1">
                <a:off x="5831983" y="4316449"/>
                <a:ext cx="14194" cy="83654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F2169C76-F677-4F09-A584-1F16147FAFF9}"/>
                </a:ext>
              </a:extLst>
            </p:cNvPr>
            <p:cNvSpPr/>
            <p:nvPr/>
          </p:nvSpPr>
          <p:spPr>
            <a:xfrm>
              <a:off x="6297146" y="3697357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9F6F69AE-CA07-4246-8EC1-56CCF3981409}"/>
                </a:ext>
              </a:extLst>
            </p:cNvPr>
            <p:cNvSpPr/>
            <p:nvPr/>
          </p:nvSpPr>
          <p:spPr>
            <a:xfrm>
              <a:off x="5664449" y="4338747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D10A31CC-ECB6-42BA-8F82-223877359A45}"/>
                </a:ext>
              </a:extLst>
            </p:cNvPr>
            <p:cNvSpPr/>
            <p:nvPr/>
          </p:nvSpPr>
          <p:spPr>
            <a:xfrm>
              <a:off x="6337049" y="4028124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33845FE2-EBC8-40EF-9D5E-F7966DB7A222}"/>
                </a:ext>
              </a:extLst>
            </p:cNvPr>
            <p:cNvSpPr/>
            <p:nvPr/>
          </p:nvSpPr>
          <p:spPr>
            <a:xfrm>
              <a:off x="6954984" y="2231378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A2E48F91-3551-4321-9F18-1E01B90EB621}"/>
                </a:ext>
              </a:extLst>
            </p:cNvPr>
            <p:cNvSpPr/>
            <p:nvPr/>
          </p:nvSpPr>
          <p:spPr>
            <a:xfrm>
              <a:off x="6609781" y="3685488"/>
              <a:ext cx="144000" cy="14400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2927FFDD-E8A9-413E-AE28-93E81F83A6D6}"/>
                </a:ext>
              </a:extLst>
            </p:cNvPr>
            <p:cNvSpPr/>
            <p:nvPr/>
          </p:nvSpPr>
          <p:spPr>
            <a:xfrm>
              <a:off x="7047375" y="1624134"/>
              <a:ext cx="569881" cy="5567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MX" sz="1400">
                <a:solidFill>
                  <a:prstClr val="white"/>
                </a:solidFill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E9EDAC58-3359-4F1D-9C96-5C91BB2AB986}"/>
                </a:ext>
              </a:extLst>
            </p:cNvPr>
            <p:cNvSpPr txBox="1"/>
            <p:nvPr/>
          </p:nvSpPr>
          <p:spPr>
            <a:xfrm>
              <a:off x="7100871" y="1660233"/>
              <a:ext cx="467351" cy="47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s-MX" sz="1333">
                  <a:solidFill>
                    <a:prstClr val="white"/>
                  </a:solidFill>
                  <a:latin typeface="Calibri" panose="020F0502020204030204"/>
                </a:rPr>
                <a:t>245</a:t>
              </a:r>
            </a:p>
            <a:p>
              <a:pPr algn="ctr">
                <a:buClrTx/>
                <a:buFontTx/>
                <a:buNone/>
              </a:pPr>
              <a:r>
                <a:rPr lang="es-MX" sz="1333">
                  <a:solidFill>
                    <a:prstClr val="white"/>
                  </a:solidFill>
                  <a:latin typeface="Calibri" panose="020F0502020204030204"/>
                </a:rPr>
                <a:t>km</a:t>
              </a: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D3346F33-C054-4BCA-A654-3821B98623B0}"/>
                </a:ext>
              </a:extLst>
            </p:cNvPr>
            <p:cNvSpPr/>
            <p:nvPr/>
          </p:nvSpPr>
          <p:spPr>
            <a:xfrm>
              <a:off x="6374275" y="2589334"/>
              <a:ext cx="569881" cy="5567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MX" sz="1400">
                <a:solidFill>
                  <a:prstClr val="white"/>
                </a:solidFill>
              </a:endParaRP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3B0F22D4-F9FB-4296-8FE3-2826B69A4D05}"/>
                </a:ext>
              </a:extLst>
            </p:cNvPr>
            <p:cNvSpPr txBox="1"/>
            <p:nvPr/>
          </p:nvSpPr>
          <p:spPr>
            <a:xfrm>
              <a:off x="6427771" y="2625433"/>
              <a:ext cx="467351" cy="446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s-MX" sz="1400">
                  <a:latin typeface="Calibri" panose="020F0502020204030204"/>
                </a:rPr>
                <a:t>554</a:t>
              </a:r>
            </a:p>
            <a:p>
              <a:pPr algn="ctr">
                <a:buClrTx/>
                <a:buFontTx/>
                <a:buNone/>
              </a:pPr>
              <a:r>
                <a:rPr lang="es-MX" sz="1067">
                  <a:latin typeface="Calibri" panose="020F0502020204030204"/>
                </a:rPr>
                <a:t>km</a:t>
              </a:r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4A053EBA-A0A1-433A-844E-792688915B60}"/>
                </a:ext>
              </a:extLst>
            </p:cNvPr>
            <p:cNvSpPr/>
            <p:nvPr/>
          </p:nvSpPr>
          <p:spPr>
            <a:xfrm>
              <a:off x="5599575" y="3618034"/>
              <a:ext cx="569881" cy="5567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s-MX" sz="2133">
                <a:solidFill>
                  <a:prstClr val="white"/>
                </a:solidFill>
              </a:endParaRP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61DA8749-7AFC-444E-AC93-8AAE690180DC}"/>
                </a:ext>
              </a:extLst>
            </p:cNvPr>
            <p:cNvSpPr txBox="1"/>
            <p:nvPr/>
          </p:nvSpPr>
          <p:spPr>
            <a:xfrm>
              <a:off x="5653072" y="3654134"/>
              <a:ext cx="467351" cy="446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s-MX" sz="1400">
                  <a:solidFill>
                    <a:prstClr val="white"/>
                  </a:solidFill>
                  <a:latin typeface="Calibri" panose="020F0502020204030204"/>
                </a:rPr>
                <a:t>498</a:t>
              </a:r>
            </a:p>
            <a:p>
              <a:pPr algn="ctr">
                <a:buClrTx/>
                <a:buFontTx/>
                <a:buNone/>
              </a:pPr>
              <a:r>
                <a:rPr lang="es-MX" sz="1067">
                  <a:solidFill>
                    <a:prstClr val="white"/>
                  </a:solidFill>
                  <a:latin typeface="Calibri" panose="020F0502020204030204"/>
                </a:rPr>
                <a:t>km</a:t>
              </a:r>
            </a:p>
          </p:txBody>
        </p:sp>
      </p:grp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A31E587E-A7BD-48E7-BA57-982DCAF65BDD}"/>
              </a:ext>
            </a:extLst>
          </p:cNvPr>
          <p:cNvSpPr txBox="1"/>
          <p:nvPr/>
        </p:nvSpPr>
        <p:spPr>
          <a:xfrm>
            <a:off x="3490408" y="2914793"/>
            <a:ext cx="1648817" cy="5696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550">
                <a:solidFill>
                  <a:schemeClr val="bg1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es-MX" sz="1551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Dorada - Chiriguaná</a:t>
            </a:r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7631F70D-46B6-496D-A404-CD87FD78AC58}"/>
              </a:ext>
            </a:extLst>
          </p:cNvPr>
          <p:cNvSpPr txBox="1"/>
          <p:nvPr/>
        </p:nvSpPr>
        <p:spPr>
          <a:xfrm>
            <a:off x="-42269" y="1418000"/>
            <a:ext cx="2651920" cy="569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550">
                <a:solidFill>
                  <a:schemeClr val="bg1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es-MX" sz="1551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1. Concesión Fenoco</a:t>
            </a:r>
          </a:p>
          <a:p>
            <a:pPr>
              <a:buClrTx/>
              <a:buFontTx/>
              <a:buNone/>
            </a:pPr>
            <a:r>
              <a:rPr lang="es-MX" sz="1551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Chiriguaná – Sta. Marta</a:t>
            </a: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6DE4835D-4887-4ABC-979C-A0EFD9DD313A}"/>
              </a:ext>
            </a:extLst>
          </p:cNvPr>
          <p:cNvSpPr txBox="1"/>
          <p:nvPr/>
        </p:nvSpPr>
        <p:spPr>
          <a:xfrm>
            <a:off x="778179" y="5339833"/>
            <a:ext cx="1840275" cy="569643"/>
          </a:xfrm>
          <a:prstGeom prst="rect">
            <a:avLst/>
          </a:prstGeom>
          <a:solidFill>
            <a:srgbClr val="6FC17F"/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550">
                <a:solidFill>
                  <a:schemeClr val="bg1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es-MX" sz="1551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Red férrea del Pacífico</a:t>
            </a: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12F8F4D3-1D2A-42D1-BE83-64725A553B66}"/>
              </a:ext>
            </a:extLst>
          </p:cNvPr>
          <p:cNvSpPr txBox="1"/>
          <p:nvPr/>
        </p:nvSpPr>
        <p:spPr>
          <a:xfrm>
            <a:off x="4299920" y="4107555"/>
            <a:ext cx="1414793" cy="5696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Tx/>
              <a:buFontTx/>
              <a:buNone/>
              <a:defRPr sz="1163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s-MX" sz="1551">
                <a:solidFill>
                  <a:schemeClr val="accent6">
                    <a:lumMod val="50000"/>
                  </a:schemeClr>
                </a:solidFill>
              </a:rPr>
              <a:t>Bogotá - Belencito</a:t>
            </a:r>
          </a:p>
        </p:txBody>
      </p:sp>
    </p:spTree>
    <p:extLst>
      <p:ext uri="{BB962C8B-B14F-4D97-AF65-F5344CB8AC3E}">
        <p14:creationId xmlns:p14="http://schemas.microsoft.com/office/powerpoint/2010/main" val="3502668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hierba, camino, escena, carretera&#10;&#10;Descripción generada automáticamente">
            <a:extLst>
              <a:ext uri="{FF2B5EF4-FFF2-40B4-BE49-F238E27FC236}">
                <a16:creationId xmlns:a16="http://schemas.microsoft.com/office/drawing/2014/main" id="{FFAAFAAB-9707-40A5-9AE6-91EAA499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1809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1" name="Imagen 40" descr="Imagen que contiene cielo, hierba, exterior, tren&#10;&#10;Descripción generada automáticamente">
            <a:extLst>
              <a:ext uri="{FF2B5EF4-FFF2-40B4-BE49-F238E27FC236}">
                <a16:creationId xmlns:a16="http://schemas.microsoft.com/office/drawing/2014/main" id="{57FA6E44-CAE2-4584-B349-F47639942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4" name="Imagen 43" descr="Imagen que contiene cielo, exterior, seguimiento, tren&#10;&#10;Descripción generada automáticamente">
            <a:extLst>
              <a:ext uri="{FF2B5EF4-FFF2-40B4-BE49-F238E27FC236}">
                <a16:creationId xmlns:a16="http://schemas.microsoft.com/office/drawing/2014/main" id="{303481A4-C055-4725-A1BF-690C34ADE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3664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A679F193-EF35-4F76-8401-0C4143AADD72}"/>
              </a:ext>
            </a:extLst>
          </p:cNvPr>
          <p:cNvSpPr/>
          <p:nvPr/>
        </p:nvSpPr>
        <p:spPr>
          <a:xfrm>
            <a:off x="0" y="3927849"/>
            <a:ext cx="4955265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CO" sz="2400" b="1">
                <a:latin typeface="Work Sans"/>
              </a:rPr>
              <a:t>Rehabilitación y Operación</a:t>
            </a:r>
            <a:endParaRPr lang="es-ES">
              <a:latin typeface="Work Sans"/>
            </a:endParaRPr>
          </a:p>
          <a:p>
            <a:r>
              <a:rPr lang="es-CO" sz="2400" b="1">
                <a:latin typeface="Work Sans"/>
              </a:rPr>
              <a:t>Comercial vía férrea </a:t>
            </a:r>
            <a:endParaRPr lang="es-CO">
              <a:latin typeface="Work Sans"/>
            </a:endParaRPr>
          </a:p>
          <a:p>
            <a:r>
              <a:rPr lang="es-CO" sz="2400" b="1">
                <a:latin typeface="Work Sans"/>
              </a:rPr>
              <a:t>Bogotá - Belencito</a:t>
            </a:r>
            <a:endParaRPr lang="es-CO">
              <a:latin typeface="Work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C68AA7-BCA8-44F3-AC0C-C55F960F31A0}"/>
              </a:ext>
            </a:extLst>
          </p:cNvPr>
          <p:cNvSpPr/>
          <p:nvPr/>
        </p:nvSpPr>
        <p:spPr>
          <a:xfrm>
            <a:off x="-503" y="5214147"/>
            <a:ext cx="3757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>
                <a:latin typeface="Work Sans" panose="00000500000000000000" pitchFamily="2" charset="0"/>
              </a:rPr>
              <a:t>Inversión del 2013-2018</a:t>
            </a:r>
          </a:p>
          <a:p>
            <a:r>
              <a:rPr lang="es-CO" sz="2400" b="1">
                <a:solidFill>
                  <a:srgbClr val="F37207"/>
                </a:solidFill>
                <a:latin typeface="Work Sans" panose="00000500000000000000" pitchFamily="2" charset="0"/>
              </a:rPr>
              <a:t>  $249.275 MM.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BE3CB3-D7FB-4636-8A7F-841DA23E777B}"/>
              </a:ext>
            </a:extLst>
          </p:cNvPr>
          <p:cNvSpPr txBox="1"/>
          <p:nvPr/>
        </p:nvSpPr>
        <p:spPr>
          <a:xfrm>
            <a:off x="2039000" y="6488659"/>
            <a:ext cx="377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Obras Finalizadas: Junio/19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34" y="6304316"/>
            <a:ext cx="4870062" cy="5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07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2D4D318-B764-4AFF-8E2F-987C19BFA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7" r="11464" b="2"/>
          <a:stretch/>
        </p:blipFill>
        <p:spPr>
          <a:xfrm>
            <a:off x="5308241" y="660400"/>
            <a:ext cx="3917178" cy="33016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0167A9-85D7-478C-99EF-11BF481DA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1" t="9537" r="22592"/>
          <a:stretch/>
        </p:blipFill>
        <p:spPr>
          <a:xfrm>
            <a:off x="162348" y="867664"/>
            <a:ext cx="4587458" cy="535130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CAC1C91-C8D6-433F-A751-A7E0F2909213}"/>
              </a:ext>
            </a:extLst>
          </p:cNvPr>
          <p:cNvSpPr/>
          <p:nvPr/>
        </p:nvSpPr>
        <p:spPr>
          <a:xfrm>
            <a:off x="0" y="126868"/>
            <a:ext cx="6268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>
                <a:solidFill>
                  <a:srgbClr val="024077"/>
                </a:solidFill>
                <a:latin typeface="Work Sans" panose="00000500000000000000" pitchFamily="2" charset="0"/>
                <a:cs typeface="Arial" charset="0"/>
              </a:rPr>
              <a:t>CORREDOR FÉRREO LA DORADA CHIRIGUANÁ</a:t>
            </a:r>
            <a:endParaRPr lang="es-CO" sz="2400" b="1">
              <a:latin typeface="Work Sans" panose="00000500000000000000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132648E-5796-428E-BC0F-0ED11D892567}"/>
              </a:ext>
            </a:extLst>
          </p:cNvPr>
          <p:cNvSpPr/>
          <p:nvPr/>
        </p:nvSpPr>
        <p:spPr>
          <a:xfrm>
            <a:off x="5226300" y="4066792"/>
            <a:ext cx="580191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CO" sz="2000" b="1" dirty="0">
                <a:latin typeface="Work Sans"/>
              </a:rPr>
              <a:t>Rehabilitación de la conexión férrea hasta el Puerto de </a:t>
            </a:r>
            <a:r>
              <a:rPr lang="es-CO" sz="2000" b="1" dirty="0" err="1">
                <a:latin typeface="Work Sans"/>
              </a:rPr>
              <a:t>Capulco</a:t>
            </a:r>
            <a:r>
              <a:rPr lang="es-CO" sz="2000" b="1" dirty="0">
                <a:latin typeface="Work Sans"/>
              </a:rPr>
              <a:t> (Gamarra- Cesar) con el fin incentivar el desarrollo multimodal</a:t>
            </a:r>
            <a:endParaRPr lang="es-CO" sz="1400" dirty="0">
              <a:latin typeface="Work San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C60083-BAAB-47F3-82DD-8BCAF119E529}"/>
              </a:ext>
            </a:extLst>
          </p:cNvPr>
          <p:cNvSpPr txBox="1"/>
          <p:nvPr/>
        </p:nvSpPr>
        <p:spPr>
          <a:xfrm>
            <a:off x="5273283" y="5546452"/>
            <a:ext cx="377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/>
              <a:t>Obras Finalizadas: Junio/19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DA137-E4D5-4045-9B27-36761CAE01B1}"/>
              </a:ext>
            </a:extLst>
          </p:cNvPr>
          <p:cNvSpPr txBox="1"/>
          <p:nvPr/>
        </p:nvSpPr>
        <p:spPr>
          <a:xfrm>
            <a:off x="9617960" y="1572443"/>
            <a:ext cx="241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>
                <a:latin typeface="Work Sans" panose="00000500000000000000" pitchFamily="2" charset="0"/>
              </a:rPr>
              <a:t>Inversión del 2013-2018 </a:t>
            </a:r>
            <a:r>
              <a:rPr lang="es-CO" sz="2400" b="1">
                <a:solidFill>
                  <a:srgbClr val="F37207"/>
                </a:solidFill>
                <a:latin typeface="Work Sans" panose="00000500000000000000" pitchFamily="2" charset="0"/>
              </a:rPr>
              <a:t>$</a:t>
            </a:r>
            <a:r>
              <a:rPr lang="es-MX" sz="2400" b="1">
                <a:solidFill>
                  <a:srgbClr val="F37207"/>
                </a:solidFill>
                <a:latin typeface="Work Sans" panose="00000500000000000000" pitchFamily="2" charset="0"/>
              </a:rPr>
              <a:t>251.803MM</a:t>
            </a:r>
            <a:endParaRPr lang="es-CO" sz="2400" b="1">
              <a:solidFill>
                <a:srgbClr val="F37207"/>
              </a:solidFill>
              <a:latin typeface="Work Sans" panose="00000500000000000000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666" y="6046059"/>
            <a:ext cx="5709536" cy="5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64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0B1B173-E684-49A8-B05B-4A0EEFDC8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2126"/>
            <a:ext cx="4087906" cy="559587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8371193-6F04-4DF0-8313-DB212271859E}"/>
              </a:ext>
            </a:extLst>
          </p:cNvPr>
          <p:cNvSpPr txBox="1"/>
          <p:nvPr/>
        </p:nvSpPr>
        <p:spPr>
          <a:xfrm>
            <a:off x="4453912" y="2718170"/>
            <a:ext cx="2915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>
                <a:solidFill>
                  <a:srgbClr val="F06102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16 </a:t>
            </a:r>
            <a:r>
              <a:rPr lang="es-ES_tradnl" sz="2000">
                <a:solidFill>
                  <a:srgbClr val="024077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Aeropuertos Concesionados  </a:t>
            </a:r>
            <a:r>
              <a:rPr lang="es-ES_tradnl" sz="2000" b="1">
                <a:solidFill>
                  <a:srgbClr val="024077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AN</a:t>
            </a:r>
            <a:r>
              <a:rPr lang="es-ES_tradnl" sz="2000">
                <a:solidFill>
                  <a:srgbClr val="024077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I </a:t>
            </a:r>
            <a:endParaRPr lang="es-ES_tradnl" sz="2400" b="1">
              <a:solidFill>
                <a:srgbClr val="024077"/>
              </a:solidFill>
              <a:latin typeface="Work Sans" panose="00000500000000000000" pitchFamily="2" charset="0"/>
              <a:ea typeface="Arial" charset="0"/>
              <a:cs typeface="Arial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080796-31B3-4E89-986B-246CB95B5BDC}"/>
              </a:ext>
            </a:extLst>
          </p:cNvPr>
          <p:cNvSpPr txBox="1"/>
          <p:nvPr/>
        </p:nvSpPr>
        <p:spPr>
          <a:xfrm>
            <a:off x="5122176" y="3669517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rgbClr val="F06102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$2,5 </a:t>
            </a:r>
            <a:r>
              <a:rPr lang="es-ES_tradnl" sz="2400" b="1" err="1">
                <a:solidFill>
                  <a:srgbClr val="F06102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bn</a:t>
            </a:r>
            <a:r>
              <a:rPr lang="es-ES_tradnl" sz="2400" b="1">
                <a:solidFill>
                  <a:srgbClr val="F06102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 </a:t>
            </a:r>
            <a:r>
              <a:rPr lang="es-ES_tradnl" sz="2400">
                <a:solidFill>
                  <a:srgbClr val="024077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Inversión (2014-2018)</a:t>
            </a:r>
            <a:endParaRPr lang="es-ES_tradnl" sz="2400" b="1">
              <a:solidFill>
                <a:srgbClr val="F06102"/>
              </a:solidFill>
              <a:latin typeface="Work Sans" panose="00000500000000000000" pitchFamily="2" charset="0"/>
              <a:ea typeface="Arial" charset="0"/>
              <a:cs typeface="Arial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B11E7FF-2CB8-4720-90C7-63E667B327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46" y="712749"/>
            <a:ext cx="890029" cy="91818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63D1E90-4654-4DC1-A64A-D61B11B618C6}"/>
              </a:ext>
            </a:extLst>
          </p:cNvPr>
          <p:cNvSpPr txBox="1"/>
          <p:nvPr/>
        </p:nvSpPr>
        <p:spPr>
          <a:xfrm>
            <a:off x="3880049" y="838025"/>
            <a:ext cx="5561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189">
              <a:defRPr/>
            </a:pPr>
            <a:r>
              <a:rPr lang="es-CO" sz="3000" b="1">
                <a:solidFill>
                  <a:srgbClr val="0054BC"/>
                </a:solidFill>
                <a:latin typeface="Work Sans" panose="00000500000000000000" pitchFamily="2" charset="0"/>
                <a:ea typeface="Work Sans Light"/>
                <a:cs typeface="Work Sans Light"/>
              </a:rPr>
              <a:t>Inversión aeroportuaria</a:t>
            </a:r>
            <a:endParaRPr lang="es-ES" sz="3000" b="1">
              <a:solidFill>
                <a:srgbClr val="0054BC"/>
              </a:solidFill>
              <a:latin typeface="Work Sans" panose="00000500000000000000" pitchFamily="2" charset="0"/>
              <a:ea typeface="Work Sans Light"/>
              <a:cs typeface="Work Sans Ligh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8371193-6F04-4DF0-8313-DB212271859E}"/>
              </a:ext>
            </a:extLst>
          </p:cNvPr>
          <p:cNvSpPr txBox="1"/>
          <p:nvPr/>
        </p:nvSpPr>
        <p:spPr>
          <a:xfrm>
            <a:off x="7774814" y="2785510"/>
            <a:ext cx="2985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>
                <a:solidFill>
                  <a:srgbClr val="F06102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58 </a:t>
            </a:r>
            <a:r>
              <a:rPr lang="es-ES_tradnl" sz="2000">
                <a:solidFill>
                  <a:srgbClr val="024077"/>
                </a:solidFill>
                <a:latin typeface="Work Sans" panose="00000500000000000000" pitchFamily="2" charset="0"/>
                <a:ea typeface="Arial" charset="0"/>
                <a:cs typeface="Arial" charset="0"/>
              </a:rPr>
              <a:t>Aeropuertos NO Concesionados </a:t>
            </a:r>
          </a:p>
          <a:p>
            <a:endParaRPr lang="es-ES_tradnl" sz="2400">
              <a:solidFill>
                <a:srgbClr val="024077"/>
              </a:solidFill>
              <a:latin typeface="Work Sans" panose="00000500000000000000" pitchFamily="2" charset="0"/>
              <a:ea typeface="Arial" charset="0"/>
              <a:cs typeface="Arial" charset="0"/>
            </a:endParaRPr>
          </a:p>
          <a:p>
            <a:endParaRPr lang="es-ES_tradnl" sz="2400" b="1">
              <a:solidFill>
                <a:srgbClr val="024077"/>
              </a:solidFill>
              <a:latin typeface="Work Sans" panose="00000500000000000000" pitchFamily="2" charset="0"/>
              <a:ea typeface="Arial" charset="0"/>
              <a:cs typeface="Arial" charset="0"/>
            </a:endParaRPr>
          </a:p>
          <a:p>
            <a:endParaRPr lang="es-ES_tradnl" sz="2400" b="1">
              <a:solidFill>
                <a:srgbClr val="F06102"/>
              </a:solidFill>
              <a:latin typeface="Work Sans" panose="00000500000000000000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57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0B1B173-E684-49A8-B05B-4A0EEFDC8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2126"/>
            <a:ext cx="4087906" cy="55958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4339228-B9B3-43B0-91A7-34810B3AE718}"/>
              </a:ext>
            </a:extLst>
          </p:cNvPr>
          <p:cNvSpPr/>
          <p:nvPr/>
        </p:nvSpPr>
        <p:spPr>
          <a:xfrm>
            <a:off x="4493723" y="2412960"/>
            <a:ext cx="66759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endParaRPr lang="es-ES" sz="1600">
              <a:solidFill>
                <a:srgbClr val="000000"/>
              </a:solidFill>
              <a:latin typeface="Work Sans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Aeropuerto de Cartagena </a:t>
            </a: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Nuevo aeropuerto Cartagena </a:t>
            </a: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Aeropuertos de sur occidente</a:t>
            </a: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Ampliación sistema aeroportuario Bogotá </a:t>
            </a:r>
          </a:p>
          <a:p>
            <a:pPr marL="742950" lvl="1" indent="-285750">
              <a:lnSpc>
                <a:spcPct val="150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es-ES" sz="1600">
                <a:solidFill>
                  <a:srgbClr val="000000"/>
                </a:solidFill>
                <a:latin typeface="Work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Aeropuerto de San Andrés y Providencia  </a:t>
            </a:r>
          </a:p>
          <a:p>
            <a:pPr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es-ES" sz="1600">
              <a:solidFill>
                <a:srgbClr val="000000"/>
              </a:solidFill>
              <a:latin typeface="Work Sans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B11E7FF-2CB8-4720-90C7-63E667B327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46" y="712749"/>
            <a:ext cx="890029" cy="91818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63D1E90-4654-4DC1-A64A-D61B11B618C6}"/>
              </a:ext>
            </a:extLst>
          </p:cNvPr>
          <p:cNvSpPr txBox="1"/>
          <p:nvPr/>
        </p:nvSpPr>
        <p:spPr>
          <a:xfrm>
            <a:off x="3880049" y="838025"/>
            <a:ext cx="5561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189">
              <a:defRPr/>
            </a:pPr>
            <a:r>
              <a:rPr lang="es-CO" sz="3000" b="1" dirty="0">
                <a:solidFill>
                  <a:srgbClr val="0054BC"/>
                </a:solidFill>
                <a:latin typeface="Work Sans" panose="00000500000000000000" pitchFamily="2" charset="0"/>
                <a:ea typeface="Work Sans Light"/>
                <a:cs typeface="Work Sans Light"/>
              </a:rPr>
              <a:t>Modo aeroportuario</a:t>
            </a:r>
            <a:endParaRPr lang="es-ES" sz="3000" b="1" dirty="0">
              <a:solidFill>
                <a:srgbClr val="0054BC"/>
              </a:solidFill>
              <a:latin typeface="Work Sans" panose="00000500000000000000" pitchFamily="2" charset="0"/>
              <a:ea typeface="Work Sans Light"/>
              <a:cs typeface="Work Sans Light"/>
            </a:endParaRPr>
          </a:p>
        </p:txBody>
      </p:sp>
      <p:sp>
        <p:nvSpPr>
          <p:cNvPr id="12" name="Google Shape;202;p26"/>
          <p:cNvSpPr txBox="1">
            <a:spLocks noGrp="1"/>
          </p:cNvSpPr>
          <p:nvPr>
            <p:ph type="title"/>
          </p:nvPr>
        </p:nvSpPr>
        <p:spPr>
          <a:xfrm>
            <a:off x="5243119" y="2384730"/>
            <a:ext cx="4295076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rtlCol="0" anchor="ctr" anchorCtr="0">
            <a:spAutoFit/>
          </a:bodyPr>
          <a:lstStyle/>
          <a:p>
            <a:pPr defTabSz="457200"/>
            <a:r>
              <a:rPr lang="es-ES" sz="2400" b="1" kern="1200">
                <a:solidFill>
                  <a:srgbClr val="033C72"/>
                </a:solidFill>
                <a:latin typeface="Arial" charset="0"/>
                <a:ea typeface="+mn-ea"/>
                <a:cs typeface="Arial" charset="0"/>
              </a:rPr>
              <a:t>Proyectos en estructuración</a:t>
            </a:r>
            <a:endParaRPr sz="2400" b="1" kern="1200">
              <a:solidFill>
                <a:srgbClr val="033C72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33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EC8DE9E-3EC2-462E-8E32-EF5CB18EA1F5}"/>
              </a:ext>
            </a:extLst>
          </p:cNvPr>
          <p:cNvSpPr/>
          <p:nvPr/>
        </p:nvSpPr>
        <p:spPr>
          <a:xfrm>
            <a:off x="5051136" y="728286"/>
            <a:ext cx="5715000" cy="18800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69850" algn="just">
              <a:spcBef>
                <a:spcPts val="500"/>
              </a:spcBef>
              <a:tabLst>
                <a:tab pos="308610" algn="l"/>
              </a:tabLst>
            </a:pPr>
            <a:r>
              <a:rPr lang="es-ES" sz="1600" b="1">
                <a:solidFill>
                  <a:schemeClr val="tx1">
                    <a:lumMod val="75000"/>
                  </a:schemeClr>
                </a:solidFill>
                <a:latin typeface="Work Sans"/>
              </a:rPr>
              <a:t>Puesta en servicio las obras de ampliación y modernización</a:t>
            </a:r>
            <a:r>
              <a:rPr lang="es-ES" sz="1600">
                <a:solidFill>
                  <a:schemeClr val="tx1">
                    <a:lumMod val="75000"/>
                  </a:schemeClr>
                </a:solidFill>
                <a:latin typeface="Work Sans"/>
              </a:rPr>
              <a:t>, con una inversión estimada de $38.900 millones. </a:t>
            </a:r>
            <a:endParaRPr lang="es-ES" sz="1600" b="1">
              <a:solidFill>
                <a:schemeClr val="tx1">
                  <a:lumMod val="75000"/>
                </a:schemeClr>
              </a:solidFill>
              <a:latin typeface="Work Sans" panose="00000500000000000000" pitchFamily="2" charset="0"/>
            </a:endParaRPr>
          </a:p>
          <a:p>
            <a:pPr marR="69850" algn="just">
              <a:spcBef>
                <a:spcPts val="500"/>
              </a:spcBef>
              <a:tabLst>
                <a:tab pos="308610" algn="l"/>
              </a:tabLst>
            </a:pPr>
            <a:r>
              <a:rPr lang="es-ES" sz="1600" b="1">
                <a:solidFill>
                  <a:schemeClr val="tx1">
                    <a:lumMod val="75000"/>
                  </a:schemeClr>
                </a:solidFill>
                <a:latin typeface="Work Sans"/>
              </a:rPr>
              <a:t>Generó aproximadamente 600 empleos, amplió el Terminal de Pasajeros en cerca de 4.000 m2; habilitó 2 posiciones adicionales de parqueo para aeronaves, se construyeron dos edificios para uso exclusivo de la Aerocivil y se amplió el parqueadero público en aproximadamente</a:t>
            </a:r>
            <a:r>
              <a:rPr lang="es-CO" sz="1600" b="1">
                <a:solidFill>
                  <a:schemeClr val="tx1">
                    <a:lumMod val="75000"/>
                  </a:schemeClr>
                </a:solidFill>
                <a:latin typeface="Work Sans"/>
              </a:rPr>
              <a:t> </a:t>
            </a:r>
            <a:r>
              <a:rPr lang="es-ES" sz="1600" b="1">
                <a:solidFill>
                  <a:schemeClr val="tx1">
                    <a:lumMod val="75000"/>
                  </a:schemeClr>
                </a:solidFill>
                <a:latin typeface="Work Sans"/>
              </a:rPr>
              <a:t>2.400 m2.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6D6711-1C8F-4375-8768-348C52EC64F7}"/>
              </a:ext>
            </a:extLst>
          </p:cNvPr>
          <p:cNvSpPr txBox="1"/>
          <p:nvPr/>
        </p:nvSpPr>
        <p:spPr>
          <a:xfrm>
            <a:off x="197334" y="32521"/>
            <a:ext cx="8042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033C72"/>
                </a:solidFill>
                <a:latin typeface="Arial" charset="0"/>
                <a:cs typeface="Arial" charset="0"/>
              </a:rPr>
              <a:t>Proyecto: Aeropuerto Camilo Daza de Cúcuta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8468E6-A04A-464D-B5D6-88876D5BE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1" b="24310"/>
          <a:stretch/>
        </p:blipFill>
        <p:spPr>
          <a:xfrm>
            <a:off x="127000" y="3567102"/>
            <a:ext cx="7556500" cy="31401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70B859-6E6B-467B-8541-C20D3BC53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663288"/>
            <a:ext cx="4927023" cy="269730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A966629-2CBA-40BA-BA75-1D58C6284E5C}"/>
              </a:ext>
            </a:extLst>
          </p:cNvPr>
          <p:cNvSpPr/>
          <p:nvPr/>
        </p:nvSpPr>
        <p:spPr>
          <a:xfrm>
            <a:off x="7748682" y="3613572"/>
            <a:ext cx="3943350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endParaRPr lang="es-ES" sz="1600">
              <a:solidFill>
                <a:schemeClr val="tx1">
                  <a:lumMod val="75000"/>
                </a:schemeClr>
              </a:solidFill>
              <a:latin typeface="Work Sans" panose="00000500000000000000" pitchFamily="2" charset="0"/>
            </a:endParaRPr>
          </a:p>
          <a:p>
            <a:pPr algn="just"/>
            <a:r>
              <a:rPr lang="es-ES" sz="1600">
                <a:solidFill>
                  <a:schemeClr val="tx1">
                    <a:lumMod val="75000"/>
                  </a:schemeClr>
                </a:solidFill>
                <a:latin typeface="Work Sans"/>
              </a:rPr>
              <a:t>Las obras de ampliación del t fueron finalizadas el 15/03/2019.</a:t>
            </a:r>
          </a:p>
          <a:p>
            <a:pPr algn="just"/>
            <a:endParaRPr lang="es-ES" sz="1600">
              <a:solidFill>
                <a:schemeClr val="tx1">
                  <a:lumMod val="75000"/>
                </a:schemeClr>
              </a:solidFill>
              <a:latin typeface="Work Sans" panose="00000500000000000000" pitchFamily="2" charset="0"/>
            </a:endParaRPr>
          </a:p>
          <a:p>
            <a:pPr algn="just"/>
            <a:r>
              <a:rPr lang="es-ES" sz="1600">
                <a:solidFill>
                  <a:schemeClr val="tx1">
                    <a:lumMod val="75000"/>
                  </a:schemeClr>
                </a:solidFill>
                <a:latin typeface="Work Sans"/>
              </a:rPr>
              <a:t>Y las obras de los edificios Aerocivil el 30/11/2018.</a:t>
            </a:r>
            <a:endParaRPr lang="es-CO" sz="1600">
              <a:solidFill>
                <a:schemeClr val="tx1">
                  <a:lumMod val="75000"/>
                </a:schemeClr>
              </a:solidFill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42814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5D6516A-6891-417C-828D-28A52E303221}"/>
              </a:ext>
            </a:extLst>
          </p:cNvPr>
          <p:cNvSpPr txBox="1"/>
          <p:nvPr/>
        </p:nvSpPr>
        <p:spPr>
          <a:xfrm>
            <a:off x="1665152" y="490973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3600" b="1" dirty="0">
                <a:sym typeface="Work Sans Light"/>
              </a:rPr>
              <a:t>Rendición de cuentas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98E2F6C-1188-437C-9135-91F344903E77}"/>
              </a:ext>
            </a:extLst>
          </p:cNvPr>
          <p:cNvSpPr/>
          <p:nvPr/>
        </p:nvSpPr>
        <p:spPr>
          <a:xfrm>
            <a:off x="1325190" y="1371588"/>
            <a:ext cx="8685914" cy="2446824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CO" sz="1700" dirty="0">
                <a:latin typeface="Work Sans" panose="00000500000000000000" pitchFamily="2" charset="0"/>
              </a:rPr>
              <a:t>La ANI realiza la rendición de cuentas como uno de sus principales mecanismos de transparencia, a través del cual informa a sus partes interesadas sobre el cumplimiento de la estrategia y los resultados de la gestión, con enfoque en derechos humanos y ODS a través de los siguientes canales:</a:t>
            </a:r>
          </a:p>
          <a:p>
            <a:endParaRPr lang="es-CO" sz="1700" dirty="0">
              <a:latin typeface="Work Sa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700" dirty="0">
                <a:latin typeface="Work Sans" panose="00000500000000000000" pitchFamily="2" charset="0"/>
              </a:rPr>
              <a:t>Audiencia pública de rendición de cuentas (2 veces al año)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700" dirty="0">
                <a:latin typeface="Work Sans" panose="00000500000000000000" pitchFamily="2" charset="0"/>
              </a:rPr>
              <a:t>Talleres construyendo país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700" dirty="0">
                <a:latin typeface="Work Sans" panose="00000500000000000000" pitchFamily="2" charset="0"/>
              </a:rPr>
              <a:t>Socialización de los proyectos a las partes interesadas y veedurías.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EC7D9C-D94F-4C34-AD5E-9AFCB2D3C566}"/>
              </a:ext>
            </a:extLst>
          </p:cNvPr>
          <p:cNvSpPr txBox="1"/>
          <p:nvPr/>
        </p:nvSpPr>
        <p:spPr>
          <a:xfrm>
            <a:off x="5038156" y="4155729"/>
            <a:ext cx="2735828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700" dirty="0">
                <a:latin typeface="Work Sans" panose="00000500000000000000" pitchFamily="2" charset="0"/>
              </a:rPr>
              <a:t>Generar Confianza en los ciudadanos, Estado e Inversionistas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419545-BA9A-4EAB-B465-8D2115A0CBF9}"/>
              </a:ext>
            </a:extLst>
          </p:cNvPr>
          <p:cNvSpPr/>
          <p:nvPr/>
        </p:nvSpPr>
        <p:spPr>
          <a:xfrm>
            <a:off x="1480113" y="4760686"/>
            <a:ext cx="2798324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tx1"/>
                </a:solidFill>
                <a:latin typeface="Work Sans" panose="00000500000000000000" pitchFamily="2" charset="0"/>
              </a:rPr>
              <a:t>Efectos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C8C93-2DA3-4956-99B1-7EABCA4FF8A2}"/>
              </a:ext>
            </a:extLst>
          </p:cNvPr>
          <p:cNvSpPr txBox="1"/>
          <p:nvPr/>
        </p:nvSpPr>
        <p:spPr>
          <a:xfrm>
            <a:off x="5038156" y="5098286"/>
            <a:ext cx="2735828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700" dirty="0">
                <a:latin typeface="Work Sans" panose="00000500000000000000" pitchFamily="2" charset="0"/>
              </a:rPr>
              <a:t>Dar cumplimiento a las politicas de la relación estado ciudadano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BDF7A9-DE73-4E2B-A687-BB092A02E781}"/>
              </a:ext>
            </a:extLst>
          </p:cNvPr>
          <p:cNvSpPr txBox="1"/>
          <p:nvPr/>
        </p:nvSpPr>
        <p:spPr>
          <a:xfrm>
            <a:off x="5038156" y="6052562"/>
            <a:ext cx="273582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700" dirty="0">
                <a:latin typeface="Work Sans" panose="00000500000000000000" pitchFamily="2" charset="0"/>
              </a:rPr>
              <a:t>Fortalecimiento</a:t>
            </a:r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 </a:t>
            </a:r>
            <a:r>
              <a:rPr lang="es-CO" sz="1700" dirty="0">
                <a:latin typeface="Work Sans" panose="00000500000000000000" pitchFamily="2" charset="0"/>
              </a:rPr>
              <a:t>de los canales de dialogo</a:t>
            </a:r>
          </a:p>
        </p:txBody>
      </p:sp>
      <p:pic>
        <p:nvPicPr>
          <p:cNvPr id="11" name="Gráfico 10" descr="Lluvia de ideas de grupo">
            <a:extLst>
              <a:ext uri="{FF2B5EF4-FFF2-40B4-BE49-F238E27FC236}">
                <a16:creationId xmlns:a16="http://schemas.microsoft.com/office/drawing/2014/main" id="{A9876A5D-6AD6-4ABA-856C-E9FC51B09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9590" y="4240277"/>
            <a:ext cx="555008" cy="592931"/>
          </a:xfrm>
          <a:prstGeom prst="rect">
            <a:avLst/>
          </a:prstGeom>
        </p:spPr>
      </p:pic>
      <p:pic>
        <p:nvPicPr>
          <p:cNvPr id="12" name="Gráfico 11" descr="Conexiones">
            <a:extLst>
              <a:ext uri="{FF2B5EF4-FFF2-40B4-BE49-F238E27FC236}">
                <a16:creationId xmlns:a16="http://schemas.microsoft.com/office/drawing/2014/main" id="{B70313C1-A063-411B-8710-485F3B33C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3080" y="5145301"/>
            <a:ext cx="570348" cy="5703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1238D02-8DC6-47B3-A5E3-53A79A7A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58" b="93158" l="6775" r="93767">
                        <a14:foregroundMark x1="18970" y1="35526" x2="18970" y2="35526"/>
                        <a14:foregroundMark x1="47425" y1="8421" x2="47425" y2="8421"/>
                        <a14:foregroundMark x1="76152" y1="32368" x2="76152" y2="32368"/>
                        <a14:foregroundMark x1="63686" y1="58947" x2="63686" y2="58947"/>
                        <a14:foregroundMark x1="70732" y1="66842" x2="70732" y2="66842"/>
                        <a14:foregroundMark x1="73171" y1="72105" x2="73171" y2="72105"/>
                        <a14:foregroundMark x1="88889" y1="88684" x2="88889" y2="88684"/>
                        <a14:foregroundMark x1="93767" y1="76316" x2="93767" y2="76316"/>
                        <a14:foregroundMark x1="76965" y1="93158" x2="76965" y2="93158"/>
                        <a14:foregroundMark x1="47967" y1="76316" x2="47967" y2="76316"/>
                        <a14:foregroundMark x1="34146" y1="73947" x2="34146" y2="73947"/>
                        <a14:foregroundMark x1="6775" y1="65526" x2="6775" y2="65526"/>
                        <a14:foregroundMark x1="22493" y1="65000" x2="22493" y2="65000"/>
                        <a14:foregroundMark x1="21951" y1="70526" x2="21951" y2="70526"/>
                        <a14:foregroundMark x1="20867" y1="77895" x2="20867" y2="77895"/>
                        <a14:foregroundMark x1="20054" y1="83158" x2="20054" y2="83158"/>
                        <a14:foregroundMark x1="18699" y1="88158" x2="18699" y2="88158"/>
                        <a14:foregroundMark x1="27100" y1="88158" x2="27100" y2="88158"/>
                        <a14:foregroundMark x1="12466" y1="70789" x2="12466" y2="7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124" y="5957139"/>
            <a:ext cx="565858" cy="530373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4652067" y="4379785"/>
            <a:ext cx="25197" cy="177367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B4ADDEF-741E-4436-9B6F-EAF21F48521D}"/>
              </a:ext>
            </a:extLst>
          </p:cNvPr>
          <p:cNvSpPr/>
          <p:nvPr/>
        </p:nvSpPr>
        <p:spPr>
          <a:xfrm>
            <a:off x="1037088" y="4563759"/>
            <a:ext cx="10117824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Se terminó la etapa de Modernización y Expansión 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establecida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en</a:t>
            </a:r>
            <a:r>
              <a:rPr lang="es-ES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el</a:t>
            </a:r>
            <a:r>
              <a:rPr lang="es-ES" spc="-6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contrato</a:t>
            </a:r>
            <a:r>
              <a:rPr lang="es-ES" spc="-5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concesión,</a:t>
            </a:r>
            <a:r>
              <a:rPr lang="es-ES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es</a:t>
            </a:r>
            <a:r>
              <a:rPr lang="es-ES" spc="-3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decir</a:t>
            </a:r>
            <a:r>
              <a:rPr lang="es-ES" spc="-3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el</a:t>
            </a:r>
            <a:r>
              <a:rPr lang="es-ES" spc="-6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31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enero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spc="-3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2019,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con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una duración</a:t>
            </a:r>
            <a:r>
              <a:rPr lang="es-ES" spc="-2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spc="-1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obras</a:t>
            </a:r>
            <a:r>
              <a:rPr lang="es-ES" spc="-1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spc="-1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12</a:t>
            </a:r>
            <a:r>
              <a:rPr lang="es-ES" spc="-2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años</a:t>
            </a:r>
            <a:r>
              <a:rPr lang="es-ES" spc="-1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aproximadamente.</a:t>
            </a:r>
            <a:r>
              <a:rPr lang="es-ES" spc="-1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El</a:t>
            </a:r>
            <a:r>
              <a:rPr lang="es-ES" b="1" spc="-1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área</a:t>
            </a:r>
            <a:r>
              <a:rPr lang="es-ES" b="1" spc="-1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b="1" spc="-1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la</a:t>
            </a:r>
            <a:r>
              <a:rPr lang="es-ES" b="1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terminal</a:t>
            </a:r>
            <a:r>
              <a:rPr lang="es-ES" b="1" spc="-2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de</a:t>
            </a:r>
            <a:r>
              <a:rPr lang="es-ES" b="1" spc="-4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pasajeros</a:t>
            </a:r>
            <a:r>
              <a:rPr lang="es-ES" b="1" spc="-15">
                <a:latin typeface="Calibri"/>
                <a:ea typeface="Calibri" panose="020F0502020204030204" pitchFamily="34" charset="0"/>
                <a:cs typeface="Calibri"/>
              </a:rPr>
              <a:t> tiene un área </a:t>
            </a:r>
            <a:r>
              <a:rPr lang="es-ES" b="1">
                <a:latin typeface="Calibri"/>
                <a:ea typeface="Calibri" panose="020F0502020204030204" pitchFamily="34" charset="0"/>
                <a:cs typeface="Calibri"/>
              </a:rPr>
              <a:t>de 224.260m², la Plataforma de Parqueo de 14.080 m² y 39 posiciones de parqueo con puente de abordaje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. La inversión total de estas obras fue de $ 2.4</a:t>
            </a:r>
            <a:r>
              <a:rPr lang="es-ES" spc="-45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s-ES">
                <a:latin typeface="Calibri"/>
                <a:ea typeface="Calibri" panose="020F0502020204030204" pitchFamily="34" charset="0"/>
                <a:cs typeface="Calibri"/>
              </a:rPr>
              <a:t>billones.</a:t>
            </a:r>
            <a:endParaRPr lang="es-CO">
              <a:latin typeface="Calibri"/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23068-E579-4787-B3C2-EE2F01AC2775}"/>
              </a:ext>
            </a:extLst>
          </p:cNvPr>
          <p:cNvSpPr txBox="1"/>
          <p:nvPr/>
        </p:nvSpPr>
        <p:spPr>
          <a:xfrm>
            <a:off x="261129" y="32521"/>
            <a:ext cx="5663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033C72"/>
                </a:solidFill>
                <a:latin typeface="Arial" charset="0"/>
                <a:cs typeface="Arial" charset="0"/>
              </a:rPr>
              <a:t>Proyecto: Aeropuerto El Dorado</a:t>
            </a:r>
          </a:p>
        </p:txBody>
      </p:sp>
      <p:pic>
        <p:nvPicPr>
          <p:cNvPr id="24578" name="Picture 2" descr="Obras de modernizaciÃ³n del aeropuerto El Dorado de BogotÃ¡">
            <a:extLst>
              <a:ext uri="{FF2B5EF4-FFF2-40B4-BE49-F238E27FC236}">
                <a16:creationId xmlns:a16="http://schemas.microsoft.com/office/drawing/2014/main" id="{EF2E6B46-B80A-446C-9C12-E7CE29AE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3" y="869950"/>
            <a:ext cx="6446761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Aeropuerto El Dorado">
            <a:extLst>
              <a:ext uri="{FF2B5EF4-FFF2-40B4-BE49-F238E27FC236}">
                <a16:creationId xmlns:a16="http://schemas.microsoft.com/office/drawing/2014/main" id="{052FC68C-1064-4B44-B474-955FA30D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16" y="869950"/>
            <a:ext cx="5072124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6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746E20-1E49-4DC2-8BBD-35371F2F95CE}"/>
              </a:ext>
            </a:extLst>
          </p:cNvPr>
          <p:cNvSpPr txBox="1"/>
          <p:nvPr/>
        </p:nvSpPr>
        <p:spPr>
          <a:xfrm>
            <a:off x="6772278" y="118681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>
                <a:solidFill>
                  <a:srgbClr val="F06102"/>
                </a:solidFill>
                <a:latin typeface="Arial" charset="0"/>
                <a:ea typeface="Arial" charset="0"/>
                <a:cs typeface="Arial" charset="0"/>
              </a:rPr>
              <a:t>8 </a:t>
            </a:r>
            <a:r>
              <a:rPr lang="es-ES_tradnl" sz="360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Zonas Portuarias</a:t>
            </a:r>
            <a:endParaRPr lang="es-ES_tradnl" sz="3600" b="1">
              <a:solidFill>
                <a:srgbClr val="F0610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7DC61B-09C4-4EFD-8FA7-8CB9DA2E7A0C}"/>
              </a:ext>
            </a:extLst>
          </p:cNvPr>
          <p:cNvSpPr txBox="1"/>
          <p:nvPr/>
        </p:nvSpPr>
        <p:spPr>
          <a:xfrm>
            <a:off x="7756940" y="1681310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>
                <a:solidFill>
                  <a:srgbClr val="F06102"/>
                </a:solidFill>
                <a:latin typeface="Arial" charset="0"/>
                <a:ea typeface="Arial" charset="0"/>
                <a:cs typeface="Arial" charset="0"/>
              </a:rPr>
              <a:t>60 </a:t>
            </a:r>
            <a:r>
              <a:rPr lang="es-ES_tradnl" sz="360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Concesiones</a:t>
            </a:r>
            <a:endParaRPr lang="es-ES_tradnl" sz="3600" b="1">
              <a:solidFill>
                <a:srgbClr val="F0610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C4829D4-8AD4-4D86-8ADB-306D742072B3}"/>
              </a:ext>
            </a:extLst>
          </p:cNvPr>
          <p:cNvGraphicFramePr>
            <a:graphicFrameLocks noGrp="1"/>
          </p:cNvGraphicFramePr>
          <p:nvPr/>
        </p:nvGraphicFramePr>
        <p:xfrm>
          <a:off x="5690570" y="3015522"/>
          <a:ext cx="3902163" cy="354063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616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 Portuaria </a:t>
                      </a:r>
                      <a:endParaRPr lang="es-CO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2E6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Terminales Existentes</a:t>
                      </a:r>
                      <a:endParaRPr lang="es-CO" sz="13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2E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Guajira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Marta y Ciénaga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Cartagena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Andres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Golfo de morrosquillo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Urabá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Buenaventura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Tumaco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es-CO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70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s-ES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2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7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dondear rectángulo de esquina diagonal 11">
            <a:extLst>
              <a:ext uri="{FF2B5EF4-FFF2-40B4-BE49-F238E27FC236}">
                <a16:creationId xmlns:a16="http://schemas.microsoft.com/office/drawing/2014/main" id="{AA6714CC-B68E-45C5-8C93-6D1E65212397}"/>
              </a:ext>
            </a:extLst>
          </p:cNvPr>
          <p:cNvSpPr/>
          <p:nvPr/>
        </p:nvSpPr>
        <p:spPr>
          <a:xfrm>
            <a:off x="7427543" y="856786"/>
            <a:ext cx="2806259" cy="386687"/>
          </a:xfrm>
          <a:prstGeom prst="round2DiagRect">
            <a:avLst/>
          </a:prstGeom>
          <a:solidFill>
            <a:srgbClr val="0240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8C8763-4866-4FB8-BEDD-CFE6B162C247}"/>
              </a:ext>
            </a:extLst>
          </p:cNvPr>
          <p:cNvSpPr txBox="1"/>
          <p:nvPr/>
        </p:nvSpPr>
        <p:spPr>
          <a:xfrm>
            <a:off x="7568566" y="754279"/>
            <a:ext cx="232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 tenemos: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CEC263B4-583D-4EDB-935F-1808F19D095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93942" y="870901"/>
            <a:ext cx="4161433" cy="620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563B065-F3CC-483D-A738-BEA6D864F189}"/>
              </a:ext>
            </a:extLst>
          </p:cNvPr>
          <p:cNvSpPr>
            <a:spLocks/>
          </p:cNvSpPr>
          <p:nvPr/>
        </p:nvSpPr>
        <p:spPr bwMode="auto">
          <a:xfrm>
            <a:off x="2098185" y="2705384"/>
            <a:ext cx="571628" cy="620277"/>
          </a:xfrm>
          <a:custGeom>
            <a:avLst/>
            <a:gdLst>
              <a:gd name="T0" fmla="*/ 125 w 282"/>
              <a:gd name="T1" fmla="*/ 14 h 306"/>
              <a:gd name="T2" fmla="*/ 141 w 282"/>
              <a:gd name="T3" fmla="*/ 17 h 306"/>
              <a:gd name="T4" fmla="*/ 163 w 282"/>
              <a:gd name="T5" fmla="*/ 26 h 306"/>
              <a:gd name="T6" fmla="*/ 169 w 282"/>
              <a:gd name="T7" fmla="*/ 34 h 306"/>
              <a:gd name="T8" fmla="*/ 187 w 282"/>
              <a:gd name="T9" fmla="*/ 43 h 306"/>
              <a:gd name="T10" fmla="*/ 199 w 282"/>
              <a:gd name="T11" fmla="*/ 51 h 306"/>
              <a:gd name="T12" fmla="*/ 204 w 282"/>
              <a:gd name="T13" fmla="*/ 71 h 306"/>
              <a:gd name="T14" fmla="*/ 188 w 282"/>
              <a:gd name="T15" fmla="*/ 77 h 306"/>
              <a:gd name="T16" fmla="*/ 174 w 282"/>
              <a:gd name="T17" fmla="*/ 87 h 306"/>
              <a:gd name="T18" fmla="*/ 182 w 282"/>
              <a:gd name="T19" fmla="*/ 100 h 306"/>
              <a:gd name="T20" fmla="*/ 187 w 282"/>
              <a:gd name="T21" fmla="*/ 118 h 306"/>
              <a:gd name="T22" fmla="*/ 190 w 282"/>
              <a:gd name="T23" fmla="*/ 132 h 306"/>
              <a:gd name="T24" fmla="*/ 207 w 282"/>
              <a:gd name="T25" fmla="*/ 135 h 306"/>
              <a:gd name="T26" fmla="*/ 216 w 282"/>
              <a:gd name="T27" fmla="*/ 146 h 306"/>
              <a:gd name="T28" fmla="*/ 238 w 282"/>
              <a:gd name="T29" fmla="*/ 128 h 306"/>
              <a:gd name="T30" fmla="*/ 251 w 282"/>
              <a:gd name="T31" fmla="*/ 135 h 306"/>
              <a:gd name="T32" fmla="*/ 264 w 282"/>
              <a:gd name="T33" fmla="*/ 144 h 306"/>
              <a:gd name="T34" fmla="*/ 275 w 282"/>
              <a:gd name="T35" fmla="*/ 152 h 306"/>
              <a:gd name="T36" fmla="*/ 282 w 282"/>
              <a:gd name="T37" fmla="*/ 161 h 306"/>
              <a:gd name="T38" fmla="*/ 269 w 282"/>
              <a:gd name="T39" fmla="*/ 173 h 306"/>
              <a:gd name="T40" fmla="*/ 258 w 282"/>
              <a:gd name="T41" fmla="*/ 186 h 306"/>
              <a:gd name="T42" fmla="*/ 242 w 282"/>
              <a:gd name="T43" fmla="*/ 192 h 306"/>
              <a:gd name="T44" fmla="*/ 224 w 282"/>
              <a:gd name="T45" fmla="*/ 197 h 306"/>
              <a:gd name="T46" fmla="*/ 204 w 282"/>
              <a:gd name="T47" fmla="*/ 197 h 306"/>
              <a:gd name="T48" fmla="*/ 202 w 282"/>
              <a:gd name="T49" fmla="*/ 211 h 306"/>
              <a:gd name="T50" fmla="*/ 188 w 282"/>
              <a:gd name="T51" fmla="*/ 219 h 306"/>
              <a:gd name="T52" fmla="*/ 166 w 282"/>
              <a:gd name="T53" fmla="*/ 234 h 306"/>
              <a:gd name="T54" fmla="*/ 158 w 282"/>
              <a:gd name="T55" fmla="*/ 249 h 306"/>
              <a:gd name="T56" fmla="*/ 136 w 282"/>
              <a:gd name="T57" fmla="*/ 247 h 306"/>
              <a:gd name="T58" fmla="*/ 126 w 282"/>
              <a:gd name="T59" fmla="*/ 275 h 306"/>
              <a:gd name="T60" fmla="*/ 25 w 282"/>
              <a:gd name="T61" fmla="*/ 306 h 306"/>
              <a:gd name="T62" fmla="*/ 6 w 282"/>
              <a:gd name="T63" fmla="*/ 280 h 306"/>
              <a:gd name="T64" fmla="*/ 0 w 282"/>
              <a:gd name="T65" fmla="*/ 252 h 306"/>
              <a:gd name="T66" fmla="*/ 7 w 282"/>
              <a:gd name="T67" fmla="*/ 223 h 306"/>
              <a:gd name="T68" fmla="*/ 14 w 282"/>
              <a:gd name="T69" fmla="*/ 199 h 306"/>
              <a:gd name="T70" fmla="*/ 26 w 282"/>
              <a:gd name="T71" fmla="*/ 167 h 306"/>
              <a:gd name="T72" fmla="*/ 43 w 282"/>
              <a:gd name="T73" fmla="*/ 154 h 306"/>
              <a:gd name="T74" fmla="*/ 46 w 282"/>
              <a:gd name="T75" fmla="*/ 132 h 306"/>
              <a:gd name="T76" fmla="*/ 37 w 282"/>
              <a:gd name="T77" fmla="*/ 120 h 306"/>
              <a:gd name="T78" fmla="*/ 19 w 282"/>
              <a:gd name="T79" fmla="*/ 105 h 306"/>
              <a:gd name="T80" fmla="*/ 9 w 282"/>
              <a:gd name="T81" fmla="*/ 84 h 306"/>
              <a:gd name="T82" fmla="*/ 18 w 282"/>
              <a:gd name="T83" fmla="*/ 71 h 306"/>
              <a:gd name="T84" fmla="*/ 31 w 282"/>
              <a:gd name="T85" fmla="*/ 58 h 306"/>
              <a:gd name="T86" fmla="*/ 46 w 282"/>
              <a:gd name="T87" fmla="*/ 46 h 306"/>
              <a:gd name="T88" fmla="*/ 54 w 282"/>
              <a:gd name="T89" fmla="*/ 28 h 306"/>
              <a:gd name="T90" fmla="*/ 61 w 282"/>
              <a:gd name="T91" fmla="*/ 15 h 306"/>
              <a:gd name="T92" fmla="*/ 79 w 282"/>
              <a:gd name="T93" fmla="*/ 6 h 306"/>
              <a:gd name="T94" fmla="*/ 101 w 282"/>
              <a:gd name="T95" fmla="*/ 0 h 306"/>
              <a:gd name="T96" fmla="*/ 122 w 282"/>
              <a:gd name="T97" fmla="*/ 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2" h="306">
                <a:moveTo>
                  <a:pt x="122" y="3"/>
                </a:moveTo>
                <a:lnTo>
                  <a:pt x="125" y="14"/>
                </a:lnTo>
                <a:lnTo>
                  <a:pt x="133" y="17"/>
                </a:lnTo>
                <a:lnTo>
                  <a:pt x="141" y="17"/>
                </a:lnTo>
                <a:lnTo>
                  <a:pt x="151" y="25"/>
                </a:lnTo>
                <a:lnTo>
                  <a:pt x="163" y="26"/>
                </a:lnTo>
                <a:lnTo>
                  <a:pt x="162" y="32"/>
                </a:lnTo>
                <a:lnTo>
                  <a:pt x="169" y="34"/>
                </a:lnTo>
                <a:lnTo>
                  <a:pt x="176" y="39"/>
                </a:lnTo>
                <a:lnTo>
                  <a:pt x="187" y="43"/>
                </a:lnTo>
                <a:lnTo>
                  <a:pt x="189" y="50"/>
                </a:lnTo>
                <a:lnTo>
                  <a:pt x="199" y="51"/>
                </a:lnTo>
                <a:lnTo>
                  <a:pt x="202" y="59"/>
                </a:lnTo>
                <a:lnTo>
                  <a:pt x="204" y="71"/>
                </a:lnTo>
                <a:lnTo>
                  <a:pt x="199" y="76"/>
                </a:lnTo>
                <a:lnTo>
                  <a:pt x="188" y="77"/>
                </a:lnTo>
                <a:lnTo>
                  <a:pt x="177" y="80"/>
                </a:lnTo>
                <a:lnTo>
                  <a:pt x="174" y="87"/>
                </a:lnTo>
                <a:lnTo>
                  <a:pt x="183" y="91"/>
                </a:lnTo>
                <a:lnTo>
                  <a:pt x="182" y="100"/>
                </a:lnTo>
                <a:lnTo>
                  <a:pt x="185" y="109"/>
                </a:lnTo>
                <a:lnTo>
                  <a:pt x="187" y="118"/>
                </a:lnTo>
                <a:lnTo>
                  <a:pt x="188" y="126"/>
                </a:lnTo>
                <a:lnTo>
                  <a:pt x="190" y="132"/>
                </a:lnTo>
                <a:lnTo>
                  <a:pt x="201" y="132"/>
                </a:lnTo>
                <a:lnTo>
                  <a:pt x="207" y="135"/>
                </a:lnTo>
                <a:lnTo>
                  <a:pt x="206" y="144"/>
                </a:lnTo>
                <a:lnTo>
                  <a:pt x="216" y="146"/>
                </a:lnTo>
                <a:lnTo>
                  <a:pt x="227" y="141"/>
                </a:lnTo>
                <a:lnTo>
                  <a:pt x="238" y="128"/>
                </a:lnTo>
                <a:lnTo>
                  <a:pt x="240" y="136"/>
                </a:lnTo>
                <a:lnTo>
                  <a:pt x="251" y="135"/>
                </a:lnTo>
                <a:lnTo>
                  <a:pt x="259" y="139"/>
                </a:lnTo>
                <a:lnTo>
                  <a:pt x="264" y="144"/>
                </a:lnTo>
                <a:lnTo>
                  <a:pt x="273" y="145"/>
                </a:lnTo>
                <a:lnTo>
                  <a:pt x="275" y="152"/>
                </a:lnTo>
                <a:lnTo>
                  <a:pt x="276" y="159"/>
                </a:lnTo>
                <a:lnTo>
                  <a:pt x="282" y="161"/>
                </a:lnTo>
                <a:lnTo>
                  <a:pt x="279" y="169"/>
                </a:lnTo>
                <a:lnTo>
                  <a:pt x="269" y="173"/>
                </a:lnTo>
                <a:lnTo>
                  <a:pt x="262" y="178"/>
                </a:lnTo>
                <a:lnTo>
                  <a:pt x="258" y="186"/>
                </a:lnTo>
                <a:lnTo>
                  <a:pt x="253" y="194"/>
                </a:lnTo>
                <a:lnTo>
                  <a:pt x="242" y="192"/>
                </a:lnTo>
                <a:lnTo>
                  <a:pt x="234" y="196"/>
                </a:lnTo>
                <a:lnTo>
                  <a:pt x="224" y="197"/>
                </a:lnTo>
                <a:lnTo>
                  <a:pt x="213" y="196"/>
                </a:lnTo>
                <a:lnTo>
                  <a:pt x="204" y="197"/>
                </a:lnTo>
                <a:lnTo>
                  <a:pt x="202" y="203"/>
                </a:lnTo>
                <a:lnTo>
                  <a:pt x="202" y="211"/>
                </a:lnTo>
                <a:lnTo>
                  <a:pt x="192" y="212"/>
                </a:lnTo>
                <a:lnTo>
                  <a:pt x="188" y="219"/>
                </a:lnTo>
                <a:lnTo>
                  <a:pt x="180" y="228"/>
                </a:lnTo>
                <a:lnTo>
                  <a:pt x="166" y="234"/>
                </a:lnTo>
                <a:lnTo>
                  <a:pt x="165" y="245"/>
                </a:lnTo>
                <a:lnTo>
                  <a:pt x="158" y="249"/>
                </a:lnTo>
                <a:lnTo>
                  <a:pt x="148" y="245"/>
                </a:lnTo>
                <a:lnTo>
                  <a:pt x="136" y="247"/>
                </a:lnTo>
                <a:lnTo>
                  <a:pt x="132" y="262"/>
                </a:lnTo>
                <a:lnTo>
                  <a:pt x="126" y="275"/>
                </a:lnTo>
                <a:lnTo>
                  <a:pt x="109" y="303"/>
                </a:lnTo>
                <a:lnTo>
                  <a:pt x="25" y="306"/>
                </a:lnTo>
                <a:lnTo>
                  <a:pt x="18" y="294"/>
                </a:lnTo>
                <a:lnTo>
                  <a:pt x="6" y="280"/>
                </a:lnTo>
                <a:lnTo>
                  <a:pt x="3" y="270"/>
                </a:lnTo>
                <a:lnTo>
                  <a:pt x="0" y="252"/>
                </a:lnTo>
                <a:lnTo>
                  <a:pt x="2" y="237"/>
                </a:lnTo>
                <a:lnTo>
                  <a:pt x="7" y="223"/>
                </a:lnTo>
                <a:lnTo>
                  <a:pt x="14" y="211"/>
                </a:lnTo>
                <a:lnTo>
                  <a:pt x="14" y="199"/>
                </a:lnTo>
                <a:lnTo>
                  <a:pt x="17" y="185"/>
                </a:lnTo>
                <a:lnTo>
                  <a:pt x="26" y="167"/>
                </a:lnTo>
                <a:lnTo>
                  <a:pt x="35" y="160"/>
                </a:lnTo>
                <a:lnTo>
                  <a:pt x="43" y="154"/>
                </a:lnTo>
                <a:lnTo>
                  <a:pt x="46" y="145"/>
                </a:lnTo>
                <a:lnTo>
                  <a:pt x="46" y="132"/>
                </a:lnTo>
                <a:lnTo>
                  <a:pt x="46" y="125"/>
                </a:lnTo>
                <a:lnTo>
                  <a:pt x="37" y="120"/>
                </a:lnTo>
                <a:lnTo>
                  <a:pt x="26" y="114"/>
                </a:lnTo>
                <a:lnTo>
                  <a:pt x="19" y="105"/>
                </a:lnTo>
                <a:lnTo>
                  <a:pt x="15" y="95"/>
                </a:lnTo>
                <a:lnTo>
                  <a:pt x="9" y="84"/>
                </a:lnTo>
                <a:lnTo>
                  <a:pt x="17" y="80"/>
                </a:lnTo>
                <a:lnTo>
                  <a:pt x="18" y="71"/>
                </a:lnTo>
                <a:lnTo>
                  <a:pt x="28" y="66"/>
                </a:lnTo>
                <a:lnTo>
                  <a:pt x="31" y="58"/>
                </a:lnTo>
                <a:lnTo>
                  <a:pt x="36" y="53"/>
                </a:lnTo>
                <a:lnTo>
                  <a:pt x="46" y="46"/>
                </a:lnTo>
                <a:lnTo>
                  <a:pt x="44" y="35"/>
                </a:lnTo>
                <a:lnTo>
                  <a:pt x="54" y="28"/>
                </a:lnTo>
                <a:lnTo>
                  <a:pt x="60" y="24"/>
                </a:lnTo>
                <a:lnTo>
                  <a:pt x="61" y="15"/>
                </a:lnTo>
                <a:lnTo>
                  <a:pt x="71" y="9"/>
                </a:lnTo>
                <a:lnTo>
                  <a:pt x="79" y="6"/>
                </a:lnTo>
                <a:lnTo>
                  <a:pt x="87" y="3"/>
                </a:lnTo>
                <a:lnTo>
                  <a:pt x="101" y="0"/>
                </a:lnTo>
                <a:lnTo>
                  <a:pt x="112" y="1"/>
                </a:lnTo>
                <a:lnTo>
                  <a:pt x="122" y="3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D2D76A9-1E17-49BC-9065-D01C592A7E31}"/>
              </a:ext>
            </a:extLst>
          </p:cNvPr>
          <p:cNvSpPr>
            <a:spLocks/>
          </p:cNvSpPr>
          <p:nvPr/>
        </p:nvSpPr>
        <p:spPr bwMode="auto">
          <a:xfrm>
            <a:off x="2098185" y="2705384"/>
            <a:ext cx="571628" cy="620277"/>
          </a:xfrm>
          <a:custGeom>
            <a:avLst/>
            <a:gdLst>
              <a:gd name="T0" fmla="*/ 125 w 282"/>
              <a:gd name="T1" fmla="*/ 14 h 306"/>
              <a:gd name="T2" fmla="*/ 141 w 282"/>
              <a:gd name="T3" fmla="*/ 17 h 306"/>
              <a:gd name="T4" fmla="*/ 163 w 282"/>
              <a:gd name="T5" fmla="*/ 26 h 306"/>
              <a:gd name="T6" fmla="*/ 169 w 282"/>
              <a:gd name="T7" fmla="*/ 34 h 306"/>
              <a:gd name="T8" fmla="*/ 187 w 282"/>
              <a:gd name="T9" fmla="*/ 43 h 306"/>
              <a:gd name="T10" fmla="*/ 199 w 282"/>
              <a:gd name="T11" fmla="*/ 51 h 306"/>
              <a:gd name="T12" fmla="*/ 204 w 282"/>
              <a:gd name="T13" fmla="*/ 71 h 306"/>
              <a:gd name="T14" fmla="*/ 188 w 282"/>
              <a:gd name="T15" fmla="*/ 77 h 306"/>
              <a:gd name="T16" fmla="*/ 174 w 282"/>
              <a:gd name="T17" fmla="*/ 87 h 306"/>
              <a:gd name="T18" fmla="*/ 182 w 282"/>
              <a:gd name="T19" fmla="*/ 100 h 306"/>
              <a:gd name="T20" fmla="*/ 187 w 282"/>
              <a:gd name="T21" fmla="*/ 118 h 306"/>
              <a:gd name="T22" fmla="*/ 190 w 282"/>
              <a:gd name="T23" fmla="*/ 132 h 306"/>
              <a:gd name="T24" fmla="*/ 207 w 282"/>
              <a:gd name="T25" fmla="*/ 135 h 306"/>
              <a:gd name="T26" fmla="*/ 216 w 282"/>
              <a:gd name="T27" fmla="*/ 146 h 306"/>
              <a:gd name="T28" fmla="*/ 238 w 282"/>
              <a:gd name="T29" fmla="*/ 128 h 306"/>
              <a:gd name="T30" fmla="*/ 251 w 282"/>
              <a:gd name="T31" fmla="*/ 135 h 306"/>
              <a:gd name="T32" fmla="*/ 264 w 282"/>
              <a:gd name="T33" fmla="*/ 144 h 306"/>
              <a:gd name="T34" fmla="*/ 275 w 282"/>
              <a:gd name="T35" fmla="*/ 152 h 306"/>
              <a:gd name="T36" fmla="*/ 282 w 282"/>
              <a:gd name="T37" fmla="*/ 161 h 306"/>
              <a:gd name="T38" fmla="*/ 269 w 282"/>
              <a:gd name="T39" fmla="*/ 173 h 306"/>
              <a:gd name="T40" fmla="*/ 258 w 282"/>
              <a:gd name="T41" fmla="*/ 186 h 306"/>
              <a:gd name="T42" fmla="*/ 242 w 282"/>
              <a:gd name="T43" fmla="*/ 192 h 306"/>
              <a:gd name="T44" fmla="*/ 224 w 282"/>
              <a:gd name="T45" fmla="*/ 197 h 306"/>
              <a:gd name="T46" fmla="*/ 204 w 282"/>
              <a:gd name="T47" fmla="*/ 197 h 306"/>
              <a:gd name="T48" fmla="*/ 202 w 282"/>
              <a:gd name="T49" fmla="*/ 211 h 306"/>
              <a:gd name="T50" fmla="*/ 188 w 282"/>
              <a:gd name="T51" fmla="*/ 219 h 306"/>
              <a:gd name="T52" fmla="*/ 166 w 282"/>
              <a:gd name="T53" fmla="*/ 234 h 306"/>
              <a:gd name="T54" fmla="*/ 158 w 282"/>
              <a:gd name="T55" fmla="*/ 249 h 306"/>
              <a:gd name="T56" fmla="*/ 136 w 282"/>
              <a:gd name="T57" fmla="*/ 247 h 306"/>
              <a:gd name="T58" fmla="*/ 126 w 282"/>
              <a:gd name="T59" fmla="*/ 275 h 306"/>
              <a:gd name="T60" fmla="*/ 25 w 282"/>
              <a:gd name="T61" fmla="*/ 306 h 306"/>
              <a:gd name="T62" fmla="*/ 6 w 282"/>
              <a:gd name="T63" fmla="*/ 280 h 306"/>
              <a:gd name="T64" fmla="*/ 0 w 282"/>
              <a:gd name="T65" fmla="*/ 252 h 306"/>
              <a:gd name="T66" fmla="*/ 7 w 282"/>
              <a:gd name="T67" fmla="*/ 223 h 306"/>
              <a:gd name="T68" fmla="*/ 14 w 282"/>
              <a:gd name="T69" fmla="*/ 199 h 306"/>
              <a:gd name="T70" fmla="*/ 26 w 282"/>
              <a:gd name="T71" fmla="*/ 167 h 306"/>
              <a:gd name="T72" fmla="*/ 43 w 282"/>
              <a:gd name="T73" fmla="*/ 154 h 306"/>
              <a:gd name="T74" fmla="*/ 46 w 282"/>
              <a:gd name="T75" fmla="*/ 132 h 306"/>
              <a:gd name="T76" fmla="*/ 37 w 282"/>
              <a:gd name="T77" fmla="*/ 120 h 306"/>
              <a:gd name="T78" fmla="*/ 19 w 282"/>
              <a:gd name="T79" fmla="*/ 105 h 306"/>
              <a:gd name="T80" fmla="*/ 9 w 282"/>
              <a:gd name="T81" fmla="*/ 84 h 306"/>
              <a:gd name="T82" fmla="*/ 18 w 282"/>
              <a:gd name="T83" fmla="*/ 71 h 306"/>
              <a:gd name="T84" fmla="*/ 31 w 282"/>
              <a:gd name="T85" fmla="*/ 58 h 306"/>
              <a:gd name="T86" fmla="*/ 46 w 282"/>
              <a:gd name="T87" fmla="*/ 46 h 306"/>
              <a:gd name="T88" fmla="*/ 54 w 282"/>
              <a:gd name="T89" fmla="*/ 28 h 306"/>
              <a:gd name="T90" fmla="*/ 61 w 282"/>
              <a:gd name="T91" fmla="*/ 15 h 306"/>
              <a:gd name="T92" fmla="*/ 79 w 282"/>
              <a:gd name="T93" fmla="*/ 6 h 306"/>
              <a:gd name="T94" fmla="*/ 101 w 282"/>
              <a:gd name="T95" fmla="*/ 0 h 306"/>
              <a:gd name="T96" fmla="*/ 122 w 282"/>
              <a:gd name="T97" fmla="*/ 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2" h="306">
                <a:moveTo>
                  <a:pt x="122" y="3"/>
                </a:moveTo>
                <a:lnTo>
                  <a:pt x="125" y="14"/>
                </a:lnTo>
                <a:lnTo>
                  <a:pt x="133" y="17"/>
                </a:lnTo>
                <a:lnTo>
                  <a:pt x="141" y="17"/>
                </a:lnTo>
                <a:lnTo>
                  <a:pt x="151" y="25"/>
                </a:lnTo>
                <a:lnTo>
                  <a:pt x="163" y="26"/>
                </a:lnTo>
                <a:lnTo>
                  <a:pt x="162" y="32"/>
                </a:lnTo>
                <a:lnTo>
                  <a:pt x="169" y="34"/>
                </a:lnTo>
                <a:lnTo>
                  <a:pt x="176" y="39"/>
                </a:lnTo>
                <a:lnTo>
                  <a:pt x="187" y="43"/>
                </a:lnTo>
                <a:lnTo>
                  <a:pt x="189" y="50"/>
                </a:lnTo>
                <a:lnTo>
                  <a:pt x="199" y="51"/>
                </a:lnTo>
                <a:lnTo>
                  <a:pt x="202" y="59"/>
                </a:lnTo>
                <a:lnTo>
                  <a:pt x="204" y="71"/>
                </a:lnTo>
                <a:lnTo>
                  <a:pt x="199" y="76"/>
                </a:lnTo>
                <a:lnTo>
                  <a:pt x="188" y="77"/>
                </a:lnTo>
                <a:lnTo>
                  <a:pt x="177" y="80"/>
                </a:lnTo>
                <a:lnTo>
                  <a:pt x="174" y="87"/>
                </a:lnTo>
                <a:lnTo>
                  <a:pt x="183" y="91"/>
                </a:lnTo>
                <a:lnTo>
                  <a:pt x="182" y="100"/>
                </a:lnTo>
                <a:lnTo>
                  <a:pt x="185" y="109"/>
                </a:lnTo>
                <a:lnTo>
                  <a:pt x="187" y="118"/>
                </a:lnTo>
                <a:lnTo>
                  <a:pt x="188" y="126"/>
                </a:lnTo>
                <a:lnTo>
                  <a:pt x="190" y="132"/>
                </a:lnTo>
                <a:lnTo>
                  <a:pt x="201" y="132"/>
                </a:lnTo>
                <a:lnTo>
                  <a:pt x="207" y="135"/>
                </a:lnTo>
                <a:lnTo>
                  <a:pt x="206" y="144"/>
                </a:lnTo>
                <a:lnTo>
                  <a:pt x="216" y="146"/>
                </a:lnTo>
                <a:lnTo>
                  <a:pt x="227" y="141"/>
                </a:lnTo>
                <a:lnTo>
                  <a:pt x="238" y="128"/>
                </a:lnTo>
                <a:lnTo>
                  <a:pt x="240" y="136"/>
                </a:lnTo>
                <a:lnTo>
                  <a:pt x="251" y="135"/>
                </a:lnTo>
                <a:lnTo>
                  <a:pt x="259" y="139"/>
                </a:lnTo>
                <a:lnTo>
                  <a:pt x="264" y="144"/>
                </a:lnTo>
                <a:lnTo>
                  <a:pt x="273" y="145"/>
                </a:lnTo>
                <a:lnTo>
                  <a:pt x="275" y="152"/>
                </a:lnTo>
                <a:lnTo>
                  <a:pt x="276" y="159"/>
                </a:lnTo>
                <a:lnTo>
                  <a:pt x="282" y="161"/>
                </a:lnTo>
                <a:lnTo>
                  <a:pt x="279" y="169"/>
                </a:lnTo>
                <a:lnTo>
                  <a:pt x="269" y="173"/>
                </a:lnTo>
                <a:lnTo>
                  <a:pt x="262" y="178"/>
                </a:lnTo>
                <a:lnTo>
                  <a:pt x="258" y="186"/>
                </a:lnTo>
                <a:lnTo>
                  <a:pt x="253" y="194"/>
                </a:lnTo>
                <a:lnTo>
                  <a:pt x="242" y="192"/>
                </a:lnTo>
                <a:lnTo>
                  <a:pt x="234" y="196"/>
                </a:lnTo>
                <a:lnTo>
                  <a:pt x="224" y="197"/>
                </a:lnTo>
                <a:lnTo>
                  <a:pt x="213" y="196"/>
                </a:lnTo>
                <a:lnTo>
                  <a:pt x="204" y="197"/>
                </a:lnTo>
                <a:lnTo>
                  <a:pt x="202" y="203"/>
                </a:lnTo>
                <a:lnTo>
                  <a:pt x="202" y="211"/>
                </a:lnTo>
                <a:lnTo>
                  <a:pt x="192" y="212"/>
                </a:lnTo>
                <a:lnTo>
                  <a:pt x="188" y="219"/>
                </a:lnTo>
                <a:lnTo>
                  <a:pt x="180" y="228"/>
                </a:lnTo>
                <a:lnTo>
                  <a:pt x="166" y="234"/>
                </a:lnTo>
                <a:lnTo>
                  <a:pt x="165" y="245"/>
                </a:lnTo>
                <a:lnTo>
                  <a:pt x="158" y="249"/>
                </a:lnTo>
                <a:lnTo>
                  <a:pt x="148" y="245"/>
                </a:lnTo>
                <a:lnTo>
                  <a:pt x="136" y="247"/>
                </a:lnTo>
                <a:lnTo>
                  <a:pt x="132" y="262"/>
                </a:lnTo>
                <a:lnTo>
                  <a:pt x="126" y="275"/>
                </a:lnTo>
                <a:lnTo>
                  <a:pt x="109" y="303"/>
                </a:lnTo>
                <a:lnTo>
                  <a:pt x="25" y="306"/>
                </a:lnTo>
                <a:lnTo>
                  <a:pt x="18" y="294"/>
                </a:lnTo>
                <a:lnTo>
                  <a:pt x="6" y="280"/>
                </a:lnTo>
                <a:lnTo>
                  <a:pt x="3" y="270"/>
                </a:lnTo>
                <a:lnTo>
                  <a:pt x="0" y="252"/>
                </a:lnTo>
                <a:lnTo>
                  <a:pt x="2" y="237"/>
                </a:lnTo>
                <a:lnTo>
                  <a:pt x="7" y="223"/>
                </a:lnTo>
                <a:lnTo>
                  <a:pt x="14" y="211"/>
                </a:lnTo>
                <a:lnTo>
                  <a:pt x="14" y="199"/>
                </a:lnTo>
                <a:lnTo>
                  <a:pt x="17" y="185"/>
                </a:lnTo>
                <a:lnTo>
                  <a:pt x="26" y="167"/>
                </a:lnTo>
                <a:lnTo>
                  <a:pt x="35" y="160"/>
                </a:lnTo>
                <a:lnTo>
                  <a:pt x="43" y="154"/>
                </a:lnTo>
                <a:lnTo>
                  <a:pt x="46" y="145"/>
                </a:lnTo>
                <a:lnTo>
                  <a:pt x="46" y="132"/>
                </a:lnTo>
                <a:lnTo>
                  <a:pt x="46" y="125"/>
                </a:lnTo>
                <a:lnTo>
                  <a:pt x="37" y="120"/>
                </a:lnTo>
                <a:lnTo>
                  <a:pt x="26" y="114"/>
                </a:lnTo>
                <a:lnTo>
                  <a:pt x="19" y="105"/>
                </a:lnTo>
                <a:lnTo>
                  <a:pt x="15" y="95"/>
                </a:lnTo>
                <a:lnTo>
                  <a:pt x="9" y="84"/>
                </a:lnTo>
                <a:lnTo>
                  <a:pt x="17" y="80"/>
                </a:lnTo>
                <a:lnTo>
                  <a:pt x="18" y="71"/>
                </a:lnTo>
                <a:lnTo>
                  <a:pt x="28" y="66"/>
                </a:lnTo>
                <a:lnTo>
                  <a:pt x="31" y="58"/>
                </a:lnTo>
                <a:lnTo>
                  <a:pt x="36" y="53"/>
                </a:lnTo>
                <a:lnTo>
                  <a:pt x="46" y="46"/>
                </a:lnTo>
                <a:lnTo>
                  <a:pt x="44" y="35"/>
                </a:lnTo>
                <a:lnTo>
                  <a:pt x="54" y="28"/>
                </a:lnTo>
                <a:lnTo>
                  <a:pt x="60" y="24"/>
                </a:lnTo>
                <a:lnTo>
                  <a:pt x="61" y="15"/>
                </a:lnTo>
                <a:lnTo>
                  <a:pt x="71" y="9"/>
                </a:lnTo>
                <a:lnTo>
                  <a:pt x="79" y="6"/>
                </a:lnTo>
                <a:lnTo>
                  <a:pt x="87" y="3"/>
                </a:lnTo>
                <a:lnTo>
                  <a:pt x="101" y="0"/>
                </a:lnTo>
                <a:lnTo>
                  <a:pt x="112" y="1"/>
                </a:lnTo>
                <a:lnTo>
                  <a:pt x="122" y="3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5F3F4C5-E6F8-4231-B20C-3231B33D68F0}"/>
              </a:ext>
            </a:extLst>
          </p:cNvPr>
          <p:cNvSpPr>
            <a:spLocks/>
          </p:cNvSpPr>
          <p:nvPr/>
        </p:nvSpPr>
        <p:spPr bwMode="auto">
          <a:xfrm>
            <a:off x="1889397" y="2869575"/>
            <a:ext cx="1080419" cy="1025688"/>
          </a:xfrm>
          <a:custGeom>
            <a:avLst/>
            <a:gdLst>
              <a:gd name="T0" fmla="*/ 533 w 533"/>
              <a:gd name="T1" fmla="*/ 260 h 506"/>
              <a:gd name="T2" fmla="*/ 508 w 533"/>
              <a:gd name="T3" fmla="*/ 284 h 506"/>
              <a:gd name="T4" fmla="*/ 478 w 533"/>
              <a:gd name="T5" fmla="*/ 310 h 506"/>
              <a:gd name="T6" fmla="*/ 449 w 533"/>
              <a:gd name="T7" fmla="*/ 331 h 506"/>
              <a:gd name="T8" fmla="*/ 443 w 533"/>
              <a:gd name="T9" fmla="*/ 365 h 506"/>
              <a:gd name="T10" fmla="*/ 416 w 533"/>
              <a:gd name="T11" fmla="*/ 401 h 506"/>
              <a:gd name="T12" fmla="*/ 424 w 533"/>
              <a:gd name="T13" fmla="*/ 425 h 506"/>
              <a:gd name="T14" fmla="*/ 419 w 533"/>
              <a:gd name="T15" fmla="*/ 459 h 506"/>
              <a:gd name="T16" fmla="*/ 383 w 533"/>
              <a:gd name="T17" fmla="*/ 464 h 506"/>
              <a:gd name="T18" fmla="*/ 340 w 533"/>
              <a:gd name="T19" fmla="*/ 476 h 506"/>
              <a:gd name="T20" fmla="*/ 313 w 533"/>
              <a:gd name="T21" fmla="*/ 506 h 506"/>
              <a:gd name="T22" fmla="*/ 281 w 533"/>
              <a:gd name="T23" fmla="*/ 474 h 506"/>
              <a:gd name="T24" fmla="*/ 256 w 533"/>
              <a:gd name="T25" fmla="*/ 477 h 506"/>
              <a:gd name="T26" fmla="*/ 234 w 533"/>
              <a:gd name="T27" fmla="*/ 497 h 506"/>
              <a:gd name="T28" fmla="*/ 198 w 533"/>
              <a:gd name="T29" fmla="*/ 506 h 506"/>
              <a:gd name="T30" fmla="*/ 178 w 533"/>
              <a:gd name="T31" fmla="*/ 482 h 506"/>
              <a:gd name="T32" fmla="*/ 173 w 533"/>
              <a:gd name="T33" fmla="*/ 443 h 506"/>
              <a:gd name="T34" fmla="*/ 150 w 533"/>
              <a:gd name="T35" fmla="*/ 419 h 506"/>
              <a:gd name="T36" fmla="*/ 114 w 533"/>
              <a:gd name="T37" fmla="*/ 405 h 506"/>
              <a:gd name="T38" fmla="*/ 72 w 533"/>
              <a:gd name="T39" fmla="*/ 394 h 506"/>
              <a:gd name="T40" fmla="*/ 66 w 533"/>
              <a:gd name="T41" fmla="*/ 361 h 506"/>
              <a:gd name="T42" fmla="*/ 39 w 533"/>
              <a:gd name="T43" fmla="*/ 337 h 506"/>
              <a:gd name="T44" fmla="*/ 49 w 533"/>
              <a:gd name="T45" fmla="*/ 306 h 506"/>
              <a:gd name="T46" fmla="*/ 70 w 533"/>
              <a:gd name="T47" fmla="*/ 278 h 506"/>
              <a:gd name="T48" fmla="*/ 105 w 533"/>
              <a:gd name="T49" fmla="*/ 264 h 506"/>
              <a:gd name="T50" fmla="*/ 76 w 533"/>
              <a:gd name="T51" fmla="*/ 234 h 506"/>
              <a:gd name="T52" fmla="*/ 7 w 533"/>
              <a:gd name="T53" fmla="*/ 156 h 506"/>
              <a:gd name="T54" fmla="*/ 29 w 533"/>
              <a:gd name="T55" fmla="*/ 128 h 506"/>
              <a:gd name="T56" fmla="*/ 49 w 533"/>
              <a:gd name="T57" fmla="*/ 147 h 506"/>
              <a:gd name="T58" fmla="*/ 61 w 533"/>
              <a:gd name="T59" fmla="*/ 107 h 506"/>
              <a:gd name="T60" fmla="*/ 49 w 533"/>
              <a:gd name="T61" fmla="*/ 62 h 506"/>
              <a:gd name="T62" fmla="*/ 44 w 533"/>
              <a:gd name="T63" fmla="*/ 38 h 506"/>
              <a:gd name="T64" fmla="*/ 76 w 533"/>
              <a:gd name="T65" fmla="*/ 23 h 506"/>
              <a:gd name="T66" fmla="*/ 111 w 533"/>
              <a:gd name="T67" fmla="*/ 0 h 506"/>
              <a:gd name="T68" fmla="*/ 139 w 533"/>
              <a:gd name="T69" fmla="*/ 37 h 506"/>
              <a:gd name="T70" fmla="*/ 145 w 533"/>
              <a:gd name="T71" fmla="*/ 72 h 506"/>
              <a:gd name="T72" fmla="*/ 116 w 533"/>
              <a:gd name="T73" fmla="*/ 118 h 506"/>
              <a:gd name="T74" fmla="*/ 102 w 533"/>
              <a:gd name="T75" fmla="*/ 171 h 506"/>
              <a:gd name="T76" fmla="*/ 127 w 533"/>
              <a:gd name="T77" fmla="*/ 226 h 506"/>
              <a:gd name="T78" fmla="*/ 239 w 533"/>
              <a:gd name="T79" fmla="*/ 166 h 506"/>
              <a:gd name="T80" fmla="*/ 269 w 533"/>
              <a:gd name="T81" fmla="*/ 152 h 506"/>
              <a:gd name="T82" fmla="*/ 305 w 533"/>
              <a:gd name="T83" fmla="*/ 130 h 506"/>
              <a:gd name="T84" fmla="*/ 327 w 533"/>
              <a:gd name="T85" fmla="*/ 115 h 506"/>
              <a:gd name="T86" fmla="*/ 361 w 533"/>
              <a:gd name="T87" fmla="*/ 105 h 506"/>
              <a:gd name="T88" fmla="*/ 401 w 533"/>
              <a:gd name="T89" fmla="*/ 109 h 506"/>
              <a:gd name="T90" fmla="*/ 421 w 533"/>
              <a:gd name="T91" fmla="*/ 149 h 506"/>
              <a:gd name="T92" fmla="*/ 418 w 533"/>
              <a:gd name="T93" fmla="*/ 173 h 506"/>
              <a:gd name="T94" fmla="*/ 418 w 533"/>
              <a:gd name="T95" fmla="*/ 207 h 506"/>
              <a:gd name="T96" fmla="*/ 442 w 533"/>
              <a:gd name="T97" fmla="*/ 203 h 506"/>
              <a:gd name="T98" fmla="*/ 444 w 533"/>
              <a:gd name="T99" fmla="*/ 220 h 506"/>
              <a:gd name="T100" fmla="*/ 452 w 533"/>
              <a:gd name="T101" fmla="*/ 253 h 506"/>
              <a:gd name="T102" fmla="*/ 513 w 533"/>
              <a:gd name="T103" fmla="*/ 232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3" h="506">
                <a:moveTo>
                  <a:pt x="522" y="232"/>
                </a:moveTo>
                <a:lnTo>
                  <a:pt x="522" y="243"/>
                </a:lnTo>
                <a:lnTo>
                  <a:pt x="527" y="253"/>
                </a:lnTo>
                <a:lnTo>
                  <a:pt x="533" y="260"/>
                </a:lnTo>
                <a:lnTo>
                  <a:pt x="530" y="267"/>
                </a:lnTo>
                <a:lnTo>
                  <a:pt x="522" y="274"/>
                </a:lnTo>
                <a:lnTo>
                  <a:pt x="510" y="277"/>
                </a:lnTo>
                <a:lnTo>
                  <a:pt x="508" y="284"/>
                </a:lnTo>
                <a:lnTo>
                  <a:pt x="500" y="288"/>
                </a:lnTo>
                <a:lnTo>
                  <a:pt x="495" y="299"/>
                </a:lnTo>
                <a:lnTo>
                  <a:pt x="489" y="307"/>
                </a:lnTo>
                <a:lnTo>
                  <a:pt x="478" y="310"/>
                </a:lnTo>
                <a:lnTo>
                  <a:pt x="469" y="314"/>
                </a:lnTo>
                <a:lnTo>
                  <a:pt x="466" y="323"/>
                </a:lnTo>
                <a:lnTo>
                  <a:pt x="454" y="325"/>
                </a:lnTo>
                <a:lnTo>
                  <a:pt x="449" y="331"/>
                </a:lnTo>
                <a:lnTo>
                  <a:pt x="446" y="340"/>
                </a:lnTo>
                <a:lnTo>
                  <a:pt x="448" y="350"/>
                </a:lnTo>
                <a:lnTo>
                  <a:pt x="450" y="359"/>
                </a:lnTo>
                <a:lnTo>
                  <a:pt x="443" y="365"/>
                </a:lnTo>
                <a:lnTo>
                  <a:pt x="438" y="373"/>
                </a:lnTo>
                <a:lnTo>
                  <a:pt x="427" y="383"/>
                </a:lnTo>
                <a:lnTo>
                  <a:pt x="419" y="394"/>
                </a:lnTo>
                <a:lnTo>
                  <a:pt x="416" y="401"/>
                </a:lnTo>
                <a:lnTo>
                  <a:pt x="421" y="410"/>
                </a:lnTo>
                <a:lnTo>
                  <a:pt x="427" y="411"/>
                </a:lnTo>
                <a:lnTo>
                  <a:pt x="427" y="419"/>
                </a:lnTo>
                <a:lnTo>
                  <a:pt x="424" y="425"/>
                </a:lnTo>
                <a:lnTo>
                  <a:pt x="420" y="433"/>
                </a:lnTo>
                <a:lnTo>
                  <a:pt x="415" y="440"/>
                </a:lnTo>
                <a:lnTo>
                  <a:pt x="416" y="450"/>
                </a:lnTo>
                <a:lnTo>
                  <a:pt x="419" y="459"/>
                </a:lnTo>
                <a:lnTo>
                  <a:pt x="409" y="457"/>
                </a:lnTo>
                <a:lnTo>
                  <a:pt x="401" y="459"/>
                </a:lnTo>
                <a:lnTo>
                  <a:pt x="393" y="468"/>
                </a:lnTo>
                <a:lnTo>
                  <a:pt x="383" y="464"/>
                </a:lnTo>
                <a:lnTo>
                  <a:pt x="372" y="462"/>
                </a:lnTo>
                <a:lnTo>
                  <a:pt x="362" y="465"/>
                </a:lnTo>
                <a:lnTo>
                  <a:pt x="350" y="473"/>
                </a:lnTo>
                <a:lnTo>
                  <a:pt x="340" y="476"/>
                </a:lnTo>
                <a:lnTo>
                  <a:pt x="340" y="483"/>
                </a:lnTo>
                <a:lnTo>
                  <a:pt x="334" y="492"/>
                </a:lnTo>
                <a:lnTo>
                  <a:pt x="319" y="498"/>
                </a:lnTo>
                <a:lnTo>
                  <a:pt x="313" y="506"/>
                </a:lnTo>
                <a:lnTo>
                  <a:pt x="303" y="502"/>
                </a:lnTo>
                <a:lnTo>
                  <a:pt x="296" y="481"/>
                </a:lnTo>
                <a:lnTo>
                  <a:pt x="289" y="470"/>
                </a:lnTo>
                <a:lnTo>
                  <a:pt x="281" y="474"/>
                </a:lnTo>
                <a:lnTo>
                  <a:pt x="272" y="477"/>
                </a:lnTo>
                <a:lnTo>
                  <a:pt x="266" y="470"/>
                </a:lnTo>
                <a:lnTo>
                  <a:pt x="254" y="468"/>
                </a:lnTo>
                <a:lnTo>
                  <a:pt x="256" y="477"/>
                </a:lnTo>
                <a:lnTo>
                  <a:pt x="258" y="489"/>
                </a:lnTo>
                <a:lnTo>
                  <a:pt x="251" y="498"/>
                </a:lnTo>
                <a:lnTo>
                  <a:pt x="243" y="495"/>
                </a:lnTo>
                <a:lnTo>
                  <a:pt x="234" y="497"/>
                </a:lnTo>
                <a:lnTo>
                  <a:pt x="227" y="502"/>
                </a:lnTo>
                <a:lnTo>
                  <a:pt x="222" y="505"/>
                </a:lnTo>
                <a:lnTo>
                  <a:pt x="213" y="506"/>
                </a:lnTo>
                <a:lnTo>
                  <a:pt x="198" y="506"/>
                </a:lnTo>
                <a:lnTo>
                  <a:pt x="189" y="502"/>
                </a:lnTo>
                <a:lnTo>
                  <a:pt x="187" y="495"/>
                </a:lnTo>
                <a:lnTo>
                  <a:pt x="182" y="491"/>
                </a:lnTo>
                <a:lnTo>
                  <a:pt x="178" y="482"/>
                </a:lnTo>
                <a:lnTo>
                  <a:pt x="179" y="473"/>
                </a:lnTo>
                <a:lnTo>
                  <a:pt x="174" y="465"/>
                </a:lnTo>
                <a:lnTo>
                  <a:pt x="168" y="456"/>
                </a:lnTo>
                <a:lnTo>
                  <a:pt x="173" y="443"/>
                </a:lnTo>
                <a:lnTo>
                  <a:pt x="174" y="435"/>
                </a:lnTo>
                <a:lnTo>
                  <a:pt x="170" y="428"/>
                </a:lnTo>
                <a:lnTo>
                  <a:pt x="156" y="429"/>
                </a:lnTo>
                <a:lnTo>
                  <a:pt x="150" y="419"/>
                </a:lnTo>
                <a:lnTo>
                  <a:pt x="151" y="407"/>
                </a:lnTo>
                <a:lnTo>
                  <a:pt x="148" y="400"/>
                </a:lnTo>
                <a:lnTo>
                  <a:pt x="133" y="401"/>
                </a:lnTo>
                <a:lnTo>
                  <a:pt x="114" y="405"/>
                </a:lnTo>
                <a:lnTo>
                  <a:pt x="100" y="407"/>
                </a:lnTo>
                <a:lnTo>
                  <a:pt x="86" y="409"/>
                </a:lnTo>
                <a:lnTo>
                  <a:pt x="75" y="404"/>
                </a:lnTo>
                <a:lnTo>
                  <a:pt x="72" y="394"/>
                </a:lnTo>
                <a:lnTo>
                  <a:pt x="63" y="389"/>
                </a:lnTo>
                <a:lnTo>
                  <a:pt x="62" y="381"/>
                </a:lnTo>
                <a:lnTo>
                  <a:pt x="62" y="371"/>
                </a:lnTo>
                <a:lnTo>
                  <a:pt x="66" y="361"/>
                </a:lnTo>
                <a:lnTo>
                  <a:pt x="58" y="357"/>
                </a:lnTo>
                <a:lnTo>
                  <a:pt x="50" y="350"/>
                </a:lnTo>
                <a:lnTo>
                  <a:pt x="46" y="341"/>
                </a:lnTo>
                <a:lnTo>
                  <a:pt x="39" y="337"/>
                </a:lnTo>
                <a:lnTo>
                  <a:pt x="38" y="328"/>
                </a:lnTo>
                <a:lnTo>
                  <a:pt x="31" y="320"/>
                </a:lnTo>
                <a:lnTo>
                  <a:pt x="31" y="313"/>
                </a:lnTo>
                <a:lnTo>
                  <a:pt x="49" y="306"/>
                </a:lnTo>
                <a:lnTo>
                  <a:pt x="57" y="301"/>
                </a:lnTo>
                <a:lnTo>
                  <a:pt x="56" y="291"/>
                </a:lnTo>
                <a:lnTo>
                  <a:pt x="55" y="282"/>
                </a:lnTo>
                <a:lnTo>
                  <a:pt x="70" y="278"/>
                </a:lnTo>
                <a:lnTo>
                  <a:pt x="81" y="281"/>
                </a:lnTo>
                <a:lnTo>
                  <a:pt x="91" y="283"/>
                </a:lnTo>
                <a:lnTo>
                  <a:pt x="100" y="282"/>
                </a:lnTo>
                <a:lnTo>
                  <a:pt x="105" y="264"/>
                </a:lnTo>
                <a:lnTo>
                  <a:pt x="103" y="251"/>
                </a:lnTo>
                <a:lnTo>
                  <a:pt x="98" y="242"/>
                </a:lnTo>
                <a:lnTo>
                  <a:pt x="89" y="235"/>
                </a:lnTo>
                <a:lnTo>
                  <a:pt x="76" y="234"/>
                </a:lnTo>
                <a:lnTo>
                  <a:pt x="51" y="203"/>
                </a:lnTo>
                <a:lnTo>
                  <a:pt x="9" y="172"/>
                </a:lnTo>
                <a:lnTo>
                  <a:pt x="0" y="161"/>
                </a:lnTo>
                <a:lnTo>
                  <a:pt x="7" y="156"/>
                </a:lnTo>
                <a:lnTo>
                  <a:pt x="15" y="150"/>
                </a:lnTo>
                <a:lnTo>
                  <a:pt x="17" y="139"/>
                </a:lnTo>
                <a:lnTo>
                  <a:pt x="18" y="131"/>
                </a:lnTo>
                <a:lnTo>
                  <a:pt x="29" y="128"/>
                </a:lnTo>
                <a:lnTo>
                  <a:pt x="34" y="133"/>
                </a:lnTo>
                <a:lnTo>
                  <a:pt x="33" y="139"/>
                </a:lnTo>
                <a:lnTo>
                  <a:pt x="35" y="144"/>
                </a:lnTo>
                <a:lnTo>
                  <a:pt x="49" y="147"/>
                </a:lnTo>
                <a:lnTo>
                  <a:pt x="59" y="143"/>
                </a:lnTo>
                <a:lnTo>
                  <a:pt x="63" y="131"/>
                </a:lnTo>
                <a:lnTo>
                  <a:pt x="61" y="117"/>
                </a:lnTo>
                <a:lnTo>
                  <a:pt x="61" y="107"/>
                </a:lnTo>
                <a:lnTo>
                  <a:pt x="56" y="97"/>
                </a:lnTo>
                <a:lnTo>
                  <a:pt x="57" y="86"/>
                </a:lnTo>
                <a:lnTo>
                  <a:pt x="59" y="74"/>
                </a:lnTo>
                <a:lnTo>
                  <a:pt x="49" y="62"/>
                </a:lnTo>
                <a:lnTo>
                  <a:pt x="39" y="57"/>
                </a:lnTo>
                <a:lnTo>
                  <a:pt x="28" y="48"/>
                </a:lnTo>
                <a:lnTo>
                  <a:pt x="34" y="41"/>
                </a:lnTo>
                <a:lnTo>
                  <a:pt x="44" y="38"/>
                </a:lnTo>
                <a:lnTo>
                  <a:pt x="59" y="36"/>
                </a:lnTo>
                <a:lnTo>
                  <a:pt x="67" y="37"/>
                </a:lnTo>
                <a:lnTo>
                  <a:pt x="69" y="30"/>
                </a:lnTo>
                <a:lnTo>
                  <a:pt x="76" y="23"/>
                </a:lnTo>
                <a:lnTo>
                  <a:pt x="87" y="16"/>
                </a:lnTo>
                <a:lnTo>
                  <a:pt x="96" y="10"/>
                </a:lnTo>
                <a:lnTo>
                  <a:pt x="104" y="6"/>
                </a:lnTo>
                <a:lnTo>
                  <a:pt x="111" y="0"/>
                </a:lnTo>
                <a:lnTo>
                  <a:pt x="117" y="12"/>
                </a:lnTo>
                <a:lnTo>
                  <a:pt x="121" y="22"/>
                </a:lnTo>
                <a:lnTo>
                  <a:pt x="128" y="31"/>
                </a:lnTo>
                <a:lnTo>
                  <a:pt x="139" y="37"/>
                </a:lnTo>
                <a:lnTo>
                  <a:pt x="148" y="42"/>
                </a:lnTo>
                <a:lnTo>
                  <a:pt x="149" y="49"/>
                </a:lnTo>
                <a:lnTo>
                  <a:pt x="148" y="62"/>
                </a:lnTo>
                <a:lnTo>
                  <a:pt x="145" y="72"/>
                </a:lnTo>
                <a:lnTo>
                  <a:pt x="137" y="78"/>
                </a:lnTo>
                <a:lnTo>
                  <a:pt x="128" y="85"/>
                </a:lnTo>
                <a:lnTo>
                  <a:pt x="118" y="103"/>
                </a:lnTo>
                <a:lnTo>
                  <a:pt x="116" y="118"/>
                </a:lnTo>
                <a:lnTo>
                  <a:pt x="116" y="130"/>
                </a:lnTo>
                <a:lnTo>
                  <a:pt x="109" y="142"/>
                </a:lnTo>
                <a:lnTo>
                  <a:pt x="104" y="156"/>
                </a:lnTo>
                <a:lnTo>
                  <a:pt x="102" y="171"/>
                </a:lnTo>
                <a:lnTo>
                  <a:pt x="105" y="189"/>
                </a:lnTo>
                <a:lnTo>
                  <a:pt x="108" y="200"/>
                </a:lnTo>
                <a:lnTo>
                  <a:pt x="120" y="214"/>
                </a:lnTo>
                <a:lnTo>
                  <a:pt x="127" y="226"/>
                </a:lnTo>
                <a:lnTo>
                  <a:pt x="211" y="223"/>
                </a:lnTo>
                <a:lnTo>
                  <a:pt x="228" y="195"/>
                </a:lnTo>
                <a:lnTo>
                  <a:pt x="234" y="182"/>
                </a:lnTo>
                <a:lnTo>
                  <a:pt x="239" y="166"/>
                </a:lnTo>
                <a:lnTo>
                  <a:pt x="251" y="164"/>
                </a:lnTo>
                <a:lnTo>
                  <a:pt x="261" y="168"/>
                </a:lnTo>
                <a:lnTo>
                  <a:pt x="268" y="164"/>
                </a:lnTo>
                <a:lnTo>
                  <a:pt x="269" y="152"/>
                </a:lnTo>
                <a:lnTo>
                  <a:pt x="282" y="147"/>
                </a:lnTo>
                <a:lnTo>
                  <a:pt x="291" y="138"/>
                </a:lnTo>
                <a:lnTo>
                  <a:pt x="295" y="131"/>
                </a:lnTo>
                <a:lnTo>
                  <a:pt x="305" y="130"/>
                </a:lnTo>
                <a:lnTo>
                  <a:pt x="305" y="121"/>
                </a:lnTo>
                <a:lnTo>
                  <a:pt x="307" y="115"/>
                </a:lnTo>
                <a:lnTo>
                  <a:pt x="316" y="114"/>
                </a:lnTo>
                <a:lnTo>
                  <a:pt x="327" y="115"/>
                </a:lnTo>
                <a:lnTo>
                  <a:pt x="337" y="114"/>
                </a:lnTo>
                <a:lnTo>
                  <a:pt x="345" y="110"/>
                </a:lnTo>
                <a:lnTo>
                  <a:pt x="356" y="112"/>
                </a:lnTo>
                <a:lnTo>
                  <a:pt x="361" y="105"/>
                </a:lnTo>
                <a:lnTo>
                  <a:pt x="366" y="96"/>
                </a:lnTo>
                <a:lnTo>
                  <a:pt x="373" y="91"/>
                </a:lnTo>
                <a:lnTo>
                  <a:pt x="388" y="103"/>
                </a:lnTo>
                <a:lnTo>
                  <a:pt x="401" y="109"/>
                </a:lnTo>
                <a:lnTo>
                  <a:pt x="411" y="118"/>
                </a:lnTo>
                <a:lnTo>
                  <a:pt x="420" y="128"/>
                </a:lnTo>
                <a:lnTo>
                  <a:pt x="422" y="137"/>
                </a:lnTo>
                <a:lnTo>
                  <a:pt x="421" y="149"/>
                </a:lnTo>
                <a:lnTo>
                  <a:pt x="427" y="154"/>
                </a:lnTo>
                <a:lnTo>
                  <a:pt x="434" y="160"/>
                </a:lnTo>
                <a:lnTo>
                  <a:pt x="429" y="169"/>
                </a:lnTo>
                <a:lnTo>
                  <a:pt x="418" y="173"/>
                </a:lnTo>
                <a:lnTo>
                  <a:pt x="418" y="182"/>
                </a:lnTo>
                <a:lnTo>
                  <a:pt x="415" y="189"/>
                </a:lnTo>
                <a:lnTo>
                  <a:pt x="414" y="198"/>
                </a:lnTo>
                <a:lnTo>
                  <a:pt x="418" y="207"/>
                </a:lnTo>
                <a:lnTo>
                  <a:pt x="422" y="212"/>
                </a:lnTo>
                <a:lnTo>
                  <a:pt x="431" y="218"/>
                </a:lnTo>
                <a:lnTo>
                  <a:pt x="438" y="213"/>
                </a:lnTo>
                <a:lnTo>
                  <a:pt x="442" y="203"/>
                </a:lnTo>
                <a:lnTo>
                  <a:pt x="445" y="196"/>
                </a:lnTo>
                <a:lnTo>
                  <a:pt x="454" y="206"/>
                </a:lnTo>
                <a:lnTo>
                  <a:pt x="452" y="212"/>
                </a:lnTo>
                <a:lnTo>
                  <a:pt x="444" y="220"/>
                </a:lnTo>
                <a:lnTo>
                  <a:pt x="449" y="229"/>
                </a:lnTo>
                <a:lnTo>
                  <a:pt x="445" y="236"/>
                </a:lnTo>
                <a:lnTo>
                  <a:pt x="448" y="246"/>
                </a:lnTo>
                <a:lnTo>
                  <a:pt x="452" y="253"/>
                </a:lnTo>
                <a:lnTo>
                  <a:pt x="452" y="264"/>
                </a:lnTo>
                <a:lnTo>
                  <a:pt x="461" y="267"/>
                </a:lnTo>
                <a:lnTo>
                  <a:pt x="472" y="267"/>
                </a:lnTo>
                <a:lnTo>
                  <a:pt x="513" y="232"/>
                </a:lnTo>
                <a:lnTo>
                  <a:pt x="520" y="221"/>
                </a:lnTo>
                <a:lnTo>
                  <a:pt x="522" y="232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3C81878E-9480-4061-8F52-DE27C6BB4B2E}"/>
              </a:ext>
            </a:extLst>
          </p:cNvPr>
          <p:cNvSpPr>
            <a:spLocks/>
          </p:cNvSpPr>
          <p:nvPr/>
        </p:nvSpPr>
        <p:spPr bwMode="auto">
          <a:xfrm>
            <a:off x="1889397" y="2869575"/>
            <a:ext cx="1080419" cy="1025688"/>
          </a:xfrm>
          <a:custGeom>
            <a:avLst/>
            <a:gdLst>
              <a:gd name="T0" fmla="*/ 533 w 533"/>
              <a:gd name="T1" fmla="*/ 260 h 506"/>
              <a:gd name="T2" fmla="*/ 508 w 533"/>
              <a:gd name="T3" fmla="*/ 284 h 506"/>
              <a:gd name="T4" fmla="*/ 478 w 533"/>
              <a:gd name="T5" fmla="*/ 310 h 506"/>
              <a:gd name="T6" fmla="*/ 449 w 533"/>
              <a:gd name="T7" fmla="*/ 331 h 506"/>
              <a:gd name="T8" fmla="*/ 443 w 533"/>
              <a:gd name="T9" fmla="*/ 365 h 506"/>
              <a:gd name="T10" fmla="*/ 416 w 533"/>
              <a:gd name="T11" fmla="*/ 401 h 506"/>
              <a:gd name="T12" fmla="*/ 424 w 533"/>
              <a:gd name="T13" fmla="*/ 425 h 506"/>
              <a:gd name="T14" fmla="*/ 419 w 533"/>
              <a:gd name="T15" fmla="*/ 459 h 506"/>
              <a:gd name="T16" fmla="*/ 383 w 533"/>
              <a:gd name="T17" fmla="*/ 464 h 506"/>
              <a:gd name="T18" fmla="*/ 340 w 533"/>
              <a:gd name="T19" fmla="*/ 476 h 506"/>
              <a:gd name="T20" fmla="*/ 313 w 533"/>
              <a:gd name="T21" fmla="*/ 506 h 506"/>
              <a:gd name="T22" fmla="*/ 281 w 533"/>
              <a:gd name="T23" fmla="*/ 474 h 506"/>
              <a:gd name="T24" fmla="*/ 256 w 533"/>
              <a:gd name="T25" fmla="*/ 477 h 506"/>
              <a:gd name="T26" fmla="*/ 234 w 533"/>
              <a:gd name="T27" fmla="*/ 497 h 506"/>
              <a:gd name="T28" fmla="*/ 198 w 533"/>
              <a:gd name="T29" fmla="*/ 506 h 506"/>
              <a:gd name="T30" fmla="*/ 178 w 533"/>
              <a:gd name="T31" fmla="*/ 482 h 506"/>
              <a:gd name="T32" fmla="*/ 173 w 533"/>
              <a:gd name="T33" fmla="*/ 443 h 506"/>
              <a:gd name="T34" fmla="*/ 150 w 533"/>
              <a:gd name="T35" fmla="*/ 419 h 506"/>
              <a:gd name="T36" fmla="*/ 114 w 533"/>
              <a:gd name="T37" fmla="*/ 405 h 506"/>
              <a:gd name="T38" fmla="*/ 72 w 533"/>
              <a:gd name="T39" fmla="*/ 394 h 506"/>
              <a:gd name="T40" fmla="*/ 66 w 533"/>
              <a:gd name="T41" fmla="*/ 361 h 506"/>
              <a:gd name="T42" fmla="*/ 39 w 533"/>
              <a:gd name="T43" fmla="*/ 337 h 506"/>
              <a:gd name="T44" fmla="*/ 49 w 533"/>
              <a:gd name="T45" fmla="*/ 306 h 506"/>
              <a:gd name="T46" fmla="*/ 70 w 533"/>
              <a:gd name="T47" fmla="*/ 278 h 506"/>
              <a:gd name="T48" fmla="*/ 105 w 533"/>
              <a:gd name="T49" fmla="*/ 264 h 506"/>
              <a:gd name="T50" fmla="*/ 76 w 533"/>
              <a:gd name="T51" fmla="*/ 234 h 506"/>
              <a:gd name="T52" fmla="*/ 7 w 533"/>
              <a:gd name="T53" fmla="*/ 156 h 506"/>
              <a:gd name="T54" fmla="*/ 29 w 533"/>
              <a:gd name="T55" fmla="*/ 128 h 506"/>
              <a:gd name="T56" fmla="*/ 49 w 533"/>
              <a:gd name="T57" fmla="*/ 147 h 506"/>
              <a:gd name="T58" fmla="*/ 61 w 533"/>
              <a:gd name="T59" fmla="*/ 107 h 506"/>
              <a:gd name="T60" fmla="*/ 49 w 533"/>
              <a:gd name="T61" fmla="*/ 62 h 506"/>
              <a:gd name="T62" fmla="*/ 44 w 533"/>
              <a:gd name="T63" fmla="*/ 38 h 506"/>
              <a:gd name="T64" fmla="*/ 76 w 533"/>
              <a:gd name="T65" fmla="*/ 23 h 506"/>
              <a:gd name="T66" fmla="*/ 111 w 533"/>
              <a:gd name="T67" fmla="*/ 0 h 506"/>
              <a:gd name="T68" fmla="*/ 139 w 533"/>
              <a:gd name="T69" fmla="*/ 37 h 506"/>
              <a:gd name="T70" fmla="*/ 145 w 533"/>
              <a:gd name="T71" fmla="*/ 72 h 506"/>
              <a:gd name="T72" fmla="*/ 116 w 533"/>
              <a:gd name="T73" fmla="*/ 118 h 506"/>
              <a:gd name="T74" fmla="*/ 102 w 533"/>
              <a:gd name="T75" fmla="*/ 171 h 506"/>
              <a:gd name="T76" fmla="*/ 127 w 533"/>
              <a:gd name="T77" fmla="*/ 226 h 506"/>
              <a:gd name="T78" fmla="*/ 239 w 533"/>
              <a:gd name="T79" fmla="*/ 166 h 506"/>
              <a:gd name="T80" fmla="*/ 269 w 533"/>
              <a:gd name="T81" fmla="*/ 152 h 506"/>
              <a:gd name="T82" fmla="*/ 305 w 533"/>
              <a:gd name="T83" fmla="*/ 130 h 506"/>
              <a:gd name="T84" fmla="*/ 327 w 533"/>
              <a:gd name="T85" fmla="*/ 115 h 506"/>
              <a:gd name="T86" fmla="*/ 361 w 533"/>
              <a:gd name="T87" fmla="*/ 105 h 506"/>
              <a:gd name="T88" fmla="*/ 401 w 533"/>
              <a:gd name="T89" fmla="*/ 109 h 506"/>
              <a:gd name="T90" fmla="*/ 421 w 533"/>
              <a:gd name="T91" fmla="*/ 149 h 506"/>
              <a:gd name="T92" fmla="*/ 418 w 533"/>
              <a:gd name="T93" fmla="*/ 173 h 506"/>
              <a:gd name="T94" fmla="*/ 418 w 533"/>
              <a:gd name="T95" fmla="*/ 207 h 506"/>
              <a:gd name="T96" fmla="*/ 442 w 533"/>
              <a:gd name="T97" fmla="*/ 203 h 506"/>
              <a:gd name="T98" fmla="*/ 444 w 533"/>
              <a:gd name="T99" fmla="*/ 220 h 506"/>
              <a:gd name="T100" fmla="*/ 452 w 533"/>
              <a:gd name="T101" fmla="*/ 253 h 506"/>
              <a:gd name="T102" fmla="*/ 513 w 533"/>
              <a:gd name="T103" fmla="*/ 232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3" h="506">
                <a:moveTo>
                  <a:pt x="522" y="232"/>
                </a:moveTo>
                <a:lnTo>
                  <a:pt x="522" y="243"/>
                </a:lnTo>
                <a:lnTo>
                  <a:pt x="527" y="253"/>
                </a:lnTo>
                <a:lnTo>
                  <a:pt x="533" y="260"/>
                </a:lnTo>
                <a:lnTo>
                  <a:pt x="530" y="267"/>
                </a:lnTo>
                <a:lnTo>
                  <a:pt x="522" y="274"/>
                </a:lnTo>
                <a:lnTo>
                  <a:pt x="510" y="277"/>
                </a:lnTo>
                <a:lnTo>
                  <a:pt x="508" y="284"/>
                </a:lnTo>
                <a:lnTo>
                  <a:pt x="500" y="288"/>
                </a:lnTo>
                <a:lnTo>
                  <a:pt x="495" y="299"/>
                </a:lnTo>
                <a:lnTo>
                  <a:pt x="489" y="307"/>
                </a:lnTo>
                <a:lnTo>
                  <a:pt x="478" y="310"/>
                </a:lnTo>
                <a:lnTo>
                  <a:pt x="469" y="314"/>
                </a:lnTo>
                <a:lnTo>
                  <a:pt x="466" y="323"/>
                </a:lnTo>
                <a:lnTo>
                  <a:pt x="454" y="325"/>
                </a:lnTo>
                <a:lnTo>
                  <a:pt x="449" y="331"/>
                </a:lnTo>
                <a:lnTo>
                  <a:pt x="446" y="340"/>
                </a:lnTo>
                <a:lnTo>
                  <a:pt x="448" y="350"/>
                </a:lnTo>
                <a:lnTo>
                  <a:pt x="450" y="359"/>
                </a:lnTo>
                <a:lnTo>
                  <a:pt x="443" y="365"/>
                </a:lnTo>
                <a:lnTo>
                  <a:pt x="438" y="373"/>
                </a:lnTo>
                <a:lnTo>
                  <a:pt x="427" y="383"/>
                </a:lnTo>
                <a:lnTo>
                  <a:pt x="419" y="394"/>
                </a:lnTo>
                <a:lnTo>
                  <a:pt x="416" y="401"/>
                </a:lnTo>
                <a:lnTo>
                  <a:pt x="421" y="410"/>
                </a:lnTo>
                <a:lnTo>
                  <a:pt x="427" y="411"/>
                </a:lnTo>
                <a:lnTo>
                  <a:pt x="427" y="419"/>
                </a:lnTo>
                <a:lnTo>
                  <a:pt x="424" y="425"/>
                </a:lnTo>
                <a:lnTo>
                  <a:pt x="420" y="433"/>
                </a:lnTo>
                <a:lnTo>
                  <a:pt x="415" y="440"/>
                </a:lnTo>
                <a:lnTo>
                  <a:pt x="416" y="450"/>
                </a:lnTo>
                <a:lnTo>
                  <a:pt x="419" y="459"/>
                </a:lnTo>
                <a:lnTo>
                  <a:pt x="409" y="457"/>
                </a:lnTo>
                <a:lnTo>
                  <a:pt x="401" y="459"/>
                </a:lnTo>
                <a:lnTo>
                  <a:pt x="393" y="468"/>
                </a:lnTo>
                <a:lnTo>
                  <a:pt x="383" y="464"/>
                </a:lnTo>
                <a:lnTo>
                  <a:pt x="372" y="462"/>
                </a:lnTo>
                <a:lnTo>
                  <a:pt x="362" y="465"/>
                </a:lnTo>
                <a:lnTo>
                  <a:pt x="350" y="473"/>
                </a:lnTo>
                <a:lnTo>
                  <a:pt x="340" y="476"/>
                </a:lnTo>
                <a:lnTo>
                  <a:pt x="340" y="483"/>
                </a:lnTo>
                <a:lnTo>
                  <a:pt x="334" y="492"/>
                </a:lnTo>
                <a:lnTo>
                  <a:pt x="319" y="498"/>
                </a:lnTo>
                <a:lnTo>
                  <a:pt x="313" y="506"/>
                </a:lnTo>
                <a:lnTo>
                  <a:pt x="303" y="502"/>
                </a:lnTo>
                <a:lnTo>
                  <a:pt x="296" y="481"/>
                </a:lnTo>
                <a:lnTo>
                  <a:pt x="289" y="470"/>
                </a:lnTo>
                <a:lnTo>
                  <a:pt x="281" y="474"/>
                </a:lnTo>
                <a:lnTo>
                  <a:pt x="272" y="477"/>
                </a:lnTo>
                <a:lnTo>
                  <a:pt x="266" y="470"/>
                </a:lnTo>
                <a:lnTo>
                  <a:pt x="254" y="468"/>
                </a:lnTo>
                <a:lnTo>
                  <a:pt x="256" y="477"/>
                </a:lnTo>
                <a:lnTo>
                  <a:pt x="258" y="489"/>
                </a:lnTo>
                <a:lnTo>
                  <a:pt x="251" y="498"/>
                </a:lnTo>
                <a:lnTo>
                  <a:pt x="243" y="495"/>
                </a:lnTo>
                <a:lnTo>
                  <a:pt x="234" y="497"/>
                </a:lnTo>
                <a:lnTo>
                  <a:pt x="227" y="502"/>
                </a:lnTo>
                <a:lnTo>
                  <a:pt x="222" y="505"/>
                </a:lnTo>
                <a:lnTo>
                  <a:pt x="213" y="506"/>
                </a:lnTo>
                <a:lnTo>
                  <a:pt x="198" y="506"/>
                </a:lnTo>
                <a:lnTo>
                  <a:pt x="189" y="502"/>
                </a:lnTo>
                <a:lnTo>
                  <a:pt x="187" y="495"/>
                </a:lnTo>
                <a:lnTo>
                  <a:pt x="182" y="491"/>
                </a:lnTo>
                <a:lnTo>
                  <a:pt x="178" y="482"/>
                </a:lnTo>
                <a:lnTo>
                  <a:pt x="179" y="473"/>
                </a:lnTo>
                <a:lnTo>
                  <a:pt x="174" y="465"/>
                </a:lnTo>
                <a:lnTo>
                  <a:pt x="168" y="456"/>
                </a:lnTo>
                <a:lnTo>
                  <a:pt x="173" y="443"/>
                </a:lnTo>
                <a:lnTo>
                  <a:pt x="174" y="435"/>
                </a:lnTo>
                <a:lnTo>
                  <a:pt x="170" y="428"/>
                </a:lnTo>
                <a:lnTo>
                  <a:pt x="156" y="429"/>
                </a:lnTo>
                <a:lnTo>
                  <a:pt x="150" y="419"/>
                </a:lnTo>
                <a:lnTo>
                  <a:pt x="151" y="407"/>
                </a:lnTo>
                <a:lnTo>
                  <a:pt x="148" y="400"/>
                </a:lnTo>
                <a:lnTo>
                  <a:pt x="133" y="401"/>
                </a:lnTo>
                <a:lnTo>
                  <a:pt x="114" y="405"/>
                </a:lnTo>
                <a:lnTo>
                  <a:pt x="100" y="407"/>
                </a:lnTo>
                <a:lnTo>
                  <a:pt x="86" y="409"/>
                </a:lnTo>
                <a:lnTo>
                  <a:pt x="75" y="404"/>
                </a:lnTo>
                <a:lnTo>
                  <a:pt x="72" y="394"/>
                </a:lnTo>
                <a:lnTo>
                  <a:pt x="63" y="389"/>
                </a:lnTo>
                <a:lnTo>
                  <a:pt x="62" y="381"/>
                </a:lnTo>
                <a:lnTo>
                  <a:pt x="62" y="371"/>
                </a:lnTo>
                <a:lnTo>
                  <a:pt x="66" y="361"/>
                </a:lnTo>
                <a:lnTo>
                  <a:pt x="58" y="357"/>
                </a:lnTo>
                <a:lnTo>
                  <a:pt x="50" y="350"/>
                </a:lnTo>
                <a:lnTo>
                  <a:pt x="46" y="341"/>
                </a:lnTo>
                <a:lnTo>
                  <a:pt x="39" y="337"/>
                </a:lnTo>
                <a:lnTo>
                  <a:pt x="38" y="328"/>
                </a:lnTo>
                <a:lnTo>
                  <a:pt x="31" y="320"/>
                </a:lnTo>
                <a:lnTo>
                  <a:pt x="31" y="313"/>
                </a:lnTo>
                <a:lnTo>
                  <a:pt x="49" y="306"/>
                </a:lnTo>
                <a:lnTo>
                  <a:pt x="57" y="301"/>
                </a:lnTo>
                <a:lnTo>
                  <a:pt x="56" y="291"/>
                </a:lnTo>
                <a:lnTo>
                  <a:pt x="55" y="282"/>
                </a:lnTo>
                <a:lnTo>
                  <a:pt x="70" y="278"/>
                </a:lnTo>
                <a:lnTo>
                  <a:pt x="81" y="281"/>
                </a:lnTo>
                <a:lnTo>
                  <a:pt x="91" y="283"/>
                </a:lnTo>
                <a:lnTo>
                  <a:pt x="100" y="282"/>
                </a:lnTo>
                <a:lnTo>
                  <a:pt x="105" y="264"/>
                </a:lnTo>
                <a:lnTo>
                  <a:pt x="103" y="251"/>
                </a:lnTo>
                <a:lnTo>
                  <a:pt x="98" y="242"/>
                </a:lnTo>
                <a:lnTo>
                  <a:pt x="89" y="235"/>
                </a:lnTo>
                <a:lnTo>
                  <a:pt x="76" y="234"/>
                </a:lnTo>
                <a:lnTo>
                  <a:pt x="51" y="203"/>
                </a:lnTo>
                <a:lnTo>
                  <a:pt x="9" y="172"/>
                </a:lnTo>
                <a:lnTo>
                  <a:pt x="0" y="161"/>
                </a:lnTo>
                <a:lnTo>
                  <a:pt x="7" y="156"/>
                </a:lnTo>
                <a:lnTo>
                  <a:pt x="15" y="150"/>
                </a:lnTo>
                <a:lnTo>
                  <a:pt x="17" y="139"/>
                </a:lnTo>
                <a:lnTo>
                  <a:pt x="18" y="131"/>
                </a:lnTo>
                <a:lnTo>
                  <a:pt x="29" y="128"/>
                </a:lnTo>
                <a:lnTo>
                  <a:pt x="34" y="133"/>
                </a:lnTo>
                <a:lnTo>
                  <a:pt x="33" y="139"/>
                </a:lnTo>
                <a:lnTo>
                  <a:pt x="35" y="144"/>
                </a:lnTo>
                <a:lnTo>
                  <a:pt x="49" y="147"/>
                </a:lnTo>
                <a:lnTo>
                  <a:pt x="59" y="143"/>
                </a:lnTo>
                <a:lnTo>
                  <a:pt x="63" y="131"/>
                </a:lnTo>
                <a:lnTo>
                  <a:pt x="61" y="117"/>
                </a:lnTo>
                <a:lnTo>
                  <a:pt x="61" y="107"/>
                </a:lnTo>
                <a:lnTo>
                  <a:pt x="56" y="97"/>
                </a:lnTo>
                <a:lnTo>
                  <a:pt x="57" y="86"/>
                </a:lnTo>
                <a:lnTo>
                  <a:pt x="59" y="74"/>
                </a:lnTo>
                <a:lnTo>
                  <a:pt x="49" y="62"/>
                </a:lnTo>
                <a:lnTo>
                  <a:pt x="39" y="57"/>
                </a:lnTo>
                <a:lnTo>
                  <a:pt x="28" y="48"/>
                </a:lnTo>
                <a:lnTo>
                  <a:pt x="34" y="41"/>
                </a:lnTo>
                <a:lnTo>
                  <a:pt x="44" y="38"/>
                </a:lnTo>
                <a:lnTo>
                  <a:pt x="59" y="36"/>
                </a:lnTo>
                <a:lnTo>
                  <a:pt x="67" y="37"/>
                </a:lnTo>
                <a:lnTo>
                  <a:pt x="69" y="30"/>
                </a:lnTo>
                <a:lnTo>
                  <a:pt x="76" y="23"/>
                </a:lnTo>
                <a:lnTo>
                  <a:pt x="87" y="16"/>
                </a:lnTo>
                <a:lnTo>
                  <a:pt x="96" y="10"/>
                </a:lnTo>
                <a:lnTo>
                  <a:pt x="104" y="6"/>
                </a:lnTo>
                <a:lnTo>
                  <a:pt x="111" y="0"/>
                </a:lnTo>
                <a:lnTo>
                  <a:pt x="117" y="12"/>
                </a:lnTo>
                <a:lnTo>
                  <a:pt x="121" y="22"/>
                </a:lnTo>
                <a:lnTo>
                  <a:pt x="128" y="31"/>
                </a:lnTo>
                <a:lnTo>
                  <a:pt x="139" y="37"/>
                </a:lnTo>
                <a:lnTo>
                  <a:pt x="148" y="42"/>
                </a:lnTo>
                <a:lnTo>
                  <a:pt x="149" y="49"/>
                </a:lnTo>
                <a:lnTo>
                  <a:pt x="148" y="62"/>
                </a:lnTo>
                <a:lnTo>
                  <a:pt x="145" y="72"/>
                </a:lnTo>
                <a:lnTo>
                  <a:pt x="137" y="78"/>
                </a:lnTo>
                <a:lnTo>
                  <a:pt x="128" y="85"/>
                </a:lnTo>
                <a:lnTo>
                  <a:pt x="118" y="103"/>
                </a:lnTo>
                <a:lnTo>
                  <a:pt x="116" y="118"/>
                </a:lnTo>
                <a:lnTo>
                  <a:pt x="116" y="130"/>
                </a:lnTo>
                <a:lnTo>
                  <a:pt x="109" y="142"/>
                </a:lnTo>
                <a:lnTo>
                  <a:pt x="104" y="156"/>
                </a:lnTo>
                <a:lnTo>
                  <a:pt x="102" y="171"/>
                </a:lnTo>
                <a:lnTo>
                  <a:pt x="105" y="189"/>
                </a:lnTo>
                <a:lnTo>
                  <a:pt x="108" y="200"/>
                </a:lnTo>
                <a:lnTo>
                  <a:pt x="120" y="214"/>
                </a:lnTo>
                <a:lnTo>
                  <a:pt x="127" y="226"/>
                </a:lnTo>
                <a:lnTo>
                  <a:pt x="211" y="223"/>
                </a:lnTo>
                <a:lnTo>
                  <a:pt x="228" y="195"/>
                </a:lnTo>
                <a:lnTo>
                  <a:pt x="234" y="182"/>
                </a:lnTo>
                <a:lnTo>
                  <a:pt x="239" y="166"/>
                </a:lnTo>
                <a:lnTo>
                  <a:pt x="251" y="164"/>
                </a:lnTo>
                <a:lnTo>
                  <a:pt x="261" y="168"/>
                </a:lnTo>
                <a:lnTo>
                  <a:pt x="268" y="164"/>
                </a:lnTo>
                <a:lnTo>
                  <a:pt x="269" y="152"/>
                </a:lnTo>
                <a:lnTo>
                  <a:pt x="282" y="147"/>
                </a:lnTo>
                <a:lnTo>
                  <a:pt x="291" y="138"/>
                </a:lnTo>
                <a:lnTo>
                  <a:pt x="295" y="131"/>
                </a:lnTo>
                <a:lnTo>
                  <a:pt x="305" y="130"/>
                </a:lnTo>
                <a:lnTo>
                  <a:pt x="305" y="121"/>
                </a:lnTo>
                <a:lnTo>
                  <a:pt x="307" y="115"/>
                </a:lnTo>
                <a:lnTo>
                  <a:pt x="316" y="114"/>
                </a:lnTo>
                <a:lnTo>
                  <a:pt x="327" y="115"/>
                </a:lnTo>
                <a:lnTo>
                  <a:pt x="337" y="114"/>
                </a:lnTo>
                <a:lnTo>
                  <a:pt x="345" y="110"/>
                </a:lnTo>
                <a:lnTo>
                  <a:pt x="356" y="112"/>
                </a:lnTo>
                <a:lnTo>
                  <a:pt x="361" y="105"/>
                </a:lnTo>
                <a:lnTo>
                  <a:pt x="366" y="96"/>
                </a:lnTo>
                <a:lnTo>
                  <a:pt x="373" y="91"/>
                </a:lnTo>
                <a:lnTo>
                  <a:pt x="388" y="103"/>
                </a:lnTo>
                <a:lnTo>
                  <a:pt x="401" y="109"/>
                </a:lnTo>
                <a:lnTo>
                  <a:pt x="411" y="118"/>
                </a:lnTo>
                <a:lnTo>
                  <a:pt x="420" y="128"/>
                </a:lnTo>
                <a:lnTo>
                  <a:pt x="422" y="137"/>
                </a:lnTo>
                <a:lnTo>
                  <a:pt x="421" y="149"/>
                </a:lnTo>
                <a:lnTo>
                  <a:pt x="427" y="154"/>
                </a:lnTo>
                <a:lnTo>
                  <a:pt x="434" y="160"/>
                </a:lnTo>
                <a:lnTo>
                  <a:pt x="429" y="169"/>
                </a:lnTo>
                <a:lnTo>
                  <a:pt x="418" y="173"/>
                </a:lnTo>
                <a:lnTo>
                  <a:pt x="418" y="182"/>
                </a:lnTo>
                <a:lnTo>
                  <a:pt x="415" y="189"/>
                </a:lnTo>
                <a:lnTo>
                  <a:pt x="414" y="198"/>
                </a:lnTo>
                <a:lnTo>
                  <a:pt x="418" y="207"/>
                </a:lnTo>
                <a:lnTo>
                  <a:pt x="422" y="212"/>
                </a:lnTo>
                <a:lnTo>
                  <a:pt x="431" y="218"/>
                </a:lnTo>
                <a:lnTo>
                  <a:pt x="438" y="213"/>
                </a:lnTo>
                <a:lnTo>
                  <a:pt x="442" y="203"/>
                </a:lnTo>
                <a:lnTo>
                  <a:pt x="445" y="196"/>
                </a:lnTo>
                <a:lnTo>
                  <a:pt x="454" y="206"/>
                </a:lnTo>
                <a:lnTo>
                  <a:pt x="452" y="212"/>
                </a:lnTo>
                <a:lnTo>
                  <a:pt x="444" y="220"/>
                </a:lnTo>
                <a:lnTo>
                  <a:pt x="449" y="229"/>
                </a:lnTo>
                <a:lnTo>
                  <a:pt x="445" y="236"/>
                </a:lnTo>
                <a:lnTo>
                  <a:pt x="448" y="246"/>
                </a:lnTo>
                <a:lnTo>
                  <a:pt x="452" y="253"/>
                </a:lnTo>
                <a:lnTo>
                  <a:pt x="452" y="264"/>
                </a:lnTo>
                <a:lnTo>
                  <a:pt x="461" y="267"/>
                </a:lnTo>
                <a:lnTo>
                  <a:pt x="472" y="267"/>
                </a:lnTo>
                <a:lnTo>
                  <a:pt x="513" y="232"/>
                </a:lnTo>
                <a:lnTo>
                  <a:pt x="520" y="221"/>
                </a:lnTo>
                <a:lnTo>
                  <a:pt x="522" y="232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C2EE4621-9204-4A30-967E-FD2BEFD98954}"/>
              </a:ext>
            </a:extLst>
          </p:cNvPr>
          <p:cNvSpPr>
            <a:spLocks/>
          </p:cNvSpPr>
          <p:nvPr/>
        </p:nvSpPr>
        <p:spPr bwMode="auto">
          <a:xfrm>
            <a:off x="2337376" y="4124320"/>
            <a:ext cx="166219" cy="196624"/>
          </a:xfrm>
          <a:custGeom>
            <a:avLst/>
            <a:gdLst>
              <a:gd name="T0" fmla="*/ 74 w 82"/>
              <a:gd name="T1" fmla="*/ 0 h 97"/>
              <a:gd name="T2" fmla="*/ 63 w 82"/>
              <a:gd name="T3" fmla="*/ 6 h 97"/>
              <a:gd name="T4" fmla="*/ 54 w 82"/>
              <a:gd name="T5" fmla="*/ 3 h 97"/>
              <a:gd name="T6" fmla="*/ 43 w 82"/>
              <a:gd name="T7" fmla="*/ 1 h 97"/>
              <a:gd name="T8" fmla="*/ 31 w 82"/>
              <a:gd name="T9" fmla="*/ 2 h 97"/>
              <a:gd name="T10" fmla="*/ 21 w 82"/>
              <a:gd name="T11" fmla="*/ 3 h 97"/>
              <a:gd name="T12" fmla="*/ 24 w 82"/>
              <a:gd name="T13" fmla="*/ 8 h 97"/>
              <a:gd name="T14" fmla="*/ 12 w 82"/>
              <a:gd name="T15" fmla="*/ 13 h 97"/>
              <a:gd name="T16" fmla="*/ 4 w 82"/>
              <a:gd name="T17" fmla="*/ 14 h 97"/>
              <a:gd name="T18" fmla="*/ 0 w 82"/>
              <a:gd name="T19" fmla="*/ 20 h 97"/>
              <a:gd name="T20" fmla="*/ 2 w 82"/>
              <a:gd name="T21" fmla="*/ 29 h 97"/>
              <a:gd name="T22" fmla="*/ 3 w 82"/>
              <a:gd name="T23" fmla="*/ 39 h 97"/>
              <a:gd name="T24" fmla="*/ 8 w 82"/>
              <a:gd name="T25" fmla="*/ 46 h 97"/>
              <a:gd name="T26" fmla="*/ 14 w 82"/>
              <a:gd name="T27" fmla="*/ 53 h 97"/>
              <a:gd name="T28" fmla="*/ 12 w 82"/>
              <a:gd name="T29" fmla="*/ 63 h 97"/>
              <a:gd name="T30" fmla="*/ 15 w 82"/>
              <a:gd name="T31" fmla="*/ 76 h 97"/>
              <a:gd name="T32" fmla="*/ 15 w 82"/>
              <a:gd name="T33" fmla="*/ 86 h 97"/>
              <a:gd name="T34" fmla="*/ 20 w 82"/>
              <a:gd name="T35" fmla="*/ 95 h 97"/>
              <a:gd name="T36" fmla="*/ 28 w 82"/>
              <a:gd name="T37" fmla="*/ 97 h 97"/>
              <a:gd name="T38" fmla="*/ 30 w 82"/>
              <a:gd name="T39" fmla="*/ 88 h 97"/>
              <a:gd name="T40" fmla="*/ 34 w 82"/>
              <a:gd name="T41" fmla="*/ 79 h 97"/>
              <a:gd name="T42" fmla="*/ 41 w 82"/>
              <a:gd name="T43" fmla="*/ 66 h 97"/>
              <a:gd name="T44" fmla="*/ 48 w 82"/>
              <a:gd name="T45" fmla="*/ 53 h 97"/>
              <a:gd name="T46" fmla="*/ 47 w 82"/>
              <a:gd name="T47" fmla="*/ 45 h 97"/>
              <a:gd name="T48" fmla="*/ 49 w 82"/>
              <a:gd name="T49" fmla="*/ 36 h 97"/>
              <a:gd name="T50" fmla="*/ 58 w 82"/>
              <a:gd name="T51" fmla="*/ 27 h 97"/>
              <a:gd name="T52" fmla="*/ 67 w 82"/>
              <a:gd name="T53" fmla="*/ 18 h 97"/>
              <a:gd name="T54" fmla="*/ 77 w 82"/>
              <a:gd name="T55" fmla="*/ 13 h 97"/>
              <a:gd name="T56" fmla="*/ 82 w 82"/>
              <a:gd name="T57" fmla="*/ 6 h 97"/>
              <a:gd name="T58" fmla="*/ 74 w 82"/>
              <a:gd name="T5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2" h="97">
                <a:moveTo>
                  <a:pt x="74" y="0"/>
                </a:moveTo>
                <a:lnTo>
                  <a:pt x="63" y="6"/>
                </a:lnTo>
                <a:lnTo>
                  <a:pt x="54" y="3"/>
                </a:lnTo>
                <a:lnTo>
                  <a:pt x="43" y="1"/>
                </a:lnTo>
                <a:lnTo>
                  <a:pt x="31" y="2"/>
                </a:lnTo>
                <a:lnTo>
                  <a:pt x="21" y="3"/>
                </a:lnTo>
                <a:lnTo>
                  <a:pt x="24" y="8"/>
                </a:lnTo>
                <a:lnTo>
                  <a:pt x="12" y="13"/>
                </a:lnTo>
                <a:lnTo>
                  <a:pt x="4" y="14"/>
                </a:lnTo>
                <a:lnTo>
                  <a:pt x="0" y="20"/>
                </a:lnTo>
                <a:lnTo>
                  <a:pt x="2" y="29"/>
                </a:lnTo>
                <a:lnTo>
                  <a:pt x="3" y="39"/>
                </a:lnTo>
                <a:lnTo>
                  <a:pt x="8" y="46"/>
                </a:lnTo>
                <a:lnTo>
                  <a:pt x="14" y="53"/>
                </a:lnTo>
                <a:lnTo>
                  <a:pt x="12" y="63"/>
                </a:lnTo>
                <a:lnTo>
                  <a:pt x="15" y="76"/>
                </a:lnTo>
                <a:lnTo>
                  <a:pt x="15" y="86"/>
                </a:lnTo>
                <a:lnTo>
                  <a:pt x="20" y="95"/>
                </a:lnTo>
                <a:lnTo>
                  <a:pt x="28" y="97"/>
                </a:lnTo>
                <a:lnTo>
                  <a:pt x="30" y="88"/>
                </a:lnTo>
                <a:lnTo>
                  <a:pt x="34" y="79"/>
                </a:lnTo>
                <a:lnTo>
                  <a:pt x="41" y="66"/>
                </a:lnTo>
                <a:lnTo>
                  <a:pt x="48" y="53"/>
                </a:lnTo>
                <a:lnTo>
                  <a:pt x="47" y="45"/>
                </a:lnTo>
                <a:lnTo>
                  <a:pt x="49" y="36"/>
                </a:lnTo>
                <a:lnTo>
                  <a:pt x="58" y="27"/>
                </a:lnTo>
                <a:lnTo>
                  <a:pt x="67" y="18"/>
                </a:lnTo>
                <a:lnTo>
                  <a:pt x="77" y="13"/>
                </a:lnTo>
                <a:lnTo>
                  <a:pt x="82" y="6"/>
                </a:lnTo>
                <a:lnTo>
                  <a:pt x="74" y="0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E8EC0F1B-F4A3-4EB3-AD0C-08D6DA263D7C}"/>
              </a:ext>
            </a:extLst>
          </p:cNvPr>
          <p:cNvSpPr>
            <a:spLocks/>
          </p:cNvSpPr>
          <p:nvPr/>
        </p:nvSpPr>
        <p:spPr bwMode="auto">
          <a:xfrm>
            <a:off x="2337376" y="4124320"/>
            <a:ext cx="166219" cy="196624"/>
          </a:xfrm>
          <a:custGeom>
            <a:avLst/>
            <a:gdLst>
              <a:gd name="T0" fmla="*/ 74 w 82"/>
              <a:gd name="T1" fmla="*/ 0 h 97"/>
              <a:gd name="T2" fmla="*/ 63 w 82"/>
              <a:gd name="T3" fmla="*/ 6 h 97"/>
              <a:gd name="T4" fmla="*/ 54 w 82"/>
              <a:gd name="T5" fmla="*/ 3 h 97"/>
              <a:gd name="T6" fmla="*/ 43 w 82"/>
              <a:gd name="T7" fmla="*/ 1 h 97"/>
              <a:gd name="T8" fmla="*/ 31 w 82"/>
              <a:gd name="T9" fmla="*/ 2 h 97"/>
              <a:gd name="T10" fmla="*/ 21 w 82"/>
              <a:gd name="T11" fmla="*/ 3 h 97"/>
              <a:gd name="T12" fmla="*/ 24 w 82"/>
              <a:gd name="T13" fmla="*/ 8 h 97"/>
              <a:gd name="T14" fmla="*/ 12 w 82"/>
              <a:gd name="T15" fmla="*/ 13 h 97"/>
              <a:gd name="T16" fmla="*/ 4 w 82"/>
              <a:gd name="T17" fmla="*/ 14 h 97"/>
              <a:gd name="T18" fmla="*/ 0 w 82"/>
              <a:gd name="T19" fmla="*/ 20 h 97"/>
              <a:gd name="T20" fmla="*/ 2 w 82"/>
              <a:gd name="T21" fmla="*/ 29 h 97"/>
              <a:gd name="T22" fmla="*/ 3 w 82"/>
              <a:gd name="T23" fmla="*/ 39 h 97"/>
              <a:gd name="T24" fmla="*/ 8 w 82"/>
              <a:gd name="T25" fmla="*/ 46 h 97"/>
              <a:gd name="T26" fmla="*/ 14 w 82"/>
              <a:gd name="T27" fmla="*/ 53 h 97"/>
              <a:gd name="T28" fmla="*/ 12 w 82"/>
              <a:gd name="T29" fmla="*/ 63 h 97"/>
              <a:gd name="T30" fmla="*/ 15 w 82"/>
              <a:gd name="T31" fmla="*/ 76 h 97"/>
              <a:gd name="T32" fmla="*/ 15 w 82"/>
              <a:gd name="T33" fmla="*/ 86 h 97"/>
              <a:gd name="T34" fmla="*/ 20 w 82"/>
              <a:gd name="T35" fmla="*/ 95 h 97"/>
              <a:gd name="T36" fmla="*/ 28 w 82"/>
              <a:gd name="T37" fmla="*/ 97 h 97"/>
              <a:gd name="T38" fmla="*/ 30 w 82"/>
              <a:gd name="T39" fmla="*/ 88 h 97"/>
              <a:gd name="T40" fmla="*/ 34 w 82"/>
              <a:gd name="T41" fmla="*/ 79 h 97"/>
              <a:gd name="T42" fmla="*/ 41 w 82"/>
              <a:gd name="T43" fmla="*/ 66 h 97"/>
              <a:gd name="T44" fmla="*/ 48 w 82"/>
              <a:gd name="T45" fmla="*/ 53 h 97"/>
              <a:gd name="T46" fmla="*/ 47 w 82"/>
              <a:gd name="T47" fmla="*/ 45 h 97"/>
              <a:gd name="T48" fmla="*/ 49 w 82"/>
              <a:gd name="T49" fmla="*/ 36 h 97"/>
              <a:gd name="T50" fmla="*/ 58 w 82"/>
              <a:gd name="T51" fmla="*/ 27 h 97"/>
              <a:gd name="T52" fmla="*/ 67 w 82"/>
              <a:gd name="T53" fmla="*/ 18 h 97"/>
              <a:gd name="T54" fmla="*/ 77 w 82"/>
              <a:gd name="T55" fmla="*/ 13 h 97"/>
              <a:gd name="T56" fmla="*/ 82 w 82"/>
              <a:gd name="T57" fmla="*/ 6 h 97"/>
              <a:gd name="T58" fmla="*/ 74 w 82"/>
              <a:gd name="T5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2" h="97">
                <a:moveTo>
                  <a:pt x="74" y="0"/>
                </a:moveTo>
                <a:lnTo>
                  <a:pt x="63" y="6"/>
                </a:lnTo>
                <a:lnTo>
                  <a:pt x="54" y="3"/>
                </a:lnTo>
                <a:lnTo>
                  <a:pt x="43" y="1"/>
                </a:lnTo>
                <a:lnTo>
                  <a:pt x="31" y="2"/>
                </a:lnTo>
                <a:lnTo>
                  <a:pt x="21" y="3"/>
                </a:lnTo>
                <a:lnTo>
                  <a:pt x="24" y="8"/>
                </a:lnTo>
                <a:lnTo>
                  <a:pt x="12" y="13"/>
                </a:lnTo>
                <a:lnTo>
                  <a:pt x="4" y="14"/>
                </a:lnTo>
                <a:lnTo>
                  <a:pt x="0" y="20"/>
                </a:lnTo>
                <a:lnTo>
                  <a:pt x="2" y="29"/>
                </a:lnTo>
                <a:lnTo>
                  <a:pt x="3" y="39"/>
                </a:lnTo>
                <a:lnTo>
                  <a:pt x="8" y="46"/>
                </a:lnTo>
                <a:lnTo>
                  <a:pt x="14" y="53"/>
                </a:lnTo>
                <a:lnTo>
                  <a:pt x="12" y="63"/>
                </a:lnTo>
                <a:lnTo>
                  <a:pt x="15" y="76"/>
                </a:lnTo>
                <a:lnTo>
                  <a:pt x="15" y="86"/>
                </a:lnTo>
                <a:lnTo>
                  <a:pt x="20" y="95"/>
                </a:lnTo>
                <a:lnTo>
                  <a:pt x="28" y="97"/>
                </a:lnTo>
                <a:lnTo>
                  <a:pt x="30" y="88"/>
                </a:lnTo>
                <a:lnTo>
                  <a:pt x="34" y="79"/>
                </a:lnTo>
                <a:lnTo>
                  <a:pt x="41" y="66"/>
                </a:lnTo>
                <a:lnTo>
                  <a:pt x="48" y="53"/>
                </a:lnTo>
                <a:lnTo>
                  <a:pt x="47" y="45"/>
                </a:lnTo>
                <a:lnTo>
                  <a:pt x="49" y="36"/>
                </a:lnTo>
                <a:lnTo>
                  <a:pt x="58" y="27"/>
                </a:lnTo>
                <a:lnTo>
                  <a:pt x="67" y="18"/>
                </a:lnTo>
                <a:lnTo>
                  <a:pt x="77" y="13"/>
                </a:lnTo>
                <a:lnTo>
                  <a:pt x="82" y="6"/>
                </a:lnTo>
                <a:lnTo>
                  <a:pt x="74" y="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704039A9-9C3E-40B4-921F-86293C23468A}"/>
              </a:ext>
            </a:extLst>
          </p:cNvPr>
          <p:cNvSpPr>
            <a:spLocks/>
          </p:cNvSpPr>
          <p:nvPr/>
        </p:nvSpPr>
        <p:spPr bwMode="auto">
          <a:xfrm>
            <a:off x="2669812" y="3771614"/>
            <a:ext cx="591899" cy="662845"/>
          </a:xfrm>
          <a:custGeom>
            <a:avLst/>
            <a:gdLst>
              <a:gd name="T0" fmla="*/ 275 w 292"/>
              <a:gd name="T1" fmla="*/ 236 h 327"/>
              <a:gd name="T2" fmla="*/ 254 w 292"/>
              <a:gd name="T3" fmla="*/ 225 h 327"/>
              <a:gd name="T4" fmla="*/ 236 w 292"/>
              <a:gd name="T5" fmla="*/ 229 h 327"/>
              <a:gd name="T6" fmla="*/ 218 w 292"/>
              <a:gd name="T7" fmla="*/ 233 h 327"/>
              <a:gd name="T8" fmla="*/ 207 w 292"/>
              <a:gd name="T9" fmla="*/ 206 h 327"/>
              <a:gd name="T10" fmla="*/ 185 w 292"/>
              <a:gd name="T11" fmla="*/ 196 h 327"/>
              <a:gd name="T12" fmla="*/ 171 w 292"/>
              <a:gd name="T13" fmla="*/ 215 h 327"/>
              <a:gd name="T14" fmla="*/ 183 w 292"/>
              <a:gd name="T15" fmla="*/ 237 h 327"/>
              <a:gd name="T16" fmla="*/ 169 w 292"/>
              <a:gd name="T17" fmla="*/ 248 h 327"/>
              <a:gd name="T18" fmla="*/ 152 w 292"/>
              <a:gd name="T19" fmla="*/ 259 h 327"/>
              <a:gd name="T20" fmla="*/ 132 w 292"/>
              <a:gd name="T21" fmla="*/ 267 h 327"/>
              <a:gd name="T22" fmla="*/ 109 w 292"/>
              <a:gd name="T23" fmla="*/ 273 h 327"/>
              <a:gd name="T24" fmla="*/ 84 w 292"/>
              <a:gd name="T25" fmla="*/ 309 h 327"/>
              <a:gd name="T26" fmla="*/ 71 w 292"/>
              <a:gd name="T27" fmla="*/ 325 h 327"/>
              <a:gd name="T28" fmla="*/ 64 w 292"/>
              <a:gd name="T29" fmla="*/ 320 h 327"/>
              <a:gd name="T30" fmla="*/ 53 w 292"/>
              <a:gd name="T31" fmla="*/ 304 h 327"/>
              <a:gd name="T32" fmla="*/ 55 w 292"/>
              <a:gd name="T33" fmla="*/ 280 h 327"/>
              <a:gd name="T34" fmla="*/ 60 w 292"/>
              <a:gd name="T35" fmla="*/ 263 h 327"/>
              <a:gd name="T36" fmla="*/ 55 w 292"/>
              <a:gd name="T37" fmla="*/ 244 h 327"/>
              <a:gd name="T38" fmla="*/ 41 w 292"/>
              <a:gd name="T39" fmla="*/ 241 h 327"/>
              <a:gd name="T40" fmla="*/ 23 w 292"/>
              <a:gd name="T41" fmla="*/ 244 h 327"/>
              <a:gd name="T42" fmla="*/ 7 w 292"/>
              <a:gd name="T43" fmla="*/ 235 h 327"/>
              <a:gd name="T44" fmla="*/ 3 w 292"/>
              <a:gd name="T45" fmla="*/ 211 h 327"/>
              <a:gd name="T46" fmla="*/ 5 w 292"/>
              <a:gd name="T47" fmla="*/ 193 h 327"/>
              <a:gd name="T48" fmla="*/ 5 w 292"/>
              <a:gd name="T49" fmla="*/ 172 h 327"/>
              <a:gd name="T50" fmla="*/ 11 w 292"/>
              <a:gd name="T51" fmla="*/ 151 h 327"/>
              <a:gd name="T52" fmla="*/ 11 w 292"/>
              <a:gd name="T53" fmla="*/ 134 h 327"/>
              <a:gd name="T54" fmla="*/ 14 w 292"/>
              <a:gd name="T55" fmla="*/ 119 h 327"/>
              <a:gd name="T56" fmla="*/ 16 w 292"/>
              <a:gd name="T57" fmla="*/ 106 h 327"/>
              <a:gd name="T58" fmla="*/ 14 w 292"/>
              <a:gd name="T59" fmla="*/ 87 h 327"/>
              <a:gd name="T60" fmla="*/ 16 w 292"/>
              <a:gd name="T61" fmla="*/ 78 h 327"/>
              <a:gd name="T62" fmla="*/ 24 w 292"/>
              <a:gd name="T63" fmla="*/ 54 h 327"/>
              <a:gd name="T64" fmla="*/ 27 w 292"/>
              <a:gd name="T65" fmla="*/ 33 h 327"/>
              <a:gd name="T66" fmla="*/ 33 w 292"/>
              <a:gd name="T67" fmla="*/ 12 h 327"/>
              <a:gd name="T68" fmla="*/ 50 w 292"/>
              <a:gd name="T69" fmla="*/ 6 h 327"/>
              <a:gd name="T70" fmla="*/ 65 w 292"/>
              <a:gd name="T71" fmla="*/ 9 h 327"/>
              <a:gd name="T72" fmla="*/ 76 w 292"/>
              <a:gd name="T73" fmla="*/ 0 h 327"/>
              <a:gd name="T74" fmla="*/ 86 w 292"/>
              <a:gd name="T75" fmla="*/ 20 h 327"/>
              <a:gd name="T76" fmla="*/ 86 w 292"/>
              <a:gd name="T77" fmla="*/ 37 h 327"/>
              <a:gd name="T78" fmla="*/ 94 w 292"/>
              <a:gd name="T79" fmla="*/ 50 h 327"/>
              <a:gd name="T80" fmla="*/ 116 w 292"/>
              <a:gd name="T81" fmla="*/ 54 h 327"/>
              <a:gd name="T82" fmla="*/ 128 w 292"/>
              <a:gd name="T83" fmla="*/ 66 h 327"/>
              <a:gd name="T84" fmla="*/ 149 w 292"/>
              <a:gd name="T85" fmla="*/ 53 h 327"/>
              <a:gd name="T86" fmla="*/ 158 w 292"/>
              <a:gd name="T87" fmla="*/ 42 h 327"/>
              <a:gd name="T88" fmla="*/ 168 w 292"/>
              <a:gd name="T89" fmla="*/ 44 h 327"/>
              <a:gd name="T90" fmla="*/ 194 w 292"/>
              <a:gd name="T91" fmla="*/ 53 h 327"/>
              <a:gd name="T92" fmla="*/ 197 w 292"/>
              <a:gd name="T93" fmla="*/ 71 h 327"/>
              <a:gd name="T94" fmla="*/ 213 w 292"/>
              <a:gd name="T95" fmla="*/ 81 h 327"/>
              <a:gd name="T96" fmla="*/ 220 w 292"/>
              <a:gd name="T97" fmla="*/ 104 h 327"/>
              <a:gd name="T98" fmla="*/ 218 w 292"/>
              <a:gd name="T99" fmla="*/ 120 h 327"/>
              <a:gd name="T100" fmla="*/ 219 w 292"/>
              <a:gd name="T101" fmla="*/ 135 h 327"/>
              <a:gd name="T102" fmla="*/ 239 w 292"/>
              <a:gd name="T103" fmla="*/ 142 h 327"/>
              <a:gd name="T104" fmla="*/ 248 w 292"/>
              <a:gd name="T105" fmla="*/ 152 h 327"/>
              <a:gd name="T106" fmla="*/ 262 w 292"/>
              <a:gd name="T107" fmla="*/ 158 h 327"/>
              <a:gd name="T108" fmla="*/ 284 w 292"/>
              <a:gd name="T109" fmla="*/ 169 h 327"/>
              <a:gd name="T110" fmla="*/ 284 w 292"/>
              <a:gd name="T111" fmla="*/ 24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2" h="327">
                <a:moveTo>
                  <a:pt x="284" y="240"/>
                </a:moveTo>
                <a:lnTo>
                  <a:pt x="275" y="236"/>
                </a:lnTo>
                <a:lnTo>
                  <a:pt x="266" y="230"/>
                </a:lnTo>
                <a:lnTo>
                  <a:pt x="254" y="225"/>
                </a:lnTo>
                <a:lnTo>
                  <a:pt x="243" y="223"/>
                </a:lnTo>
                <a:lnTo>
                  <a:pt x="236" y="229"/>
                </a:lnTo>
                <a:lnTo>
                  <a:pt x="227" y="233"/>
                </a:lnTo>
                <a:lnTo>
                  <a:pt x="218" y="233"/>
                </a:lnTo>
                <a:lnTo>
                  <a:pt x="211" y="221"/>
                </a:lnTo>
                <a:lnTo>
                  <a:pt x="207" y="206"/>
                </a:lnTo>
                <a:lnTo>
                  <a:pt x="196" y="198"/>
                </a:lnTo>
                <a:lnTo>
                  <a:pt x="185" y="196"/>
                </a:lnTo>
                <a:lnTo>
                  <a:pt x="177" y="204"/>
                </a:lnTo>
                <a:lnTo>
                  <a:pt x="171" y="215"/>
                </a:lnTo>
                <a:lnTo>
                  <a:pt x="175" y="225"/>
                </a:lnTo>
                <a:lnTo>
                  <a:pt x="183" y="237"/>
                </a:lnTo>
                <a:lnTo>
                  <a:pt x="178" y="243"/>
                </a:lnTo>
                <a:lnTo>
                  <a:pt x="169" y="248"/>
                </a:lnTo>
                <a:lnTo>
                  <a:pt x="163" y="254"/>
                </a:lnTo>
                <a:lnTo>
                  <a:pt x="152" y="259"/>
                </a:lnTo>
                <a:lnTo>
                  <a:pt x="139" y="259"/>
                </a:lnTo>
                <a:lnTo>
                  <a:pt x="132" y="267"/>
                </a:lnTo>
                <a:lnTo>
                  <a:pt x="120" y="272"/>
                </a:lnTo>
                <a:lnTo>
                  <a:pt x="109" y="273"/>
                </a:lnTo>
                <a:lnTo>
                  <a:pt x="93" y="294"/>
                </a:lnTo>
                <a:lnTo>
                  <a:pt x="84" y="309"/>
                </a:lnTo>
                <a:lnTo>
                  <a:pt x="78" y="318"/>
                </a:lnTo>
                <a:lnTo>
                  <a:pt x="71" y="325"/>
                </a:lnTo>
                <a:lnTo>
                  <a:pt x="65" y="327"/>
                </a:lnTo>
                <a:lnTo>
                  <a:pt x="64" y="320"/>
                </a:lnTo>
                <a:lnTo>
                  <a:pt x="61" y="309"/>
                </a:lnTo>
                <a:lnTo>
                  <a:pt x="53" y="304"/>
                </a:lnTo>
                <a:lnTo>
                  <a:pt x="60" y="289"/>
                </a:lnTo>
                <a:lnTo>
                  <a:pt x="55" y="280"/>
                </a:lnTo>
                <a:lnTo>
                  <a:pt x="53" y="270"/>
                </a:lnTo>
                <a:lnTo>
                  <a:pt x="60" y="263"/>
                </a:lnTo>
                <a:lnTo>
                  <a:pt x="60" y="252"/>
                </a:lnTo>
                <a:lnTo>
                  <a:pt x="55" y="244"/>
                </a:lnTo>
                <a:lnTo>
                  <a:pt x="48" y="237"/>
                </a:lnTo>
                <a:lnTo>
                  <a:pt x="41" y="241"/>
                </a:lnTo>
                <a:lnTo>
                  <a:pt x="33" y="246"/>
                </a:lnTo>
                <a:lnTo>
                  <a:pt x="23" y="244"/>
                </a:lnTo>
                <a:lnTo>
                  <a:pt x="17" y="237"/>
                </a:lnTo>
                <a:lnTo>
                  <a:pt x="7" y="235"/>
                </a:lnTo>
                <a:lnTo>
                  <a:pt x="0" y="221"/>
                </a:lnTo>
                <a:lnTo>
                  <a:pt x="3" y="211"/>
                </a:lnTo>
                <a:lnTo>
                  <a:pt x="6" y="198"/>
                </a:lnTo>
                <a:lnTo>
                  <a:pt x="5" y="193"/>
                </a:lnTo>
                <a:lnTo>
                  <a:pt x="5" y="182"/>
                </a:lnTo>
                <a:lnTo>
                  <a:pt x="5" y="172"/>
                </a:lnTo>
                <a:lnTo>
                  <a:pt x="7" y="162"/>
                </a:lnTo>
                <a:lnTo>
                  <a:pt x="11" y="151"/>
                </a:lnTo>
                <a:lnTo>
                  <a:pt x="8" y="143"/>
                </a:lnTo>
                <a:lnTo>
                  <a:pt x="11" y="134"/>
                </a:lnTo>
                <a:lnTo>
                  <a:pt x="17" y="128"/>
                </a:lnTo>
                <a:lnTo>
                  <a:pt x="14" y="119"/>
                </a:lnTo>
                <a:lnTo>
                  <a:pt x="19" y="113"/>
                </a:lnTo>
                <a:lnTo>
                  <a:pt x="16" y="106"/>
                </a:lnTo>
                <a:lnTo>
                  <a:pt x="14" y="97"/>
                </a:lnTo>
                <a:lnTo>
                  <a:pt x="14" y="87"/>
                </a:lnTo>
                <a:lnTo>
                  <a:pt x="11" y="81"/>
                </a:lnTo>
                <a:lnTo>
                  <a:pt x="16" y="78"/>
                </a:lnTo>
                <a:lnTo>
                  <a:pt x="24" y="66"/>
                </a:lnTo>
                <a:lnTo>
                  <a:pt x="24" y="54"/>
                </a:lnTo>
                <a:lnTo>
                  <a:pt x="29" y="46"/>
                </a:lnTo>
                <a:lnTo>
                  <a:pt x="27" y="33"/>
                </a:lnTo>
                <a:lnTo>
                  <a:pt x="29" y="23"/>
                </a:lnTo>
                <a:lnTo>
                  <a:pt x="33" y="12"/>
                </a:lnTo>
                <a:lnTo>
                  <a:pt x="41" y="10"/>
                </a:lnTo>
                <a:lnTo>
                  <a:pt x="50" y="6"/>
                </a:lnTo>
                <a:lnTo>
                  <a:pt x="57" y="11"/>
                </a:lnTo>
                <a:lnTo>
                  <a:pt x="65" y="9"/>
                </a:lnTo>
                <a:lnTo>
                  <a:pt x="71" y="3"/>
                </a:lnTo>
                <a:lnTo>
                  <a:pt x="76" y="0"/>
                </a:lnTo>
                <a:lnTo>
                  <a:pt x="81" y="7"/>
                </a:lnTo>
                <a:lnTo>
                  <a:pt x="86" y="20"/>
                </a:lnTo>
                <a:lnTo>
                  <a:pt x="80" y="28"/>
                </a:lnTo>
                <a:lnTo>
                  <a:pt x="86" y="37"/>
                </a:lnTo>
                <a:lnTo>
                  <a:pt x="92" y="44"/>
                </a:lnTo>
                <a:lnTo>
                  <a:pt x="94" y="50"/>
                </a:lnTo>
                <a:lnTo>
                  <a:pt x="103" y="50"/>
                </a:lnTo>
                <a:lnTo>
                  <a:pt x="116" y="54"/>
                </a:lnTo>
                <a:lnTo>
                  <a:pt x="118" y="61"/>
                </a:lnTo>
                <a:lnTo>
                  <a:pt x="128" y="66"/>
                </a:lnTo>
                <a:lnTo>
                  <a:pt x="139" y="61"/>
                </a:lnTo>
                <a:lnTo>
                  <a:pt x="149" y="53"/>
                </a:lnTo>
                <a:lnTo>
                  <a:pt x="151" y="44"/>
                </a:lnTo>
                <a:lnTo>
                  <a:pt x="158" y="42"/>
                </a:lnTo>
                <a:lnTo>
                  <a:pt x="163" y="36"/>
                </a:lnTo>
                <a:lnTo>
                  <a:pt x="168" y="44"/>
                </a:lnTo>
                <a:lnTo>
                  <a:pt x="177" y="50"/>
                </a:lnTo>
                <a:lnTo>
                  <a:pt x="194" y="53"/>
                </a:lnTo>
                <a:lnTo>
                  <a:pt x="197" y="61"/>
                </a:lnTo>
                <a:lnTo>
                  <a:pt x="197" y="71"/>
                </a:lnTo>
                <a:lnTo>
                  <a:pt x="203" y="77"/>
                </a:lnTo>
                <a:lnTo>
                  <a:pt x="213" y="81"/>
                </a:lnTo>
                <a:lnTo>
                  <a:pt x="214" y="92"/>
                </a:lnTo>
                <a:lnTo>
                  <a:pt x="220" y="104"/>
                </a:lnTo>
                <a:lnTo>
                  <a:pt x="223" y="113"/>
                </a:lnTo>
                <a:lnTo>
                  <a:pt x="218" y="120"/>
                </a:lnTo>
                <a:lnTo>
                  <a:pt x="212" y="131"/>
                </a:lnTo>
                <a:lnTo>
                  <a:pt x="219" y="135"/>
                </a:lnTo>
                <a:lnTo>
                  <a:pt x="232" y="134"/>
                </a:lnTo>
                <a:lnTo>
                  <a:pt x="239" y="142"/>
                </a:lnTo>
                <a:lnTo>
                  <a:pt x="239" y="151"/>
                </a:lnTo>
                <a:lnTo>
                  <a:pt x="248" y="152"/>
                </a:lnTo>
                <a:lnTo>
                  <a:pt x="252" y="159"/>
                </a:lnTo>
                <a:lnTo>
                  <a:pt x="262" y="158"/>
                </a:lnTo>
                <a:lnTo>
                  <a:pt x="269" y="168"/>
                </a:lnTo>
                <a:lnTo>
                  <a:pt x="284" y="169"/>
                </a:lnTo>
                <a:lnTo>
                  <a:pt x="292" y="159"/>
                </a:lnTo>
                <a:lnTo>
                  <a:pt x="284" y="240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D637DA97-9A44-45B6-A8EE-C8E0F504861B}"/>
              </a:ext>
            </a:extLst>
          </p:cNvPr>
          <p:cNvSpPr>
            <a:spLocks/>
          </p:cNvSpPr>
          <p:nvPr/>
        </p:nvSpPr>
        <p:spPr bwMode="auto">
          <a:xfrm>
            <a:off x="2669812" y="3771614"/>
            <a:ext cx="591899" cy="662845"/>
          </a:xfrm>
          <a:custGeom>
            <a:avLst/>
            <a:gdLst>
              <a:gd name="T0" fmla="*/ 275 w 292"/>
              <a:gd name="T1" fmla="*/ 236 h 327"/>
              <a:gd name="T2" fmla="*/ 254 w 292"/>
              <a:gd name="T3" fmla="*/ 225 h 327"/>
              <a:gd name="T4" fmla="*/ 236 w 292"/>
              <a:gd name="T5" fmla="*/ 229 h 327"/>
              <a:gd name="T6" fmla="*/ 218 w 292"/>
              <a:gd name="T7" fmla="*/ 233 h 327"/>
              <a:gd name="T8" fmla="*/ 207 w 292"/>
              <a:gd name="T9" fmla="*/ 206 h 327"/>
              <a:gd name="T10" fmla="*/ 185 w 292"/>
              <a:gd name="T11" fmla="*/ 196 h 327"/>
              <a:gd name="T12" fmla="*/ 171 w 292"/>
              <a:gd name="T13" fmla="*/ 215 h 327"/>
              <a:gd name="T14" fmla="*/ 183 w 292"/>
              <a:gd name="T15" fmla="*/ 237 h 327"/>
              <a:gd name="T16" fmla="*/ 169 w 292"/>
              <a:gd name="T17" fmla="*/ 248 h 327"/>
              <a:gd name="T18" fmla="*/ 152 w 292"/>
              <a:gd name="T19" fmla="*/ 259 h 327"/>
              <a:gd name="T20" fmla="*/ 132 w 292"/>
              <a:gd name="T21" fmla="*/ 267 h 327"/>
              <a:gd name="T22" fmla="*/ 109 w 292"/>
              <a:gd name="T23" fmla="*/ 273 h 327"/>
              <a:gd name="T24" fmla="*/ 84 w 292"/>
              <a:gd name="T25" fmla="*/ 309 h 327"/>
              <a:gd name="T26" fmla="*/ 71 w 292"/>
              <a:gd name="T27" fmla="*/ 325 h 327"/>
              <a:gd name="T28" fmla="*/ 64 w 292"/>
              <a:gd name="T29" fmla="*/ 320 h 327"/>
              <a:gd name="T30" fmla="*/ 53 w 292"/>
              <a:gd name="T31" fmla="*/ 304 h 327"/>
              <a:gd name="T32" fmla="*/ 55 w 292"/>
              <a:gd name="T33" fmla="*/ 280 h 327"/>
              <a:gd name="T34" fmla="*/ 60 w 292"/>
              <a:gd name="T35" fmla="*/ 263 h 327"/>
              <a:gd name="T36" fmla="*/ 55 w 292"/>
              <a:gd name="T37" fmla="*/ 244 h 327"/>
              <a:gd name="T38" fmla="*/ 41 w 292"/>
              <a:gd name="T39" fmla="*/ 241 h 327"/>
              <a:gd name="T40" fmla="*/ 23 w 292"/>
              <a:gd name="T41" fmla="*/ 244 h 327"/>
              <a:gd name="T42" fmla="*/ 7 w 292"/>
              <a:gd name="T43" fmla="*/ 235 h 327"/>
              <a:gd name="T44" fmla="*/ 3 w 292"/>
              <a:gd name="T45" fmla="*/ 211 h 327"/>
              <a:gd name="T46" fmla="*/ 5 w 292"/>
              <a:gd name="T47" fmla="*/ 193 h 327"/>
              <a:gd name="T48" fmla="*/ 5 w 292"/>
              <a:gd name="T49" fmla="*/ 172 h 327"/>
              <a:gd name="T50" fmla="*/ 11 w 292"/>
              <a:gd name="T51" fmla="*/ 151 h 327"/>
              <a:gd name="T52" fmla="*/ 11 w 292"/>
              <a:gd name="T53" fmla="*/ 134 h 327"/>
              <a:gd name="T54" fmla="*/ 14 w 292"/>
              <a:gd name="T55" fmla="*/ 119 h 327"/>
              <a:gd name="T56" fmla="*/ 16 w 292"/>
              <a:gd name="T57" fmla="*/ 106 h 327"/>
              <a:gd name="T58" fmla="*/ 14 w 292"/>
              <a:gd name="T59" fmla="*/ 87 h 327"/>
              <a:gd name="T60" fmla="*/ 16 w 292"/>
              <a:gd name="T61" fmla="*/ 78 h 327"/>
              <a:gd name="T62" fmla="*/ 24 w 292"/>
              <a:gd name="T63" fmla="*/ 54 h 327"/>
              <a:gd name="T64" fmla="*/ 27 w 292"/>
              <a:gd name="T65" fmla="*/ 33 h 327"/>
              <a:gd name="T66" fmla="*/ 33 w 292"/>
              <a:gd name="T67" fmla="*/ 12 h 327"/>
              <a:gd name="T68" fmla="*/ 50 w 292"/>
              <a:gd name="T69" fmla="*/ 6 h 327"/>
              <a:gd name="T70" fmla="*/ 65 w 292"/>
              <a:gd name="T71" fmla="*/ 9 h 327"/>
              <a:gd name="T72" fmla="*/ 76 w 292"/>
              <a:gd name="T73" fmla="*/ 0 h 327"/>
              <a:gd name="T74" fmla="*/ 86 w 292"/>
              <a:gd name="T75" fmla="*/ 20 h 327"/>
              <a:gd name="T76" fmla="*/ 86 w 292"/>
              <a:gd name="T77" fmla="*/ 37 h 327"/>
              <a:gd name="T78" fmla="*/ 94 w 292"/>
              <a:gd name="T79" fmla="*/ 50 h 327"/>
              <a:gd name="T80" fmla="*/ 116 w 292"/>
              <a:gd name="T81" fmla="*/ 54 h 327"/>
              <a:gd name="T82" fmla="*/ 128 w 292"/>
              <a:gd name="T83" fmla="*/ 66 h 327"/>
              <a:gd name="T84" fmla="*/ 149 w 292"/>
              <a:gd name="T85" fmla="*/ 53 h 327"/>
              <a:gd name="T86" fmla="*/ 158 w 292"/>
              <a:gd name="T87" fmla="*/ 42 h 327"/>
              <a:gd name="T88" fmla="*/ 168 w 292"/>
              <a:gd name="T89" fmla="*/ 44 h 327"/>
              <a:gd name="T90" fmla="*/ 194 w 292"/>
              <a:gd name="T91" fmla="*/ 53 h 327"/>
              <a:gd name="T92" fmla="*/ 197 w 292"/>
              <a:gd name="T93" fmla="*/ 71 h 327"/>
              <a:gd name="T94" fmla="*/ 213 w 292"/>
              <a:gd name="T95" fmla="*/ 81 h 327"/>
              <a:gd name="T96" fmla="*/ 220 w 292"/>
              <a:gd name="T97" fmla="*/ 104 h 327"/>
              <a:gd name="T98" fmla="*/ 218 w 292"/>
              <a:gd name="T99" fmla="*/ 120 h 327"/>
              <a:gd name="T100" fmla="*/ 219 w 292"/>
              <a:gd name="T101" fmla="*/ 135 h 327"/>
              <a:gd name="T102" fmla="*/ 239 w 292"/>
              <a:gd name="T103" fmla="*/ 142 h 327"/>
              <a:gd name="T104" fmla="*/ 248 w 292"/>
              <a:gd name="T105" fmla="*/ 152 h 327"/>
              <a:gd name="T106" fmla="*/ 262 w 292"/>
              <a:gd name="T107" fmla="*/ 158 h 327"/>
              <a:gd name="T108" fmla="*/ 284 w 292"/>
              <a:gd name="T109" fmla="*/ 169 h 327"/>
              <a:gd name="T110" fmla="*/ 284 w 292"/>
              <a:gd name="T111" fmla="*/ 24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2" h="327">
                <a:moveTo>
                  <a:pt x="284" y="240"/>
                </a:moveTo>
                <a:lnTo>
                  <a:pt x="275" y="236"/>
                </a:lnTo>
                <a:lnTo>
                  <a:pt x="266" y="230"/>
                </a:lnTo>
                <a:lnTo>
                  <a:pt x="254" y="225"/>
                </a:lnTo>
                <a:lnTo>
                  <a:pt x="243" y="223"/>
                </a:lnTo>
                <a:lnTo>
                  <a:pt x="236" y="229"/>
                </a:lnTo>
                <a:lnTo>
                  <a:pt x="227" y="233"/>
                </a:lnTo>
                <a:lnTo>
                  <a:pt x="218" y="233"/>
                </a:lnTo>
                <a:lnTo>
                  <a:pt x="211" y="221"/>
                </a:lnTo>
                <a:lnTo>
                  <a:pt x="207" y="206"/>
                </a:lnTo>
                <a:lnTo>
                  <a:pt x="196" y="198"/>
                </a:lnTo>
                <a:lnTo>
                  <a:pt x="185" y="196"/>
                </a:lnTo>
                <a:lnTo>
                  <a:pt x="177" y="204"/>
                </a:lnTo>
                <a:lnTo>
                  <a:pt x="171" y="215"/>
                </a:lnTo>
                <a:lnTo>
                  <a:pt x="175" y="225"/>
                </a:lnTo>
                <a:lnTo>
                  <a:pt x="183" y="237"/>
                </a:lnTo>
                <a:lnTo>
                  <a:pt x="178" y="243"/>
                </a:lnTo>
                <a:lnTo>
                  <a:pt x="169" y="248"/>
                </a:lnTo>
                <a:lnTo>
                  <a:pt x="163" y="254"/>
                </a:lnTo>
                <a:lnTo>
                  <a:pt x="152" y="259"/>
                </a:lnTo>
                <a:lnTo>
                  <a:pt x="139" y="259"/>
                </a:lnTo>
                <a:lnTo>
                  <a:pt x="132" y="267"/>
                </a:lnTo>
                <a:lnTo>
                  <a:pt x="120" y="272"/>
                </a:lnTo>
                <a:lnTo>
                  <a:pt x="109" y="273"/>
                </a:lnTo>
                <a:lnTo>
                  <a:pt x="93" y="294"/>
                </a:lnTo>
                <a:lnTo>
                  <a:pt x="84" y="309"/>
                </a:lnTo>
                <a:lnTo>
                  <a:pt x="78" y="318"/>
                </a:lnTo>
                <a:lnTo>
                  <a:pt x="71" y="325"/>
                </a:lnTo>
                <a:lnTo>
                  <a:pt x="65" y="327"/>
                </a:lnTo>
                <a:lnTo>
                  <a:pt x="64" y="320"/>
                </a:lnTo>
                <a:lnTo>
                  <a:pt x="61" y="309"/>
                </a:lnTo>
                <a:lnTo>
                  <a:pt x="53" y="304"/>
                </a:lnTo>
                <a:lnTo>
                  <a:pt x="60" y="289"/>
                </a:lnTo>
                <a:lnTo>
                  <a:pt x="55" y="280"/>
                </a:lnTo>
                <a:lnTo>
                  <a:pt x="53" y="270"/>
                </a:lnTo>
                <a:lnTo>
                  <a:pt x="60" y="263"/>
                </a:lnTo>
                <a:lnTo>
                  <a:pt x="60" y="252"/>
                </a:lnTo>
                <a:lnTo>
                  <a:pt x="55" y="244"/>
                </a:lnTo>
                <a:lnTo>
                  <a:pt x="48" y="237"/>
                </a:lnTo>
                <a:lnTo>
                  <a:pt x="41" y="241"/>
                </a:lnTo>
                <a:lnTo>
                  <a:pt x="33" y="246"/>
                </a:lnTo>
                <a:lnTo>
                  <a:pt x="23" y="244"/>
                </a:lnTo>
                <a:lnTo>
                  <a:pt x="17" y="237"/>
                </a:lnTo>
                <a:lnTo>
                  <a:pt x="7" y="235"/>
                </a:lnTo>
                <a:lnTo>
                  <a:pt x="0" y="221"/>
                </a:lnTo>
                <a:lnTo>
                  <a:pt x="3" y="211"/>
                </a:lnTo>
                <a:lnTo>
                  <a:pt x="6" y="198"/>
                </a:lnTo>
                <a:lnTo>
                  <a:pt x="5" y="193"/>
                </a:lnTo>
                <a:lnTo>
                  <a:pt x="5" y="182"/>
                </a:lnTo>
                <a:lnTo>
                  <a:pt x="5" y="172"/>
                </a:lnTo>
                <a:lnTo>
                  <a:pt x="7" y="162"/>
                </a:lnTo>
                <a:lnTo>
                  <a:pt x="11" y="151"/>
                </a:lnTo>
                <a:lnTo>
                  <a:pt x="8" y="143"/>
                </a:lnTo>
                <a:lnTo>
                  <a:pt x="11" y="134"/>
                </a:lnTo>
                <a:lnTo>
                  <a:pt x="17" y="128"/>
                </a:lnTo>
                <a:lnTo>
                  <a:pt x="14" y="119"/>
                </a:lnTo>
                <a:lnTo>
                  <a:pt x="19" y="113"/>
                </a:lnTo>
                <a:lnTo>
                  <a:pt x="16" y="106"/>
                </a:lnTo>
                <a:lnTo>
                  <a:pt x="14" y="97"/>
                </a:lnTo>
                <a:lnTo>
                  <a:pt x="14" y="87"/>
                </a:lnTo>
                <a:lnTo>
                  <a:pt x="11" y="81"/>
                </a:lnTo>
                <a:lnTo>
                  <a:pt x="16" y="78"/>
                </a:lnTo>
                <a:lnTo>
                  <a:pt x="24" y="66"/>
                </a:lnTo>
                <a:lnTo>
                  <a:pt x="24" y="54"/>
                </a:lnTo>
                <a:lnTo>
                  <a:pt x="29" y="46"/>
                </a:lnTo>
                <a:lnTo>
                  <a:pt x="27" y="33"/>
                </a:lnTo>
                <a:lnTo>
                  <a:pt x="29" y="23"/>
                </a:lnTo>
                <a:lnTo>
                  <a:pt x="33" y="12"/>
                </a:lnTo>
                <a:lnTo>
                  <a:pt x="41" y="10"/>
                </a:lnTo>
                <a:lnTo>
                  <a:pt x="50" y="6"/>
                </a:lnTo>
                <a:lnTo>
                  <a:pt x="57" y="11"/>
                </a:lnTo>
                <a:lnTo>
                  <a:pt x="65" y="9"/>
                </a:lnTo>
                <a:lnTo>
                  <a:pt x="71" y="3"/>
                </a:lnTo>
                <a:lnTo>
                  <a:pt x="76" y="0"/>
                </a:lnTo>
                <a:lnTo>
                  <a:pt x="81" y="7"/>
                </a:lnTo>
                <a:lnTo>
                  <a:pt x="86" y="20"/>
                </a:lnTo>
                <a:lnTo>
                  <a:pt x="80" y="28"/>
                </a:lnTo>
                <a:lnTo>
                  <a:pt x="86" y="37"/>
                </a:lnTo>
                <a:lnTo>
                  <a:pt x="92" y="44"/>
                </a:lnTo>
                <a:lnTo>
                  <a:pt x="94" y="50"/>
                </a:lnTo>
                <a:lnTo>
                  <a:pt x="103" y="50"/>
                </a:lnTo>
                <a:lnTo>
                  <a:pt x="116" y="54"/>
                </a:lnTo>
                <a:lnTo>
                  <a:pt x="118" y="61"/>
                </a:lnTo>
                <a:lnTo>
                  <a:pt x="128" y="66"/>
                </a:lnTo>
                <a:lnTo>
                  <a:pt x="139" y="61"/>
                </a:lnTo>
                <a:lnTo>
                  <a:pt x="149" y="53"/>
                </a:lnTo>
                <a:lnTo>
                  <a:pt x="151" y="44"/>
                </a:lnTo>
                <a:lnTo>
                  <a:pt x="158" y="42"/>
                </a:lnTo>
                <a:lnTo>
                  <a:pt x="163" y="36"/>
                </a:lnTo>
                <a:lnTo>
                  <a:pt x="168" y="44"/>
                </a:lnTo>
                <a:lnTo>
                  <a:pt x="177" y="50"/>
                </a:lnTo>
                <a:lnTo>
                  <a:pt x="194" y="53"/>
                </a:lnTo>
                <a:lnTo>
                  <a:pt x="197" y="61"/>
                </a:lnTo>
                <a:lnTo>
                  <a:pt x="197" y="71"/>
                </a:lnTo>
                <a:lnTo>
                  <a:pt x="203" y="77"/>
                </a:lnTo>
                <a:lnTo>
                  <a:pt x="213" y="81"/>
                </a:lnTo>
                <a:lnTo>
                  <a:pt x="214" y="92"/>
                </a:lnTo>
                <a:lnTo>
                  <a:pt x="220" y="104"/>
                </a:lnTo>
                <a:lnTo>
                  <a:pt x="223" y="113"/>
                </a:lnTo>
                <a:lnTo>
                  <a:pt x="218" y="120"/>
                </a:lnTo>
                <a:lnTo>
                  <a:pt x="212" y="131"/>
                </a:lnTo>
                <a:lnTo>
                  <a:pt x="219" y="135"/>
                </a:lnTo>
                <a:lnTo>
                  <a:pt x="232" y="134"/>
                </a:lnTo>
                <a:lnTo>
                  <a:pt x="239" y="142"/>
                </a:lnTo>
                <a:lnTo>
                  <a:pt x="239" y="151"/>
                </a:lnTo>
                <a:lnTo>
                  <a:pt x="248" y="152"/>
                </a:lnTo>
                <a:lnTo>
                  <a:pt x="252" y="159"/>
                </a:lnTo>
                <a:lnTo>
                  <a:pt x="262" y="158"/>
                </a:lnTo>
                <a:lnTo>
                  <a:pt x="269" y="168"/>
                </a:lnTo>
                <a:lnTo>
                  <a:pt x="284" y="169"/>
                </a:lnTo>
                <a:lnTo>
                  <a:pt x="292" y="159"/>
                </a:lnTo>
                <a:lnTo>
                  <a:pt x="284" y="24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1B9C9C47-C60D-4E1A-98DF-2A6EE9D2F203}"/>
              </a:ext>
            </a:extLst>
          </p:cNvPr>
          <p:cNvSpPr>
            <a:spLocks/>
          </p:cNvSpPr>
          <p:nvPr/>
        </p:nvSpPr>
        <p:spPr bwMode="auto">
          <a:xfrm>
            <a:off x="3458337" y="3347960"/>
            <a:ext cx="977039" cy="330409"/>
          </a:xfrm>
          <a:custGeom>
            <a:avLst/>
            <a:gdLst>
              <a:gd name="T0" fmla="*/ 3 w 482"/>
              <a:gd name="T1" fmla="*/ 129 h 163"/>
              <a:gd name="T2" fmla="*/ 27 w 482"/>
              <a:gd name="T3" fmla="*/ 110 h 163"/>
              <a:gd name="T4" fmla="*/ 45 w 482"/>
              <a:gd name="T5" fmla="*/ 91 h 163"/>
              <a:gd name="T6" fmla="*/ 71 w 482"/>
              <a:gd name="T7" fmla="*/ 15 h 163"/>
              <a:gd name="T8" fmla="*/ 93 w 482"/>
              <a:gd name="T9" fmla="*/ 11 h 163"/>
              <a:gd name="T10" fmla="*/ 112 w 482"/>
              <a:gd name="T11" fmla="*/ 14 h 163"/>
              <a:gd name="T12" fmla="*/ 131 w 482"/>
              <a:gd name="T13" fmla="*/ 15 h 163"/>
              <a:gd name="T14" fmla="*/ 159 w 482"/>
              <a:gd name="T15" fmla="*/ 14 h 163"/>
              <a:gd name="T16" fmla="*/ 178 w 482"/>
              <a:gd name="T17" fmla="*/ 13 h 163"/>
              <a:gd name="T18" fmla="*/ 201 w 482"/>
              <a:gd name="T19" fmla="*/ 13 h 163"/>
              <a:gd name="T20" fmla="*/ 220 w 482"/>
              <a:gd name="T21" fmla="*/ 20 h 163"/>
              <a:gd name="T22" fmla="*/ 237 w 482"/>
              <a:gd name="T23" fmla="*/ 13 h 163"/>
              <a:gd name="T24" fmla="*/ 253 w 482"/>
              <a:gd name="T25" fmla="*/ 6 h 163"/>
              <a:gd name="T26" fmla="*/ 272 w 482"/>
              <a:gd name="T27" fmla="*/ 9 h 163"/>
              <a:gd name="T28" fmla="*/ 284 w 482"/>
              <a:gd name="T29" fmla="*/ 6 h 163"/>
              <a:gd name="T30" fmla="*/ 302 w 482"/>
              <a:gd name="T31" fmla="*/ 11 h 163"/>
              <a:gd name="T32" fmla="*/ 324 w 482"/>
              <a:gd name="T33" fmla="*/ 15 h 163"/>
              <a:gd name="T34" fmla="*/ 343 w 482"/>
              <a:gd name="T35" fmla="*/ 22 h 163"/>
              <a:gd name="T36" fmla="*/ 367 w 482"/>
              <a:gd name="T37" fmla="*/ 17 h 163"/>
              <a:gd name="T38" fmla="*/ 477 w 482"/>
              <a:gd name="T39" fmla="*/ 152 h 163"/>
              <a:gd name="T40" fmla="*/ 463 w 482"/>
              <a:gd name="T41" fmla="*/ 158 h 163"/>
              <a:gd name="T42" fmla="*/ 434 w 482"/>
              <a:gd name="T43" fmla="*/ 158 h 163"/>
              <a:gd name="T44" fmla="*/ 411 w 482"/>
              <a:gd name="T45" fmla="*/ 153 h 163"/>
              <a:gd name="T46" fmla="*/ 398 w 482"/>
              <a:gd name="T47" fmla="*/ 143 h 163"/>
              <a:gd name="T48" fmla="*/ 383 w 482"/>
              <a:gd name="T49" fmla="*/ 135 h 163"/>
              <a:gd name="T50" fmla="*/ 360 w 482"/>
              <a:gd name="T51" fmla="*/ 122 h 163"/>
              <a:gd name="T52" fmla="*/ 330 w 482"/>
              <a:gd name="T53" fmla="*/ 117 h 163"/>
              <a:gd name="T54" fmla="*/ 305 w 482"/>
              <a:gd name="T55" fmla="*/ 133 h 163"/>
              <a:gd name="T56" fmla="*/ 282 w 482"/>
              <a:gd name="T57" fmla="*/ 134 h 163"/>
              <a:gd name="T58" fmla="*/ 247 w 482"/>
              <a:gd name="T59" fmla="*/ 133 h 163"/>
              <a:gd name="T60" fmla="*/ 220 w 482"/>
              <a:gd name="T61" fmla="*/ 128 h 163"/>
              <a:gd name="T62" fmla="*/ 195 w 482"/>
              <a:gd name="T63" fmla="*/ 124 h 163"/>
              <a:gd name="T64" fmla="*/ 172 w 482"/>
              <a:gd name="T65" fmla="*/ 135 h 163"/>
              <a:gd name="T66" fmla="*/ 152 w 482"/>
              <a:gd name="T67" fmla="*/ 140 h 163"/>
              <a:gd name="T68" fmla="*/ 128 w 482"/>
              <a:gd name="T69" fmla="*/ 137 h 163"/>
              <a:gd name="T70" fmla="*/ 104 w 482"/>
              <a:gd name="T71" fmla="*/ 141 h 163"/>
              <a:gd name="T72" fmla="*/ 89 w 482"/>
              <a:gd name="T73" fmla="*/ 147 h 163"/>
              <a:gd name="T74" fmla="*/ 64 w 482"/>
              <a:gd name="T75" fmla="*/ 151 h 163"/>
              <a:gd name="T76" fmla="*/ 41 w 482"/>
              <a:gd name="T77" fmla="*/ 163 h 163"/>
              <a:gd name="T78" fmla="*/ 28 w 482"/>
              <a:gd name="T79" fmla="*/ 158 h 163"/>
              <a:gd name="T80" fmla="*/ 21 w 482"/>
              <a:gd name="T81" fmla="*/ 143 h 163"/>
              <a:gd name="T82" fmla="*/ 0 w 482"/>
              <a:gd name="T83" fmla="*/ 141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2" h="163">
                <a:moveTo>
                  <a:pt x="0" y="141"/>
                </a:moveTo>
                <a:lnTo>
                  <a:pt x="3" y="129"/>
                </a:lnTo>
                <a:lnTo>
                  <a:pt x="12" y="120"/>
                </a:lnTo>
                <a:lnTo>
                  <a:pt x="27" y="110"/>
                </a:lnTo>
                <a:lnTo>
                  <a:pt x="39" y="101"/>
                </a:lnTo>
                <a:lnTo>
                  <a:pt x="45" y="91"/>
                </a:lnTo>
                <a:lnTo>
                  <a:pt x="44" y="78"/>
                </a:lnTo>
                <a:lnTo>
                  <a:pt x="71" y="15"/>
                </a:lnTo>
                <a:lnTo>
                  <a:pt x="87" y="17"/>
                </a:lnTo>
                <a:lnTo>
                  <a:pt x="93" y="11"/>
                </a:lnTo>
                <a:lnTo>
                  <a:pt x="103" y="7"/>
                </a:lnTo>
                <a:lnTo>
                  <a:pt x="112" y="14"/>
                </a:lnTo>
                <a:lnTo>
                  <a:pt x="123" y="9"/>
                </a:lnTo>
                <a:lnTo>
                  <a:pt x="131" y="15"/>
                </a:lnTo>
                <a:lnTo>
                  <a:pt x="146" y="9"/>
                </a:lnTo>
                <a:lnTo>
                  <a:pt x="159" y="14"/>
                </a:lnTo>
                <a:lnTo>
                  <a:pt x="169" y="17"/>
                </a:lnTo>
                <a:lnTo>
                  <a:pt x="178" y="13"/>
                </a:lnTo>
                <a:lnTo>
                  <a:pt x="187" y="15"/>
                </a:lnTo>
                <a:lnTo>
                  <a:pt x="201" y="13"/>
                </a:lnTo>
                <a:lnTo>
                  <a:pt x="210" y="18"/>
                </a:lnTo>
                <a:lnTo>
                  <a:pt x="220" y="20"/>
                </a:lnTo>
                <a:lnTo>
                  <a:pt x="229" y="15"/>
                </a:lnTo>
                <a:lnTo>
                  <a:pt x="237" y="13"/>
                </a:lnTo>
                <a:lnTo>
                  <a:pt x="244" y="9"/>
                </a:lnTo>
                <a:lnTo>
                  <a:pt x="253" y="6"/>
                </a:lnTo>
                <a:lnTo>
                  <a:pt x="265" y="3"/>
                </a:lnTo>
                <a:lnTo>
                  <a:pt x="272" y="9"/>
                </a:lnTo>
                <a:lnTo>
                  <a:pt x="275" y="0"/>
                </a:lnTo>
                <a:lnTo>
                  <a:pt x="284" y="6"/>
                </a:lnTo>
                <a:lnTo>
                  <a:pt x="295" y="3"/>
                </a:lnTo>
                <a:lnTo>
                  <a:pt x="302" y="11"/>
                </a:lnTo>
                <a:lnTo>
                  <a:pt x="311" y="13"/>
                </a:lnTo>
                <a:lnTo>
                  <a:pt x="324" y="15"/>
                </a:lnTo>
                <a:lnTo>
                  <a:pt x="334" y="23"/>
                </a:lnTo>
                <a:lnTo>
                  <a:pt x="343" y="22"/>
                </a:lnTo>
                <a:lnTo>
                  <a:pt x="350" y="17"/>
                </a:lnTo>
                <a:lnTo>
                  <a:pt x="367" y="17"/>
                </a:lnTo>
                <a:lnTo>
                  <a:pt x="482" y="141"/>
                </a:lnTo>
                <a:lnTo>
                  <a:pt x="477" y="152"/>
                </a:lnTo>
                <a:lnTo>
                  <a:pt x="467" y="152"/>
                </a:lnTo>
                <a:lnTo>
                  <a:pt x="463" y="158"/>
                </a:lnTo>
                <a:lnTo>
                  <a:pt x="447" y="157"/>
                </a:lnTo>
                <a:lnTo>
                  <a:pt x="434" y="158"/>
                </a:lnTo>
                <a:lnTo>
                  <a:pt x="424" y="153"/>
                </a:lnTo>
                <a:lnTo>
                  <a:pt x="411" y="153"/>
                </a:lnTo>
                <a:lnTo>
                  <a:pt x="407" y="147"/>
                </a:lnTo>
                <a:lnTo>
                  <a:pt x="398" y="143"/>
                </a:lnTo>
                <a:lnTo>
                  <a:pt x="388" y="143"/>
                </a:lnTo>
                <a:lnTo>
                  <a:pt x="383" y="135"/>
                </a:lnTo>
                <a:lnTo>
                  <a:pt x="376" y="128"/>
                </a:lnTo>
                <a:lnTo>
                  <a:pt x="360" y="122"/>
                </a:lnTo>
                <a:lnTo>
                  <a:pt x="348" y="123"/>
                </a:lnTo>
                <a:lnTo>
                  <a:pt x="330" y="117"/>
                </a:lnTo>
                <a:lnTo>
                  <a:pt x="318" y="123"/>
                </a:lnTo>
                <a:lnTo>
                  <a:pt x="305" y="133"/>
                </a:lnTo>
                <a:lnTo>
                  <a:pt x="293" y="129"/>
                </a:lnTo>
                <a:lnTo>
                  <a:pt x="282" y="134"/>
                </a:lnTo>
                <a:lnTo>
                  <a:pt x="265" y="130"/>
                </a:lnTo>
                <a:lnTo>
                  <a:pt x="247" y="133"/>
                </a:lnTo>
                <a:lnTo>
                  <a:pt x="234" y="130"/>
                </a:lnTo>
                <a:lnTo>
                  <a:pt x="220" y="128"/>
                </a:lnTo>
                <a:lnTo>
                  <a:pt x="210" y="133"/>
                </a:lnTo>
                <a:lnTo>
                  <a:pt x="195" y="124"/>
                </a:lnTo>
                <a:lnTo>
                  <a:pt x="184" y="130"/>
                </a:lnTo>
                <a:lnTo>
                  <a:pt x="172" y="135"/>
                </a:lnTo>
                <a:lnTo>
                  <a:pt x="161" y="134"/>
                </a:lnTo>
                <a:lnTo>
                  <a:pt x="152" y="140"/>
                </a:lnTo>
                <a:lnTo>
                  <a:pt x="136" y="140"/>
                </a:lnTo>
                <a:lnTo>
                  <a:pt x="128" y="137"/>
                </a:lnTo>
                <a:lnTo>
                  <a:pt x="113" y="137"/>
                </a:lnTo>
                <a:lnTo>
                  <a:pt x="104" y="141"/>
                </a:lnTo>
                <a:lnTo>
                  <a:pt x="93" y="141"/>
                </a:lnTo>
                <a:lnTo>
                  <a:pt x="89" y="147"/>
                </a:lnTo>
                <a:lnTo>
                  <a:pt x="74" y="147"/>
                </a:lnTo>
                <a:lnTo>
                  <a:pt x="64" y="151"/>
                </a:lnTo>
                <a:lnTo>
                  <a:pt x="52" y="157"/>
                </a:lnTo>
                <a:lnTo>
                  <a:pt x="41" y="163"/>
                </a:lnTo>
                <a:lnTo>
                  <a:pt x="35" y="157"/>
                </a:lnTo>
                <a:lnTo>
                  <a:pt x="28" y="158"/>
                </a:lnTo>
                <a:lnTo>
                  <a:pt x="23" y="151"/>
                </a:lnTo>
                <a:lnTo>
                  <a:pt x="21" y="143"/>
                </a:lnTo>
                <a:lnTo>
                  <a:pt x="12" y="140"/>
                </a:lnTo>
                <a:lnTo>
                  <a:pt x="0" y="141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410B9910-D77B-4E13-B865-74072D5287F4}"/>
              </a:ext>
            </a:extLst>
          </p:cNvPr>
          <p:cNvSpPr>
            <a:spLocks/>
          </p:cNvSpPr>
          <p:nvPr/>
        </p:nvSpPr>
        <p:spPr bwMode="auto">
          <a:xfrm>
            <a:off x="3458337" y="3347960"/>
            <a:ext cx="977039" cy="330409"/>
          </a:xfrm>
          <a:custGeom>
            <a:avLst/>
            <a:gdLst>
              <a:gd name="T0" fmla="*/ 3 w 482"/>
              <a:gd name="T1" fmla="*/ 129 h 163"/>
              <a:gd name="T2" fmla="*/ 27 w 482"/>
              <a:gd name="T3" fmla="*/ 110 h 163"/>
              <a:gd name="T4" fmla="*/ 45 w 482"/>
              <a:gd name="T5" fmla="*/ 91 h 163"/>
              <a:gd name="T6" fmla="*/ 71 w 482"/>
              <a:gd name="T7" fmla="*/ 15 h 163"/>
              <a:gd name="T8" fmla="*/ 93 w 482"/>
              <a:gd name="T9" fmla="*/ 11 h 163"/>
              <a:gd name="T10" fmla="*/ 112 w 482"/>
              <a:gd name="T11" fmla="*/ 14 h 163"/>
              <a:gd name="T12" fmla="*/ 131 w 482"/>
              <a:gd name="T13" fmla="*/ 15 h 163"/>
              <a:gd name="T14" fmla="*/ 159 w 482"/>
              <a:gd name="T15" fmla="*/ 14 h 163"/>
              <a:gd name="T16" fmla="*/ 178 w 482"/>
              <a:gd name="T17" fmla="*/ 13 h 163"/>
              <a:gd name="T18" fmla="*/ 201 w 482"/>
              <a:gd name="T19" fmla="*/ 13 h 163"/>
              <a:gd name="T20" fmla="*/ 220 w 482"/>
              <a:gd name="T21" fmla="*/ 20 h 163"/>
              <a:gd name="T22" fmla="*/ 237 w 482"/>
              <a:gd name="T23" fmla="*/ 13 h 163"/>
              <a:gd name="T24" fmla="*/ 253 w 482"/>
              <a:gd name="T25" fmla="*/ 6 h 163"/>
              <a:gd name="T26" fmla="*/ 272 w 482"/>
              <a:gd name="T27" fmla="*/ 9 h 163"/>
              <a:gd name="T28" fmla="*/ 284 w 482"/>
              <a:gd name="T29" fmla="*/ 6 h 163"/>
              <a:gd name="T30" fmla="*/ 302 w 482"/>
              <a:gd name="T31" fmla="*/ 11 h 163"/>
              <a:gd name="T32" fmla="*/ 324 w 482"/>
              <a:gd name="T33" fmla="*/ 15 h 163"/>
              <a:gd name="T34" fmla="*/ 343 w 482"/>
              <a:gd name="T35" fmla="*/ 22 h 163"/>
              <a:gd name="T36" fmla="*/ 367 w 482"/>
              <a:gd name="T37" fmla="*/ 17 h 163"/>
              <a:gd name="T38" fmla="*/ 477 w 482"/>
              <a:gd name="T39" fmla="*/ 152 h 163"/>
              <a:gd name="T40" fmla="*/ 463 w 482"/>
              <a:gd name="T41" fmla="*/ 158 h 163"/>
              <a:gd name="T42" fmla="*/ 434 w 482"/>
              <a:gd name="T43" fmla="*/ 158 h 163"/>
              <a:gd name="T44" fmla="*/ 411 w 482"/>
              <a:gd name="T45" fmla="*/ 153 h 163"/>
              <a:gd name="T46" fmla="*/ 398 w 482"/>
              <a:gd name="T47" fmla="*/ 143 h 163"/>
              <a:gd name="T48" fmla="*/ 383 w 482"/>
              <a:gd name="T49" fmla="*/ 135 h 163"/>
              <a:gd name="T50" fmla="*/ 360 w 482"/>
              <a:gd name="T51" fmla="*/ 122 h 163"/>
              <a:gd name="T52" fmla="*/ 330 w 482"/>
              <a:gd name="T53" fmla="*/ 117 h 163"/>
              <a:gd name="T54" fmla="*/ 305 w 482"/>
              <a:gd name="T55" fmla="*/ 133 h 163"/>
              <a:gd name="T56" fmla="*/ 282 w 482"/>
              <a:gd name="T57" fmla="*/ 134 h 163"/>
              <a:gd name="T58" fmla="*/ 247 w 482"/>
              <a:gd name="T59" fmla="*/ 133 h 163"/>
              <a:gd name="T60" fmla="*/ 220 w 482"/>
              <a:gd name="T61" fmla="*/ 128 h 163"/>
              <a:gd name="T62" fmla="*/ 195 w 482"/>
              <a:gd name="T63" fmla="*/ 124 h 163"/>
              <a:gd name="T64" fmla="*/ 172 w 482"/>
              <a:gd name="T65" fmla="*/ 135 h 163"/>
              <a:gd name="T66" fmla="*/ 152 w 482"/>
              <a:gd name="T67" fmla="*/ 140 h 163"/>
              <a:gd name="T68" fmla="*/ 128 w 482"/>
              <a:gd name="T69" fmla="*/ 137 h 163"/>
              <a:gd name="T70" fmla="*/ 104 w 482"/>
              <a:gd name="T71" fmla="*/ 141 h 163"/>
              <a:gd name="T72" fmla="*/ 89 w 482"/>
              <a:gd name="T73" fmla="*/ 147 h 163"/>
              <a:gd name="T74" fmla="*/ 64 w 482"/>
              <a:gd name="T75" fmla="*/ 151 h 163"/>
              <a:gd name="T76" fmla="*/ 41 w 482"/>
              <a:gd name="T77" fmla="*/ 163 h 163"/>
              <a:gd name="T78" fmla="*/ 28 w 482"/>
              <a:gd name="T79" fmla="*/ 158 h 163"/>
              <a:gd name="T80" fmla="*/ 21 w 482"/>
              <a:gd name="T81" fmla="*/ 143 h 163"/>
              <a:gd name="T82" fmla="*/ 0 w 482"/>
              <a:gd name="T83" fmla="*/ 141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2" h="163">
                <a:moveTo>
                  <a:pt x="0" y="141"/>
                </a:moveTo>
                <a:lnTo>
                  <a:pt x="3" y="129"/>
                </a:lnTo>
                <a:lnTo>
                  <a:pt x="12" y="120"/>
                </a:lnTo>
                <a:lnTo>
                  <a:pt x="27" y="110"/>
                </a:lnTo>
                <a:lnTo>
                  <a:pt x="39" y="101"/>
                </a:lnTo>
                <a:lnTo>
                  <a:pt x="45" y="91"/>
                </a:lnTo>
                <a:lnTo>
                  <a:pt x="44" y="78"/>
                </a:lnTo>
                <a:lnTo>
                  <a:pt x="71" y="15"/>
                </a:lnTo>
                <a:lnTo>
                  <a:pt x="87" y="17"/>
                </a:lnTo>
                <a:lnTo>
                  <a:pt x="93" y="11"/>
                </a:lnTo>
                <a:lnTo>
                  <a:pt x="103" y="7"/>
                </a:lnTo>
                <a:lnTo>
                  <a:pt x="112" y="14"/>
                </a:lnTo>
                <a:lnTo>
                  <a:pt x="123" y="9"/>
                </a:lnTo>
                <a:lnTo>
                  <a:pt x="131" y="15"/>
                </a:lnTo>
                <a:lnTo>
                  <a:pt x="146" y="9"/>
                </a:lnTo>
                <a:lnTo>
                  <a:pt x="159" y="14"/>
                </a:lnTo>
                <a:lnTo>
                  <a:pt x="169" y="17"/>
                </a:lnTo>
                <a:lnTo>
                  <a:pt x="178" y="13"/>
                </a:lnTo>
                <a:lnTo>
                  <a:pt x="187" y="15"/>
                </a:lnTo>
                <a:lnTo>
                  <a:pt x="201" y="13"/>
                </a:lnTo>
                <a:lnTo>
                  <a:pt x="210" y="18"/>
                </a:lnTo>
                <a:lnTo>
                  <a:pt x="220" y="20"/>
                </a:lnTo>
                <a:lnTo>
                  <a:pt x="229" y="15"/>
                </a:lnTo>
                <a:lnTo>
                  <a:pt x="237" y="13"/>
                </a:lnTo>
                <a:lnTo>
                  <a:pt x="244" y="9"/>
                </a:lnTo>
                <a:lnTo>
                  <a:pt x="253" y="6"/>
                </a:lnTo>
                <a:lnTo>
                  <a:pt x="265" y="3"/>
                </a:lnTo>
                <a:lnTo>
                  <a:pt x="272" y="9"/>
                </a:lnTo>
                <a:lnTo>
                  <a:pt x="275" y="0"/>
                </a:lnTo>
                <a:lnTo>
                  <a:pt x="284" y="6"/>
                </a:lnTo>
                <a:lnTo>
                  <a:pt x="295" y="3"/>
                </a:lnTo>
                <a:lnTo>
                  <a:pt x="302" y="11"/>
                </a:lnTo>
                <a:lnTo>
                  <a:pt x="311" y="13"/>
                </a:lnTo>
                <a:lnTo>
                  <a:pt x="324" y="15"/>
                </a:lnTo>
                <a:lnTo>
                  <a:pt x="334" y="23"/>
                </a:lnTo>
                <a:lnTo>
                  <a:pt x="343" y="22"/>
                </a:lnTo>
                <a:lnTo>
                  <a:pt x="350" y="17"/>
                </a:lnTo>
                <a:lnTo>
                  <a:pt x="367" y="17"/>
                </a:lnTo>
                <a:lnTo>
                  <a:pt x="482" y="141"/>
                </a:lnTo>
                <a:lnTo>
                  <a:pt x="477" y="152"/>
                </a:lnTo>
                <a:lnTo>
                  <a:pt x="467" y="152"/>
                </a:lnTo>
                <a:lnTo>
                  <a:pt x="463" y="158"/>
                </a:lnTo>
                <a:lnTo>
                  <a:pt x="447" y="157"/>
                </a:lnTo>
                <a:lnTo>
                  <a:pt x="434" y="158"/>
                </a:lnTo>
                <a:lnTo>
                  <a:pt x="424" y="153"/>
                </a:lnTo>
                <a:lnTo>
                  <a:pt x="411" y="153"/>
                </a:lnTo>
                <a:lnTo>
                  <a:pt x="407" y="147"/>
                </a:lnTo>
                <a:lnTo>
                  <a:pt x="398" y="143"/>
                </a:lnTo>
                <a:lnTo>
                  <a:pt x="388" y="143"/>
                </a:lnTo>
                <a:lnTo>
                  <a:pt x="383" y="135"/>
                </a:lnTo>
                <a:lnTo>
                  <a:pt x="376" y="128"/>
                </a:lnTo>
                <a:lnTo>
                  <a:pt x="360" y="122"/>
                </a:lnTo>
                <a:lnTo>
                  <a:pt x="348" y="123"/>
                </a:lnTo>
                <a:lnTo>
                  <a:pt x="330" y="117"/>
                </a:lnTo>
                <a:lnTo>
                  <a:pt x="318" y="123"/>
                </a:lnTo>
                <a:lnTo>
                  <a:pt x="305" y="133"/>
                </a:lnTo>
                <a:lnTo>
                  <a:pt x="293" y="129"/>
                </a:lnTo>
                <a:lnTo>
                  <a:pt x="282" y="134"/>
                </a:lnTo>
                <a:lnTo>
                  <a:pt x="265" y="130"/>
                </a:lnTo>
                <a:lnTo>
                  <a:pt x="247" y="133"/>
                </a:lnTo>
                <a:lnTo>
                  <a:pt x="234" y="130"/>
                </a:lnTo>
                <a:lnTo>
                  <a:pt x="220" y="128"/>
                </a:lnTo>
                <a:lnTo>
                  <a:pt x="210" y="133"/>
                </a:lnTo>
                <a:lnTo>
                  <a:pt x="195" y="124"/>
                </a:lnTo>
                <a:lnTo>
                  <a:pt x="184" y="130"/>
                </a:lnTo>
                <a:lnTo>
                  <a:pt x="172" y="135"/>
                </a:lnTo>
                <a:lnTo>
                  <a:pt x="161" y="134"/>
                </a:lnTo>
                <a:lnTo>
                  <a:pt x="152" y="140"/>
                </a:lnTo>
                <a:lnTo>
                  <a:pt x="136" y="140"/>
                </a:lnTo>
                <a:lnTo>
                  <a:pt x="128" y="137"/>
                </a:lnTo>
                <a:lnTo>
                  <a:pt x="113" y="137"/>
                </a:lnTo>
                <a:lnTo>
                  <a:pt x="104" y="141"/>
                </a:lnTo>
                <a:lnTo>
                  <a:pt x="93" y="141"/>
                </a:lnTo>
                <a:lnTo>
                  <a:pt x="89" y="147"/>
                </a:lnTo>
                <a:lnTo>
                  <a:pt x="74" y="147"/>
                </a:lnTo>
                <a:lnTo>
                  <a:pt x="64" y="151"/>
                </a:lnTo>
                <a:lnTo>
                  <a:pt x="52" y="157"/>
                </a:lnTo>
                <a:lnTo>
                  <a:pt x="41" y="163"/>
                </a:lnTo>
                <a:lnTo>
                  <a:pt x="35" y="157"/>
                </a:lnTo>
                <a:lnTo>
                  <a:pt x="28" y="158"/>
                </a:lnTo>
                <a:lnTo>
                  <a:pt x="23" y="151"/>
                </a:lnTo>
                <a:lnTo>
                  <a:pt x="21" y="143"/>
                </a:lnTo>
                <a:lnTo>
                  <a:pt x="12" y="140"/>
                </a:lnTo>
                <a:lnTo>
                  <a:pt x="0" y="141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AF0A9136-6910-466C-A20F-2E57D906E5DC}"/>
              </a:ext>
            </a:extLst>
          </p:cNvPr>
          <p:cNvSpPr>
            <a:spLocks/>
          </p:cNvSpPr>
          <p:nvPr/>
        </p:nvSpPr>
        <p:spPr bwMode="auto">
          <a:xfrm>
            <a:off x="4009695" y="4227700"/>
            <a:ext cx="1350016" cy="869605"/>
          </a:xfrm>
          <a:custGeom>
            <a:avLst/>
            <a:gdLst>
              <a:gd name="T0" fmla="*/ 514 w 666"/>
              <a:gd name="T1" fmla="*/ 24 h 429"/>
              <a:gd name="T2" fmla="*/ 534 w 666"/>
              <a:gd name="T3" fmla="*/ 36 h 429"/>
              <a:gd name="T4" fmla="*/ 543 w 666"/>
              <a:gd name="T5" fmla="*/ 68 h 429"/>
              <a:gd name="T6" fmla="*/ 564 w 666"/>
              <a:gd name="T7" fmla="*/ 87 h 429"/>
              <a:gd name="T8" fmla="*/ 542 w 666"/>
              <a:gd name="T9" fmla="*/ 109 h 429"/>
              <a:gd name="T10" fmla="*/ 490 w 666"/>
              <a:gd name="T11" fmla="*/ 176 h 429"/>
              <a:gd name="T12" fmla="*/ 521 w 666"/>
              <a:gd name="T13" fmla="*/ 180 h 429"/>
              <a:gd name="T14" fmla="*/ 540 w 666"/>
              <a:gd name="T15" fmla="*/ 197 h 429"/>
              <a:gd name="T16" fmla="*/ 560 w 666"/>
              <a:gd name="T17" fmla="*/ 218 h 429"/>
              <a:gd name="T18" fmla="*/ 588 w 666"/>
              <a:gd name="T19" fmla="*/ 238 h 429"/>
              <a:gd name="T20" fmla="*/ 597 w 666"/>
              <a:gd name="T21" fmla="*/ 269 h 429"/>
              <a:gd name="T22" fmla="*/ 615 w 666"/>
              <a:gd name="T23" fmla="*/ 287 h 429"/>
              <a:gd name="T24" fmla="*/ 623 w 666"/>
              <a:gd name="T25" fmla="*/ 321 h 429"/>
              <a:gd name="T26" fmla="*/ 640 w 666"/>
              <a:gd name="T27" fmla="*/ 345 h 429"/>
              <a:gd name="T28" fmla="*/ 647 w 666"/>
              <a:gd name="T29" fmla="*/ 371 h 429"/>
              <a:gd name="T30" fmla="*/ 666 w 666"/>
              <a:gd name="T31" fmla="*/ 403 h 429"/>
              <a:gd name="T32" fmla="*/ 641 w 666"/>
              <a:gd name="T33" fmla="*/ 429 h 429"/>
              <a:gd name="T34" fmla="*/ 626 w 666"/>
              <a:gd name="T35" fmla="*/ 395 h 429"/>
              <a:gd name="T36" fmla="*/ 603 w 666"/>
              <a:gd name="T37" fmla="*/ 338 h 429"/>
              <a:gd name="T38" fmla="*/ 569 w 666"/>
              <a:gd name="T39" fmla="*/ 287 h 429"/>
              <a:gd name="T40" fmla="*/ 517 w 666"/>
              <a:gd name="T41" fmla="*/ 305 h 429"/>
              <a:gd name="T42" fmla="*/ 482 w 666"/>
              <a:gd name="T43" fmla="*/ 347 h 429"/>
              <a:gd name="T44" fmla="*/ 462 w 666"/>
              <a:gd name="T45" fmla="*/ 337 h 429"/>
              <a:gd name="T46" fmla="*/ 433 w 666"/>
              <a:gd name="T47" fmla="*/ 333 h 429"/>
              <a:gd name="T48" fmla="*/ 446 w 666"/>
              <a:gd name="T49" fmla="*/ 358 h 429"/>
              <a:gd name="T50" fmla="*/ 209 w 666"/>
              <a:gd name="T51" fmla="*/ 360 h 429"/>
              <a:gd name="T52" fmla="*/ 175 w 666"/>
              <a:gd name="T53" fmla="*/ 371 h 429"/>
              <a:gd name="T54" fmla="*/ 142 w 666"/>
              <a:gd name="T55" fmla="*/ 365 h 429"/>
              <a:gd name="T56" fmla="*/ 112 w 666"/>
              <a:gd name="T57" fmla="*/ 345 h 429"/>
              <a:gd name="T58" fmla="*/ 119 w 666"/>
              <a:gd name="T59" fmla="*/ 316 h 429"/>
              <a:gd name="T60" fmla="*/ 136 w 666"/>
              <a:gd name="T61" fmla="*/ 287 h 429"/>
              <a:gd name="T62" fmla="*/ 109 w 666"/>
              <a:gd name="T63" fmla="*/ 293 h 429"/>
              <a:gd name="T64" fmla="*/ 62 w 666"/>
              <a:gd name="T65" fmla="*/ 299 h 429"/>
              <a:gd name="T66" fmla="*/ 35 w 666"/>
              <a:gd name="T67" fmla="*/ 275 h 429"/>
              <a:gd name="T68" fmla="*/ 7 w 666"/>
              <a:gd name="T69" fmla="*/ 255 h 429"/>
              <a:gd name="T70" fmla="*/ 73 w 666"/>
              <a:gd name="T71" fmla="*/ 206 h 429"/>
              <a:gd name="T72" fmla="*/ 90 w 666"/>
              <a:gd name="T73" fmla="*/ 178 h 429"/>
              <a:gd name="T74" fmla="*/ 103 w 666"/>
              <a:gd name="T75" fmla="*/ 152 h 429"/>
              <a:gd name="T76" fmla="*/ 107 w 666"/>
              <a:gd name="T77" fmla="*/ 132 h 429"/>
              <a:gd name="T78" fmla="*/ 137 w 666"/>
              <a:gd name="T79" fmla="*/ 125 h 429"/>
              <a:gd name="T80" fmla="*/ 155 w 666"/>
              <a:gd name="T81" fmla="*/ 111 h 429"/>
              <a:gd name="T82" fmla="*/ 175 w 666"/>
              <a:gd name="T83" fmla="*/ 96 h 429"/>
              <a:gd name="T84" fmla="*/ 198 w 666"/>
              <a:gd name="T85" fmla="*/ 85 h 429"/>
              <a:gd name="T86" fmla="*/ 219 w 666"/>
              <a:gd name="T87" fmla="*/ 71 h 429"/>
              <a:gd name="T88" fmla="*/ 255 w 666"/>
              <a:gd name="T89" fmla="*/ 77 h 429"/>
              <a:gd name="T90" fmla="*/ 283 w 666"/>
              <a:gd name="T91" fmla="*/ 79 h 429"/>
              <a:gd name="T92" fmla="*/ 316 w 666"/>
              <a:gd name="T93" fmla="*/ 65 h 429"/>
              <a:gd name="T94" fmla="*/ 349 w 666"/>
              <a:gd name="T95" fmla="*/ 55 h 429"/>
              <a:gd name="T96" fmla="*/ 397 w 666"/>
              <a:gd name="T97" fmla="*/ 40 h 429"/>
              <a:gd name="T98" fmla="*/ 416 w 666"/>
              <a:gd name="T99" fmla="*/ 24 h 429"/>
              <a:gd name="T100" fmla="*/ 450 w 666"/>
              <a:gd name="T101" fmla="*/ 24 h 429"/>
              <a:gd name="T102" fmla="*/ 493 w 666"/>
              <a:gd name="T103" fmla="*/ 15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66" h="429">
                <a:moveTo>
                  <a:pt x="504" y="0"/>
                </a:moveTo>
                <a:lnTo>
                  <a:pt x="508" y="9"/>
                </a:lnTo>
                <a:lnTo>
                  <a:pt x="508" y="17"/>
                </a:lnTo>
                <a:lnTo>
                  <a:pt x="514" y="24"/>
                </a:lnTo>
                <a:lnTo>
                  <a:pt x="522" y="29"/>
                </a:lnTo>
                <a:lnTo>
                  <a:pt x="532" y="23"/>
                </a:lnTo>
                <a:lnTo>
                  <a:pt x="538" y="32"/>
                </a:lnTo>
                <a:lnTo>
                  <a:pt x="534" y="36"/>
                </a:lnTo>
                <a:lnTo>
                  <a:pt x="535" y="47"/>
                </a:lnTo>
                <a:lnTo>
                  <a:pt x="537" y="53"/>
                </a:lnTo>
                <a:lnTo>
                  <a:pt x="543" y="55"/>
                </a:lnTo>
                <a:lnTo>
                  <a:pt x="543" y="68"/>
                </a:lnTo>
                <a:lnTo>
                  <a:pt x="551" y="71"/>
                </a:lnTo>
                <a:lnTo>
                  <a:pt x="553" y="76"/>
                </a:lnTo>
                <a:lnTo>
                  <a:pt x="562" y="79"/>
                </a:lnTo>
                <a:lnTo>
                  <a:pt x="564" y="87"/>
                </a:lnTo>
                <a:lnTo>
                  <a:pt x="560" y="94"/>
                </a:lnTo>
                <a:lnTo>
                  <a:pt x="553" y="96"/>
                </a:lnTo>
                <a:lnTo>
                  <a:pt x="551" y="105"/>
                </a:lnTo>
                <a:lnTo>
                  <a:pt x="542" y="109"/>
                </a:lnTo>
                <a:lnTo>
                  <a:pt x="532" y="112"/>
                </a:lnTo>
                <a:lnTo>
                  <a:pt x="473" y="173"/>
                </a:lnTo>
                <a:lnTo>
                  <a:pt x="482" y="178"/>
                </a:lnTo>
                <a:lnTo>
                  <a:pt x="490" y="176"/>
                </a:lnTo>
                <a:lnTo>
                  <a:pt x="498" y="182"/>
                </a:lnTo>
                <a:lnTo>
                  <a:pt x="510" y="176"/>
                </a:lnTo>
                <a:lnTo>
                  <a:pt x="513" y="180"/>
                </a:lnTo>
                <a:lnTo>
                  <a:pt x="521" y="180"/>
                </a:lnTo>
                <a:lnTo>
                  <a:pt x="525" y="186"/>
                </a:lnTo>
                <a:lnTo>
                  <a:pt x="525" y="198"/>
                </a:lnTo>
                <a:lnTo>
                  <a:pt x="531" y="203"/>
                </a:lnTo>
                <a:lnTo>
                  <a:pt x="540" y="197"/>
                </a:lnTo>
                <a:lnTo>
                  <a:pt x="541" y="204"/>
                </a:lnTo>
                <a:lnTo>
                  <a:pt x="548" y="209"/>
                </a:lnTo>
                <a:lnTo>
                  <a:pt x="555" y="209"/>
                </a:lnTo>
                <a:lnTo>
                  <a:pt x="560" y="218"/>
                </a:lnTo>
                <a:lnTo>
                  <a:pt x="569" y="224"/>
                </a:lnTo>
                <a:lnTo>
                  <a:pt x="578" y="229"/>
                </a:lnTo>
                <a:lnTo>
                  <a:pt x="579" y="234"/>
                </a:lnTo>
                <a:lnTo>
                  <a:pt x="588" y="238"/>
                </a:lnTo>
                <a:lnTo>
                  <a:pt x="594" y="248"/>
                </a:lnTo>
                <a:lnTo>
                  <a:pt x="591" y="255"/>
                </a:lnTo>
                <a:lnTo>
                  <a:pt x="596" y="262"/>
                </a:lnTo>
                <a:lnTo>
                  <a:pt x="597" y="269"/>
                </a:lnTo>
                <a:lnTo>
                  <a:pt x="600" y="279"/>
                </a:lnTo>
                <a:lnTo>
                  <a:pt x="611" y="273"/>
                </a:lnTo>
                <a:lnTo>
                  <a:pt x="611" y="281"/>
                </a:lnTo>
                <a:lnTo>
                  <a:pt x="615" y="287"/>
                </a:lnTo>
                <a:lnTo>
                  <a:pt x="613" y="297"/>
                </a:lnTo>
                <a:lnTo>
                  <a:pt x="610" y="304"/>
                </a:lnTo>
                <a:lnTo>
                  <a:pt x="619" y="315"/>
                </a:lnTo>
                <a:lnTo>
                  <a:pt x="623" y="321"/>
                </a:lnTo>
                <a:lnTo>
                  <a:pt x="628" y="325"/>
                </a:lnTo>
                <a:lnTo>
                  <a:pt x="628" y="332"/>
                </a:lnTo>
                <a:lnTo>
                  <a:pt x="628" y="340"/>
                </a:lnTo>
                <a:lnTo>
                  <a:pt x="640" y="345"/>
                </a:lnTo>
                <a:lnTo>
                  <a:pt x="640" y="351"/>
                </a:lnTo>
                <a:lnTo>
                  <a:pt x="644" y="354"/>
                </a:lnTo>
                <a:lnTo>
                  <a:pt x="642" y="363"/>
                </a:lnTo>
                <a:lnTo>
                  <a:pt x="647" y="371"/>
                </a:lnTo>
                <a:lnTo>
                  <a:pt x="654" y="379"/>
                </a:lnTo>
                <a:lnTo>
                  <a:pt x="652" y="393"/>
                </a:lnTo>
                <a:lnTo>
                  <a:pt x="660" y="397"/>
                </a:lnTo>
                <a:lnTo>
                  <a:pt x="666" y="403"/>
                </a:lnTo>
                <a:lnTo>
                  <a:pt x="660" y="412"/>
                </a:lnTo>
                <a:lnTo>
                  <a:pt x="666" y="427"/>
                </a:lnTo>
                <a:lnTo>
                  <a:pt x="653" y="426"/>
                </a:lnTo>
                <a:lnTo>
                  <a:pt x="641" y="429"/>
                </a:lnTo>
                <a:lnTo>
                  <a:pt x="626" y="428"/>
                </a:lnTo>
                <a:lnTo>
                  <a:pt x="625" y="420"/>
                </a:lnTo>
                <a:lnTo>
                  <a:pt x="623" y="409"/>
                </a:lnTo>
                <a:lnTo>
                  <a:pt x="626" y="395"/>
                </a:lnTo>
                <a:lnTo>
                  <a:pt x="621" y="379"/>
                </a:lnTo>
                <a:lnTo>
                  <a:pt x="611" y="367"/>
                </a:lnTo>
                <a:lnTo>
                  <a:pt x="610" y="353"/>
                </a:lnTo>
                <a:lnTo>
                  <a:pt x="603" y="338"/>
                </a:lnTo>
                <a:lnTo>
                  <a:pt x="589" y="329"/>
                </a:lnTo>
                <a:lnTo>
                  <a:pt x="582" y="317"/>
                </a:lnTo>
                <a:lnTo>
                  <a:pt x="576" y="299"/>
                </a:lnTo>
                <a:lnTo>
                  <a:pt x="569" y="287"/>
                </a:lnTo>
                <a:lnTo>
                  <a:pt x="556" y="281"/>
                </a:lnTo>
                <a:lnTo>
                  <a:pt x="542" y="284"/>
                </a:lnTo>
                <a:lnTo>
                  <a:pt x="530" y="296"/>
                </a:lnTo>
                <a:lnTo>
                  <a:pt x="517" y="305"/>
                </a:lnTo>
                <a:lnTo>
                  <a:pt x="500" y="327"/>
                </a:lnTo>
                <a:lnTo>
                  <a:pt x="489" y="329"/>
                </a:lnTo>
                <a:lnTo>
                  <a:pt x="480" y="337"/>
                </a:lnTo>
                <a:lnTo>
                  <a:pt x="482" y="347"/>
                </a:lnTo>
                <a:lnTo>
                  <a:pt x="487" y="353"/>
                </a:lnTo>
                <a:lnTo>
                  <a:pt x="476" y="351"/>
                </a:lnTo>
                <a:lnTo>
                  <a:pt x="466" y="346"/>
                </a:lnTo>
                <a:lnTo>
                  <a:pt x="462" y="337"/>
                </a:lnTo>
                <a:lnTo>
                  <a:pt x="457" y="327"/>
                </a:lnTo>
                <a:lnTo>
                  <a:pt x="448" y="322"/>
                </a:lnTo>
                <a:lnTo>
                  <a:pt x="440" y="323"/>
                </a:lnTo>
                <a:lnTo>
                  <a:pt x="433" y="333"/>
                </a:lnTo>
                <a:lnTo>
                  <a:pt x="429" y="341"/>
                </a:lnTo>
                <a:lnTo>
                  <a:pt x="435" y="345"/>
                </a:lnTo>
                <a:lnTo>
                  <a:pt x="436" y="351"/>
                </a:lnTo>
                <a:lnTo>
                  <a:pt x="446" y="358"/>
                </a:lnTo>
                <a:lnTo>
                  <a:pt x="238" y="365"/>
                </a:lnTo>
                <a:lnTo>
                  <a:pt x="226" y="365"/>
                </a:lnTo>
                <a:lnTo>
                  <a:pt x="219" y="362"/>
                </a:lnTo>
                <a:lnTo>
                  <a:pt x="209" y="360"/>
                </a:lnTo>
                <a:lnTo>
                  <a:pt x="202" y="365"/>
                </a:lnTo>
                <a:lnTo>
                  <a:pt x="191" y="365"/>
                </a:lnTo>
                <a:lnTo>
                  <a:pt x="180" y="367"/>
                </a:lnTo>
                <a:lnTo>
                  <a:pt x="175" y="371"/>
                </a:lnTo>
                <a:lnTo>
                  <a:pt x="167" y="371"/>
                </a:lnTo>
                <a:lnTo>
                  <a:pt x="161" y="367"/>
                </a:lnTo>
                <a:lnTo>
                  <a:pt x="155" y="364"/>
                </a:lnTo>
                <a:lnTo>
                  <a:pt x="142" y="365"/>
                </a:lnTo>
                <a:lnTo>
                  <a:pt x="133" y="364"/>
                </a:lnTo>
                <a:lnTo>
                  <a:pt x="126" y="354"/>
                </a:lnTo>
                <a:lnTo>
                  <a:pt x="120" y="349"/>
                </a:lnTo>
                <a:lnTo>
                  <a:pt x="112" y="345"/>
                </a:lnTo>
                <a:lnTo>
                  <a:pt x="112" y="338"/>
                </a:lnTo>
                <a:lnTo>
                  <a:pt x="119" y="333"/>
                </a:lnTo>
                <a:lnTo>
                  <a:pt x="120" y="326"/>
                </a:lnTo>
                <a:lnTo>
                  <a:pt x="119" y="316"/>
                </a:lnTo>
                <a:lnTo>
                  <a:pt x="124" y="309"/>
                </a:lnTo>
                <a:lnTo>
                  <a:pt x="133" y="303"/>
                </a:lnTo>
                <a:lnTo>
                  <a:pt x="138" y="296"/>
                </a:lnTo>
                <a:lnTo>
                  <a:pt x="136" y="287"/>
                </a:lnTo>
                <a:lnTo>
                  <a:pt x="130" y="285"/>
                </a:lnTo>
                <a:lnTo>
                  <a:pt x="122" y="291"/>
                </a:lnTo>
                <a:lnTo>
                  <a:pt x="115" y="289"/>
                </a:lnTo>
                <a:lnTo>
                  <a:pt x="109" y="293"/>
                </a:lnTo>
                <a:lnTo>
                  <a:pt x="97" y="292"/>
                </a:lnTo>
                <a:lnTo>
                  <a:pt x="91" y="298"/>
                </a:lnTo>
                <a:lnTo>
                  <a:pt x="71" y="290"/>
                </a:lnTo>
                <a:lnTo>
                  <a:pt x="62" y="299"/>
                </a:lnTo>
                <a:lnTo>
                  <a:pt x="56" y="292"/>
                </a:lnTo>
                <a:lnTo>
                  <a:pt x="47" y="289"/>
                </a:lnTo>
                <a:lnTo>
                  <a:pt x="38" y="289"/>
                </a:lnTo>
                <a:lnTo>
                  <a:pt x="35" y="275"/>
                </a:lnTo>
                <a:lnTo>
                  <a:pt x="30" y="268"/>
                </a:lnTo>
                <a:lnTo>
                  <a:pt x="24" y="261"/>
                </a:lnTo>
                <a:lnTo>
                  <a:pt x="17" y="255"/>
                </a:lnTo>
                <a:lnTo>
                  <a:pt x="7" y="255"/>
                </a:lnTo>
                <a:lnTo>
                  <a:pt x="0" y="250"/>
                </a:lnTo>
                <a:lnTo>
                  <a:pt x="53" y="213"/>
                </a:lnTo>
                <a:lnTo>
                  <a:pt x="61" y="208"/>
                </a:lnTo>
                <a:lnTo>
                  <a:pt x="73" y="206"/>
                </a:lnTo>
                <a:lnTo>
                  <a:pt x="79" y="195"/>
                </a:lnTo>
                <a:lnTo>
                  <a:pt x="90" y="192"/>
                </a:lnTo>
                <a:lnTo>
                  <a:pt x="91" y="183"/>
                </a:lnTo>
                <a:lnTo>
                  <a:pt x="90" y="178"/>
                </a:lnTo>
                <a:lnTo>
                  <a:pt x="96" y="173"/>
                </a:lnTo>
                <a:lnTo>
                  <a:pt x="89" y="166"/>
                </a:lnTo>
                <a:lnTo>
                  <a:pt x="96" y="157"/>
                </a:lnTo>
                <a:lnTo>
                  <a:pt x="103" y="152"/>
                </a:lnTo>
                <a:lnTo>
                  <a:pt x="113" y="153"/>
                </a:lnTo>
                <a:lnTo>
                  <a:pt x="112" y="146"/>
                </a:lnTo>
                <a:lnTo>
                  <a:pt x="114" y="139"/>
                </a:lnTo>
                <a:lnTo>
                  <a:pt x="107" y="132"/>
                </a:lnTo>
                <a:lnTo>
                  <a:pt x="114" y="125"/>
                </a:lnTo>
                <a:lnTo>
                  <a:pt x="124" y="124"/>
                </a:lnTo>
                <a:lnTo>
                  <a:pt x="131" y="118"/>
                </a:lnTo>
                <a:lnTo>
                  <a:pt x="137" y="125"/>
                </a:lnTo>
                <a:lnTo>
                  <a:pt x="144" y="122"/>
                </a:lnTo>
                <a:lnTo>
                  <a:pt x="142" y="113"/>
                </a:lnTo>
                <a:lnTo>
                  <a:pt x="151" y="116"/>
                </a:lnTo>
                <a:lnTo>
                  <a:pt x="155" y="111"/>
                </a:lnTo>
                <a:lnTo>
                  <a:pt x="156" y="103"/>
                </a:lnTo>
                <a:lnTo>
                  <a:pt x="163" y="103"/>
                </a:lnTo>
                <a:lnTo>
                  <a:pt x="167" y="96"/>
                </a:lnTo>
                <a:lnTo>
                  <a:pt x="175" y="96"/>
                </a:lnTo>
                <a:lnTo>
                  <a:pt x="175" y="92"/>
                </a:lnTo>
                <a:lnTo>
                  <a:pt x="189" y="94"/>
                </a:lnTo>
                <a:lnTo>
                  <a:pt x="198" y="93"/>
                </a:lnTo>
                <a:lnTo>
                  <a:pt x="198" y="85"/>
                </a:lnTo>
                <a:lnTo>
                  <a:pt x="200" y="76"/>
                </a:lnTo>
                <a:lnTo>
                  <a:pt x="204" y="73"/>
                </a:lnTo>
                <a:lnTo>
                  <a:pt x="211" y="79"/>
                </a:lnTo>
                <a:lnTo>
                  <a:pt x="219" y="71"/>
                </a:lnTo>
                <a:lnTo>
                  <a:pt x="228" y="76"/>
                </a:lnTo>
                <a:lnTo>
                  <a:pt x="238" y="76"/>
                </a:lnTo>
                <a:lnTo>
                  <a:pt x="249" y="70"/>
                </a:lnTo>
                <a:lnTo>
                  <a:pt x="255" y="77"/>
                </a:lnTo>
                <a:lnTo>
                  <a:pt x="262" y="73"/>
                </a:lnTo>
                <a:lnTo>
                  <a:pt x="266" y="79"/>
                </a:lnTo>
                <a:lnTo>
                  <a:pt x="274" y="76"/>
                </a:lnTo>
                <a:lnTo>
                  <a:pt x="283" y="79"/>
                </a:lnTo>
                <a:lnTo>
                  <a:pt x="288" y="72"/>
                </a:lnTo>
                <a:lnTo>
                  <a:pt x="298" y="72"/>
                </a:lnTo>
                <a:lnTo>
                  <a:pt x="310" y="72"/>
                </a:lnTo>
                <a:lnTo>
                  <a:pt x="316" y="65"/>
                </a:lnTo>
                <a:lnTo>
                  <a:pt x="324" y="66"/>
                </a:lnTo>
                <a:lnTo>
                  <a:pt x="328" y="58"/>
                </a:lnTo>
                <a:lnTo>
                  <a:pt x="340" y="60"/>
                </a:lnTo>
                <a:lnTo>
                  <a:pt x="349" y="55"/>
                </a:lnTo>
                <a:lnTo>
                  <a:pt x="380" y="55"/>
                </a:lnTo>
                <a:lnTo>
                  <a:pt x="377" y="47"/>
                </a:lnTo>
                <a:lnTo>
                  <a:pt x="389" y="45"/>
                </a:lnTo>
                <a:lnTo>
                  <a:pt x="397" y="40"/>
                </a:lnTo>
                <a:lnTo>
                  <a:pt x="395" y="32"/>
                </a:lnTo>
                <a:lnTo>
                  <a:pt x="407" y="32"/>
                </a:lnTo>
                <a:lnTo>
                  <a:pt x="409" y="27"/>
                </a:lnTo>
                <a:lnTo>
                  <a:pt x="416" y="24"/>
                </a:lnTo>
                <a:lnTo>
                  <a:pt x="425" y="24"/>
                </a:lnTo>
                <a:lnTo>
                  <a:pt x="433" y="20"/>
                </a:lnTo>
                <a:lnTo>
                  <a:pt x="441" y="23"/>
                </a:lnTo>
                <a:lnTo>
                  <a:pt x="450" y="24"/>
                </a:lnTo>
                <a:lnTo>
                  <a:pt x="459" y="23"/>
                </a:lnTo>
                <a:lnTo>
                  <a:pt x="471" y="24"/>
                </a:lnTo>
                <a:lnTo>
                  <a:pt x="478" y="25"/>
                </a:lnTo>
                <a:lnTo>
                  <a:pt x="493" y="15"/>
                </a:lnTo>
                <a:lnTo>
                  <a:pt x="504" y="0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7BCCB504-1E9E-44DF-A042-4EE073289F9D}"/>
              </a:ext>
            </a:extLst>
          </p:cNvPr>
          <p:cNvSpPr>
            <a:spLocks/>
          </p:cNvSpPr>
          <p:nvPr/>
        </p:nvSpPr>
        <p:spPr bwMode="auto">
          <a:xfrm>
            <a:off x="4009695" y="4227700"/>
            <a:ext cx="1350016" cy="869605"/>
          </a:xfrm>
          <a:custGeom>
            <a:avLst/>
            <a:gdLst>
              <a:gd name="T0" fmla="*/ 514 w 666"/>
              <a:gd name="T1" fmla="*/ 24 h 429"/>
              <a:gd name="T2" fmla="*/ 534 w 666"/>
              <a:gd name="T3" fmla="*/ 36 h 429"/>
              <a:gd name="T4" fmla="*/ 543 w 666"/>
              <a:gd name="T5" fmla="*/ 68 h 429"/>
              <a:gd name="T6" fmla="*/ 564 w 666"/>
              <a:gd name="T7" fmla="*/ 87 h 429"/>
              <a:gd name="T8" fmla="*/ 542 w 666"/>
              <a:gd name="T9" fmla="*/ 109 h 429"/>
              <a:gd name="T10" fmla="*/ 490 w 666"/>
              <a:gd name="T11" fmla="*/ 176 h 429"/>
              <a:gd name="T12" fmla="*/ 521 w 666"/>
              <a:gd name="T13" fmla="*/ 180 h 429"/>
              <a:gd name="T14" fmla="*/ 540 w 666"/>
              <a:gd name="T15" fmla="*/ 197 h 429"/>
              <a:gd name="T16" fmla="*/ 560 w 666"/>
              <a:gd name="T17" fmla="*/ 218 h 429"/>
              <a:gd name="T18" fmla="*/ 588 w 666"/>
              <a:gd name="T19" fmla="*/ 238 h 429"/>
              <a:gd name="T20" fmla="*/ 597 w 666"/>
              <a:gd name="T21" fmla="*/ 269 h 429"/>
              <a:gd name="T22" fmla="*/ 615 w 666"/>
              <a:gd name="T23" fmla="*/ 287 h 429"/>
              <a:gd name="T24" fmla="*/ 623 w 666"/>
              <a:gd name="T25" fmla="*/ 321 h 429"/>
              <a:gd name="T26" fmla="*/ 640 w 666"/>
              <a:gd name="T27" fmla="*/ 345 h 429"/>
              <a:gd name="T28" fmla="*/ 647 w 666"/>
              <a:gd name="T29" fmla="*/ 371 h 429"/>
              <a:gd name="T30" fmla="*/ 666 w 666"/>
              <a:gd name="T31" fmla="*/ 403 h 429"/>
              <a:gd name="T32" fmla="*/ 641 w 666"/>
              <a:gd name="T33" fmla="*/ 429 h 429"/>
              <a:gd name="T34" fmla="*/ 626 w 666"/>
              <a:gd name="T35" fmla="*/ 395 h 429"/>
              <a:gd name="T36" fmla="*/ 603 w 666"/>
              <a:gd name="T37" fmla="*/ 338 h 429"/>
              <a:gd name="T38" fmla="*/ 569 w 666"/>
              <a:gd name="T39" fmla="*/ 287 h 429"/>
              <a:gd name="T40" fmla="*/ 517 w 666"/>
              <a:gd name="T41" fmla="*/ 305 h 429"/>
              <a:gd name="T42" fmla="*/ 482 w 666"/>
              <a:gd name="T43" fmla="*/ 347 h 429"/>
              <a:gd name="T44" fmla="*/ 462 w 666"/>
              <a:gd name="T45" fmla="*/ 337 h 429"/>
              <a:gd name="T46" fmla="*/ 433 w 666"/>
              <a:gd name="T47" fmla="*/ 333 h 429"/>
              <a:gd name="T48" fmla="*/ 446 w 666"/>
              <a:gd name="T49" fmla="*/ 358 h 429"/>
              <a:gd name="T50" fmla="*/ 209 w 666"/>
              <a:gd name="T51" fmla="*/ 360 h 429"/>
              <a:gd name="T52" fmla="*/ 175 w 666"/>
              <a:gd name="T53" fmla="*/ 371 h 429"/>
              <a:gd name="T54" fmla="*/ 142 w 666"/>
              <a:gd name="T55" fmla="*/ 365 h 429"/>
              <a:gd name="T56" fmla="*/ 112 w 666"/>
              <a:gd name="T57" fmla="*/ 345 h 429"/>
              <a:gd name="T58" fmla="*/ 119 w 666"/>
              <a:gd name="T59" fmla="*/ 316 h 429"/>
              <a:gd name="T60" fmla="*/ 136 w 666"/>
              <a:gd name="T61" fmla="*/ 287 h 429"/>
              <a:gd name="T62" fmla="*/ 109 w 666"/>
              <a:gd name="T63" fmla="*/ 293 h 429"/>
              <a:gd name="T64" fmla="*/ 62 w 666"/>
              <a:gd name="T65" fmla="*/ 299 h 429"/>
              <a:gd name="T66" fmla="*/ 35 w 666"/>
              <a:gd name="T67" fmla="*/ 275 h 429"/>
              <a:gd name="T68" fmla="*/ 7 w 666"/>
              <a:gd name="T69" fmla="*/ 255 h 429"/>
              <a:gd name="T70" fmla="*/ 73 w 666"/>
              <a:gd name="T71" fmla="*/ 206 h 429"/>
              <a:gd name="T72" fmla="*/ 90 w 666"/>
              <a:gd name="T73" fmla="*/ 178 h 429"/>
              <a:gd name="T74" fmla="*/ 103 w 666"/>
              <a:gd name="T75" fmla="*/ 152 h 429"/>
              <a:gd name="T76" fmla="*/ 107 w 666"/>
              <a:gd name="T77" fmla="*/ 132 h 429"/>
              <a:gd name="T78" fmla="*/ 137 w 666"/>
              <a:gd name="T79" fmla="*/ 125 h 429"/>
              <a:gd name="T80" fmla="*/ 155 w 666"/>
              <a:gd name="T81" fmla="*/ 111 h 429"/>
              <a:gd name="T82" fmla="*/ 175 w 666"/>
              <a:gd name="T83" fmla="*/ 96 h 429"/>
              <a:gd name="T84" fmla="*/ 198 w 666"/>
              <a:gd name="T85" fmla="*/ 85 h 429"/>
              <a:gd name="T86" fmla="*/ 219 w 666"/>
              <a:gd name="T87" fmla="*/ 71 h 429"/>
              <a:gd name="T88" fmla="*/ 255 w 666"/>
              <a:gd name="T89" fmla="*/ 77 h 429"/>
              <a:gd name="T90" fmla="*/ 283 w 666"/>
              <a:gd name="T91" fmla="*/ 79 h 429"/>
              <a:gd name="T92" fmla="*/ 316 w 666"/>
              <a:gd name="T93" fmla="*/ 65 h 429"/>
              <a:gd name="T94" fmla="*/ 349 w 666"/>
              <a:gd name="T95" fmla="*/ 55 h 429"/>
              <a:gd name="T96" fmla="*/ 397 w 666"/>
              <a:gd name="T97" fmla="*/ 40 h 429"/>
              <a:gd name="T98" fmla="*/ 416 w 666"/>
              <a:gd name="T99" fmla="*/ 24 h 429"/>
              <a:gd name="T100" fmla="*/ 450 w 666"/>
              <a:gd name="T101" fmla="*/ 24 h 429"/>
              <a:gd name="T102" fmla="*/ 493 w 666"/>
              <a:gd name="T103" fmla="*/ 15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66" h="429">
                <a:moveTo>
                  <a:pt x="504" y="0"/>
                </a:moveTo>
                <a:lnTo>
                  <a:pt x="508" y="9"/>
                </a:lnTo>
                <a:lnTo>
                  <a:pt x="508" y="17"/>
                </a:lnTo>
                <a:lnTo>
                  <a:pt x="514" y="24"/>
                </a:lnTo>
                <a:lnTo>
                  <a:pt x="522" y="29"/>
                </a:lnTo>
                <a:lnTo>
                  <a:pt x="532" y="23"/>
                </a:lnTo>
                <a:lnTo>
                  <a:pt x="538" y="32"/>
                </a:lnTo>
                <a:lnTo>
                  <a:pt x="534" y="36"/>
                </a:lnTo>
                <a:lnTo>
                  <a:pt x="535" y="47"/>
                </a:lnTo>
                <a:lnTo>
                  <a:pt x="537" y="53"/>
                </a:lnTo>
                <a:lnTo>
                  <a:pt x="543" y="55"/>
                </a:lnTo>
                <a:lnTo>
                  <a:pt x="543" y="68"/>
                </a:lnTo>
                <a:lnTo>
                  <a:pt x="551" y="71"/>
                </a:lnTo>
                <a:lnTo>
                  <a:pt x="553" y="76"/>
                </a:lnTo>
                <a:lnTo>
                  <a:pt x="562" y="79"/>
                </a:lnTo>
                <a:lnTo>
                  <a:pt x="564" y="87"/>
                </a:lnTo>
                <a:lnTo>
                  <a:pt x="560" y="94"/>
                </a:lnTo>
                <a:lnTo>
                  <a:pt x="553" y="96"/>
                </a:lnTo>
                <a:lnTo>
                  <a:pt x="551" y="105"/>
                </a:lnTo>
                <a:lnTo>
                  <a:pt x="542" y="109"/>
                </a:lnTo>
                <a:lnTo>
                  <a:pt x="532" y="112"/>
                </a:lnTo>
                <a:lnTo>
                  <a:pt x="473" y="173"/>
                </a:lnTo>
                <a:lnTo>
                  <a:pt x="482" y="178"/>
                </a:lnTo>
                <a:lnTo>
                  <a:pt x="490" y="176"/>
                </a:lnTo>
                <a:lnTo>
                  <a:pt x="498" y="182"/>
                </a:lnTo>
                <a:lnTo>
                  <a:pt x="510" y="176"/>
                </a:lnTo>
                <a:lnTo>
                  <a:pt x="513" y="180"/>
                </a:lnTo>
                <a:lnTo>
                  <a:pt x="521" y="180"/>
                </a:lnTo>
                <a:lnTo>
                  <a:pt x="525" y="186"/>
                </a:lnTo>
                <a:lnTo>
                  <a:pt x="525" y="198"/>
                </a:lnTo>
                <a:lnTo>
                  <a:pt x="531" y="203"/>
                </a:lnTo>
                <a:lnTo>
                  <a:pt x="540" y="197"/>
                </a:lnTo>
                <a:lnTo>
                  <a:pt x="541" y="204"/>
                </a:lnTo>
                <a:lnTo>
                  <a:pt x="548" y="209"/>
                </a:lnTo>
                <a:lnTo>
                  <a:pt x="555" y="209"/>
                </a:lnTo>
                <a:lnTo>
                  <a:pt x="560" y="218"/>
                </a:lnTo>
                <a:lnTo>
                  <a:pt x="569" y="224"/>
                </a:lnTo>
                <a:lnTo>
                  <a:pt x="578" y="229"/>
                </a:lnTo>
                <a:lnTo>
                  <a:pt x="579" y="234"/>
                </a:lnTo>
                <a:lnTo>
                  <a:pt x="588" y="238"/>
                </a:lnTo>
                <a:lnTo>
                  <a:pt x="594" y="248"/>
                </a:lnTo>
                <a:lnTo>
                  <a:pt x="591" y="255"/>
                </a:lnTo>
                <a:lnTo>
                  <a:pt x="596" y="262"/>
                </a:lnTo>
                <a:lnTo>
                  <a:pt x="597" y="269"/>
                </a:lnTo>
                <a:lnTo>
                  <a:pt x="600" y="279"/>
                </a:lnTo>
                <a:lnTo>
                  <a:pt x="611" y="273"/>
                </a:lnTo>
                <a:lnTo>
                  <a:pt x="611" y="281"/>
                </a:lnTo>
                <a:lnTo>
                  <a:pt x="615" y="287"/>
                </a:lnTo>
                <a:lnTo>
                  <a:pt x="613" y="297"/>
                </a:lnTo>
                <a:lnTo>
                  <a:pt x="610" y="304"/>
                </a:lnTo>
                <a:lnTo>
                  <a:pt x="619" y="315"/>
                </a:lnTo>
                <a:lnTo>
                  <a:pt x="623" y="321"/>
                </a:lnTo>
                <a:lnTo>
                  <a:pt x="628" y="325"/>
                </a:lnTo>
                <a:lnTo>
                  <a:pt x="628" y="332"/>
                </a:lnTo>
                <a:lnTo>
                  <a:pt x="628" y="340"/>
                </a:lnTo>
                <a:lnTo>
                  <a:pt x="640" y="345"/>
                </a:lnTo>
                <a:lnTo>
                  <a:pt x="640" y="351"/>
                </a:lnTo>
                <a:lnTo>
                  <a:pt x="644" y="354"/>
                </a:lnTo>
                <a:lnTo>
                  <a:pt x="642" y="363"/>
                </a:lnTo>
                <a:lnTo>
                  <a:pt x="647" y="371"/>
                </a:lnTo>
                <a:lnTo>
                  <a:pt x="654" y="379"/>
                </a:lnTo>
                <a:lnTo>
                  <a:pt x="652" y="393"/>
                </a:lnTo>
                <a:lnTo>
                  <a:pt x="660" y="397"/>
                </a:lnTo>
                <a:lnTo>
                  <a:pt x="666" y="403"/>
                </a:lnTo>
                <a:lnTo>
                  <a:pt x="660" y="412"/>
                </a:lnTo>
                <a:lnTo>
                  <a:pt x="666" y="427"/>
                </a:lnTo>
                <a:lnTo>
                  <a:pt x="653" y="426"/>
                </a:lnTo>
                <a:lnTo>
                  <a:pt x="641" y="429"/>
                </a:lnTo>
                <a:lnTo>
                  <a:pt x="626" y="428"/>
                </a:lnTo>
                <a:lnTo>
                  <a:pt x="625" y="420"/>
                </a:lnTo>
                <a:lnTo>
                  <a:pt x="623" y="409"/>
                </a:lnTo>
                <a:lnTo>
                  <a:pt x="626" y="395"/>
                </a:lnTo>
                <a:lnTo>
                  <a:pt x="621" y="379"/>
                </a:lnTo>
                <a:lnTo>
                  <a:pt x="611" y="367"/>
                </a:lnTo>
                <a:lnTo>
                  <a:pt x="610" y="353"/>
                </a:lnTo>
                <a:lnTo>
                  <a:pt x="603" y="338"/>
                </a:lnTo>
                <a:lnTo>
                  <a:pt x="589" y="329"/>
                </a:lnTo>
                <a:lnTo>
                  <a:pt x="582" y="317"/>
                </a:lnTo>
                <a:lnTo>
                  <a:pt x="576" y="299"/>
                </a:lnTo>
                <a:lnTo>
                  <a:pt x="569" y="287"/>
                </a:lnTo>
                <a:lnTo>
                  <a:pt x="556" y="281"/>
                </a:lnTo>
                <a:lnTo>
                  <a:pt x="542" y="284"/>
                </a:lnTo>
                <a:lnTo>
                  <a:pt x="530" y="296"/>
                </a:lnTo>
                <a:lnTo>
                  <a:pt x="517" y="305"/>
                </a:lnTo>
                <a:lnTo>
                  <a:pt x="500" y="327"/>
                </a:lnTo>
                <a:lnTo>
                  <a:pt x="489" y="329"/>
                </a:lnTo>
                <a:lnTo>
                  <a:pt x="480" y="337"/>
                </a:lnTo>
                <a:lnTo>
                  <a:pt x="482" y="347"/>
                </a:lnTo>
                <a:lnTo>
                  <a:pt x="487" y="353"/>
                </a:lnTo>
                <a:lnTo>
                  <a:pt x="476" y="351"/>
                </a:lnTo>
                <a:lnTo>
                  <a:pt x="466" y="346"/>
                </a:lnTo>
                <a:lnTo>
                  <a:pt x="462" y="337"/>
                </a:lnTo>
                <a:lnTo>
                  <a:pt x="457" y="327"/>
                </a:lnTo>
                <a:lnTo>
                  <a:pt x="448" y="322"/>
                </a:lnTo>
                <a:lnTo>
                  <a:pt x="440" y="323"/>
                </a:lnTo>
                <a:lnTo>
                  <a:pt x="433" y="333"/>
                </a:lnTo>
                <a:lnTo>
                  <a:pt x="429" y="341"/>
                </a:lnTo>
                <a:lnTo>
                  <a:pt x="435" y="345"/>
                </a:lnTo>
                <a:lnTo>
                  <a:pt x="436" y="351"/>
                </a:lnTo>
                <a:lnTo>
                  <a:pt x="446" y="358"/>
                </a:lnTo>
                <a:lnTo>
                  <a:pt x="238" y="365"/>
                </a:lnTo>
                <a:lnTo>
                  <a:pt x="226" y="365"/>
                </a:lnTo>
                <a:lnTo>
                  <a:pt x="219" y="362"/>
                </a:lnTo>
                <a:lnTo>
                  <a:pt x="209" y="360"/>
                </a:lnTo>
                <a:lnTo>
                  <a:pt x="202" y="365"/>
                </a:lnTo>
                <a:lnTo>
                  <a:pt x="191" y="365"/>
                </a:lnTo>
                <a:lnTo>
                  <a:pt x="180" y="367"/>
                </a:lnTo>
                <a:lnTo>
                  <a:pt x="175" y="371"/>
                </a:lnTo>
                <a:lnTo>
                  <a:pt x="167" y="371"/>
                </a:lnTo>
                <a:lnTo>
                  <a:pt x="161" y="367"/>
                </a:lnTo>
                <a:lnTo>
                  <a:pt x="155" y="364"/>
                </a:lnTo>
                <a:lnTo>
                  <a:pt x="142" y="365"/>
                </a:lnTo>
                <a:lnTo>
                  <a:pt x="133" y="364"/>
                </a:lnTo>
                <a:lnTo>
                  <a:pt x="126" y="354"/>
                </a:lnTo>
                <a:lnTo>
                  <a:pt x="120" y="349"/>
                </a:lnTo>
                <a:lnTo>
                  <a:pt x="112" y="345"/>
                </a:lnTo>
                <a:lnTo>
                  <a:pt x="112" y="338"/>
                </a:lnTo>
                <a:lnTo>
                  <a:pt x="119" y="333"/>
                </a:lnTo>
                <a:lnTo>
                  <a:pt x="120" y="326"/>
                </a:lnTo>
                <a:lnTo>
                  <a:pt x="119" y="316"/>
                </a:lnTo>
                <a:lnTo>
                  <a:pt x="124" y="309"/>
                </a:lnTo>
                <a:lnTo>
                  <a:pt x="133" y="303"/>
                </a:lnTo>
                <a:lnTo>
                  <a:pt x="138" y="296"/>
                </a:lnTo>
                <a:lnTo>
                  <a:pt x="136" y="287"/>
                </a:lnTo>
                <a:lnTo>
                  <a:pt x="130" y="285"/>
                </a:lnTo>
                <a:lnTo>
                  <a:pt x="122" y="291"/>
                </a:lnTo>
                <a:lnTo>
                  <a:pt x="115" y="289"/>
                </a:lnTo>
                <a:lnTo>
                  <a:pt x="109" y="293"/>
                </a:lnTo>
                <a:lnTo>
                  <a:pt x="97" y="292"/>
                </a:lnTo>
                <a:lnTo>
                  <a:pt x="91" y="298"/>
                </a:lnTo>
                <a:lnTo>
                  <a:pt x="71" y="290"/>
                </a:lnTo>
                <a:lnTo>
                  <a:pt x="62" y="299"/>
                </a:lnTo>
                <a:lnTo>
                  <a:pt x="56" y="292"/>
                </a:lnTo>
                <a:lnTo>
                  <a:pt x="47" y="289"/>
                </a:lnTo>
                <a:lnTo>
                  <a:pt x="38" y="289"/>
                </a:lnTo>
                <a:lnTo>
                  <a:pt x="35" y="275"/>
                </a:lnTo>
                <a:lnTo>
                  <a:pt x="30" y="268"/>
                </a:lnTo>
                <a:lnTo>
                  <a:pt x="24" y="261"/>
                </a:lnTo>
                <a:lnTo>
                  <a:pt x="17" y="255"/>
                </a:lnTo>
                <a:lnTo>
                  <a:pt x="7" y="255"/>
                </a:lnTo>
                <a:lnTo>
                  <a:pt x="0" y="250"/>
                </a:lnTo>
                <a:lnTo>
                  <a:pt x="53" y="213"/>
                </a:lnTo>
                <a:lnTo>
                  <a:pt x="61" y="208"/>
                </a:lnTo>
                <a:lnTo>
                  <a:pt x="73" y="206"/>
                </a:lnTo>
                <a:lnTo>
                  <a:pt x="79" y="195"/>
                </a:lnTo>
                <a:lnTo>
                  <a:pt x="90" y="192"/>
                </a:lnTo>
                <a:lnTo>
                  <a:pt x="91" y="183"/>
                </a:lnTo>
                <a:lnTo>
                  <a:pt x="90" y="178"/>
                </a:lnTo>
                <a:lnTo>
                  <a:pt x="96" y="173"/>
                </a:lnTo>
                <a:lnTo>
                  <a:pt x="89" y="166"/>
                </a:lnTo>
                <a:lnTo>
                  <a:pt x="96" y="157"/>
                </a:lnTo>
                <a:lnTo>
                  <a:pt x="103" y="152"/>
                </a:lnTo>
                <a:lnTo>
                  <a:pt x="113" y="153"/>
                </a:lnTo>
                <a:lnTo>
                  <a:pt x="112" y="146"/>
                </a:lnTo>
                <a:lnTo>
                  <a:pt x="114" y="139"/>
                </a:lnTo>
                <a:lnTo>
                  <a:pt x="107" y="132"/>
                </a:lnTo>
                <a:lnTo>
                  <a:pt x="114" y="125"/>
                </a:lnTo>
                <a:lnTo>
                  <a:pt x="124" y="124"/>
                </a:lnTo>
                <a:lnTo>
                  <a:pt x="131" y="118"/>
                </a:lnTo>
                <a:lnTo>
                  <a:pt x="137" y="125"/>
                </a:lnTo>
                <a:lnTo>
                  <a:pt x="144" y="122"/>
                </a:lnTo>
                <a:lnTo>
                  <a:pt x="142" y="113"/>
                </a:lnTo>
                <a:lnTo>
                  <a:pt x="151" y="116"/>
                </a:lnTo>
                <a:lnTo>
                  <a:pt x="155" y="111"/>
                </a:lnTo>
                <a:lnTo>
                  <a:pt x="156" y="103"/>
                </a:lnTo>
                <a:lnTo>
                  <a:pt x="163" y="103"/>
                </a:lnTo>
                <a:lnTo>
                  <a:pt x="167" y="96"/>
                </a:lnTo>
                <a:lnTo>
                  <a:pt x="175" y="96"/>
                </a:lnTo>
                <a:lnTo>
                  <a:pt x="175" y="92"/>
                </a:lnTo>
                <a:lnTo>
                  <a:pt x="189" y="94"/>
                </a:lnTo>
                <a:lnTo>
                  <a:pt x="198" y="93"/>
                </a:lnTo>
                <a:lnTo>
                  <a:pt x="198" y="85"/>
                </a:lnTo>
                <a:lnTo>
                  <a:pt x="200" y="76"/>
                </a:lnTo>
                <a:lnTo>
                  <a:pt x="204" y="73"/>
                </a:lnTo>
                <a:lnTo>
                  <a:pt x="211" y="79"/>
                </a:lnTo>
                <a:lnTo>
                  <a:pt x="219" y="71"/>
                </a:lnTo>
                <a:lnTo>
                  <a:pt x="228" y="76"/>
                </a:lnTo>
                <a:lnTo>
                  <a:pt x="238" y="76"/>
                </a:lnTo>
                <a:lnTo>
                  <a:pt x="249" y="70"/>
                </a:lnTo>
                <a:lnTo>
                  <a:pt x="255" y="77"/>
                </a:lnTo>
                <a:lnTo>
                  <a:pt x="262" y="73"/>
                </a:lnTo>
                <a:lnTo>
                  <a:pt x="266" y="79"/>
                </a:lnTo>
                <a:lnTo>
                  <a:pt x="274" y="76"/>
                </a:lnTo>
                <a:lnTo>
                  <a:pt x="283" y="79"/>
                </a:lnTo>
                <a:lnTo>
                  <a:pt x="288" y="72"/>
                </a:lnTo>
                <a:lnTo>
                  <a:pt x="298" y="72"/>
                </a:lnTo>
                <a:lnTo>
                  <a:pt x="310" y="72"/>
                </a:lnTo>
                <a:lnTo>
                  <a:pt x="316" y="65"/>
                </a:lnTo>
                <a:lnTo>
                  <a:pt x="324" y="66"/>
                </a:lnTo>
                <a:lnTo>
                  <a:pt x="328" y="58"/>
                </a:lnTo>
                <a:lnTo>
                  <a:pt x="340" y="60"/>
                </a:lnTo>
                <a:lnTo>
                  <a:pt x="349" y="55"/>
                </a:lnTo>
                <a:lnTo>
                  <a:pt x="380" y="55"/>
                </a:lnTo>
                <a:lnTo>
                  <a:pt x="377" y="47"/>
                </a:lnTo>
                <a:lnTo>
                  <a:pt x="389" y="45"/>
                </a:lnTo>
                <a:lnTo>
                  <a:pt x="397" y="40"/>
                </a:lnTo>
                <a:lnTo>
                  <a:pt x="395" y="32"/>
                </a:lnTo>
                <a:lnTo>
                  <a:pt x="407" y="32"/>
                </a:lnTo>
                <a:lnTo>
                  <a:pt x="409" y="27"/>
                </a:lnTo>
                <a:lnTo>
                  <a:pt x="416" y="24"/>
                </a:lnTo>
                <a:lnTo>
                  <a:pt x="425" y="24"/>
                </a:lnTo>
                <a:lnTo>
                  <a:pt x="433" y="20"/>
                </a:lnTo>
                <a:lnTo>
                  <a:pt x="441" y="23"/>
                </a:lnTo>
                <a:lnTo>
                  <a:pt x="450" y="24"/>
                </a:lnTo>
                <a:lnTo>
                  <a:pt x="459" y="23"/>
                </a:lnTo>
                <a:lnTo>
                  <a:pt x="471" y="24"/>
                </a:lnTo>
                <a:lnTo>
                  <a:pt x="478" y="25"/>
                </a:lnTo>
                <a:lnTo>
                  <a:pt x="493" y="15"/>
                </a:lnTo>
                <a:lnTo>
                  <a:pt x="504" y="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4DC28C31-C045-4344-A483-2A091013677E}"/>
              </a:ext>
            </a:extLst>
          </p:cNvPr>
          <p:cNvSpPr>
            <a:spLocks/>
          </p:cNvSpPr>
          <p:nvPr/>
        </p:nvSpPr>
        <p:spPr bwMode="auto">
          <a:xfrm>
            <a:off x="3916450" y="3574990"/>
            <a:ext cx="1173663" cy="1098663"/>
          </a:xfrm>
          <a:custGeom>
            <a:avLst/>
            <a:gdLst>
              <a:gd name="T0" fmla="*/ 546 w 579"/>
              <a:gd name="T1" fmla="*/ 310 h 542"/>
              <a:gd name="T2" fmla="*/ 545 w 579"/>
              <a:gd name="T3" fmla="*/ 285 h 542"/>
              <a:gd name="T4" fmla="*/ 536 w 579"/>
              <a:gd name="T5" fmla="*/ 253 h 542"/>
              <a:gd name="T6" fmla="*/ 528 w 579"/>
              <a:gd name="T7" fmla="*/ 226 h 542"/>
              <a:gd name="T8" fmla="*/ 528 w 579"/>
              <a:gd name="T9" fmla="*/ 197 h 542"/>
              <a:gd name="T10" fmla="*/ 535 w 579"/>
              <a:gd name="T11" fmla="*/ 174 h 542"/>
              <a:gd name="T12" fmla="*/ 529 w 579"/>
              <a:gd name="T13" fmla="*/ 153 h 542"/>
              <a:gd name="T14" fmla="*/ 523 w 579"/>
              <a:gd name="T15" fmla="*/ 138 h 542"/>
              <a:gd name="T16" fmla="*/ 545 w 579"/>
              <a:gd name="T17" fmla="*/ 117 h 542"/>
              <a:gd name="T18" fmla="*/ 553 w 579"/>
              <a:gd name="T19" fmla="*/ 96 h 542"/>
              <a:gd name="T20" fmla="*/ 551 w 579"/>
              <a:gd name="T21" fmla="*/ 72 h 542"/>
              <a:gd name="T22" fmla="*/ 569 w 579"/>
              <a:gd name="T23" fmla="*/ 42 h 542"/>
              <a:gd name="T24" fmla="*/ 569 w 579"/>
              <a:gd name="T25" fmla="*/ 24 h 542"/>
              <a:gd name="T26" fmla="*/ 562 w 579"/>
              <a:gd name="T27" fmla="*/ 5 h 542"/>
              <a:gd name="T28" fmla="*/ 534 w 579"/>
              <a:gd name="T29" fmla="*/ 1 h 542"/>
              <a:gd name="T30" fmla="*/ 501 w 579"/>
              <a:gd name="T31" fmla="*/ 8 h 542"/>
              <a:gd name="T32" fmla="*/ 473 w 579"/>
              <a:gd name="T33" fmla="*/ 8 h 542"/>
              <a:gd name="T34" fmla="*/ 445 w 579"/>
              <a:gd name="T35" fmla="*/ 12 h 542"/>
              <a:gd name="T36" fmla="*/ 408 w 579"/>
              <a:gd name="T37" fmla="*/ 18 h 542"/>
              <a:gd name="T38" fmla="*/ 361 w 579"/>
              <a:gd name="T39" fmla="*/ 17 h 542"/>
              <a:gd name="T40" fmla="*/ 316 w 579"/>
              <a:gd name="T41" fmla="*/ 16 h 542"/>
              <a:gd name="T42" fmla="*/ 295 w 579"/>
              <a:gd name="T43" fmla="*/ 30 h 542"/>
              <a:gd name="T44" fmla="*/ 271 w 579"/>
              <a:gd name="T45" fmla="*/ 24 h 542"/>
              <a:gd name="T46" fmla="*/ 251 w 579"/>
              <a:gd name="T47" fmla="*/ 40 h 542"/>
              <a:gd name="T48" fmla="*/ 221 w 579"/>
              <a:gd name="T49" fmla="*/ 44 h 542"/>
              <a:gd name="T50" fmla="*/ 196 w 579"/>
              <a:gd name="T51" fmla="*/ 47 h 542"/>
              <a:gd name="T52" fmla="*/ 177 w 579"/>
              <a:gd name="T53" fmla="*/ 65 h 542"/>
              <a:gd name="T54" fmla="*/ 168 w 579"/>
              <a:gd name="T55" fmla="*/ 85 h 542"/>
              <a:gd name="T56" fmla="*/ 150 w 579"/>
              <a:gd name="T57" fmla="*/ 104 h 542"/>
              <a:gd name="T58" fmla="*/ 126 w 579"/>
              <a:gd name="T59" fmla="*/ 115 h 542"/>
              <a:gd name="T60" fmla="*/ 84 w 579"/>
              <a:gd name="T61" fmla="*/ 133 h 542"/>
              <a:gd name="T62" fmla="*/ 60 w 579"/>
              <a:gd name="T63" fmla="*/ 159 h 542"/>
              <a:gd name="T64" fmla="*/ 31 w 579"/>
              <a:gd name="T65" fmla="*/ 180 h 542"/>
              <a:gd name="T66" fmla="*/ 8 w 579"/>
              <a:gd name="T67" fmla="*/ 212 h 542"/>
              <a:gd name="T68" fmla="*/ 15 w 579"/>
              <a:gd name="T69" fmla="*/ 531 h 542"/>
              <a:gd name="T70" fmla="*/ 44 w 579"/>
              <a:gd name="T71" fmla="*/ 531 h 542"/>
              <a:gd name="T72" fmla="*/ 56 w 579"/>
              <a:gd name="T73" fmla="*/ 540 h 542"/>
              <a:gd name="T74" fmla="*/ 80 w 579"/>
              <a:gd name="T75" fmla="*/ 535 h 542"/>
              <a:gd name="T76" fmla="*/ 97 w 579"/>
              <a:gd name="T77" fmla="*/ 525 h 542"/>
              <a:gd name="T78" fmla="*/ 121 w 579"/>
              <a:gd name="T79" fmla="*/ 526 h 542"/>
              <a:gd name="T80" fmla="*/ 140 w 579"/>
              <a:gd name="T81" fmla="*/ 503 h 542"/>
              <a:gd name="T82" fmla="*/ 137 w 579"/>
              <a:gd name="T83" fmla="*/ 486 h 542"/>
              <a:gd name="T84" fmla="*/ 161 w 579"/>
              <a:gd name="T85" fmla="*/ 473 h 542"/>
              <a:gd name="T86" fmla="*/ 155 w 579"/>
              <a:gd name="T87" fmla="*/ 453 h 542"/>
              <a:gd name="T88" fmla="*/ 179 w 579"/>
              <a:gd name="T89" fmla="*/ 438 h 542"/>
              <a:gd name="T90" fmla="*/ 190 w 579"/>
              <a:gd name="T91" fmla="*/ 434 h 542"/>
              <a:gd name="T92" fmla="*/ 204 w 579"/>
              <a:gd name="T93" fmla="*/ 424 h 542"/>
              <a:gd name="T94" fmla="*/ 223 w 579"/>
              <a:gd name="T95" fmla="*/ 417 h 542"/>
              <a:gd name="T96" fmla="*/ 247 w 579"/>
              <a:gd name="T97" fmla="*/ 414 h 542"/>
              <a:gd name="T98" fmla="*/ 253 w 579"/>
              <a:gd name="T99" fmla="*/ 394 h 542"/>
              <a:gd name="T100" fmla="*/ 277 w 579"/>
              <a:gd name="T101" fmla="*/ 397 h 542"/>
              <a:gd name="T102" fmla="*/ 303 w 579"/>
              <a:gd name="T103" fmla="*/ 398 h 542"/>
              <a:gd name="T104" fmla="*/ 322 w 579"/>
              <a:gd name="T105" fmla="*/ 397 h 542"/>
              <a:gd name="T106" fmla="*/ 346 w 579"/>
              <a:gd name="T107" fmla="*/ 393 h 542"/>
              <a:gd name="T108" fmla="*/ 373 w 579"/>
              <a:gd name="T109" fmla="*/ 387 h 542"/>
              <a:gd name="T110" fmla="*/ 397 w 579"/>
              <a:gd name="T111" fmla="*/ 376 h 542"/>
              <a:gd name="T112" fmla="*/ 438 w 579"/>
              <a:gd name="T113" fmla="*/ 366 h 542"/>
              <a:gd name="T114" fmla="*/ 456 w 579"/>
              <a:gd name="T115" fmla="*/ 354 h 542"/>
              <a:gd name="T116" fmla="*/ 474 w 579"/>
              <a:gd name="T117" fmla="*/ 345 h 542"/>
              <a:gd name="T118" fmla="*/ 498 w 579"/>
              <a:gd name="T119" fmla="*/ 345 h 542"/>
              <a:gd name="T120" fmla="*/ 527 w 579"/>
              <a:gd name="T121" fmla="*/ 346 h 542"/>
              <a:gd name="T122" fmla="*/ 550 w 579"/>
              <a:gd name="T123" fmla="*/ 31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9" h="542">
                <a:moveTo>
                  <a:pt x="550" y="319"/>
                </a:moveTo>
                <a:lnTo>
                  <a:pt x="552" y="313"/>
                </a:lnTo>
                <a:lnTo>
                  <a:pt x="546" y="310"/>
                </a:lnTo>
                <a:lnTo>
                  <a:pt x="553" y="299"/>
                </a:lnTo>
                <a:lnTo>
                  <a:pt x="551" y="291"/>
                </a:lnTo>
                <a:lnTo>
                  <a:pt x="545" y="285"/>
                </a:lnTo>
                <a:lnTo>
                  <a:pt x="547" y="273"/>
                </a:lnTo>
                <a:lnTo>
                  <a:pt x="545" y="264"/>
                </a:lnTo>
                <a:lnTo>
                  <a:pt x="536" y="253"/>
                </a:lnTo>
                <a:lnTo>
                  <a:pt x="531" y="246"/>
                </a:lnTo>
                <a:lnTo>
                  <a:pt x="526" y="235"/>
                </a:lnTo>
                <a:lnTo>
                  <a:pt x="528" y="226"/>
                </a:lnTo>
                <a:lnTo>
                  <a:pt x="532" y="218"/>
                </a:lnTo>
                <a:lnTo>
                  <a:pt x="531" y="205"/>
                </a:lnTo>
                <a:lnTo>
                  <a:pt x="528" y="197"/>
                </a:lnTo>
                <a:lnTo>
                  <a:pt x="533" y="189"/>
                </a:lnTo>
                <a:lnTo>
                  <a:pt x="531" y="180"/>
                </a:lnTo>
                <a:lnTo>
                  <a:pt x="535" y="174"/>
                </a:lnTo>
                <a:lnTo>
                  <a:pt x="532" y="168"/>
                </a:lnTo>
                <a:lnTo>
                  <a:pt x="535" y="161"/>
                </a:lnTo>
                <a:lnTo>
                  <a:pt x="529" y="153"/>
                </a:lnTo>
                <a:lnTo>
                  <a:pt x="532" y="149"/>
                </a:lnTo>
                <a:lnTo>
                  <a:pt x="523" y="145"/>
                </a:lnTo>
                <a:lnTo>
                  <a:pt x="523" y="138"/>
                </a:lnTo>
                <a:lnTo>
                  <a:pt x="532" y="132"/>
                </a:lnTo>
                <a:lnTo>
                  <a:pt x="538" y="125"/>
                </a:lnTo>
                <a:lnTo>
                  <a:pt x="545" y="117"/>
                </a:lnTo>
                <a:lnTo>
                  <a:pt x="552" y="110"/>
                </a:lnTo>
                <a:lnTo>
                  <a:pt x="557" y="104"/>
                </a:lnTo>
                <a:lnTo>
                  <a:pt x="553" y="96"/>
                </a:lnTo>
                <a:lnTo>
                  <a:pt x="550" y="89"/>
                </a:lnTo>
                <a:lnTo>
                  <a:pt x="555" y="80"/>
                </a:lnTo>
                <a:lnTo>
                  <a:pt x="551" y="72"/>
                </a:lnTo>
                <a:lnTo>
                  <a:pt x="557" y="59"/>
                </a:lnTo>
                <a:lnTo>
                  <a:pt x="563" y="52"/>
                </a:lnTo>
                <a:lnTo>
                  <a:pt x="569" y="42"/>
                </a:lnTo>
                <a:lnTo>
                  <a:pt x="579" y="35"/>
                </a:lnTo>
                <a:lnTo>
                  <a:pt x="577" y="26"/>
                </a:lnTo>
                <a:lnTo>
                  <a:pt x="569" y="24"/>
                </a:lnTo>
                <a:lnTo>
                  <a:pt x="564" y="16"/>
                </a:lnTo>
                <a:lnTo>
                  <a:pt x="569" y="11"/>
                </a:lnTo>
                <a:lnTo>
                  <a:pt x="562" y="5"/>
                </a:lnTo>
                <a:lnTo>
                  <a:pt x="552" y="0"/>
                </a:lnTo>
                <a:lnTo>
                  <a:pt x="541" y="0"/>
                </a:lnTo>
                <a:lnTo>
                  <a:pt x="534" y="1"/>
                </a:lnTo>
                <a:lnTo>
                  <a:pt x="521" y="5"/>
                </a:lnTo>
                <a:lnTo>
                  <a:pt x="512" y="10"/>
                </a:lnTo>
                <a:lnTo>
                  <a:pt x="501" y="8"/>
                </a:lnTo>
                <a:lnTo>
                  <a:pt x="492" y="4"/>
                </a:lnTo>
                <a:lnTo>
                  <a:pt x="482" y="4"/>
                </a:lnTo>
                <a:lnTo>
                  <a:pt x="473" y="8"/>
                </a:lnTo>
                <a:lnTo>
                  <a:pt x="468" y="15"/>
                </a:lnTo>
                <a:lnTo>
                  <a:pt x="456" y="16"/>
                </a:lnTo>
                <a:lnTo>
                  <a:pt x="445" y="12"/>
                </a:lnTo>
                <a:lnTo>
                  <a:pt x="434" y="17"/>
                </a:lnTo>
                <a:lnTo>
                  <a:pt x="427" y="22"/>
                </a:lnTo>
                <a:lnTo>
                  <a:pt x="408" y="18"/>
                </a:lnTo>
                <a:lnTo>
                  <a:pt x="384" y="24"/>
                </a:lnTo>
                <a:lnTo>
                  <a:pt x="375" y="22"/>
                </a:lnTo>
                <a:lnTo>
                  <a:pt x="361" y="17"/>
                </a:lnTo>
                <a:lnTo>
                  <a:pt x="345" y="17"/>
                </a:lnTo>
                <a:lnTo>
                  <a:pt x="331" y="17"/>
                </a:lnTo>
                <a:lnTo>
                  <a:pt x="316" y="16"/>
                </a:lnTo>
                <a:lnTo>
                  <a:pt x="307" y="15"/>
                </a:lnTo>
                <a:lnTo>
                  <a:pt x="302" y="22"/>
                </a:lnTo>
                <a:lnTo>
                  <a:pt x="295" y="30"/>
                </a:lnTo>
                <a:lnTo>
                  <a:pt x="284" y="35"/>
                </a:lnTo>
                <a:lnTo>
                  <a:pt x="277" y="31"/>
                </a:lnTo>
                <a:lnTo>
                  <a:pt x="271" y="24"/>
                </a:lnTo>
                <a:lnTo>
                  <a:pt x="266" y="29"/>
                </a:lnTo>
                <a:lnTo>
                  <a:pt x="256" y="29"/>
                </a:lnTo>
                <a:lnTo>
                  <a:pt x="251" y="40"/>
                </a:lnTo>
                <a:lnTo>
                  <a:pt x="242" y="40"/>
                </a:lnTo>
                <a:lnTo>
                  <a:pt x="237" y="46"/>
                </a:lnTo>
                <a:lnTo>
                  <a:pt x="221" y="44"/>
                </a:lnTo>
                <a:lnTo>
                  <a:pt x="208" y="46"/>
                </a:lnTo>
                <a:lnTo>
                  <a:pt x="197" y="40"/>
                </a:lnTo>
                <a:lnTo>
                  <a:pt x="196" y="47"/>
                </a:lnTo>
                <a:lnTo>
                  <a:pt x="189" y="50"/>
                </a:lnTo>
                <a:lnTo>
                  <a:pt x="185" y="60"/>
                </a:lnTo>
                <a:lnTo>
                  <a:pt x="177" y="65"/>
                </a:lnTo>
                <a:lnTo>
                  <a:pt x="174" y="72"/>
                </a:lnTo>
                <a:lnTo>
                  <a:pt x="168" y="78"/>
                </a:lnTo>
                <a:lnTo>
                  <a:pt x="168" y="85"/>
                </a:lnTo>
                <a:lnTo>
                  <a:pt x="160" y="91"/>
                </a:lnTo>
                <a:lnTo>
                  <a:pt x="159" y="98"/>
                </a:lnTo>
                <a:lnTo>
                  <a:pt x="150" y="104"/>
                </a:lnTo>
                <a:lnTo>
                  <a:pt x="147" y="110"/>
                </a:lnTo>
                <a:lnTo>
                  <a:pt x="136" y="111"/>
                </a:lnTo>
                <a:lnTo>
                  <a:pt x="126" y="115"/>
                </a:lnTo>
                <a:lnTo>
                  <a:pt x="112" y="115"/>
                </a:lnTo>
                <a:lnTo>
                  <a:pt x="97" y="125"/>
                </a:lnTo>
                <a:lnTo>
                  <a:pt x="84" y="133"/>
                </a:lnTo>
                <a:lnTo>
                  <a:pt x="74" y="139"/>
                </a:lnTo>
                <a:lnTo>
                  <a:pt x="64" y="146"/>
                </a:lnTo>
                <a:lnTo>
                  <a:pt x="60" y="159"/>
                </a:lnTo>
                <a:lnTo>
                  <a:pt x="53" y="165"/>
                </a:lnTo>
                <a:lnTo>
                  <a:pt x="41" y="172"/>
                </a:lnTo>
                <a:lnTo>
                  <a:pt x="31" y="180"/>
                </a:lnTo>
                <a:lnTo>
                  <a:pt x="20" y="186"/>
                </a:lnTo>
                <a:lnTo>
                  <a:pt x="14" y="201"/>
                </a:lnTo>
                <a:lnTo>
                  <a:pt x="8" y="212"/>
                </a:lnTo>
                <a:lnTo>
                  <a:pt x="0" y="219"/>
                </a:lnTo>
                <a:lnTo>
                  <a:pt x="9" y="526"/>
                </a:lnTo>
                <a:lnTo>
                  <a:pt x="15" y="531"/>
                </a:lnTo>
                <a:lnTo>
                  <a:pt x="26" y="529"/>
                </a:lnTo>
                <a:lnTo>
                  <a:pt x="32" y="532"/>
                </a:lnTo>
                <a:lnTo>
                  <a:pt x="44" y="531"/>
                </a:lnTo>
                <a:lnTo>
                  <a:pt x="45" y="537"/>
                </a:lnTo>
                <a:lnTo>
                  <a:pt x="56" y="536"/>
                </a:lnTo>
                <a:lnTo>
                  <a:pt x="56" y="540"/>
                </a:lnTo>
                <a:lnTo>
                  <a:pt x="68" y="537"/>
                </a:lnTo>
                <a:lnTo>
                  <a:pt x="72" y="542"/>
                </a:lnTo>
                <a:lnTo>
                  <a:pt x="80" y="535"/>
                </a:lnTo>
                <a:lnTo>
                  <a:pt x="79" y="527"/>
                </a:lnTo>
                <a:lnTo>
                  <a:pt x="85" y="521"/>
                </a:lnTo>
                <a:lnTo>
                  <a:pt x="97" y="525"/>
                </a:lnTo>
                <a:lnTo>
                  <a:pt x="101" y="533"/>
                </a:lnTo>
                <a:lnTo>
                  <a:pt x="109" y="529"/>
                </a:lnTo>
                <a:lnTo>
                  <a:pt x="121" y="526"/>
                </a:lnTo>
                <a:lnTo>
                  <a:pt x="127" y="515"/>
                </a:lnTo>
                <a:lnTo>
                  <a:pt x="138" y="513"/>
                </a:lnTo>
                <a:lnTo>
                  <a:pt x="140" y="503"/>
                </a:lnTo>
                <a:lnTo>
                  <a:pt x="138" y="499"/>
                </a:lnTo>
                <a:lnTo>
                  <a:pt x="144" y="494"/>
                </a:lnTo>
                <a:lnTo>
                  <a:pt x="137" y="486"/>
                </a:lnTo>
                <a:lnTo>
                  <a:pt x="144" y="478"/>
                </a:lnTo>
                <a:lnTo>
                  <a:pt x="151" y="472"/>
                </a:lnTo>
                <a:lnTo>
                  <a:pt x="161" y="473"/>
                </a:lnTo>
                <a:lnTo>
                  <a:pt x="160" y="466"/>
                </a:lnTo>
                <a:lnTo>
                  <a:pt x="162" y="460"/>
                </a:lnTo>
                <a:lnTo>
                  <a:pt x="155" y="453"/>
                </a:lnTo>
                <a:lnTo>
                  <a:pt x="162" y="446"/>
                </a:lnTo>
                <a:lnTo>
                  <a:pt x="172" y="445"/>
                </a:lnTo>
                <a:lnTo>
                  <a:pt x="179" y="438"/>
                </a:lnTo>
                <a:lnTo>
                  <a:pt x="185" y="446"/>
                </a:lnTo>
                <a:lnTo>
                  <a:pt x="192" y="442"/>
                </a:lnTo>
                <a:lnTo>
                  <a:pt x="190" y="434"/>
                </a:lnTo>
                <a:lnTo>
                  <a:pt x="199" y="436"/>
                </a:lnTo>
                <a:lnTo>
                  <a:pt x="203" y="431"/>
                </a:lnTo>
                <a:lnTo>
                  <a:pt x="204" y="424"/>
                </a:lnTo>
                <a:lnTo>
                  <a:pt x="212" y="424"/>
                </a:lnTo>
                <a:lnTo>
                  <a:pt x="215" y="417"/>
                </a:lnTo>
                <a:lnTo>
                  <a:pt x="223" y="417"/>
                </a:lnTo>
                <a:lnTo>
                  <a:pt x="223" y="412"/>
                </a:lnTo>
                <a:lnTo>
                  <a:pt x="237" y="415"/>
                </a:lnTo>
                <a:lnTo>
                  <a:pt x="247" y="414"/>
                </a:lnTo>
                <a:lnTo>
                  <a:pt x="247" y="406"/>
                </a:lnTo>
                <a:lnTo>
                  <a:pt x="248" y="397"/>
                </a:lnTo>
                <a:lnTo>
                  <a:pt x="253" y="394"/>
                </a:lnTo>
                <a:lnTo>
                  <a:pt x="260" y="400"/>
                </a:lnTo>
                <a:lnTo>
                  <a:pt x="267" y="392"/>
                </a:lnTo>
                <a:lnTo>
                  <a:pt x="277" y="397"/>
                </a:lnTo>
                <a:lnTo>
                  <a:pt x="286" y="397"/>
                </a:lnTo>
                <a:lnTo>
                  <a:pt x="297" y="391"/>
                </a:lnTo>
                <a:lnTo>
                  <a:pt x="303" y="398"/>
                </a:lnTo>
                <a:lnTo>
                  <a:pt x="310" y="394"/>
                </a:lnTo>
                <a:lnTo>
                  <a:pt x="314" y="400"/>
                </a:lnTo>
                <a:lnTo>
                  <a:pt x="322" y="397"/>
                </a:lnTo>
                <a:lnTo>
                  <a:pt x="331" y="400"/>
                </a:lnTo>
                <a:lnTo>
                  <a:pt x="337" y="393"/>
                </a:lnTo>
                <a:lnTo>
                  <a:pt x="346" y="393"/>
                </a:lnTo>
                <a:lnTo>
                  <a:pt x="358" y="393"/>
                </a:lnTo>
                <a:lnTo>
                  <a:pt x="364" y="386"/>
                </a:lnTo>
                <a:lnTo>
                  <a:pt x="373" y="387"/>
                </a:lnTo>
                <a:lnTo>
                  <a:pt x="377" y="379"/>
                </a:lnTo>
                <a:lnTo>
                  <a:pt x="388" y="381"/>
                </a:lnTo>
                <a:lnTo>
                  <a:pt x="397" y="376"/>
                </a:lnTo>
                <a:lnTo>
                  <a:pt x="428" y="376"/>
                </a:lnTo>
                <a:lnTo>
                  <a:pt x="426" y="368"/>
                </a:lnTo>
                <a:lnTo>
                  <a:pt x="438" y="366"/>
                </a:lnTo>
                <a:lnTo>
                  <a:pt x="445" y="361"/>
                </a:lnTo>
                <a:lnTo>
                  <a:pt x="444" y="354"/>
                </a:lnTo>
                <a:lnTo>
                  <a:pt x="456" y="354"/>
                </a:lnTo>
                <a:lnTo>
                  <a:pt x="457" y="347"/>
                </a:lnTo>
                <a:lnTo>
                  <a:pt x="464" y="345"/>
                </a:lnTo>
                <a:lnTo>
                  <a:pt x="474" y="345"/>
                </a:lnTo>
                <a:lnTo>
                  <a:pt x="481" y="341"/>
                </a:lnTo>
                <a:lnTo>
                  <a:pt x="490" y="344"/>
                </a:lnTo>
                <a:lnTo>
                  <a:pt x="498" y="345"/>
                </a:lnTo>
                <a:lnTo>
                  <a:pt x="508" y="344"/>
                </a:lnTo>
                <a:lnTo>
                  <a:pt x="520" y="345"/>
                </a:lnTo>
                <a:lnTo>
                  <a:pt x="527" y="346"/>
                </a:lnTo>
                <a:lnTo>
                  <a:pt x="541" y="336"/>
                </a:lnTo>
                <a:lnTo>
                  <a:pt x="552" y="321"/>
                </a:lnTo>
                <a:lnTo>
                  <a:pt x="550" y="319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01D31956-0E88-464E-860A-41566EA9A658}"/>
              </a:ext>
            </a:extLst>
          </p:cNvPr>
          <p:cNvSpPr>
            <a:spLocks/>
          </p:cNvSpPr>
          <p:nvPr/>
        </p:nvSpPr>
        <p:spPr bwMode="auto">
          <a:xfrm>
            <a:off x="3916450" y="3574990"/>
            <a:ext cx="1173663" cy="1098663"/>
          </a:xfrm>
          <a:custGeom>
            <a:avLst/>
            <a:gdLst>
              <a:gd name="T0" fmla="*/ 546 w 579"/>
              <a:gd name="T1" fmla="*/ 310 h 542"/>
              <a:gd name="T2" fmla="*/ 545 w 579"/>
              <a:gd name="T3" fmla="*/ 285 h 542"/>
              <a:gd name="T4" fmla="*/ 536 w 579"/>
              <a:gd name="T5" fmla="*/ 253 h 542"/>
              <a:gd name="T6" fmla="*/ 528 w 579"/>
              <a:gd name="T7" fmla="*/ 226 h 542"/>
              <a:gd name="T8" fmla="*/ 528 w 579"/>
              <a:gd name="T9" fmla="*/ 197 h 542"/>
              <a:gd name="T10" fmla="*/ 535 w 579"/>
              <a:gd name="T11" fmla="*/ 174 h 542"/>
              <a:gd name="T12" fmla="*/ 529 w 579"/>
              <a:gd name="T13" fmla="*/ 153 h 542"/>
              <a:gd name="T14" fmla="*/ 523 w 579"/>
              <a:gd name="T15" fmla="*/ 138 h 542"/>
              <a:gd name="T16" fmla="*/ 545 w 579"/>
              <a:gd name="T17" fmla="*/ 117 h 542"/>
              <a:gd name="T18" fmla="*/ 553 w 579"/>
              <a:gd name="T19" fmla="*/ 96 h 542"/>
              <a:gd name="T20" fmla="*/ 551 w 579"/>
              <a:gd name="T21" fmla="*/ 72 h 542"/>
              <a:gd name="T22" fmla="*/ 569 w 579"/>
              <a:gd name="T23" fmla="*/ 42 h 542"/>
              <a:gd name="T24" fmla="*/ 569 w 579"/>
              <a:gd name="T25" fmla="*/ 24 h 542"/>
              <a:gd name="T26" fmla="*/ 562 w 579"/>
              <a:gd name="T27" fmla="*/ 5 h 542"/>
              <a:gd name="T28" fmla="*/ 534 w 579"/>
              <a:gd name="T29" fmla="*/ 1 h 542"/>
              <a:gd name="T30" fmla="*/ 501 w 579"/>
              <a:gd name="T31" fmla="*/ 8 h 542"/>
              <a:gd name="T32" fmla="*/ 473 w 579"/>
              <a:gd name="T33" fmla="*/ 8 h 542"/>
              <a:gd name="T34" fmla="*/ 445 w 579"/>
              <a:gd name="T35" fmla="*/ 12 h 542"/>
              <a:gd name="T36" fmla="*/ 408 w 579"/>
              <a:gd name="T37" fmla="*/ 18 h 542"/>
              <a:gd name="T38" fmla="*/ 361 w 579"/>
              <a:gd name="T39" fmla="*/ 17 h 542"/>
              <a:gd name="T40" fmla="*/ 316 w 579"/>
              <a:gd name="T41" fmla="*/ 16 h 542"/>
              <a:gd name="T42" fmla="*/ 295 w 579"/>
              <a:gd name="T43" fmla="*/ 30 h 542"/>
              <a:gd name="T44" fmla="*/ 271 w 579"/>
              <a:gd name="T45" fmla="*/ 24 h 542"/>
              <a:gd name="T46" fmla="*/ 251 w 579"/>
              <a:gd name="T47" fmla="*/ 40 h 542"/>
              <a:gd name="T48" fmla="*/ 221 w 579"/>
              <a:gd name="T49" fmla="*/ 44 h 542"/>
              <a:gd name="T50" fmla="*/ 196 w 579"/>
              <a:gd name="T51" fmla="*/ 47 h 542"/>
              <a:gd name="T52" fmla="*/ 177 w 579"/>
              <a:gd name="T53" fmla="*/ 65 h 542"/>
              <a:gd name="T54" fmla="*/ 168 w 579"/>
              <a:gd name="T55" fmla="*/ 85 h 542"/>
              <a:gd name="T56" fmla="*/ 150 w 579"/>
              <a:gd name="T57" fmla="*/ 104 h 542"/>
              <a:gd name="T58" fmla="*/ 126 w 579"/>
              <a:gd name="T59" fmla="*/ 115 h 542"/>
              <a:gd name="T60" fmla="*/ 84 w 579"/>
              <a:gd name="T61" fmla="*/ 133 h 542"/>
              <a:gd name="T62" fmla="*/ 60 w 579"/>
              <a:gd name="T63" fmla="*/ 159 h 542"/>
              <a:gd name="T64" fmla="*/ 31 w 579"/>
              <a:gd name="T65" fmla="*/ 180 h 542"/>
              <a:gd name="T66" fmla="*/ 8 w 579"/>
              <a:gd name="T67" fmla="*/ 212 h 542"/>
              <a:gd name="T68" fmla="*/ 15 w 579"/>
              <a:gd name="T69" fmla="*/ 531 h 542"/>
              <a:gd name="T70" fmla="*/ 44 w 579"/>
              <a:gd name="T71" fmla="*/ 531 h 542"/>
              <a:gd name="T72" fmla="*/ 56 w 579"/>
              <a:gd name="T73" fmla="*/ 540 h 542"/>
              <a:gd name="T74" fmla="*/ 80 w 579"/>
              <a:gd name="T75" fmla="*/ 535 h 542"/>
              <a:gd name="T76" fmla="*/ 97 w 579"/>
              <a:gd name="T77" fmla="*/ 525 h 542"/>
              <a:gd name="T78" fmla="*/ 121 w 579"/>
              <a:gd name="T79" fmla="*/ 526 h 542"/>
              <a:gd name="T80" fmla="*/ 140 w 579"/>
              <a:gd name="T81" fmla="*/ 503 h 542"/>
              <a:gd name="T82" fmla="*/ 137 w 579"/>
              <a:gd name="T83" fmla="*/ 486 h 542"/>
              <a:gd name="T84" fmla="*/ 161 w 579"/>
              <a:gd name="T85" fmla="*/ 473 h 542"/>
              <a:gd name="T86" fmla="*/ 155 w 579"/>
              <a:gd name="T87" fmla="*/ 453 h 542"/>
              <a:gd name="T88" fmla="*/ 179 w 579"/>
              <a:gd name="T89" fmla="*/ 438 h 542"/>
              <a:gd name="T90" fmla="*/ 190 w 579"/>
              <a:gd name="T91" fmla="*/ 434 h 542"/>
              <a:gd name="T92" fmla="*/ 204 w 579"/>
              <a:gd name="T93" fmla="*/ 424 h 542"/>
              <a:gd name="T94" fmla="*/ 223 w 579"/>
              <a:gd name="T95" fmla="*/ 417 h 542"/>
              <a:gd name="T96" fmla="*/ 247 w 579"/>
              <a:gd name="T97" fmla="*/ 414 h 542"/>
              <a:gd name="T98" fmla="*/ 253 w 579"/>
              <a:gd name="T99" fmla="*/ 394 h 542"/>
              <a:gd name="T100" fmla="*/ 277 w 579"/>
              <a:gd name="T101" fmla="*/ 397 h 542"/>
              <a:gd name="T102" fmla="*/ 303 w 579"/>
              <a:gd name="T103" fmla="*/ 398 h 542"/>
              <a:gd name="T104" fmla="*/ 322 w 579"/>
              <a:gd name="T105" fmla="*/ 397 h 542"/>
              <a:gd name="T106" fmla="*/ 346 w 579"/>
              <a:gd name="T107" fmla="*/ 393 h 542"/>
              <a:gd name="T108" fmla="*/ 373 w 579"/>
              <a:gd name="T109" fmla="*/ 387 h 542"/>
              <a:gd name="T110" fmla="*/ 397 w 579"/>
              <a:gd name="T111" fmla="*/ 376 h 542"/>
              <a:gd name="T112" fmla="*/ 438 w 579"/>
              <a:gd name="T113" fmla="*/ 366 h 542"/>
              <a:gd name="T114" fmla="*/ 456 w 579"/>
              <a:gd name="T115" fmla="*/ 354 h 542"/>
              <a:gd name="T116" fmla="*/ 474 w 579"/>
              <a:gd name="T117" fmla="*/ 345 h 542"/>
              <a:gd name="T118" fmla="*/ 498 w 579"/>
              <a:gd name="T119" fmla="*/ 345 h 542"/>
              <a:gd name="T120" fmla="*/ 527 w 579"/>
              <a:gd name="T121" fmla="*/ 346 h 542"/>
              <a:gd name="T122" fmla="*/ 550 w 579"/>
              <a:gd name="T123" fmla="*/ 31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9" h="542">
                <a:moveTo>
                  <a:pt x="550" y="319"/>
                </a:moveTo>
                <a:lnTo>
                  <a:pt x="552" y="313"/>
                </a:lnTo>
                <a:lnTo>
                  <a:pt x="546" y="310"/>
                </a:lnTo>
                <a:lnTo>
                  <a:pt x="553" y="299"/>
                </a:lnTo>
                <a:lnTo>
                  <a:pt x="551" y="291"/>
                </a:lnTo>
                <a:lnTo>
                  <a:pt x="545" y="285"/>
                </a:lnTo>
                <a:lnTo>
                  <a:pt x="547" y="273"/>
                </a:lnTo>
                <a:lnTo>
                  <a:pt x="545" y="264"/>
                </a:lnTo>
                <a:lnTo>
                  <a:pt x="536" y="253"/>
                </a:lnTo>
                <a:lnTo>
                  <a:pt x="531" y="246"/>
                </a:lnTo>
                <a:lnTo>
                  <a:pt x="526" y="235"/>
                </a:lnTo>
                <a:lnTo>
                  <a:pt x="528" y="226"/>
                </a:lnTo>
                <a:lnTo>
                  <a:pt x="532" y="218"/>
                </a:lnTo>
                <a:lnTo>
                  <a:pt x="531" y="205"/>
                </a:lnTo>
                <a:lnTo>
                  <a:pt x="528" y="197"/>
                </a:lnTo>
                <a:lnTo>
                  <a:pt x="533" y="189"/>
                </a:lnTo>
                <a:lnTo>
                  <a:pt x="531" y="180"/>
                </a:lnTo>
                <a:lnTo>
                  <a:pt x="535" y="174"/>
                </a:lnTo>
                <a:lnTo>
                  <a:pt x="532" y="168"/>
                </a:lnTo>
                <a:lnTo>
                  <a:pt x="535" y="161"/>
                </a:lnTo>
                <a:lnTo>
                  <a:pt x="529" y="153"/>
                </a:lnTo>
                <a:lnTo>
                  <a:pt x="532" y="149"/>
                </a:lnTo>
                <a:lnTo>
                  <a:pt x="523" y="145"/>
                </a:lnTo>
                <a:lnTo>
                  <a:pt x="523" y="138"/>
                </a:lnTo>
                <a:lnTo>
                  <a:pt x="532" y="132"/>
                </a:lnTo>
                <a:lnTo>
                  <a:pt x="538" y="125"/>
                </a:lnTo>
                <a:lnTo>
                  <a:pt x="545" y="117"/>
                </a:lnTo>
                <a:lnTo>
                  <a:pt x="552" y="110"/>
                </a:lnTo>
                <a:lnTo>
                  <a:pt x="557" y="104"/>
                </a:lnTo>
                <a:lnTo>
                  <a:pt x="553" y="96"/>
                </a:lnTo>
                <a:lnTo>
                  <a:pt x="550" y="89"/>
                </a:lnTo>
                <a:lnTo>
                  <a:pt x="555" y="80"/>
                </a:lnTo>
                <a:lnTo>
                  <a:pt x="551" y="72"/>
                </a:lnTo>
                <a:lnTo>
                  <a:pt x="557" y="59"/>
                </a:lnTo>
                <a:lnTo>
                  <a:pt x="563" y="52"/>
                </a:lnTo>
                <a:lnTo>
                  <a:pt x="569" y="42"/>
                </a:lnTo>
                <a:lnTo>
                  <a:pt x="579" y="35"/>
                </a:lnTo>
                <a:lnTo>
                  <a:pt x="577" y="26"/>
                </a:lnTo>
                <a:lnTo>
                  <a:pt x="569" y="24"/>
                </a:lnTo>
                <a:lnTo>
                  <a:pt x="564" y="16"/>
                </a:lnTo>
                <a:lnTo>
                  <a:pt x="569" y="11"/>
                </a:lnTo>
                <a:lnTo>
                  <a:pt x="562" y="5"/>
                </a:lnTo>
                <a:lnTo>
                  <a:pt x="552" y="0"/>
                </a:lnTo>
                <a:lnTo>
                  <a:pt x="541" y="0"/>
                </a:lnTo>
                <a:lnTo>
                  <a:pt x="534" y="1"/>
                </a:lnTo>
                <a:lnTo>
                  <a:pt x="521" y="5"/>
                </a:lnTo>
                <a:lnTo>
                  <a:pt x="512" y="10"/>
                </a:lnTo>
                <a:lnTo>
                  <a:pt x="501" y="8"/>
                </a:lnTo>
                <a:lnTo>
                  <a:pt x="492" y="4"/>
                </a:lnTo>
                <a:lnTo>
                  <a:pt x="482" y="4"/>
                </a:lnTo>
                <a:lnTo>
                  <a:pt x="473" y="8"/>
                </a:lnTo>
                <a:lnTo>
                  <a:pt x="468" y="15"/>
                </a:lnTo>
                <a:lnTo>
                  <a:pt x="456" y="16"/>
                </a:lnTo>
                <a:lnTo>
                  <a:pt x="445" y="12"/>
                </a:lnTo>
                <a:lnTo>
                  <a:pt x="434" y="17"/>
                </a:lnTo>
                <a:lnTo>
                  <a:pt x="427" y="22"/>
                </a:lnTo>
                <a:lnTo>
                  <a:pt x="408" y="18"/>
                </a:lnTo>
                <a:lnTo>
                  <a:pt x="384" y="24"/>
                </a:lnTo>
                <a:lnTo>
                  <a:pt x="375" y="22"/>
                </a:lnTo>
                <a:lnTo>
                  <a:pt x="361" y="17"/>
                </a:lnTo>
                <a:lnTo>
                  <a:pt x="345" y="17"/>
                </a:lnTo>
                <a:lnTo>
                  <a:pt x="331" y="17"/>
                </a:lnTo>
                <a:lnTo>
                  <a:pt x="316" y="16"/>
                </a:lnTo>
                <a:lnTo>
                  <a:pt x="307" y="15"/>
                </a:lnTo>
                <a:lnTo>
                  <a:pt x="302" y="22"/>
                </a:lnTo>
                <a:lnTo>
                  <a:pt x="295" y="30"/>
                </a:lnTo>
                <a:lnTo>
                  <a:pt x="284" y="35"/>
                </a:lnTo>
                <a:lnTo>
                  <a:pt x="277" y="31"/>
                </a:lnTo>
                <a:lnTo>
                  <a:pt x="271" y="24"/>
                </a:lnTo>
                <a:lnTo>
                  <a:pt x="266" y="29"/>
                </a:lnTo>
                <a:lnTo>
                  <a:pt x="256" y="29"/>
                </a:lnTo>
                <a:lnTo>
                  <a:pt x="251" y="40"/>
                </a:lnTo>
                <a:lnTo>
                  <a:pt x="242" y="40"/>
                </a:lnTo>
                <a:lnTo>
                  <a:pt x="237" y="46"/>
                </a:lnTo>
                <a:lnTo>
                  <a:pt x="221" y="44"/>
                </a:lnTo>
                <a:lnTo>
                  <a:pt x="208" y="46"/>
                </a:lnTo>
                <a:lnTo>
                  <a:pt x="197" y="40"/>
                </a:lnTo>
                <a:lnTo>
                  <a:pt x="196" y="47"/>
                </a:lnTo>
                <a:lnTo>
                  <a:pt x="189" y="50"/>
                </a:lnTo>
                <a:lnTo>
                  <a:pt x="185" y="60"/>
                </a:lnTo>
                <a:lnTo>
                  <a:pt x="177" y="65"/>
                </a:lnTo>
                <a:lnTo>
                  <a:pt x="174" y="72"/>
                </a:lnTo>
                <a:lnTo>
                  <a:pt x="168" y="78"/>
                </a:lnTo>
                <a:lnTo>
                  <a:pt x="168" y="85"/>
                </a:lnTo>
                <a:lnTo>
                  <a:pt x="160" y="91"/>
                </a:lnTo>
                <a:lnTo>
                  <a:pt x="159" y="98"/>
                </a:lnTo>
                <a:lnTo>
                  <a:pt x="150" y="104"/>
                </a:lnTo>
                <a:lnTo>
                  <a:pt x="147" y="110"/>
                </a:lnTo>
                <a:lnTo>
                  <a:pt x="136" y="111"/>
                </a:lnTo>
                <a:lnTo>
                  <a:pt x="126" y="115"/>
                </a:lnTo>
                <a:lnTo>
                  <a:pt x="112" y="115"/>
                </a:lnTo>
                <a:lnTo>
                  <a:pt x="97" y="125"/>
                </a:lnTo>
                <a:lnTo>
                  <a:pt x="84" y="133"/>
                </a:lnTo>
                <a:lnTo>
                  <a:pt x="74" y="139"/>
                </a:lnTo>
                <a:lnTo>
                  <a:pt x="64" y="146"/>
                </a:lnTo>
                <a:lnTo>
                  <a:pt x="60" y="159"/>
                </a:lnTo>
                <a:lnTo>
                  <a:pt x="53" y="165"/>
                </a:lnTo>
                <a:lnTo>
                  <a:pt x="41" y="172"/>
                </a:lnTo>
                <a:lnTo>
                  <a:pt x="31" y="180"/>
                </a:lnTo>
                <a:lnTo>
                  <a:pt x="20" y="186"/>
                </a:lnTo>
                <a:lnTo>
                  <a:pt x="14" y="201"/>
                </a:lnTo>
                <a:lnTo>
                  <a:pt x="8" y="212"/>
                </a:lnTo>
                <a:lnTo>
                  <a:pt x="0" y="219"/>
                </a:lnTo>
                <a:lnTo>
                  <a:pt x="9" y="526"/>
                </a:lnTo>
                <a:lnTo>
                  <a:pt x="15" y="531"/>
                </a:lnTo>
                <a:lnTo>
                  <a:pt x="26" y="529"/>
                </a:lnTo>
                <a:lnTo>
                  <a:pt x="32" y="532"/>
                </a:lnTo>
                <a:lnTo>
                  <a:pt x="44" y="531"/>
                </a:lnTo>
                <a:lnTo>
                  <a:pt x="45" y="537"/>
                </a:lnTo>
                <a:lnTo>
                  <a:pt x="56" y="536"/>
                </a:lnTo>
                <a:lnTo>
                  <a:pt x="56" y="540"/>
                </a:lnTo>
                <a:lnTo>
                  <a:pt x="68" y="537"/>
                </a:lnTo>
                <a:lnTo>
                  <a:pt x="72" y="542"/>
                </a:lnTo>
                <a:lnTo>
                  <a:pt x="80" y="535"/>
                </a:lnTo>
                <a:lnTo>
                  <a:pt x="79" y="527"/>
                </a:lnTo>
                <a:lnTo>
                  <a:pt x="85" y="521"/>
                </a:lnTo>
                <a:lnTo>
                  <a:pt x="97" y="525"/>
                </a:lnTo>
                <a:lnTo>
                  <a:pt x="101" y="533"/>
                </a:lnTo>
                <a:lnTo>
                  <a:pt x="109" y="529"/>
                </a:lnTo>
                <a:lnTo>
                  <a:pt x="121" y="526"/>
                </a:lnTo>
                <a:lnTo>
                  <a:pt x="127" y="515"/>
                </a:lnTo>
                <a:lnTo>
                  <a:pt x="138" y="513"/>
                </a:lnTo>
                <a:lnTo>
                  <a:pt x="140" y="503"/>
                </a:lnTo>
                <a:lnTo>
                  <a:pt x="138" y="499"/>
                </a:lnTo>
                <a:lnTo>
                  <a:pt x="144" y="494"/>
                </a:lnTo>
                <a:lnTo>
                  <a:pt x="137" y="486"/>
                </a:lnTo>
                <a:lnTo>
                  <a:pt x="144" y="478"/>
                </a:lnTo>
                <a:lnTo>
                  <a:pt x="151" y="472"/>
                </a:lnTo>
                <a:lnTo>
                  <a:pt x="161" y="473"/>
                </a:lnTo>
                <a:lnTo>
                  <a:pt x="160" y="466"/>
                </a:lnTo>
                <a:lnTo>
                  <a:pt x="162" y="460"/>
                </a:lnTo>
                <a:lnTo>
                  <a:pt x="155" y="453"/>
                </a:lnTo>
                <a:lnTo>
                  <a:pt x="162" y="446"/>
                </a:lnTo>
                <a:lnTo>
                  <a:pt x="172" y="445"/>
                </a:lnTo>
                <a:lnTo>
                  <a:pt x="179" y="438"/>
                </a:lnTo>
                <a:lnTo>
                  <a:pt x="185" y="446"/>
                </a:lnTo>
                <a:lnTo>
                  <a:pt x="192" y="442"/>
                </a:lnTo>
                <a:lnTo>
                  <a:pt x="190" y="434"/>
                </a:lnTo>
                <a:lnTo>
                  <a:pt x="199" y="436"/>
                </a:lnTo>
                <a:lnTo>
                  <a:pt x="203" y="431"/>
                </a:lnTo>
                <a:lnTo>
                  <a:pt x="204" y="424"/>
                </a:lnTo>
                <a:lnTo>
                  <a:pt x="212" y="424"/>
                </a:lnTo>
                <a:lnTo>
                  <a:pt x="215" y="417"/>
                </a:lnTo>
                <a:lnTo>
                  <a:pt x="223" y="417"/>
                </a:lnTo>
                <a:lnTo>
                  <a:pt x="223" y="412"/>
                </a:lnTo>
                <a:lnTo>
                  <a:pt x="237" y="415"/>
                </a:lnTo>
                <a:lnTo>
                  <a:pt x="247" y="414"/>
                </a:lnTo>
                <a:lnTo>
                  <a:pt x="247" y="406"/>
                </a:lnTo>
                <a:lnTo>
                  <a:pt x="248" y="397"/>
                </a:lnTo>
                <a:lnTo>
                  <a:pt x="253" y="394"/>
                </a:lnTo>
                <a:lnTo>
                  <a:pt x="260" y="400"/>
                </a:lnTo>
                <a:lnTo>
                  <a:pt x="267" y="392"/>
                </a:lnTo>
                <a:lnTo>
                  <a:pt x="277" y="397"/>
                </a:lnTo>
                <a:lnTo>
                  <a:pt x="286" y="397"/>
                </a:lnTo>
                <a:lnTo>
                  <a:pt x="297" y="391"/>
                </a:lnTo>
                <a:lnTo>
                  <a:pt x="303" y="398"/>
                </a:lnTo>
                <a:lnTo>
                  <a:pt x="310" y="394"/>
                </a:lnTo>
                <a:lnTo>
                  <a:pt x="314" y="400"/>
                </a:lnTo>
                <a:lnTo>
                  <a:pt x="322" y="397"/>
                </a:lnTo>
                <a:lnTo>
                  <a:pt x="331" y="400"/>
                </a:lnTo>
                <a:lnTo>
                  <a:pt x="337" y="393"/>
                </a:lnTo>
                <a:lnTo>
                  <a:pt x="346" y="393"/>
                </a:lnTo>
                <a:lnTo>
                  <a:pt x="358" y="393"/>
                </a:lnTo>
                <a:lnTo>
                  <a:pt x="364" y="386"/>
                </a:lnTo>
                <a:lnTo>
                  <a:pt x="373" y="387"/>
                </a:lnTo>
                <a:lnTo>
                  <a:pt x="377" y="379"/>
                </a:lnTo>
                <a:lnTo>
                  <a:pt x="388" y="381"/>
                </a:lnTo>
                <a:lnTo>
                  <a:pt x="397" y="376"/>
                </a:lnTo>
                <a:lnTo>
                  <a:pt x="428" y="376"/>
                </a:lnTo>
                <a:lnTo>
                  <a:pt x="426" y="368"/>
                </a:lnTo>
                <a:lnTo>
                  <a:pt x="438" y="366"/>
                </a:lnTo>
                <a:lnTo>
                  <a:pt x="445" y="361"/>
                </a:lnTo>
                <a:lnTo>
                  <a:pt x="444" y="354"/>
                </a:lnTo>
                <a:lnTo>
                  <a:pt x="456" y="354"/>
                </a:lnTo>
                <a:lnTo>
                  <a:pt x="457" y="347"/>
                </a:lnTo>
                <a:lnTo>
                  <a:pt x="464" y="345"/>
                </a:lnTo>
                <a:lnTo>
                  <a:pt x="474" y="345"/>
                </a:lnTo>
                <a:lnTo>
                  <a:pt x="481" y="341"/>
                </a:lnTo>
                <a:lnTo>
                  <a:pt x="490" y="344"/>
                </a:lnTo>
                <a:lnTo>
                  <a:pt x="498" y="345"/>
                </a:lnTo>
                <a:lnTo>
                  <a:pt x="508" y="344"/>
                </a:lnTo>
                <a:lnTo>
                  <a:pt x="520" y="345"/>
                </a:lnTo>
                <a:lnTo>
                  <a:pt x="527" y="346"/>
                </a:lnTo>
                <a:lnTo>
                  <a:pt x="541" y="336"/>
                </a:lnTo>
                <a:lnTo>
                  <a:pt x="552" y="321"/>
                </a:lnTo>
                <a:lnTo>
                  <a:pt x="550" y="319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F5F67B7B-B833-4486-994B-594BD5AED8A4}"/>
              </a:ext>
            </a:extLst>
          </p:cNvPr>
          <p:cNvSpPr>
            <a:spLocks/>
          </p:cNvSpPr>
          <p:nvPr/>
        </p:nvSpPr>
        <p:spPr bwMode="auto">
          <a:xfrm>
            <a:off x="2990087" y="1762804"/>
            <a:ext cx="800685" cy="620277"/>
          </a:xfrm>
          <a:custGeom>
            <a:avLst/>
            <a:gdLst>
              <a:gd name="T0" fmla="*/ 148 w 395"/>
              <a:gd name="T1" fmla="*/ 298 h 306"/>
              <a:gd name="T2" fmla="*/ 148 w 395"/>
              <a:gd name="T3" fmla="*/ 285 h 306"/>
              <a:gd name="T4" fmla="*/ 159 w 395"/>
              <a:gd name="T5" fmla="*/ 271 h 306"/>
              <a:gd name="T6" fmla="*/ 168 w 395"/>
              <a:gd name="T7" fmla="*/ 251 h 306"/>
              <a:gd name="T8" fmla="*/ 176 w 395"/>
              <a:gd name="T9" fmla="*/ 233 h 306"/>
              <a:gd name="T10" fmla="*/ 183 w 395"/>
              <a:gd name="T11" fmla="*/ 217 h 306"/>
              <a:gd name="T12" fmla="*/ 207 w 395"/>
              <a:gd name="T13" fmla="*/ 199 h 306"/>
              <a:gd name="T14" fmla="*/ 228 w 395"/>
              <a:gd name="T15" fmla="*/ 190 h 306"/>
              <a:gd name="T16" fmla="*/ 250 w 395"/>
              <a:gd name="T17" fmla="*/ 155 h 306"/>
              <a:gd name="T18" fmla="*/ 262 w 395"/>
              <a:gd name="T19" fmla="*/ 137 h 306"/>
              <a:gd name="T20" fmla="*/ 271 w 395"/>
              <a:gd name="T21" fmla="*/ 121 h 306"/>
              <a:gd name="T22" fmla="*/ 306 w 395"/>
              <a:gd name="T23" fmla="*/ 114 h 306"/>
              <a:gd name="T24" fmla="*/ 337 w 395"/>
              <a:gd name="T25" fmla="*/ 103 h 306"/>
              <a:gd name="T26" fmla="*/ 363 w 395"/>
              <a:gd name="T27" fmla="*/ 91 h 306"/>
              <a:gd name="T28" fmla="*/ 385 w 395"/>
              <a:gd name="T29" fmla="*/ 73 h 306"/>
              <a:gd name="T30" fmla="*/ 394 w 395"/>
              <a:gd name="T31" fmla="*/ 55 h 306"/>
              <a:gd name="T32" fmla="*/ 381 w 395"/>
              <a:gd name="T33" fmla="*/ 32 h 306"/>
              <a:gd name="T34" fmla="*/ 356 w 395"/>
              <a:gd name="T35" fmla="*/ 16 h 306"/>
              <a:gd name="T36" fmla="*/ 322 w 395"/>
              <a:gd name="T37" fmla="*/ 2 h 306"/>
              <a:gd name="T38" fmla="*/ 298 w 395"/>
              <a:gd name="T39" fmla="*/ 1 h 306"/>
              <a:gd name="T40" fmla="*/ 298 w 395"/>
              <a:gd name="T41" fmla="*/ 17 h 306"/>
              <a:gd name="T42" fmla="*/ 280 w 395"/>
              <a:gd name="T43" fmla="*/ 23 h 306"/>
              <a:gd name="T44" fmla="*/ 279 w 395"/>
              <a:gd name="T45" fmla="*/ 40 h 306"/>
              <a:gd name="T46" fmla="*/ 261 w 395"/>
              <a:gd name="T47" fmla="*/ 49 h 306"/>
              <a:gd name="T48" fmla="*/ 245 w 395"/>
              <a:gd name="T49" fmla="*/ 38 h 306"/>
              <a:gd name="T50" fmla="*/ 236 w 395"/>
              <a:gd name="T51" fmla="*/ 61 h 306"/>
              <a:gd name="T52" fmla="*/ 222 w 395"/>
              <a:gd name="T53" fmla="*/ 87 h 306"/>
              <a:gd name="T54" fmla="*/ 201 w 395"/>
              <a:gd name="T55" fmla="*/ 98 h 306"/>
              <a:gd name="T56" fmla="*/ 183 w 395"/>
              <a:gd name="T57" fmla="*/ 112 h 306"/>
              <a:gd name="T58" fmla="*/ 160 w 395"/>
              <a:gd name="T59" fmla="*/ 110 h 306"/>
              <a:gd name="T60" fmla="*/ 142 w 395"/>
              <a:gd name="T61" fmla="*/ 117 h 306"/>
              <a:gd name="T62" fmla="*/ 119 w 395"/>
              <a:gd name="T63" fmla="*/ 131 h 306"/>
              <a:gd name="T64" fmla="*/ 100 w 395"/>
              <a:gd name="T65" fmla="*/ 145 h 306"/>
              <a:gd name="T66" fmla="*/ 90 w 395"/>
              <a:gd name="T67" fmla="*/ 160 h 306"/>
              <a:gd name="T68" fmla="*/ 70 w 395"/>
              <a:gd name="T69" fmla="*/ 171 h 306"/>
              <a:gd name="T70" fmla="*/ 49 w 395"/>
              <a:gd name="T71" fmla="*/ 180 h 306"/>
              <a:gd name="T72" fmla="*/ 16 w 395"/>
              <a:gd name="T73" fmla="*/ 181 h 306"/>
              <a:gd name="T74" fmla="*/ 3 w 395"/>
              <a:gd name="T75" fmla="*/ 201 h 306"/>
              <a:gd name="T76" fmla="*/ 0 w 395"/>
              <a:gd name="T77" fmla="*/ 227 h 306"/>
              <a:gd name="T78" fmla="*/ 10 w 395"/>
              <a:gd name="T79" fmla="*/ 240 h 306"/>
              <a:gd name="T80" fmla="*/ 24 w 395"/>
              <a:gd name="T81" fmla="*/ 245 h 306"/>
              <a:gd name="T82" fmla="*/ 57 w 395"/>
              <a:gd name="T83" fmla="*/ 240 h 306"/>
              <a:gd name="T84" fmla="*/ 64 w 395"/>
              <a:gd name="T85" fmla="*/ 251 h 306"/>
              <a:gd name="T86" fmla="*/ 76 w 395"/>
              <a:gd name="T87" fmla="*/ 256 h 306"/>
              <a:gd name="T88" fmla="*/ 90 w 395"/>
              <a:gd name="T89" fmla="*/ 267 h 306"/>
              <a:gd name="T90" fmla="*/ 94 w 395"/>
              <a:gd name="T91" fmla="*/ 282 h 306"/>
              <a:gd name="T92" fmla="*/ 81 w 395"/>
              <a:gd name="T93" fmla="*/ 298 h 306"/>
              <a:gd name="T94" fmla="*/ 90 w 395"/>
              <a:gd name="T95" fmla="*/ 306 h 306"/>
              <a:gd name="T96" fmla="*/ 111 w 395"/>
              <a:gd name="T97" fmla="*/ 301 h 306"/>
              <a:gd name="T98" fmla="*/ 130 w 395"/>
              <a:gd name="T99" fmla="*/ 30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5" h="306">
                <a:moveTo>
                  <a:pt x="141" y="305"/>
                </a:moveTo>
                <a:lnTo>
                  <a:pt x="148" y="298"/>
                </a:lnTo>
                <a:lnTo>
                  <a:pt x="148" y="292"/>
                </a:lnTo>
                <a:lnTo>
                  <a:pt x="148" y="285"/>
                </a:lnTo>
                <a:lnTo>
                  <a:pt x="154" y="278"/>
                </a:lnTo>
                <a:lnTo>
                  <a:pt x="159" y="271"/>
                </a:lnTo>
                <a:lnTo>
                  <a:pt x="162" y="264"/>
                </a:lnTo>
                <a:lnTo>
                  <a:pt x="168" y="251"/>
                </a:lnTo>
                <a:lnTo>
                  <a:pt x="172" y="241"/>
                </a:lnTo>
                <a:lnTo>
                  <a:pt x="176" y="233"/>
                </a:lnTo>
                <a:lnTo>
                  <a:pt x="183" y="226"/>
                </a:lnTo>
                <a:lnTo>
                  <a:pt x="183" y="217"/>
                </a:lnTo>
                <a:lnTo>
                  <a:pt x="195" y="208"/>
                </a:lnTo>
                <a:lnTo>
                  <a:pt x="207" y="199"/>
                </a:lnTo>
                <a:lnTo>
                  <a:pt x="221" y="197"/>
                </a:lnTo>
                <a:lnTo>
                  <a:pt x="228" y="190"/>
                </a:lnTo>
                <a:lnTo>
                  <a:pt x="236" y="179"/>
                </a:lnTo>
                <a:lnTo>
                  <a:pt x="250" y="155"/>
                </a:lnTo>
                <a:lnTo>
                  <a:pt x="255" y="146"/>
                </a:lnTo>
                <a:lnTo>
                  <a:pt x="262" y="137"/>
                </a:lnTo>
                <a:lnTo>
                  <a:pt x="264" y="130"/>
                </a:lnTo>
                <a:lnTo>
                  <a:pt x="271" y="121"/>
                </a:lnTo>
                <a:lnTo>
                  <a:pt x="285" y="117"/>
                </a:lnTo>
                <a:lnTo>
                  <a:pt x="306" y="114"/>
                </a:lnTo>
                <a:lnTo>
                  <a:pt x="318" y="108"/>
                </a:lnTo>
                <a:lnTo>
                  <a:pt x="337" y="103"/>
                </a:lnTo>
                <a:lnTo>
                  <a:pt x="350" y="100"/>
                </a:lnTo>
                <a:lnTo>
                  <a:pt x="363" y="91"/>
                </a:lnTo>
                <a:lnTo>
                  <a:pt x="369" y="80"/>
                </a:lnTo>
                <a:lnTo>
                  <a:pt x="385" y="73"/>
                </a:lnTo>
                <a:lnTo>
                  <a:pt x="395" y="64"/>
                </a:lnTo>
                <a:lnTo>
                  <a:pt x="394" y="55"/>
                </a:lnTo>
                <a:lnTo>
                  <a:pt x="387" y="42"/>
                </a:lnTo>
                <a:lnTo>
                  <a:pt x="381" y="32"/>
                </a:lnTo>
                <a:lnTo>
                  <a:pt x="370" y="23"/>
                </a:lnTo>
                <a:lnTo>
                  <a:pt x="356" y="16"/>
                </a:lnTo>
                <a:lnTo>
                  <a:pt x="337" y="10"/>
                </a:lnTo>
                <a:lnTo>
                  <a:pt x="322" y="2"/>
                </a:lnTo>
                <a:lnTo>
                  <a:pt x="311" y="0"/>
                </a:lnTo>
                <a:lnTo>
                  <a:pt x="298" y="1"/>
                </a:lnTo>
                <a:lnTo>
                  <a:pt x="291" y="8"/>
                </a:lnTo>
                <a:lnTo>
                  <a:pt x="298" y="17"/>
                </a:lnTo>
                <a:lnTo>
                  <a:pt x="294" y="25"/>
                </a:lnTo>
                <a:lnTo>
                  <a:pt x="280" y="23"/>
                </a:lnTo>
                <a:lnTo>
                  <a:pt x="271" y="29"/>
                </a:lnTo>
                <a:lnTo>
                  <a:pt x="279" y="40"/>
                </a:lnTo>
                <a:lnTo>
                  <a:pt x="275" y="48"/>
                </a:lnTo>
                <a:lnTo>
                  <a:pt x="261" y="49"/>
                </a:lnTo>
                <a:lnTo>
                  <a:pt x="255" y="40"/>
                </a:lnTo>
                <a:lnTo>
                  <a:pt x="245" y="38"/>
                </a:lnTo>
                <a:lnTo>
                  <a:pt x="237" y="42"/>
                </a:lnTo>
                <a:lnTo>
                  <a:pt x="236" y="61"/>
                </a:lnTo>
                <a:lnTo>
                  <a:pt x="227" y="78"/>
                </a:lnTo>
                <a:lnTo>
                  <a:pt x="222" y="87"/>
                </a:lnTo>
                <a:lnTo>
                  <a:pt x="209" y="94"/>
                </a:lnTo>
                <a:lnTo>
                  <a:pt x="201" y="98"/>
                </a:lnTo>
                <a:lnTo>
                  <a:pt x="196" y="105"/>
                </a:lnTo>
                <a:lnTo>
                  <a:pt x="183" y="112"/>
                </a:lnTo>
                <a:lnTo>
                  <a:pt x="170" y="109"/>
                </a:lnTo>
                <a:lnTo>
                  <a:pt x="160" y="110"/>
                </a:lnTo>
                <a:lnTo>
                  <a:pt x="153" y="115"/>
                </a:lnTo>
                <a:lnTo>
                  <a:pt x="142" y="117"/>
                </a:lnTo>
                <a:lnTo>
                  <a:pt x="130" y="124"/>
                </a:lnTo>
                <a:lnTo>
                  <a:pt x="119" y="131"/>
                </a:lnTo>
                <a:lnTo>
                  <a:pt x="112" y="141"/>
                </a:lnTo>
                <a:lnTo>
                  <a:pt x="100" y="145"/>
                </a:lnTo>
                <a:lnTo>
                  <a:pt x="90" y="151"/>
                </a:lnTo>
                <a:lnTo>
                  <a:pt x="90" y="160"/>
                </a:lnTo>
                <a:lnTo>
                  <a:pt x="77" y="162"/>
                </a:lnTo>
                <a:lnTo>
                  <a:pt x="70" y="171"/>
                </a:lnTo>
                <a:lnTo>
                  <a:pt x="61" y="178"/>
                </a:lnTo>
                <a:lnTo>
                  <a:pt x="49" y="180"/>
                </a:lnTo>
                <a:lnTo>
                  <a:pt x="29" y="180"/>
                </a:lnTo>
                <a:lnTo>
                  <a:pt x="16" y="181"/>
                </a:lnTo>
                <a:lnTo>
                  <a:pt x="14" y="190"/>
                </a:lnTo>
                <a:lnTo>
                  <a:pt x="3" y="201"/>
                </a:lnTo>
                <a:lnTo>
                  <a:pt x="2" y="214"/>
                </a:lnTo>
                <a:lnTo>
                  <a:pt x="0" y="227"/>
                </a:lnTo>
                <a:lnTo>
                  <a:pt x="4" y="235"/>
                </a:lnTo>
                <a:lnTo>
                  <a:pt x="10" y="240"/>
                </a:lnTo>
                <a:lnTo>
                  <a:pt x="9" y="246"/>
                </a:lnTo>
                <a:lnTo>
                  <a:pt x="24" y="245"/>
                </a:lnTo>
                <a:lnTo>
                  <a:pt x="41" y="240"/>
                </a:lnTo>
                <a:lnTo>
                  <a:pt x="57" y="240"/>
                </a:lnTo>
                <a:lnTo>
                  <a:pt x="65" y="241"/>
                </a:lnTo>
                <a:lnTo>
                  <a:pt x="64" y="251"/>
                </a:lnTo>
                <a:lnTo>
                  <a:pt x="62" y="261"/>
                </a:lnTo>
                <a:lnTo>
                  <a:pt x="76" y="256"/>
                </a:lnTo>
                <a:lnTo>
                  <a:pt x="82" y="264"/>
                </a:lnTo>
                <a:lnTo>
                  <a:pt x="90" y="267"/>
                </a:lnTo>
                <a:lnTo>
                  <a:pt x="97" y="274"/>
                </a:lnTo>
                <a:lnTo>
                  <a:pt x="94" y="282"/>
                </a:lnTo>
                <a:lnTo>
                  <a:pt x="88" y="288"/>
                </a:lnTo>
                <a:lnTo>
                  <a:pt x="81" y="298"/>
                </a:lnTo>
                <a:lnTo>
                  <a:pt x="90" y="300"/>
                </a:lnTo>
                <a:lnTo>
                  <a:pt x="90" y="306"/>
                </a:lnTo>
                <a:lnTo>
                  <a:pt x="100" y="301"/>
                </a:lnTo>
                <a:lnTo>
                  <a:pt x="111" y="301"/>
                </a:lnTo>
                <a:lnTo>
                  <a:pt x="118" y="304"/>
                </a:lnTo>
                <a:lnTo>
                  <a:pt x="130" y="303"/>
                </a:lnTo>
                <a:lnTo>
                  <a:pt x="141" y="305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id="{D3A54D04-A198-49C0-B773-C24BEADBFB8E}"/>
              </a:ext>
            </a:extLst>
          </p:cNvPr>
          <p:cNvSpPr>
            <a:spLocks/>
          </p:cNvSpPr>
          <p:nvPr/>
        </p:nvSpPr>
        <p:spPr bwMode="auto">
          <a:xfrm>
            <a:off x="2990087" y="1762804"/>
            <a:ext cx="800685" cy="620277"/>
          </a:xfrm>
          <a:custGeom>
            <a:avLst/>
            <a:gdLst>
              <a:gd name="T0" fmla="*/ 148 w 395"/>
              <a:gd name="T1" fmla="*/ 298 h 306"/>
              <a:gd name="T2" fmla="*/ 148 w 395"/>
              <a:gd name="T3" fmla="*/ 285 h 306"/>
              <a:gd name="T4" fmla="*/ 159 w 395"/>
              <a:gd name="T5" fmla="*/ 271 h 306"/>
              <a:gd name="T6" fmla="*/ 168 w 395"/>
              <a:gd name="T7" fmla="*/ 251 h 306"/>
              <a:gd name="T8" fmla="*/ 176 w 395"/>
              <a:gd name="T9" fmla="*/ 233 h 306"/>
              <a:gd name="T10" fmla="*/ 183 w 395"/>
              <a:gd name="T11" fmla="*/ 217 h 306"/>
              <a:gd name="T12" fmla="*/ 207 w 395"/>
              <a:gd name="T13" fmla="*/ 199 h 306"/>
              <a:gd name="T14" fmla="*/ 228 w 395"/>
              <a:gd name="T15" fmla="*/ 190 h 306"/>
              <a:gd name="T16" fmla="*/ 250 w 395"/>
              <a:gd name="T17" fmla="*/ 155 h 306"/>
              <a:gd name="T18" fmla="*/ 262 w 395"/>
              <a:gd name="T19" fmla="*/ 137 h 306"/>
              <a:gd name="T20" fmla="*/ 271 w 395"/>
              <a:gd name="T21" fmla="*/ 121 h 306"/>
              <a:gd name="T22" fmla="*/ 306 w 395"/>
              <a:gd name="T23" fmla="*/ 114 h 306"/>
              <a:gd name="T24" fmla="*/ 337 w 395"/>
              <a:gd name="T25" fmla="*/ 103 h 306"/>
              <a:gd name="T26" fmla="*/ 363 w 395"/>
              <a:gd name="T27" fmla="*/ 91 h 306"/>
              <a:gd name="T28" fmla="*/ 385 w 395"/>
              <a:gd name="T29" fmla="*/ 73 h 306"/>
              <a:gd name="T30" fmla="*/ 394 w 395"/>
              <a:gd name="T31" fmla="*/ 55 h 306"/>
              <a:gd name="T32" fmla="*/ 381 w 395"/>
              <a:gd name="T33" fmla="*/ 32 h 306"/>
              <a:gd name="T34" fmla="*/ 356 w 395"/>
              <a:gd name="T35" fmla="*/ 16 h 306"/>
              <a:gd name="T36" fmla="*/ 322 w 395"/>
              <a:gd name="T37" fmla="*/ 2 h 306"/>
              <a:gd name="T38" fmla="*/ 298 w 395"/>
              <a:gd name="T39" fmla="*/ 1 h 306"/>
              <a:gd name="T40" fmla="*/ 298 w 395"/>
              <a:gd name="T41" fmla="*/ 17 h 306"/>
              <a:gd name="T42" fmla="*/ 280 w 395"/>
              <a:gd name="T43" fmla="*/ 23 h 306"/>
              <a:gd name="T44" fmla="*/ 279 w 395"/>
              <a:gd name="T45" fmla="*/ 40 h 306"/>
              <a:gd name="T46" fmla="*/ 261 w 395"/>
              <a:gd name="T47" fmla="*/ 49 h 306"/>
              <a:gd name="T48" fmla="*/ 245 w 395"/>
              <a:gd name="T49" fmla="*/ 38 h 306"/>
              <a:gd name="T50" fmla="*/ 236 w 395"/>
              <a:gd name="T51" fmla="*/ 61 h 306"/>
              <a:gd name="T52" fmla="*/ 222 w 395"/>
              <a:gd name="T53" fmla="*/ 87 h 306"/>
              <a:gd name="T54" fmla="*/ 201 w 395"/>
              <a:gd name="T55" fmla="*/ 98 h 306"/>
              <a:gd name="T56" fmla="*/ 183 w 395"/>
              <a:gd name="T57" fmla="*/ 112 h 306"/>
              <a:gd name="T58" fmla="*/ 160 w 395"/>
              <a:gd name="T59" fmla="*/ 110 h 306"/>
              <a:gd name="T60" fmla="*/ 142 w 395"/>
              <a:gd name="T61" fmla="*/ 117 h 306"/>
              <a:gd name="T62" fmla="*/ 119 w 395"/>
              <a:gd name="T63" fmla="*/ 131 h 306"/>
              <a:gd name="T64" fmla="*/ 100 w 395"/>
              <a:gd name="T65" fmla="*/ 145 h 306"/>
              <a:gd name="T66" fmla="*/ 90 w 395"/>
              <a:gd name="T67" fmla="*/ 160 h 306"/>
              <a:gd name="T68" fmla="*/ 70 w 395"/>
              <a:gd name="T69" fmla="*/ 171 h 306"/>
              <a:gd name="T70" fmla="*/ 49 w 395"/>
              <a:gd name="T71" fmla="*/ 180 h 306"/>
              <a:gd name="T72" fmla="*/ 16 w 395"/>
              <a:gd name="T73" fmla="*/ 181 h 306"/>
              <a:gd name="T74" fmla="*/ 3 w 395"/>
              <a:gd name="T75" fmla="*/ 201 h 306"/>
              <a:gd name="T76" fmla="*/ 0 w 395"/>
              <a:gd name="T77" fmla="*/ 227 h 306"/>
              <a:gd name="T78" fmla="*/ 10 w 395"/>
              <a:gd name="T79" fmla="*/ 240 h 306"/>
              <a:gd name="T80" fmla="*/ 24 w 395"/>
              <a:gd name="T81" fmla="*/ 245 h 306"/>
              <a:gd name="T82" fmla="*/ 57 w 395"/>
              <a:gd name="T83" fmla="*/ 240 h 306"/>
              <a:gd name="T84" fmla="*/ 64 w 395"/>
              <a:gd name="T85" fmla="*/ 251 h 306"/>
              <a:gd name="T86" fmla="*/ 76 w 395"/>
              <a:gd name="T87" fmla="*/ 256 h 306"/>
              <a:gd name="T88" fmla="*/ 90 w 395"/>
              <a:gd name="T89" fmla="*/ 267 h 306"/>
              <a:gd name="T90" fmla="*/ 94 w 395"/>
              <a:gd name="T91" fmla="*/ 282 h 306"/>
              <a:gd name="T92" fmla="*/ 81 w 395"/>
              <a:gd name="T93" fmla="*/ 298 h 306"/>
              <a:gd name="T94" fmla="*/ 90 w 395"/>
              <a:gd name="T95" fmla="*/ 306 h 306"/>
              <a:gd name="T96" fmla="*/ 111 w 395"/>
              <a:gd name="T97" fmla="*/ 301 h 306"/>
              <a:gd name="T98" fmla="*/ 130 w 395"/>
              <a:gd name="T99" fmla="*/ 30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5" h="306">
                <a:moveTo>
                  <a:pt x="141" y="305"/>
                </a:moveTo>
                <a:lnTo>
                  <a:pt x="148" y="298"/>
                </a:lnTo>
                <a:lnTo>
                  <a:pt x="148" y="292"/>
                </a:lnTo>
                <a:lnTo>
                  <a:pt x="148" y="285"/>
                </a:lnTo>
                <a:lnTo>
                  <a:pt x="154" y="278"/>
                </a:lnTo>
                <a:lnTo>
                  <a:pt x="159" y="271"/>
                </a:lnTo>
                <a:lnTo>
                  <a:pt x="162" y="264"/>
                </a:lnTo>
                <a:lnTo>
                  <a:pt x="168" y="251"/>
                </a:lnTo>
                <a:lnTo>
                  <a:pt x="172" y="241"/>
                </a:lnTo>
                <a:lnTo>
                  <a:pt x="176" y="233"/>
                </a:lnTo>
                <a:lnTo>
                  <a:pt x="183" y="226"/>
                </a:lnTo>
                <a:lnTo>
                  <a:pt x="183" y="217"/>
                </a:lnTo>
                <a:lnTo>
                  <a:pt x="195" y="208"/>
                </a:lnTo>
                <a:lnTo>
                  <a:pt x="207" y="199"/>
                </a:lnTo>
                <a:lnTo>
                  <a:pt x="221" y="197"/>
                </a:lnTo>
                <a:lnTo>
                  <a:pt x="228" y="190"/>
                </a:lnTo>
                <a:lnTo>
                  <a:pt x="236" y="179"/>
                </a:lnTo>
                <a:lnTo>
                  <a:pt x="250" y="155"/>
                </a:lnTo>
                <a:lnTo>
                  <a:pt x="255" y="146"/>
                </a:lnTo>
                <a:lnTo>
                  <a:pt x="262" y="137"/>
                </a:lnTo>
                <a:lnTo>
                  <a:pt x="264" y="130"/>
                </a:lnTo>
                <a:lnTo>
                  <a:pt x="271" y="121"/>
                </a:lnTo>
                <a:lnTo>
                  <a:pt x="285" y="117"/>
                </a:lnTo>
                <a:lnTo>
                  <a:pt x="306" y="114"/>
                </a:lnTo>
                <a:lnTo>
                  <a:pt x="318" y="108"/>
                </a:lnTo>
                <a:lnTo>
                  <a:pt x="337" y="103"/>
                </a:lnTo>
                <a:lnTo>
                  <a:pt x="350" y="100"/>
                </a:lnTo>
                <a:lnTo>
                  <a:pt x="363" y="91"/>
                </a:lnTo>
                <a:lnTo>
                  <a:pt x="369" y="80"/>
                </a:lnTo>
                <a:lnTo>
                  <a:pt x="385" y="73"/>
                </a:lnTo>
                <a:lnTo>
                  <a:pt x="395" y="64"/>
                </a:lnTo>
                <a:lnTo>
                  <a:pt x="394" y="55"/>
                </a:lnTo>
                <a:lnTo>
                  <a:pt x="387" y="42"/>
                </a:lnTo>
                <a:lnTo>
                  <a:pt x="381" y="32"/>
                </a:lnTo>
                <a:lnTo>
                  <a:pt x="370" y="23"/>
                </a:lnTo>
                <a:lnTo>
                  <a:pt x="356" y="16"/>
                </a:lnTo>
                <a:lnTo>
                  <a:pt x="337" y="10"/>
                </a:lnTo>
                <a:lnTo>
                  <a:pt x="322" y="2"/>
                </a:lnTo>
                <a:lnTo>
                  <a:pt x="311" y="0"/>
                </a:lnTo>
                <a:lnTo>
                  <a:pt x="298" y="1"/>
                </a:lnTo>
                <a:lnTo>
                  <a:pt x="291" y="8"/>
                </a:lnTo>
                <a:lnTo>
                  <a:pt x="298" y="17"/>
                </a:lnTo>
                <a:lnTo>
                  <a:pt x="294" y="25"/>
                </a:lnTo>
                <a:lnTo>
                  <a:pt x="280" y="23"/>
                </a:lnTo>
                <a:lnTo>
                  <a:pt x="271" y="29"/>
                </a:lnTo>
                <a:lnTo>
                  <a:pt x="279" y="40"/>
                </a:lnTo>
                <a:lnTo>
                  <a:pt x="275" y="48"/>
                </a:lnTo>
                <a:lnTo>
                  <a:pt x="261" y="49"/>
                </a:lnTo>
                <a:lnTo>
                  <a:pt x="255" y="40"/>
                </a:lnTo>
                <a:lnTo>
                  <a:pt x="245" y="38"/>
                </a:lnTo>
                <a:lnTo>
                  <a:pt x="237" y="42"/>
                </a:lnTo>
                <a:lnTo>
                  <a:pt x="236" y="61"/>
                </a:lnTo>
                <a:lnTo>
                  <a:pt x="227" y="78"/>
                </a:lnTo>
                <a:lnTo>
                  <a:pt x="222" y="87"/>
                </a:lnTo>
                <a:lnTo>
                  <a:pt x="209" y="94"/>
                </a:lnTo>
                <a:lnTo>
                  <a:pt x="201" y="98"/>
                </a:lnTo>
                <a:lnTo>
                  <a:pt x="196" y="105"/>
                </a:lnTo>
                <a:lnTo>
                  <a:pt x="183" y="112"/>
                </a:lnTo>
                <a:lnTo>
                  <a:pt x="170" y="109"/>
                </a:lnTo>
                <a:lnTo>
                  <a:pt x="160" y="110"/>
                </a:lnTo>
                <a:lnTo>
                  <a:pt x="153" y="115"/>
                </a:lnTo>
                <a:lnTo>
                  <a:pt x="142" y="117"/>
                </a:lnTo>
                <a:lnTo>
                  <a:pt x="130" y="124"/>
                </a:lnTo>
                <a:lnTo>
                  <a:pt x="119" y="131"/>
                </a:lnTo>
                <a:lnTo>
                  <a:pt x="112" y="141"/>
                </a:lnTo>
                <a:lnTo>
                  <a:pt x="100" y="145"/>
                </a:lnTo>
                <a:lnTo>
                  <a:pt x="90" y="151"/>
                </a:lnTo>
                <a:lnTo>
                  <a:pt x="90" y="160"/>
                </a:lnTo>
                <a:lnTo>
                  <a:pt x="77" y="162"/>
                </a:lnTo>
                <a:lnTo>
                  <a:pt x="70" y="171"/>
                </a:lnTo>
                <a:lnTo>
                  <a:pt x="61" y="178"/>
                </a:lnTo>
                <a:lnTo>
                  <a:pt x="49" y="180"/>
                </a:lnTo>
                <a:lnTo>
                  <a:pt x="29" y="180"/>
                </a:lnTo>
                <a:lnTo>
                  <a:pt x="16" y="181"/>
                </a:lnTo>
                <a:lnTo>
                  <a:pt x="14" y="190"/>
                </a:lnTo>
                <a:lnTo>
                  <a:pt x="3" y="201"/>
                </a:lnTo>
                <a:lnTo>
                  <a:pt x="2" y="214"/>
                </a:lnTo>
                <a:lnTo>
                  <a:pt x="0" y="227"/>
                </a:lnTo>
                <a:lnTo>
                  <a:pt x="4" y="235"/>
                </a:lnTo>
                <a:lnTo>
                  <a:pt x="10" y="240"/>
                </a:lnTo>
                <a:lnTo>
                  <a:pt x="9" y="246"/>
                </a:lnTo>
                <a:lnTo>
                  <a:pt x="24" y="245"/>
                </a:lnTo>
                <a:lnTo>
                  <a:pt x="41" y="240"/>
                </a:lnTo>
                <a:lnTo>
                  <a:pt x="57" y="240"/>
                </a:lnTo>
                <a:lnTo>
                  <a:pt x="65" y="241"/>
                </a:lnTo>
                <a:lnTo>
                  <a:pt x="64" y="251"/>
                </a:lnTo>
                <a:lnTo>
                  <a:pt x="62" y="261"/>
                </a:lnTo>
                <a:lnTo>
                  <a:pt x="76" y="256"/>
                </a:lnTo>
                <a:lnTo>
                  <a:pt x="82" y="264"/>
                </a:lnTo>
                <a:lnTo>
                  <a:pt x="90" y="267"/>
                </a:lnTo>
                <a:lnTo>
                  <a:pt x="97" y="274"/>
                </a:lnTo>
                <a:lnTo>
                  <a:pt x="94" y="282"/>
                </a:lnTo>
                <a:lnTo>
                  <a:pt x="88" y="288"/>
                </a:lnTo>
                <a:lnTo>
                  <a:pt x="81" y="298"/>
                </a:lnTo>
                <a:lnTo>
                  <a:pt x="90" y="300"/>
                </a:lnTo>
                <a:lnTo>
                  <a:pt x="90" y="306"/>
                </a:lnTo>
                <a:lnTo>
                  <a:pt x="100" y="301"/>
                </a:lnTo>
                <a:lnTo>
                  <a:pt x="111" y="301"/>
                </a:lnTo>
                <a:lnTo>
                  <a:pt x="118" y="304"/>
                </a:lnTo>
                <a:lnTo>
                  <a:pt x="130" y="303"/>
                </a:lnTo>
                <a:lnTo>
                  <a:pt x="141" y="305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28" name="Freeform 21">
            <a:extLst>
              <a:ext uri="{FF2B5EF4-FFF2-40B4-BE49-F238E27FC236}">
                <a16:creationId xmlns:a16="http://schemas.microsoft.com/office/drawing/2014/main" id="{36587500-3EBC-4D36-AEE6-A5906FAA7366}"/>
              </a:ext>
            </a:extLst>
          </p:cNvPr>
          <p:cNvSpPr>
            <a:spLocks/>
          </p:cNvSpPr>
          <p:nvPr/>
        </p:nvSpPr>
        <p:spPr bwMode="auto">
          <a:xfrm>
            <a:off x="2586704" y="2166189"/>
            <a:ext cx="445952" cy="693252"/>
          </a:xfrm>
          <a:custGeom>
            <a:avLst/>
            <a:gdLst>
              <a:gd name="T0" fmla="*/ 210 w 220"/>
              <a:gd name="T1" fmla="*/ 76 h 342"/>
              <a:gd name="T2" fmla="*/ 213 w 220"/>
              <a:gd name="T3" fmla="*/ 93 h 342"/>
              <a:gd name="T4" fmla="*/ 216 w 220"/>
              <a:gd name="T5" fmla="*/ 112 h 342"/>
              <a:gd name="T6" fmla="*/ 204 w 220"/>
              <a:gd name="T7" fmla="*/ 124 h 342"/>
              <a:gd name="T8" fmla="*/ 184 w 220"/>
              <a:gd name="T9" fmla="*/ 131 h 342"/>
              <a:gd name="T10" fmla="*/ 159 w 220"/>
              <a:gd name="T11" fmla="*/ 142 h 342"/>
              <a:gd name="T12" fmla="*/ 149 w 220"/>
              <a:gd name="T13" fmla="*/ 157 h 342"/>
              <a:gd name="T14" fmla="*/ 142 w 220"/>
              <a:gd name="T15" fmla="*/ 180 h 342"/>
              <a:gd name="T16" fmla="*/ 156 w 220"/>
              <a:gd name="T17" fmla="*/ 202 h 342"/>
              <a:gd name="T18" fmla="*/ 181 w 220"/>
              <a:gd name="T19" fmla="*/ 222 h 342"/>
              <a:gd name="T20" fmla="*/ 192 w 220"/>
              <a:gd name="T21" fmla="*/ 244 h 342"/>
              <a:gd name="T22" fmla="*/ 179 w 220"/>
              <a:gd name="T23" fmla="*/ 251 h 342"/>
              <a:gd name="T24" fmla="*/ 151 w 220"/>
              <a:gd name="T25" fmla="*/ 251 h 342"/>
              <a:gd name="T26" fmla="*/ 142 w 220"/>
              <a:gd name="T27" fmla="*/ 263 h 342"/>
              <a:gd name="T28" fmla="*/ 142 w 220"/>
              <a:gd name="T29" fmla="*/ 271 h 342"/>
              <a:gd name="T30" fmla="*/ 161 w 220"/>
              <a:gd name="T31" fmla="*/ 284 h 342"/>
              <a:gd name="T32" fmla="*/ 166 w 220"/>
              <a:gd name="T33" fmla="*/ 301 h 342"/>
              <a:gd name="T34" fmla="*/ 173 w 220"/>
              <a:gd name="T35" fmla="*/ 310 h 342"/>
              <a:gd name="T36" fmla="*/ 180 w 220"/>
              <a:gd name="T37" fmla="*/ 317 h 342"/>
              <a:gd name="T38" fmla="*/ 191 w 220"/>
              <a:gd name="T39" fmla="*/ 325 h 342"/>
              <a:gd name="T40" fmla="*/ 184 w 220"/>
              <a:gd name="T41" fmla="*/ 342 h 342"/>
              <a:gd name="T42" fmla="*/ 161 w 220"/>
              <a:gd name="T43" fmla="*/ 340 h 342"/>
              <a:gd name="T44" fmla="*/ 146 w 220"/>
              <a:gd name="T45" fmla="*/ 341 h 342"/>
              <a:gd name="T46" fmla="*/ 133 w 220"/>
              <a:gd name="T47" fmla="*/ 331 h 342"/>
              <a:gd name="T48" fmla="*/ 112 w 220"/>
              <a:gd name="T49" fmla="*/ 319 h 342"/>
              <a:gd name="T50" fmla="*/ 100 w 220"/>
              <a:gd name="T51" fmla="*/ 306 h 342"/>
              <a:gd name="T52" fmla="*/ 87 w 220"/>
              <a:gd name="T53" fmla="*/ 297 h 342"/>
              <a:gd name="T54" fmla="*/ 66 w 220"/>
              <a:gd name="T55" fmla="*/ 300 h 342"/>
              <a:gd name="T56" fmla="*/ 49 w 220"/>
              <a:gd name="T57" fmla="*/ 284 h 342"/>
              <a:gd name="T58" fmla="*/ 29 w 220"/>
              <a:gd name="T59" fmla="*/ 280 h 342"/>
              <a:gd name="T60" fmla="*/ 30 w 220"/>
              <a:gd name="T61" fmla="*/ 261 h 342"/>
              <a:gd name="T62" fmla="*/ 27 w 220"/>
              <a:gd name="T63" fmla="*/ 247 h 342"/>
              <a:gd name="T64" fmla="*/ 32 w 220"/>
              <a:gd name="T65" fmla="*/ 229 h 342"/>
              <a:gd name="T66" fmla="*/ 19 w 220"/>
              <a:gd name="T67" fmla="*/ 222 h 342"/>
              <a:gd name="T68" fmla="*/ 16 w 220"/>
              <a:gd name="T69" fmla="*/ 207 h 342"/>
              <a:gd name="T70" fmla="*/ 25 w 220"/>
              <a:gd name="T71" fmla="*/ 196 h 342"/>
              <a:gd name="T72" fmla="*/ 9 w 220"/>
              <a:gd name="T73" fmla="*/ 181 h 342"/>
              <a:gd name="T74" fmla="*/ 7 w 220"/>
              <a:gd name="T75" fmla="*/ 170 h 342"/>
              <a:gd name="T76" fmla="*/ 10 w 220"/>
              <a:gd name="T77" fmla="*/ 154 h 342"/>
              <a:gd name="T78" fmla="*/ 17 w 220"/>
              <a:gd name="T79" fmla="*/ 140 h 342"/>
              <a:gd name="T80" fmla="*/ 22 w 220"/>
              <a:gd name="T81" fmla="*/ 123 h 342"/>
              <a:gd name="T82" fmla="*/ 31 w 220"/>
              <a:gd name="T83" fmla="*/ 107 h 342"/>
              <a:gd name="T84" fmla="*/ 29 w 220"/>
              <a:gd name="T85" fmla="*/ 90 h 342"/>
              <a:gd name="T86" fmla="*/ 30 w 220"/>
              <a:gd name="T87" fmla="*/ 73 h 342"/>
              <a:gd name="T88" fmla="*/ 37 w 220"/>
              <a:gd name="T89" fmla="*/ 54 h 342"/>
              <a:gd name="T90" fmla="*/ 58 w 220"/>
              <a:gd name="T91" fmla="*/ 51 h 342"/>
              <a:gd name="T92" fmla="*/ 85 w 220"/>
              <a:gd name="T93" fmla="*/ 54 h 342"/>
              <a:gd name="T94" fmla="*/ 117 w 220"/>
              <a:gd name="T95" fmla="*/ 47 h 342"/>
              <a:gd name="T96" fmla="*/ 115 w 220"/>
              <a:gd name="T97" fmla="*/ 19 h 342"/>
              <a:gd name="T98" fmla="*/ 125 w 220"/>
              <a:gd name="T99" fmla="*/ 9 h 342"/>
              <a:gd name="T100" fmla="*/ 136 w 220"/>
              <a:gd name="T101" fmla="*/ 0 h 342"/>
              <a:gd name="T102" fmla="*/ 155 w 220"/>
              <a:gd name="T103" fmla="*/ 4 h 342"/>
              <a:gd name="T104" fmla="*/ 182 w 220"/>
              <a:gd name="T105" fmla="*/ 9 h 342"/>
              <a:gd name="T106" fmla="*/ 208 w 220"/>
              <a:gd name="T107" fmla="*/ 7 h 342"/>
              <a:gd name="T108" fmla="*/ 215 w 220"/>
              <a:gd name="T109" fmla="*/ 13 h 342"/>
              <a:gd name="T110" fmla="*/ 203 w 220"/>
              <a:gd name="T111" fmla="*/ 37 h 342"/>
              <a:gd name="T112" fmla="*/ 206 w 220"/>
              <a:gd name="T113" fmla="*/ 59 h 342"/>
              <a:gd name="T114" fmla="*/ 210 w 220"/>
              <a:gd name="T115" fmla="*/ 7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0" h="342">
                <a:moveTo>
                  <a:pt x="204" y="76"/>
                </a:moveTo>
                <a:lnTo>
                  <a:pt x="210" y="76"/>
                </a:lnTo>
                <a:lnTo>
                  <a:pt x="220" y="82"/>
                </a:lnTo>
                <a:lnTo>
                  <a:pt x="213" y="93"/>
                </a:lnTo>
                <a:lnTo>
                  <a:pt x="215" y="101"/>
                </a:lnTo>
                <a:lnTo>
                  <a:pt x="216" y="112"/>
                </a:lnTo>
                <a:lnTo>
                  <a:pt x="207" y="115"/>
                </a:lnTo>
                <a:lnTo>
                  <a:pt x="204" y="124"/>
                </a:lnTo>
                <a:lnTo>
                  <a:pt x="195" y="126"/>
                </a:lnTo>
                <a:lnTo>
                  <a:pt x="184" y="131"/>
                </a:lnTo>
                <a:lnTo>
                  <a:pt x="170" y="132"/>
                </a:lnTo>
                <a:lnTo>
                  <a:pt x="159" y="142"/>
                </a:lnTo>
                <a:lnTo>
                  <a:pt x="156" y="151"/>
                </a:lnTo>
                <a:lnTo>
                  <a:pt x="149" y="157"/>
                </a:lnTo>
                <a:lnTo>
                  <a:pt x="142" y="166"/>
                </a:lnTo>
                <a:lnTo>
                  <a:pt x="142" y="180"/>
                </a:lnTo>
                <a:lnTo>
                  <a:pt x="145" y="191"/>
                </a:lnTo>
                <a:lnTo>
                  <a:pt x="156" y="202"/>
                </a:lnTo>
                <a:lnTo>
                  <a:pt x="169" y="211"/>
                </a:lnTo>
                <a:lnTo>
                  <a:pt x="181" y="222"/>
                </a:lnTo>
                <a:lnTo>
                  <a:pt x="189" y="234"/>
                </a:lnTo>
                <a:lnTo>
                  <a:pt x="192" y="244"/>
                </a:lnTo>
                <a:lnTo>
                  <a:pt x="192" y="252"/>
                </a:lnTo>
                <a:lnTo>
                  <a:pt x="179" y="251"/>
                </a:lnTo>
                <a:lnTo>
                  <a:pt x="169" y="252"/>
                </a:lnTo>
                <a:lnTo>
                  <a:pt x="151" y="251"/>
                </a:lnTo>
                <a:lnTo>
                  <a:pt x="144" y="254"/>
                </a:lnTo>
                <a:lnTo>
                  <a:pt x="142" y="263"/>
                </a:lnTo>
                <a:lnTo>
                  <a:pt x="133" y="267"/>
                </a:lnTo>
                <a:lnTo>
                  <a:pt x="142" y="271"/>
                </a:lnTo>
                <a:lnTo>
                  <a:pt x="153" y="275"/>
                </a:lnTo>
                <a:lnTo>
                  <a:pt x="161" y="284"/>
                </a:lnTo>
                <a:lnTo>
                  <a:pt x="167" y="293"/>
                </a:lnTo>
                <a:lnTo>
                  <a:pt x="166" y="301"/>
                </a:lnTo>
                <a:lnTo>
                  <a:pt x="164" y="310"/>
                </a:lnTo>
                <a:lnTo>
                  <a:pt x="173" y="310"/>
                </a:lnTo>
                <a:lnTo>
                  <a:pt x="179" y="310"/>
                </a:lnTo>
                <a:lnTo>
                  <a:pt x="180" y="317"/>
                </a:lnTo>
                <a:lnTo>
                  <a:pt x="184" y="325"/>
                </a:lnTo>
                <a:lnTo>
                  <a:pt x="191" y="325"/>
                </a:lnTo>
                <a:lnTo>
                  <a:pt x="189" y="334"/>
                </a:lnTo>
                <a:lnTo>
                  <a:pt x="184" y="342"/>
                </a:lnTo>
                <a:lnTo>
                  <a:pt x="172" y="341"/>
                </a:lnTo>
                <a:lnTo>
                  <a:pt x="161" y="340"/>
                </a:lnTo>
                <a:lnTo>
                  <a:pt x="155" y="335"/>
                </a:lnTo>
                <a:lnTo>
                  <a:pt x="146" y="341"/>
                </a:lnTo>
                <a:lnTo>
                  <a:pt x="138" y="340"/>
                </a:lnTo>
                <a:lnTo>
                  <a:pt x="133" y="331"/>
                </a:lnTo>
                <a:lnTo>
                  <a:pt x="123" y="328"/>
                </a:lnTo>
                <a:lnTo>
                  <a:pt x="112" y="319"/>
                </a:lnTo>
                <a:lnTo>
                  <a:pt x="108" y="310"/>
                </a:lnTo>
                <a:lnTo>
                  <a:pt x="100" y="306"/>
                </a:lnTo>
                <a:lnTo>
                  <a:pt x="92" y="310"/>
                </a:lnTo>
                <a:lnTo>
                  <a:pt x="87" y="297"/>
                </a:lnTo>
                <a:lnTo>
                  <a:pt x="80" y="305"/>
                </a:lnTo>
                <a:lnTo>
                  <a:pt x="66" y="300"/>
                </a:lnTo>
                <a:lnTo>
                  <a:pt x="59" y="292"/>
                </a:lnTo>
                <a:lnTo>
                  <a:pt x="49" y="284"/>
                </a:lnTo>
                <a:lnTo>
                  <a:pt x="40" y="277"/>
                </a:lnTo>
                <a:lnTo>
                  <a:pt x="29" y="280"/>
                </a:lnTo>
                <a:lnTo>
                  <a:pt x="27" y="270"/>
                </a:lnTo>
                <a:lnTo>
                  <a:pt x="30" y="261"/>
                </a:lnTo>
                <a:lnTo>
                  <a:pt x="31" y="255"/>
                </a:lnTo>
                <a:lnTo>
                  <a:pt x="27" y="247"/>
                </a:lnTo>
                <a:lnTo>
                  <a:pt x="22" y="237"/>
                </a:lnTo>
                <a:lnTo>
                  <a:pt x="32" y="229"/>
                </a:lnTo>
                <a:lnTo>
                  <a:pt x="27" y="227"/>
                </a:lnTo>
                <a:lnTo>
                  <a:pt x="19" y="222"/>
                </a:lnTo>
                <a:lnTo>
                  <a:pt x="17" y="217"/>
                </a:lnTo>
                <a:lnTo>
                  <a:pt x="16" y="207"/>
                </a:lnTo>
                <a:lnTo>
                  <a:pt x="24" y="202"/>
                </a:lnTo>
                <a:lnTo>
                  <a:pt x="25" y="196"/>
                </a:lnTo>
                <a:lnTo>
                  <a:pt x="17" y="185"/>
                </a:lnTo>
                <a:lnTo>
                  <a:pt x="9" y="181"/>
                </a:lnTo>
                <a:lnTo>
                  <a:pt x="0" y="177"/>
                </a:lnTo>
                <a:lnTo>
                  <a:pt x="7" y="170"/>
                </a:lnTo>
                <a:lnTo>
                  <a:pt x="4" y="159"/>
                </a:lnTo>
                <a:lnTo>
                  <a:pt x="10" y="154"/>
                </a:lnTo>
                <a:lnTo>
                  <a:pt x="14" y="146"/>
                </a:lnTo>
                <a:lnTo>
                  <a:pt x="17" y="140"/>
                </a:lnTo>
                <a:lnTo>
                  <a:pt x="20" y="130"/>
                </a:lnTo>
                <a:lnTo>
                  <a:pt x="22" y="123"/>
                </a:lnTo>
                <a:lnTo>
                  <a:pt x="27" y="114"/>
                </a:lnTo>
                <a:lnTo>
                  <a:pt x="31" y="107"/>
                </a:lnTo>
                <a:lnTo>
                  <a:pt x="31" y="97"/>
                </a:lnTo>
                <a:lnTo>
                  <a:pt x="29" y="90"/>
                </a:lnTo>
                <a:lnTo>
                  <a:pt x="34" y="82"/>
                </a:lnTo>
                <a:lnTo>
                  <a:pt x="30" y="73"/>
                </a:lnTo>
                <a:lnTo>
                  <a:pt x="30" y="59"/>
                </a:lnTo>
                <a:lnTo>
                  <a:pt x="37" y="54"/>
                </a:lnTo>
                <a:lnTo>
                  <a:pt x="43" y="47"/>
                </a:lnTo>
                <a:lnTo>
                  <a:pt x="58" y="51"/>
                </a:lnTo>
                <a:lnTo>
                  <a:pt x="70" y="52"/>
                </a:lnTo>
                <a:lnTo>
                  <a:pt x="85" y="54"/>
                </a:lnTo>
                <a:lnTo>
                  <a:pt x="105" y="52"/>
                </a:lnTo>
                <a:lnTo>
                  <a:pt x="117" y="47"/>
                </a:lnTo>
                <a:lnTo>
                  <a:pt x="115" y="31"/>
                </a:lnTo>
                <a:lnTo>
                  <a:pt x="115" y="19"/>
                </a:lnTo>
                <a:lnTo>
                  <a:pt x="118" y="11"/>
                </a:lnTo>
                <a:lnTo>
                  <a:pt x="125" y="9"/>
                </a:lnTo>
                <a:lnTo>
                  <a:pt x="127" y="0"/>
                </a:lnTo>
                <a:lnTo>
                  <a:pt x="136" y="0"/>
                </a:lnTo>
                <a:lnTo>
                  <a:pt x="145" y="1"/>
                </a:lnTo>
                <a:lnTo>
                  <a:pt x="155" y="4"/>
                </a:lnTo>
                <a:lnTo>
                  <a:pt x="170" y="7"/>
                </a:lnTo>
                <a:lnTo>
                  <a:pt x="182" y="9"/>
                </a:lnTo>
                <a:lnTo>
                  <a:pt x="193" y="10"/>
                </a:lnTo>
                <a:lnTo>
                  <a:pt x="208" y="7"/>
                </a:lnTo>
                <a:lnTo>
                  <a:pt x="217" y="5"/>
                </a:lnTo>
                <a:lnTo>
                  <a:pt x="215" y="13"/>
                </a:lnTo>
                <a:lnTo>
                  <a:pt x="204" y="24"/>
                </a:lnTo>
                <a:lnTo>
                  <a:pt x="203" y="37"/>
                </a:lnTo>
                <a:lnTo>
                  <a:pt x="202" y="51"/>
                </a:lnTo>
                <a:lnTo>
                  <a:pt x="206" y="59"/>
                </a:lnTo>
                <a:lnTo>
                  <a:pt x="211" y="64"/>
                </a:lnTo>
                <a:lnTo>
                  <a:pt x="210" y="70"/>
                </a:lnTo>
                <a:lnTo>
                  <a:pt x="204" y="7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29" name="Freeform 22">
            <a:extLst>
              <a:ext uri="{FF2B5EF4-FFF2-40B4-BE49-F238E27FC236}">
                <a16:creationId xmlns:a16="http://schemas.microsoft.com/office/drawing/2014/main" id="{7C6D62B8-3187-4F28-B31C-01D5A97E556C}"/>
              </a:ext>
            </a:extLst>
          </p:cNvPr>
          <p:cNvSpPr>
            <a:spLocks/>
          </p:cNvSpPr>
          <p:nvPr/>
        </p:nvSpPr>
        <p:spPr bwMode="auto">
          <a:xfrm>
            <a:off x="2586704" y="2166189"/>
            <a:ext cx="445952" cy="693252"/>
          </a:xfrm>
          <a:custGeom>
            <a:avLst/>
            <a:gdLst>
              <a:gd name="T0" fmla="*/ 210 w 220"/>
              <a:gd name="T1" fmla="*/ 76 h 342"/>
              <a:gd name="T2" fmla="*/ 213 w 220"/>
              <a:gd name="T3" fmla="*/ 93 h 342"/>
              <a:gd name="T4" fmla="*/ 216 w 220"/>
              <a:gd name="T5" fmla="*/ 112 h 342"/>
              <a:gd name="T6" fmla="*/ 204 w 220"/>
              <a:gd name="T7" fmla="*/ 124 h 342"/>
              <a:gd name="T8" fmla="*/ 184 w 220"/>
              <a:gd name="T9" fmla="*/ 131 h 342"/>
              <a:gd name="T10" fmla="*/ 159 w 220"/>
              <a:gd name="T11" fmla="*/ 142 h 342"/>
              <a:gd name="T12" fmla="*/ 149 w 220"/>
              <a:gd name="T13" fmla="*/ 157 h 342"/>
              <a:gd name="T14" fmla="*/ 142 w 220"/>
              <a:gd name="T15" fmla="*/ 180 h 342"/>
              <a:gd name="T16" fmla="*/ 156 w 220"/>
              <a:gd name="T17" fmla="*/ 202 h 342"/>
              <a:gd name="T18" fmla="*/ 181 w 220"/>
              <a:gd name="T19" fmla="*/ 222 h 342"/>
              <a:gd name="T20" fmla="*/ 192 w 220"/>
              <a:gd name="T21" fmla="*/ 244 h 342"/>
              <a:gd name="T22" fmla="*/ 179 w 220"/>
              <a:gd name="T23" fmla="*/ 251 h 342"/>
              <a:gd name="T24" fmla="*/ 151 w 220"/>
              <a:gd name="T25" fmla="*/ 251 h 342"/>
              <a:gd name="T26" fmla="*/ 142 w 220"/>
              <a:gd name="T27" fmla="*/ 263 h 342"/>
              <a:gd name="T28" fmla="*/ 142 w 220"/>
              <a:gd name="T29" fmla="*/ 271 h 342"/>
              <a:gd name="T30" fmla="*/ 161 w 220"/>
              <a:gd name="T31" fmla="*/ 284 h 342"/>
              <a:gd name="T32" fmla="*/ 166 w 220"/>
              <a:gd name="T33" fmla="*/ 301 h 342"/>
              <a:gd name="T34" fmla="*/ 173 w 220"/>
              <a:gd name="T35" fmla="*/ 310 h 342"/>
              <a:gd name="T36" fmla="*/ 180 w 220"/>
              <a:gd name="T37" fmla="*/ 317 h 342"/>
              <a:gd name="T38" fmla="*/ 191 w 220"/>
              <a:gd name="T39" fmla="*/ 325 h 342"/>
              <a:gd name="T40" fmla="*/ 184 w 220"/>
              <a:gd name="T41" fmla="*/ 342 h 342"/>
              <a:gd name="T42" fmla="*/ 161 w 220"/>
              <a:gd name="T43" fmla="*/ 340 h 342"/>
              <a:gd name="T44" fmla="*/ 146 w 220"/>
              <a:gd name="T45" fmla="*/ 341 h 342"/>
              <a:gd name="T46" fmla="*/ 133 w 220"/>
              <a:gd name="T47" fmla="*/ 331 h 342"/>
              <a:gd name="T48" fmla="*/ 112 w 220"/>
              <a:gd name="T49" fmla="*/ 319 h 342"/>
              <a:gd name="T50" fmla="*/ 100 w 220"/>
              <a:gd name="T51" fmla="*/ 306 h 342"/>
              <a:gd name="T52" fmla="*/ 87 w 220"/>
              <a:gd name="T53" fmla="*/ 297 h 342"/>
              <a:gd name="T54" fmla="*/ 66 w 220"/>
              <a:gd name="T55" fmla="*/ 300 h 342"/>
              <a:gd name="T56" fmla="*/ 49 w 220"/>
              <a:gd name="T57" fmla="*/ 284 h 342"/>
              <a:gd name="T58" fmla="*/ 29 w 220"/>
              <a:gd name="T59" fmla="*/ 280 h 342"/>
              <a:gd name="T60" fmla="*/ 30 w 220"/>
              <a:gd name="T61" fmla="*/ 261 h 342"/>
              <a:gd name="T62" fmla="*/ 27 w 220"/>
              <a:gd name="T63" fmla="*/ 247 h 342"/>
              <a:gd name="T64" fmla="*/ 32 w 220"/>
              <a:gd name="T65" fmla="*/ 229 h 342"/>
              <a:gd name="T66" fmla="*/ 19 w 220"/>
              <a:gd name="T67" fmla="*/ 222 h 342"/>
              <a:gd name="T68" fmla="*/ 16 w 220"/>
              <a:gd name="T69" fmla="*/ 207 h 342"/>
              <a:gd name="T70" fmla="*/ 25 w 220"/>
              <a:gd name="T71" fmla="*/ 196 h 342"/>
              <a:gd name="T72" fmla="*/ 9 w 220"/>
              <a:gd name="T73" fmla="*/ 181 h 342"/>
              <a:gd name="T74" fmla="*/ 7 w 220"/>
              <a:gd name="T75" fmla="*/ 170 h 342"/>
              <a:gd name="T76" fmla="*/ 10 w 220"/>
              <a:gd name="T77" fmla="*/ 154 h 342"/>
              <a:gd name="T78" fmla="*/ 17 w 220"/>
              <a:gd name="T79" fmla="*/ 140 h 342"/>
              <a:gd name="T80" fmla="*/ 22 w 220"/>
              <a:gd name="T81" fmla="*/ 123 h 342"/>
              <a:gd name="T82" fmla="*/ 31 w 220"/>
              <a:gd name="T83" fmla="*/ 107 h 342"/>
              <a:gd name="T84" fmla="*/ 29 w 220"/>
              <a:gd name="T85" fmla="*/ 90 h 342"/>
              <a:gd name="T86" fmla="*/ 30 w 220"/>
              <a:gd name="T87" fmla="*/ 73 h 342"/>
              <a:gd name="T88" fmla="*/ 37 w 220"/>
              <a:gd name="T89" fmla="*/ 54 h 342"/>
              <a:gd name="T90" fmla="*/ 58 w 220"/>
              <a:gd name="T91" fmla="*/ 51 h 342"/>
              <a:gd name="T92" fmla="*/ 85 w 220"/>
              <a:gd name="T93" fmla="*/ 54 h 342"/>
              <a:gd name="T94" fmla="*/ 117 w 220"/>
              <a:gd name="T95" fmla="*/ 47 h 342"/>
              <a:gd name="T96" fmla="*/ 115 w 220"/>
              <a:gd name="T97" fmla="*/ 19 h 342"/>
              <a:gd name="T98" fmla="*/ 125 w 220"/>
              <a:gd name="T99" fmla="*/ 9 h 342"/>
              <a:gd name="T100" fmla="*/ 136 w 220"/>
              <a:gd name="T101" fmla="*/ 0 h 342"/>
              <a:gd name="T102" fmla="*/ 155 w 220"/>
              <a:gd name="T103" fmla="*/ 4 h 342"/>
              <a:gd name="T104" fmla="*/ 182 w 220"/>
              <a:gd name="T105" fmla="*/ 9 h 342"/>
              <a:gd name="T106" fmla="*/ 208 w 220"/>
              <a:gd name="T107" fmla="*/ 7 h 342"/>
              <a:gd name="T108" fmla="*/ 215 w 220"/>
              <a:gd name="T109" fmla="*/ 13 h 342"/>
              <a:gd name="T110" fmla="*/ 203 w 220"/>
              <a:gd name="T111" fmla="*/ 37 h 342"/>
              <a:gd name="T112" fmla="*/ 206 w 220"/>
              <a:gd name="T113" fmla="*/ 59 h 342"/>
              <a:gd name="T114" fmla="*/ 210 w 220"/>
              <a:gd name="T115" fmla="*/ 7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0" h="342">
                <a:moveTo>
                  <a:pt x="204" y="76"/>
                </a:moveTo>
                <a:lnTo>
                  <a:pt x="210" y="76"/>
                </a:lnTo>
                <a:lnTo>
                  <a:pt x="220" y="82"/>
                </a:lnTo>
                <a:lnTo>
                  <a:pt x="213" y="93"/>
                </a:lnTo>
                <a:lnTo>
                  <a:pt x="215" y="101"/>
                </a:lnTo>
                <a:lnTo>
                  <a:pt x="216" y="112"/>
                </a:lnTo>
                <a:lnTo>
                  <a:pt x="207" y="115"/>
                </a:lnTo>
                <a:lnTo>
                  <a:pt x="204" y="124"/>
                </a:lnTo>
                <a:lnTo>
                  <a:pt x="195" y="126"/>
                </a:lnTo>
                <a:lnTo>
                  <a:pt x="184" y="131"/>
                </a:lnTo>
                <a:lnTo>
                  <a:pt x="170" y="132"/>
                </a:lnTo>
                <a:lnTo>
                  <a:pt x="159" y="142"/>
                </a:lnTo>
                <a:lnTo>
                  <a:pt x="156" y="151"/>
                </a:lnTo>
                <a:lnTo>
                  <a:pt x="149" y="157"/>
                </a:lnTo>
                <a:lnTo>
                  <a:pt x="142" y="166"/>
                </a:lnTo>
                <a:lnTo>
                  <a:pt x="142" y="180"/>
                </a:lnTo>
                <a:lnTo>
                  <a:pt x="145" y="191"/>
                </a:lnTo>
                <a:lnTo>
                  <a:pt x="156" y="202"/>
                </a:lnTo>
                <a:lnTo>
                  <a:pt x="169" y="211"/>
                </a:lnTo>
                <a:lnTo>
                  <a:pt x="181" y="222"/>
                </a:lnTo>
                <a:lnTo>
                  <a:pt x="189" y="234"/>
                </a:lnTo>
                <a:lnTo>
                  <a:pt x="192" y="244"/>
                </a:lnTo>
                <a:lnTo>
                  <a:pt x="192" y="252"/>
                </a:lnTo>
                <a:lnTo>
                  <a:pt x="179" y="251"/>
                </a:lnTo>
                <a:lnTo>
                  <a:pt x="169" y="252"/>
                </a:lnTo>
                <a:lnTo>
                  <a:pt x="151" y="251"/>
                </a:lnTo>
                <a:lnTo>
                  <a:pt x="144" y="254"/>
                </a:lnTo>
                <a:lnTo>
                  <a:pt x="142" y="263"/>
                </a:lnTo>
                <a:lnTo>
                  <a:pt x="133" y="267"/>
                </a:lnTo>
                <a:lnTo>
                  <a:pt x="142" y="271"/>
                </a:lnTo>
                <a:lnTo>
                  <a:pt x="153" y="275"/>
                </a:lnTo>
                <a:lnTo>
                  <a:pt x="161" y="284"/>
                </a:lnTo>
                <a:lnTo>
                  <a:pt x="167" y="293"/>
                </a:lnTo>
                <a:lnTo>
                  <a:pt x="166" y="301"/>
                </a:lnTo>
                <a:lnTo>
                  <a:pt x="164" y="310"/>
                </a:lnTo>
                <a:lnTo>
                  <a:pt x="173" y="310"/>
                </a:lnTo>
                <a:lnTo>
                  <a:pt x="179" y="310"/>
                </a:lnTo>
                <a:lnTo>
                  <a:pt x="180" y="317"/>
                </a:lnTo>
                <a:lnTo>
                  <a:pt x="184" y="325"/>
                </a:lnTo>
                <a:lnTo>
                  <a:pt x="191" y="325"/>
                </a:lnTo>
                <a:lnTo>
                  <a:pt x="189" y="334"/>
                </a:lnTo>
                <a:lnTo>
                  <a:pt x="184" y="342"/>
                </a:lnTo>
                <a:lnTo>
                  <a:pt x="172" y="341"/>
                </a:lnTo>
                <a:lnTo>
                  <a:pt x="161" y="340"/>
                </a:lnTo>
                <a:lnTo>
                  <a:pt x="155" y="335"/>
                </a:lnTo>
                <a:lnTo>
                  <a:pt x="146" y="341"/>
                </a:lnTo>
                <a:lnTo>
                  <a:pt x="138" y="340"/>
                </a:lnTo>
                <a:lnTo>
                  <a:pt x="133" y="331"/>
                </a:lnTo>
                <a:lnTo>
                  <a:pt x="123" y="328"/>
                </a:lnTo>
                <a:lnTo>
                  <a:pt x="112" y="319"/>
                </a:lnTo>
                <a:lnTo>
                  <a:pt x="108" y="310"/>
                </a:lnTo>
                <a:lnTo>
                  <a:pt x="100" y="306"/>
                </a:lnTo>
                <a:lnTo>
                  <a:pt x="92" y="310"/>
                </a:lnTo>
                <a:lnTo>
                  <a:pt x="87" y="297"/>
                </a:lnTo>
                <a:lnTo>
                  <a:pt x="80" y="305"/>
                </a:lnTo>
                <a:lnTo>
                  <a:pt x="66" y="300"/>
                </a:lnTo>
                <a:lnTo>
                  <a:pt x="59" y="292"/>
                </a:lnTo>
                <a:lnTo>
                  <a:pt x="49" y="284"/>
                </a:lnTo>
                <a:lnTo>
                  <a:pt x="40" y="277"/>
                </a:lnTo>
                <a:lnTo>
                  <a:pt x="29" y="280"/>
                </a:lnTo>
                <a:lnTo>
                  <a:pt x="27" y="270"/>
                </a:lnTo>
                <a:lnTo>
                  <a:pt x="30" y="261"/>
                </a:lnTo>
                <a:lnTo>
                  <a:pt x="31" y="255"/>
                </a:lnTo>
                <a:lnTo>
                  <a:pt x="27" y="247"/>
                </a:lnTo>
                <a:lnTo>
                  <a:pt x="22" y="237"/>
                </a:lnTo>
                <a:lnTo>
                  <a:pt x="32" y="229"/>
                </a:lnTo>
                <a:lnTo>
                  <a:pt x="27" y="227"/>
                </a:lnTo>
                <a:lnTo>
                  <a:pt x="19" y="222"/>
                </a:lnTo>
                <a:lnTo>
                  <a:pt x="17" y="217"/>
                </a:lnTo>
                <a:lnTo>
                  <a:pt x="16" y="207"/>
                </a:lnTo>
                <a:lnTo>
                  <a:pt x="24" y="202"/>
                </a:lnTo>
                <a:lnTo>
                  <a:pt x="25" y="196"/>
                </a:lnTo>
                <a:lnTo>
                  <a:pt x="17" y="185"/>
                </a:lnTo>
                <a:lnTo>
                  <a:pt x="9" y="181"/>
                </a:lnTo>
                <a:lnTo>
                  <a:pt x="0" y="177"/>
                </a:lnTo>
                <a:lnTo>
                  <a:pt x="7" y="170"/>
                </a:lnTo>
                <a:lnTo>
                  <a:pt x="4" y="159"/>
                </a:lnTo>
                <a:lnTo>
                  <a:pt x="10" y="154"/>
                </a:lnTo>
                <a:lnTo>
                  <a:pt x="14" y="146"/>
                </a:lnTo>
                <a:lnTo>
                  <a:pt x="17" y="140"/>
                </a:lnTo>
                <a:lnTo>
                  <a:pt x="20" y="130"/>
                </a:lnTo>
                <a:lnTo>
                  <a:pt x="22" y="123"/>
                </a:lnTo>
                <a:lnTo>
                  <a:pt x="27" y="114"/>
                </a:lnTo>
                <a:lnTo>
                  <a:pt x="31" y="107"/>
                </a:lnTo>
                <a:lnTo>
                  <a:pt x="31" y="97"/>
                </a:lnTo>
                <a:lnTo>
                  <a:pt x="29" y="90"/>
                </a:lnTo>
                <a:lnTo>
                  <a:pt x="34" y="82"/>
                </a:lnTo>
                <a:lnTo>
                  <a:pt x="30" y="73"/>
                </a:lnTo>
                <a:lnTo>
                  <a:pt x="30" y="59"/>
                </a:lnTo>
                <a:lnTo>
                  <a:pt x="37" y="54"/>
                </a:lnTo>
                <a:lnTo>
                  <a:pt x="43" y="47"/>
                </a:lnTo>
                <a:lnTo>
                  <a:pt x="58" y="51"/>
                </a:lnTo>
                <a:lnTo>
                  <a:pt x="70" y="52"/>
                </a:lnTo>
                <a:lnTo>
                  <a:pt x="85" y="54"/>
                </a:lnTo>
                <a:lnTo>
                  <a:pt x="105" y="52"/>
                </a:lnTo>
                <a:lnTo>
                  <a:pt x="117" y="47"/>
                </a:lnTo>
                <a:lnTo>
                  <a:pt x="115" y="31"/>
                </a:lnTo>
                <a:lnTo>
                  <a:pt x="115" y="19"/>
                </a:lnTo>
                <a:lnTo>
                  <a:pt x="118" y="11"/>
                </a:lnTo>
                <a:lnTo>
                  <a:pt x="125" y="9"/>
                </a:lnTo>
                <a:lnTo>
                  <a:pt x="127" y="0"/>
                </a:lnTo>
                <a:lnTo>
                  <a:pt x="136" y="0"/>
                </a:lnTo>
                <a:lnTo>
                  <a:pt x="145" y="1"/>
                </a:lnTo>
                <a:lnTo>
                  <a:pt x="155" y="4"/>
                </a:lnTo>
                <a:lnTo>
                  <a:pt x="170" y="7"/>
                </a:lnTo>
                <a:lnTo>
                  <a:pt x="182" y="9"/>
                </a:lnTo>
                <a:lnTo>
                  <a:pt x="193" y="10"/>
                </a:lnTo>
                <a:lnTo>
                  <a:pt x="208" y="7"/>
                </a:lnTo>
                <a:lnTo>
                  <a:pt x="217" y="5"/>
                </a:lnTo>
                <a:lnTo>
                  <a:pt x="215" y="13"/>
                </a:lnTo>
                <a:lnTo>
                  <a:pt x="204" y="24"/>
                </a:lnTo>
                <a:lnTo>
                  <a:pt x="203" y="37"/>
                </a:lnTo>
                <a:lnTo>
                  <a:pt x="202" y="51"/>
                </a:lnTo>
                <a:lnTo>
                  <a:pt x="206" y="59"/>
                </a:lnTo>
                <a:lnTo>
                  <a:pt x="211" y="64"/>
                </a:lnTo>
                <a:lnTo>
                  <a:pt x="210" y="70"/>
                </a:lnTo>
                <a:lnTo>
                  <a:pt x="204" y="76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0" name="Freeform 23">
            <a:extLst>
              <a:ext uri="{FF2B5EF4-FFF2-40B4-BE49-F238E27FC236}">
                <a16:creationId xmlns:a16="http://schemas.microsoft.com/office/drawing/2014/main" id="{8A4F6FD4-7887-4602-B494-B9D41DC866E8}"/>
              </a:ext>
            </a:extLst>
          </p:cNvPr>
          <p:cNvSpPr>
            <a:spLocks/>
          </p:cNvSpPr>
          <p:nvPr/>
        </p:nvSpPr>
        <p:spPr bwMode="auto">
          <a:xfrm>
            <a:off x="2846168" y="2249297"/>
            <a:ext cx="425681" cy="952715"/>
          </a:xfrm>
          <a:custGeom>
            <a:avLst/>
            <a:gdLst>
              <a:gd name="T0" fmla="*/ 58 w 210"/>
              <a:gd name="T1" fmla="*/ 261 h 470"/>
              <a:gd name="T2" fmla="*/ 46 w 210"/>
              <a:gd name="T3" fmla="*/ 246 h 470"/>
              <a:gd name="T4" fmla="*/ 32 w 210"/>
              <a:gd name="T5" fmla="*/ 237 h 470"/>
              <a:gd name="T6" fmla="*/ 21 w 210"/>
              <a:gd name="T7" fmla="*/ 211 h 470"/>
              <a:gd name="T8" fmla="*/ 9 w 210"/>
              <a:gd name="T9" fmla="*/ 199 h 470"/>
              <a:gd name="T10" fmla="*/ 36 w 210"/>
              <a:gd name="T11" fmla="*/ 188 h 470"/>
              <a:gd name="T12" fmla="*/ 59 w 210"/>
              <a:gd name="T13" fmla="*/ 180 h 470"/>
              <a:gd name="T14" fmla="*/ 36 w 210"/>
              <a:gd name="T15" fmla="*/ 147 h 470"/>
              <a:gd name="T16" fmla="*/ 9 w 210"/>
              <a:gd name="T17" fmla="*/ 116 h 470"/>
              <a:gd name="T18" fmla="*/ 23 w 210"/>
              <a:gd name="T19" fmla="*/ 88 h 470"/>
              <a:gd name="T20" fmla="*/ 50 w 210"/>
              <a:gd name="T21" fmla="*/ 67 h 470"/>
              <a:gd name="T22" fmla="*/ 73 w 210"/>
              <a:gd name="T23" fmla="*/ 52 h 470"/>
              <a:gd name="T24" fmla="*/ 79 w 210"/>
              <a:gd name="T25" fmla="*/ 29 h 470"/>
              <a:gd name="T26" fmla="*/ 71 w 210"/>
              <a:gd name="T27" fmla="*/ 12 h 470"/>
              <a:gd name="T28" fmla="*/ 110 w 210"/>
              <a:gd name="T29" fmla="*/ 0 h 470"/>
              <a:gd name="T30" fmla="*/ 133 w 210"/>
              <a:gd name="T31" fmla="*/ 11 h 470"/>
              <a:gd name="T32" fmla="*/ 151 w 210"/>
              <a:gd name="T33" fmla="*/ 24 h 470"/>
              <a:gd name="T34" fmla="*/ 163 w 210"/>
              <a:gd name="T35" fmla="*/ 42 h 470"/>
              <a:gd name="T36" fmla="*/ 158 w 210"/>
              <a:gd name="T37" fmla="*/ 60 h 470"/>
              <a:gd name="T38" fmla="*/ 180 w 210"/>
              <a:gd name="T39" fmla="*/ 61 h 470"/>
              <a:gd name="T40" fmla="*/ 210 w 210"/>
              <a:gd name="T41" fmla="*/ 65 h 470"/>
              <a:gd name="T42" fmla="*/ 194 w 210"/>
              <a:gd name="T43" fmla="*/ 89 h 470"/>
              <a:gd name="T44" fmla="*/ 188 w 210"/>
              <a:gd name="T45" fmla="*/ 127 h 470"/>
              <a:gd name="T46" fmla="*/ 189 w 210"/>
              <a:gd name="T47" fmla="*/ 155 h 470"/>
              <a:gd name="T48" fmla="*/ 171 w 210"/>
              <a:gd name="T49" fmla="*/ 187 h 470"/>
              <a:gd name="T50" fmla="*/ 145 w 210"/>
              <a:gd name="T51" fmla="*/ 218 h 470"/>
              <a:gd name="T52" fmla="*/ 134 w 210"/>
              <a:gd name="T53" fmla="*/ 246 h 470"/>
              <a:gd name="T54" fmla="*/ 122 w 210"/>
              <a:gd name="T55" fmla="*/ 257 h 470"/>
              <a:gd name="T56" fmla="*/ 120 w 210"/>
              <a:gd name="T57" fmla="*/ 287 h 470"/>
              <a:gd name="T58" fmla="*/ 117 w 210"/>
              <a:gd name="T59" fmla="*/ 308 h 470"/>
              <a:gd name="T60" fmla="*/ 107 w 210"/>
              <a:gd name="T61" fmla="*/ 328 h 470"/>
              <a:gd name="T62" fmla="*/ 112 w 210"/>
              <a:gd name="T63" fmla="*/ 349 h 470"/>
              <a:gd name="T64" fmla="*/ 123 w 210"/>
              <a:gd name="T65" fmla="*/ 371 h 470"/>
              <a:gd name="T66" fmla="*/ 139 w 210"/>
              <a:gd name="T67" fmla="*/ 357 h 470"/>
              <a:gd name="T68" fmla="*/ 129 w 210"/>
              <a:gd name="T69" fmla="*/ 395 h 470"/>
              <a:gd name="T70" fmla="*/ 146 w 210"/>
              <a:gd name="T71" fmla="*/ 422 h 470"/>
              <a:gd name="T72" fmla="*/ 140 w 210"/>
              <a:gd name="T73" fmla="*/ 445 h 470"/>
              <a:gd name="T74" fmla="*/ 123 w 210"/>
              <a:gd name="T75" fmla="*/ 466 h 470"/>
              <a:gd name="T76" fmla="*/ 97 w 210"/>
              <a:gd name="T77" fmla="*/ 460 h 470"/>
              <a:gd name="T78" fmla="*/ 72 w 210"/>
              <a:gd name="T79" fmla="*/ 453 h 470"/>
              <a:gd name="T80" fmla="*/ 84 w 210"/>
              <a:gd name="T81" fmla="*/ 430 h 470"/>
              <a:gd name="T82" fmla="*/ 69 w 210"/>
              <a:gd name="T83" fmla="*/ 399 h 470"/>
              <a:gd name="T84" fmla="*/ 69 w 210"/>
              <a:gd name="T85" fmla="*/ 350 h 470"/>
              <a:gd name="T86" fmla="*/ 62 w 210"/>
              <a:gd name="T87" fmla="*/ 318 h 470"/>
              <a:gd name="T88" fmla="*/ 47 w 210"/>
              <a:gd name="T89" fmla="*/ 28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0" h="470">
                <a:moveTo>
                  <a:pt x="50" y="278"/>
                </a:moveTo>
                <a:lnTo>
                  <a:pt x="55" y="270"/>
                </a:lnTo>
                <a:lnTo>
                  <a:pt x="58" y="261"/>
                </a:lnTo>
                <a:lnTo>
                  <a:pt x="50" y="261"/>
                </a:lnTo>
                <a:lnTo>
                  <a:pt x="47" y="253"/>
                </a:lnTo>
                <a:lnTo>
                  <a:pt x="46" y="246"/>
                </a:lnTo>
                <a:lnTo>
                  <a:pt x="40" y="246"/>
                </a:lnTo>
                <a:lnTo>
                  <a:pt x="31" y="246"/>
                </a:lnTo>
                <a:lnTo>
                  <a:pt x="32" y="237"/>
                </a:lnTo>
                <a:lnTo>
                  <a:pt x="34" y="229"/>
                </a:lnTo>
                <a:lnTo>
                  <a:pt x="28" y="220"/>
                </a:lnTo>
                <a:lnTo>
                  <a:pt x="21" y="211"/>
                </a:lnTo>
                <a:lnTo>
                  <a:pt x="9" y="207"/>
                </a:lnTo>
                <a:lnTo>
                  <a:pt x="0" y="203"/>
                </a:lnTo>
                <a:lnTo>
                  <a:pt x="9" y="199"/>
                </a:lnTo>
                <a:lnTo>
                  <a:pt x="11" y="190"/>
                </a:lnTo>
                <a:lnTo>
                  <a:pt x="18" y="187"/>
                </a:lnTo>
                <a:lnTo>
                  <a:pt x="36" y="188"/>
                </a:lnTo>
                <a:lnTo>
                  <a:pt x="46" y="187"/>
                </a:lnTo>
                <a:lnTo>
                  <a:pt x="59" y="188"/>
                </a:lnTo>
                <a:lnTo>
                  <a:pt x="59" y="180"/>
                </a:lnTo>
                <a:lnTo>
                  <a:pt x="55" y="170"/>
                </a:lnTo>
                <a:lnTo>
                  <a:pt x="48" y="158"/>
                </a:lnTo>
                <a:lnTo>
                  <a:pt x="36" y="147"/>
                </a:lnTo>
                <a:lnTo>
                  <a:pt x="23" y="138"/>
                </a:lnTo>
                <a:lnTo>
                  <a:pt x="12" y="127"/>
                </a:lnTo>
                <a:lnTo>
                  <a:pt x="9" y="116"/>
                </a:lnTo>
                <a:lnTo>
                  <a:pt x="9" y="102"/>
                </a:lnTo>
                <a:lnTo>
                  <a:pt x="15" y="93"/>
                </a:lnTo>
                <a:lnTo>
                  <a:pt x="23" y="88"/>
                </a:lnTo>
                <a:lnTo>
                  <a:pt x="26" y="78"/>
                </a:lnTo>
                <a:lnTo>
                  <a:pt x="37" y="68"/>
                </a:lnTo>
                <a:lnTo>
                  <a:pt x="50" y="67"/>
                </a:lnTo>
                <a:lnTo>
                  <a:pt x="62" y="62"/>
                </a:lnTo>
                <a:lnTo>
                  <a:pt x="71" y="60"/>
                </a:lnTo>
                <a:lnTo>
                  <a:pt x="73" y="52"/>
                </a:lnTo>
                <a:lnTo>
                  <a:pt x="83" y="48"/>
                </a:lnTo>
                <a:lnTo>
                  <a:pt x="82" y="37"/>
                </a:lnTo>
                <a:lnTo>
                  <a:pt x="79" y="29"/>
                </a:lnTo>
                <a:lnTo>
                  <a:pt x="87" y="18"/>
                </a:lnTo>
                <a:lnTo>
                  <a:pt x="77" y="12"/>
                </a:lnTo>
                <a:lnTo>
                  <a:pt x="71" y="12"/>
                </a:lnTo>
                <a:lnTo>
                  <a:pt x="77" y="6"/>
                </a:lnTo>
                <a:lnTo>
                  <a:pt x="93" y="5"/>
                </a:lnTo>
                <a:lnTo>
                  <a:pt x="110" y="0"/>
                </a:lnTo>
                <a:lnTo>
                  <a:pt x="125" y="0"/>
                </a:lnTo>
                <a:lnTo>
                  <a:pt x="134" y="1"/>
                </a:lnTo>
                <a:lnTo>
                  <a:pt x="133" y="11"/>
                </a:lnTo>
                <a:lnTo>
                  <a:pt x="130" y="20"/>
                </a:lnTo>
                <a:lnTo>
                  <a:pt x="145" y="15"/>
                </a:lnTo>
                <a:lnTo>
                  <a:pt x="151" y="24"/>
                </a:lnTo>
                <a:lnTo>
                  <a:pt x="159" y="26"/>
                </a:lnTo>
                <a:lnTo>
                  <a:pt x="165" y="34"/>
                </a:lnTo>
                <a:lnTo>
                  <a:pt x="163" y="42"/>
                </a:lnTo>
                <a:lnTo>
                  <a:pt x="157" y="48"/>
                </a:lnTo>
                <a:lnTo>
                  <a:pt x="150" y="57"/>
                </a:lnTo>
                <a:lnTo>
                  <a:pt x="158" y="60"/>
                </a:lnTo>
                <a:lnTo>
                  <a:pt x="159" y="66"/>
                </a:lnTo>
                <a:lnTo>
                  <a:pt x="169" y="61"/>
                </a:lnTo>
                <a:lnTo>
                  <a:pt x="180" y="61"/>
                </a:lnTo>
                <a:lnTo>
                  <a:pt x="187" y="63"/>
                </a:lnTo>
                <a:lnTo>
                  <a:pt x="199" y="62"/>
                </a:lnTo>
                <a:lnTo>
                  <a:pt x="210" y="65"/>
                </a:lnTo>
                <a:lnTo>
                  <a:pt x="207" y="72"/>
                </a:lnTo>
                <a:lnTo>
                  <a:pt x="199" y="79"/>
                </a:lnTo>
                <a:lnTo>
                  <a:pt x="194" y="89"/>
                </a:lnTo>
                <a:lnTo>
                  <a:pt x="195" y="99"/>
                </a:lnTo>
                <a:lnTo>
                  <a:pt x="194" y="111"/>
                </a:lnTo>
                <a:lnTo>
                  <a:pt x="188" y="127"/>
                </a:lnTo>
                <a:lnTo>
                  <a:pt x="186" y="138"/>
                </a:lnTo>
                <a:lnTo>
                  <a:pt x="197" y="145"/>
                </a:lnTo>
                <a:lnTo>
                  <a:pt x="189" y="155"/>
                </a:lnTo>
                <a:lnTo>
                  <a:pt x="185" y="162"/>
                </a:lnTo>
                <a:lnTo>
                  <a:pt x="181" y="174"/>
                </a:lnTo>
                <a:lnTo>
                  <a:pt x="171" y="187"/>
                </a:lnTo>
                <a:lnTo>
                  <a:pt x="159" y="193"/>
                </a:lnTo>
                <a:lnTo>
                  <a:pt x="151" y="204"/>
                </a:lnTo>
                <a:lnTo>
                  <a:pt x="145" y="218"/>
                </a:lnTo>
                <a:lnTo>
                  <a:pt x="140" y="230"/>
                </a:lnTo>
                <a:lnTo>
                  <a:pt x="140" y="237"/>
                </a:lnTo>
                <a:lnTo>
                  <a:pt x="134" y="246"/>
                </a:lnTo>
                <a:lnTo>
                  <a:pt x="127" y="248"/>
                </a:lnTo>
                <a:lnTo>
                  <a:pt x="120" y="248"/>
                </a:lnTo>
                <a:lnTo>
                  <a:pt x="122" y="257"/>
                </a:lnTo>
                <a:lnTo>
                  <a:pt x="122" y="268"/>
                </a:lnTo>
                <a:lnTo>
                  <a:pt x="119" y="276"/>
                </a:lnTo>
                <a:lnTo>
                  <a:pt x="120" y="287"/>
                </a:lnTo>
                <a:lnTo>
                  <a:pt x="122" y="295"/>
                </a:lnTo>
                <a:lnTo>
                  <a:pt x="123" y="305"/>
                </a:lnTo>
                <a:lnTo>
                  <a:pt x="117" y="308"/>
                </a:lnTo>
                <a:lnTo>
                  <a:pt x="117" y="314"/>
                </a:lnTo>
                <a:lnTo>
                  <a:pt x="112" y="320"/>
                </a:lnTo>
                <a:lnTo>
                  <a:pt x="107" y="328"/>
                </a:lnTo>
                <a:lnTo>
                  <a:pt x="105" y="337"/>
                </a:lnTo>
                <a:lnTo>
                  <a:pt x="107" y="343"/>
                </a:lnTo>
                <a:lnTo>
                  <a:pt x="112" y="349"/>
                </a:lnTo>
                <a:lnTo>
                  <a:pt x="116" y="356"/>
                </a:lnTo>
                <a:lnTo>
                  <a:pt x="114" y="367"/>
                </a:lnTo>
                <a:lnTo>
                  <a:pt x="123" y="371"/>
                </a:lnTo>
                <a:lnTo>
                  <a:pt x="125" y="361"/>
                </a:lnTo>
                <a:lnTo>
                  <a:pt x="130" y="351"/>
                </a:lnTo>
                <a:lnTo>
                  <a:pt x="139" y="357"/>
                </a:lnTo>
                <a:lnTo>
                  <a:pt x="136" y="372"/>
                </a:lnTo>
                <a:lnTo>
                  <a:pt x="130" y="382"/>
                </a:lnTo>
                <a:lnTo>
                  <a:pt x="129" y="395"/>
                </a:lnTo>
                <a:lnTo>
                  <a:pt x="129" y="404"/>
                </a:lnTo>
                <a:lnTo>
                  <a:pt x="135" y="412"/>
                </a:lnTo>
                <a:lnTo>
                  <a:pt x="146" y="422"/>
                </a:lnTo>
                <a:lnTo>
                  <a:pt x="146" y="432"/>
                </a:lnTo>
                <a:lnTo>
                  <a:pt x="139" y="434"/>
                </a:lnTo>
                <a:lnTo>
                  <a:pt x="140" y="445"/>
                </a:lnTo>
                <a:lnTo>
                  <a:pt x="137" y="452"/>
                </a:lnTo>
                <a:lnTo>
                  <a:pt x="128" y="460"/>
                </a:lnTo>
                <a:lnTo>
                  <a:pt x="123" y="466"/>
                </a:lnTo>
                <a:lnTo>
                  <a:pt x="116" y="470"/>
                </a:lnTo>
                <a:lnTo>
                  <a:pt x="106" y="464"/>
                </a:lnTo>
                <a:lnTo>
                  <a:pt x="97" y="460"/>
                </a:lnTo>
                <a:lnTo>
                  <a:pt x="90" y="460"/>
                </a:lnTo>
                <a:lnTo>
                  <a:pt x="77" y="460"/>
                </a:lnTo>
                <a:lnTo>
                  <a:pt x="72" y="453"/>
                </a:lnTo>
                <a:lnTo>
                  <a:pt x="73" y="443"/>
                </a:lnTo>
                <a:lnTo>
                  <a:pt x="83" y="439"/>
                </a:lnTo>
                <a:lnTo>
                  <a:pt x="84" y="430"/>
                </a:lnTo>
                <a:lnTo>
                  <a:pt x="76" y="421"/>
                </a:lnTo>
                <a:lnTo>
                  <a:pt x="70" y="408"/>
                </a:lnTo>
                <a:lnTo>
                  <a:pt x="69" y="399"/>
                </a:lnTo>
                <a:lnTo>
                  <a:pt x="69" y="386"/>
                </a:lnTo>
                <a:lnTo>
                  <a:pt x="71" y="371"/>
                </a:lnTo>
                <a:lnTo>
                  <a:pt x="69" y="350"/>
                </a:lnTo>
                <a:lnTo>
                  <a:pt x="63" y="337"/>
                </a:lnTo>
                <a:lnTo>
                  <a:pt x="60" y="326"/>
                </a:lnTo>
                <a:lnTo>
                  <a:pt x="62" y="318"/>
                </a:lnTo>
                <a:lnTo>
                  <a:pt x="63" y="306"/>
                </a:lnTo>
                <a:lnTo>
                  <a:pt x="59" y="298"/>
                </a:lnTo>
                <a:lnTo>
                  <a:pt x="47" y="289"/>
                </a:lnTo>
                <a:lnTo>
                  <a:pt x="50" y="278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1" name="Freeform 24">
            <a:extLst>
              <a:ext uri="{FF2B5EF4-FFF2-40B4-BE49-F238E27FC236}">
                <a16:creationId xmlns:a16="http://schemas.microsoft.com/office/drawing/2014/main" id="{F30B7042-18B5-4085-84C1-A6DA3A31E04B}"/>
              </a:ext>
            </a:extLst>
          </p:cNvPr>
          <p:cNvSpPr>
            <a:spLocks/>
          </p:cNvSpPr>
          <p:nvPr/>
        </p:nvSpPr>
        <p:spPr bwMode="auto">
          <a:xfrm>
            <a:off x="2846168" y="2249297"/>
            <a:ext cx="425681" cy="952715"/>
          </a:xfrm>
          <a:custGeom>
            <a:avLst/>
            <a:gdLst>
              <a:gd name="T0" fmla="*/ 58 w 210"/>
              <a:gd name="T1" fmla="*/ 261 h 470"/>
              <a:gd name="T2" fmla="*/ 46 w 210"/>
              <a:gd name="T3" fmla="*/ 246 h 470"/>
              <a:gd name="T4" fmla="*/ 32 w 210"/>
              <a:gd name="T5" fmla="*/ 237 h 470"/>
              <a:gd name="T6" fmla="*/ 21 w 210"/>
              <a:gd name="T7" fmla="*/ 211 h 470"/>
              <a:gd name="T8" fmla="*/ 9 w 210"/>
              <a:gd name="T9" fmla="*/ 199 h 470"/>
              <a:gd name="T10" fmla="*/ 36 w 210"/>
              <a:gd name="T11" fmla="*/ 188 h 470"/>
              <a:gd name="T12" fmla="*/ 59 w 210"/>
              <a:gd name="T13" fmla="*/ 180 h 470"/>
              <a:gd name="T14" fmla="*/ 36 w 210"/>
              <a:gd name="T15" fmla="*/ 147 h 470"/>
              <a:gd name="T16" fmla="*/ 9 w 210"/>
              <a:gd name="T17" fmla="*/ 116 h 470"/>
              <a:gd name="T18" fmla="*/ 23 w 210"/>
              <a:gd name="T19" fmla="*/ 88 h 470"/>
              <a:gd name="T20" fmla="*/ 50 w 210"/>
              <a:gd name="T21" fmla="*/ 67 h 470"/>
              <a:gd name="T22" fmla="*/ 73 w 210"/>
              <a:gd name="T23" fmla="*/ 52 h 470"/>
              <a:gd name="T24" fmla="*/ 79 w 210"/>
              <a:gd name="T25" fmla="*/ 29 h 470"/>
              <a:gd name="T26" fmla="*/ 71 w 210"/>
              <a:gd name="T27" fmla="*/ 12 h 470"/>
              <a:gd name="T28" fmla="*/ 110 w 210"/>
              <a:gd name="T29" fmla="*/ 0 h 470"/>
              <a:gd name="T30" fmla="*/ 133 w 210"/>
              <a:gd name="T31" fmla="*/ 11 h 470"/>
              <a:gd name="T32" fmla="*/ 151 w 210"/>
              <a:gd name="T33" fmla="*/ 24 h 470"/>
              <a:gd name="T34" fmla="*/ 163 w 210"/>
              <a:gd name="T35" fmla="*/ 42 h 470"/>
              <a:gd name="T36" fmla="*/ 158 w 210"/>
              <a:gd name="T37" fmla="*/ 60 h 470"/>
              <a:gd name="T38" fmla="*/ 180 w 210"/>
              <a:gd name="T39" fmla="*/ 61 h 470"/>
              <a:gd name="T40" fmla="*/ 210 w 210"/>
              <a:gd name="T41" fmla="*/ 65 h 470"/>
              <a:gd name="T42" fmla="*/ 194 w 210"/>
              <a:gd name="T43" fmla="*/ 89 h 470"/>
              <a:gd name="T44" fmla="*/ 188 w 210"/>
              <a:gd name="T45" fmla="*/ 127 h 470"/>
              <a:gd name="T46" fmla="*/ 189 w 210"/>
              <a:gd name="T47" fmla="*/ 155 h 470"/>
              <a:gd name="T48" fmla="*/ 171 w 210"/>
              <a:gd name="T49" fmla="*/ 187 h 470"/>
              <a:gd name="T50" fmla="*/ 145 w 210"/>
              <a:gd name="T51" fmla="*/ 218 h 470"/>
              <a:gd name="T52" fmla="*/ 134 w 210"/>
              <a:gd name="T53" fmla="*/ 246 h 470"/>
              <a:gd name="T54" fmla="*/ 122 w 210"/>
              <a:gd name="T55" fmla="*/ 257 h 470"/>
              <a:gd name="T56" fmla="*/ 120 w 210"/>
              <a:gd name="T57" fmla="*/ 287 h 470"/>
              <a:gd name="T58" fmla="*/ 117 w 210"/>
              <a:gd name="T59" fmla="*/ 308 h 470"/>
              <a:gd name="T60" fmla="*/ 107 w 210"/>
              <a:gd name="T61" fmla="*/ 328 h 470"/>
              <a:gd name="T62" fmla="*/ 112 w 210"/>
              <a:gd name="T63" fmla="*/ 349 h 470"/>
              <a:gd name="T64" fmla="*/ 123 w 210"/>
              <a:gd name="T65" fmla="*/ 371 h 470"/>
              <a:gd name="T66" fmla="*/ 139 w 210"/>
              <a:gd name="T67" fmla="*/ 357 h 470"/>
              <a:gd name="T68" fmla="*/ 129 w 210"/>
              <a:gd name="T69" fmla="*/ 395 h 470"/>
              <a:gd name="T70" fmla="*/ 146 w 210"/>
              <a:gd name="T71" fmla="*/ 422 h 470"/>
              <a:gd name="T72" fmla="*/ 140 w 210"/>
              <a:gd name="T73" fmla="*/ 445 h 470"/>
              <a:gd name="T74" fmla="*/ 123 w 210"/>
              <a:gd name="T75" fmla="*/ 466 h 470"/>
              <a:gd name="T76" fmla="*/ 97 w 210"/>
              <a:gd name="T77" fmla="*/ 460 h 470"/>
              <a:gd name="T78" fmla="*/ 72 w 210"/>
              <a:gd name="T79" fmla="*/ 453 h 470"/>
              <a:gd name="T80" fmla="*/ 84 w 210"/>
              <a:gd name="T81" fmla="*/ 430 h 470"/>
              <a:gd name="T82" fmla="*/ 69 w 210"/>
              <a:gd name="T83" fmla="*/ 399 h 470"/>
              <a:gd name="T84" fmla="*/ 69 w 210"/>
              <a:gd name="T85" fmla="*/ 350 h 470"/>
              <a:gd name="T86" fmla="*/ 62 w 210"/>
              <a:gd name="T87" fmla="*/ 318 h 470"/>
              <a:gd name="T88" fmla="*/ 47 w 210"/>
              <a:gd name="T89" fmla="*/ 28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0" h="470">
                <a:moveTo>
                  <a:pt x="50" y="278"/>
                </a:moveTo>
                <a:lnTo>
                  <a:pt x="55" y="270"/>
                </a:lnTo>
                <a:lnTo>
                  <a:pt x="58" y="261"/>
                </a:lnTo>
                <a:lnTo>
                  <a:pt x="50" y="261"/>
                </a:lnTo>
                <a:lnTo>
                  <a:pt x="47" y="253"/>
                </a:lnTo>
                <a:lnTo>
                  <a:pt x="46" y="246"/>
                </a:lnTo>
                <a:lnTo>
                  <a:pt x="40" y="246"/>
                </a:lnTo>
                <a:lnTo>
                  <a:pt x="31" y="246"/>
                </a:lnTo>
                <a:lnTo>
                  <a:pt x="32" y="237"/>
                </a:lnTo>
                <a:lnTo>
                  <a:pt x="34" y="229"/>
                </a:lnTo>
                <a:lnTo>
                  <a:pt x="28" y="220"/>
                </a:lnTo>
                <a:lnTo>
                  <a:pt x="21" y="211"/>
                </a:lnTo>
                <a:lnTo>
                  <a:pt x="9" y="207"/>
                </a:lnTo>
                <a:lnTo>
                  <a:pt x="0" y="203"/>
                </a:lnTo>
                <a:lnTo>
                  <a:pt x="9" y="199"/>
                </a:lnTo>
                <a:lnTo>
                  <a:pt x="11" y="190"/>
                </a:lnTo>
                <a:lnTo>
                  <a:pt x="18" y="187"/>
                </a:lnTo>
                <a:lnTo>
                  <a:pt x="36" y="188"/>
                </a:lnTo>
                <a:lnTo>
                  <a:pt x="46" y="187"/>
                </a:lnTo>
                <a:lnTo>
                  <a:pt x="59" y="188"/>
                </a:lnTo>
                <a:lnTo>
                  <a:pt x="59" y="180"/>
                </a:lnTo>
                <a:lnTo>
                  <a:pt x="55" y="170"/>
                </a:lnTo>
                <a:lnTo>
                  <a:pt x="48" y="158"/>
                </a:lnTo>
                <a:lnTo>
                  <a:pt x="36" y="147"/>
                </a:lnTo>
                <a:lnTo>
                  <a:pt x="23" y="138"/>
                </a:lnTo>
                <a:lnTo>
                  <a:pt x="12" y="127"/>
                </a:lnTo>
                <a:lnTo>
                  <a:pt x="9" y="116"/>
                </a:lnTo>
                <a:lnTo>
                  <a:pt x="9" y="102"/>
                </a:lnTo>
                <a:lnTo>
                  <a:pt x="15" y="93"/>
                </a:lnTo>
                <a:lnTo>
                  <a:pt x="23" y="88"/>
                </a:lnTo>
                <a:lnTo>
                  <a:pt x="26" y="78"/>
                </a:lnTo>
                <a:lnTo>
                  <a:pt x="37" y="68"/>
                </a:lnTo>
                <a:lnTo>
                  <a:pt x="50" y="67"/>
                </a:lnTo>
                <a:lnTo>
                  <a:pt x="62" y="62"/>
                </a:lnTo>
                <a:lnTo>
                  <a:pt x="71" y="60"/>
                </a:lnTo>
                <a:lnTo>
                  <a:pt x="73" y="52"/>
                </a:lnTo>
                <a:lnTo>
                  <a:pt x="83" y="48"/>
                </a:lnTo>
                <a:lnTo>
                  <a:pt x="82" y="37"/>
                </a:lnTo>
                <a:lnTo>
                  <a:pt x="79" y="29"/>
                </a:lnTo>
                <a:lnTo>
                  <a:pt x="87" y="18"/>
                </a:lnTo>
                <a:lnTo>
                  <a:pt x="77" y="12"/>
                </a:lnTo>
                <a:lnTo>
                  <a:pt x="71" y="12"/>
                </a:lnTo>
                <a:lnTo>
                  <a:pt x="77" y="6"/>
                </a:lnTo>
                <a:lnTo>
                  <a:pt x="93" y="5"/>
                </a:lnTo>
                <a:lnTo>
                  <a:pt x="110" y="0"/>
                </a:lnTo>
                <a:lnTo>
                  <a:pt x="125" y="0"/>
                </a:lnTo>
                <a:lnTo>
                  <a:pt x="134" y="1"/>
                </a:lnTo>
                <a:lnTo>
                  <a:pt x="133" y="11"/>
                </a:lnTo>
                <a:lnTo>
                  <a:pt x="130" y="20"/>
                </a:lnTo>
                <a:lnTo>
                  <a:pt x="145" y="15"/>
                </a:lnTo>
                <a:lnTo>
                  <a:pt x="151" y="24"/>
                </a:lnTo>
                <a:lnTo>
                  <a:pt x="159" y="26"/>
                </a:lnTo>
                <a:lnTo>
                  <a:pt x="165" y="34"/>
                </a:lnTo>
                <a:lnTo>
                  <a:pt x="163" y="42"/>
                </a:lnTo>
                <a:lnTo>
                  <a:pt x="157" y="48"/>
                </a:lnTo>
                <a:lnTo>
                  <a:pt x="150" y="57"/>
                </a:lnTo>
                <a:lnTo>
                  <a:pt x="158" y="60"/>
                </a:lnTo>
                <a:lnTo>
                  <a:pt x="159" y="66"/>
                </a:lnTo>
                <a:lnTo>
                  <a:pt x="169" y="61"/>
                </a:lnTo>
                <a:lnTo>
                  <a:pt x="180" y="61"/>
                </a:lnTo>
                <a:lnTo>
                  <a:pt x="187" y="63"/>
                </a:lnTo>
                <a:lnTo>
                  <a:pt x="199" y="62"/>
                </a:lnTo>
                <a:lnTo>
                  <a:pt x="210" y="65"/>
                </a:lnTo>
                <a:lnTo>
                  <a:pt x="207" y="72"/>
                </a:lnTo>
                <a:lnTo>
                  <a:pt x="199" y="79"/>
                </a:lnTo>
                <a:lnTo>
                  <a:pt x="194" y="89"/>
                </a:lnTo>
                <a:lnTo>
                  <a:pt x="195" y="99"/>
                </a:lnTo>
                <a:lnTo>
                  <a:pt x="194" y="111"/>
                </a:lnTo>
                <a:lnTo>
                  <a:pt x="188" y="127"/>
                </a:lnTo>
                <a:lnTo>
                  <a:pt x="186" y="138"/>
                </a:lnTo>
                <a:lnTo>
                  <a:pt x="197" y="145"/>
                </a:lnTo>
                <a:lnTo>
                  <a:pt x="189" y="155"/>
                </a:lnTo>
                <a:lnTo>
                  <a:pt x="185" y="162"/>
                </a:lnTo>
                <a:lnTo>
                  <a:pt x="181" y="174"/>
                </a:lnTo>
                <a:lnTo>
                  <a:pt x="171" y="187"/>
                </a:lnTo>
                <a:lnTo>
                  <a:pt x="159" y="193"/>
                </a:lnTo>
                <a:lnTo>
                  <a:pt x="151" y="204"/>
                </a:lnTo>
                <a:lnTo>
                  <a:pt x="145" y="218"/>
                </a:lnTo>
                <a:lnTo>
                  <a:pt x="140" y="230"/>
                </a:lnTo>
                <a:lnTo>
                  <a:pt x="140" y="237"/>
                </a:lnTo>
                <a:lnTo>
                  <a:pt x="134" y="246"/>
                </a:lnTo>
                <a:lnTo>
                  <a:pt x="127" y="248"/>
                </a:lnTo>
                <a:lnTo>
                  <a:pt x="120" y="248"/>
                </a:lnTo>
                <a:lnTo>
                  <a:pt x="122" y="257"/>
                </a:lnTo>
                <a:lnTo>
                  <a:pt x="122" y="268"/>
                </a:lnTo>
                <a:lnTo>
                  <a:pt x="119" y="276"/>
                </a:lnTo>
                <a:lnTo>
                  <a:pt x="120" y="287"/>
                </a:lnTo>
                <a:lnTo>
                  <a:pt x="122" y="295"/>
                </a:lnTo>
                <a:lnTo>
                  <a:pt x="123" y="305"/>
                </a:lnTo>
                <a:lnTo>
                  <a:pt x="117" y="308"/>
                </a:lnTo>
                <a:lnTo>
                  <a:pt x="117" y="314"/>
                </a:lnTo>
                <a:lnTo>
                  <a:pt x="112" y="320"/>
                </a:lnTo>
                <a:lnTo>
                  <a:pt x="107" y="328"/>
                </a:lnTo>
                <a:lnTo>
                  <a:pt x="105" y="337"/>
                </a:lnTo>
                <a:lnTo>
                  <a:pt x="107" y="343"/>
                </a:lnTo>
                <a:lnTo>
                  <a:pt x="112" y="349"/>
                </a:lnTo>
                <a:lnTo>
                  <a:pt x="116" y="356"/>
                </a:lnTo>
                <a:lnTo>
                  <a:pt x="114" y="367"/>
                </a:lnTo>
                <a:lnTo>
                  <a:pt x="123" y="371"/>
                </a:lnTo>
                <a:lnTo>
                  <a:pt x="125" y="361"/>
                </a:lnTo>
                <a:lnTo>
                  <a:pt x="130" y="351"/>
                </a:lnTo>
                <a:lnTo>
                  <a:pt x="139" y="357"/>
                </a:lnTo>
                <a:lnTo>
                  <a:pt x="136" y="372"/>
                </a:lnTo>
                <a:lnTo>
                  <a:pt x="130" y="382"/>
                </a:lnTo>
                <a:lnTo>
                  <a:pt x="129" y="395"/>
                </a:lnTo>
                <a:lnTo>
                  <a:pt x="129" y="404"/>
                </a:lnTo>
                <a:lnTo>
                  <a:pt x="135" y="412"/>
                </a:lnTo>
                <a:lnTo>
                  <a:pt x="146" y="422"/>
                </a:lnTo>
                <a:lnTo>
                  <a:pt x="146" y="432"/>
                </a:lnTo>
                <a:lnTo>
                  <a:pt x="139" y="434"/>
                </a:lnTo>
                <a:lnTo>
                  <a:pt x="140" y="445"/>
                </a:lnTo>
                <a:lnTo>
                  <a:pt x="137" y="452"/>
                </a:lnTo>
                <a:lnTo>
                  <a:pt x="128" y="460"/>
                </a:lnTo>
                <a:lnTo>
                  <a:pt x="123" y="466"/>
                </a:lnTo>
                <a:lnTo>
                  <a:pt x="116" y="470"/>
                </a:lnTo>
                <a:lnTo>
                  <a:pt x="106" y="464"/>
                </a:lnTo>
                <a:lnTo>
                  <a:pt x="97" y="460"/>
                </a:lnTo>
                <a:lnTo>
                  <a:pt x="90" y="460"/>
                </a:lnTo>
                <a:lnTo>
                  <a:pt x="77" y="460"/>
                </a:lnTo>
                <a:lnTo>
                  <a:pt x="72" y="453"/>
                </a:lnTo>
                <a:lnTo>
                  <a:pt x="73" y="443"/>
                </a:lnTo>
                <a:lnTo>
                  <a:pt x="83" y="439"/>
                </a:lnTo>
                <a:lnTo>
                  <a:pt x="84" y="430"/>
                </a:lnTo>
                <a:lnTo>
                  <a:pt x="76" y="421"/>
                </a:lnTo>
                <a:lnTo>
                  <a:pt x="70" y="408"/>
                </a:lnTo>
                <a:lnTo>
                  <a:pt x="69" y="399"/>
                </a:lnTo>
                <a:lnTo>
                  <a:pt x="69" y="386"/>
                </a:lnTo>
                <a:lnTo>
                  <a:pt x="71" y="371"/>
                </a:lnTo>
                <a:lnTo>
                  <a:pt x="69" y="350"/>
                </a:lnTo>
                <a:lnTo>
                  <a:pt x="63" y="337"/>
                </a:lnTo>
                <a:lnTo>
                  <a:pt x="60" y="326"/>
                </a:lnTo>
                <a:lnTo>
                  <a:pt x="62" y="318"/>
                </a:lnTo>
                <a:lnTo>
                  <a:pt x="63" y="306"/>
                </a:lnTo>
                <a:lnTo>
                  <a:pt x="59" y="298"/>
                </a:lnTo>
                <a:lnTo>
                  <a:pt x="47" y="289"/>
                </a:lnTo>
                <a:lnTo>
                  <a:pt x="50" y="278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2" name="Freeform 25">
            <a:extLst>
              <a:ext uri="{FF2B5EF4-FFF2-40B4-BE49-F238E27FC236}">
                <a16:creationId xmlns:a16="http://schemas.microsoft.com/office/drawing/2014/main" id="{7262B69F-5EB5-4415-9102-A27B7A03CBFC}"/>
              </a:ext>
            </a:extLst>
          </p:cNvPr>
          <p:cNvSpPr>
            <a:spLocks/>
          </p:cNvSpPr>
          <p:nvPr/>
        </p:nvSpPr>
        <p:spPr bwMode="auto">
          <a:xfrm>
            <a:off x="3052926" y="2705385"/>
            <a:ext cx="518925" cy="723657"/>
          </a:xfrm>
          <a:custGeom>
            <a:avLst/>
            <a:gdLst>
              <a:gd name="T0" fmla="*/ 9 w 256"/>
              <a:gd name="T1" fmla="*/ 247 h 357"/>
              <a:gd name="T2" fmla="*/ 28 w 256"/>
              <a:gd name="T3" fmla="*/ 260 h 357"/>
              <a:gd name="T4" fmla="*/ 46 w 256"/>
              <a:gd name="T5" fmla="*/ 262 h 357"/>
              <a:gd name="T6" fmla="*/ 57 w 256"/>
              <a:gd name="T7" fmla="*/ 253 h 357"/>
              <a:gd name="T8" fmla="*/ 76 w 256"/>
              <a:gd name="T9" fmla="*/ 247 h 357"/>
              <a:gd name="T10" fmla="*/ 94 w 256"/>
              <a:gd name="T11" fmla="*/ 245 h 357"/>
              <a:gd name="T12" fmla="*/ 100 w 256"/>
              <a:gd name="T13" fmla="*/ 258 h 357"/>
              <a:gd name="T14" fmla="*/ 115 w 256"/>
              <a:gd name="T15" fmla="*/ 268 h 357"/>
              <a:gd name="T16" fmla="*/ 118 w 256"/>
              <a:gd name="T17" fmla="*/ 279 h 357"/>
              <a:gd name="T18" fmla="*/ 124 w 256"/>
              <a:gd name="T19" fmla="*/ 295 h 357"/>
              <a:gd name="T20" fmla="*/ 129 w 256"/>
              <a:gd name="T21" fmla="*/ 314 h 357"/>
              <a:gd name="T22" fmla="*/ 130 w 256"/>
              <a:gd name="T23" fmla="*/ 331 h 357"/>
              <a:gd name="T24" fmla="*/ 149 w 256"/>
              <a:gd name="T25" fmla="*/ 340 h 357"/>
              <a:gd name="T26" fmla="*/ 171 w 256"/>
              <a:gd name="T27" fmla="*/ 340 h 357"/>
              <a:gd name="T28" fmla="*/ 177 w 256"/>
              <a:gd name="T29" fmla="*/ 354 h 357"/>
              <a:gd name="T30" fmla="*/ 193 w 256"/>
              <a:gd name="T31" fmla="*/ 355 h 357"/>
              <a:gd name="T32" fmla="*/ 207 w 256"/>
              <a:gd name="T33" fmla="*/ 356 h 357"/>
              <a:gd name="T34" fmla="*/ 220 w 256"/>
              <a:gd name="T35" fmla="*/ 335 h 357"/>
              <a:gd name="T36" fmla="*/ 234 w 256"/>
              <a:gd name="T37" fmla="*/ 330 h 357"/>
              <a:gd name="T38" fmla="*/ 249 w 256"/>
              <a:gd name="T39" fmla="*/ 337 h 357"/>
              <a:gd name="T40" fmla="*/ 242 w 256"/>
              <a:gd name="T41" fmla="*/ 305 h 357"/>
              <a:gd name="T42" fmla="*/ 237 w 256"/>
              <a:gd name="T43" fmla="*/ 288 h 357"/>
              <a:gd name="T44" fmla="*/ 223 w 256"/>
              <a:gd name="T45" fmla="*/ 279 h 357"/>
              <a:gd name="T46" fmla="*/ 195 w 256"/>
              <a:gd name="T47" fmla="*/ 279 h 357"/>
              <a:gd name="T48" fmla="*/ 183 w 256"/>
              <a:gd name="T49" fmla="*/ 263 h 357"/>
              <a:gd name="T50" fmla="*/ 182 w 256"/>
              <a:gd name="T51" fmla="*/ 246 h 357"/>
              <a:gd name="T52" fmla="*/ 182 w 256"/>
              <a:gd name="T53" fmla="*/ 227 h 357"/>
              <a:gd name="T54" fmla="*/ 183 w 256"/>
              <a:gd name="T55" fmla="*/ 208 h 357"/>
              <a:gd name="T56" fmla="*/ 191 w 256"/>
              <a:gd name="T57" fmla="*/ 190 h 357"/>
              <a:gd name="T58" fmla="*/ 194 w 256"/>
              <a:gd name="T59" fmla="*/ 174 h 357"/>
              <a:gd name="T60" fmla="*/ 201 w 256"/>
              <a:gd name="T61" fmla="*/ 158 h 357"/>
              <a:gd name="T62" fmla="*/ 195 w 256"/>
              <a:gd name="T63" fmla="*/ 137 h 357"/>
              <a:gd name="T64" fmla="*/ 136 w 256"/>
              <a:gd name="T65" fmla="*/ 55 h 357"/>
              <a:gd name="T66" fmla="*/ 123 w 256"/>
              <a:gd name="T67" fmla="*/ 26 h 357"/>
              <a:gd name="T68" fmla="*/ 108 w 256"/>
              <a:gd name="T69" fmla="*/ 28 h 357"/>
              <a:gd name="T70" fmla="*/ 94 w 256"/>
              <a:gd name="T71" fmla="*/ 22 h 357"/>
              <a:gd name="T72" fmla="*/ 95 w 256"/>
              <a:gd name="T73" fmla="*/ 11 h 357"/>
              <a:gd name="T74" fmla="*/ 79 w 256"/>
              <a:gd name="T75" fmla="*/ 8 h 357"/>
              <a:gd name="T76" fmla="*/ 58 w 256"/>
              <a:gd name="T77" fmla="*/ 19 h 357"/>
              <a:gd name="T78" fmla="*/ 29 w 256"/>
              <a:gd name="T79" fmla="*/ 22 h 357"/>
              <a:gd name="T80" fmla="*/ 25 w 256"/>
              <a:gd name="T81" fmla="*/ 31 h 357"/>
              <a:gd name="T82" fmla="*/ 22 w 256"/>
              <a:gd name="T83" fmla="*/ 50 h 357"/>
              <a:gd name="T84" fmla="*/ 25 w 256"/>
              <a:gd name="T85" fmla="*/ 69 h 357"/>
              <a:gd name="T86" fmla="*/ 20 w 256"/>
              <a:gd name="T87" fmla="*/ 82 h 357"/>
              <a:gd name="T88" fmla="*/ 15 w 256"/>
              <a:gd name="T89" fmla="*/ 94 h 357"/>
              <a:gd name="T90" fmla="*/ 8 w 256"/>
              <a:gd name="T91" fmla="*/ 111 h 357"/>
              <a:gd name="T92" fmla="*/ 15 w 256"/>
              <a:gd name="T93" fmla="*/ 123 h 357"/>
              <a:gd name="T94" fmla="*/ 17 w 256"/>
              <a:gd name="T95" fmla="*/ 141 h 357"/>
              <a:gd name="T96" fmla="*/ 28 w 256"/>
              <a:gd name="T97" fmla="*/ 135 h 357"/>
              <a:gd name="T98" fmla="*/ 41 w 256"/>
              <a:gd name="T99" fmla="*/ 131 h 357"/>
              <a:gd name="T100" fmla="*/ 33 w 256"/>
              <a:gd name="T101" fmla="*/ 156 h 357"/>
              <a:gd name="T102" fmla="*/ 32 w 256"/>
              <a:gd name="T103" fmla="*/ 178 h 357"/>
              <a:gd name="T104" fmla="*/ 49 w 256"/>
              <a:gd name="T105" fmla="*/ 196 h 357"/>
              <a:gd name="T106" fmla="*/ 41 w 256"/>
              <a:gd name="T107" fmla="*/ 208 h 357"/>
              <a:gd name="T108" fmla="*/ 40 w 256"/>
              <a:gd name="T109" fmla="*/ 226 h 357"/>
              <a:gd name="T110" fmla="*/ 26 w 256"/>
              <a:gd name="T111" fmla="*/ 240 h 357"/>
              <a:gd name="T112" fmla="*/ 9 w 256"/>
              <a:gd name="T113" fmla="*/ 238 h 357"/>
              <a:gd name="T114" fmla="*/ 3 w 256"/>
              <a:gd name="T115" fmla="*/ 241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6" h="357">
                <a:moveTo>
                  <a:pt x="3" y="241"/>
                </a:moveTo>
                <a:lnTo>
                  <a:pt x="9" y="247"/>
                </a:lnTo>
                <a:lnTo>
                  <a:pt x="18" y="256"/>
                </a:lnTo>
                <a:lnTo>
                  <a:pt x="28" y="260"/>
                </a:lnTo>
                <a:lnTo>
                  <a:pt x="36" y="258"/>
                </a:lnTo>
                <a:lnTo>
                  <a:pt x="46" y="262"/>
                </a:lnTo>
                <a:lnTo>
                  <a:pt x="55" y="260"/>
                </a:lnTo>
                <a:lnTo>
                  <a:pt x="57" y="253"/>
                </a:lnTo>
                <a:lnTo>
                  <a:pt x="62" y="245"/>
                </a:lnTo>
                <a:lnTo>
                  <a:pt x="76" y="247"/>
                </a:lnTo>
                <a:lnTo>
                  <a:pt x="86" y="247"/>
                </a:lnTo>
                <a:lnTo>
                  <a:pt x="94" y="245"/>
                </a:lnTo>
                <a:lnTo>
                  <a:pt x="100" y="253"/>
                </a:lnTo>
                <a:lnTo>
                  <a:pt x="100" y="258"/>
                </a:lnTo>
                <a:lnTo>
                  <a:pt x="108" y="262"/>
                </a:lnTo>
                <a:lnTo>
                  <a:pt x="115" y="268"/>
                </a:lnTo>
                <a:lnTo>
                  <a:pt x="116" y="274"/>
                </a:lnTo>
                <a:lnTo>
                  <a:pt x="118" y="279"/>
                </a:lnTo>
                <a:lnTo>
                  <a:pt x="125" y="287"/>
                </a:lnTo>
                <a:lnTo>
                  <a:pt x="124" y="295"/>
                </a:lnTo>
                <a:lnTo>
                  <a:pt x="122" y="305"/>
                </a:lnTo>
                <a:lnTo>
                  <a:pt x="129" y="314"/>
                </a:lnTo>
                <a:lnTo>
                  <a:pt x="124" y="325"/>
                </a:lnTo>
                <a:lnTo>
                  <a:pt x="130" y="331"/>
                </a:lnTo>
                <a:lnTo>
                  <a:pt x="137" y="338"/>
                </a:lnTo>
                <a:lnTo>
                  <a:pt x="149" y="340"/>
                </a:lnTo>
                <a:lnTo>
                  <a:pt x="161" y="340"/>
                </a:lnTo>
                <a:lnTo>
                  <a:pt x="171" y="340"/>
                </a:lnTo>
                <a:lnTo>
                  <a:pt x="172" y="347"/>
                </a:lnTo>
                <a:lnTo>
                  <a:pt x="177" y="354"/>
                </a:lnTo>
                <a:lnTo>
                  <a:pt x="184" y="354"/>
                </a:lnTo>
                <a:lnTo>
                  <a:pt x="193" y="355"/>
                </a:lnTo>
                <a:lnTo>
                  <a:pt x="200" y="357"/>
                </a:lnTo>
                <a:lnTo>
                  <a:pt x="207" y="356"/>
                </a:lnTo>
                <a:lnTo>
                  <a:pt x="214" y="344"/>
                </a:lnTo>
                <a:lnTo>
                  <a:pt x="220" y="335"/>
                </a:lnTo>
                <a:lnTo>
                  <a:pt x="230" y="340"/>
                </a:lnTo>
                <a:lnTo>
                  <a:pt x="234" y="330"/>
                </a:lnTo>
                <a:lnTo>
                  <a:pt x="242" y="332"/>
                </a:lnTo>
                <a:lnTo>
                  <a:pt x="249" y="337"/>
                </a:lnTo>
                <a:lnTo>
                  <a:pt x="256" y="332"/>
                </a:lnTo>
                <a:lnTo>
                  <a:pt x="242" y="305"/>
                </a:lnTo>
                <a:lnTo>
                  <a:pt x="232" y="295"/>
                </a:lnTo>
                <a:lnTo>
                  <a:pt x="237" y="288"/>
                </a:lnTo>
                <a:lnTo>
                  <a:pt x="232" y="279"/>
                </a:lnTo>
                <a:lnTo>
                  <a:pt x="223" y="279"/>
                </a:lnTo>
                <a:lnTo>
                  <a:pt x="207" y="279"/>
                </a:lnTo>
                <a:lnTo>
                  <a:pt x="195" y="279"/>
                </a:lnTo>
                <a:lnTo>
                  <a:pt x="198" y="270"/>
                </a:lnTo>
                <a:lnTo>
                  <a:pt x="183" y="263"/>
                </a:lnTo>
                <a:lnTo>
                  <a:pt x="188" y="257"/>
                </a:lnTo>
                <a:lnTo>
                  <a:pt x="182" y="246"/>
                </a:lnTo>
                <a:lnTo>
                  <a:pt x="185" y="238"/>
                </a:lnTo>
                <a:lnTo>
                  <a:pt x="182" y="227"/>
                </a:lnTo>
                <a:lnTo>
                  <a:pt x="187" y="216"/>
                </a:lnTo>
                <a:lnTo>
                  <a:pt x="183" y="208"/>
                </a:lnTo>
                <a:lnTo>
                  <a:pt x="184" y="195"/>
                </a:lnTo>
                <a:lnTo>
                  <a:pt x="191" y="190"/>
                </a:lnTo>
                <a:lnTo>
                  <a:pt x="199" y="180"/>
                </a:lnTo>
                <a:lnTo>
                  <a:pt x="194" y="174"/>
                </a:lnTo>
                <a:lnTo>
                  <a:pt x="200" y="166"/>
                </a:lnTo>
                <a:lnTo>
                  <a:pt x="201" y="158"/>
                </a:lnTo>
                <a:lnTo>
                  <a:pt x="199" y="147"/>
                </a:lnTo>
                <a:lnTo>
                  <a:pt x="195" y="137"/>
                </a:lnTo>
                <a:lnTo>
                  <a:pt x="149" y="99"/>
                </a:lnTo>
                <a:lnTo>
                  <a:pt x="136" y="55"/>
                </a:lnTo>
                <a:lnTo>
                  <a:pt x="132" y="31"/>
                </a:lnTo>
                <a:lnTo>
                  <a:pt x="123" y="26"/>
                </a:lnTo>
                <a:lnTo>
                  <a:pt x="114" y="22"/>
                </a:lnTo>
                <a:lnTo>
                  <a:pt x="108" y="28"/>
                </a:lnTo>
                <a:lnTo>
                  <a:pt x="99" y="31"/>
                </a:lnTo>
                <a:lnTo>
                  <a:pt x="94" y="22"/>
                </a:lnTo>
                <a:lnTo>
                  <a:pt x="100" y="18"/>
                </a:lnTo>
                <a:lnTo>
                  <a:pt x="95" y="11"/>
                </a:lnTo>
                <a:lnTo>
                  <a:pt x="88" y="0"/>
                </a:lnTo>
                <a:lnTo>
                  <a:pt x="79" y="8"/>
                </a:lnTo>
                <a:lnTo>
                  <a:pt x="70" y="14"/>
                </a:lnTo>
                <a:lnTo>
                  <a:pt x="58" y="19"/>
                </a:lnTo>
                <a:lnTo>
                  <a:pt x="45" y="24"/>
                </a:lnTo>
                <a:lnTo>
                  <a:pt x="29" y="22"/>
                </a:lnTo>
                <a:lnTo>
                  <a:pt x="23" y="22"/>
                </a:lnTo>
                <a:lnTo>
                  <a:pt x="25" y="31"/>
                </a:lnTo>
                <a:lnTo>
                  <a:pt x="25" y="43"/>
                </a:lnTo>
                <a:lnTo>
                  <a:pt x="22" y="50"/>
                </a:lnTo>
                <a:lnTo>
                  <a:pt x="23" y="61"/>
                </a:lnTo>
                <a:lnTo>
                  <a:pt x="25" y="69"/>
                </a:lnTo>
                <a:lnTo>
                  <a:pt x="26" y="79"/>
                </a:lnTo>
                <a:lnTo>
                  <a:pt x="20" y="82"/>
                </a:lnTo>
                <a:lnTo>
                  <a:pt x="20" y="88"/>
                </a:lnTo>
                <a:lnTo>
                  <a:pt x="15" y="94"/>
                </a:lnTo>
                <a:lnTo>
                  <a:pt x="10" y="102"/>
                </a:lnTo>
                <a:lnTo>
                  <a:pt x="8" y="111"/>
                </a:lnTo>
                <a:lnTo>
                  <a:pt x="10" y="117"/>
                </a:lnTo>
                <a:lnTo>
                  <a:pt x="15" y="123"/>
                </a:lnTo>
                <a:lnTo>
                  <a:pt x="18" y="130"/>
                </a:lnTo>
                <a:lnTo>
                  <a:pt x="17" y="141"/>
                </a:lnTo>
                <a:lnTo>
                  <a:pt x="26" y="144"/>
                </a:lnTo>
                <a:lnTo>
                  <a:pt x="28" y="135"/>
                </a:lnTo>
                <a:lnTo>
                  <a:pt x="33" y="126"/>
                </a:lnTo>
                <a:lnTo>
                  <a:pt x="41" y="131"/>
                </a:lnTo>
                <a:lnTo>
                  <a:pt x="39" y="146"/>
                </a:lnTo>
                <a:lnTo>
                  <a:pt x="33" y="156"/>
                </a:lnTo>
                <a:lnTo>
                  <a:pt x="32" y="169"/>
                </a:lnTo>
                <a:lnTo>
                  <a:pt x="32" y="178"/>
                </a:lnTo>
                <a:lnTo>
                  <a:pt x="38" y="187"/>
                </a:lnTo>
                <a:lnTo>
                  <a:pt x="49" y="196"/>
                </a:lnTo>
                <a:lnTo>
                  <a:pt x="49" y="206"/>
                </a:lnTo>
                <a:lnTo>
                  <a:pt x="41" y="208"/>
                </a:lnTo>
                <a:lnTo>
                  <a:pt x="42" y="218"/>
                </a:lnTo>
                <a:lnTo>
                  <a:pt x="40" y="226"/>
                </a:lnTo>
                <a:lnTo>
                  <a:pt x="31" y="234"/>
                </a:lnTo>
                <a:lnTo>
                  <a:pt x="26" y="240"/>
                </a:lnTo>
                <a:lnTo>
                  <a:pt x="18" y="244"/>
                </a:lnTo>
                <a:lnTo>
                  <a:pt x="9" y="238"/>
                </a:lnTo>
                <a:lnTo>
                  <a:pt x="0" y="234"/>
                </a:lnTo>
                <a:lnTo>
                  <a:pt x="3" y="241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3" name="Freeform 26">
            <a:extLst>
              <a:ext uri="{FF2B5EF4-FFF2-40B4-BE49-F238E27FC236}">
                <a16:creationId xmlns:a16="http://schemas.microsoft.com/office/drawing/2014/main" id="{20F605D5-8874-413F-9270-DEFA4A352582}"/>
              </a:ext>
            </a:extLst>
          </p:cNvPr>
          <p:cNvSpPr>
            <a:spLocks/>
          </p:cNvSpPr>
          <p:nvPr/>
        </p:nvSpPr>
        <p:spPr bwMode="auto">
          <a:xfrm>
            <a:off x="3052926" y="2705385"/>
            <a:ext cx="518925" cy="723657"/>
          </a:xfrm>
          <a:custGeom>
            <a:avLst/>
            <a:gdLst>
              <a:gd name="T0" fmla="*/ 9 w 256"/>
              <a:gd name="T1" fmla="*/ 247 h 357"/>
              <a:gd name="T2" fmla="*/ 28 w 256"/>
              <a:gd name="T3" fmla="*/ 260 h 357"/>
              <a:gd name="T4" fmla="*/ 46 w 256"/>
              <a:gd name="T5" fmla="*/ 262 h 357"/>
              <a:gd name="T6" fmla="*/ 57 w 256"/>
              <a:gd name="T7" fmla="*/ 253 h 357"/>
              <a:gd name="T8" fmla="*/ 76 w 256"/>
              <a:gd name="T9" fmla="*/ 247 h 357"/>
              <a:gd name="T10" fmla="*/ 94 w 256"/>
              <a:gd name="T11" fmla="*/ 245 h 357"/>
              <a:gd name="T12" fmla="*/ 100 w 256"/>
              <a:gd name="T13" fmla="*/ 258 h 357"/>
              <a:gd name="T14" fmla="*/ 115 w 256"/>
              <a:gd name="T15" fmla="*/ 268 h 357"/>
              <a:gd name="T16" fmla="*/ 118 w 256"/>
              <a:gd name="T17" fmla="*/ 279 h 357"/>
              <a:gd name="T18" fmla="*/ 124 w 256"/>
              <a:gd name="T19" fmla="*/ 295 h 357"/>
              <a:gd name="T20" fmla="*/ 129 w 256"/>
              <a:gd name="T21" fmla="*/ 314 h 357"/>
              <a:gd name="T22" fmla="*/ 130 w 256"/>
              <a:gd name="T23" fmla="*/ 331 h 357"/>
              <a:gd name="T24" fmla="*/ 149 w 256"/>
              <a:gd name="T25" fmla="*/ 340 h 357"/>
              <a:gd name="T26" fmla="*/ 171 w 256"/>
              <a:gd name="T27" fmla="*/ 340 h 357"/>
              <a:gd name="T28" fmla="*/ 177 w 256"/>
              <a:gd name="T29" fmla="*/ 354 h 357"/>
              <a:gd name="T30" fmla="*/ 193 w 256"/>
              <a:gd name="T31" fmla="*/ 355 h 357"/>
              <a:gd name="T32" fmla="*/ 207 w 256"/>
              <a:gd name="T33" fmla="*/ 356 h 357"/>
              <a:gd name="T34" fmla="*/ 220 w 256"/>
              <a:gd name="T35" fmla="*/ 335 h 357"/>
              <a:gd name="T36" fmla="*/ 234 w 256"/>
              <a:gd name="T37" fmla="*/ 330 h 357"/>
              <a:gd name="T38" fmla="*/ 249 w 256"/>
              <a:gd name="T39" fmla="*/ 337 h 357"/>
              <a:gd name="T40" fmla="*/ 242 w 256"/>
              <a:gd name="T41" fmla="*/ 305 h 357"/>
              <a:gd name="T42" fmla="*/ 237 w 256"/>
              <a:gd name="T43" fmla="*/ 288 h 357"/>
              <a:gd name="T44" fmla="*/ 223 w 256"/>
              <a:gd name="T45" fmla="*/ 279 h 357"/>
              <a:gd name="T46" fmla="*/ 195 w 256"/>
              <a:gd name="T47" fmla="*/ 279 h 357"/>
              <a:gd name="T48" fmla="*/ 183 w 256"/>
              <a:gd name="T49" fmla="*/ 263 h 357"/>
              <a:gd name="T50" fmla="*/ 182 w 256"/>
              <a:gd name="T51" fmla="*/ 246 h 357"/>
              <a:gd name="T52" fmla="*/ 182 w 256"/>
              <a:gd name="T53" fmla="*/ 227 h 357"/>
              <a:gd name="T54" fmla="*/ 183 w 256"/>
              <a:gd name="T55" fmla="*/ 208 h 357"/>
              <a:gd name="T56" fmla="*/ 191 w 256"/>
              <a:gd name="T57" fmla="*/ 190 h 357"/>
              <a:gd name="T58" fmla="*/ 194 w 256"/>
              <a:gd name="T59" fmla="*/ 174 h 357"/>
              <a:gd name="T60" fmla="*/ 201 w 256"/>
              <a:gd name="T61" fmla="*/ 158 h 357"/>
              <a:gd name="T62" fmla="*/ 195 w 256"/>
              <a:gd name="T63" fmla="*/ 137 h 357"/>
              <a:gd name="T64" fmla="*/ 136 w 256"/>
              <a:gd name="T65" fmla="*/ 55 h 357"/>
              <a:gd name="T66" fmla="*/ 123 w 256"/>
              <a:gd name="T67" fmla="*/ 26 h 357"/>
              <a:gd name="T68" fmla="*/ 108 w 256"/>
              <a:gd name="T69" fmla="*/ 28 h 357"/>
              <a:gd name="T70" fmla="*/ 94 w 256"/>
              <a:gd name="T71" fmla="*/ 22 h 357"/>
              <a:gd name="T72" fmla="*/ 95 w 256"/>
              <a:gd name="T73" fmla="*/ 11 h 357"/>
              <a:gd name="T74" fmla="*/ 79 w 256"/>
              <a:gd name="T75" fmla="*/ 8 h 357"/>
              <a:gd name="T76" fmla="*/ 58 w 256"/>
              <a:gd name="T77" fmla="*/ 19 h 357"/>
              <a:gd name="T78" fmla="*/ 29 w 256"/>
              <a:gd name="T79" fmla="*/ 22 h 357"/>
              <a:gd name="T80" fmla="*/ 25 w 256"/>
              <a:gd name="T81" fmla="*/ 31 h 357"/>
              <a:gd name="T82" fmla="*/ 22 w 256"/>
              <a:gd name="T83" fmla="*/ 50 h 357"/>
              <a:gd name="T84" fmla="*/ 25 w 256"/>
              <a:gd name="T85" fmla="*/ 69 h 357"/>
              <a:gd name="T86" fmla="*/ 20 w 256"/>
              <a:gd name="T87" fmla="*/ 82 h 357"/>
              <a:gd name="T88" fmla="*/ 15 w 256"/>
              <a:gd name="T89" fmla="*/ 94 h 357"/>
              <a:gd name="T90" fmla="*/ 8 w 256"/>
              <a:gd name="T91" fmla="*/ 111 h 357"/>
              <a:gd name="T92" fmla="*/ 15 w 256"/>
              <a:gd name="T93" fmla="*/ 123 h 357"/>
              <a:gd name="T94" fmla="*/ 17 w 256"/>
              <a:gd name="T95" fmla="*/ 141 h 357"/>
              <a:gd name="T96" fmla="*/ 28 w 256"/>
              <a:gd name="T97" fmla="*/ 135 h 357"/>
              <a:gd name="T98" fmla="*/ 41 w 256"/>
              <a:gd name="T99" fmla="*/ 131 h 357"/>
              <a:gd name="T100" fmla="*/ 33 w 256"/>
              <a:gd name="T101" fmla="*/ 156 h 357"/>
              <a:gd name="T102" fmla="*/ 32 w 256"/>
              <a:gd name="T103" fmla="*/ 178 h 357"/>
              <a:gd name="T104" fmla="*/ 49 w 256"/>
              <a:gd name="T105" fmla="*/ 196 h 357"/>
              <a:gd name="T106" fmla="*/ 41 w 256"/>
              <a:gd name="T107" fmla="*/ 208 h 357"/>
              <a:gd name="T108" fmla="*/ 40 w 256"/>
              <a:gd name="T109" fmla="*/ 226 h 357"/>
              <a:gd name="T110" fmla="*/ 26 w 256"/>
              <a:gd name="T111" fmla="*/ 240 h 357"/>
              <a:gd name="T112" fmla="*/ 9 w 256"/>
              <a:gd name="T113" fmla="*/ 238 h 357"/>
              <a:gd name="T114" fmla="*/ 3 w 256"/>
              <a:gd name="T115" fmla="*/ 241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6" h="357">
                <a:moveTo>
                  <a:pt x="3" y="241"/>
                </a:moveTo>
                <a:lnTo>
                  <a:pt x="9" y="247"/>
                </a:lnTo>
                <a:lnTo>
                  <a:pt x="18" y="256"/>
                </a:lnTo>
                <a:lnTo>
                  <a:pt x="28" y="260"/>
                </a:lnTo>
                <a:lnTo>
                  <a:pt x="36" y="258"/>
                </a:lnTo>
                <a:lnTo>
                  <a:pt x="46" y="262"/>
                </a:lnTo>
                <a:lnTo>
                  <a:pt x="55" y="260"/>
                </a:lnTo>
                <a:lnTo>
                  <a:pt x="57" y="253"/>
                </a:lnTo>
                <a:lnTo>
                  <a:pt x="62" y="245"/>
                </a:lnTo>
                <a:lnTo>
                  <a:pt x="76" y="247"/>
                </a:lnTo>
                <a:lnTo>
                  <a:pt x="86" y="247"/>
                </a:lnTo>
                <a:lnTo>
                  <a:pt x="94" y="245"/>
                </a:lnTo>
                <a:lnTo>
                  <a:pt x="100" y="253"/>
                </a:lnTo>
                <a:lnTo>
                  <a:pt x="100" y="258"/>
                </a:lnTo>
                <a:lnTo>
                  <a:pt x="108" y="262"/>
                </a:lnTo>
                <a:lnTo>
                  <a:pt x="115" y="268"/>
                </a:lnTo>
                <a:lnTo>
                  <a:pt x="116" y="274"/>
                </a:lnTo>
                <a:lnTo>
                  <a:pt x="118" y="279"/>
                </a:lnTo>
                <a:lnTo>
                  <a:pt x="125" y="287"/>
                </a:lnTo>
                <a:lnTo>
                  <a:pt x="124" y="295"/>
                </a:lnTo>
                <a:lnTo>
                  <a:pt x="122" y="305"/>
                </a:lnTo>
                <a:lnTo>
                  <a:pt x="129" y="314"/>
                </a:lnTo>
                <a:lnTo>
                  <a:pt x="124" y="325"/>
                </a:lnTo>
                <a:lnTo>
                  <a:pt x="130" y="331"/>
                </a:lnTo>
                <a:lnTo>
                  <a:pt x="137" y="338"/>
                </a:lnTo>
                <a:lnTo>
                  <a:pt x="149" y="340"/>
                </a:lnTo>
                <a:lnTo>
                  <a:pt x="161" y="340"/>
                </a:lnTo>
                <a:lnTo>
                  <a:pt x="171" y="340"/>
                </a:lnTo>
                <a:lnTo>
                  <a:pt x="172" y="347"/>
                </a:lnTo>
                <a:lnTo>
                  <a:pt x="177" y="354"/>
                </a:lnTo>
                <a:lnTo>
                  <a:pt x="184" y="354"/>
                </a:lnTo>
                <a:lnTo>
                  <a:pt x="193" y="355"/>
                </a:lnTo>
                <a:lnTo>
                  <a:pt x="200" y="357"/>
                </a:lnTo>
                <a:lnTo>
                  <a:pt x="207" y="356"/>
                </a:lnTo>
                <a:lnTo>
                  <a:pt x="214" y="344"/>
                </a:lnTo>
                <a:lnTo>
                  <a:pt x="220" y="335"/>
                </a:lnTo>
                <a:lnTo>
                  <a:pt x="230" y="340"/>
                </a:lnTo>
                <a:lnTo>
                  <a:pt x="234" y="330"/>
                </a:lnTo>
                <a:lnTo>
                  <a:pt x="242" y="332"/>
                </a:lnTo>
                <a:lnTo>
                  <a:pt x="249" y="337"/>
                </a:lnTo>
                <a:lnTo>
                  <a:pt x="256" y="332"/>
                </a:lnTo>
                <a:lnTo>
                  <a:pt x="242" y="305"/>
                </a:lnTo>
                <a:lnTo>
                  <a:pt x="232" y="295"/>
                </a:lnTo>
                <a:lnTo>
                  <a:pt x="237" y="288"/>
                </a:lnTo>
                <a:lnTo>
                  <a:pt x="232" y="279"/>
                </a:lnTo>
                <a:lnTo>
                  <a:pt x="223" y="279"/>
                </a:lnTo>
                <a:lnTo>
                  <a:pt x="207" y="279"/>
                </a:lnTo>
                <a:lnTo>
                  <a:pt x="195" y="279"/>
                </a:lnTo>
                <a:lnTo>
                  <a:pt x="198" y="270"/>
                </a:lnTo>
                <a:lnTo>
                  <a:pt x="183" y="263"/>
                </a:lnTo>
                <a:lnTo>
                  <a:pt x="188" y="257"/>
                </a:lnTo>
                <a:lnTo>
                  <a:pt x="182" y="246"/>
                </a:lnTo>
                <a:lnTo>
                  <a:pt x="185" y="238"/>
                </a:lnTo>
                <a:lnTo>
                  <a:pt x="182" y="227"/>
                </a:lnTo>
                <a:lnTo>
                  <a:pt x="187" y="216"/>
                </a:lnTo>
                <a:lnTo>
                  <a:pt x="183" y="208"/>
                </a:lnTo>
                <a:lnTo>
                  <a:pt x="184" y="195"/>
                </a:lnTo>
                <a:lnTo>
                  <a:pt x="191" y="190"/>
                </a:lnTo>
                <a:lnTo>
                  <a:pt x="199" y="180"/>
                </a:lnTo>
                <a:lnTo>
                  <a:pt x="194" y="174"/>
                </a:lnTo>
                <a:lnTo>
                  <a:pt x="200" y="166"/>
                </a:lnTo>
                <a:lnTo>
                  <a:pt x="201" y="158"/>
                </a:lnTo>
                <a:lnTo>
                  <a:pt x="199" y="147"/>
                </a:lnTo>
                <a:lnTo>
                  <a:pt x="195" y="137"/>
                </a:lnTo>
                <a:lnTo>
                  <a:pt x="149" y="99"/>
                </a:lnTo>
                <a:lnTo>
                  <a:pt x="136" y="55"/>
                </a:lnTo>
                <a:lnTo>
                  <a:pt x="132" y="31"/>
                </a:lnTo>
                <a:lnTo>
                  <a:pt x="123" y="26"/>
                </a:lnTo>
                <a:lnTo>
                  <a:pt x="114" y="22"/>
                </a:lnTo>
                <a:lnTo>
                  <a:pt x="108" y="28"/>
                </a:lnTo>
                <a:lnTo>
                  <a:pt x="99" y="31"/>
                </a:lnTo>
                <a:lnTo>
                  <a:pt x="94" y="22"/>
                </a:lnTo>
                <a:lnTo>
                  <a:pt x="100" y="18"/>
                </a:lnTo>
                <a:lnTo>
                  <a:pt x="95" y="11"/>
                </a:lnTo>
                <a:lnTo>
                  <a:pt x="88" y="0"/>
                </a:lnTo>
                <a:lnTo>
                  <a:pt x="79" y="8"/>
                </a:lnTo>
                <a:lnTo>
                  <a:pt x="70" y="14"/>
                </a:lnTo>
                <a:lnTo>
                  <a:pt x="58" y="19"/>
                </a:lnTo>
                <a:lnTo>
                  <a:pt x="45" y="24"/>
                </a:lnTo>
                <a:lnTo>
                  <a:pt x="29" y="22"/>
                </a:lnTo>
                <a:lnTo>
                  <a:pt x="23" y="22"/>
                </a:lnTo>
                <a:lnTo>
                  <a:pt x="25" y="31"/>
                </a:lnTo>
                <a:lnTo>
                  <a:pt x="25" y="43"/>
                </a:lnTo>
                <a:lnTo>
                  <a:pt x="22" y="50"/>
                </a:lnTo>
                <a:lnTo>
                  <a:pt x="23" y="61"/>
                </a:lnTo>
                <a:lnTo>
                  <a:pt x="25" y="69"/>
                </a:lnTo>
                <a:lnTo>
                  <a:pt x="26" y="79"/>
                </a:lnTo>
                <a:lnTo>
                  <a:pt x="20" y="82"/>
                </a:lnTo>
                <a:lnTo>
                  <a:pt x="20" y="88"/>
                </a:lnTo>
                <a:lnTo>
                  <a:pt x="15" y="94"/>
                </a:lnTo>
                <a:lnTo>
                  <a:pt x="10" y="102"/>
                </a:lnTo>
                <a:lnTo>
                  <a:pt x="8" y="111"/>
                </a:lnTo>
                <a:lnTo>
                  <a:pt x="10" y="117"/>
                </a:lnTo>
                <a:lnTo>
                  <a:pt x="15" y="123"/>
                </a:lnTo>
                <a:lnTo>
                  <a:pt x="18" y="130"/>
                </a:lnTo>
                <a:lnTo>
                  <a:pt x="17" y="141"/>
                </a:lnTo>
                <a:lnTo>
                  <a:pt x="26" y="144"/>
                </a:lnTo>
                <a:lnTo>
                  <a:pt x="28" y="135"/>
                </a:lnTo>
                <a:lnTo>
                  <a:pt x="33" y="126"/>
                </a:lnTo>
                <a:lnTo>
                  <a:pt x="41" y="131"/>
                </a:lnTo>
                <a:lnTo>
                  <a:pt x="39" y="146"/>
                </a:lnTo>
                <a:lnTo>
                  <a:pt x="33" y="156"/>
                </a:lnTo>
                <a:lnTo>
                  <a:pt x="32" y="169"/>
                </a:lnTo>
                <a:lnTo>
                  <a:pt x="32" y="178"/>
                </a:lnTo>
                <a:lnTo>
                  <a:pt x="38" y="187"/>
                </a:lnTo>
                <a:lnTo>
                  <a:pt x="49" y="196"/>
                </a:lnTo>
                <a:lnTo>
                  <a:pt x="49" y="206"/>
                </a:lnTo>
                <a:lnTo>
                  <a:pt x="41" y="208"/>
                </a:lnTo>
                <a:lnTo>
                  <a:pt x="42" y="218"/>
                </a:lnTo>
                <a:lnTo>
                  <a:pt x="40" y="226"/>
                </a:lnTo>
                <a:lnTo>
                  <a:pt x="31" y="234"/>
                </a:lnTo>
                <a:lnTo>
                  <a:pt x="26" y="240"/>
                </a:lnTo>
                <a:lnTo>
                  <a:pt x="18" y="244"/>
                </a:lnTo>
                <a:lnTo>
                  <a:pt x="9" y="238"/>
                </a:lnTo>
                <a:lnTo>
                  <a:pt x="0" y="234"/>
                </a:lnTo>
                <a:lnTo>
                  <a:pt x="3" y="241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4" name="Freeform 27">
            <a:extLst>
              <a:ext uri="{FF2B5EF4-FFF2-40B4-BE49-F238E27FC236}">
                <a16:creationId xmlns:a16="http://schemas.microsoft.com/office/drawing/2014/main" id="{BAB55BBC-918E-49FB-9912-60552756CB07}"/>
              </a:ext>
            </a:extLst>
          </p:cNvPr>
          <p:cNvSpPr>
            <a:spLocks/>
          </p:cNvSpPr>
          <p:nvPr/>
        </p:nvSpPr>
        <p:spPr bwMode="auto">
          <a:xfrm>
            <a:off x="2398188" y="2310109"/>
            <a:ext cx="604061" cy="1098663"/>
          </a:xfrm>
          <a:custGeom>
            <a:avLst/>
            <a:gdLst>
              <a:gd name="T0" fmla="*/ 9 w 298"/>
              <a:gd name="T1" fmla="*/ 20 h 542"/>
              <a:gd name="T2" fmla="*/ 0 w 298"/>
              <a:gd name="T3" fmla="*/ 50 h 542"/>
              <a:gd name="T4" fmla="*/ 4 w 298"/>
              <a:gd name="T5" fmla="*/ 72 h 542"/>
              <a:gd name="T6" fmla="*/ 22 w 298"/>
              <a:gd name="T7" fmla="*/ 96 h 542"/>
              <a:gd name="T8" fmla="*/ 12 w 298"/>
              <a:gd name="T9" fmla="*/ 119 h 542"/>
              <a:gd name="T10" fmla="*/ 33 w 298"/>
              <a:gd name="T11" fmla="*/ 130 h 542"/>
              <a:gd name="T12" fmla="*/ 28 w 298"/>
              <a:gd name="T13" fmla="*/ 159 h 542"/>
              <a:gd name="T14" fmla="*/ 55 w 298"/>
              <a:gd name="T15" fmla="*/ 154 h 542"/>
              <a:gd name="T16" fmla="*/ 79 w 298"/>
              <a:gd name="T17" fmla="*/ 168 h 542"/>
              <a:gd name="T18" fmla="*/ 106 w 298"/>
              <a:gd name="T19" fmla="*/ 187 h 542"/>
              <a:gd name="T20" fmla="*/ 109 w 298"/>
              <a:gd name="T21" fmla="*/ 221 h 542"/>
              <a:gd name="T22" fmla="*/ 132 w 298"/>
              <a:gd name="T23" fmla="*/ 245 h 542"/>
              <a:gd name="T24" fmla="*/ 158 w 298"/>
              <a:gd name="T25" fmla="*/ 265 h 542"/>
              <a:gd name="T26" fmla="*/ 154 w 298"/>
              <a:gd name="T27" fmla="*/ 284 h 542"/>
              <a:gd name="T28" fmla="*/ 162 w 298"/>
              <a:gd name="T29" fmla="*/ 315 h 542"/>
              <a:gd name="T30" fmla="*/ 160 w 298"/>
              <a:gd name="T31" fmla="*/ 339 h 542"/>
              <a:gd name="T32" fmla="*/ 144 w 298"/>
              <a:gd name="T33" fmla="*/ 352 h 542"/>
              <a:gd name="T34" fmla="*/ 125 w 298"/>
              <a:gd name="T35" fmla="*/ 368 h 542"/>
              <a:gd name="T36" fmla="*/ 164 w 298"/>
              <a:gd name="T37" fmla="*/ 394 h 542"/>
              <a:gd name="T38" fmla="*/ 173 w 298"/>
              <a:gd name="T39" fmla="*/ 425 h 542"/>
              <a:gd name="T40" fmla="*/ 182 w 298"/>
              <a:gd name="T41" fmla="*/ 445 h 542"/>
              <a:gd name="T42" fmla="*/ 167 w 298"/>
              <a:gd name="T43" fmla="*/ 465 h 542"/>
              <a:gd name="T44" fmla="*/ 175 w 298"/>
              <a:gd name="T45" fmla="*/ 487 h 542"/>
              <a:gd name="T46" fmla="*/ 194 w 298"/>
              <a:gd name="T47" fmla="*/ 479 h 542"/>
              <a:gd name="T48" fmla="*/ 205 w 298"/>
              <a:gd name="T49" fmla="*/ 487 h 542"/>
              <a:gd name="T50" fmla="*/ 197 w 298"/>
              <a:gd name="T51" fmla="*/ 511 h 542"/>
              <a:gd name="T52" fmla="*/ 205 w 298"/>
              <a:gd name="T53" fmla="*/ 539 h 542"/>
              <a:gd name="T54" fmla="*/ 265 w 298"/>
              <a:gd name="T55" fmla="*/ 507 h 542"/>
              <a:gd name="T56" fmla="*/ 278 w 298"/>
              <a:gd name="T57" fmla="*/ 467 h 542"/>
              <a:gd name="T58" fmla="*/ 292 w 298"/>
              <a:gd name="T59" fmla="*/ 438 h 542"/>
              <a:gd name="T60" fmla="*/ 285 w 298"/>
              <a:gd name="T61" fmla="*/ 405 h 542"/>
              <a:gd name="T62" fmla="*/ 287 w 298"/>
              <a:gd name="T63" fmla="*/ 375 h 542"/>
              <a:gd name="T64" fmla="*/ 298 w 298"/>
              <a:gd name="T65" fmla="*/ 340 h 542"/>
              <a:gd name="T66" fmla="*/ 287 w 298"/>
              <a:gd name="T67" fmla="*/ 296 h 542"/>
              <a:gd name="T68" fmla="*/ 285 w 298"/>
              <a:gd name="T69" fmla="*/ 268 h 542"/>
              <a:gd name="T70" fmla="*/ 265 w 298"/>
              <a:gd name="T71" fmla="*/ 247 h 542"/>
              <a:gd name="T72" fmla="*/ 240 w 298"/>
              <a:gd name="T73" fmla="*/ 247 h 542"/>
              <a:gd name="T74" fmla="*/ 217 w 298"/>
              <a:gd name="T75" fmla="*/ 234 h 542"/>
              <a:gd name="T76" fmla="*/ 194 w 298"/>
              <a:gd name="T77" fmla="*/ 212 h 542"/>
              <a:gd name="T78" fmla="*/ 173 w 298"/>
              <a:gd name="T79" fmla="*/ 211 h 542"/>
              <a:gd name="T80" fmla="*/ 143 w 298"/>
              <a:gd name="T81" fmla="*/ 190 h 542"/>
              <a:gd name="T82" fmla="*/ 121 w 298"/>
              <a:gd name="T83" fmla="*/ 176 h 542"/>
              <a:gd name="T84" fmla="*/ 120 w 298"/>
              <a:gd name="T85" fmla="*/ 154 h 542"/>
              <a:gd name="T86" fmla="*/ 120 w 298"/>
              <a:gd name="T87" fmla="*/ 133 h 542"/>
              <a:gd name="T88" fmla="*/ 109 w 298"/>
              <a:gd name="T89" fmla="*/ 113 h 542"/>
              <a:gd name="T90" fmla="*/ 111 w 298"/>
              <a:gd name="T91" fmla="*/ 92 h 542"/>
              <a:gd name="T92" fmla="*/ 101 w 298"/>
              <a:gd name="T93" fmla="*/ 76 h 542"/>
              <a:gd name="T94" fmla="*/ 85 w 298"/>
              <a:gd name="T95" fmla="*/ 51 h 542"/>
              <a:gd name="T96" fmla="*/ 63 w 298"/>
              <a:gd name="T97" fmla="*/ 43 h 542"/>
              <a:gd name="T98" fmla="*/ 46 w 298"/>
              <a:gd name="T99" fmla="*/ 31 h 542"/>
              <a:gd name="T100" fmla="*/ 40 w 298"/>
              <a:gd name="T101" fmla="*/ 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8" h="542">
                <a:moveTo>
                  <a:pt x="27" y="4"/>
                </a:moveTo>
                <a:lnTo>
                  <a:pt x="16" y="11"/>
                </a:lnTo>
                <a:lnTo>
                  <a:pt x="9" y="20"/>
                </a:lnTo>
                <a:lnTo>
                  <a:pt x="2" y="29"/>
                </a:lnTo>
                <a:lnTo>
                  <a:pt x="0" y="43"/>
                </a:lnTo>
                <a:lnTo>
                  <a:pt x="0" y="50"/>
                </a:lnTo>
                <a:lnTo>
                  <a:pt x="4" y="56"/>
                </a:lnTo>
                <a:lnTo>
                  <a:pt x="2" y="61"/>
                </a:lnTo>
                <a:lnTo>
                  <a:pt x="4" y="72"/>
                </a:lnTo>
                <a:lnTo>
                  <a:pt x="6" y="82"/>
                </a:lnTo>
                <a:lnTo>
                  <a:pt x="14" y="90"/>
                </a:lnTo>
                <a:lnTo>
                  <a:pt x="22" y="96"/>
                </a:lnTo>
                <a:lnTo>
                  <a:pt x="12" y="101"/>
                </a:lnTo>
                <a:lnTo>
                  <a:pt x="12" y="111"/>
                </a:lnTo>
                <a:lnTo>
                  <a:pt x="12" y="119"/>
                </a:lnTo>
                <a:lnTo>
                  <a:pt x="20" y="122"/>
                </a:lnTo>
                <a:lnTo>
                  <a:pt x="34" y="125"/>
                </a:lnTo>
                <a:lnTo>
                  <a:pt x="33" y="130"/>
                </a:lnTo>
                <a:lnTo>
                  <a:pt x="33" y="139"/>
                </a:lnTo>
                <a:lnTo>
                  <a:pt x="26" y="149"/>
                </a:lnTo>
                <a:lnTo>
                  <a:pt x="28" y="159"/>
                </a:lnTo>
                <a:lnTo>
                  <a:pt x="37" y="153"/>
                </a:lnTo>
                <a:lnTo>
                  <a:pt x="48" y="151"/>
                </a:lnTo>
                <a:lnTo>
                  <a:pt x="55" y="154"/>
                </a:lnTo>
                <a:lnTo>
                  <a:pt x="66" y="161"/>
                </a:lnTo>
                <a:lnTo>
                  <a:pt x="70" y="167"/>
                </a:lnTo>
                <a:lnTo>
                  <a:pt x="79" y="168"/>
                </a:lnTo>
                <a:lnTo>
                  <a:pt x="86" y="169"/>
                </a:lnTo>
                <a:lnTo>
                  <a:pt x="95" y="179"/>
                </a:lnTo>
                <a:lnTo>
                  <a:pt x="106" y="187"/>
                </a:lnTo>
                <a:lnTo>
                  <a:pt x="104" y="200"/>
                </a:lnTo>
                <a:lnTo>
                  <a:pt x="102" y="211"/>
                </a:lnTo>
                <a:lnTo>
                  <a:pt x="109" y="221"/>
                </a:lnTo>
                <a:lnTo>
                  <a:pt x="117" y="230"/>
                </a:lnTo>
                <a:lnTo>
                  <a:pt x="123" y="240"/>
                </a:lnTo>
                <a:lnTo>
                  <a:pt x="132" y="245"/>
                </a:lnTo>
                <a:lnTo>
                  <a:pt x="141" y="247"/>
                </a:lnTo>
                <a:lnTo>
                  <a:pt x="149" y="253"/>
                </a:lnTo>
                <a:lnTo>
                  <a:pt x="158" y="265"/>
                </a:lnTo>
                <a:lnTo>
                  <a:pt x="162" y="272"/>
                </a:lnTo>
                <a:lnTo>
                  <a:pt x="162" y="282"/>
                </a:lnTo>
                <a:lnTo>
                  <a:pt x="154" y="284"/>
                </a:lnTo>
                <a:lnTo>
                  <a:pt x="156" y="295"/>
                </a:lnTo>
                <a:lnTo>
                  <a:pt x="159" y="305"/>
                </a:lnTo>
                <a:lnTo>
                  <a:pt x="162" y="315"/>
                </a:lnTo>
                <a:lnTo>
                  <a:pt x="166" y="321"/>
                </a:lnTo>
                <a:lnTo>
                  <a:pt x="172" y="328"/>
                </a:lnTo>
                <a:lnTo>
                  <a:pt x="160" y="339"/>
                </a:lnTo>
                <a:lnTo>
                  <a:pt x="156" y="349"/>
                </a:lnTo>
                <a:lnTo>
                  <a:pt x="150" y="357"/>
                </a:lnTo>
                <a:lnTo>
                  <a:pt x="144" y="352"/>
                </a:lnTo>
                <a:lnTo>
                  <a:pt x="137" y="356"/>
                </a:lnTo>
                <a:lnTo>
                  <a:pt x="135" y="363"/>
                </a:lnTo>
                <a:lnTo>
                  <a:pt x="125" y="368"/>
                </a:lnTo>
                <a:lnTo>
                  <a:pt x="141" y="380"/>
                </a:lnTo>
                <a:lnTo>
                  <a:pt x="153" y="386"/>
                </a:lnTo>
                <a:lnTo>
                  <a:pt x="164" y="394"/>
                </a:lnTo>
                <a:lnTo>
                  <a:pt x="172" y="404"/>
                </a:lnTo>
                <a:lnTo>
                  <a:pt x="175" y="413"/>
                </a:lnTo>
                <a:lnTo>
                  <a:pt x="173" y="425"/>
                </a:lnTo>
                <a:lnTo>
                  <a:pt x="179" y="430"/>
                </a:lnTo>
                <a:lnTo>
                  <a:pt x="186" y="436"/>
                </a:lnTo>
                <a:lnTo>
                  <a:pt x="182" y="445"/>
                </a:lnTo>
                <a:lnTo>
                  <a:pt x="170" y="449"/>
                </a:lnTo>
                <a:lnTo>
                  <a:pt x="170" y="457"/>
                </a:lnTo>
                <a:lnTo>
                  <a:pt x="167" y="465"/>
                </a:lnTo>
                <a:lnTo>
                  <a:pt x="166" y="474"/>
                </a:lnTo>
                <a:lnTo>
                  <a:pt x="170" y="482"/>
                </a:lnTo>
                <a:lnTo>
                  <a:pt x="175" y="487"/>
                </a:lnTo>
                <a:lnTo>
                  <a:pt x="183" y="493"/>
                </a:lnTo>
                <a:lnTo>
                  <a:pt x="190" y="488"/>
                </a:lnTo>
                <a:lnTo>
                  <a:pt x="194" y="479"/>
                </a:lnTo>
                <a:lnTo>
                  <a:pt x="197" y="472"/>
                </a:lnTo>
                <a:lnTo>
                  <a:pt x="206" y="481"/>
                </a:lnTo>
                <a:lnTo>
                  <a:pt x="205" y="487"/>
                </a:lnTo>
                <a:lnTo>
                  <a:pt x="196" y="496"/>
                </a:lnTo>
                <a:lnTo>
                  <a:pt x="201" y="504"/>
                </a:lnTo>
                <a:lnTo>
                  <a:pt x="197" y="511"/>
                </a:lnTo>
                <a:lnTo>
                  <a:pt x="200" y="521"/>
                </a:lnTo>
                <a:lnTo>
                  <a:pt x="205" y="528"/>
                </a:lnTo>
                <a:lnTo>
                  <a:pt x="205" y="539"/>
                </a:lnTo>
                <a:lnTo>
                  <a:pt x="213" y="542"/>
                </a:lnTo>
                <a:lnTo>
                  <a:pt x="224" y="542"/>
                </a:lnTo>
                <a:lnTo>
                  <a:pt x="265" y="507"/>
                </a:lnTo>
                <a:lnTo>
                  <a:pt x="272" y="497"/>
                </a:lnTo>
                <a:lnTo>
                  <a:pt x="277" y="479"/>
                </a:lnTo>
                <a:lnTo>
                  <a:pt x="278" y="467"/>
                </a:lnTo>
                <a:lnTo>
                  <a:pt x="283" y="455"/>
                </a:lnTo>
                <a:lnTo>
                  <a:pt x="289" y="449"/>
                </a:lnTo>
                <a:lnTo>
                  <a:pt x="292" y="438"/>
                </a:lnTo>
                <a:lnTo>
                  <a:pt x="290" y="426"/>
                </a:lnTo>
                <a:lnTo>
                  <a:pt x="289" y="417"/>
                </a:lnTo>
                <a:lnTo>
                  <a:pt x="285" y="405"/>
                </a:lnTo>
                <a:lnTo>
                  <a:pt x="280" y="397"/>
                </a:lnTo>
                <a:lnTo>
                  <a:pt x="281" y="384"/>
                </a:lnTo>
                <a:lnTo>
                  <a:pt x="287" y="375"/>
                </a:lnTo>
                <a:lnTo>
                  <a:pt x="295" y="369"/>
                </a:lnTo>
                <a:lnTo>
                  <a:pt x="295" y="356"/>
                </a:lnTo>
                <a:lnTo>
                  <a:pt x="298" y="340"/>
                </a:lnTo>
                <a:lnTo>
                  <a:pt x="295" y="320"/>
                </a:lnTo>
                <a:lnTo>
                  <a:pt x="289" y="307"/>
                </a:lnTo>
                <a:lnTo>
                  <a:pt x="287" y="296"/>
                </a:lnTo>
                <a:lnTo>
                  <a:pt x="288" y="288"/>
                </a:lnTo>
                <a:lnTo>
                  <a:pt x="289" y="276"/>
                </a:lnTo>
                <a:lnTo>
                  <a:pt x="285" y="268"/>
                </a:lnTo>
                <a:lnTo>
                  <a:pt x="274" y="259"/>
                </a:lnTo>
                <a:lnTo>
                  <a:pt x="277" y="248"/>
                </a:lnTo>
                <a:lnTo>
                  <a:pt x="265" y="247"/>
                </a:lnTo>
                <a:lnTo>
                  <a:pt x="254" y="246"/>
                </a:lnTo>
                <a:lnTo>
                  <a:pt x="248" y="241"/>
                </a:lnTo>
                <a:lnTo>
                  <a:pt x="240" y="247"/>
                </a:lnTo>
                <a:lnTo>
                  <a:pt x="231" y="246"/>
                </a:lnTo>
                <a:lnTo>
                  <a:pt x="226" y="236"/>
                </a:lnTo>
                <a:lnTo>
                  <a:pt x="217" y="234"/>
                </a:lnTo>
                <a:lnTo>
                  <a:pt x="206" y="225"/>
                </a:lnTo>
                <a:lnTo>
                  <a:pt x="202" y="216"/>
                </a:lnTo>
                <a:lnTo>
                  <a:pt x="194" y="212"/>
                </a:lnTo>
                <a:lnTo>
                  <a:pt x="185" y="216"/>
                </a:lnTo>
                <a:lnTo>
                  <a:pt x="180" y="203"/>
                </a:lnTo>
                <a:lnTo>
                  <a:pt x="173" y="211"/>
                </a:lnTo>
                <a:lnTo>
                  <a:pt x="160" y="206"/>
                </a:lnTo>
                <a:lnTo>
                  <a:pt x="153" y="198"/>
                </a:lnTo>
                <a:lnTo>
                  <a:pt x="143" y="190"/>
                </a:lnTo>
                <a:lnTo>
                  <a:pt x="133" y="183"/>
                </a:lnTo>
                <a:lnTo>
                  <a:pt x="123" y="186"/>
                </a:lnTo>
                <a:lnTo>
                  <a:pt x="121" y="176"/>
                </a:lnTo>
                <a:lnTo>
                  <a:pt x="124" y="167"/>
                </a:lnTo>
                <a:lnTo>
                  <a:pt x="125" y="161"/>
                </a:lnTo>
                <a:lnTo>
                  <a:pt x="120" y="154"/>
                </a:lnTo>
                <a:lnTo>
                  <a:pt x="115" y="143"/>
                </a:lnTo>
                <a:lnTo>
                  <a:pt x="126" y="136"/>
                </a:lnTo>
                <a:lnTo>
                  <a:pt x="120" y="133"/>
                </a:lnTo>
                <a:lnTo>
                  <a:pt x="113" y="129"/>
                </a:lnTo>
                <a:lnTo>
                  <a:pt x="111" y="124"/>
                </a:lnTo>
                <a:lnTo>
                  <a:pt x="109" y="113"/>
                </a:lnTo>
                <a:lnTo>
                  <a:pt x="118" y="108"/>
                </a:lnTo>
                <a:lnTo>
                  <a:pt x="119" y="102"/>
                </a:lnTo>
                <a:lnTo>
                  <a:pt x="111" y="92"/>
                </a:lnTo>
                <a:lnTo>
                  <a:pt x="103" y="88"/>
                </a:lnTo>
                <a:lnTo>
                  <a:pt x="94" y="83"/>
                </a:lnTo>
                <a:lnTo>
                  <a:pt x="101" y="76"/>
                </a:lnTo>
                <a:lnTo>
                  <a:pt x="98" y="65"/>
                </a:lnTo>
                <a:lnTo>
                  <a:pt x="91" y="53"/>
                </a:lnTo>
                <a:lnTo>
                  <a:pt x="85" y="51"/>
                </a:lnTo>
                <a:lnTo>
                  <a:pt x="74" y="48"/>
                </a:lnTo>
                <a:lnTo>
                  <a:pt x="64" y="50"/>
                </a:lnTo>
                <a:lnTo>
                  <a:pt x="63" y="43"/>
                </a:lnTo>
                <a:lnTo>
                  <a:pt x="56" y="38"/>
                </a:lnTo>
                <a:lnTo>
                  <a:pt x="48" y="38"/>
                </a:lnTo>
                <a:lnTo>
                  <a:pt x="46" y="31"/>
                </a:lnTo>
                <a:lnTo>
                  <a:pt x="40" y="26"/>
                </a:lnTo>
                <a:lnTo>
                  <a:pt x="42" y="17"/>
                </a:lnTo>
                <a:lnTo>
                  <a:pt x="40" y="9"/>
                </a:lnTo>
                <a:lnTo>
                  <a:pt x="39" y="0"/>
                </a:lnTo>
                <a:lnTo>
                  <a:pt x="27" y="4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5" name="Freeform 28">
            <a:extLst>
              <a:ext uri="{FF2B5EF4-FFF2-40B4-BE49-F238E27FC236}">
                <a16:creationId xmlns:a16="http://schemas.microsoft.com/office/drawing/2014/main" id="{B1E5CF91-91D2-4B4C-BD0C-9C17A224EEB1}"/>
              </a:ext>
            </a:extLst>
          </p:cNvPr>
          <p:cNvSpPr>
            <a:spLocks/>
          </p:cNvSpPr>
          <p:nvPr/>
        </p:nvSpPr>
        <p:spPr bwMode="auto">
          <a:xfrm>
            <a:off x="2398188" y="2310109"/>
            <a:ext cx="604061" cy="1098663"/>
          </a:xfrm>
          <a:custGeom>
            <a:avLst/>
            <a:gdLst>
              <a:gd name="T0" fmla="*/ 9 w 298"/>
              <a:gd name="T1" fmla="*/ 20 h 542"/>
              <a:gd name="T2" fmla="*/ 0 w 298"/>
              <a:gd name="T3" fmla="*/ 50 h 542"/>
              <a:gd name="T4" fmla="*/ 4 w 298"/>
              <a:gd name="T5" fmla="*/ 72 h 542"/>
              <a:gd name="T6" fmla="*/ 22 w 298"/>
              <a:gd name="T7" fmla="*/ 96 h 542"/>
              <a:gd name="T8" fmla="*/ 12 w 298"/>
              <a:gd name="T9" fmla="*/ 119 h 542"/>
              <a:gd name="T10" fmla="*/ 33 w 298"/>
              <a:gd name="T11" fmla="*/ 130 h 542"/>
              <a:gd name="T12" fmla="*/ 28 w 298"/>
              <a:gd name="T13" fmla="*/ 159 h 542"/>
              <a:gd name="T14" fmla="*/ 55 w 298"/>
              <a:gd name="T15" fmla="*/ 154 h 542"/>
              <a:gd name="T16" fmla="*/ 79 w 298"/>
              <a:gd name="T17" fmla="*/ 168 h 542"/>
              <a:gd name="T18" fmla="*/ 106 w 298"/>
              <a:gd name="T19" fmla="*/ 187 h 542"/>
              <a:gd name="T20" fmla="*/ 109 w 298"/>
              <a:gd name="T21" fmla="*/ 221 h 542"/>
              <a:gd name="T22" fmla="*/ 132 w 298"/>
              <a:gd name="T23" fmla="*/ 245 h 542"/>
              <a:gd name="T24" fmla="*/ 158 w 298"/>
              <a:gd name="T25" fmla="*/ 265 h 542"/>
              <a:gd name="T26" fmla="*/ 154 w 298"/>
              <a:gd name="T27" fmla="*/ 284 h 542"/>
              <a:gd name="T28" fmla="*/ 162 w 298"/>
              <a:gd name="T29" fmla="*/ 315 h 542"/>
              <a:gd name="T30" fmla="*/ 160 w 298"/>
              <a:gd name="T31" fmla="*/ 339 h 542"/>
              <a:gd name="T32" fmla="*/ 144 w 298"/>
              <a:gd name="T33" fmla="*/ 352 h 542"/>
              <a:gd name="T34" fmla="*/ 125 w 298"/>
              <a:gd name="T35" fmla="*/ 368 h 542"/>
              <a:gd name="T36" fmla="*/ 164 w 298"/>
              <a:gd name="T37" fmla="*/ 394 h 542"/>
              <a:gd name="T38" fmla="*/ 173 w 298"/>
              <a:gd name="T39" fmla="*/ 425 h 542"/>
              <a:gd name="T40" fmla="*/ 182 w 298"/>
              <a:gd name="T41" fmla="*/ 445 h 542"/>
              <a:gd name="T42" fmla="*/ 167 w 298"/>
              <a:gd name="T43" fmla="*/ 465 h 542"/>
              <a:gd name="T44" fmla="*/ 175 w 298"/>
              <a:gd name="T45" fmla="*/ 487 h 542"/>
              <a:gd name="T46" fmla="*/ 194 w 298"/>
              <a:gd name="T47" fmla="*/ 479 h 542"/>
              <a:gd name="T48" fmla="*/ 205 w 298"/>
              <a:gd name="T49" fmla="*/ 487 h 542"/>
              <a:gd name="T50" fmla="*/ 197 w 298"/>
              <a:gd name="T51" fmla="*/ 511 h 542"/>
              <a:gd name="T52" fmla="*/ 205 w 298"/>
              <a:gd name="T53" fmla="*/ 539 h 542"/>
              <a:gd name="T54" fmla="*/ 265 w 298"/>
              <a:gd name="T55" fmla="*/ 507 h 542"/>
              <a:gd name="T56" fmla="*/ 278 w 298"/>
              <a:gd name="T57" fmla="*/ 467 h 542"/>
              <a:gd name="T58" fmla="*/ 292 w 298"/>
              <a:gd name="T59" fmla="*/ 438 h 542"/>
              <a:gd name="T60" fmla="*/ 285 w 298"/>
              <a:gd name="T61" fmla="*/ 405 h 542"/>
              <a:gd name="T62" fmla="*/ 287 w 298"/>
              <a:gd name="T63" fmla="*/ 375 h 542"/>
              <a:gd name="T64" fmla="*/ 298 w 298"/>
              <a:gd name="T65" fmla="*/ 340 h 542"/>
              <a:gd name="T66" fmla="*/ 287 w 298"/>
              <a:gd name="T67" fmla="*/ 296 h 542"/>
              <a:gd name="T68" fmla="*/ 285 w 298"/>
              <a:gd name="T69" fmla="*/ 268 h 542"/>
              <a:gd name="T70" fmla="*/ 265 w 298"/>
              <a:gd name="T71" fmla="*/ 247 h 542"/>
              <a:gd name="T72" fmla="*/ 240 w 298"/>
              <a:gd name="T73" fmla="*/ 247 h 542"/>
              <a:gd name="T74" fmla="*/ 217 w 298"/>
              <a:gd name="T75" fmla="*/ 234 h 542"/>
              <a:gd name="T76" fmla="*/ 194 w 298"/>
              <a:gd name="T77" fmla="*/ 212 h 542"/>
              <a:gd name="T78" fmla="*/ 173 w 298"/>
              <a:gd name="T79" fmla="*/ 211 h 542"/>
              <a:gd name="T80" fmla="*/ 143 w 298"/>
              <a:gd name="T81" fmla="*/ 190 h 542"/>
              <a:gd name="T82" fmla="*/ 121 w 298"/>
              <a:gd name="T83" fmla="*/ 176 h 542"/>
              <a:gd name="T84" fmla="*/ 120 w 298"/>
              <a:gd name="T85" fmla="*/ 154 h 542"/>
              <a:gd name="T86" fmla="*/ 120 w 298"/>
              <a:gd name="T87" fmla="*/ 133 h 542"/>
              <a:gd name="T88" fmla="*/ 109 w 298"/>
              <a:gd name="T89" fmla="*/ 113 h 542"/>
              <a:gd name="T90" fmla="*/ 111 w 298"/>
              <a:gd name="T91" fmla="*/ 92 h 542"/>
              <a:gd name="T92" fmla="*/ 101 w 298"/>
              <a:gd name="T93" fmla="*/ 76 h 542"/>
              <a:gd name="T94" fmla="*/ 85 w 298"/>
              <a:gd name="T95" fmla="*/ 51 h 542"/>
              <a:gd name="T96" fmla="*/ 63 w 298"/>
              <a:gd name="T97" fmla="*/ 43 h 542"/>
              <a:gd name="T98" fmla="*/ 46 w 298"/>
              <a:gd name="T99" fmla="*/ 31 h 542"/>
              <a:gd name="T100" fmla="*/ 40 w 298"/>
              <a:gd name="T101" fmla="*/ 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8" h="542">
                <a:moveTo>
                  <a:pt x="27" y="4"/>
                </a:moveTo>
                <a:lnTo>
                  <a:pt x="16" y="11"/>
                </a:lnTo>
                <a:lnTo>
                  <a:pt x="9" y="20"/>
                </a:lnTo>
                <a:lnTo>
                  <a:pt x="2" y="29"/>
                </a:lnTo>
                <a:lnTo>
                  <a:pt x="0" y="43"/>
                </a:lnTo>
                <a:lnTo>
                  <a:pt x="0" y="50"/>
                </a:lnTo>
                <a:lnTo>
                  <a:pt x="4" y="56"/>
                </a:lnTo>
                <a:lnTo>
                  <a:pt x="2" y="61"/>
                </a:lnTo>
                <a:lnTo>
                  <a:pt x="4" y="72"/>
                </a:lnTo>
                <a:lnTo>
                  <a:pt x="6" y="82"/>
                </a:lnTo>
                <a:lnTo>
                  <a:pt x="14" y="90"/>
                </a:lnTo>
                <a:lnTo>
                  <a:pt x="22" y="96"/>
                </a:lnTo>
                <a:lnTo>
                  <a:pt x="12" y="101"/>
                </a:lnTo>
                <a:lnTo>
                  <a:pt x="12" y="111"/>
                </a:lnTo>
                <a:lnTo>
                  <a:pt x="12" y="119"/>
                </a:lnTo>
                <a:lnTo>
                  <a:pt x="20" y="122"/>
                </a:lnTo>
                <a:lnTo>
                  <a:pt x="34" y="125"/>
                </a:lnTo>
                <a:lnTo>
                  <a:pt x="33" y="130"/>
                </a:lnTo>
                <a:lnTo>
                  <a:pt x="33" y="139"/>
                </a:lnTo>
                <a:lnTo>
                  <a:pt x="26" y="149"/>
                </a:lnTo>
                <a:lnTo>
                  <a:pt x="28" y="159"/>
                </a:lnTo>
                <a:lnTo>
                  <a:pt x="37" y="153"/>
                </a:lnTo>
                <a:lnTo>
                  <a:pt x="48" y="151"/>
                </a:lnTo>
                <a:lnTo>
                  <a:pt x="55" y="154"/>
                </a:lnTo>
                <a:lnTo>
                  <a:pt x="66" y="161"/>
                </a:lnTo>
                <a:lnTo>
                  <a:pt x="70" y="167"/>
                </a:lnTo>
                <a:lnTo>
                  <a:pt x="79" y="168"/>
                </a:lnTo>
                <a:lnTo>
                  <a:pt x="86" y="169"/>
                </a:lnTo>
                <a:lnTo>
                  <a:pt x="95" y="179"/>
                </a:lnTo>
                <a:lnTo>
                  <a:pt x="106" y="187"/>
                </a:lnTo>
                <a:lnTo>
                  <a:pt x="104" y="200"/>
                </a:lnTo>
                <a:lnTo>
                  <a:pt x="102" y="211"/>
                </a:lnTo>
                <a:lnTo>
                  <a:pt x="109" y="221"/>
                </a:lnTo>
                <a:lnTo>
                  <a:pt x="117" y="230"/>
                </a:lnTo>
                <a:lnTo>
                  <a:pt x="123" y="240"/>
                </a:lnTo>
                <a:lnTo>
                  <a:pt x="132" y="245"/>
                </a:lnTo>
                <a:lnTo>
                  <a:pt x="141" y="247"/>
                </a:lnTo>
                <a:lnTo>
                  <a:pt x="149" y="253"/>
                </a:lnTo>
                <a:lnTo>
                  <a:pt x="158" y="265"/>
                </a:lnTo>
                <a:lnTo>
                  <a:pt x="162" y="272"/>
                </a:lnTo>
                <a:lnTo>
                  <a:pt x="162" y="282"/>
                </a:lnTo>
                <a:lnTo>
                  <a:pt x="154" y="284"/>
                </a:lnTo>
                <a:lnTo>
                  <a:pt x="156" y="295"/>
                </a:lnTo>
                <a:lnTo>
                  <a:pt x="159" y="305"/>
                </a:lnTo>
                <a:lnTo>
                  <a:pt x="162" y="315"/>
                </a:lnTo>
                <a:lnTo>
                  <a:pt x="166" y="321"/>
                </a:lnTo>
                <a:lnTo>
                  <a:pt x="172" y="328"/>
                </a:lnTo>
                <a:lnTo>
                  <a:pt x="160" y="339"/>
                </a:lnTo>
                <a:lnTo>
                  <a:pt x="156" y="349"/>
                </a:lnTo>
                <a:lnTo>
                  <a:pt x="150" y="357"/>
                </a:lnTo>
                <a:lnTo>
                  <a:pt x="144" y="352"/>
                </a:lnTo>
                <a:lnTo>
                  <a:pt x="137" y="356"/>
                </a:lnTo>
                <a:lnTo>
                  <a:pt x="135" y="363"/>
                </a:lnTo>
                <a:lnTo>
                  <a:pt x="125" y="368"/>
                </a:lnTo>
                <a:lnTo>
                  <a:pt x="141" y="380"/>
                </a:lnTo>
                <a:lnTo>
                  <a:pt x="153" y="386"/>
                </a:lnTo>
                <a:lnTo>
                  <a:pt x="164" y="394"/>
                </a:lnTo>
                <a:lnTo>
                  <a:pt x="172" y="404"/>
                </a:lnTo>
                <a:lnTo>
                  <a:pt x="175" y="413"/>
                </a:lnTo>
                <a:lnTo>
                  <a:pt x="173" y="425"/>
                </a:lnTo>
                <a:lnTo>
                  <a:pt x="179" y="430"/>
                </a:lnTo>
                <a:lnTo>
                  <a:pt x="186" y="436"/>
                </a:lnTo>
                <a:lnTo>
                  <a:pt x="182" y="445"/>
                </a:lnTo>
                <a:lnTo>
                  <a:pt x="170" y="449"/>
                </a:lnTo>
                <a:lnTo>
                  <a:pt x="170" y="457"/>
                </a:lnTo>
                <a:lnTo>
                  <a:pt x="167" y="465"/>
                </a:lnTo>
                <a:lnTo>
                  <a:pt x="166" y="474"/>
                </a:lnTo>
                <a:lnTo>
                  <a:pt x="170" y="482"/>
                </a:lnTo>
                <a:lnTo>
                  <a:pt x="175" y="487"/>
                </a:lnTo>
                <a:lnTo>
                  <a:pt x="183" y="493"/>
                </a:lnTo>
                <a:lnTo>
                  <a:pt x="190" y="488"/>
                </a:lnTo>
                <a:lnTo>
                  <a:pt x="194" y="479"/>
                </a:lnTo>
                <a:lnTo>
                  <a:pt x="197" y="472"/>
                </a:lnTo>
                <a:lnTo>
                  <a:pt x="206" y="481"/>
                </a:lnTo>
                <a:lnTo>
                  <a:pt x="205" y="487"/>
                </a:lnTo>
                <a:lnTo>
                  <a:pt x="196" y="496"/>
                </a:lnTo>
                <a:lnTo>
                  <a:pt x="201" y="504"/>
                </a:lnTo>
                <a:lnTo>
                  <a:pt x="197" y="511"/>
                </a:lnTo>
                <a:lnTo>
                  <a:pt x="200" y="521"/>
                </a:lnTo>
                <a:lnTo>
                  <a:pt x="205" y="528"/>
                </a:lnTo>
                <a:lnTo>
                  <a:pt x="205" y="539"/>
                </a:lnTo>
                <a:lnTo>
                  <a:pt x="213" y="542"/>
                </a:lnTo>
                <a:lnTo>
                  <a:pt x="224" y="542"/>
                </a:lnTo>
                <a:lnTo>
                  <a:pt x="265" y="507"/>
                </a:lnTo>
                <a:lnTo>
                  <a:pt x="272" y="497"/>
                </a:lnTo>
                <a:lnTo>
                  <a:pt x="277" y="479"/>
                </a:lnTo>
                <a:lnTo>
                  <a:pt x="278" y="467"/>
                </a:lnTo>
                <a:lnTo>
                  <a:pt x="283" y="455"/>
                </a:lnTo>
                <a:lnTo>
                  <a:pt x="289" y="449"/>
                </a:lnTo>
                <a:lnTo>
                  <a:pt x="292" y="438"/>
                </a:lnTo>
                <a:lnTo>
                  <a:pt x="290" y="426"/>
                </a:lnTo>
                <a:lnTo>
                  <a:pt x="289" y="417"/>
                </a:lnTo>
                <a:lnTo>
                  <a:pt x="285" y="405"/>
                </a:lnTo>
                <a:lnTo>
                  <a:pt x="280" y="397"/>
                </a:lnTo>
                <a:lnTo>
                  <a:pt x="281" y="384"/>
                </a:lnTo>
                <a:lnTo>
                  <a:pt x="287" y="375"/>
                </a:lnTo>
                <a:lnTo>
                  <a:pt x="295" y="369"/>
                </a:lnTo>
                <a:lnTo>
                  <a:pt x="295" y="356"/>
                </a:lnTo>
                <a:lnTo>
                  <a:pt x="298" y="340"/>
                </a:lnTo>
                <a:lnTo>
                  <a:pt x="295" y="320"/>
                </a:lnTo>
                <a:lnTo>
                  <a:pt x="289" y="307"/>
                </a:lnTo>
                <a:lnTo>
                  <a:pt x="287" y="296"/>
                </a:lnTo>
                <a:lnTo>
                  <a:pt x="288" y="288"/>
                </a:lnTo>
                <a:lnTo>
                  <a:pt x="289" y="276"/>
                </a:lnTo>
                <a:lnTo>
                  <a:pt x="285" y="268"/>
                </a:lnTo>
                <a:lnTo>
                  <a:pt x="274" y="259"/>
                </a:lnTo>
                <a:lnTo>
                  <a:pt x="277" y="248"/>
                </a:lnTo>
                <a:lnTo>
                  <a:pt x="265" y="247"/>
                </a:lnTo>
                <a:lnTo>
                  <a:pt x="254" y="246"/>
                </a:lnTo>
                <a:lnTo>
                  <a:pt x="248" y="241"/>
                </a:lnTo>
                <a:lnTo>
                  <a:pt x="240" y="247"/>
                </a:lnTo>
                <a:lnTo>
                  <a:pt x="231" y="246"/>
                </a:lnTo>
                <a:lnTo>
                  <a:pt x="226" y="236"/>
                </a:lnTo>
                <a:lnTo>
                  <a:pt x="217" y="234"/>
                </a:lnTo>
                <a:lnTo>
                  <a:pt x="206" y="225"/>
                </a:lnTo>
                <a:lnTo>
                  <a:pt x="202" y="216"/>
                </a:lnTo>
                <a:lnTo>
                  <a:pt x="194" y="212"/>
                </a:lnTo>
                <a:lnTo>
                  <a:pt x="185" y="216"/>
                </a:lnTo>
                <a:lnTo>
                  <a:pt x="180" y="203"/>
                </a:lnTo>
                <a:lnTo>
                  <a:pt x="173" y="211"/>
                </a:lnTo>
                <a:lnTo>
                  <a:pt x="160" y="206"/>
                </a:lnTo>
                <a:lnTo>
                  <a:pt x="153" y="198"/>
                </a:lnTo>
                <a:lnTo>
                  <a:pt x="143" y="190"/>
                </a:lnTo>
                <a:lnTo>
                  <a:pt x="133" y="183"/>
                </a:lnTo>
                <a:lnTo>
                  <a:pt x="123" y="186"/>
                </a:lnTo>
                <a:lnTo>
                  <a:pt x="121" y="176"/>
                </a:lnTo>
                <a:lnTo>
                  <a:pt x="124" y="167"/>
                </a:lnTo>
                <a:lnTo>
                  <a:pt x="125" y="161"/>
                </a:lnTo>
                <a:lnTo>
                  <a:pt x="120" y="154"/>
                </a:lnTo>
                <a:lnTo>
                  <a:pt x="115" y="143"/>
                </a:lnTo>
                <a:lnTo>
                  <a:pt x="126" y="136"/>
                </a:lnTo>
                <a:lnTo>
                  <a:pt x="120" y="133"/>
                </a:lnTo>
                <a:lnTo>
                  <a:pt x="113" y="129"/>
                </a:lnTo>
                <a:lnTo>
                  <a:pt x="111" y="124"/>
                </a:lnTo>
                <a:lnTo>
                  <a:pt x="109" y="113"/>
                </a:lnTo>
                <a:lnTo>
                  <a:pt x="118" y="108"/>
                </a:lnTo>
                <a:lnTo>
                  <a:pt x="119" y="102"/>
                </a:lnTo>
                <a:lnTo>
                  <a:pt x="111" y="92"/>
                </a:lnTo>
                <a:lnTo>
                  <a:pt x="103" y="88"/>
                </a:lnTo>
                <a:lnTo>
                  <a:pt x="94" y="83"/>
                </a:lnTo>
                <a:lnTo>
                  <a:pt x="101" y="76"/>
                </a:lnTo>
                <a:lnTo>
                  <a:pt x="98" y="65"/>
                </a:lnTo>
                <a:lnTo>
                  <a:pt x="91" y="53"/>
                </a:lnTo>
                <a:lnTo>
                  <a:pt x="85" y="51"/>
                </a:lnTo>
                <a:lnTo>
                  <a:pt x="74" y="48"/>
                </a:lnTo>
                <a:lnTo>
                  <a:pt x="64" y="50"/>
                </a:lnTo>
                <a:lnTo>
                  <a:pt x="63" y="43"/>
                </a:lnTo>
                <a:lnTo>
                  <a:pt x="56" y="38"/>
                </a:lnTo>
                <a:lnTo>
                  <a:pt x="48" y="38"/>
                </a:lnTo>
                <a:lnTo>
                  <a:pt x="46" y="31"/>
                </a:lnTo>
                <a:lnTo>
                  <a:pt x="40" y="26"/>
                </a:lnTo>
                <a:lnTo>
                  <a:pt x="42" y="17"/>
                </a:lnTo>
                <a:lnTo>
                  <a:pt x="40" y="9"/>
                </a:lnTo>
                <a:lnTo>
                  <a:pt x="39" y="0"/>
                </a:lnTo>
                <a:lnTo>
                  <a:pt x="27" y="4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6" name="Freeform 29">
            <a:extLst>
              <a:ext uri="{FF2B5EF4-FFF2-40B4-BE49-F238E27FC236}">
                <a16:creationId xmlns:a16="http://schemas.microsoft.com/office/drawing/2014/main" id="{F3FABA39-75DB-42FE-BA68-7065669D3246}"/>
              </a:ext>
            </a:extLst>
          </p:cNvPr>
          <p:cNvSpPr>
            <a:spLocks/>
          </p:cNvSpPr>
          <p:nvPr/>
        </p:nvSpPr>
        <p:spPr bwMode="auto">
          <a:xfrm>
            <a:off x="2347512" y="2486461"/>
            <a:ext cx="393248" cy="549331"/>
          </a:xfrm>
          <a:custGeom>
            <a:avLst/>
            <a:gdLst>
              <a:gd name="T0" fmla="*/ 151 w 194"/>
              <a:gd name="T1" fmla="*/ 253 h 271"/>
              <a:gd name="T2" fmla="*/ 137 w 194"/>
              <a:gd name="T3" fmla="*/ 247 h 271"/>
              <a:gd name="T4" fmla="*/ 118 w 194"/>
              <a:gd name="T5" fmla="*/ 244 h 271"/>
              <a:gd name="T6" fmla="*/ 105 w 194"/>
              <a:gd name="T7" fmla="*/ 249 h 271"/>
              <a:gd name="T8" fmla="*/ 84 w 194"/>
              <a:gd name="T9" fmla="*/ 252 h 271"/>
              <a:gd name="T10" fmla="*/ 79 w 194"/>
              <a:gd name="T11" fmla="*/ 240 h 271"/>
              <a:gd name="T12" fmla="*/ 66 w 194"/>
              <a:gd name="T13" fmla="*/ 234 h 271"/>
              <a:gd name="T14" fmla="*/ 63 w 194"/>
              <a:gd name="T15" fmla="*/ 217 h 271"/>
              <a:gd name="T16" fmla="*/ 61 w 194"/>
              <a:gd name="T17" fmla="*/ 198 h 271"/>
              <a:gd name="T18" fmla="*/ 55 w 194"/>
              <a:gd name="T19" fmla="*/ 188 h 271"/>
              <a:gd name="T20" fmla="*/ 77 w 194"/>
              <a:gd name="T21" fmla="*/ 183 h 271"/>
              <a:gd name="T22" fmla="*/ 80 w 194"/>
              <a:gd name="T23" fmla="*/ 165 h 271"/>
              <a:gd name="T24" fmla="*/ 67 w 194"/>
              <a:gd name="T25" fmla="*/ 156 h 271"/>
              <a:gd name="T26" fmla="*/ 54 w 194"/>
              <a:gd name="T27" fmla="*/ 145 h 271"/>
              <a:gd name="T28" fmla="*/ 39 w 194"/>
              <a:gd name="T29" fmla="*/ 138 h 271"/>
              <a:gd name="T30" fmla="*/ 29 w 194"/>
              <a:gd name="T31" fmla="*/ 130 h 271"/>
              <a:gd name="T32" fmla="*/ 11 w 194"/>
              <a:gd name="T33" fmla="*/ 122 h 271"/>
              <a:gd name="T34" fmla="*/ 0 w 194"/>
              <a:gd name="T35" fmla="*/ 109 h 271"/>
              <a:gd name="T36" fmla="*/ 23 w 194"/>
              <a:gd name="T37" fmla="*/ 94 h 271"/>
              <a:gd name="T38" fmla="*/ 18 w 194"/>
              <a:gd name="T39" fmla="*/ 72 h 271"/>
              <a:gd name="T40" fmla="*/ 5 w 194"/>
              <a:gd name="T41" fmla="*/ 58 h 271"/>
              <a:gd name="T42" fmla="*/ 13 w 194"/>
              <a:gd name="T43" fmla="*/ 35 h 271"/>
              <a:gd name="T44" fmla="*/ 15 w 194"/>
              <a:gd name="T45" fmla="*/ 9 h 271"/>
              <a:gd name="T46" fmla="*/ 28 w 194"/>
              <a:gd name="T47" fmla="*/ 4 h 271"/>
              <a:gd name="T48" fmla="*/ 35 w 194"/>
              <a:gd name="T49" fmla="*/ 12 h 271"/>
              <a:gd name="T50" fmla="*/ 35 w 194"/>
              <a:gd name="T51" fmla="*/ 30 h 271"/>
              <a:gd name="T52" fmla="*/ 57 w 194"/>
              <a:gd name="T53" fmla="*/ 36 h 271"/>
              <a:gd name="T54" fmla="*/ 56 w 194"/>
              <a:gd name="T55" fmla="*/ 50 h 271"/>
              <a:gd name="T56" fmla="*/ 52 w 194"/>
              <a:gd name="T57" fmla="*/ 70 h 271"/>
              <a:gd name="T58" fmla="*/ 71 w 194"/>
              <a:gd name="T59" fmla="*/ 62 h 271"/>
              <a:gd name="T60" fmla="*/ 89 w 194"/>
              <a:gd name="T61" fmla="*/ 72 h 271"/>
              <a:gd name="T62" fmla="*/ 102 w 194"/>
              <a:gd name="T63" fmla="*/ 80 h 271"/>
              <a:gd name="T64" fmla="*/ 118 w 194"/>
              <a:gd name="T65" fmla="*/ 90 h 271"/>
              <a:gd name="T66" fmla="*/ 127 w 194"/>
              <a:gd name="T67" fmla="*/ 112 h 271"/>
              <a:gd name="T68" fmla="*/ 132 w 194"/>
              <a:gd name="T69" fmla="*/ 133 h 271"/>
              <a:gd name="T70" fmla="*/ 145 w 194"/>
              <a:gd name="T71" fmla="*/ 152 h 271"/>
              <a:gd name="T72" fmla="*/ 163 w 194"/>
              <a:gd name="T73" fmla="*/ 159 h 271"/>
              <a:gd name="T74" fmla="*/ 180 w 194"/>
              <a:gd name="T75" fmla="*/ 178 h 271"/>
              <a:gd name="T76" fmla="*/ 185 w 194"/>
              <a:gd name="T77" fmla="*/ 195 h 271"/>
              <a:gd name="T78" fmla="*/ 179 w 194"/>
              <a:gd name="T79" fmla="*/ 208 h 271"/>
              <a:gd name="T80" fmla="*/ 185 w 194"/>
              <a:gd name="T81" fmla="*/ 229 h 271"/>
              <a:gd name="T82" fmla="*/ 194 w 194"/>
              <a:gd name="T83" fmla="*/ 242 h 271"/>
              <a:gd name="T84" fmla="*/ 179 w 194"/>
              <a:gd name="T85" fmla="*/ 263 h 271"/>
              <a:gd name="T86" fmla="*/ 167 w 194"/>
              <a:gd name="T87" fmla="*/ 266 h 271"/>
              <a:gd name="T88" fmla="*/ 153 w 194"/>
              <a:gd name="T89" fmla="*/ 267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4" h="271">
                <a:moveTo>
                  <a:pt x="153" y="260"/>
                </a:moveTo>
                <a:lnTo>
                  <a:pt x="151" y="253"/>
                </a:lnTo>
                <a:lnTo>
                  <a:pt x="142" y="252"/>
                </a:lnTo>
                <a:lnTo>
                  <a:pt x="137" y="247"/>
                </a:lnTo>
                <a:lnTo>
                  <a:pt x="128" y="243"/>
                </a:lnTo>
                <a:lnTo>
                  <a:pt x="118" y="244"/>
                </a:lnTo>
                <a:lnTo>
                  <a:pt x="116" y="236"/>
                </a:lnTo>
                <a:lnTo>
                  <a:pt x="105" y="249"/>
                </a:lnTo>
                <a:lnTo>
                  <a:pt x="94" y="254"/>
                </a:lnTo>
                <a:lnTo>
                  <a:pt x="84" y="252"/>
                </a:lnTo>
                <a:lnTo>
                  <a:pt x="85" y="243"/>
                </a:lnTo>
                <a:lnTo>
                  <a:pt x="79" y="240"/>
                </a:lnTo>
                <a:lnTo>
                  <a:pt x="68" y="240"/>
                </a:lnTo>
                <a:lnTo>
                  <a:pt x="66" y="234"/>
                </a:lnTo>
                <a:lnTo>
                  <a:pt x="65" y="225"/>
                </a:lnTo>
                <a:lnTo>
                  <a:pt x="63" y="217"/>
                </a:lnTo>
                <a:lnTo>
                  <a:pt x="60" y="207"/>
                </a:lnTo>
                <a:lnTo>
                  <a:pt x="61" y="198"/>
                </a:lnTo>
                <a:lnTo>
                  <a:pt x="52" y="194"/>
                </a:lnTo>
                <a:lnTo>
                  <a:pt x="55" y="188"/>
                </a:lnTo>
                <a:lnTo>
                  <a:pt x="66" y="184"/>
                </a:lnTo>
                <a:lnTo>
                  <a:pt x="77" y="183"/>
                </a:lnTo>
                <a:lnTo>
                  <a:pt x="82" y="178"/>
                </a:lnTo>
                <a:lnTo>
                  <a:pt x="80" y="165"/>
                </a:lnTo>
                <a:lnTo>
                  <a:pt x="77" y="157"/>
                </a:lnTo>
                <a:lnTo>
                  <a:pt x="67" y="156"/>
                </a:lnTo>
                <a:lnTo>
                  <a:pt x="65" y="149"/>
                </a:lnTo>
                <a:lnTo>
                  <a:pt x="54" y="145"/>
                </a:lnTo>
                <a:lnTo>
                  <a:pt x="47" y="140"/>
                </a:lnTo>
                <a:lnTo>
                  <a:pt x="39" y="138"/>
                </a:lnTo>
                <a:lnTo>
                  <a:pt x="41" y="132"/>
                </a:lnTo>
                <a:lnTo>
                  <a:pt x="29" y="130"/>
                </a:lnTo>
                <a:lnTo>
                  <a:pt x="19" y="122"/>
                </a:lnTo>
                <a:lnTo>
                  <a:pt x="11" y="122"/>
                </a:lnTo>
                <a:lnTo>
                  <a:pt x="2" y="119"/>
                </a:lnTo>
                <a:lnTo>
                  <a:pt x="0" y="109"/>
                </a:lnTo>
                <a:lnTo>
                  <a:pt x="13" y="101"/>
                </a:lnTo>
                <a:lnTo>
                  <a:pt x="23" y="94"/>
                </a:lnTo>
                <a:lnTo>
                  <a:pt x="23" y="84"/>
                </a:lnTo>
                <a:lnTo>
                  <a:pt x="18" y="72"/>
                </a:lnTo>
                <a:lnTo>
                  <a:pt x="12" y="65"/>
                </a:lnTo>
                <a:lnTo>
                  <a:pt x="5" y="58"/>
                </a:lnTo>
                <a:lnTo>
                  <a:pt x="11" y="48"/>
                </a:lnTo>
                <a:lnTo>
                  <a:pt x="13" y="35"/>
                </a:lnTo>
                <a:lnTo>
                  <a:pt x="17" y="20"/>
                </a:lnTo>
                <a:lnTo>
                  <a:pt x="15" y="9"/>
                </a:lnTo>
                <a:lnTo>
                  <a:pt x="22" y="0"/>
                </a:lnTo>
                <a:lnTo>
                  <a:pt x="28" y="4"/>
                </a:lnTo>
                <a:lnTo>
                  <a:pt x="26" y="14"/>
                </a:lnTo>
                <a:lnTo>
                  <a:pt x="35" y="12"/>
                </a:lnTo>
                <a:lnTo>
                  <a:pt x="35" y="21"/>
                </a:lnTo>
                <a:lnTo>
                  <a:pt x="35" y="30"/>
                </a:lnTo>
                <a:lnTo>
                  <a:pt x="43" y="33"/>
                </a:lnTo>
                <a:lnTo>
                  <a:pt x="57" y="36"/>
                </a:lnTo>
                <a:lnTo>
                  <a:pt x="56" y="41"/>
                </a:lnTo>
                <a:lnTo>
                  <a:pt x="56" y="50"/>
                </a:lnTo>
                <a:lnTo>
                  <a:pt x="49" y="60"/>
                </a:lnTo>
                <a:lnTo>
                  <a:pt x="52" y="70"/>
                </a:lnTo>
                <a:lnTo>
                  <a:pt x="60" y="64"/>
                </a:lnTo>
                <a:lnTo>
                  <a:pt x="71" y="62"/>
                </a:lnTo>
                <a:lnTo>
                  <a:pt x="78" y="65"/>
                </a:lnTo>
                <a:lnTo>
                  <a:pt x="89" y="72"/>
                </a:lnTo>
                <a:lnTo>
                  <a:pt x="94" y="78"/>
                </a:lnTo>
                <a:lnTo>
                  <a:pt x="102" y="80"/>
                </a:lnTo>
                <a:lnTo>
                  <a:pt x="109" y="81"/>
                </a:lnTo>
                <a:lnTo>
                  <a:pt x="118" y="90"/>
                </a:lnTo>
                <a:lnTo>
                  <a:pt x="128" y="99"/>
                </a:lnTo>
                <a:lnTo>
                  <a:pt x="127" y="112"/>
                </a:lnTo>
                <a:lnTo>
                  <a:pt x="125" y="123"/>
                </a:lnTo>
                <a:lnTo>
                  <a:pt x="132" y="133"/>
                </a:lnTo>
                <a:lnTo>
                  <a:pt x="139" y="142"/>
                </a:lnTo>
                <a:lnTo>
                  <a:pt x="145" y="152"/>
                </a:lnTo>
                <a:lnTo>
                  <a:pt x="155" y="157"/>
                </a:lnTo>
                <a:lnTo>
                  <a:pt x="163" y="159"/>
                </a:lnTo>
                <a:lnTo>
                  <a:pt x="172" y="165"/>
                </a:lnTo>
                <a:lnTo>
                  <a:pt x="180" y="178"/>
                </a:lnTo>
                <a:lnTo>
                  <a:pt x="185" y="185"/>
                </a:lnTo>
                <a:lnTo>
                  <a:pt x="185" y="195"/>
                </a:lnTo>
                <a:lnTo>
                  <a:pt x="177" y="197"/>
                </a:lnTo>
                <a:lnTo>
                  <a:pt x="179" y="208"/>
                </a:lnTo>
                <a:lnTo>
                  <a:pt x="181" y="218"/>
                </a:lnTo>
                <a:lnTo>
                  <a:pt x="185" y="229"/>
                </a:lnTo>
                <a:lnTo>
                  <a:pt x="188" y="235"/>
                </a:lnTo>
                <a:lnTo>
                  <a:pt x="194" y="242"/>
                </a:lnTo>
                <a:lnTo>
                  <a:pt x="183" y="253"/>
                </a:lnTo>
                <a:lnTo>
                  <a:pt x="179" y="263"/>
                </a:lnTo>
                <a:lnTo>
                  <a:pt x="173" y="271"/>
                </a:lnTo>
                <a:lnTo>
                  <a:pt x="167" y="266"/>
                </a:lnTo>
                <a:lnTo>
                  <a:pt x="160" y="270"/>
                </a:lnTo>
                <a:lnTo>
                  <a:pt x="153" y="267"/>
                </a:lnTo>
                <a:lnTo>
                  <a:pt x="153" y="26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7" name="Freeform 30">
            <a:extLst>
              <a:ext uri="{FF2B5EF4-FFF2-40B4-BE49-F238E27FC236}">
                <a16:creationId xmlns:a16="http://schemas.microsoft.com/office/drawing/2014/main" id="{E75B7455-6CDA-4315-844D-FB64779D22E1}"/>
              </a:ext>
            </a:extLst>
          </p:cNvPr>
          <p:cNvSpPr>
            <a:spLocks/>
          </p:cNvSpPr>
          <p:nvPr/>
        </p:nvSpPr>
        <p:spPr bwMode="auto">
          <a:xfrm>
            <a:off x="2347512" y="2486461"/>
            <a:ext cx="393248" cy="549331"/>
          </a:xfrm>
          <a:custGeom>
            <a:avLst/>
            <a:gdLst>
              <a:gd name="T0" fmla="*/ 151 w 194"/>
              <a:gd name="T1" fmla="*/ 253 h 271"/>
              <a:gd name="T2" fmla="*/ 137 w 194"/>
              <a:gd name="T3" fmla="*/ 247 h 271"/>
              <a:gd name="T4" fmla="*/ 118 w 194"/>
              <a:gd name="T5" fmla="*/ 244 h 271"/>
              <a:gd name="T6" fmla="*/ 105 w 194"/>
              <a:gd name="T7" fmla="*/ 249 h 271"/>
              <a:gd name="T8" fmla="*/ 84 w 194"/>
              <a:gd name="T9" fmla="*/ 252 h 271"/>
              <a:gd name="T10" fmla="*/ 79 w 194"/>
              <a:gd name="T11" fmla="*/ 240 h 271"/>
              <a:gd name="T12" fmla="*/ 66 w 194"/>
              <a:gd name="T13" fmla="*/ 234 h 271"/>
              <a:gd name="T14" fmla="*/ 63 w 194"/>
              <a:gd name="T15" fmla="*/ 217 h 271"/>
              <a:gd name="T16" fmla="*/ 61 w 194"/>
              <a:gd name="T17" fmla="*/ 198 h 271"/>
              <a:gd name="T18" fmla="*/ 55 w 194"/>
              <a:gd name="T19" fmla="*/ 188 h 271"/>
              <a:gd name="T20" fmla="*/ 77 w 194"/>
              <a:gd name="T21" fmla="*/ 183 h 271"/>
              <a:gd name="T22" fmla="*/ 80 w 194"/>
              <a:gd name="T23" fmla="*/ 165 h 271"/>
              <a:gd name="T24" fmla="*/ 67 w 194"/>
              <a:gd name="T25" fmla="*/ 156 h 271"/>
              <a:gd name="T26" fmla="*/ 54 w 194"/>
              <a:gd name="T27" fmla="*/ 145 h 271"/>
              <a:gd name="T28" fmla="*/ 39 w 194"/>
              <a:gd name="T29" fmla="*/ 138 h 271"/>
              <a:gd name="T30" fmla="*/ 29 w 194"/>
              <a:gd name="T31" fmla="*/ 130 h 271"/>
              <a:gd name="T32" fmla="*/ 11 w 194"/>
              <a:gd name="T33" fmla="*/ 122 h 271"/>
              <a:gd name="T34" fmla="*/ 0 w 194"/>
              <a:gd name="T35" fmla="*/ 109 h 271"/>
              <a:gd name="T36" fmla="*/ 23 w 194"/>
              <a:gd name="T37" fmla="*/ 94 h 271"/>
              <a:gd name="T38" fmla="*/ 18 w 194"/>
              <a:gd name="T39" fmla="*/ 72 h 271"/>
              <a:gd name="T40" fmla="*/ 5 w 194"/>
              <a:gd name="T41" fmla="*/ 58 h 271"/>
              <a:gd name="T42" fmla="*/ 13 w 194"/>
              <a:gd name="T43" fmla="*/ 35 h 271"/>
              <a:gd name="T44" fmla="*/ 15 w 194"/>
              <a:gd name="T45" fmla="*/ 9 h 271"/>
              <a:gd name="T46" fmla="*/ 28 w 194"/>
              <a:gd name="T47" fmla="*/ 4 h 271"/>
              <a:gd name="T48" fmla="*/ 35 w 194"/>
              <a:gd name="T49" fmla="*/ 12 h 271"/>
              <a:gd name="T50" fmla="*/ 35 w 194"/>
              <a:gd name="T51" fmla="*/ 30 h 271"/>
              <a:gd name="T52" fmla="*/ 57 w 194"/>
              <a:gd name="T53" fmla="*/ 36 h 271"/>
              <a:gd name="T54" fmla="*/ 56 w 194"/>
              <a:gd name="T55" fmla="*/ 50 h 271"/>
              <a:gd name="T56" fmla="*/ 52 w 194"/>
              <a:gd name="T57" fmla="*/ 70 h 271"/>
              <a:gd name="T58" fmla="*/ 71 w 194"/>
              <a:gd name="T59" fmla="*/ 62 h 271"/>
              <a:gd name="T60" fmla="*/ 89 w 194"/>
              <a:gd name="T61" fmla="*/ 72 h 271"/>
              <a:gd name="T62" fmla="*/ 102 w 194"/>
              <a:gd name="T63" fmla="*/ 80 h 271"/>
              <a:gd name="T64" fmla="*/ 118 w 194"/>
              <a:gd name="T65" fmla="*/ 90 h 271"/>
              <a:gd name="T66" fmla="*/ 127 w 194"/>
              <a:gd name="T67" fmla="*/ 112 h 271"/>
              <a:gd name="T68" fmla="*/ 132 w 194"/>
              <a:gd name="T69" fmla="*/ 133 h 271"/>
              <a:gd name="T70" fmla="*/ 145 w 194"/>
              <a:gd name="T71" fmla="*/ 152 h 271"/>
              <a:gd name="T72" fmla="*/ 163 w 194"/>
              <a:gd name="T73" fmla="*/ 159 h 271"/>
              <a:gd name="T74" fmla="*/ 180 w 194"/>
              <a:gd name="T75" fmla="*/ 178 h 271"/>
              <a:gd name="T76" fmla="*/ 185 w 194"/>
              <a:gd name="T77" fmla="*/ 195 h 271"/>
              <a:gd name="T78" fmla="*/ 179 w 194"/>
              <a:gd name="T79" fmla="*/ 208 h 271"/>
              <a:gd name="T80" fmla="*/ 185 w 194"/>
              <a:gd name="T81" fmla="*/ 229 h 271"/>
              <a:gd name="T82" fmla="*/ 194 w 194"/>
              <a:gd name="T83" fmla="*/ 242 h 271"/>
              <a:gd name="T84" fmla="*/ 179 w 194"/>
              <a:gd name="T85" fmla="*/ 263 h 271"/>
              <a:gd name="T86" fmla="*/ 167 w 194"/>
              <a:gd name="T87" fmla="*/ 266 h 271"/>
              <a:gd name="T88" fmla="*/ 153 w 194"/>
              <a:gd name="T89" fmla="*/ 267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4" h="271">
                <a:moveTo>
                  <a:pt x="153" y="260"/>
                </a:moveTo>
                <a:lnTo>
                  <a:pt x="151" y="253"/>
                </a:lnTo>
                <a:lnTo>
                  <a:pt x="142" y="252"/>
                </a:lnTo>
                <a:lnTo>
                  <a:pt x="137" y="247"/>
                </a:lnTo>
                <a:lnTo>
                  <a:pt x="128" y="243"/>
                </a:lnTo>
                <a:lnTo>
                  <a:pt x="118" y="244"/>
                </a:lnTo>
                <a:lnTo>
                  <a:pt x="116" y="236"/>
                </a:lnTo>
                <a:lnTo>
                  <a:pt x="105" y="249"/>
                </a:lnTo>
                <a:lnTo>
                  <a:pt x="94" y="254"/>
                </a:lnTo>
                <a:lnTo>
                  <a:pt x="84" y="252"/>
                </a:lnTo>
                <a:lnTo>
                  <a:pt x="85" y="243"/>
                </a:lnTo>
                <a:lnTo>
                  <a:pt x="79" y="240"/>
                </a:lnTo>
                <a:lnTo>
                  <a:pt x="68" y="240"/>
                </a:lnTo>
                <a:lnTo>
                  <a:pt x="66" y="234"/>
                </a:lnTo>
                <a:lnTo>
                  <a:pt x="65" y="225"/>
                </a:lnTo>
                <a:lnTo>
                  <a:pt x="63" y="217"/>
                </a:lnTo>
                <a:lnTo>
                  <a:pt x="60" y="207"/>
                </a:lnTo>
                <a:lnTo>
                  <a:pt x="61" y="198"/>
                </a:lnTo>
                <a:lnTo>
                  <a:pt x="52" y="194"/>
                </a:lnTo>
                <a:lnTo>
                  <a:pt x="55" y="188"/>
                </a:lnTo>
                <a:lnTo>
                  <a:pt x="66" y="184"/>
                </a:lnTo>
                <a:lnTo>
                  <a:pt x="77" y="183"/>
                </a:lnTo>
                <a:lnTo>
                  <a:pt x="82" y="178"/>
                </a:lnTo>
                <a:lnTo>
                  <a:pt x="80" y="165"/>
                </a:lnTo>
                <a:lnTo>
                  <a:pt x="77" y="157"/>
                </a:lnTo>
                <a:lnTo>
                  <a:pt x="67" y="156"/>
                </a:lnTo>
                <a:lnTo>
                  <a:pt x="65" y="149"/>
                </a:lnTo>
                <a:lnTo>
                  <a:pt x="54" y="145"/>
                </a:lnTo>
                <a:lnTo>
                  <a:pt x="47" y="140"/>
                </a:lnTo>
                <a:lnTo>
                  <a:pt x="39" y="138"/>
                </a:lnTo>
                <a:lnTo>
                  <a:pt x="41" y="132"/>
                </a:lnTo>
                <a:lnTo>
                  <a:pt x="29" y="130"/>
                </a:lnTo>
                <a:lnTo>
                  <a:pt x="19" y="122"/>
                </a:lnTo>
                <a:lnTo>
                  <a:pt x="11" y="122"/>
                </a:lnTo>
                <a:lnTo>
                  <a:pt x="2" y="119"/>
                </a:lnTo>
                <a:lnTo>
                  <a:pt x="0" y="109"/>
                </a:lnTo>
                <a:lnTo>
                  <a:pt x="13" y="101"/>
                </a:lnTo>
                <a:lnTo>
                  <a:pt x="23" y="94"/>
                </a:lnTo>
                <a:lnTo>
                  <a:pt x="23" y="84"/>
                </a:lnTo>
                <a:lnTo>
                  <a:pt x="18" y="72"/>
                </a:lnTo>
                <a:lnTo>
                  <a:pt x="12" y="65"/>
                </a:lnTo>
                <a:lnTo>
                  <a:pt x="5" y="58"/>
                </a:lnTo>
                <a:lnTo>
                  <a:pt x="11" y="48"/>
                </a:lnTo>
                <a:lnTo>
                  <a:pt x="13" y="35"/>
                </a:lnTo>
                <a:lnTo>
                  <a:pt x="17" y="20"/>
                </a:lnTo>
                <a:lnTo>
                  <a:pt x="15" y="9"/>
                </a:lnTo>
                <a:lnTo>
                  <a:pt x="22" y="0"/>
                </a:lnTo>
                <a:lnTo>
                  <a:pt x="28" y="4"/>
                </a:lnTo>
                <a:lnTo>
                  <a:pt x="26" y="14"/>
                </a:lnTo>
                <a:lnTo>
                  <a:pt x="35" y="12"/>
                </a:lnTo>
                <a:lnTo>
                  <a:pt x="35" y="21"/>
                </a:lnTo>
                <a:lnTo>
                  <a:pt x="35" y="30"/>
                </a:lnTo>
                <a:lnTo>
                  <a:pt x="43" y="33"/>
                </a:lnTo>
                <a:lnTo>
                  <a:pt x="57" y="36"/>
                </a:lnTo>
                <a:lnTo>
                  <a:pt x="56" y="41"/>
                </a:lnTo>
                <a:lnTo>
                  <a:pt x="56" y="50"/>
                </a:lnTo>
                <a:lnTo>
                  <a:pt x="49" y="60"/>
                </a:lnTo>
                <a:lnTo>
                  <a:pt x="52" y="70"/>
                </a:lnTo>
                <a:lnTo>
                  <a:pt x="60" y="64"/>
                </a:lnTo>
                <a:lnTo>
                  <a:pt x="71" y="62"/>
                </a:lnTo>
                <a:lnTo>
                  <a:pt x="78" y="65"/>
                </a:lnTo>
                <a:lnTo>
                  <a:pt x="89" y="72"/>
                </a:lnTo>
                <a:lnTo>
                  <a:pt x="94" y="78"/>
                </a:lnTo>
                <a:lnTo>
                  <a:pt x="102" y="80"/>
                </a:lnTo>
                <a:lnTo>
                  <a:pt x="109" y="81"/>
                </a:lnTo>
                <a:lnTo>
                  <a:pt x="118" y="90"/>
                </a:lnTo>
                <a:lnTo>
                  <a:pt x="128" y="99"/>
                </a:lnTo>
                <a:lnTo>
                  <a:pt x="127" y="112"/>
                </a:lnTo>
                <a:lnTo>
                  <a:pt x="125" y="123"/>
                </a:lnTo>
                <a:lnTo>
                  <a:pt x="132" y="133"/>
                </a:lnTo>
                <a:lnTo>
                  <a:pt x="139" y="142"/>
                </a:lnTo>
                <a:lnTo>
                  <a:pt x="145" y="152"/>
                </a:lnTo>
                <a:lnTo>
                  <a:pt x="155" y="157"/>
                </a:lnTo>
                <a:lnTo>
                  <a:pt x="163" y="159"/>
                </a:lnTo>
                <a:lnTo>
                  <a:pt x="172" y="165"/>
                </a:lnTo>
                <a:lnTo>
                  <a:pt x="180" y="178"/>
                </a:lnTo>
                <a:lnTo>
                  <a:pt x="185" y="185"/>
                </a:lnTo>
                <a:lnTo>
                  <a:pt x="185" y="195"/>
                </a:lnTo>
                <a:lnTo>
                  <a:pt x="177" y="197"/>
                </a:lnTo>
                <a:lnTo>
                  <a:pt x="179" y="208"/>
                </a:lnTo>
                <a:lnTo>
                  <a:pt x="181" y="218"/>
                </a:lnTo>
                <a:lnTo>
                  <a:pt x="185" y="229"/>
                </a:lnTo>
                <a:lnTo>
                  <a:pt x="188" y="235"/>
                </a:lnTo>
                <a:lnTo>
                  <a:pt x="194" y="242"/>
                </a:lnTo>
                <a:lnTo>
                  <a:pt x="183" y="253"/>
                </a:lnTo>
                <a:lnTo>
                  <a:pt x="179" y="263"/>
                </a:lnTo>
                <a:lnTo>
                  <a:pt x="173" y="271"/>
                </a:lnTo>
                <a:lnTo>
                  <a:pt x="167" y="266"/>
                </a:lnTo>
                <a:lnTo>
                  <a:pt x="160" y="270"/>
                </a:lnTo>
                <a:lnTo>
                  <a:pt x="153" y="267"/>
                </a:lnTo>
                <a:lnTo>
                  <a:pt x="153" y="26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8" name="Freeform 31">
            <a:extLst>
              <a:ext uri="{FF2B5EF4-FFF2-40B4-BE49-F238E27FC236}">
                <a16:creationId xmlns:a16="http://schemas.microsoft.com/office/drawing/2014/main" id="{057B25AF-D5AB-49E8-B3AE-9AEFCCF3C52F}"/>
              </a:ext>
            </a:extLst>
          </p:cNvPr>
          <p:cNvSpPr>
            <a:spLocks/>
          </p:cNvSpPr>
          <p:nvPr/>
        </p:nvSpPr>
        <p:spPr bwMode="auto">
          <a:xfrm>
            <a:off x="2325214" y="3791883"/>
            <a:ext cx="415545" cy="300004"/>
          </a:xfrm>
          <a:custGeom>
            <a:avLst/>
            <a:gdLst>
              <a:gd name="T0" fmla="*/ 196 w 205"/>
              <a:gd name="T1" fmla="*/ 0 h 148"/>
              <a:gd name="T2" fmla="*/ 180 w 205"/>
              <a:gd name="T3" fmla="*/ 11 h 148"/>
              <a:gd name="T4" fmla="*/ 159 w 205"/>
              <a:gd name="T5" fmla="*/ 5 h 148"/>
              <a:gd name="T6" fmla="*/ 137 w 205"/>
              <a:gd name="T7" fmla="*/ 16 h 148"/>
              <a:gd name="T8" fmla="*/ 128 w 205"/>
              <a:gd name="T9" fmla="*/ 27 h 148"/>
              <a:gd name="T10" fmla="*/ 106 w 205"/>
              <a:gd name="T11" fmla="*/ 42 h 148"/>
              <a:gd name="T12" fmla="*/ 90 w 205"/>
              <a:gd name="T13" fmla="*/ 45 h 148"/>
              <a:gd name="T14" fmla="*/ 76 w 205"/>
              <a:gd name="T15" fmla="*/ 14 h 148"/>
              <a:gd name="T16" fmla="*/ 59 w 205"/>
              <a:gd name="T17" fmla="*/ 21 h 148"/>
              <a:gd name="T18" fmla="*/ 41 w 205"/>
              <a:gd name="T19" fmla="*/ 11 h 148"/>
              <a:gd name="T20" fmla="*/ 46 w 205"/>
              <a:gd name="T21" fmla="*/ 33 h 148"/>
              <a:gd name="T22" fmla="*/ 31 w 205"/>
              <a:gd name="T23" fmla="*/ 39 h 148"/>
              <a:gd name="T24" fmla="*/ 15 w 205"/>
              <a:gd name="T25" fmla="*/ 45 h 148"/>
              <a:gd name="T26" fmla="*/ 0 w 205"/>
              <a:gd name="T27" fmla="*/ 50 h 148"/>
              <a:gd name="T28" fmla="*/ 0 w 205"/>
              <a:gd name="T29" fmla="*/ 67 h 148"/>
              <a:gd name="T30" fmla="*/ 17 w 205"/>
              <a:gd name="T31" fmla="*/ 63 h 148"/>
              <a:gd name="T32" fmla="*/ 18 w 205"/>
              <a:gd name="T33" fmla="*/ 74 h 148"/>
              <a:gd name="T34" fmla="*/ 11 w 205"/>
              <a:gd name="T35" fmla="*/ 88 h 148"/>
              <a:gd name="T36" fmla="*/ 9 w 205"/>
              <a:gd name="T37" fmla="*/ 105 h 148"/>
              <a:gd name="T38" fmla="*/ 18 w 205"/>
              <a:gd name="T39" fmla="*/ 116 h 148"/>
              <a:gd name="T40" fmla="*/ 28 w 205"/>
              <a:gd name="T41" fmla="*/ 127 h 148"/>
              <a:gd name="T42" fmla="*/ 49 w 205"/>
              <a:gd name="T43" fmla="*/ 130 h 148"/>
              <a:gd name="T44" fmla="*/ 64 w 205"/>
              <a:gd name="T45" fmla="*/ 135 h 148"/>
              <a:gd name="T46" fmla="*/ 75 w 205"/>
              <a:gd name="T47" fmla="*/ 144 h 148"/>
              <a:gd name="T48" fmla="*/ 94 w 205"/>
              <a:gd name="T49" fmla="*/ 142 h 148"/>
              <a:gd name="T50" fmla="*/ 93 w 205"/>
              <a:gd name="T51" fmla="*/ 128 h 148"/>
              <a:gd name="T52" fmla="*/ 90 w 205"/>
              <a:gd name="T53" fmla="*/ 106 h 148"/>
              <a:gd name="T54" fmla="*/ 108 w 205"/>
              <a:gd name="T55" fmla="*/ 100 h 148"/>
              <a:gd name="T56" fmla="*/ 125 w 205"/>
              <a:gd name="T57" fmla="*/ 93 h 148"/>
              <a:gd name="T58" fmla="*/ 139 w 205"/>
              <a:gd name="T59" fmla="*/ 77 h 148"/>
              <a:gd name="T60" fmla="*/ 164 w 205"/>
              <a:gd name="T61" fmla="*/ 74 h 148"/>
              <a:gd name="T62" fmla="*/ 188 w 205"/>
              <a:gd name="T63" fmla="*/ 70 h 148"/>
              <a:gd name="T64" fmla="*/ 197 w 205"/>
              <a:gd name="T65" fmla="*/ 45 h 148"/>
              <a:gd name="T66" fmla="*/ 201 w 205"/>
              <a:gd name="T67" fmla="*/ 23 h 148"/>
              <a:gd name="T68" fmla="*/ 205 w 205"/>
              <a:gd name="T69" fmla="*/ 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5" h="148">
                <a:moveTo>
                  <a:pt x="205" y="3"/>
                </a:moveTo>
                <a:lnTo>
                  <a:pt x="196" y="0"/>
                </a:lnTo>
                <a:lnTo>
                  <a:pt x="188" y="3"/>
                </a:lnTo>
                <a:lnTo>
                  <a:pt x="180" y="11"/>
                </a:lnTo>
                <a:lnTo>
                  <a:pt x="170" y="8"/>
                </a:lnTo>
                <a:lnTo>
                  <a:pt x="159" y="5"/>
                </a:lnTo>
                <a:lnTo>
                  <a:pt x="149" y="9"/>
                </a:lnTo>
                <a:lnTo>
                  <a:pt x="137" y="16"/>
                </a:lnTo>
                <a:lnTo>
                  <a:pt x="128" y="20"/>
                </a:lnTo>
                <a:lnTo>
                  <a:pt x="128" y="27"/>
                </a:lnTo>
                <a:lnTo>
                  <a:pt x="122" y="36"/>
                </a:lnTo>
                <a:lnTo>
                  <a:pt x="106" y="42"/>
                </a:lnTo>
                <a:lnTo>
                  <a:pt x="100" y="50"/>
                </a:lnTo>
                <a:lnTo>
                  <a:pt x="90" y="45"/>
                </a:lnTo>
                <a:lnTo>
                  <a:pt x="83" y="25"/>
                </a:lnTo>
                <a:lnTo>
                  <a:pt x="76" y="14"/>
                </a:lnTo>
                <a:lnTo>
                  <a:pt x="69" y="17"/>
                </a:lnTo>
                <a:lnTo>
                  <a:pt x="59" y="21"/>
                </a:lnTo>
                <a:lnTo>
                  <a:pt x="53" y="14"/>
                </a:lnTo>
                <a:lnTo>
                  <a:pt x="41" y="11"/>
                </a:lnTo>
                <a:lnTo>
                  <a:pt x="44" y="21"/>
                </a:lnTo>
                <a:lnTo>
                  <a:pt x="46" y="33"/>
                </a:lnTo>
                <a:lnTo>
                  <a:pt x="39" y="42"/>
                </a:lnTo>
                <a:lnTo>
                  <a:pt x="31" y="39"/>
                </a:lnTo>
                <a:lnTo>
                  <a:pt x="22" y="40"/>
                </a:lnTo>
                <a:lnTo>
                  <a:pt x="15" y="45"/>
                </a:lnTo>
                <a:lnTo>
                  <a:pt x="10" y="49"/>
                </a:lnTo>
                <a:lnTo>
                  <a:pt x="0" y="50"/>
                </a:lnTo>
                <a:lnTo>
                  <a:pt x="5" y="60"/>
                </a:lnTo>
                <a:lnTo>
                  <a:pt x="0" y="67"/>
                </a:lnTo>
                <a:lnTo>
                  <a:pt x="9" y="68"/>
                </a:lnTo>
                <a:lnTo>
                  <a:pt x="17" y="63"/>
                </a:lnTo>
                <a:lnTo>
                  <a:pt x="27" y="66"/>
                </a:lnTo>
                <a:lnTo>
                  <a:pt x="18" y="74"/>
                </a:lnTo>
                <a:lnTo>
                  <a:pt x="13" y="80"/>
                </a:lnTo>
                <a:lnTo>
                  <a:pt x="11" y="88"/>
                </a:lnTo>
                <a:lnTo>
                  <a:pt x="11" y="95"/>
                </a:lnTo>
                <a:lnTo>
                  <a:pt x="9" y="105"/>
                </a:lnTo>
                <a:lnTo>
                  <a:pt x="9" y="115"/>
                </a:lnTo>
                <a:lnTo>
                  <a:pt x="18" y="116"/>
                </a:lnTo>
                <a:lnTo>
                  <a:pt x="26" y="118"/>
                </a:lnTo>
                <a:lnTo>
                  <a:pt x="28" y="127"/>
                </a:lnTo>
                <a:lnTo>
                  <a:pt x="33" y="133"/>
                </a:lnTo>
                <a:lnTo>
                  <a:pt x="49" y="130"/>
                </a:lnTo>
                <a:lnTo>
                  <a:pt x="60" y="130"/>
                </a:lnTo>
                <a:lnTo>
                  <a:pt x="64" y="135"/>
                </a:lnTo>
                <a:lnTo>
                  <a:pt x="75" y="136"/>
                </a:lnTo>
                <a:lnTo>
                  <a:pt x="75" y="144"/>
                </a:lnTo>
                <a:lnTo>
                  <a:pt x="86" y="148"/>
                </a:lnTo>
                <a:lnTo>
                  <a:pt x="94" y="142"/>
                </a:lnTo>
                <a:lnTo>
                  <a:pt x="93" y="135"/>
                </a:lnTo>
                <a:lnTo>
                  <a:pt x="93" y="128"/>
                </a:lnTo>
                <a:lnTo>
                  <a:pt x="95" y="118"/>
                </a:lnTo>
                <a:lnTo>
                  <a:pt x="90" y="106"/>
                </a:lnTo>
                <a:lnTo>
                  <a:pt x="97" y="100"/>
                </a:lnTo>
                <a:lnTo>
                  <a:pt x="108" y="100"/>
                </a:lnTo>
                <a:lnTo>
                  <a:pt x="115" y="95"/>
                </a:lnTo>
                <a:lnTo>
                  <a:pt x="125" y="93"/>
                </a:lnTo>
                <a:lnTo>
                  <a:pt x="133" y="83"/>
                </a:lnTo>
                <a:lnTo>
                  <a:pt x="139" y="77"/>
                </a:lnTo>
                <a:lnTo>
                  <a:pt x="149" y="73"/>
                </a:lnTo>
                <a:lnTo>
                  <a:pt x="164" y="74"/>
                </a:lnTo>
                <a:lnTo>
                  <a:pt x="179" y="74"/>
                </a:lnTo>
                <a:lnTo>
                  <a:pt x="188" y="70"/>
                </a:lnTo>
                <a:lnTo>
                  <a:pt x="197" y="57"/>
                </a:lnTo>
                <a:lnTo>
                  <a:pt x="197" y="45"/>
                </a:lnTo>
                <a:lnTo>
                  <a:pt x="202" y="37"/>
                </a:lnTo>
                <a:lnTo>
                  <a:pt x="201" y="23"/>
                </a:lnTo>
                <a:lnTo>
                  <a:pt x="202" y="14"/>
                </a:lnTo>
                <a:lnTo>
                  <a:pt x="205" y="3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39" name="Freeform 32">
            <a:extLst>
              <a:ext uri="{FF2B5EF4-FFF2-40B4-BE49-F238E27FC236}">
                <a16:creationId xmlns:a16="http://schemas.microsoft.com/office/drawing/2014/main" id="{02B1138C-E5B3-4CBD-AEC6-15836EF67B28}"/>
              </a:ext>
            </a:extLst>
          </p:cNvPr>
          <p:cNvSpPr>
            <a:spLocks/>
          </p:cNvSpPr>
          <p:nvPr/>
        </p:nvSpPr>
        <p:spPr bwMode="auto">
          <a:xfrm>
            <a:off x="2325214" y="3791883"/>
            <a:ext cx="415545" cy="300004"/>
          </a:xfrm>
          <a:custGeom>
            <a:avLst/>
            <a:gdLst>
              <a:gd name="T0" fmla="*/ 196 w 205"/>
              <a:gd name="T1" fmla="*/ 0 h 148"/>
              <a:gd name="T2" fmla="*/ 180 w 205"/>
              <a:gd name="T3" fmla="*/ 11 h 148"/>
              <a:gd name="T4" fmla="*/ 159 w 205"/>
              <a:gd name="T5" fmla="*/ 5 h 148"/>
              <a:gd name="T6" fmla="*/ 137 w 205"/>
              <a:gd name="T7" fmla="*/ 16 h 148"/>
              <a:gd name="T8" fmla="*/ 128 w 205"/>
              <a:gd name="T9" fmla="*/ 27 h 148"/>
              <a:gd name="T10" fmla="*/ 106 w 205"/>
              <a:gd name="T11" fmla="*/ 42 h 148"/>
              <a:gd name="T12" fmla="*/ 90 w 205"/>
              <a:gd name="T13" fmla="*/ 45 h 148"/>
              <a:gd name="T14" fmla="*/ 76 w 205"/>
              <a:gd name="T15" fmla="*/ 14 h 148"/>
              <a:gd name="T16" fmla="*/ 59 w 205"/>
              <a:gd name="T17" fmla="*/ 21 h 148"/>
              <a:gd name="T18" fmla="*/ 41 w 205"/>
              <a:gd name="T19" fmla="*/ 11 h 148"/>
              <a:gd name="T20" fmla="*/ 46 w 205"/>
              <a:gd name="T21" fmla="*/ 33 h 148"/>
              <a:gd name="T22" fmla="*/ 31 w 205"/>
              <a:gd name="T23" fmla="*/ 39 h 148"/>
              <a:gd name="T24" fmla="*/ 15 w 205"/>
              <a:gd name="T25" fmla="*/ 45 h 148"/>
              <a:gd name="T26" fmla="*/ 0 w 205"/>
              <a:gd name="T27" fmla="*/ 50 h 148"/>
              <a:gd name="T28" fmla="*/ 0 w 205"/>
              <a:gd name="T29" fmla="*/ 67 h 148"/>
              <a:gd name="T30" fmla="*/ 17 w 205"/>
              <a:gd name="T31" fmla="*/ 63 h 148"/>
              <a:gd name="T32" fmla="*/ 18 w 205"/>
              <a:gd name="T33" fmla="*/ 74 h 148"/>
              <a:gd name="T34" fmla="*/ 11 w 205"/>
              <a:gd name="T35" fmla="*/ 88 h 148"/>
              <a:gd name="T36" fmla="*/ 9 w 205"/>
              <a:gd name="T37" fmla="*/ 105 h 148"/>
              <a:gd name="T38" fmla="*/ 18 w 205"/>
              <a:gd name="T39" fmla="*/ 116 h 148"/>
              <a:gd name="T40" fmla="*/ 28 w 205"/>
              <a:gd name="T41" fmla="*/ 127 h 148"/>
              <a:gd name="T42" fmla="*/ 49 w 205"/>
              <a:gd name="T43" fmla="*/ 130 h 148"/>
              <a:gd name="T44" fmla="*/ 64 w 205"/>
              <a:gd name="T45" fmla="*/ 135 h 148"/>
              <a:gd name="T46" fmla="*/ 75 w 205"/>
              <a:gd name="T47" fmla="*/ 144 h 148"/>
              <a:gd name="T48" fmla="*/ 94 w 205"/>
              <a:gd name="T49" fmla="*/ 142 h 148"/>
              <a:gd name="T50" fmla="*/ 93 w 205"/>
              <a:gd name="T51" fmla="*/ 128 h 148"/>
              <a:gd name="T52" fmla="*/ 90 w 205"/>
              <a:gd name="T53" fmla="*/ 106 h 148"/>
              <a:gd name="T54" fmla="*/ 108 w 205"/>
              <a:gd name="T55" fmla="*/ 100 h 148"/>
              <a:gd name="T56" fmla="*/ 125 w 205"/>
              <a:gd name="T57" fmla="*/ 93 h 148"/>
              <a:gd name="T58" fmla="*/ 139 w 205"/>
              <a:gd name="T59" fmla="*/ 77 h 148"/>
              <a:gd name="T60" fmla="*/ 164 w 205"/>
              <a:gd name="T61" fmla="*/ 74 h 148"/>
              <a:gd name="T62" fmla="*/ 188 w 205"/>
              <a:gd name="T63" fmla="*/ 70 h 148"/>
              <a:gd name="T64" fmla="*/ 197 w 205"/>
              <a:gd name="T65" fmla="*/ 45 h 148"/>
              <a:gd name="T66" fmla="*/ 201 w 205"/>
              <a:gd name="T67" fmla="*/ 23 h 148"/>
              <a:gd name="T68" fmla="*/ 205 w 205"/>
              <a:gd name="T69" fmla="*/ 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5" h="148">
                <a:moveTo>
                  <a:pt x="205" y="3"/>
                </a:moveTo>
                <a:lnTo>
                  <a:pt x="196" y="0"/>
                </a:lnTo>
                <a:lnTo>
                  <a:pt x="188" y="3"/>
                </a:lnTo>
                <a:lnTo>
                  <a:pt x="180" y="11"/>
                </a:lnTo>
                <a:lnTo>
                  <a:pt x="170" y="8"/>
                </a:lnTo>
                <a:lnTo>
                  <a:pt x="159" y="5"/>
                </a:lnTo>
                <a:lnTo>
                  <a:pt x="149" y="9"/>
                </a:lnTo>
                <a:lnTo>
                  <a:pt x="137" y="16"/>
                </a:lnTo>
                <a:lnTo>
                  <a:pt x="128" y="20"/>
                </a:lnTo>
                <a:lnTo>
                  <a:pt x="128" y="27"/>
                </a:lnTo>
                <a:lnTo>
                  <a:pt x="122" y="36"/>
                </a:lnTo>
                <a:lnTo>
                  <a:pt x="106" y="42"/>
                </a:lnTo>
                <a:lnTo>
                  <a:pt x="100" y="50"/>
                </a:lnTo>
                <a:lnTo>
                  <a:pt x="90" y="45"/>
                </a:lnTo>
                <a:lnTo>
                  <a:pt x="83" y="25"/>
                </a:lnTo>
                <a:lnTo>
                  <a:pt x="76" y="14"/>
                </a:lnTo>
                <a:lnTo>
                  <a:pt x="69" y="17"/>
                </a:lnTo>
                <a:lnTo>
                  <a:pt x="59" y="21"/>
                </a:lnTo>
                <a:lnTo>
                  <a:pt x="53" y="14"/>
                </a:lnTo>
                <a:lnTo>
                  <a:pt x="41" y="11"/>
                </a:lnTo>
                <a:lnTo>
                  <a:pt x="44" y="21"/>
                </a:lnTo>
                <a:lnTo>
                  <a:pt x="46" y="33"/>
                </a:lnTo>
                <a:lnTo>
                  <a:pt x="39" y="42"/>
                </a:lnTo>
                <a:lnTo>
                  <a:pt x="31" y="39"/>
                </a:lnTo>
                <a:lnTo>
                  <a:pt x="22" y="40"/>
                </a:lnTo>
                <a:lnTo>
                  <a:pt x="15" y="45"/>
                </a:lnTo>
                <a:lnTo>
                  <a:pt x="10" y="49"/>
                </a:lnTo>
                <a:lnTo>
                  <a:pt x="0" y="50"/>
                </a:lnTo>
                <a:lnTo>
                  <a:pt x="5" y="60"/>
                </a:lnTo>
                <a:lnTo>
                  <a:pt x="0" y="67"/>
                </a:lnTo>
                <a:lnTo>
                  <a:pt x="9" y="68"/>
                </a:lnTo>
                <a:lnTo>
                  <a:pt x="17" y="63"/>
                </a:lnTo>
                <a:lnTo>
                  <a:pt x="27" y="66"/>
                </a:lnTo>
                <a:lnTo>
                  <a:pt x="18" y="74"/>
                </a:lnTo>
                <a:lnTo>
                  <a:pt x="13" y="80"/>
                </a:lnTo>
                <a:lnTo>
                  <a:pt x="11" y="88"/>
                </a:lnTo>
                <a:lnTo>
                  <a:pt x="11" y="95"/>
                </a:lnTo>
                <a:lnTo>
                  <a:pt x="9" y="105"/>
                </a:lnTo>
                <a:lnTo>
                  <a:pt x="9" y="115"/>
                </a:lnTo>
                <a:lnTo>
                  <a:pt x="18" y="116"/>
                </a:lnTo>
                <a:lnTo>
                  <a:pt x="26" y="118"/>
                </a:lnTo>
                <a:lnTo>
                  <a:pt x="28" y="127"/>
                </a:lnTo>
                <a:lnTo>
                  <a:pt x="33" y="133"/>
                </a:lnTo>
                <a:lnTo>
                  <a:pt x="49" y="130"/>
                </a:lnTo>
                <a:lnTo>
                  <a:pt x="60" y="130"/>
                </a:lnTo>
                <a:lnTo>
                  <a:pt x="64" y="135"/>
                </a:lnTo>
                <a:lnTo>
                  <a:pt x="75" y="136"/>
                </a:lnTo>
                <a:lnTo>
                  <a:pt x="75" y="144"/>
                </a:lnTo>
                <a:lnTo>
                  <a:pt x="86" y="148"/>
                </a:lnTo>
                <a:lnTo>
                  <a:pt x="94" y="142"/>
                </a:lnTo>
                <a:lnTo>
                  <a:pt x="93" y="135"/>
                </a:lnTo>
                <a:lnTo>
                  <a:pt x="93" y="128"/>
                </a:lnTo>
                <a:lnTo>
                  <a:pt x="95" y="118"/>
                </a:lnTo>
                <a:lnTo>
                  <a:pt x="90" y="106"/>
                </a:lnTo>
                <a:lnTo>
                  <a:pt x="97" y="100"/>
                </a:lnTo>
                <a:lnTo>
                  <a:pt x="108" y="100"/>
                </a:lnTo>
                <a:lnTo>
                  <a:pt x="115" y="95"/>
                </a:lnTo>
                <a:lnTo>
                  <a:pt x="125" y="93"/>
                </a:lnTo>
                <a:lnTo>
                  <a:pt x="133" y="83"/>
                </a:lnTo>
                <a:lnTo>
                  <a:pt x="139" y="77"/>
                </a:lnTo>
                <a:lnTo>
                  <a:pt x="149" y="73"/>
                </a:lnTo>
                <a:lnTo>
                  <a:pt x="164" y="74"/>
                </a:lnTo>
                <a:lnTo>
                  <a:pt x="179" y="74"/>
                </a:lnTo>
                <a:lnTo>
                  <a:pt x="188" y="70"/>
                </a:lnTo>
                <a:lnTo>
                  <a:pt x="197" y="57"/>
                </a:lnTo>
                <a:lnTo>
                  <a:pt x="197" y="45"/>
                </a:lnTo>
                <a:lnTo>
                  <a:pt x="202" y="37"/>
                </a:lnTo>
                <a:lnTo>
                  <a:pt x="201" y="23"/>
                </a:lnTo>
                <a:lnTo>
                  <a:pt x="202" y="14"/>
                </a:lnTo>
                <a:lnTo>
                  <a:pt x="205" y="3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0" name="Freeform 33">
            <a:extLst>
              <a:ext uri="{FF2B5EF4-FFF2-40B4-BE49-F238E27FC236}">
                <a16:creationId xmlns:a16="http://schemas.microsoft.com/office/drawing/2014/main" id="{DA671D1C-869C-4F35-923A-A72C5E984A3A}"/>
              </a:ext>
            </a:extLst>
          </p:cNvPr>
          <p:cNvSpPr>
            <a:spLocks/>
          </p:cNvSpPr>
          <p:nvPr/>
        </p:nvSpPr>
        <p:spPr bwMode="auto">
          <a:xfrm>
            <a:off x="1640071" y="2962820"/>
            <a:ext cx="644603" cy="1398665"/>
          </a:xfrm>
          <a:custGeom>
            <a:avLst/>
            <a:gdLst>
              <a:gd name="T0" fmla="*/ 303 w 318"/>
              <a:gd name="T1" fmla="*/ 436 h 690"/>
              <a:gd name="T2" fmla="*/ 298 w 318"/>
              <a:gd name="T3" fmla="*/ 397 h 690"/>
              <a:gd name="T4" fmla="*/ 275 w 318"/>
              <a:gd name="T5" fmla="*/ 373 h 690"/>
              <a:gd name="T6" fmla="*/ 239 w 318"/>
              <a:gd name="T7" fmla="*/ 359 h 690"/>
              <a:gd name="T8" fmla="*/ 196 w 318"/>
              <a:gd name="T9" fmla="*/ 348 h 690"/>
              <a:gd name="T10" fmla="*/ 190 w 318"/>
              <a:gd name="T11" fmla="*/ 316 h 690"/>
              <a:gd name="T12" fmla="*/ 164 w 318"/>
              <a:gd name="T13" fmla="*/ 292 h 690"/>
              <a:gd name="T14" fmla="*/ 173 w 318"/>
              <a:gd name="T15" fmla="*/ 261 h 690"/>
              <a:gd name="T16" fmla="*/ 195 w 318"/>
              <a:gd name="T17" fmla="*/ 234 h 690"/>
              <a:gd name="T18" fmla="*/ 230 w 318"/>
              <a:gd name="T19" fmla="*/ 219 h 690"/>
              <a:gd name="T20" fmla="*/ 201 w 318"/>
              <a:gd name="T21" fmla="*/ 189 h 690"/>
              <a:gd name="T22" fmla="*/ 131 w 318"/>
              <a:gd name="T23" fmla="*/ 113 h 690"/>
              <a:gd name="T24" fmla="*/ 154 w 318"/>
              <a:gd name="T25" fmla="*/ 84 h 690"/>
              <a:gd name="T26" fmla="*/ 146 w 318"/>
              <a:gd name="T27" fmla="*/ 51 h 690"/>
              <a:gd name="T28" fmla="*/ 106 w 318"/>
              <a:gd name="T29" fmla="*/ 25 h 690"/>
              <a:gd name="T30" fmla="*/ 70 w 318"/>
              <a:gd name="T31" fmla="*/ 15 h 690"/>
              <a:gd name="T32" fmla="*/ 87 w 318"/>
              <a:gd name="T33" fmla="*/ 51 h 690"/>
              <a:gd name="T34" fmla="*/ 109 w 318"/>
              <a:gd name="T35" fmla="*/ 83 h 690"/>
              <a:gd name="T36" fmla="*/ 103 w 318"/>
              <a:gd name="T37" fmla="*/ 113 h 690"/>
              <a:gd name="T38" fmla="*/ 39 w 318"/>
              <a:gd name="T39" fmla="*/ 152 h 690"/>
              <a:gd name="T40" fmla="*/ 26 w 318"/>
              <a:gd name="T41" fmla="*/ 174 h 690"/>
              <a:gd name="T42" fmla="*/ 10 w 318"/>
              <a:gd name="T43" fmla="*/ 218 h 690"/>
              <a:gd name="T44" fmla="*/ 43 w 318"/>
              <a:gd name="T45" fmla="*/ 251 h 690"/>
              <a:gd name="T46" fmla="*/ 54 w 318"/>
              <a:gd name="T47" fmla="*/ 273 h 690"/>
              <a:gd name="T48" fmla="*/ 81 w 318"/>
              <a:gd name="T49" fmla="*/ 287 h 690"/>
              <a:gd name="T50" fmla="*/ 93 w 318"/>
              <a:gd name="T51" fmla="*/ 319 h 690"/>
              <a:gd name="T52" fmla="*/ 77 w 318"/>
              <a:gd name="T53" fmla="*/ 346 h 690"/>
              <a:gd name="T54" fmla="*/ 92 w 318"/>
              <a:gd name="T55" fmla="*/ 381 h 690"/>
              <a:gd name="T56" fmla="*/ 104 w 318"/>
              <a:gd name="T57" fmla="*/ 412 h 690"/>
              <a:gd name="T58" fmla="*/ 96 w 318"/>
              <a:gd name="T59" fmla="*/ 450 h 690"/>
              <a:gd name="T60" fmla="*/ 70 w 318"/>
              <a:gd name="T61" fmla="*/ 458 h 690"/>
              <a:gd name="T62" fmla="*/ 85 w 318"/>
              <a:gd name="T63" fmla="*/ 481 h 690"/>
              <a:gd name="T64" fmla="*/ 95 w 318"/>
              <a:gd name="T65" fmla="*/ 518 h 690"/>
              <a:gd name="T66" fmla="*/ 104 w 318"/>
              <a:gd name="T67" fmla="*/ 562 h 690"/>
              <a:gd name="T68" fmla="*/ 108 w 318"/>
              <a:gd name="T69" fmla="*/ 605 h 690"/>
              <a:gd name="T70" fmla="*/ 91 w 318"/>
              <a:gd name="T71" fmla="*/ 644 h 690"/>
              <a:gd name="T72" fmla="*/ 76 w 318"/>
              <a:gd name="T73" fmla="*/ 666 h 690"/>
              <a:gd name="T74" fmla="*/ 106 w 318"/>
              <a:gd name="T75" fmla="*/ 660 h 690"/>
              <a:gd name="T76" fmla="*/ 138 w 318"/>
              <a:gd name="T77" fmla="*/ 662 h 690"/>
              <a:gd name="T78" fmla="*/ 184 w 318"/>
              <a:gd name="T79" fmla="*/ 679 h 690"/>
              <a:gd name="T80" fmla="*/ 233 w 318"/>
              <a:gd name="T81" fmla="*/ 682 h 690"/>
              <a:gd name="T82" fmla="*/ 252 w 318"/>
              <a:gd name="T83" fmla="*/ 656 h 690"/>
              <a:gd name="T84" fmla="*/ 230 w 318"/>
              <a:gd name="T85" fmla="*/ 621 h 690"/>
              <a:gd name="T86" fmla="*/ 263 w 318"/>
              <a:gd name="T87" fmla="*/ 574 h 690"/>
              <a:gd name="T88" fmla="*/ 297 w 318"/>
              <a:gd name="T89" fmla="*/ 542 h 690"/>
              <a:gd name="T90" fmla="*/ 278 w 318"/>
              <a:gd name="T91" fmla="*/ 510 h 690"/>
              <a:gd name="T92" fmla="*/ 281 w 318"/>
              <a:gd name="T93" fmla="*/ 480 h 690"/>
              <a:gd name="T94" fmla="*/ 318 w 318"/>
              <a:gd name="T95" fmla="*/ 46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8" h="690">
                <a:moveTo>
                  <a:pt x="314" y="455"/>
                </a:moveTo>
                <a:lnTo>
                  <a:pt x="313" y="449"/>
                </a:lnTo>
                <a:lnTo>
                  <a:pt x="308" y="444"/>
                </a:lnTo>
                <a:lnTo>
                  <a:pt x="303" y="436"/>
                </a:lnTo>
                <a:lnTo>
                  <a:pt x="305" y="426"/>
                </a:lnTo>
                <a:lnTo>
                  <a:pt x="300" y="419"/>
                </a:lnTo>
                <a:lnTo>
                  <a:pt x="294" y="409"/>
                </a:lnTo>
                <a:lnTo>
                  <a:pt x="298" y="397"/>
                </a:lnTo>
                <a:lnTo>
                  <a:pt x="300" y="389"/>
                </a:lnTo>
                <a:lnTo>
                  <a:pt x="296" y="382"/>
                </a:lnTo>
                <a:lnTo>
                  <a:pt x="281" y="383"/>
                </a:lnTo>
                <a:lnTo>
                  <a:pt x="275" y="373"/>
                </a:lnTo>
                <a:lnTo>
                  <a:pt x="277" y="362"/>
                </a:lnTo>
                <a:lnTo>
                  <a:pt x="273" y="354"/>
                </a:lnTo>
                <a:lnTo>
                  <a:pt x="258" y="356"/>
                </a:lnTo>
                <a:lnTo>
                  <a:pt x="239" y="359"/>
                </a:lnTo>
                <a:lnTo>
                  <a:pt x="225" y="362"/>
                </a:lnTo>
                <a:lnTo>
                  <a:pt x="211" y="363"/>
                </a:lnTo>
                <a:lnTo>
                  <a:pt x="200" y="358"/>
                </a:lnTo>
                <a:lnTo>
                  <a:pt x="196" y="348"/>
                </a:lnTo>
                <a:lnTo>
                  <a:pt x="188" y="344"/>
                </a:lnTo>
                <a:lnTo>
                  <a:pt x="187" y="335"/>
                </a:lnTo>
                <a:lnTo>
                  <a:pt x="187" y="326"/>
                </a:lnTo>
                <a:lnTo>
                  <a:pt x="190" y="316"/>
                </a:lnTo>
                <a:lnTo>
                  <a:pt x="183" y="311"/>
                </a:lnTo>
                <a:lnTo>
                  <a:pt x="174" y="304"/>
                </a:lnTo>
                <a:lnTo>
                  <a:pt x="171" y="296"/>
                </a:lnTo>
                <a:lnTo>
                  <a:pt x="164" y="292"/>
                </a:lnTo>
                <a:lnTo>
                  <a:pt x="162" y="283"/>
                </a:lnTo>
                <a:lnTo>
                  <a:pt x="155" y="275"/>
                </a:lnTo>
                <a:lnTo>
                  <a:pt x="155" y="268"/>
                </a:lnTo>
                <a:lnTo>
                  <a:pt x="173" y="261"/>
                </a:lnTo>
                <a:lnTo>
                  <a:pt x="182" y="256"/>
                </a:lnTo>
                <a:lnTo>
                  <a:pt x="181" y="247"/>
                </a:lnTo>
                <a:lnTo>
                  <a:pt x="179" y="237"/>
                </a:lnTo>
                <a:lnTo>
                  <a:pt x="195" y="234"/>
                </a:lnTo>
                <a:lnTo>
                  <a:pt x="206" y="236"/>
                </a:lnTo>
                <a:lnTo>
                  <a:pt x="216" y="238"/>
                </a:lnTo>
                <a:lnTo>
                  <a:pt x="225" y="237"/>
                </a:lnTo>
                <a:lnTo>
                  <a:pt x="230" y="219"/>
                </a:lnTo>
                <a:lnTo>
                  <a:pt x="228" y="207"/>
                </a:lnTo>
                <a:lnTo>
                  <a:pt x="223" y="198"/>
                </a:lnTo>
                <a:lnTo>
                  <a:pt x="213" y="190"/>
                </a:lnTo>
                <a:lnTo>
                  <a:pt x="201" y="189"/>
                </a:lnTo>
                <a:lnTo>
                  <a:pt x="175" y="159"/>
                </a:lnTo>
                <a:lnTo>
                  <a:pt x="133" y="128"/>
                </a:lnTo>
                <a:lnTo>
                  <a:pt x="125" y="118"/>
                </a:lnTo>
                <a:lnTo>
                  <a:pt x="131" y="113"/>
                </a:lnTo>
                <a:lnTo>
                  <a:pt x="139" y="107"/>
                </a:lnTo>
                <a:lnTo>
                  <a:pt x="141" y="96"/>
                </a:lnTo>
                <a:lnTo>
                  <a:pt x="143" y="88"/>
                </a:lnTo>
                <a:lnTo>
                  <a:pt x="154" y="84"/>
                </a:lnTo>
                <a:lnTo>
                  <a:pt x="152" y="76"/>
                </a:lnTo>
                <a:lnTo>
                  <a:pt x="149" y="68"/>
                </a:lnTo>
                <a:lnTo>
                  <a:pt x="151" y="60"/>
                </a:lnTo>
                <a:lnTo>
                  <a:pt x="146" y="51"/>
                </a:lnTo>
                <a:lnTo>
                  <a:pt x="134" y="51"/>
                </a:lnTo>
                <a:lnTo>
                  <a:pt x="128" y="45"/>
                </a:lnTo>
                <a:lnTo>
                  <a:pt x="120" y="28"/>
                </a:lnTo>
                <a:lnTo>
                  <a:pt x="106" y="25"/>
                </a:lnTo>
                <a:lnTo>
                  <a:pt x="96" y="20"/>
                </a:lnTo>
                <a:lnTo>
                  <a:pt x="95" y="11"/>
                </a:lnTo>
                <a:lnTo>
                  <a:pt x="81" y="0"/>
                </a:lnTo>
                <a:lnTo>
                  <a:pt x="70" y="15"/>
                </a:lnTo>
                <a:lnTo>
                  <a:pt x="71" y="23"/>
                </a:lnTo>
                <a:lnTo>
                  <a:pt x="78" y="30"/>
                </a:lnTo>
                <a:lnTo>
                  <a:pt x="87" y="40"/>
                </a:lnTo>
                <a:lnTo>
                  <a:pt x="87" y="51"/>
                </a:lnTo>
                <a:lnTo>
                  <a:pt x="94" y="58"/>
                </a:lnTo>
                <a:lnTo>
                  <a:pt x="103" y="67"/>
                </a:lnTo>
                <a:lnTo>
                  <a:pt x="105" y="76"/>
                </a:lnTo>
                <a:lnTo>
                  <a:pt x="109" y="83"/>
                </a:lnTo>
                <a:lnTo>
                  <a:pt x="112" y="95"/>
                </a:lnTo>
                <a:lnTo>
                  <a:pt x="111" y="101"/>
                </a:lnTo>
                <a:lnTo>
                  <a:pt x="111" y="108"/>
                </a:lnTo>
                <a:lnTo>
                  <a:pt x="103" y="113"/>
                </a:lnTo>
                <a:lnTo>
                  <a:pt x="93" y="116"/>
                </a:lnTo>
                <a:lnTo>
                  <a:pt x="56" y="166"/>
                </a:lnTo>
                <a:lnTo>
                  <a:pt x="48" y="163"/>
                </a:lnTo>
                <a:lnTo>
                  <a:pt x="39" y="152"/>
                </a:lnTo>
                <a:lnTo>
                  <a:pt x="32" y="145"/>
                </a:lnTo>
                <a:lnTo>
                  <a:pt x="25" y="149"/>
                </a:lnTo>
                <a:lnTo>
                  <a:pt x="26" y="163"/>
                </a:lnTo>
                <a:lnTo>
                  <a:pt x="26" y="174"/>
                </a:lnTo>
                <a:lnTo>
                  <a:pt x="14" y="180"/>
                </a:lnTo>
                <a:lnTo>
                  <a:pt x="11" y="185"/>
                </a:lnTo>
                <a:lnTo>
                  <a:pt x="0" y="211"/>
                </a:lnTo>
                <a:lnTo>
                  <a:pt x="10" y="218"/>
                </a:lnTo>
                <a:lnTo>
                  <a:pt x="20" y="227"/>
                </a:lnTo>
                <a:lnTo>
                  <a:pt x="33" y="235"/>
                </a:lnTo>
                <a:lnTo>
                  <a:pt x="39" y="243"/>
                </a:lnTo>
                <a:lnTo>
                  <a:pt x="43" y="251"/>
                </a:lnTo>
                <a:lnTo>
                  <a:pt x="37" y="256"/>
                </a:lnTo>
                <a:lnTo>
                  <a:pt x="33" y="265"/>
                </a:lnTo>
                <a:lnTo>
                  <a:pt x="43" y="269"/>
                </a:lnTo>
                <a:lnTo>
                  <a:pt x="54" y="273"/>
                </a:lnTo>
                <a:lnTo>
                  <a:pt x="61" y="281"/>
                </a:lnTo>
                <a:lnTo>
                  <a:pt x="64" y="293"/>
                </a:lnTo>
                <a:lnTo>
                  <a:pt x="71" y="287"/>
                </a:lnTo>
                <a:lnTo>
                  <a:pt x="81" y="287"/>
                </a:lnTo>
                <a:lnTo>
                  <a:pt x="88" y="293"/>
                </a:lnTo>
                <a:lnTo>
                  <a:pt x="87" y="299"/>
                </a:lnTo>
                <a:lnTo>
                  <a:pt x="93" y="308"/>
                </a:lnTo>
                <a:lnTo>
                  <a:pt x="93" y="319"/>
                </a:lnTo>
                <a:lnTo>
                  <a:pt x="93" y="330"/>
                </a:lnTo>
                <a:lnTo>
                  <a:pt x="88" y="335"/>
                </a:lnTo>
                <a:lnTo>
                  <a:pt x="87" y="344"/>
                </a:lnTo>
                <a:lnTo>
                  <a:pt x="77" y="346"/>
                </a:lnTo>
                <a:lnTo>
                  <a:pt x="76" y="357"/>
                </a:lnTo>
                <a:lnTo>
                  <a:pt x="75" y="367"/>
                </a:lnTo>
                <a:lnTo>
                  <a:pt x="84" y="372"/>
                </a:lnTo>
                <a:lnTo>
                  <a:pt x="92" y="381"/>
                </a:lnTo>
                <a:lnTo>
                  <a:pt x="96" y="388"/>
                </a:lnTo>
                <a:lnTo>
                  <a:pt x="96" y="396"/>
                </a:lnTo>
                <a:lnTo>
                  <a:pt x="101" y="404"/>
                </a:lnTo>
                <a:lnTo>
                  <a:pt x="104" y="412"/>
                </a:lnTo>
                <a:lnTo>
                  <a:pt x="112" y="420"/>
                </a:lnTo>
                <a:lnTo>
                  <a:pt x="111" y="431"/>
                </a:lnTo>
                <a:lnTo>
                  <a:pt x="104" y="440"/>
                </a:lnTo>
                <a:lnTo>
                  <a:pt x="96" y="450"/>
                </a:lnTo>
                <a:lnTo>
                  <a:pt x="92" y="456"/>
                </a:lnTo>
                <a:lnTo>
                  <a:pt x="81" y="455"/>
                </a:lnTo>
                <a:lnTo>
                  <a:pt x="71" y="450"/>
                </a:lnTo>
                <a:lnTo>
                  <a:pt x="70" y="458"/>
                </a:lnTo>
                <a:lnTo>
                  <a:pt x="65" y="467"/>
                </a:lnTo>
                <a:lnTo>
                  <a:pt x="72" y="469"/>
                </a:lnTo>
                <a:lnTo>
                  <a:pt x="85" y="473"/>
                </a:lnTo>
                <a:lnTo>
                  <a:pt x="85" y="481"/>
                </a:lnTo>
                <a:lnTo>
                  <a:pt x="91" y="489"/>
                </a:lnTo>
                <a:lnTo>
                  <a:pt x="91" y="499"/>
                </a:lnTo>
                <a:lnTo>
                  <a:pt x="91" y="509"/>
                </a:lnTo>
                <a:lnTo>
                  <a:pt x="95" y="518"/>
                </a:lnTo>
                <a:lnTo>
                  <a:pt x="94" y="531"/>
                </a:lnTo>
                <a:lnTo>
                  <a:pt x="99" y="540"/>
                </a:lnTo>
                <a:lnTo>
                  <a:pt x="95" y="549"/>
                </a:lnTo>
                <a:lnTo>
                  <a:pt x="104" y="562"/>
                </a:lnTo>
                <a:lnTo>
                  <a:pt x="101" y="573"/>
                </a:lnTo>
                <a:lnTo>
                  <a:pt x="108" y="580"/>
                </a:lnTo>
                <a:lnTo>
                  <a:pt x="108" y="592"/>
                </a:lnTo>
                <a:lnTo>
                  <a:pt x="108" y="605"/>
                </a:lnTo>
                <a:lnTo>
                  <a:pt x="108" y="617"/>
                </a:lnTo>
                <a:lnTo>
                  <a:pt x="106" y="626"/>
                </a:lnTo>
                <a:lnTo>
                  <a:pt x="99" y="635"/>
                </a:lnTo>
                <a:lnTo>
                  <a:pt x="91" y="644"/>
                </a:lnTo>
                <a:lnTo>
                  <a:pt x="77" y="651"/>
                </a:lnTo>
                <a:lnTo>
                  <a:pt x="75" y="659"/>
                </a:lnTo>
                <a:lnTo>
                  <a:pt x="88" y="659"/>
                </a:lnTo>
                <a:lnTo>
                  <a:pt x="76" y="666"/>
                </a:lnTo>
                <a:lnTo>
                  <a:pt x="77" y="672"/>
                </a:lnTo>
                <a:lnTo>
                  <a:pt x="89" y="668"/>
                </a:lnTo>
                <a:lnTo>
                  <a:pt x="99" y="671"/>
                </a:lnTo>
                <a:lnTo>
                  <a:pt x="106" y="660"/>
                </a:lnTo>
                <a:lnTo>
                  <a:pt x="110" y="665"/>
                </a:lnTo>
                <a:lnTo>
                  <a:pt x="116" y="658"/>
                </a:lnTo>
                <a:lnTo>
                  <a:pt x="128" y="658"/>
                </a:lnTo>
                <a:lnTo>
                  <a:pt x="138" y="662"/>
                </a:lnTo>
                <a:lnTo>
                  <a:pt x="150" y="669"/>
                </a:lnTo>
                <a:lnTo>
                  <a:pt x="156" y="673"/>
                </a:lnTo>
                <a:lnTo>
                  <a:pt x="172" y="670"/>
                </a:lnTo>
                <a:lnTo>
                  <a:pt x="184" y="679"/>
                </a:lnTo>
                <a:lnTo>
                  <a:pt x="194" y="686"/>
                </a:lnTo>
                <a:lnTo>
                  <a:pt x="208" y="690"/>
                </a:lnTo>
                <a:lnTo>
                  <a:pt x="215" y="682"/>
                </a:lnTo>
                <a:lnTo>
                  <a:pt x="233" y="682"/>
                </a:lnTo>
                <a:lnTo>
                  <a:pt x="238" y="671"/>
                </a:lnTo>
                <a:lnTo>
                  <a:pt x="246" y="668"/>
                </a:lnTo>
                <a:lnTo>
                  <a:pt x="255" y="665"/>
                </a:lnTo>
                <a:lnTo>
                  <a:pt x="252" y="656"/>
                </a:lnTo>
                <a:lnTo>
                  <a:pt x="240" y="651"/>
                </a:lnTo>
                <a:lnTo>
                  <a:pt x="238" y="644"/>
                </a:lnTo>
                <a:lnTo>
                  <a:pt x="233" y="634"/>
                </a:lnTo>
                <a:lnTo>
                  <a:pt x="230" y="621"/>
                </a:lnTo>
                <a:lnTo>
                  <a:pt x="240" y="621"/>
                </a:lnTo>
                <a:lnTo>
                  <a:pt x="242" y="611"/>
                </a:lnTo>
                <a:lnTo>
                  <a:pt x="255" y="589"/>
                </a:lnTo>
                <a:lnTo>
                  <a:pt x="263" y="574"/>
                </a:lnTo>
                <a:lnTo>
                  <a:pt x="267" y="568"/>
                </a:lnTo>
                <a:lnTo>
                  <a:pt x="278" y="565"/>
                </a:lnTo>
                <a:lnTo>
                  <a:pt x="289" y="553"/>
                </a:lnTo>
                <a:lnTo>
                  <a:pt x="297" y="542"/>
                </a:lnTo>
                <a:lnTo>
                  <a:pt x="295" y="535"/>
                </a:lnTo>
                <a:lnTo>
                  <a:pt x="285" y="529"/>
                </a:lnTo>
                <a:lnTo>
                  <a:pt x="284" y="519"/>
                </a:lnTo>
                <a:lnTo>
                  <a:pt x="278" y="510"/>
                </a:lnTo>
                <a:lnTo>
                  <a:pt x="271" y="504"/>
                </a:lnTo>
                <a:lnTo>
                  <a:pt x="264" y="494"/>
                </a:lnTo>
                <a:lnTo>
                  <a:pt x="275" y="488"/>
                </a:lnTo>
                <a:lnTo>
                  <a:pt x="281" y="480"/>
                </a:lnTo>
                <a:lnTo>
                  <a:pt x="289" y="473"/>
                </a:lnTo>
                <a:lnTo>
                  <a:pt x="296" y="473"/>
                </a:lnTo>
                <a:lnTo>
                  <a:pt x="303" y="465"/>
                </a:lnTo>
                <a:lnTo>
                  <a:pt x="318" y="465"/>
                </a:lnTo>
                <a:lnTo>
                  <a:pt x="314" y="455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1" name="Freeform 34">
            <a:extLst>
              <a:ext uri="{FF2B5EF4-FFF2-40B4-BE49-F238E27FC236}">
                <a16:creationId xmlns:a16="http://schemas.microsoft.com/office/drawing/2014/main" id="{739832E3-29C9-427A-B7B1-3693C0E71817}"/>
              </a:ext>
            </a:extLst>
          </p:cNvPr>
          <p:cNvSpPr>
            <a:spLocks/>
          </p:cNvSpPr>
          <p:nvPr/>
        </p:nvSpPr>
        <p:spPr bwMode="auto">
          <a:xfrm>
            <a:off x="1640071" y="2962820"/>
            <a:ext cx="644603" cy="1398665"/>
          </a:xfrm>
          <a:custGeom>
            <a:avLst/>
            <a:gdLst>
              <a:gd name="T0" fmla="*/ 303 w 318"/>
              <a:gd name="T1" fmla="*/ 436 h 690"/>
              <a:gd name="T2" fmla="*/ 298 w 318"/>
              <a:gd name="T3" fmla="*/ 397 h 690"/>
              <a:gd name="T4" fmla="*/ 275 w 318"/>
              <a:gd name="T5" fmla="*/ 373 h 690"/>
              <a:gd name="T6" fmla="*/ 239 w 318"/>
              <a:gd name="T7" fmla="*/ 359 h 690"/>
              <a:gd name="T8" fmla="*/ 196 w 318"/>
              <a:gd name="T9" fmla="*/ 348 h 690"/>
              <a:gd name="T10" fmla="*/ 190 w 318"/>
              <a:gd name="T11" fmla="*/ 316 h 690"/>
              <a:gd name="T12" fmla="*/ 164 w 318"/>
              <a:gd name="T13" fmla="*/ 292 h 690"/>
              <a:gd name="T14" fmla="*/ 173 w 318"/>
              <a:gd name="T15" fmla="*/ 261 h 690"/>
              <a:gd name="T16" fmla="*/ 195 w 318"/>
              <a:gd name="T17" fmla="*/ 234 h 690"/>
              <a:gd name="T18" fmla="*/ 230 w 318"/>
              <a:gd name="T19" fmla="*/ 219 h 690"/>
              <a:gd name="T20" fmla="*/ 201 w 318"/>
              <a:gd name="T21" fmla="*/ 189 h 690"/>
              <a:gd name="T22" fmla="*/ 131 w 318"/>
              <a:gd name="T23" fmla="*/ 113 h 690"/>
              <a:gd name="T24" fmla="*/ 154 w 318"/>
              <a:gd name="T25" fmla="*/ 84 h 690"/>
              <a:gd name="T26" fmla="*/ 146 w 318"/>
              <a:gd name="T27" fmla="*/ 51 h 690"/>
              <a:gd name="T28" fmla="*/ 106 w 318"/>
              <a:gd name="T29" fmla="*/ 25 h 690"/>
              <a:gd name="T30" fmla="*/ 70 w 318"/>
              <a:gd name="T31" fmla="*/ 15 h 690"/>
              <a:gd name="T32" fmla="*/ 87 w 318"/>
              <a:gd name="T33" fmla="*/ 51 h 690"/>
              <a:gd name="T34" fmla="*/ 109 w 318"/>
              <a:gd name="T35" fmla="*/ 83 h 690"/>
              <a:gd name="T36" fmla="*/ 103 w 318"/>
              <a:gd name="T37" fmla="*/ 113 h 690"/>
              <a:gd name="T38" fmla="*/ 39 w 318"/>
              <a:gd name="T39" fmla="*/ 152 h 690"/>
              <a:gd name="T40" fmla="*/ 26 w 318"/>
              <a:gd name="T41" fmla="*/ 174 h 690"/>
              <a:gd name="T42" fmla="*/ 10 w 318"/>
              <a:gd name="T43" fmla="*/ 218 h 690"/>
              <a:gd name="T44" fmla="*/ 43 w 318"/>
              <a:gd name="T45" fmla="*/ 251 h 690"/>
              <a:gd name="T46" fmla="*/ 54 w 318"/>
              <a:gd name="T47" fmla="*/ 273 h 690"/>
              <a:gd name="T48" fmla="*/ 81 w 318"/>
              <a:gd name="T49" fmla="*/ 287 h 690"/>
              <a:gd name="T50" fmla="*/ 93 w 318"/>
              <a:gd name="T51" fmla="*/ 319 h 690"/>
              <a:gd name="T52" fmla="*/ 77 w 318"/>
              <a:gd name="T53" fmla="*/ 346 h 690"/>
              <a:gd name="T54" fmla="*/ 92 w 318"/>
              <a:gd name="T55" fmla="*/ 381 h 690"/>
              <a:gd name="T56" fmla="*/ 104 w 318"/>
              <a:gd name="T57" fmla="*/ 412 h 690"/>
              <a:gd name="T58" fmla="*/ 96 w 318"/>
              <a:gd name="T59" fmla="*/ 450 h 690"/>
              <a:gd name="T60" fmla="*/ 70 w 318"/>
              <a:gd name="T61" fmla="*/ 458 h 690"/>
              <a:gd name="T62" fmla="*/ 85 w 318"/>
              <a:gd name="T63" fmla="*/ 481 h 690"/>
              <a:gd name="T64" fmla="*/ 95 w 318"/>
              <a:gd name="T65" fmla="*/ 518 h 690"/>
              <a:gd name="T66" fmla="*/ 104 w 318"/>
              <a:gd name="T67" fmla="*/ 562 h 690"/>
              <a:gd name="T68" fmla="*/ 108 w 318"/>
              <a:gd name="T69" fmla="*/ 605 h 690"/>
              <a:gd name="T70" fmla="*/ 91 w 318"/>
              <a:gd name="T71" fmla="*/ 644 h 690"/>
              <a:gd name="T72" fmla="*/ 76 w 318"/>
              <a:gd name="T73" fmla="*/ 666 h 690"/>
              <a:gd name="T74" fmla="*/ 106 w 318"/>
              <a:gd name="T75" fmla="*/ 660 h 690"/>
              <a:gd name="T76" fmla="*/ 138 w 318"/>
              <a:gd name="T77" fmla="*/ 662 h 690"/>
              <a:gd name="T78" fmla="*/ 184 w 318"/>
              <a:gd name="T79" fmla="*/ 679 h 690"/>
              <a:gd name="T80" fmla="*/ 233 w 318"/>
              <a:gd name="T81" fmla="*/ 682 h 690"/>
              <a:gd name="T82" fmla="*/ 252 w 318"/>
              <a:gd name="T83" fmla="*/ 656 h 690"/>
              <a:gd name="T84" fmla="*/ 230 w 318"/>
              <a:gd name="T85" fmla="*/ 621 h 690"/>
              <a:gd name="T86" fmla="*/ 263 w 318"/>
              <a:gd name="T87" fmla="*/ 574 h 690"/>
              <a:gd name="T88" fmla="*/ 297 w 318"/>
              <a:gd name="T89" fmla="*/ 542 h 690"/>
              <a:gd name="T90" fmla="*/ 278 w 318"/>
              <a:gd name="T91" fmla="*/ 510 h 690"/>
              <a:gd name="T92" fmla="*/ 281 w 318"/>
              <a:gd name="T93" fmla="*/ 480 h 690"/>
              <a:gd name="T94" fmla="*/ 318 w 318"/>
              <a:gd name="T95" fmla="*/ 46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8" h="690">
                <a:moveTo>
                  <a:pt x="314" y="455"/>
                </a:moveTo>
                <a:lnTo>
                  <a:pt x="313" y="449"/>
                </a:lnTo>
                <a:lnTo>
                  <a:pt x="308" y="444"/>
                </a:lnTo>
                <a:lnTo>
                  <a:pt x="303" y="436"/>
                </a:lnTo>
                <a:lnTo>
                  <a:pt x="305" y="426"/>
                </a:lnTo>
                <a:lnTo>
                  <a:pt x="300" y="419"/>
                </a:lnTo>
                <a:lnTo>
                  <a:pt x="294" y="409"/>
                </a:lnTo>
                <a:lnTo>
                  <a:pt x="298" y="397"/>
                </a:lnTo>
                <a:lnTo>
                  <a:pt x="300" y="389"/>
                </a:lnTo>
                <a:lnTo>
                  <a:pt x="296" y="382"/>
                </a:lnTo>
                <a:lnTo>
                  <a:pt x="281" y="383"/>
                </a:lnTo>
                <a:lnTo>
                  <a:pt x="275" y="373"/>
                </a:lnTo>
                <a:lnTo>
                  <a:pt x="277" y="362"/>
                </a:lnTo>
                <a:lnTo>
                  <a:pt x="273" y="354"/>
                </a:lnTo>
                <a:lnTo>
                  <a:pt x="258" y="356"/>
                </a:lnTo>
                <a:lnTo>
                  <a:pt x="239" y="359"/>
                </a:lnTo>
                <a:lnTo>
                  <a:pt x="225" y="362"/>
                </a:lnTo>
                <a:lnTo>
                  <a:pt x="211" y="363"/>
                </a:lnTo>
                <a:lnTo>
                  <a:pt x="200" y="358"/>
                </a:lnTo>
                <a:lnTo>
                  <a:pt x="196" y="348"/>
                </a:lnTo>
                <a:lnTo>
                  <a:pt x="188" y="344"/>
                </a:lnTo>
                <a:lnTo>
                  <a:pt x="187" y="335"/>
                </a:lnTo>
                <a:lnTo>
                  <a:pt x="187" y="326"/>
                </a:lnTo>
                <a:lnTo>
                  <a:pt x="190" y="316"/>
                </a:lnTo>
                <a:lnTo>
                  <a:pt x="183" y="311"/>
                </a:lnTo>
                <a:lnTo>
                  <a:pt x="174" y="304"/>
                </a:lnTo>
                <a:lnTo>
                  <a:pt x="171" y="296"/>
                </a:lnTo>
                <a:lnTo>
                  <a:pt x="164" y="292"/>
                </a:lnTo>
                <a:lnTo>
                  <a:pt x="162" y="283"/>
                </a:lnTo>
                <a:lnTo>
                  <a:pt x="155" y="275"/>
                </a:lnTo>
                <a:lnTo>
                  <a:pt x="155" y="268"/>
                </a:lnTo>
                <a:lnTo>
                  <a:pt x="173" y="261"/>
                </a:lnTo>
                <a:lnTo>
                  <a:pt x="182" y="256"/>
                </a:lnTo>
                <a:lnTo>
                  <a:pt x="181" y="247"/>
                </a:lnTo>
                <a:lnTo>
                  <a:pt x="179" y="237"/>
                </a:lnTo>
                <a:lnTo>
                  <a:pt x="195" y="234"/>
                </a:lnTo>
                <a:lnTo>
                  <a:pt x="206" y="236"/>
                </a:lnTo>
                <a:lnTo>
                  <a:pt x="216" y="238"/>
                </a:lnTo>
                <a:lnTo>
                  <a:pt x="225" y="237"/>
                </a:lnTo>
                <a:lnTo>
                  <a:pt x="230" y="219"/>
                </a:lnTo>
                <a:lnTo>
                  <a:pt x="228" y="207"/>
                </a:lnTo>
                <a:lnTo>
                  <a:pt x="223" y="198"/>
                </a:lnTo>
                <a:lnTo>
                  <a:pt x="213" y="190"/>
                </a:lnTo>
                <a:lnTo>
                  <a:pt x="201" y="189"/>
                </a:lnTo>
                <a:lnTo>
                  <a:pt x="175" y="159"/>
                </a:lnTo>
                <a:lnTo>
                  <a:pt x="133" y="128"/>
                </a:lnTo>
                <a:lnTo>
                  <a:pt x="125" y="118"/>
                </a:lnTo>
                <a:lnTo>
                  <a:pt x="131" y="113"/>
                </a:lnTo>
                <a:lnTo>
                  <a:pt x="139" y="107"/>
                </a:lnTo>
                <a:lnTo>
                  <a:pt x="141" y="96"/>
                </a:lnTo>
                <a:lnTo>
                  <a:pt x="143" y="88"/>
                </a:lnTo>
                <a:lnTo>
                  <a:pt x="154" y="84"/>
                </a:lnTo>
                <a:lnTo>
                  <a:pt x="152" y="76"/>
                </a:lnTo>
                <a:lnTo>
                  <a:pt x="149" y="68"/>
                </a:lnTo>
                <a:lnTo>
                  <a:pt x="151" y="60"/>
                </a:lnTo>
                <a:lnTo>
                  <a:pt x="146" y="51"/>
                </a:lnTo>
                <a:lnTo>
                  <a:pt x="134" y="51"/>
                </a:lnTo>
                <a:lnTo>
                  <a:pt x="128" y="45"/>
                </a:lnTo>
                <a:lnTo>
                  <a:pt x="120" y="28"/>
                </a:lnTo>
                <a:lnTo>
                  <a:pt x="106" y="25"/>
                </a:lnTo>
                <a:lnTo>
                  <a:pt x="96" y="20"/>
                </a:lnTo>
                <a:lnTo>
                  <a:pt x="95" y="11"/>
                </a:lnTo>
                <a:lnTo>
                  <a:pt x="81" y="0"/>
                </a:lnTo>
                <a:lnTo>
                  <a:pt x="70" y="15"/>
                </a:lnTo>
                <a:lnTo>
                  <a:pt x="71" y="23"/>
                </a:lnTo>
                <a:lnTo>
                  <a:pt x="78" y="30"/>
                </a:lnTo>
                <a:lnTo>
                  <a:pt x="87" y="40"/>
                </a:lnTo>
                <a:lnTo>
                  <a:pt x="87" y="51"/>
                </a:lnTo>
                <a:lnTo>
                  <a:pt x="94" y="58"/>
                </a:lnTo>
                <a:lnTo>
                  <a:pt x="103" y="67"/>
                </a:lnTo>
                <a:lnTo>
                  <a:pt x="105" y="76"/>
                </a:lnTo>
                <a:lnTo>
                  <a:pt x="109" y="83"/>
                </a:lnTo>
                <a:lnTo>
                  <a:pt x="112" y="95"/>
                </a:lnTo>
                <a:lnTo>
                  <a:pt x="111" y="101"/>
                </a:lnTo>
                <a:lnTo>
                  <a:pt x="111" y="108"/>
                </a:lnTo>
                <a:lnTo>
                  <a:pt x="103" y="113"/>
                </a:lnTo>
                <a:lnTo>
                  <a:pt x="93" y="116"/>
                </a:lnTo>
                <a:lnTo>
                  <a:pt x="56" y="166"/>
                </a:lnTo>
                <a:lnTo>
                  <a:pt x="48" y="163"/>
                </a:lnTo>
                <a:lnTo>
                  <a:pt x="39" y="152"/>
                </a:lnTo>
                <a:lnTo>
                  <a:pt x="32" y="145"/>
                </a:lnTo>
                <a:lnTo>
                  <a:pt x="25" y="149"/>
                </a:lnTo>
                <a:lnTo>
                  <a:pt x="26" y="163"/>
                </a:lnTo>
                <a:lnTo>
                  <a:pt x="26" y="174"/>
                </a:lnTo>
                <a:lnTo>
                  <a:pt x="14" y="180"/>
                </a:lnTo>
                <a:lnTo>
                  <a:pt x="11" y="185"/>
                </a:lnTo>
                <a:lnTo>
                  <a:pt x="0" y="211"/>
                </a:lnTo>
                <a:lnTo>
                  <a:pt x="10" y="218"/>
                </a:lnTo>
                <a:lnTo>
                  <a:pt x="20" y="227"/>
                </a:lnTo>
                <a:lnTo>
                  <a:pt x="33" y="235"/>
                </a:lnTo>
                <a:lnTo>
                  <a:pt x="39" y="243"/>
                </a:lnTo>
                <a:lnTo>
                  <a:pt x="43" y="251"/>
                </a:lnTo>
                <a:lnTo>
                  <a:pt x="37" y="256"/>
                </a:lnTo>
                <a:lnTo>
                  <a:pt x="33" y="265"/>
                </a:lnTo>
                <a:lnTo>
                  <a:pt x="43" y="269"/>
                </a:lnTo>
                <a:lnTo>
                  <a:pt x="54" y="273"/>
                </a:lnTo>
                <a:lnTo>
                  <a:pt x="61" y="281"/>
                </a:lnTo>
                <a:lnTo>
                  <a:pt x="64" y="293"/>
                </a:lnTo>
                <a:lnTo>
                  <a:pt x="71" y="287"/>
                </a:lnTo>
                <a:lnTo>
                  <a:pt x="81" y="287"/>
                </a:lnTo>
                <a:lnTo>
                  <a:pt x="88" y="293"/>
                </a:lnTo>
                <a:lnTo>
                  <a:pt x="87" y="299"/>
                </a:lnTo>
                <a:lnTo>
                  <a:pt x="93" y="308"/>
                </a:lnTo>
                <a:lnTo>
                  <a:pt x="93" y="319"/>
                </a:lnTo>
                <a:lnTo>
                  <a:pt x="93" y="330"/>
                </a:lnTo>
                <a:lnTo>
                  <a:pt x="88" y="335"/>
                </a:lnTo>
                <a:lnTo>
                  <a:pt x="87" y="344"/>
                </a:lnTo>
                <a:lnTo>
                  <a:pt x="77" y="346"/>
                </a:lnTo>
                <a:lnTo>
                  <a:pt x="76" y="357"/>
                </a:lnTo>
                <a:lnTo>
                  <a:pt x="75" y="367"/>
                </a:lnTo>
                <a:lnTo>
                  <a:pt x="84" y="372"/>
                </a:lnTo>
                <a:lnTo>
                  <a:pt x="92" y="381"/>
                </a:lnTo>
                <a:lnTo>
                  <a:pt x="96" y="388"/>
                </a:lnTo>
                <a:lnTo>
                  <a:pt x="96" y="396"/>
                </a:lnTo>
                <a:lnTo>
                  <a:pt x="101" y="404"/>
                </a:lnTo>
                <a:lnTo>
                  <a:pt x="104" y="412"/>
                </a:lnTo>
                <a:lnTo>
                  <a:pt x="112" y="420"/>
                </a:lnTo>
                <a:lnTo>
                  <a:pt x="111" y="431"/>
                </a:lnTo>
                <a:lnTo>
                  <a:pt x="104" y="440"/>
                </a:lnTo>
                <a:lnTo>
                  <a:pt x="96" y="450"/>
                </a:lnTo>
                <a:lnTo>
                  <a:pt x="92" y="456"/>
                </a:lnTo>
                <a:lnTo>
                  <a:pt x="81" y="455"/>
                </a:lnTo>
                <a:lnTo>
                  <a:pt x="71" y="450"/>
                </a:lnTo>
                <a:lnTo>
                  <a:pt x="70" y="458"/>
                </a:lnTo>
                <a:lnTo>
                  <a:pt x="65" y="467"/>
                </a:lnTo>
                <a:lnTo>
                  <a:pt x="72" y="469"/>
                </a:lnTo>
                <a:lnTo>
                  <a:pt x="85" y="473"/>
                </a:lnTo>
                <a:lnTo>
                  <a:pt x="85" y="481"/>
                </a:lnTo>
                <a:lnTo>
                  <a:pt x="91" y="489"/>
                </a:lnTo>
                <a:lnTo>
                  <a:pt x="91" y="499"/>
                </a:lnTo>
                <a:lnTo>
                  <a:pt x="91" y="509"/>
                </a:lnTo>
                <a:lnTo>
                  <a:pt x="95" y="518"/>
                </a:lnTo>
                <a:lnTo>
                  <a:pt x="94" y="531"/>
                </a:lnTo>
                <a:lnTo>
                  <a:pt x="99" y="540"/>
                </a:lnTo>
                <a:lnTo>
                  <a:pt x="95" y="549"/>
                </a:lnTo>
                <a:lnTo>
                  <a:pt x="104" y="562"/>
                </a:lnTo>
                <a:lnTo>
                  <a:pt x="101" y="573"/>
                </a:lnTo>
                <a:lnTo>
                  <a:pt x="108" y="580"/>
                </a:lnTo>
                <a:lnTo>
                  <a:pt x="108" y="592"/>
                </a:lnTo>
                <a:lnTo>
                  <a:pt x="108" y="605"/>
                </a:lnTo>
                <a:lnTo>
                  <a:pt x="108" y="617"/>
                </a:lnTo>
                <a:lnTo>
                  <a:pt x="106" y="626"/>
                </a:lnTo>
                <a:lnTo>
                  <a:pt x="99" y="635"/>
                </a:lnTo>
                <a:lnTo>
                  <a:pt x="91" y="644"/>
                </a:lnTo>
                <a:lnTo>
                  <a:pt x="77" y="651"/>
                </a:lnTo>
                <a:lnTo>
                  <a:pt x="75" y="659"/>
                </a:lnTo>
                <a:lnTo>
                  <a:pt x="88" y="659"/>
                </a:lnTo>
                <a:lnTo>
                  <a:pt x="76" y="666"/>
                </a:lnTo>
                <a:lnTo>
                  <a:pt x="77" y="672"/>
                </a:lnTo>
                <a:lnTo>
                  <a:pt x="89" y="668"/>
                </a:lnTo>
                <a:lnTo>
                  <a:pt x="99" y="671"/>
                </a:lnTo>
                <a:lnTo>
                  <a:pt x="106" y="660"/>
                </a:lnTo>
                <a:lnTo>
                  <a:pt x="110" y="665"/>
                </a:lnTo>
                <a:lnTo>
                  <a:pt x="116" y="658"/>
                </a:lnTo>
                <a:lnTo>
                  <a:pt x="128" y="658"/>
                </a:lnTo>
                <a:lnTo>
                  <a:pt x="138" y="662"/>
                </a:lnTo>
                <a:lnTo>
                  <a:pt x="150" y="669"/>
                </a:lnTo>
                <a:lnTo>
                  <a:pt x="156" y="673"/>
                </a:lnTo>
                <a:lnTo>
                  <a:pt x="172" y="670"/>
                </a:lnTo>
                <a:lnTo>
                  <a:pt x="184" y="679"/>
                </a:lnTo>
                <a:lnTo>
                  <a:pt x="194" y="686"/>
                </a:lnTo>
                <a:lnTo>
                  <a:pt x="208" y="690"/>
                </a:lnTo>
                <a:lnTo>
                  <a:pt x="215" y="682"/>
                </a:lnTo>
                <a:lnTo>
                  <a:pt x="233" y="682"/>
                </a:lnTo>
                <a:lnTo>
                  <a:pt x="238" y="671"/>
                </a:lnTo>
                <a:lnTo>
                  <a:pt x="246" y="668"/>
                </a:lnTo>
                <a:lnTo>
                  <a:pt x="255" y="665"/>
                </a:lnTo>
                <a:lnTo>
                  <a:pt x="252" y="656"/>
                </a:lnTo>
                <a:lnTo>
                  <a:pt x="240" y="651"/>
                </a:lnTo>
                <a:lnTo>
                  <a:pt x="238" y="644"/>
                </a:lnTo>
                <a:lnTo>
                  <a:pt x="233" y="634"/>
                </a:lnTo>
                <a:lnTo>
                  <a:pt x="230" y="621"/>
                </a:lnTo>
                <a:lnTo>
                  <a:pt x="240" y="621"/>
                </a:lnTo>
                <a:lnTo>
                  <a:pt x="242" y="611"/>
                </a:lnTo>
                <a:lnTo>
                  <a:pt x="255" y="589"/>
                </a:lnTo>
                <a:lnTo>
                  <a:pt x="263" y="574"/>
                </a:lnTo>
                <a:lnTo>
                  <a:pt x="267" y="568"/>
                </a:lnTo>
                <a:lnTo>
                  <a:pt x="278" y="565"/>
                </a:lnTo>
                <a:lnTo>
                  <a:pt x="289" y="553"/>
                </a:lnTo>
                <a:lnTo>
                  <a:pt x="297" y="542"/>
                </a:lnTo>
                <a:lnTo>
                  <a:pt x="295" y="535"/>
                </a:lnTo>
                <a:lnTo>
                  <a:pt x="285" y="529"/>
                </a:lnTo>
                <a:lnTo>
                  <a:pt x="284" y="519"/>
                </a:lnTo>
                <a:lnTo>
                  <a:pt x="278" y="510"/>
                </a:lnTo>
                <a:lnTo>
                  <a:pt x="271" y="504"/>
                </a:lnTo>
                <a:lnTo>
                  <a:pt x="264" y="494"/>
                </a:lnTo>
                <a:lnTo>
                  <a:pt x="275" y="488"/>
                </a:lnTo>
                <a:lnTo>
                  <a:pt x="281" y="480"/>
                </a:lnTo>
                <a:lnTo>
                  <a:pt x="289" y="473"/>
                </a:lnTo>
                <a:lnTo>
                  <a:pt x="296" y="473"/>
                </a:lnTo>
                <a:lnTo>
                  <a:pt x="303" y="465"/>
                </a:lnTo>
                <a:lnTo>
                  <a:pt x="318" y="465"/>
                </a:lnTo>
                <a:lnTo>
                  <a:pt x="314" y="455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2" name="Freeform 35">
            <a:extLst>
              <a:ext uri="{FF2B5EF4-FFF2-40B4-BE49-F238E27FC236}">
                <a16:creationId xmlns:a16="http://schemas.microsoft.com/office/drawing/2014/main" id="{4F0C73F8-26EC-4DB7-BDA1-09E34E4C2803}"/>
              </a:ext>
            </a:extLst>
          </p:cNvPr>
          <p:cNvSpPr>
            <a:spLocks/>
          </p:cNvSpPr>
          <p:nvPr/>
        </p:nvSpPr>
        <p:spPr bwMode="auto">
          <a:xfrm>
            <a:off x="2752921" y="3056065"/>
            <a:ext cx="675008" cy="735820"/>
          </a:xfrm>
          <a:custGeom>
            <a:avLst/>
            <a:gdLst>
              <a:gd name="T0" fmla="*/ 95 w 333"/>
              <a:gd name="T1" fmla="*/ 150 h 363"/>
              <a:gd name="T2" fmla="*/ 102 w 333"/>
              <a:gd name="T3" fmla="*/ 174 h 363"/>
              <a:gd name="T4" fmla="*/ 81 w 333"/>
              <a:gd name="T5" fmla="*/ 190 h 363"/>
              <a:gd name="T6" fmla="*/ 61 w 333"/>
              <a:gd name="T7" fmla="*/ 213 h 363"/>
              <a:gd name="T8" fmla="*/ 38 w 333"/>
              <a:gd name="T9" fmla="*/ 228 h 363"/>
              <a:gd name="T10" fmla="*/ 19 w 333"/>
              <a:gd name="T11" fmla="*/ 245 h 363"/>
              <a:gd name="T12" fmla="*/ 16 w 333"/>
              <a:gd name="T13" fmla="*/ 270 h 363"/>
              <a:gd name="T14" fmla="*/ 11 w 333"/>
              <a:gd name="T15" fmla="*/ 295 h 363"/>
              <a:gd name="T16" fmla="*/ 34 w 333"/>
              <a:gd name="T17" fmla="*/ 318 h 363"/>
              <a:gd name="T18" fmla="*/ 47 w 333"/>
              <a:gd name="T19" fmla="*/ 327 h 363"/>
              <a:gd name="T20" fmla="*/ 57 w 333"/>
              <a:gd name="T21" fmla="*/ 345 h 363"/>
              <a:gd name="T22" fmla="*/ 82 w 333"/>
              <a:gd name="T23" fmla="*/ 350 h 363"/>
              <a:gd name="T24" fmla="*/ 105 w 333"/>
              <a:gd name="T25" fmla="*/ 362 h 363"/>
              <a:gd name="T26" fmla="*/ 133 w 333"/>
              <a:gd name="T27" fmla="*/ 354 h 363"/>
              <a:gd name="T28" fmla="*/ 153 w 333"/>
              <a:gd name="T29" fmla="*/ 354 h 363"/>
              <a:gd name="T30" fmla="*/ 165 w 333"/>
              <a:gd name="T31" fmla="*/ 316 h 363"/>
              <a:gd name="T32" fmla="*/ 190 w 333"/>
              <a:gd name="T33" fmla="*/ 320 h 363"/>
              <a:gd name="T34" fmla="*/ 174 w 333"/>
              <a:gd name="T35" fmla="*/ 344 h 363"/>
              <a:gd name="T36" fmla="*/ 194 w 333"/>
              <a:gd name="T37" fmla="*/ 344 h 363"/>
              <a:gd name="T38" fmla="*/ 215 w 333"/>
              <a:gd name="T39" fmla="*/ 331 h 363"/>
              <a:gd name="T40" fmla="*/ 246 w 333"/>
              <a:gd name="T41" fmla="*/ 323 h 363"/>
              <a:gd name="T42" fmla="*/ 275 w 333"/>
              <a:gd name="T43" fmla="*/ 297 h 363"/>
              <a:gd name="T44" fmla="*/ 294 w 333"/>
              <a:gd name="T45" fmla="*/ 270 h 363"/>
              <a:gd name="T46" fmla="*/ 284 w 333"/>
              <a:gd name="T47" fmla="*/ 242 h 363"/>
              <a:gd name="T48" fmla="*/ 300 w 333"/>
              <a:gd name="T49" fmla="*/ 240 h 363"/>
              <a:gd name="T50" fmla="*/ 321 w 333"/>
              <a:gd name="T51" fmla="*/ 244 h 363"/>
              <a:gd name="T52" fmla="*/ 333 w 333"/>
              <a:gd name="T53" fmla="*/ 219 h 363"/>
              <a:gd name="T54" fmla="*/ 333 w 333"/>
              <a:gd name="T55" fmla="*/ 190 h 363"/>
              <a:gd name="T56" fmla="*/ 317 w 333"/>
              <a:gd name="T57" fmla="*/ 174 h 363"/>
              <a:gd name="T58" fmla="*/ 294 w 333"/>
              <a:gd name="T59" fmla="*/ 167 h 363"/>
              <a:gd name="T60" fmla="*/ 269 w 333"/>
              <a:gd name="T61" fmla="*/ 152 h 363"/>
              <a:gd name="T62" fmla="*/ 269 w 333"/>
              <a:gd name="T63" fmla="*/ 122 h 363"/>
              <a:gd name="T64" fmla="*/ 261 w 333"/>
              <a:gd name="T65" fmla="*/ 101 h 363"/>
              <a:gd name="T66" fmla="*/ 245 w 333"/>
              <a:gd name="T67" fmla="*/ 85 h 363"/>
              <a:gd name="T68" fmla="*/ 230 w 333"/>
              <a:gd name="T69" fmla="*/ 75 h 363"/>
              <a:gd name="T70" fmla="*/ 201 w 333"/>
              <a:gd name="T71" fmla="*/ 80 h 363"/>
              <a:gd name="T72" fmla="*/ 181 w 333"/>
              <a:gd name="T73" fmla="*/ 85 h 363"/>
              <a:gd name="T74" fmla="*/ 153 w 333"/>
              <a:gd name="T75" fmla="*/ 75 h 363"/>
              <a:gd name="T76" fmla="*/ 137 w 333"/>
              <a:gd name="T77" fmla="*/ 61 h 363"/>
              <a:gd name="T78" fmla="*/ 120 w 333"/>
              <a:gd name="T79" fmla="*/ 45 h 363"/>
              <a:gd name="T80" fmla="*/ 123 w 333"/>
              <a:gd name="T81" fmla="*/ 22 h 363"/>
              <a:gd name="T82" fmla="*/ 107 w 333"/>
              <a:gd name="T83" fmla="*/ 6 h 363"/>
              <a:gd name="T84" fmla="*/ 106 w 333"/>
              <a:gd name="T85" fmla="*/ 37 h 363"/>
              <a:gd name="T86" fmla="*/ 112 w 333"/>
              <a:gd name="T87" fmla="*/ 70 h 363"/>
              <a:gd name="T88" fmla="*/ 99 w 333"/>
              <a:gd name="T89" fmla="*/ 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3" h="363">
                <a:moveTo>
                  <a:pt x="93" y="128"/>
                </a:moveTo>
                <a:lnTo>
                  <a:pt x="95" y="139"/>
                </a:lnTo>
                <a:lnTo>
                  <a:pt x="95" y="150"/>
                </a:lnTo>
                <a:lnTo>
                  <a:pt x="100" y="159"/>
                </a:lnTo>
                <a:lnTo>
                  <a:pt x="106" y="167"/>
                </a:lnTo>
                <a:lnTo>
                  <a:pt x="102" y="174"/>
                </a:lnTo>
                <a:lnTo>
                  <a:pt x="95" y="181"/>
                </a:lnTo>
                <a:lnTo>
                  <a:pt x="83" y="183"/>
                </a:lnTo>
                <a:lnTo>
                  <a:pt x="81" y="190"/>
                </a:lnTo>
                <a:lnTo>
                  <a:pt x="72" y="194"/>
                </a:lnTo>
                <a:lnTo>
                  <a:pt x="67" y="205"/>
                </a:lnTo>
                <a:lnTo>
                  <a:pt x="61" y="213"/>
                </a:lnTo>
                <a:lnTo>
                  <a:pt x="51" y="215"/>
                </a:lnTo>
                <a:lnTo>
                  <a:pt x="42" y="220"/>
                </a:lnTo>
                <a:lnTo>
                  <a:pt x="38" y="228"/>
                </a:lnTo>
                <a:lnTo>
                  <a:pt x="26" y="231"/>
                </a:lnTo>
                <a:lnTo>
                  <a:pt x="21" y="237"/>
                </a:lnTo>
                <a:lnTo>
                  <a:pt x="19" y="245"/>
                </a:lnTo>
                <a:lnTo>
                  <a:pt x="20" y="256"/>
                </a:lnTo>
                <a:lnTo>
                  <a:pt x="23" y="264"/>
                </a:lnTo>
                <a:lnTo>
                  <a:pt x="16" y="270"/>
                </a:lnTo>
                <a:lnTo>
                  <a:pt x="11" y="279"/>
                </a:lnTo>
                <a:lnTo>
                  <a:pt x="0" y="288"/>
                </a:lnTo>
                <a:lnTo>
                  <a:pt x="11" y="295"/>
                </a:lnTo>
                <a:lnTo>
                  <a:pt x="13" y="306"/>
                </a:lnTo>
                <a:lnTo>
                  <a:pt x="23" y="317"/>
                </a:lnTo>
                <a:lnTo>
                  <a:pt x="34" y="318"/>
                </a:lnTo>
                <a:lnTo>
                  <a:pt x="42" y="310"/>
                </a:lnTo>
                <a:lnTo>
                  <a:pt x="48" y="316"/>
                </a:lnTo>
                <a:lnTo>
                  <a:pt x="47" y="327"/>
                </a:lnTo>
                <a:lnTo>
                  <a:pt x="52" y="332"/>
                </a:lnTo>
                <a:lnTo>
                  <a:pt x="49" y="342"/>
                </a:lnTo>
                <a:lnTo>
                  <a:pt x="57" y="345"/>
                </a:lnTo>
                <a:lnTo>
                  <a:pt x="61" y="338"/>
                </a:lnTo>
                <a:lnTo>
                  <a:pt x="74" y="344"/>
                </a:lnTo>
                <a:lnTo>
                  <a:pt x="82" y="350"/>
                </a:lnTo>
                <a:lnTo>
                  <a:pt x="92" y="351"/>
                </a:lnTo>
                <a:lnTo>
                  <a:pt x="96" y="360"/>
                </a:lnTo>
                <a:lnTo>
                  <a:pt x="105" y="362"/>
                </a:lnTo>
                <a:lnTo>
                  <a:pt x="115" y="363"/>
                </a:lnTo>
                <a:lnTo>
                  <a:pt x="125" y="358"/>
                </a:lnTo>
                <a:lnTo>
                  <a:pt x="133" y="354"/>
                </a:lnTo>
                <a:lnTo>
                  <a:pt x="142" y="354"/>
                </a:lnTo>
                <a:lnTo>
                  <a:pt x="149" y="363"/>
                </a:lnTo>
                <a:lnTo>
                  <a:pt x="153" y="354"/>
                </a:lnTo>
                <a:lnTo>
                  <a:pt x="153" y="339"/>
                </a:lnTo>
                <a:lnTo>
                  <a:pt x="157" y="323"/>
                </a:lnTo>
                <a:lnTo>
                  <a:pt x="165" y="316"/>
                </a:lnTo>
                <a:lnTo>
                  <a:pt x="176" y="313"/>
                </a:lnTo>
                <a:lnTo>
                  <a:pt x="186" y="316"/>
                </a:lnTo>
                <a:lnTo>
                  <a:pt x="190" y="320"/>
                </a:lnTo>
                <a:lnTo>
                  <a:pt x="193" y="330"/>
                </a:lnTo>
                <a:lnTo>
                  <a:pt x="183" y="338"/>
                </a:lnTo>
                <a:lnTo>
                  <a:pt x="174" y="344"/>
                </a:lnTo>
                <a:lnTo>
                  <a:pt x="178" y="350"/>
                </a:lnTo>
                <a:lnTo>
                  <a:pt x="193" y="353"/>
                </a:lnTo>
                <a:lnTo>
                  <a:pt x="194" y="344"/>
                </a:lnTo>
                <a:lnTo>
                  <a:pt x="199" y="338"/>
                </a:lnTo>
                <a:lnTo>
                  <a:pt x="207" y="337"/>
                </a:lnTo>
                <a:lnTo>
                  <a:pt x="215" y="331"/>
                </a:lnTo>
                <a:lnTo>
                  <a:pt x="216" y="320"/>
                </a:lnTo>
                <a:lnTo>
                  <a:pt x="235" y="322"/>
                </a:lnTo>
                <a:lnTo>
                  <a:pt x="246" y="323"/>
                </a:lnTo>
                <a:lnTo>
                  <a:pt x="253" y="317"/>
                </a:lnTo>
                <a:lnTo>
                  <a:pt x="263" y="309"/>
                </a:lnTo>
                <a:lnTo>
                  <a:pt x="275" y="297"/>
                </a:lnTo>
                <a:lnTo>
                  <a:pt x="283" y="285"/>
                </a:lnTo>
                <a:lnTo>
                  <a:pt x="292" y="279"/>
                </a:lnTo>
                <a:lnTo>
                  <a:pt x="294" y="270"/>
                </a:lnTo>
                <a:lnTo>
                  <a:pt x="293" y="258"/>
                </a:lnTo>
                <a:lnTo>
                  <a:pt x="292" y="248"/>
                </a:lnTo>
                <a:lnTo>
                  <a:pt x="284" y="242"/>
                </a:lnTo>
                <a:lnTo>
                  <a:pt x="283" y="232"/>
                </a:lnTo>
                <a:lnTo>
                  <a:pt x="294" y="232"/>
                </a:lnTo>
                <a:lnTo>
                  <a:pt x="300" y="240"/>
                </a:lnTo>
                <a:lnTo>
                  <a:pt x="303" y="249"/>
                </a:lnTo>
                <a:lnTo>
                  <a:pt x="311" y="251"/>
                </a:lnTo>
                <a:lnTo>
                  <a:pt x="321" y="244"/>
                </a:lnTo>
                <a:lnTo>
                  <a:pt x="324" y="237"/>
                </a:lnTo>
                <a:lnTo>
                  <a:pt x="327" y="225"/>
                </a:lnTo>
                <a:lnTo>
                  <a:pt x="333" y="219"/>
                </a:lnTo>
                <a:lnTo>
                  <a:pt x="331" y="211"/>
                </a:lnTo>
                <a:lnTo>
                  <a:pt x="331" y="200"/>
                </a:lnTo>
                <a:lnTo>
                  <a:pt x="333" y="190"/>
                </a:lnTo>
                <a:lnTo>
                  <a:pt x="329" y="181"/>
                </a:lnTo>
                <a:lnTo>
                  <a:pt x="322" y="181"/>
                </a:lnTo>
                <a:lnTo>
                  <a:pt x="317" y="174"/>
                </a:lnTo>
                <a:lnTo>
                  <a:pt x="316" y="167"/>
                </a:lnTo>
                <a:lnTo>
                  <a:pt x="306" y="167"/>
                </a:lnTo>
                <a:lnTo>
                  <a:pt x="294" y="167"/>
                </a:lnTo>
                <a:lnTo>
                  <a:pt x="282" y="165"/>
                </a:lnTo>
                <a:lnTo>
                  <a:pt x="275" y="158"/>
                </a:lnTo>
                <a:lnTo>
                  <a:pt x="269" y="152"/>
                </a:lnTo>
                <a:lnTo>
                  <a:pt x="274" y="141"/>
                </a:lnTo>
                <a:lnTo>
                  <a:pt x="266" y="132"/>
                </a:lnTo>
                <a:lnTo>
                  <a:pt x="269" y="122"/>
                </a:lnTo>
                <a:lnTo>
                  <a:pt x="270" y="114"/>
                </a:lnTo>
                <a:lnTo>
                  <a:pt x="263" y="106"/>
                </a:lnTo>
                <a:lnTo>
                  <a:pt x="261" y="101"/>
                </a:lnTo>
                <a:lnTo>
                  <a:pt x="259" y="95"/>
                </a:lnTo>
                <a:lnTo>
                  <a:pt x="252" y="89"/>
                </a:lnTo>
                <a:lnTo>
                  <a:pt x="245" y="85"/>
                </a:lnTo>
                <a:lnTo>
                  <a:pt x="245" y="80"/>
                </a:lnTo>
                <a:lnTo>
                  <a:pt x="239" y="72"/>
                </a:lnTo>
                <a:lnTo>
                  <a:pt x="230" y="75"/>
                </a:lnTo>
                <a:lnTo>
                  <a:pt x="221" y="75"/>
                </a:lnTo>
                <a:lnTo>
                  <a:pt x="206" y="72"/>
                </a:lnTo>
                <a:lnTo>
                  <a:pt x="201" y="80"/>
                </a:lnTo>
                <a:lnTo>
                  <a:pt x="199" y="88"/>
                </a:lnTo>
                <a:lnTo>
                  <a:pt x="190" y="89"/>
                </a:lnTo>
                <a:lnTo>
                  <a:pt x="181" y="85"/>
                </a:lnTo>
                <a:lnTo>
                  <a:pt x="172" y="88"/>
                </a:lnTo>
                <a:lnTo>
                  <a:pt x="163" y="83"/>
                </a:lnTo>
                <a:lnTo>
                  <a:pt x="153" y="75"/>
                </a:lnTo>
                <a:lnTo>
                  <a:pt x="147" y="68"/>
                </a:lnTo>
                <a:lnTo>
                  <a:pt x="145" y="61"/>
                </a:lnTo>
                <a:lnTo>
                  <a:pt x="137" y="61"/>
                </a:lnTo>
                <a:lnTo>
                  <a:pt x="124" y="61"/>
                </a:lnTo>
                <a:lnTo>
                  <a:pt x="119" y="54"/>
                </a:lnTo>
                <a:lnTo>
                  <a:pt x="120" y="45"/>
                </a:lnTo>
                <a:lnTo>
                  <a:pt x="130" y="40"/>
                </a:lnTo>
                <a:lnTo>
                  <a:pt x="131" y="31"/>
                </a:lnTo>
                <a:lnTo>
                  <a:pt x="123" y="22"/>
                </a:lnTo>
                <a:lnTo>
                  <a:pt x="117" y="9"/>
                </a:lnTo>
                <a:lnTo>
                  <a:pt x="116" y="0"/>
                </a:lnTo>
                <a:lnTo>
                  <a:pt x="107" y="6"/>
                </a:lnTo>
                <a:lnTo>
                  <a:pt x="101" y="16"/>
                </a:lnTo>
                <a:lnTo>
                  <a:pt x="100" y="28"/>
                </a:lnTo>
                <a:lnTo>
                  <a:pt x="106" y="37"/>
                </a:lnTo>
                <a:lnTo>
                  <a:pt x="110" y="48"/>
                </a:lnTo>
                <a:lnTo>
                  <a:pt x="111" y="58"/>
                </a:lnTo>
                <a:lnTo>
                  <a:pt x="112" y="70"/>
                </a:lnTo>
                <a:lnTo>
                  <a:pt x="110" y="80"/>
                </a:lnTo>
                <a:lnTo>
                  <a:pt x="104" y="86"/>
                </a:lnTo>
                <a:lnTo>
                  <a:pt x="99" y="98"/>
                </a:lnTo>
                <a:lnTo>
                  <a:pt x="98" y="110"/>
                </a:lnTo>
                <a:lnTo>
                  <a:pt x="93" y="128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3" name="Freeform 36">
            <a:extLst>
              <a:ext uri="{FF2B5EF4-FFF2-40B4-BE49-F238E27FC236}">
                <a16:creationId xmlns:a16="http://schemas.microsoft.com/office/drawing/2014/main" id="{7583DEC3-9EE2-446A-A1C5-5DC561D4A9DC}"/>
              </a:ext>
            </a:extLst>
          </p:cNvPr>
          <p:cNvSpPr>
            <a:spLocks/>
          </p:cNvSpPr>
          <p:nvPr/>
        </p:nvSpPr>
        <p:spPr bwMode="auto">
          <a:xfrm>
            <a:off x="2752921" y="3056065"/>
            <a:ext cx="675008" cy="735820"/>
          </a:xfrm>
          <a:custGeom>
            <a:avLst/>
            <a:gdLst>
              <a:gd name="T0" fmla="*/ 95 w 333"/>
              <a:gd name="T1" fmla="*/ 150 h 363"/>
              <a:gd name="T2" fmla="*/ 102 w 333"/>
              <a:gd name="T3" fmla="*/ 174 h 363"/>
              <a:gd name="T4" fmla="*/ 81 w 333"/>
              <a:gd name="T5" fmla="*/ 190 h 363"/>
              <a:gd name="T6" fmla="*/ 61 w 333"/>
              <a:gd name="T7" fmla="*/ 213 h 363"/>
              <a:gd name="T8" fmla="*/ 38 w 333"/>
              <a:gd name="T9" fmla="*/ 228 h 363"/>
              <a:gd name="T10" fmla="*/ 19 w 333"/>
              <a:gd name="T11" fmla="*/ 245 h 363"/>
              <a:gd name="T12" fmla="*/ 16 w 333"/>
              <a:gd name="T13" fmla="*/ 270 h 363"/>
              <a:gd name="T14" fmla="*/ 11 w 333"/>
              <a:gd name="T15" fmla="*/ 295 h 363"/>
              <a:gd name="T16" fmla="*/ 34 w 333"/>
              <a:gd name="T17" fmla="*/ 318 h 363"/>
              <a:gd name="T18" fmla="*/ 47 w 333"/>
              <a:gd name="T19" fmla="*/ 327 h 363"/>
              <a:gd name="T20" fmla="*/ 57 w 333"/>
              <a:gd name="T21" fmla="*/ 345 h 363"/>
              <a:gd name="T22" fmla="*/ 82 w 333"/>
              <a:gd name="T23" fmla="*/ 350 h 363"/>
              <a:gd name="T24" fmla="*/ 105 w 333"/>
              <a:gd name="T25" fmla="*/ 362 h 363"/>
              <a:gd name="T26" fmla="*/ 133 w 333"/>
              <a:gd name="T27" fmla="*/ 354 h 363"/>
              <a:gd name="T28" fmla="*/ 153 w 333"/>
              <a:gd name="T29" fmla="*/ 354 h 363"/>
              <a:gd name="T30" fmla="*/ 165 w 333"/>
              <a:gd name="T31" fmla="*/ 316 h 363"/>
              <a:gd name="T32" fmla="*/ 190 w 333"/>
              <a:gd name="T33" fmla="*/ 320 h 363"/>
              <a:gd name="T34" fmla="*/ 174 w 333"/>
              <a:gd name="T35" fmla="*/ 344 h 363"/>
              <a:gd name="T36" fmla="*/ 194 w 333"/>
              <a:gd name="T37" fmla="*/ 344 h 363"/>
              <a:gd name="T38" fmla="*/ 215 w 333"/>
              <a:gd name="T39" fmla="*/ 331 h 363"/>
              <a:gd name="T40" fmla="*/ 246 w 333"/>
              <a:gd name="T41" fmla="*/ 323 h 363"/>
              <a:gd name="T42" fmla="*/ 275 w 333"/>
              <a:gd name="T43" fmla="*/ 297 h 363"/>
              <a:gd name="T44" fmla="*/ 294 w 333"/>
              <a:gd name="T45" fmla="*/ 270 h 363"/>
              <a:gd name="T46" fmla="*/ 284 w 333"/>
              <a:gd name="T47" fmla="*/ 242 h 363"/>
              <a:gd name="T48" fmla="*/ 300 w 333"/>
              <a:gd name="T49" fmla="*/ 240 h 363"/>
              <a:gd name="T50" fmla="*/ 321 w 333"/>
              <a:gd name="T51" fmla="*/ 244 h 363"/>
              <a:gd name="T52" fmla="*/ 333 w 333"/>
              <a:gd name="T53" fmla="*/ 219 h 363"/>
              <a:gd name="T54" fmla="*/ 333 w 333"/>
              <a:gd name="T55" fmla="*/ 190 h 363"/>
              <a:gd name="T56" fmla="*/ 317 w 333"/>
              <a:gd name="T57" fmla="*/ 174 h 363"/>
              <a:gd name="T58" fmla="*/ 294 w 333"/>
              <a:gd name="T59" fmla="*/ 167 h 363"/>
              <a:gd name="T60" fmla="*/ 269 w 333"/>
              <a:gd name="T61" fmla="*/ 152 h 363"/>
              <a:gd name="T62" fmla="*/ 269 w 333"/>
              <a:gd name="T63" fmla="*/ 122 h 363"/>
              <a:gd name="T64" fmla="*/ 261 w 333"/>
              <a:gd name="T65" fmla="*/ 101 h 363"/>
              <a:gd name="T66" fmla="*/ 245 w 333"/>
              <a:gd name="T67" fmla="*/ 85 h 363"/>
              <a:gd name="T68" fmla="*/ 230 w 333"/>
              <a:gd name="T69" fmla="*/ 75 h 363"/>
              <a:gd name="T70" fmla="*/ 201 w 333"/>
              <a:gd name="T71" fmla="*/ 80 h 363"/>
              <a:gd name="T72" fmla="*/ 181 w 333"/>
              <a:gd name="T73" fmla="*/ 85 h 363"/>
              <a:gd name="T74" fmla="*/ 153 w 333"/>
              <a:gd name="T75" fmla="*/ 75 h 363"/>
              <a:gd name="T76" fmla="*/ 137 w 333"/>
              <a:gd name="T77" fmla="*/ 61 h 363"/>
              <a:gd name="T78" fmla="*/ 120 w 333"/>
              <a:gd name="T79" fmla="*/ 45 h 363"/>
              <a:gd name="T80" fmla="*/ 123 w 333"/>
              <a:gd name="T81" fmla="*/ 22 h 363"/>
              <a:gd name="T82" fmla="*/ 107 w 333"/>
              <a:gd name="T83" fmla="*/ 6 h 363"/>
              <a:gd name="T84" fmla="*/ 106 w 333"/>
              <a:gd name="T85" fmla="*/ 37 h 363"/>
              <a:gd name="T86" fmla="*/ 112 w 333"/>
              <a:gd name="T87" fmla="*/ 70 h 363"/>
              <a:gd name="T88" fmla="*/ 99 w 333"/>
              <a:gd name="T89" fmla="*/ 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3" h="363">
                <a:moveTo>
                  <a:pt x="93" y="128"/>
                </a:moveTo>
                <a:lnTo>
                  <a:pt x="95" y="139"/>
                </a:lnTo>
                <a:lnTo>
                  <a:pt x="95" y="150"/>
                </a:lnTo>
                <a:lnTo>
                  <a:pt x="100" y="159"/>
                </a:lnTo>
                <a:lnTo>
                  <a:pt x="106" y="167"/>
                </a:lnTo>
                <a:lnTo>
                  <a:pt x="102" y="174"/>
                </a:lnTo>
                <a:lnTo>
                  <a:pt x="95" y="181"/>
                </a:lnTo>
                <a:lnTo>
                  <a:pt x="83" y="183"/>
                </a:lnTo>
                <a:lnTo>
                  <a:pt x="81" y="190"/>
                </a:lnTo>
                <a:lnTo>
                  <a:pt x="72" y="194"/>
                </a:lnTo>
                <a:lnTo>
                  <a:pt x="67" y="205"/>
                </a:lnTo>
                <a:lnTo>
                  <a:pt x="61" y="213"/>
                </a:lnTo>
                <a:lnTo>
                  <a:pt x="51" y="215"/>
                </a:lnTo>
                <a:lnTo>
                  <a:pt x="42" y="220"/>
                </a:lnTo>
                <a:lnTo>
                  <a:pt x="38" y="228"/>
                </a:lnTo>
                <a:lnTo>
                  <a:pt x="26" y="231"/>
                </a:lnTo>
                <a:lnTo>
                  <a:pt x="21" y="237"/>
                </a:lnTo>
                <a:lnTo>
                  <a:pt x="19" y="245"/>
                </a:lnTo>
                <a:lnTo>
                  <a:pt x="20" y="256"/>
                </a:lnTo>
                <a:lnTo>
                  <a:pt x="23" y="264"/>
                </a:lnTo>
                <a:lnTo>
                  <a:pt x="16" y="270"/>
                </a:lnTo>
                <a:lnTo>
                  <a:pt x="11" y="279"/>
                </a:lnTo>
                <a:lnTo>
                  <a:pt x="0" y="288"/>
                </a:lnTo>
                <a:lnTo>
                  <a:pt x="11" y="295"/>
                </a:lnTo>
                <a:lnTo>
                  <a:pt x="13" y="306"/>
                </a:lnTo>
                <a:lnTo>
                  <a:pt x="23" y="317"/>
                </a:lnTo>
                <a:lnTo>
                  <a:pt x="34" y="318"/>
                </a:lnTo>
                <a:lnTo>
                  <a:pt x="42" y="310"/>
                </a:lnTo>
                <a:lnTo>
                  <a:pt x="48" y="316"/>
                </a:lnTo>
                <a:lnTo>
                  <a:pt x="47" y="327"/>
                </a:lnTo>
                <a:lnTo>
                  <a:pt x="52" y="332"/>
                </a:lnTo>
                <a:lnTo>
                  <a:pt x="49" y="342"/>
                </a:lnTo>
                <a:lnTo>
                  <a:pt x="57" y="345"/>
                </a:lnTo>
                <a:lnTo>
                  <a:pt x="61" y="338"/>
                </a:lnTo>
                <a:lnTo>
                  <a:pt x="74" y="344"/>
                </a:lnTo>
                <a:lnTo>
                  <a:pt x="82" y="350"/>
                </a:lnTo>
                <a:lnTo>
                  <a:pt x="92" y="351"/>
                </a:lnTo>
                <a:lnTo>
                  <a:pt x="96" y="360"/>
                </a:lnTo>
                <a:lnTo>
                  <a:pt x="105" y="362"/>
                </a:lnTo>
                <a:lnTo>
                  <a:pt x="115" y="363"/>
                </a:lnTo>
                <a:lnTo>
                  <a:pt x="125" y="358"/>
                </a:lnTo>
                <a:lnTo>
                  <a:pt x="133" y="354"/>
                </a:lnTo>
                <a:lnTo>
                  <a:pt x="142" y="354"/>
                </a:lnTo>
                <a:lnTo>
                  <a:pt x="149" y="363"/>
                </a:lnTo>
                <a:lnTo>
                  <a:pt x="153" y="354"/>
                </a:lnTo>
                <a:lnTo>
                  <a:pt x="153" y="339"/>
                </a:lnTo>
                <a:lnTo>
                  <a:pt x="157" y="323"/>
                </a:lnTo>
                <a:lnTo>
                  <a:pt x="165" y="316"/>
                </a:lnTo>
                <a:lnTo>
                  <a:pt x="176" y="313"/>
                </a:lnTo>
                <a:lnTo>
                  <a:pt x="186" y="316"/>
                </a:lnTo>
                <a:lnTo>
                  <a:pt x="190" y="320"/>
                </a:lnTo>
                <a:lnTo>
                  <a:pt x="193" y="330"/>
                </a:lnTo>
                <a:lnTo>
                  <a:pt x="183" y="338"/>
                </a:lnTo>
                <a:lnTo>
                  <a:pt x="174" y="344"/>
                </a:lnTo>
                <a:lnTo>
                  <a:pt x="178" y="350"/>
                </a:lnTo>
                <a:lnTo>
                  <a:pt x="193" y="353"/>
                </a:lnTo>
                <a:lnTo>
                  <a:pt x="194" y="344"/>
                </a:lnTo>
                <a:lnTo>
                  <a:pt x="199" y="338"/>
                </a:lnTo>
                <a:lnTo>
                  <a:pt x="207" y="337"/>
                </a:lnTo>
                <a:lnTo>
                  <a:pt x="215" y="331"/>
                </a:lnTo>
                <a:lnTo>
                  <a:pt x="216" y="320"/>
                </a:lnTo>
                <a:lnTo>
                  <a:pt x="235" y="322"/>
                </a:lnTo>
                <a:lnTo>
                  <a:pt x="246" y="323"/>
                </a:lnTo>
                <a:lnTo>
                  <a:pt x="253" y="317"/>
                </a:lnTo>
                <a:lnTo>
                  <a:pt x="263" y="309"/>
                </a:lnTo>
                <a:lnTo>
                  <a:pt x="275" y="297"/>
                </a:lnTo>
                <a:lnTo>
                  <a:pt x="283" y="285"/>
                </a:lnTo>
                <a:lnTo>
                  <a:pt x="292" y="279"/>
                </a:lnTo>
                <a:lnTo>
                  <a:pt x="294" y="270"/>
                </a:lnTo>
                <a:lnTo>
                  <a:pt x="293" y="258"/>
                </a:lnTo>
                <a:lnTo>
                  <a:pt x="292" y="248"/>
                </a:lnTo>
                <a:lnTo>
                  <a:pt x="284" y="242"/>
                </a:lnTo>
                <a:lnTo>
                  <a:pt x="283" y="232"/>
                </a:lnTo>
                <a:lnTo>
                  <a:pt x="294" y="232"/>
                </a:lnTo>
                <a:lnTo>
                  <a:pt x="300" y="240"/>
                </a:lnTo>
                <a:lnTo>
                  <a:pt x="303" y="249"/>
                </a:lnTo>
                <a:lnTo>
                  <a:pt x="311" y="251"/>
                </a:lnTo>
                <a:lnTo>
                  <a:pt x="321" y="244"/>
                </a:lnTo>
                <a:lnTo>
                  <a:pt x="324" y="237"/>
                </a:lnTo>
                <a:lnTo>
                  <a:pt x="327" y="225"/>
                </a:lnTo>
                <a:lnTo>
                  <a:pt x="333" y="219"/>
                </a:lnTo>
                <a:lnTo>
                  <a:pt x="331" y="211"/>
                </a:lnTo>
                <a:lnTo>
                  <a:pt x="331" y="200"/>
                </a:lnTo>
                <a:lnTo>
                  <a:pt x="333" y="190"/>
                </a:lnTo>
                <a:lnTo>
                  <a:pt x="329" y="181"/>
                </a:lnTo>
                <a:lnTo>
                  <a:pt x="322" y="181"/>
                </a:lnTo>
                <a:lnTo>
                  <a:pt x="317" y="174"/>
                </a:lnTo>
                <a:lnTo>
                  <a:pt x="316" y="167"/>
                </a:lnTo>
                <a:lnTo>
                  <a:pt x="306" y="167"/>
                </a:lnTo>
                <a:lnTo>
                  <a:pt x="294" y="167"/>
                </a:lnTo>
                <a:lnTo>
                  <a:pt x="282" y="165"/>
                </a:lnTo>
                <a:lnTo>
                  <a:pt x="275" y="158"/>
                </a:lnTo>
                <a:lnTo>
                  <a:pt x="269" y="152"/>
                </a:lnTo>
                <a:lnTo>
                  <a:pt x="274" y="141"/>
                </a:lnTo>
                <a:lnTo>
                  <a:pt x="266" y="132"/>
                </a:lnTo>
                <a:lnTo>
                  <a:pt x="269" y="122"/>
                </a:lnTo>
                <a:lnTo>
                  <a:pt x="270" y="114"/>
                </a:lnTo>
                <a:lnTo>
                  <a:pt x="263" y="106"/>
                </a:lnTo>
                <a:lnTo>
                  <a:pt x="261" y="101"/>
                </a:lnTo>
                <a:lnTo>
                  <a:pt x="259" y="95"/>
                </a:lnTo>
                <a:lnTo>
                  <a:pt x="252" y="89"/>
                </a:lnTo>
                <a:lnTo>
                  <a:pt x="245" y="85"/>
                </a:lnTo>
                <a:lnTo>
                  <a:pt x="245" y="80"/>
                </a:lnTo>
                <a:lnTo>
                  <a:pt x="239" y="72"/>
                </a:lnTo>
                <a:lnTo>
                  <a:pt x="230" y="75"/>
                </a:lnTo>
                <a:lnTo>
                  <a:pt x="221" y="75"/>
                </a:lnTo>
                <a:lnTo>
                  <a:pt x="206" y="72"/>
                </a:lnTo>
                <a:lnTo>
                  <a:pt x="201" y="80"/>
                </a:lnTo>
                <a:lnTo>
                  <a:pt x="199" y="88"/>
                </a:lnTo>
                <a:lnTo>
                  <a:pt x="190" y="89"/>
                </a:lnTo>
                <a:lnTo>
                  <a:pt x="181" y="85"/>
                </a:lnTo>
                <a:lnTo>
                  <a:pt x="172" y="88"/>
                </a:lnTo>
                <a:lnTo>
                  <a:pt x="163" y="83"/>
                </a:lnTo>
                <a:lnTo>
                  <a:pt x="153" y="75"/>
                </a:lnTo>
                <a:lnTo>
                  <a:pt x="147" y="68"/>
                </a:lnTo>
                <a:lnTo>
                  <a:pt x="145" y="61"/>
                </a:lnTo>
                <a:lnTo>
                  <a:pt x="137" y="61"/>
                </a:lnTo>
                <a:lnTo>
                  <a:pt x="124" y="61"/>
                </a:lnTo>
                <a:lnTo>
                  <a:pt x="119" y="54"/>
                </a:lnTo>
                <a:lnTo>
                  <a:pt x="120" y="45"/>
                </a:lnTo>
                <a:lnTo>
                  <a:pt x="130" y="40"/>
                </a:lnTo>
                <a:lnTo>
                  <a:pt x="131" y="31"/>
                </a:lnTo>
                <a:lnTo>
                  <a:pt x="123" y="22"/>
                </a:lnTo>
                <a:lnTo>
                  <a:pt x="117" y="9"/>
                </a:lnTo>
                <a:lnTo>
                  <a:pt x="116" y="0"/>
                </a:lnTo>
                <a:lnTo>
                  <a:pt x="107" y="6"/>
                </a:lnTo>
                <a:lnTo>
                  <a:pt x="101" y="16"/>
                </a:lnTo>
                <a:lnTo>
                  <a:pt x="100" y="28"/>
                </a:lnTo>
                <a:lnTo>
                  <a:pt x="106" y="37"/>
                </a:lnTo>
                <a:lnTo>
                  <a:pt x="110" y="48"/>
                </a:lnTo>
                <a:lnTo>
                  <a:pt x="111" y="58"/>
                </a:lnTo>
                <a:lnTo>
                  <a:pt x="112" y="70"/>
                </a:lnTo>
                <a:lnTo>
                  <a:pt x="110" y="80"/>
                </a:lnTo>
                <a:lnTo>
                  <a:pt x="104" y="86"/>
                </a:lnTo>
                <a:lnTo>
                  <a:pt x="99" y="98"/>
                </a:lnTo>
                <a:lnTo>
                  <a:pt x="98" y="110"/>
                </a:lnTo>
                <a:lnTo>
                  <a:pt x="93" y="128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4" name="Freeform 37">
            <a:extLst>
              <a:ext uri="{FF2B5EF4-FFF2-40B4-BE49-F238E27FC236}">
                <a16:creationId xmlns:a16="http://schemas.microsoft.com/office/drawing/2014/main" id="{2AB46747-5E69-4140-BAE9-F02EC2D4AE5A}"/>
              </a:ext>
            </a:extLst>
          </p:cNvPr>
          <p:cNvSpPr>
            <a:spLocks/>
          </p:cNvSpPr>
          <p:nvPr/>
        </p:nvSpPr>
        <p:spPr bwMode="auto">
          <a:xfrm>
            <a:off x="2171157" y="3885129"/>
            <a:ext cx="320275" cy="259463"/>
          </a:xfrm>
          <a:custGeom>
            <a:avLst/>
            <a:gdLst>
              <a:gd name="T0" fmla="*/ 30 w 158"/>
              <a:gd name="T1" fmla="*/ 78 h 128"/>
              <a:gd name="T2" fmla="*/ 20 w 158"/>
              <a:gd name="T3" fmla="*/ 72 h 128"/>
              <a:gd name="T4" fmla="*/ 19 w 158"/>
              <a:gd name="T5" fmla="*/ 63 h 128"/>
              <a:gd name="T6" fmla="*/ 13 w 158"/>
              <a:gd name="T7" fmla="*/ 54 h 128"/>
              <a:gd name="T8" fmla="*/ 6 w 158"/>
              <a:gd name="T9" fmla="*/ 48 h 128"/>
              <a:gd name="T10" fmla="*/ 0 w 158"/>
              <a:gd name="T11" fmla="*/ 39 h 128"/>
              <a:gd name="T12" fmla="*/ 11 w 158"/>
              <a:gd name="T13" fmla="*/ 33 h 128"/>
              <a:gd name="T14" fmla="*/ 17 w 158"/>
              <a:gd name="T15" fmla="*/ 25 h 128"/>
              <a:gd name="T16" fmla="*/ 24 w 158"/>
              <a:gd name="T17" fmla="*/ 18 h 128"/>
              <a:gd name="T18" fmla="*/ 31 w 158"/>
              <a:gd name="T19" fmla="*/ 18 h 128"/>
              <a:gd name="T20" fmla="*/ 38 w 158"/>
              <a:gd name="T21" fmla="*/ 11 h 128"/>
              <a:gd name="T22" fmla="*/ 53 w 158"/>
              <a:gd name="T23" fmla="*/ 11 h 128"/>
              <a:gd name="T24" fmla="*/ 49 w 158"/>
              <a:gd name="T25" fmla="*/ 0 h 128"/>
              <a:gd name="T26" fmla="*/ 59 w 158"/>
              <a:gd name="T27" fmla="*/ 5 h 128"/>
              <a:gd name="T28" fmla="*/ 73 w 158"/>
              <a:gd name="T29" fmla="*/ 5 h 128"/>
              <a:gd name="T30" fmla="*/ 78 w 158"/>
              <a:gd name="T31" fmla="*/ 14 h 128"/>
              <a:gd name="T32" fmla="*/ 73 w 158"/>
              <a:gd name="T33" fmla="*/ 21 h 128"/>
              <a:gd name="T34" fmla="*/ 82 w 158"/>
              <a:gd name="T35" fmla="*/ 23 h 128"/>
              <a:gd name="T36" fmla="*/ 90 w 158"/>
              <a:gd name="T37" fmla="*/ 18 h 128"/>
              <a:gd name="T38" fmla="*/ 100 w 158"/>
              <a:gd name="T39" fmla="*/ 20 h 128"/>
              <a:gd name="T40" fmla="*/ 100 w 158"/>
              <a:gd name="T41" fmla="*/ 27 h 128"/>
              <a:gd name="T42" fmla="*/ 85 w 158"/>
              <a:gd name="T43" fmla="*/ 34 h 128"/>
              <a:gd name="T44" fmla="*/ 84 w 158"/>
              <a:gd name="T45" fmla="*/ 41 h 128"/>
              <a:gd name="T46" fmla="*/ 84 w 158"/>
              <a:gd name="T47" fmla="*/ 48 h 128"/>
              <a:gd name="T48" fmla="*/ 82 w 158"/>
              <a:gd name="T49" fmla="*/ 57 h 128"/>
              <a:gd name="T50" fmla="*/ 82 w 158"/>
              <a:gd name="T51" fmla="*/ 66 h 128"/>
              <a:gd name="T52" fmla="*/ 91 w 158"/>
              <a:gd name="T53" fmla="*/ 68 h 128"/>
              <a:gd name="T54" fmla="*/ 98 w 158"/>
              <a:gd name="T55" fmla="*/ 70 h 128"/>
              <a:gd name="T56" fmla="*/ 101 w 158"/>
              <a:gd name="T57" fmla="*/ 78 h 128"/>
              <a:gd name="T58" fmla="*/ 106 w 158"/>
              <a:gd name="T59" fmla="*/ 84 h 128"/>
              <a:gd name="T60" fmla="*/ 122 w 158"/>
              <a:gd name="T61" fmla="*/ 82 h 128"/>
              <a:gd name="T62" fmla="*/ 133 w 158"/>
              <a:gd name="T63" fmla="*/ 82 h 128"/>
              <a:gd name="T64" fmla="*/ 137 w 158"/>
              <a:gd name="T65" fmla="*/ 86 h 128"/>
              <a:gd name="T66" fmla="*/ 148 w 158"/>
              <a:gd name="T67" fmla="*/ 87 h 128"/>
              <a:gd name="T68" fmla="*/ 148 w 158"/>
              <a:gd name="T69" fmla="*/ 94 h 128"/>
              <a:gd name="T70" fmla="*/ 158 w 158"/>
              <a:gd name="T71" fmla="*/ 99 h 128"/>
              <a:gd name="T72" fmla="*/ 158 w 158"/>
              <a:gd name="T73" fmla="*/ 109 h 128"/>
              <a:gd name="T74" fmla="*/ 155 w 158"/>
              <a:gd name="T75" fmla="*/ 115 h 128"/>
              <a:gd name="T76" fmla="*/ 144 w 158"/>
              <a:gd name="T77" fmla="*/ 121 h 128"/>
              <a:gd name="T78" fmla="*/ 134 w 158"/>
              <a:gd name="T79" fmla="*/ 119 h 128"/>
              <a:gd name="T80" fmla="*/ 124 w 158"/>
              <a:gd name="T81" fmla="*/ 117 h 128"/>
              <a:gd name="T82" fmla="*/ 112 w 158"/>
              <a:gd name="T83" fmla="*/ 118 h 128"/>
              <a:gd name="T84" fmla="*/ 102 w 158"/>
              <a:gd name="T85" fmla="*/ 119 h 128"/>
              <a:gd name="T86" fmla="*/ 104 w 158"/>
              <a:gd name="T87" fmla="*/ 124 h 128"/>
              <a:gd name="T88" fmla="*/ 92 w 158"/>
              <a:gd name="T89" fmla="*/ 128 h 128"/>
              <a:gd name="T90" fmla="*/ 89 w 158"/>
              <a:gd name="T91" fmla="*/ 117 h 128"/>
              <a:gd name="T92" fmla="*/ 80 w 158"/>
              <a:gd name="T93" fmla="*/ 114 h 128"/>
              <a:gd name="T94" fmla="*/ 73 w 158"/>
              <a:gd name="T95" fmla="*/ 113 h 128"/>
              <a:gd name="T96" fmla="*/ 66 w 158"/>
              <a:gd name="T97" fmla="*/ 107 h 128"/>
              <a:gd name="T98" fmla="*/ 69 w 158"/>
              <a:gd name="T99" fmla="*/ 94 h 128"/>
              <a:gd name="T100" fmla="*/ 58 w 158"/>
              <a:gd name="T101" fmla="*/ 94 h 128"/>
              <a:gd name="T102" fmla="*/ 55 w 158"/>
              <a:gd name="T103" fmla="*/ 90 h 128"/>
              <a:gd name="T104" fmla="*/ 48 w 158"/>
              <a:gd name="T105" fmla="*/ 82 h 128"/>
              <a:gd name="T106" fmla="*/ 38 w 158"/>
              <a:gd name="T107" fmla="*/ 77 h 128"/>
              <a:gd name="T108" fmla="*/ 30 w 158"/>
              <a:gd name="T109" fmla="*/ 7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" h="128">
                <a:moveTo>
                  <a:pt x="30" y="78"/>
                </a:moveTo>
                <a:lnTo>
                  <a:pt x="20" y="72"/>
                </a:lnTo>
                <a:lnTo>
                  <a:pt x="19" y="63"/>
                </a:lnTo>
                <a:lnTo>
                  <a:pt x="13" y="54"/>
                </a:lnTo>
                <a:lnTo>
                  <a:pt x="6" y="48"/>
                </a:lnTo>
                <a:lnTo>
                  <a:pt x="0" y="39"/>
                </a:lnTo>
                <a:lnTo>
                  <a:pt x="11" y="33"/>
                </a:lnTo>
                <a:lnTo>
                  <a:pt x="17" y="25"/>
                </a:lnTo>
                <a:lnTo>
                  <a:pt x="24" y="18"/>
                </a:lnTo>
                <a:lnTo>
                  <a:pt x="31" y="18"/>
                </a:lnTo>
                <a:lnTo>
                  <a:pt x="38" y="11"/>
                </a:lnTo>
                <a:lnTo>
                  <a:pt x="53" y="11"/>
                </a:lnTo>
                <a:lnTo>
                  <a:pt x="49" y="0"/>
                </a:lnTo>
                <a:lnTo>
                  <a:pt x="59" y="5"/>
                </a:lnTo>
                <a:lnTo>
                  <a:pt x="73" y="5"/>
                </a:lnTo>
                <a:lnTo>
                  <a:pt x="78" y="14"/>
                </a:lnTo>
                <a:lnTo>
                  <a:pt x="73" y="21"/>
                </a:lnTo>
                <a:lnTo>
                  <a:pt x="82" y="23"/>
                </a:lnTo>
                <a:lnTo>
                  <a:pt x="90" y="18"/>
                </a:lnTo>
                <a:lnTo>
                  <a:pt x="100" y="20"/>
                </a:lnTo>
                <a:lnTo>
                  <a:pt x="100" y="27"/>
                </a:lnTo>
                <a:lnTo>
                  <a:pt x="85" y="34"/>
                </a:lnTo>
                <a:lnTo>
                  <a:pt x="84" y="41"/>
                </a:lnTo>
                <a:lnTo>
                  <a:pt x="84" y="48"/>
                </a:lnTo>
                <a:lnTo>
                  <a:pt x="82" y="57"/>
                </a:lnTo>
                <a:lnTo>
                  <a:pt x="82" y="66"/>
                </a:lnTo>
                <a:lnTo>
                  <a:pt x="91" y="68"/>
                </a:lnTo>
                <a:lnTo>
                  <a:pt x="98" y="70"/>
                </a:lnTo>
                <a:lnTo>
                  <a:pt x="101" y="78"/>
                </a:lnTo>
                <a:lnTo>
                  <a:pt x="106" y="84"/>
                </a:lnTo>
                <a:lnTo>
                  <a:pt x="122" y="82"/>
                </a:lnTo>
                <a:lnTo>
                  <a:pt x="133" y="82"/>
                </a:lnTo>
                <a:lnTo>
                  <a:pt x="137" y="86"/>
                </a:lnTo>
                <a:lnTo>
                  <a:pt x="148" y="87"/>
                </a:lnTo>
                <a:lnTo>
                  <a:pt x="148" y="94"/>
                </a:lnTo>
                <a:lnTo>
                  <a:pt x="158" y="99"/>
                </a:lnTo>
                <a:lnTo>
                  <a:pt x="158" y="109"/>
                </a:lnTo>
                <a:lnTo>
                  <a:pt x="155" y="115"/>
                </a:lnTo>
                <a:lnTo>
                  <a:pt x="144" y="121"/>
                </a:lnTo>
                <a:lnTo>
                  <a:pt x="134" y="119"/>
                </a:lnTo>
                <a:lnTo>
                  <a:pt x="124" y="117"/>
                </a:lnTo>
                <a:lnTo>
                  <a:pt x="112" y="118"/>
                </a:lnTo>
                <a:lnTo>
                  <a:pt x="102" y="119"/>
                </a:lnTo>
                <a:lnTo>
                  <a:pt x="104" y="124"/>
                </a:lnTo>
                <a:lnTo>
                  <a:pt x="92" y="128"/>
                </a:lnTo>
                <a:lnTo>
                  <a:pt x="89" y="117"/>
                </a:lnTo>
                <a:lnTo>
                  <a:pt x="80" y="114"/>
                </a:lnTo>
                <a:lnTo>
                  <a:pt x="73" y="113"/>
                </a:lnTo>
                <a:lnTo>
                  <a:pt x="66" y="107"/>
                </a:lnTo>
                <a:lnTo>
                  <a:pt x="69" y="94"/>
                </a:lnTo>
                <a:lnTo>
                  <a:pt x="58" y="94"/>
                </a:lnTo>
                <a:lnTo>
                  <a:pt x="55" y="90"/>
                </a:lnTo>
                <a:lnTo>
                  <a:pt x="48" y="82"/>
                </a:lnTo>
                <a:lnTo>
                  <a:pt x="38" y="77"/>
                </a:lnTo>
                <a:lnTo>
                  <a:pt x="30" y="78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5" name="Freeform 38">
            <a:extLst>
              <a:ext uri="{FF2B5EF4-FFF2-40B4-BE49-F238E27FC236}">
                <a16:creationId xmlns:a16="http://schemas.microsoft.com/office/drawing/2014/main" id="{D53809E2-5D8F-4D74-9DF1-03073C9C052A}"/>
              </a:ext>
            </a:extLst>
          </p:cNvPr>
          <p:cNvSpPr>
            <a:spLocks/>
          </p:cNvSpPr>
          <p:nvPr/>
        </p:nvSpPr>
        <p:spPr bwMode="auto">
          <a:xfrm>
            <a:off x="2171157" y="3885129"/>
            <a:ext cx="320275" cy="259463"/>
          </a:xfrm>
          <a:custGeom>
            <a:avLst/>
            <a:gdLst>
              <a:gd name="T0" fmla="*/ 30 w 158"/>
              <a:gd name="T1" fmla="*/ 78 h 128"/>
              <a:gd name="T2" fmla="*/ 20 w 158"/>
              <a:gd name="T3" fmla="*/ 72 h 128"/>
              <a:gd name="T4" fmla="*/ 19 w 158"/>
              <a:gd name="T5" fmla="*/ 63 h 128"/>
              <a:gd name="T6" fmla="*/ 13 w 158"/>
              <a:gd name="T7" fmla="*/ 54 h 128"/>
              <a:gd name="T8" fmla="*/ 6 w 158"/>
              <a:gd name="T9" fmla="*/ 48 h 128"/>
              <a:gd name="T10" fmla="*/ 0 w 158"/>
              <a:gd name="T11" fmla="*/ 39 h 128"/>
              <a:gd name="T12" fmla="*/ 11 w 158"/>
              <a:gd name="T13" fmla="*/ 33 h 128"/>
              <a:gd name="T14" fmla="*/ 17 w 158"/>
              <a:gd name="T15" fmla="*/ 25 h 128"/>
              <a:gd name="T16" fmla="*/ 24 w 158"/>
              <a:gd name="T17" fmla="*/ 18 h 128"/>
              <a:gd name="T18" fmla="*/ 31 w 158"/>
              <a:gd name="T19" fmla="*/ 18 h 128"/>
              <a:gd name="T20" fmla="*/ 38 w 158"/>
              <a:gd name="T21" fmla="*/ 11 h 128"/>
              <a:gd name="T22" fmla="*/ 53 w 158"/>
              <a:gd name="T23" fmla="*/ 11 h 128"/>
              <a:gd name="T24" fmla="*/ 49 w 158"/>
              <a:gd name="T25" fmla="*/ 0 h 128"/>
              <a:gd name="T26" fmla="*/ 59 w 158"/>
              <a:gd name="T27" fmla="*/ 5 h 128"/>
              <a:gd name="T28" fmla="*/ 73 w 158"/>
              <a:gd name="T29" fmla="*/ 5 h 128"/>
              <a:gd name="T30" fmla="*/ 78 w 158"/>
              <a:gd name="T31" fmla="*/ 14 h 128"/>
              <a:gd name="T32" fmla="*/ 73 w 158"/>
              <a:gd name="T33" fmla="*/ 21 h 128"/>
              <a:gd name="T34" fmla="*/ 82 w 158"/>
              <a:gd name="T35" fmla="*/ 23 h 128"/>
              <a:gd name="T36" fmla="*/ 90 w 158"/>
              <a:gd name="T37" fmla="*/ 18 h 128"/>
              <a:gd name="T38" fmla="*/ 100 w 158"/>
              <a:gd name="T39" fmla="*/ 20 h 128"/>
              <a:gd name="T40" fmla="*/ 100 w 158"/>
              <a:gd name="T41" fmla="*/ 27 h 128"/>
              <a:gd name="T42" fmla="*/ 85 w 158"/>
              <a:gd name="T43" fmla="*/ 34 h 128"/>
              <a:gd name="T44" fmla="*/ 84 w 158"/>
              <a:gd name="T45" fmla="*/ 41 h 128"/>
              <a:gd name="T46" fmla="*/ 84 w 158"/>
              <a:gd name="T47" fmla="*/ 48 h 128"/>
              <a:gd name="T48" fmla="*/ 82 w 158"/>
              <a:gd name="T49" fmla="*/ 57 h 128"/>
              <a:gd name="T50" fmla="*/ 82 w 158"/>
              <a:gd name="T51" fmla="*/ 66 h 128"/>
              <a:gd name="T52" fmla="*/ 91 w 158"/>
              <a:gd name="T53" fmla="*/ 68 h 128"/>
              <a:gd name="T54" fmla="*/ 98 w 158"/>
              <a:gd name="T55" fmla="*/ 70 h 128"/>
              <a:gd name="T56" fmla="*/ 101 w 158"/>
              <a:gd name="T57" fmla="*/ 78 h 128"/>
              <a:gd name="T58" fmla="*/ 106 w 158"/>
              <a:gd name="T59" fmla="*/ 84 h 128"/>
              <a:gd name="T60" fmla="*/ 122 w 158"/>
              <a:gd name="T61" fmla="*/ 82 h 128"/>
              <a:gd name="T62" fmla="*/ 133 w 158"/>
              <a:gd name="T63" fmla="*/ 82 h 128"/>
              <a:gd name="T64" fmla="*/ 137 w 158"/>
              <a:gd name="T65" fmla="*/ 86 h 128"/>
              <a:gd name="T66" fmla="*/ 148 w 158"/>
              <a:gd name="T67" fmla="*/ 87 h 128"/>
              <a:gd name="T68" fmla="*/ 148 w 158"/>
              <a:gd name="T69" fmla="*/ 94 h 128"/>
              <a:gd name="T70" fmla="*/ 158 w 158"/>
              <a:gd name="T71" fmla="*/ 99 h 128"/>
              <a:gd name="T72" fmla="*/ 158 w 158"/>
              <a:gd name="T73" fmla="*/ 109 h 128"/>
              <a:gd name="T74" fmla="*/ 155 w 158"/>
              <a:gd name="T75" fmla="*/ 115 h 128"/>
              <a:gd name="T76" fmla="*/ 144 w 158"/>
              <a:gd name="T77" fmla="*/ 121 h 128"/>
              <a:gd name="T78" fmla="*/ 134 w 158"/>
              <a:gd name="T79" fmla="*/ 119 h 128"/>
              <a:gd name="T80" fmla="*/ 124 w 158"/>
              <a:gd name="T81" fmla="*/ 117 h 128"/>
              <a:gd name="T82" fmla="*/ 112 w 158"/>
              <a:gd name="T83" fmla="*/ 118 h 128"/>
              <a:gd name="T84" fmla="*/ 102 w 158"/>
              <a:gd name="T85" fmla="*/ 119 h 128"/>
              <a:gd name="T86" fmla="*/ 104 w 158"/>
              <a:gd name="T87" fmla="*/ 124 h 128"/>
              <a:gd name="T88" fmla="*/ 92 w 158"/>
              <a:gd name="T89" fmla="*/ 128 h 128"/>
              <a:gd name="T90" fmla="*/ 89 w 158"/>
              <a:gd name="T91" fmla="*/ 117 h 128"/>
              <a:gd name="T92" fmla="*/ 80 w 158"/>
              <a:gd name="T93" fmla="*/ 114 h 128"/>
              <a:gd name="T94" fmla="*/ 73 w 158"/>
              <a:gd name="T95" fmla="*/ 113 h 128"/>
              <a:gd name="T96" fmla="*/ 66 w 158"/>
              <a:gd name="T97" fmla="*/ 107 h 128"/>
              <a:gd name="T98" fmla="*/ 69 w 158"/>
              <a:gd name="T99" fmla="*/ 94 h 128"/>
              <a:gd name="T100" fmla="*/ 58 w 158"/>
              <a:gd name="T101" fmla="*/ 94 h 128"/>
              <a:gd name="T102" fmla="*/ 55 w 158"/>
              <a:gd name="T103" fmla="*/ 90 h 128"/>
              <a:gd name="T104" fmla="*/ 48 w 158"/>
              <a:gd name="T105" fmla="*/ 82 h 128"/>
              <a:gd name="T106" fmla="*/ 38 w 158"/>
              <a:gd name="T107" fmla="*/ 77 h 128"/>
              <a:gd name="T108" fmla="*/ 30 w 158"/>
              <a:gd name="T109" fmla="*/ 7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" h="128">
                <a:moveTo>
                  <a:pt x="30" y="78"/>
                </a:moveTo>
                <a:lnTo>
                  <a:pt x="20" y="72"/>
                </a:lnTo>
                <a:lnTo>
                  <a:pt x="19" y="63"/>
                </a:lnTo>
                <a:lnTo>
                  <a:pt x="13" y="54"/>
                </a:lnTo>
                <a:lnTo>
                  <a:pt x="6" y="48"/>
                </a:lnTo>
                <a:lnTo>
                  <a:pt x="0" y="39"/>
                </a:lnTo>
                <a:lnTo>
                  <a:pt x="11" y="33"/>
                </a:lnTo>
                <a:lnTo>
                  <a:pt x="17" y="25"/>
                </a:lnTo>
                <a:lnTo>
                  <a:pt x="24" y="18"/>
                </a:lnTo>
                <a:lnTo>
                  <a:pt x="31" y="18"/>
                </a:lnTo>
                <a:lnTo>
                  <a:pt x="38" y="11"/>
                </a:lnTo>
                <a:lnTo>
                  <a:pt x="53" y="11"/>
                </a:lnTo>
                <a:lnTo>
                  <a:pt x="49" y="0"/>
                </a:lnTo>
                <a:lnTo>
                  <a:pt x="59" y="5"/>
                </a:lnTo>
                <a:lnTo>
                  <a:pt x="73" y="5"/>
                </a:lnTo>
                <a:lnTo>
                  <a:pt x="78" y="14"/>
                </a:lnTo>
                <a:lnTo>
                  <a:pt x="73" y="21"/>
                </a:lnTo>
                <a:lnTo>
                  <a:pt x="82" y="23"/>
                </a:lnTo>
                <a:lnTo>
                  <a:pt x="90" y="18"/>
                </a:lnTo>
                <a:lnTo>
                  <a:pt x="100" y="20"/>
                </a:lnTo>
                <a:lnTo>
                  <a:pt x="100" y="27"/>
                </a:lnTo>
                <a:lnTo>
                  <a:pt x="85" y="34"/>
                </a:lnTo>
                <a:lnTo>
                  <a:pt x="84" y="41"/>
                </a:lnTo>
                <a:lnTo>
                  <a:pt x="84" y="48"/>
                </a:lnTo>
                <a:lnTo>
                  <a:pt x="82" y="57"/>
                </a:lnTo>
                <a:lnTo>
                  <a:pt x="82" y="66"/>
                </a:lnTo>
                <a:lnTo>
                  <a:pt x="91" y="68"/>
                </a:lnTo>
                <a:lnTo>
                  <a:pt x="98" y="70"/>
                </a:lnTo>
                <a:lnTo>
                  <a:pt x="101" y="78"/>
                </a:lnTo>
                <a:lnTo>
                  <a:pt x="106" y="84"/>
                </a:lnTo>
                <a:lnTo>
                  <a:pt x="122" y="82"/>
                </a:lnTo>
                <a:lnTo>
                  <a:pt x="133" y="82"/>
                </a:lnTo>
                <a:lnTo>
                  <a:pt x="137" y="86"/>
                </a:lnTo>
                <a:lnTo>
                  <a:pt x="148" y="87"/>
                </a:lnTo>
                <a:lnTo>
                  <a:pt x="148" y="94"/>
                </a:lnTo>
                <a:lnTo>
                  <a:pt x="158" y="99"/>
                </a:lnTo>
                <a:lnTo>
                  <a:pt x="158" y="109"/>
                </a:lnTo>
                <a:lnTo>
                  <a:pt x="155" y="115"/>
                </a:lnTo>
                <a:lnTo>
                  <a:pt x="144" y="121"/>
                </a:lnTo>
                <a:lnTo>
                  <a:pt x="134" y="119"/>
                </a:lnTo>
                <a:lnTo>
                  <a:pt x="124" y="117"/>
                </a:lnTo>
                <a:lnTo>
                  <a:pt x="112" y="118"/>
                </a:lnTo>
                <a:lnTo>
                  <a:pt x="102" y="119"/>
                </a:lnTo>
                <a:lnTo>
                  <a:pt x="104" y="124"/>
                </a:lnTo>
                <a:lnTo>
                  <a:pt x="92" y="128"/>
                </a:lnTo>
                <a:lnTo>
                  <a:pt x="89" y="117"/>
                </a:lnTo>
                <a:lnTo>
                  <a:pt x="80" y="114"/>
                </a:lnTo>
                <a:lnTo>
                  <a:pt x="73" y="113"/>
                </a:lnTo>
                <a:lnTo>
                  <a:pt x="66" y="107"/>
                </a:lnTo>
                <a:lnTo>
                  <a:pt x="69" y="94"/>
                </a:lnTo>
                <a:lnTo>
                  <a:pt x="58" y="94"/>
                </a:lnTo>
                <a:lnTo>
                  <a:pt x="55" y="90"/>
                </a:lnTo>
                <a:lnTo>
                  <a:pt x="48" y="82"/>
                </a:lnTo>
                <a:lnTo>
                  <a:pt x="38" y="77"/>
                </a:lnTo>
                <a:lnTo>
                  <a:pt x="30" y="78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6" name="Freeform 39">
            <a:extLst>
              <a:ext uri="{FF2B5EF4-FFF2-40B4-BE49-F238E27FC236}">
                <a16:creationId xmlns:a16="http://schemas.microsoft.com/office/drawing/2014/main" id="{E352CA84-2C43-442B-93BE-21DED09663B0}"/>
              </a:ext>
            </a:extLst>
          </p:cNvPr>
          <p:cNvSpPr>
            <a:spLocks/>
          </p:cNvSpPr>
          <p:nvPr/>
        </p:nvSpPr>
        <p:spPr bwMode="auto">
          <a:xfrm>
            <a:off x="1796153" y="4041211"/>
            <a:ext cx="602035" cy="610143"/>
          </a:xfrm>
          <a:custGeom>
            <a:avLst/>
            <a:gdLst>
              <a:gd name="T0" fmla="*/ 265 w 297"/>
              <a:gd name="T1" fmla="*/ 60 h 301"/>
              <a:gd name="T2" fmla="*/ 273 w 297"/>
              <a:gd name="T3" fmla="*/ 86 h 301"/>
              <a:gd name="T4" fmla="*/ 281 w 297"/>
              <a:gd name="T5" fmla="*/ 116 h 301"/>
              <a:gd name="T6" fmla="*/ 294 w 297"/>
              <a:gd name="T7" fmla="*/ 138 h 301"/>
              <a:gd name="T8" fmla="*/ 288 w 297"/>
              <a:gd name="T9" fmla="*/ 157 h 301"/>
              <a:gd name="T10" fmla="*/ 264 w 297"/>
              <a:gd name="T11" fmla="*/ 181 h 301"/>
              <a:gd name="T12" fmla="*/ 255 w 297"/>
              <a:gd name="T13" fmla="*/ 216 h 301"/>
              <a:gd name="T14" fmla="*/ 247 w 297"/>
              <a:gd name="T15" fmla="*/ 252 h 301"/>
              <a:gd name="T16" fmla="*/ 233 w 297"/>
              <a:gd name="T17" fmla="*/ 271 h 301"/>
              <a:gd name="T18" fmla="*/ 203 w 297"/>
              <a:gd name="T19" fmla="*/ 260 h 301"/>
              <a:gd name="T20" fmla="*/ 173 w 297"/>
              <a:gd name="T21" fmla="*/ 261 h 301"/>
              <a:gd name="T22" fmla="*/ 170 w 297"/>
              <a:gd name="T23" fmla="*/ 286 h 301"/>
              <a:gd name="T24" fmla="*/ 135 w 297"/>
              <a:gd name="T25" fmla="*/ 293 h 301"/>
              <a:gd name="T26" fmla="*/ 119 w 297"/>
              <a:gd name="T27" fmla="*/ 301 h 301"/>
              <a:gd name="T28" fmla="*/ 88 w 297"/>
              <a:gd name="T29" fmla="*/ 295 h 301"/>
              <a:gd name="T30" fmla="*/ 56 w 297"/>
              <a:gd name="T31" fmla="*/ 293 h 301"/>
              <a:gd name="T32" fmla="*/ 38 w 297"/>
              <a:gd name="T33" fmla="*/ 284 h 301"/>
              <a:gd name="T34" fmla="*/ 16 w 297"/>
              <a:gd name="T35" fmla="*/ 271 h 301"/>
              <a:gd name="T36" fmla="*/ 14 w 297"/>
              <a:gd name="T37" fmla="*/ 260 h 301"/>
              <a:gd name="T38" fmla="*/ 34 w 297"/>
              <a:gd name="T39" fmla="*/ 246 h 301"/>
              <a:gd name="T40" fmla="*/ 49 w 297"/>
              <a:gd name="T41" fmla="*/ 217 h 301"/>
              <a:gd name="T42" fmla="*/ 65 w 297"/>
              <a:gd name="T43" fmla="*/ 204 h 301"/>
              <a:gd name="T44" fmla="*/ 71 w 297"/>
              <a:gd name="T45" fmla="*/ 190 h 301"/>
              <a:gd name="T46" fmla="*/ 76 w 297"/>
              <a:gd name="T47" fmla="*/ 179 h 301"/>
              <a:gd name="T48" fmla="*/ 78 w 297"/>
              <a:gd name="T49" fmla="*/ 170 h 301"/>
              <a:gd name="T50" fmla="*/ 74 w 297"/>
              <a:gd name="T51" fmla="*/ 168 h 301"/>
              <a:gd name="T52" fmla="*/ 60 w 297"/>
              <a:gd name="T53" fmla="*/ 175 h 301"/>
              <a:gd name="T54" fmla="*/ 36 w 297"/>
              <a:gd name="T55" fmla="*/ 168 h 301"/>
              <a:gd name="T56" fmla="*/ 40 w 297"/>
              <a:gd name="T57" fmla="*/ 150 h 301"/>
              <a:gd name="T58" fmla="*/ 22 w 297"/>
              <a:gd name="T59" fmla="*/ 162 h 301"/>
              <a:gd name="T60" fmla="*/ 7 w 297"/>
              <a:gd name="T61" fmla="*/ 150 h 301"/>
              <a:gd name="T62" fmla="*/ 22 w 297"/>
              <a:gd name="T63" fmla="*/ 138 h 301"/>
              <a:gd name="T64" fmla="*/ 39 w 297"/>
              <a:gd name="T65" fmla="*/ 125 h 301"/>
              <a:gd name="T66" fmla="*/ 72 w 297"/>
              <a:gd name="T67" fmla="*/ 136 h 301"/>
              <a:gd name="T68" fmla="*/ 106 w 297"/>
              <a:gd name="T69" fmla="*/ 147 h 301"/>
              <a:gd name="T70" fmla="*/ 136 w 297"/>
              <a:gd name="T71" fmla="*/ 149 h 301"/>
              <a:gd name="T72" fmla="*/ 167 w 297"/>
              <a:gd name="T73" fmla="*/ 135 h 301"/>
              <a:gd name="T74" fmla="*/ 161 w 297"/>
              <a:gd name="T75" fmla="*/ 118 h 301"/>
              <a:gd name="T76" fmla="*/ 151 w 297"/>
              <a:gd name="T77" fmla="*/ 88 h 301"/>
              <a:gd name="T78" fmla="*/ 175 w 297"/>
              <a:gd name="T79" fmla="*/ 55 h 301"/>
              <a:gd name="T80" fmla="*/ 198 w 297"/>
              <a:gd name="T81" fmla="*/ 31 h 301"/>
              <a:gd name="T82" fmla="*/ 215 w 297"/>
              <a:gd name="T83" fmla="*/ 1 h 301"/>
              <a:gd name="T84" fmla="*/ 240 w 297"/>
              <a:gd name="T85" fmla="*/ 13 h 301"/>
              <a:gd name="T86" fmla="*/ 251 w 297"/>
              <a:gd name="T87" fmla="*/ 31 h 301"/>
              <a:gd name="T88" fmla="*/ 273 w 297"/>
              <a:gd name="T89" fmla="*/ 4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7" h="301">
                <a:moveTo>
                  <a:pt x="277" y="53"/>
                </a:moveTo>
                <a:lnTo>
                  <a:pt x="270" y="54"/>
                </a:lnTo>
                <a:lnTo>
                  <a:pt x="265" y="60"/>
                </a:lnTo>
                <a:lnTo>
                  <a:pt x="267" y="70"/>
                </a:lnTo>
                <a:lnTo>
                  <a:pt x="269" y="79"/>
                </a:lnTo>
                <a:lnTo>
                  <a:pt x="273" y="86"/>
                </a:lnTo>
                <a:lnTo>
                  <a:pt x="279" y="94"/>
                </a:lnTo>
                <a:lnTo>
                  <a:pt x="277" y="103"/>
                </a:lnTo>
                <a:lnTo>
                  <a:pt x="281" y="116"/>
                </a:lnTo>
                <a:lnTo>
                  <a:pt x="281" y="127"/>
                </a:lnTo>
                <a:lnTo>
                  <a:pt x="285" y="136"/>
                </a:lnTo>
                <a:lnTo>
                  <a:pt x="294" y="138"/>
                </a:lnTo>
                <a:lnTo>
                  <a:pt x="297" y="144"/>
                </a:lnTo>
                <a:lnTo>
                  <a:pt x="294" y="151"/>
                </a:lnTo>
                <a:lnTo>
                  <a:pt x="288" y="157"/>
                </a:lnTo>
                <a:lnTo>
                  <a:pt x="276" y="160"/>
                </a:lnTo>
                <a:lnTo>
                  <a:pt x="266" y="168"/>
                </a:lnTo>
                <a:lnTo>
                  <a:pt x="264" y="181"/>
                </a:lnTo>
                <a:lnTo>
                  <a:pt x="260" y="196"/>
                </a:lnTo>
                <a:lnTo>
                  <a:pt x="254" y="204"/>
                </a:lnTo>
                <a:lnTo>
                  <a:pt x="255" y="216"/>
                </a:lnTo>
                <a:lnTo>
                  <a:pt x="251" y="228"/>
                </a:lnTo>
                <a:lnTo>
                  <a:pt x="249" y="240"/>
                </a:lnTo>
                <a:lnTo>
                  <a:pt x="247" y="252"/>
                </a:lnTo>
                <a:lnTo>
                  <a:pt x="242" y="262"/>
                </a:lnTo>
                <a:lnTo>
                  <a:pt x="240" y="271"/>
                </a:lnTo>
                <a:lnTo>
                  <a:pt x="233" y="271"/>
                </a:lnTo>
                <a:lnTo>
                  <a:pt x="222" y="268"/>
                </a:lnTo>
                <a:lnTo>
                  <a:pt x="212" y="260"/>
                </a:lnTo>
                <a:lnTo>
                  <a:pt x="203" y="260"/>
                </a:lnTo>
                <a:lnTo>
                  <a:pt x="191" y="263"/>
                </a:lnTo>
                <a:lnTo>
                  <a:pt x="181" y="256"/>
                </a:lnTo>
                <a:lnTo>
                  <a:pt x="173" y="261"/>
                </a:lnTo>
                <a:lnTo>
                  <a:pt x="171" y="268"/>
                </a:lnTo>
                <a:lnTo>
                  <a:pt x="170" y="277"/>
                </a:lnTo>
                <a:lnTo>
                  <a:pt x="170" y="286"/>
                </a:lnTo>
                <a:lnTo>
                  <a:pt x="160" y="288"/>
                </a:lnTo>
                <a:lnTo>
                  <a:pt x="145" y="288"/>
                </a:lnTo>
                <a:lnTo>
                  <a:pt x="135" y="293"/>
                </a:lnTo>
                <a:lnTo>
                  <a:pt x="127" y="288"/>
                </a:lnTo>
                <a:lnTo>
                  <a:pt x="125" y="295"/>
                </a:lnTo>
                <a:lnTo>
                  <a:pt x="119" y="301"/>
                </a:lnTo>
                <a:lnTo>
                  <a:pt x="108" y="300"/>
                </a:lnTo>
                <a:lnTo>
                  <a:pt x="96" y="291"/>
                </a:lnTo>
                <a:lnTo>
                  <a:pt x="88" y="295"/>
                </a:lnTo>
                <a:lnTo>
                  <a:pt x="76" y="293"/>
                </a:lnTo>
                <a:lnTo>
                  <a:pt x="65" y="291"/>
                </a:lnTo>
                <a:lnTo>
                  <a:pt x="56" y="293"/>
                </a:lnTo>
                <a:lnTo>
                  <a:pt x="52" y="285"/>
                </a:lnTo>
                <a:lnTo>
                  <a:pt x="43" y="280"/>
                </a:lnTo>
                <a:lnTo>
                  <a:pt x="38" y="284"/>
                </a:lnTo>
                <a:lnTo>
                  <a:pt x="30" y="277"/>
                </a:lnTo>
                <a:lnTo>
                  <a:pt x="25" y="269"/>
                </a:lnTo>
                <a:lnTo>
                  <a:pt x="16" y="271"/>
                </a:lnTo>
                <a:lnTo>
                  <a:pt x="5" y="277"/>
                </a:lnTo>
                <a:lnTo>
                  <a:pt x="6" y="268"/>
                </a:lnTo>
                <a:lnTo>
                  <a:pt x="14" y="260"/>
                </a:lnTo>
                <a:lnTo>
                  <a:pt x="21" y="253"/>
                </a:lnTo>
                <a:lnTo>
                  <a:pt x="27" y="250"/>
                </a:lnTo>
                <a:lnTo>
                  <a:pt x="34" y="246"/>
                </a:lnTo>
                <a:lnTo>
                  <a:pt x="35" y="234"/>
                </a:lnTo>
                <a:lnTo>
                  <a:pt x="40" y="226"/>
                </a:lnTo>
                <a:lnTo>
                  <a:pt x="49" y="217"/>
                </a:lnTo>
                <a:lnTo>
                  <a:pt x="58" y="215"/>
                </a:lnTo>
                <a:lnTo>
                  <a:pt x="59" y="208"/>
                </a:lnTo>
                <a:lnTo>
                  <a:pt x="65" y="204"/>
                </a:lnTo>
                <a:lnTo>
                  <a:pt x="58" y="197"/>
                </a:lnTo>
                <a:lnTo>
                  <a:pt x="60" y="189"/>
                </a:lnTo>
                <a:lnTo>
                  <a:pt x="71" y="190"/>
                </a:lnTo>
                <a:lnTo>
                  <a:pt x="72" y="179"/>
                </a:lnTo>
                <a:lnTo>
                  <a:pt x="72" y="179"/>
                </a:lnTo>
                <a:lnTo>
                  <a:pt x="76" y="179"/>
                </a:lnTo>
                <a:lnTo>
                  <a:pt x="78" y="177"/>
                </a:lnTo>
                <a:lnTo>
                  <a:pt x="80" y="173"/>
                </a:lnTo>
                <a:lnTo>
                  <a:pt x="78" y="170"/>
                </a:lnTo>
                <a:lnTo>
                  <a:pt x="78" y="170"/>
                </a:lnTo>
                <a:lnTo>
                  <a:pt x="76" y="169"/>
                </a:lnTo>
                <a:lnTo>
                  <a:pt x="74" y="168"/>
                </a:lnTo>
                <a:lnTo>
                  <a:pt x="72" y="168"/>
                </a:lnTo>
                <a:lnTo>
                  <a:pt x="70" y="169"/>
                </a:lnTo>
                <a:lnTo>
                  <a:pt x="60" y="175"/>
                </a:lnTo>
                <a:lnTo>
                  <a:pt x="48" y="179"/>
                </a:lnTo>
                <a:lnTo>
                  <a:pt x="41" y="177"/>
                </a:lnTo>
                <a:lnTo>
                  <a:pt x="36" y="168"/>
                </a:lnTo>
                <a:lnTo>
                  <a:pt x="43" y="161"/>
                </a:lnTo>
                <a:lnTo>
                  <a:pt x="49" y="151"/>
                </a:lnTo>
                <a:lnTo>
                  <a:pt x="40" y="150"/>
                </a:lnTo>
                <a:lnTo>
                  <a:pt x="33" y="157"/>
                </a:lnTo>
                <a:lnTo>
                  <a:pt x="29" y="166"/>
                </a:lnTo>
                <a:lnTo>
                  <a:pt x="22" y="162"/>
                </a:lnTo>
                <a:lnTo>
                  <a:pt x="17" y="155"/>
                </a:lnTo>
                <a:lnTo>
                  <a:pt x="15" y="147"/>
                </a:lnTo>
                <a:lnTo>
                  <a:pt x="7" y="150"/>
                </a:lnTo>
                <a:lnTo>
                  <a:pt x="0" y="139"/>
                </a:lnTo>
                <a:lnTo>
                  <a:pt x="12" y="135"/>
                </a:lnTo>
                <a:lnTo>
                  <a:pt x="22" y="138"/>
                </a:lnTo>
                <a:lnTo>
                  <a:pt x="29" y="127"/>
                </a:lnTo>
                <a:lnTo>
                  <a:pt x="33" y="132"/>
                </a:lnTo>
                <a:lnTo>
                  <a:pt x="39" y="125"/>
                </a:lnTo>
                <a:lnTo>
                  <a:pt x="51" y="125"/>
                </a:lnTo>
                <a:lnTo>
                  <a:pt x="60" y="129"/>
                </a:lnTo>
                <a:lnTo>
                  <a:pt x="72" y="136"/>
                </a:lnTo>
                <a:lnTo>
                  <a:pt x="78" y="140"/>
                </a:lnTo>
                <a:lnTo>
                  <a:pt x="94" y="137"/>
                </a:lnTo>
                <a:lnTo>
                  <a:pt x="106" y="147"/>
                </a:lnTo>
                <a:lnTo>
                  <a:pt x="115" y="153"/>
                </a:lnTo>
                <a:lnTo>
                  <a:pt x="130" y="157"/>
                </a:lnTo>
                <a:lnTo>
                  <a:pt x="136" y="149"/>
                </a:lnTo>
                <a:lnTo>
                  <a:pt x="154" y="149"/>
                </a:lnTo>
                <a:lnTo>
                  <a:pt x="158" y="138"/>
                </a:lnTo>
                <a:lnTo>
                  <a:pt x="167" y="135"/>
                </a:lnTo>
                <a:lnTo>
                  <a:pt x="175" y="132"/>
                </a:lnTo>
                <a:lnTo>
                  <a:pt x="173" y="123"/>
                </a:lnTo>
                <a:lnTo>
                  <a:pt x="161" y="118"/>
                </a:lnTo>
                <a:lnTo>
                  <a:pt x="158" y="110"/>
                </a:lnTo>
                <a:lnTo>
                  <a:pt x="154" y="101"/>
                </a:lnTo>
                <a:lnTo>
                  <a:pt x="151" y="88"/>
                </a:lnTo>
                <a:lnTo>
                  <a:pt x="161" y="88"/>
                </a:lnTo>
                <a:lnTo>
                  <a:pt x="163" y="78"/>
                </a:lnTo>
                <a:lnTo>
                  <a:pt x="175" y="55"/>
                </a:lnTo>
                <a:lnTo>
                  <a:pt x="184" y="41"/>
                </a:lnTo>
                <a:lnTo>
                  <a:pt x="187" y="35"/>
                </a:lnTo>
                <a:lnTo>
                  <a:pt x="198" y="31"/>
                </a:lnTo>
                <a:lnTo>
                  <a:pt x="209" y="19"/>
                </a:lnTo>
                <a:lnTo>
                  <a:pt x="217" y="8"/>
                </a:lnTo>
                <a:lnTo>
                  <a:pt x="215" y="1"/>
                </a:lnTo>
                <a:lnTo>
                  <a:pt x="223" y="0"/>
                </a:lnTo>
                <a:lnTo>
                  <a:pt x="233" y="5"/>
                </a:lnTo>
                <a:lnTo>
                  <a:pt x="240" y="13"/>
                </a:lnTo>
                <a:lnTo>
                  <a:pt x="242" y="18"/>
                </a:lnTo>
                <a:lnTo>
                  <a:pt x="254" y="18"/>
                </a:lnTo>
                <a:lnTo>
                  <a:pt x="251" y="31"/>
                </a:lnTo>
                <a:lnTo>
                  <a:pt x="258" y="37"/>
                </a:lnTo>
                <a:lnTo>
                  <a:pt x="265" y="39"/>
                </a:lnTo>
                <a:lnTo>
                  <a:pt x="273" y="41"/>
                </a:lnTo>
                <a:lnTo>
                  <a:pt x="277" y="53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7" name="Freeform 40">
            <a:extLst>
              <a:ext uri="{FF2B5EF4-FFF2-40B4-BE49-F238E27FC236}">
                <a16:creationId xmlns:a16="http://schemas.microsoft.com/office/drawing/2014/main" id="{40044395-0F11-4A30-A750-546CDB7F496E}"/>
              </a:ext>
            </a:extLst>
          </p:cNvPr>
          <p:cNvSpPr>
            <a:spLocks/>
          </p:cNvSpPr>
          <p:nvPr/>
        </p:nvSpPr>
        <p:spPr bwMode="auto">
          <a:xfrm>
            <a:off x="1796153" y="4041211"/>
            <a:ext cx="602035" cy="610143"/>
          </a:xfrm>
          <a:custGeom>
            <a:avLst/>
            <a:gdLst>
              <a:gd name="T0" fmla="*/ 265 w 297"/>
              <a:gd name="T1" fmla="*/ 60 h 301"/>
              <a:gd name="T2" fmla="*/ 273 w 297"/>
              <a:gd name="T3" fmla="*/ 86 h 301"/>
              <a:gd name="T4" fmla="*/ 281 w 297"/>
              <a:gd name="T5" fmla="*/ 116 h 301"/>
              <a:gd name="T6" fmla="*/ 294 w 297"/>
              <a:gd name="T7" fmla="*/ 138 h 301"/>
              <a:gd name="T8" fmla="*/ 288 w 297"/>
              <a:gd name="T9" fmla="*/ 157 h 301"/>
              <a:gd name="T10" fmla="*/ 264 w 297"/>
              <a:gd name="T11" fmla="*/ 181 h 301"/>
              <a:gd name="T12" fmla="*/ 255 w 297"/>
              <a:gd name="T13" fmla="*/ 216 h 301"/>
              <a:gd name="T14" fmla="*/ 247 w 297"/>
              <a:gd name="T15" fmla="*/ 252 h 301"/>
              <a:gd name="T16" fmla="*/ 233 w 297"/>
              <a:gd name="T17" fmla="*/ 271 h 301"/>
              <a:gd name="T18" fmla="*/ 203 w 297"/>
              <a:gd name="T19" fmla="*/ 260 h 301"/>
              <a:gd name="T20" fmla="*/ 173 w 297"/>
              <a:gd name="T21" fmla="*/ 261 h 301"/>
              <a:gd name="T22" fmla="*/ 170 w 297"/>
              <a:gd name="T23" fmla="*/ 286 h 301"/>
              <a:gd name="T24" fmla="*/ 135 w 297"/>
              <a:gd name="T25" fmla="*/ 293 h 301"/>
              <a:gd name="T26" fmla="*/ 119 w 297"/>
              <a:gd name="T27" fmla="*/ 301 h 301"/>
              <a:gd name="T28" fmla="*/ 88 w 297"/>
              <a:gd name="T29" fmla="*/ 295 h 301"/>
              <a:gd name="T30" fmla="*/ 56 w 297"/>
              <a:gd name="T31" fmla="*/ 293 h 301"/>
              <a:gd name="T32" fmla="*/ 38 w 297"/>
              <a:gd name="T33" fmla="*/ 284 h 301"/>
              <a:gd name="T34" fmla="*/ 16 w 297"/>
              <a:gd name="T35" fmla="*/ 271 h 301"/>
              <a:gd name="T36" fmla="*/ 14 w 297"/>
              <a:gd name="T37" fmla="*/ 260 h 301"/>
              <a:gd name="T38" fmla="*/ 34 w 297"/>
              <a:gd name="T39" fmla="*/ 246 h 301"/>
              <a:gd name="T40" fmla="*/ 49 w 297"/>
              <a:gd name="T41" fmla="*/ 217 h 301"/>
              <a:gd name="T42" fmla="*/ 65 w 297"/>
              <a:gd name="T43" fmla="*/ 204 h 301"/>
              <a:gd name="T44" fmla="*/ 71 w 297"/>
              <a:gd name="T45" fmla="*/ 190 h 301"/>
              <a:gd name="T46" fmla="*/ 76 w 297"/>
              <a:gd name="T47" fmla="*/ 179 h 301"/>
              <a:gd name="T48" fmla="*/ 78 w 297"/>
              <a:gd name="T49" fmla="*/ 170 h 301"/>
              <a:gd name="T50" fmla="*/ 74 w 297"/>
              <a:gd name="T51" fmla="*/ 168 h 301"/>
              <a:gd name="T52" fmla="*/ 60 w 297"/>
              <a:gd name="T53" fmla="*/ 175 h 301"/>
              <a:gd name="T54" fmla="*/ 36 w 297"/>
              <a:gd name="T55" fmla="*/ 168 h 301"/>
              <a:gd name="T56" fmla="*/ 40 w 297"/>
              <a:gd name="T57" fmla="*/ 150 h 301"/>
              <a:gd name="T58" fmla="*/ 22 w 297"/>
              <a:gd name="T59" fmla="*/ 162 h 301"/>
              <a:gd name="T60" fmla="*/ 7 w 297"/>
              <a:gd name="T61" fmla="*/ 150 h 301"/>
              <a:gd name="T62" fmla="*/ 22 w 297"/>
              <a:gd name="T63" fmla="*/ 138 h 301"/>
              <a:gd name="T64" fmla="*/ 39 w 297"/>
              <a:gd name="T65" fmla="*/ 125 h 301"/>
              <a:gd name="T66" fmla="*/ 72 w 297"/>
              <a:gd name="T67" fmla="*/ 136 h 301"/>
              <a:gd name="T68" fmla="*/ 106 w 297"/>
              <a:gd name="T69" fmla="*/ 147 h 301"/>
              <a:gd name="T70" fmla="*/ 136 w 297"/>
              <a:gd name="T71" fmla="*/ 149 h 301"/>
              <a:gd name="T72" fmla="*/ 167 w 297"/>
              <a:gd name="T73" fmla="*/ 135 h 301"/>
              <a:gd name="T74" fmla="*/ 161 w 297"/>
              <a:gd name="T75" fmla="*/ 118 h 301"/>
              <a:gd name="T76" fmla="*/ 151 w 297"/>
              <a:gd name="T77" fmla="*/ 88 h 301"/>
              <a:gd name="T78" fmla="*/ 175 w 297"/>
              <a:gd name="T79" fmla="*/ 55 h 301"/>
              <a:gd name="T80" fmla="*/ 198 w 297"/>
              <a:gd name="T81" fmla="*/ 31 h 301"/>
              <a:gd name="T82" fmla="*/ 215 w 297"/>
              <a:gd name="T83" fmla="*/ 1 h 301"/>
              <a:gd name="T84" fmla="*/ 240 w 297"/>
              <a:gd name="T85" fmla="*/ 13 h 301"/>
              <a:gd name="T86" fmla="*/ 251 w 297"/>
              <a:gd name="T87" fmla="*/ 31 h 301"/>
              <a:gd name="T88" fmla="*/ 273 w 297"/>
              <a:gd name="T89" fmla="*/ 4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7" h="301">
                <a:moveTo>
                  <a:pt x="277" y="53"/>
                </a:moveTo>
                <a:lnTo>
                  <a:pt x="270" y="54"/>
                </a:lnTo>
                <a:lnTo>
                  <a:pt x="265" y="60"/>
                </a:lnTo>
                <a:lnTo>
                  <a:pt x="267" y="70"/>
                </a:lnTo>
                <a:lnTo>
                  <a:pt x="269" y="79"/>
                </a:lnTo>
                <a:lnTo>
                  <a:pt x="273" y="86"/>
                </a:lnTo>
                <a:lnTo>
                  <a:pt x="279" y="94"/>
                </a:lnTo>
                <a:lnTo>
                  <a:pt x="277" y="103"/>
                </a:lnTo>
                <a:lnTo>
                  <a:pt x="281" y="116"/>
                </a:lnTo>
                <a:lnTo>
                  <a:pt x="281" y="127"/>
                </a:lnTo>
                <a:lnTo>
                  <a:pt x="285" y="136"/>
                </a:lnTo>
                <a:lnTo>
                  <a:pt x="294" y="138"/>
                </a:lnTo>
                <a:lnTo>
                  <a:pt x="297" y="144"/>
                </a:lnTo>
                <a:lnTo>
                  <a:pt x="294" y="151"/>
                </a:lnTo>
                <a:lnTo>
                  <a:pt x="288" y="157"/>
                </a:lnTo>
                <a:lnTo>
                  <a:pt x="276" y="160"/>
                </a:lnTo>
                <a:lnTo>
                  <a:pt x="266" y="168"/>
                </a:lnTo>
                <a:lnTo>
                  <a:pt x="264" y="181"/>
                </a:lnTo>
                <a:lnTo>
                  <a:pt x="260" y="196"/>
                </a:lnTo>
                <a:lnTo>
                  <a:pt x="254" y="204"/>
                </a:lnTo>
                <a:lnTo>
                  <a:pt x="255" y="216"/>
                </a:lnTo>
                <a:lnTo>
                  <a:pt x="251" y="228"/>
                </a:lnTo>
                <a:lnTo>
                  <a:pt x="249" y="240"/>
                </a:lnTo>
                <a:lnTo>
                  <a:pt x="247" y="252"/>
                </a:lnTo>
                <a:lnTo>
                  <a:pt x="242" y="262"/>
                </a:lnTo>
                <a:lnTo>
                  <a:pt x="240" y="271"/>
                </a:lnTo>
                <a:lnTo>
                  <a:pt x="233" y="271"/>
                </a:lnTo>
                <a:lnTo>
                  <a:pt x="222" y="268"/>
                </a:lnTo>
                <a:lnTo>
                  <a:pt x="212" y="260"/>
                </a:lnTo>
                <a:lnTo>
                  <a:pt x="203" y="260"/>
                </a:lnTo>
                <a:lnTo>
                  <a:pt x="191" y="263"/>
                </a:lnTo>
                <a:lnTo>
                  <a:pt x="181" y="256"/>
                </a:lnTo>
                <a:lnTo>
                  <a:pt x="173" y="261"/>
                </a:lnTo>
                <a:lnTo>
                  <a:pt x="171" y="268"/>
                </a:lnTo>
                <a:lnTo>
                  <a:pt x="170" y="277"/>
                </a:lnTo>
                <a:lnTo>
                  <a:pt x="170" y="286"/>
                </a:lnTo>
                <a:lnTo>
                  <a:pt x="160" y="288"/>
                </a:lnTo>
                <a:lnTo>
                  <a:pt x="145" y="288"/>
                </a:lnTo>
                <a:lnTo>
                  <a:pt x="135" y="293"/>
                </a:lnTo>
                <a:lnTo>
                  <a:pt x="127" y="288"/>
                </a:lnTo>
                <a:lnTo>
                  <a:pt x="125" y="295"/>
                </a:lnTo>
                <a:lnTo>
                  <a:pt x="119" y="301"/>
                </a:lnTo>
                <a:lnTo>
                  <a:pt x="108" y="300"/>
                </a:lnTo>
                <a:lnTo>
                  <a:pt x="96" y="291"/>
                </a:lnTo>
                <a:lnTo>
                  <a:pt x="88" y="295"/>
                </a:lnTo>
                <a:lnTo>
                  <a:pt x="76" y="293"/>
                </a:lnTo>
                <a:lnTo>
                  <a:pt x="65" y="291"/>
                </a:lnTo>
                <a:lnTo>
                  <a:pt x="56" y="293"/>
                </a:lnTo>
                <a:lnTo>
                  <a:pt x="52" y="285"/>
                </a:lnTo>
                <a:lnTo>
                  <a:pt x="43" y="280"/>
                </a:lnTo>
                <a:lnTo>
                  <a:pt x="38" y="284"/>
                </a:lnTo>
                <a:lnTo>
                  <a:pt x="30" y="277"/>
                </a:lnTo>
                <a:lnTo>
                  <a:pt x="25" y="269"/>
                </a:lnTo>
                <a:lnTo>
                  <a:pt x="16" y="271"/>
                </a:lnTo>
                <a:lnTo>
                  <a:pt x="5" y="277"/>
                </a:lnTo>
                <a:lnTo>
                  <a:pt x="6" y="268"/>
                </a:lnTo>
                <a:lnTo>
                  <a:pt x="14" y="260"/>
                </a:lnTo>
                <a:lnTo>
                  <a:pt x="21" y="253"/>
                </a:lnTo>
                <a:lnTo>
                  <a:pt x="27" y="250"/>
                </a:lnTo>
                <a:lnTo>
                  <a:pt x="34" y="246"/>
                </a:lnTo>
                <a:lnTo>
                  <a:pt x="35" y="234"/>
                </a:lnTo>
                <a:lnTo>
                  <a:pt x="40" y="226"/>
                </a:lnTo>
                <a:lnTo>
                  <a:pt x="49" y="217"/>
                </a:lnTo>
                <a:lnTo>
                  <a:pt x="58" y="215"/>
                </a:lnTo>
                <a:lnTo>
                  <a:pt x="59" y="208"/>
                </a:lnTo>
                <a:lnTo>
                  <a:pt x="65" y="204"/>
                </a:lnTo>
                <a:lnTo>
                  <a:pt x="58" y="197"/>
                </a:lnTo>
                <a:lnTo>
                  <a:pt x="60" y="189"/>
                </a:lnTo>
                <a:lnTo>
                  <a:pt x="71" y="190"/>
                </a:lnTo>
                <a:lnTo>
                  <a:pt x="72" y="179"/>
                </a:lnTo>
                <a:lnTo>
                  <a:pt x="72" y="179"/>
                </a:lnTo>
                <a:lnTo>
                  <a:pt x="76" y="179"/>
                </a:lnTo>
                <a:lnTo>
                  <a:pt x="78" y="177"/>
                </a:lnTo>
                <a:lnTo>
                  <a:pt x="80" y="173"/>
                </a:lnTo>
                <a:lnTo>
                  <a:pt x="78" y="170"/>
                </a:lnTo>
                <a:lnTo>
                  <a:pt x="78" y="170"/>
                </a:lnTo>
                <a:lnTo>
                  <a:pt x="76" y="169"/>
                </a:lnTo>
                <a:lnTo>
                  <a:pt x="74" y="168"/>
                </a:lnTo>
                <a:lnTo>
                  <a:pt x="72" y="168"/>
                </a:lnTo>
                <a:lnTo>
                  <a:pt x="70" y="169"/>
                </a:lnTo>
                <a:lnTo>
                  <a:pt x="60" y="175"/>
                </a:lnTo>
                <a:lnTo>
                  <a:pt x="48" y="179"/>
                </a:lnTo>
                <a:lnTo>
                  <a:pt x="41" y="177"/>
                </a:lnTo>
                <a:lnTo>
                  <a:pt x="36" y="168"/>
                </a:lnTo>
                <a:lnTo>
                  <a:pt x="43" y="161"/>
                </a:lnTo>
                <a:lnTo>
                  <a:pt x="49" y="151"/>
                </a:lnTo>
                <a:lnTo>
                  <a:pt x="40" y="150"/>
                </a:lnTo>
                <a:lnTo>
                  <a:pt x="33" y="157"/>
                </a:lnTo>
                <a:lnTo>
                  <a:pt x="29" y="166"/>
                </a:lnTo>
                <a:lnTo>
                  <a:pt x="22" y="162"/>
                </a:lnTo>
                <a:lnTo>
                  <a:pt x="17" y="155"/>
                </a:lnTo>
                <a:lnTo>
                  <a:pt x="15" y="147"/>
                </a:lnTo>
                <a:lnTo>
                  <a:pt x="7" y="150"/>
                </a:lnTo>
                <a:lnTo>
                  <a:pt x="0" y="139"/>
                </a:lnTo>
                <a:lnTo>
                  <a:pt x="12" y="135"/>
                </a:lnTo>
                <a:lnTo>
                  <a:pt x="22" y="138"/>
                </a:lnTo>
                <a:lnTo>
                  <a:pt x="29" y="127"/>
                </a:lnTo>
                <a:lnTo>
                  <a:pt x="33" y="132"/>
                </a:lnTo>
                <a:lnTo>
                  <a:pt x="39" y="125"/>
                </a:lnTo>
                <a:lnTo>
                  <a:pt x="51" y="125"/>
                </a:lnTo>
                <a:lnTo>
                  <a:pt x="60" y="129"/>
                </a:lnTo>
                <a:lnTo>
                  <a:pt x="72" y="136"/>
                </a:lnTo>
                <a:lnTo>
                  <a:pt x="78" y="140"/>
                </a:lnTo>
                <a:lnTo>
                  <a:pt x="94" y="137"/>
                </a:lnTo>
                <a:lnTo>
                  <a:pt x="106" y="147"/>
                </a:lnTo>
                <a:lnTo>
                  <a:pt x="115" y="153"/>
                </a:lnTo>
                <a:lnTo>
                  <a:pt x="130" y="157"/>
                </a:lnTo>
                <a:lnTo>
                  <a:pt x="136" y="149"/>
                </a:lnTo>
                <a:lnTo>
                  <a:pt x="154" y="149"/>
                </a:lnTo>
                <a:lnTo>
                  <a:pt x="158" y="138"/>
                </a:lnTo>
                <a:lnTo>
                  <a:pt x="167" y="135"/>
                </a:lnTo>
                <a:lnTo>
                  <a:pt x="175" y="132"/>
                </a:lnTo>
                <a:lnTo>
                  <a:pt x="173" y="123"/>
                </a:lnTo>
                <a:lnTo>
                  <a:pt x="161" y="118"/>
                </a:lnTo>
                <a:lnTo>
                  <a:pt x="158" y="110"/>
                </a:lnTo>
                <a:lnTo>
                  <a:pt x="154" y="101"/>
                </a:lnTo>
                <a:lnTo>
                  <a:pt x="151" y="88"/>
                </a:lnTo>
                <a:lnTo>
                  <a:pt x="161" y="88"/>
                </a:lnTo>
                <a:lnTo>
                  <a:pt x="163" y="78"/>
                </a:lnTo>
                <a:lnTo>
                  <a:pt x="175" y="55"/>
                </a:lnTo>
                <a:lnTo>
                  <a:pt x="184" y="41"/>
                </a:lnTo>
                <a:lnTo>
                  <a:pt x="187" y="35"/>
                </a:lnTo>
                <a:lnTo>
                  <a:pt x="198" y="31"/>
                </a:lnTo>
                <a:lnTo>
                  <a:pt x="209" y="19"/>
                </a:lnTo>
                <a:lnTo>
                  <a:pt x="217" y="8"/>
                </a:lnTo>
                <a:lnTo>
                  <a:pt x="215" y="1"/>
                </a:lnTo>
                <a:lnTo>
                  <a:pt x="223" y="0"/>
                </a:lnTo>
                <a:lnTo>
                  <a:pt x="233" y="5"/>
                </a:lnTo>
                <a:lnTo>
                  <a:pt x="240" y="13"/>
                </a:lnTo>
                <a:lnTo>
                  <a:pt x="242" y="18"/>
                </a:lnTo>
                <a:lnTo>
                  <a:pt x="254" y="18"/>
                </a:lnTo>
                <a:lnTo>
                  <a:pt x="251" y="31"/>
                </a:lnTo>
                <a:lnTo>
                  <a:pt x="258" y="37"/>
                </a:lnTo>
                <a:lnTo>
                  <a:pt x="265" y="39"/>
                </a:lnTo>
                <a:lnTo>
                  <a:pt x="273" y="41"/>
                </a:lnTo>
                <a:lnTo>
                  <a:pt x="277" y="53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8" name="Freeform 41">
            <a:extLst>
              <a:ext uri="{FF2B5EF4-FFF2-40B4-BE49-F238E27FC236}">
                <a16:creationId xmlns:a16="http://schemas.microsoft.com/office/drawing/2014/main" id="{5F1B419E-D4AF-4C34-B64B-C33F5BA166AF}"/>
              </a:ext>
            </a:extLst>
          </p:cNvPr>
          <p:cNvSpPr>
            <a:spLocks/>
          </p:cNvSpPr>
          <p:nvPr/>
        </p:nvSpPr>
        <p:spPr bwMode="auto">
          <a:xfrm>
            <a:off x="2730625" y="3378366"/>
            <a:ext cx="873660" cy="735820"/>
          </a:xfrm>
          <a:custGeom>
            <a:avLst/>
            <a:gdLst>
              <a:gd name="T0" fmla="*/ 398 w 431"/>
              <a:gd name="T1" fmla="*/ 2 h 363"/>
              <a:gd name="T2" fmla="*/ 377 w 431"/>
              <a:gd name="T3" fmla="*/ 5 h 363"/>
              <a:gd name="T4" fmla="*/ 356 w 431"/>
              <a:gd name="T5" fmla="*/ 27 h 363"/>
              <a:gd name="T6" fmla="*/ 344 w 431"/>
              <a:gd name="T7" fmla="*/ 33 h 363"/>
              <a:gd name="T8" fmla="*/ 344 w 431"/>
              <a:gd name="T9" fmla="*/ 62 h 363"/>
              <a:gd name="T10" fmla="*/ 332 w 431"/>
              <a:gd name="T11" fmla="*/ 87 h 363"/>
              <a:gd name="T12" fmla="*/ 312 w 431"/>
              <a:gd name="T13" fmla="*/ 84 h 363"/>
              <a:gd name="T14" fmla="*/ 296 w 431"/>
              <a:gd name="T15" fmla="*/ 85 h 363"/>
              <a:gd name="T16" fmla="*/ 306 w 431"/>
              <a:gd name="T17" fmla="*/ 113 h 363"/>
              <a:gd name="T18" fmla="*/ 287 w 431"/>
              <a:gd name="T19" fmla="*/ 139 h 363"/>
              <a:gd name="T20" fmla="*/ 258 w 431"/>
              <a:gd name="T21" fmla="*/ 166 h 363"/>
              <a:gd name="T22" fmla="*/ 226 w 431"/>
              <a:gd name="T23" fmla="*/ 174 h 363"/>
              <a:gd name="T24" fmla="*/ 206 w 431"/>
              <a:gd name="T25" fmla="*/ 187 h 363"/>
              <a:gd name="T26" fmla="*/ 186 w 431"/>
              <a:gd name="T27" fmla="*/ 187 h 363"/>
              <a:gd name="T28" fmla="*/ 202 w 431"/>
              <a:gd name="T29" fmla="*/ 163 h 363"/>
              <a:gd name="T30" fmla="*/ 177 w 431"/>
              <a:gd name="T31" fmla="*/ 159 h 363"/>
              <a:gd name="T32" fmla="*/ 165 w 431"/>
              <a:gd name="T33" fmla="*/ 197 h 363"/>
              <a:gd name="T34" fmla="*/ 145 w 431"/>
              <a:gd name="T35" fmla="*/ 197 h 363"/>
              <a:gd name="T36" fmla="*/ 117 w 431"/>
              <a:gd name="T37" fmla="*/ 205 h 363"/>
              <a:gd name="T38" fmla="*/ 95 w 431"/>
              <a:gd name="T39" fmla="*/ 193 h 363"/>
              <a:gd name="T40" fmla="*/ 69 w 431"/>
              <a:gd name="T41" fmla="*/ 189 h 363"/>
              <a:gd name="T42" fmla="*/ 60 w 431"/>
              <a:gd name="T43" fmla="*/ 171 h 363"/>
              <a:gd name="T44" fmla="*/ 46 w 431"/>
              <a:gd name="T45" fmla="*/ 161 h 363"/>
              <a:gd name="T46" fmla="*/ 23 w 431"/>
              <a:gd name="T47" fmla="*/ 138 h 363"/>
              <a:gd name="T48" fmla="*/ 2 w 431"/>
              <a:gd name="T49" fmla="*/ 149 h 363"/>
              <a:gd name="T50" fmla="*/ 13 w 431"/>
              <a:gd name="T51" fmla="*/ 167 h 363"/>
              <a:gd name="T52" fmla="*/ 0 w 431"/>
              <a:gd name="T53" fmla="*/ 187 h 363"/>
              <a:gd name="T54" fmla="*/ 13 w 431"/>
              <a:gd name="T55" fmla="*/ 204 h 363"/>
              <a:gd name="T56" fmla="*/ 37 w 431"/>
              <a:gd name="T57" fmla="*/ 203 h 363"/>
              <a:gd name="T58" fmla="*/ 52 w 431"/>
              <a:gd name="T59" fmla="*/ 202 h 363"/>
              <a:gd name="T60" fmla="*/ 57 w 431"/>
              <a:gd name="T61" fmla="*/ 231 h 363"/>
              <a:gd name="T62" fmla="*/ 74 w 431"/>
              <a:gd name="T63" fmla="*/ 244 h 363"/>
              <a:gd name="T64" fmla="*/ 99 w 431"/>
              <a:gd name="T65" fmla="*/ 260 h 363"/>
              <a:gd name="T66" fmla="*/ 122 w 431"/>
              <a:gd name="T67" fmla="*/ 239 h 363"/>
              <a:gd name="T68" fmla="*/ 139 w 431"/>
              <a:gd name="T69" fmla="*/ 239 h 363"/>
              <a:gd name="T70" fmla="*/ 168 w 431"/>
              <a:gd name="T71" fmla="*/ 255 h 363"/>
              <a:gd name="T72" fmla="*/ 183 w 431"/>
              <a:gd name="T73" fmla="*/ 275 h 363"/>
              <a:gd name="T74" fmla="*/ 193 w 431"/>
              <a:gd name="T75" fmla="*/ 307 h 363"/>
              <a:gd name="T76" fmla="*/ 189 w 431"/>
              <a:gd name="T77" fmla="*/ 329 h 363"/>
              <a:gd name="T78" fmla="*/ 209 w 431"/>
              <a:gd name="T79" fmla="*/ 345 h 363"/>
              <a:gd name="T80" fmla="*/ 232 w 431"/>
              <a:gd name="T81" fmla="*/ 352 h 363"/>
              <a:gd name="T82" fmla="*/ 261 w 431"/>
              <a:gd name="T83" fmla="*/ 353 h 363"/>
              <a:gd name="T84" fmla="*/ 261 w 431"/>
              <a:gd name="T85" fmla="*/ 321 h 363"/>
              <a:gd name="T86" fmla="*/ 281 w 431"/>
              <a:gd name="T87" fmla="*/ 306 h 363"/>
              <a:gd name="T88" fmla="*/ 281 w 431"/>
              <a:gd name="T89" fmla="*/ 283 h 363"/>
              <a:gd name="T90" fmla="*/ 291 w 431"/>
              <a:gd name="T91" fmla="*/ 261 h 363"/>
              <a:gd name="T92" fmla="*/ 317 w 431"/>
              <a:gd name="T93" fmla="*/ 264 h 363"/>
              <a:gd name="T94" fmla="*/ 344 w 431"/>
              <a:gd name="T95" fmla="*/ 244 h 363"/>
              <a:gd name="T96" fmla="*/ 365 w 431"/>
              <a:gd name="T97" fmla="*/ 221 h 363"/>
              <a:gd name="T98" fmla="*/ 381 w 431"/>
              <a:gd name="T99" fmla="*/ 222 h 363"/>
              <a:gd name="T100" fmla="*/ 384 w 431"/>
              <a:gd name="T101" fmla="*/ 194 h 363"/>
              <a:gd name="T102" fmla="*/ 355 w 431"/>
              <a:gd name="T103" fmla="*/ 179 h 363"/>
              <a:gd name="T104" fmla="*/ 367 w 431"/>
              <a:gd name="T105" fmla="*/ 147 h 363"/>
              <a:gd name="T106" fmla="*/ 362 w 431"/>
              <a:gd name="T107" fmla="*/ 113 h 363"/>
              <a:gd name="T108" fmla="*/ 398 w 431"/>
              <a:gd name="T109" fmla="*/ 86 h 363"/>
              <a:gd name="T110" fmla="*/ 431 w 431"/>
              <a:gd name="T111" fmla="*/ 1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31" h="363">
                <a:moveTo>
                  <a:pt x="413" y="2"/>
                </a:moveTo>
                <a:lnTo>
                  <a:pt x="406" y="7"/>
                </a:lnTo>
                <a:lnTo>
                  <a:pt x="398" y="2"/>
                </a:lnTo>
                <a:lnTo>
                  <a:pt x="390" y="0"/>
                </a:lnTo>
                <a:lnTo>
                  <a:pt x="386" y="10"/>
                </a:lnTo>
                <a:lnTo>
                  <a:pt x="377" y="5"/>
                </a:lnTo>
                <a:lnTo>
                  <a:pt x="371" y="14"/>
                </a:lnTo>
                <a:lnTo>
                  <a:pt x="364" y="26"/>
                </a:lnTo>
                <a:lnTo>
                  <a:pt x="356" y="27"/>
                </a:lnTo>
                <a:lnTo>
                  <a:pt x="349" y="25"/>
                </a:lnTo>
                <a:lnTo>
                  <a:pt x="341" y="24"/>
                </a:lnTo>
                <a:lnTo>
                  <a:pt x="344" y="33"/>
                </a:lnTo>
                <a:lnTo>
                  <a:pt x="343" y="43"/>
                </a:lnTo>
                <a:lnTo>
                  <a:pt x="343" y="54"/>
                </a:lnTo>
                <a:lnTo>
                  <a:pt x="344" y="62"/>
                </a:lnTo>
                <a:lnTo>
                  <a:pt x="338" y="68"/>
                </a:lnTo>
                <a:lnTo>
                  <a:pt x="336" y="80"/>
                </a:lnTo>
                <a:lnTo>
                  <a:pt x="332" y="87"/>
                </a:lnTo>
                <a:lnTo>
                  <a:pt x="323" y="94"/>
                </a:lnTo>
                <a:lnTo>
                  <a:pt x="314" y="92"/>
                </a:lnTo>
                <a:lnTo>
                  <a:pt x="312" y="84"/>
                </a:lnTo>
                <a:lnTo>
                  <a:pt x="306" y="75"/>
                </a:lnTo>
                <a:lnTo>
                  <a:pt x="295" y="75"/>
                </a:lnTo>
                <a:lnTo>
                  <a:pt x="296" y="85"/>
                </a:lnTo>
                <a:lnTo>
                  <a:pt x="303" y="91"/>
                </a:lnTo>
                <a:lnTo>
                  <a:pt x="305" y="101"/>
                </a:lnTo>
                <a:lnTo>
                  <a:pt x="306" y="113"/>
                </a:lnTo>
                <a:lnTo>
                  <a:pt x="303" y="122"/>
                </a:lnTo>
                <a:lnTo>
                  <a:pt x="295" y="128"/>
                </a:lnTo>
                <a:lnTo>
                  <a:pt x="287" y="139"/>
                </a:lnTo>
                <a:lnTo>
                  <a:pt x="275" y="152"/>
                </a:lnTo>
                <a:lnTo>
                  <a:pt x="265" y="160"/>
                </a:lnTo>
                <a:lnTo>
                  <a:pt x="258" y="166"/>
                </a:lnTo>
                <a:lnTo>
                  <a:pt x="247" y="165"/>
                </a:lnTo>
                <a:lnTo>
                  <a:pt x="228" y="163"/>
                </a:lnTo>
                <a:lnTo>
                  <a:pt x="226" y="174"/>
                </a:lnTo>
                <a:lnTo>
                  <a:pt x="219" y="180"/>
                </a:lnTo>
                <a:lnTo>
                  <a:pt x="211" y="181"/>
                </a:lnTo>
                <a:lnTo>
                  <a:pt x="206" y="187"/>
                </a:lnTo>
                <a:lnTo>
                  <a:pt x="205" y="196"/>
                </a:lnTo>
                <a:lnTo>
                  <a:pt x="191" y="193"/>
                </a:lnTo>
                <a:lnTo>
                  <a:pt x="186" y="187"/>
                </a:lnTo>
                <a:lnTo>
                  <a:pt x="195" y="181"/>
                </a:lnTo>
                <a:lnTo>
                  <a:pt x="205" y="173"/>
                </a:lnTo>
                <a:lnTo>
                  <a:pt x="202" y="163"/>
                </a:lnTo>
                <a:lnTo>
                  <a:pt x="198" y="159"/>
                </a:lnTo>
                <a:lnTo>
                  <a:pt x="188" y="156"/>
                </a:lnTo>
                <a:lnTo>
                  <a:pt x="177" y="159"/>
                </a:lnTo>
                <a:lnTo>
                  <a:pt x="169" y="166"/>
                </a:lnTo>
                <a:lnTo>
                  <a:pt x="165" y="183"/>
                </a:lnTo>
                <a:lnTo>
                  <a:pt x="165" y="197"/>
                </a:lnTo>
                <a:lnTo>
                  <a:pt x="162" y="206"/>
                </a:lnTo>
                <a:lnTo>
                  <a:pt x="154" y="197"/>
                </a:lnTo>
                <a:lnTo>
                  <a:pt x="145" y="197"/>
                </a:lnTo>
                <a:lnTo>
                  <a:pt x="137" y="202"/>
                </a:lnTo>
                <a:lnTo>
                  <a:pt x="127" y="206"/>
                </a:lnTo>
                <a:lnTo>
                  <a:pt x="117" y="205"/>
                </a:lnTo>
                <a:lnTo>
                  <a:pt x="109" y="203"/>
                </a:lnTo>
                <a:lnTo>
                  <a:pt x="104" y="194"/>
                </a:lnTo>
                <a:lnTo>
                  <a:pt x="95" y="193"/>
                </a:lnTo>
                <a:lnTo>
                  <a:pt x="86" y="187"/>
                </a:lnTo>
                <a:lnTo>
                  <a:pt x="74" y="181"/>
                </a:lnTo>
                <a:lnTo>
                  <a:pt x="69" y="189"/>
                </a:lnTo>
                <a:lnTo>
                  <a:pt x="62" y="185"/>
                </a:lnTo>
                <a:lnTo>
                  <a:pt x="64" y="176"/>
                </a:lnTo>
                <a:lnTo>
                  <a:pt x="60" y="171"/>
                </a:lnTo>
                <a:lnTo>
                  <a:pt x="61" y="159"/>
                </a:lnTo>
                <a:lnTo>
                  <a:pt x="54" y="153"/>
                </a:lnTo>
                <a:lnTo>
                  <a:pt x="46" y="161"/>
                </a:lnTo>
                <a:lnTo>
                  <a:pt x="35" y="160"/>
                </a:lnTo>
                <a:lnTo>
                  <a:pt x="26" y="149"/>
                </a:lnTo>
                <a:lnTo>
                  <a:pt x="23" y="138"/>
                </a:lnTo>
                <a:lnTo>
                  <a:pt x="13" y="131"/>
                </a:lnTo>
                <a:lnTo>
                  <a:pt x="4" y="142"/>
                </a:lnTo>
                <a:lnTo>
                  <a:pt x="2" y="149"/>
                </a:lnTo>
                <a:lnTo>
                  <a:pt x="6" y="158"/>
                </a:lnTo>
                <a:lnTo>
                  <a:pt x="13" y="159"/>
                </a:lnTo>
                <a:lnTo>
                  <a:pt x="13" y="167"/>
                </a:lnTo>
                <a:lnTo>
                  <a:pt x="9" y="173"/>
                </a:lnTo>
                <a:lnTo>
                  <a:pt x="5" y="180"/>
                </a:lnTo>
                <a:lnTo>
                  <a:pt x="0" y="187"/>
                </a:lnTo>
                <a:lnTo>
                  <a:pt x="2" y="197"/>
                </a:lnTo>
                <a:lnTo>
                  <a:pt x="4" y="206"/>
                </a:lnTo>
                <a:lnTo>
                  <a:pt x="13" y="204"/>
                </a:lnTo>
                <a:lnTo>
                  <a:pt x="21" y="200"/>
                </a:lnTo>
                <a:lnTo>
                  <a:pt x="28" y="205"/>
                </a:lnTo>
                <a:lnTo>
                  <a:pt x="37" y="203"/>
                </a:lnTo>
                <a:lnTo>
                  <a:pt x="43" y="197"/>
                </a:lnTo>
                <a:lnTo>
                  <a:pt x="47" y="194"/>
                </a:lnTo>
                <a:lnTo>
                  <a:pt x="52" y="202"/>
                </a:lnTo>
                <a:lnTo>
                  <a:pt x="57" y="215"/>
                </a:lnTo>
                <a:lnTo>
                  <a:pt x="51" y="222"/>
                </a:lnTo>
                <a:lnTo>
                  <a:pt x="57" y="231"/>
                </a:lnTo>
                <a:lnTo>
                  <a:pt x="63" y="239"/>
                </a:lnTo>
                <a:lnTo>
                  <a:pt x="65" y="244"/>
                </a:lnTo>
                <a:lnTo>
                  <a:pt x="74" y="244"/>
                </a:lnTo>
                <a:lnTo>
                  <a:pt x="87" y="248"/>
                </a:lnTo>
                <a:lnTo>
                  <a:pt x="89" y="255"/>
                </a:lnTo>
                <a:lnTo>
                  <a:pt x="99" y="260"/>
                </a:lnTo>
                <a:lnTo>
                  <a:pt x="110" y="255"/>
                </a:lnTo>
                <a:lnTo>
                  <a:pt x="119" y="247"/>
                </a:lnTo>
                <a:lnTo>
                  <a:pt x="122" y="239"/>
                </a:lnTo>
                <a:lnTo>
                  <a:pt x="129" y="236"/>
                </a:lnTo>
                <a:lnTo>
                  <a:pt x="134" y="230"/>
                </a:lnTo>
                <a:lnTo>
                  <a:pt x="139" y="239"/>
                </a:lnTo>
                <a:lnTo>
                  <a:pt x="147" y="244"/>
                </a:lnTo>
                <a:lnTo>
                  <a:pt x="164" y="247"/>
                </a:lnTo>
                <a:lnTo>
                  <a:pt x="168" y="255"/>
                </a:lnTo>
                <a:lnTo>
                  <a:pt x="168" y="265"/>
                </a:lnTo>
                <a:lnTo>
                  <a:pt x="174" y="271"/>
                </a:lnTo>
                <a:lnTo>
                  <a:pt x="183" y="275"/>
                </a:lnTo>
                <a:lnTo>
                  <a:pt x="185" y="286"/>
                </a:lnTo>
                <a:lnTo>
                  <a:pt x="191" y="298"/>
                </a:lnTo>
                <a:lnTo>
                  <a:pt x="193" y="307"/>
                </a:lnTo>
                <a:lnTo>
                  <a:pt x="188" y="314"/>
                </a:lnTo>
                <a:lnTo>
                  <a:pt x="182" y="325"/>
                </a:lnTo>
                <a:lnTo>
                  <a:pt x="189" y="329"/>
                </a:lnTo>
                <a:lnTo>
                  <a:pt x="202" y="328"/>
                </a:lnTo>
                <a:lnTo>
                  <a:pt x="209" y="335"/>
                </a:lnTo>
                <a:lnTo>
                  <a:pt x="209" y="345"/>
                </a:lnTo>
                <a:lnTo>
                  <a:pt x="218" y="346"/>
                </a:lnTo>
                <a:lnTo>
                  <a:pt x="222" y="353"/>
                </a:lnTo>
                <a:lnTo>
                  <a:pt x="232" y="352"/>
                </a:lnTo>
                <a:lnTo>
                  <a:pt x="239" y="362"/>
                </a:lnTo>
                <a:lnTo>
                  <a:pt x="254" y="363"/>
                </a:lnTo>
                <a:lnTo>
                  <a:pt x="261" y="353"/>
                </a:lnTo>
                <a:lnTo>
                  <a:pt x="258" y="344"/>
                </a:lnTo>
                <a:lnTo>
                  <a:pt x="264" y="333"/>
                </a:lnTo>
                <a:lnTo>
                  <a:pt x="261" y="321"/>
                </a:lnTo>
                <a:lnTo>
                  <a:pt x="264" y="315"/>
                </a:lnTo>
                <a:lnTo>
                  <a:pt x="272" y="313"/>
                </a:lnTo>
                <a:lnTo>
                  <a:pt x="281" y="306"/>
                </a:lnTo>
                <a:lnTo>
                  <a:pt x="285" y="296"/>
                </a:lnTo>
                <a:lnTo>
                  <a:pt x="278" y="291"/>
                </a:lnTo>
                <a:lnTo>
                  <a:pt x="281" y="283"/>
                </a:lnTo>
                <a:lnTo>
                  <a:pt x="278" y="273"/>
                </a:lnTo>
                <a:lnTo>
                  <a:pt x="284" y="268"/>
                </a:lnTo>
                <a:lnTo>
                  <a:pt x="291" y="261"/>
                </a:lnTo>
                <a:lnTo>
                  <a:pt x="298" y="257"/>
                </a:lnTo>
                <a:lnTo>
                  <a:pt x="307" y="260"/>
                </a:lnTo>
                <a:lnTo>
                  <a:pt x="317" y="264"/>
                </a:lnTo>
                <a:lnTo>
                  <a:pt x="328" y="260"/>
                </a:lnTo>
                <a:lnTo>
                  <a:pt x="338" y="254"/>
                </a:lnTo>
                <a:lnTo>
                  <a:pt x="344" y="244"/>
                </a:lnTo>
                <a:lnTo>
                  <a:pt x="351" y="237"/>
                </a:lnTo>
                <a:lnTo>
                  <a:pt x="355" y="231"/>
                </a:lnTo>
                <a:lnTo>
                  <a:pt x="365" y="221"/>
                </a:lnTo>
                <a:lnTo>
                  <a:pt x="371" y="229"/>
                </a:lnTo>
                <a:lnTo>
                  <a:pt x="381" y="231"/>
                </a:lnTo>
                <a:lnTo>
                  <a:pt x="381" y="222"/>
                </a:lnTo>
                <a:lnTo>
                  <a:pt x="381" y="211"/>
                </a:lnTo>
                <a:lnTo>
                  <a:pt x="389" y="205"/>
                </a:lnTo>
                <a:lnTo>
                  <a:pt x="384" y="194"/>
                </a:lnTo>
                <a:lnTo>
                  <a:pt x="379" y="190"/>
                </a:lnTo>
                <a:lnTo>
                  <a:pt x="367" y="185"/>
                </a:lnTo>
                <a:lnTo>
                  <a:pt x="355" y="179"/>
                </a:lnTo>
                <a:lnTo>
                  <a:pt x="361" y="172"/>
                </a:lnTo>
                <a:lnTo>
                  <a:pt x="367" y="158"/>
                </a:lnTo>
                <a:lnTo>
                  <a:pt x="367" y="147"/>
                </a:lnTo>
                <a:lnTo>
                  <a:pt x="362" y="137"/>
                </a:lnTo>
                <a:lnTo>
                  <a:pt x="360" y="125"/>
                </a:lnTo>
                <a:lnTo>
                  <a:pt x="362" y="113"/>
                </a:lnTo>
                <a:lnTo>
                  <a:pt x="372" y="104"/>
                </a:lnTo>
                <a:lnTo>
                  <a:pt x="386" y="94"/>
                </a:lnTo>
                <a:lnTo>
                  <a:pt x="398" y="86"/>
                </a:lnTo>
                <a:lnTo>
                  <a:pt x="405" y="75"/>
                </a:lnTo>
                <a:lnTo>
                  <a:pt x="403" y="63"/>
                </a:lnTo>
                <a:lnTo>
                  <a:pt x="431" y="1"/>
                </a:lnTo>
                <a:lnTo>
                  <a:pt x="422" y="2"/>
                </a:lnTo>
                <a:lnTo>
                  <a:pt x="413" y="2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49" name="Freeform 42">
            <a:extLst>
              <a:ext uri="{FF2B5EF4-FFF2-40B4-BE49-F238E27FC236}">
                <a16:creationId xmlns:a16="http://schemas.microsoft.com/office/drawing/2014/main" id="{D9163383-88A3-4286-9EFA-D8AA7AE93BFB}"/>
              </a:ext>
            </a:extLst>
          </p:cNvPr>
          <p:cNvSpPr>
            <a:spLocks/>
          </p:cNvSpPr>
          <p:nvPr/>
        </p:nvSpPr>
        <p:spPr bwMode="auto">
          <a:xfrm>
            <a:off x="2730625" y="3378366"/>
            <a:ext cx="873660" cy="735820"/>
          </a:xfrm>
          <a:custGeom>
            <a:avLst/>
            <a:gdLst>
              <a:gd name="T0" fmla="*/ 398 w 431"/>
              <a:gd name="T1" fmla="*/ 2 h 363"/>
              <a:gd name="T2" fmla="*/ 377 w 431"/>
              <a:gd name="T3" fmla="*/ 5 h 363"/>
              <a:gd name="T4" fmla="*/ 356 w 431"/>
              <a:gd name="T5" fmla="*/ 27 h 363"/>
              <a:gd name="T6" fmla="*/ 344 w 431"/>
              <a:gd name="T7" fmla="*/ 33 h 363"/>
              <a:gd name="T8" fmla="*/ 344 w 431"/>
              <a:gd name="T9" fmla="*/ 62 h 363"/>
              <a:gd name="T10" fmla="*/ 332 w 431"/>
              <a:gd name="T11" fmla="*/ 87 h 363"/>
              <a:gd name="T12" fmla="*/ 312 w 431"/>
              <a:gd name="T13" fmla="*/ 84 h 363"/>
              <a:gd name="T14" fmla="*/ 296 w 431"/>
              <a:gd name="T15" fmla="*/ 85 h 363"/>
              <a:gd name="T16" fmla="*/ 306 w 431"/>
              <a:gd name="T17" fmla="*/ 113 h 363"/>
              <a:gd name="T18" fmla="*/ 287 w 431"/>
              <a:gd name="T19" fmla="*/ 139 h 363"/>
              <a:gd name="T20" fmla="*/ 258 w 431"/>
              <a:gd name="T21" fmla="*/ 166 h 363"/>
              <a:gd name="T22" fmla="*/ 226 w 431"/>
              <a:gd name="T23" fmla="*/ 174 h 363"/>
              <a:gd name="T24" fmla="*/ 206 w 431"/>
              <a:gd name="T25" fmla="*/ 187 h 363"/>
              <a:gd name="T26" fmla="*/ 186 w 431"/>
              <a:gd name="T27" fmla="*/ 187 h 363"/>
              <a:gd name="T28" fmla="*/ 202 w 431"/>
              <a:gd name="T29" fmla="*/ 163 h 363"/>
              <a:gd name="T30" fmla="*/ 177 w 431"/>
              <a:gd name="T31" fmla="*/ 159 h 363"/>
              <a:gd name="T32" fmla="*/ 165 w 431"/>
              <a:gd name="T33" fmla="*/ 197 h 363"/>
              <a:gd name="T34" fmla="*/ 145 w 431"/>
              <a:gd name="T35" fmla="*/ 197 h 363"/>
              <a:gd name="T36" fmla="*/ 117 w 431"/>
              <a:gd name="T37" fmla="*/ 205 h 363"/>
              <a:gd name="T38" fmla="*/ 95 w 431"/>
              <a:gd name="T39" fmla="*/ 193 h 363"/>
              <a:gd name="T40" fmla="*/ 69 w 431"/>
              <a:gd name="T41" fmla="*/ 189 h 363"/>
              <a:gd name="T42" fmla="*/ 60 w 431"/>
              <a:gd name="T43" fmla="*/ 171 h 363"/>
              <a:gd name="T44" fmla="*/ 46 w 431"/>
              <a:gd name="T45" fmla="*/ 161 h 363"/>
              <a:gd name="T46" fmla="*/ 23 w 431"/>
              <a:gd name="T47" fmla="*/ 138 h 363"/>
              <a:gd name="T48" fmla="*/ 2 w 431"/>
              <a:gd name="T49" fmla="*/ 149 h 363"/>
              <a:gd name="T50" fmla="*/ 13 w 431"/>
              <a:gd name="T51" fmla="*/ 167 h 363"/>
              <a:gd name="T52" fmla="*/ 0 w 431"/>
              <a:gd name="T53" fmla="*/ 187 h 363"/>
              <a:gd name="T54" fmla="*/ 13 w 431"/>
              <a:gd name="T55" fmla="*/ 204 h 363"/>
              <a:gd name="T56" fmla="*/ 37 w 431"/>
              <a:gd name="T57" fmla="*/ 203 h 363"/>
              <a:gd name="T58" fmla="*/ 52 w 431"/>
              <a:gd name="T59" fmla="*/ 202 h 363"/>
              <a:gd name="T60" fmla="*/ 57 w 431"/>
              <a:gd name="T61" fmla="*/ 231 h 363"/>
              <a:gd name="T62" fmla="*/ 74 w 431"/>
              <a:gd name="T63" fmla="*/ 244 h 363"/>
              <a:gd name="T64" fmla="*/ 99 w 431"/>
              <a:gd name="T65" fmla="*/ 260 h 363"/>
              <a:gd name="T66" fmla="*/ 122 w 431"/>
              <a:gd name="T67" fmla="*/ 239 h 363"/>
              <a:gd name="T68" fmla="*/ 139 w 431"/>
              <a:gd name="T69" fmla="*/ 239 h 363"/>
              <a:gd name="T70" fmla="*/ 168 w 431"/>
              <a:gd name="T71" fmla="*/ 255 h 363"/>
              <a:gd name="T72" fmla="*/ 183 w 431"/>
              <a:gd name="T73" fmla="*/ 275 h 363"/>
              <a:gd name="T74" fmla="*/ 193 w 431"/>
              <a:gd name="T75" fmla="*/ 307 h 363"/>
              <a:gd name="T76" fmla="*/ 189 w 431"/>
              <a:gd name="T77" fmla="*/ 329 h 363"/>
              <a:gd name="T78" fmla="*/ 209 w 431"/>
              <a:gd name="T79" fmla="*/ 345 h 363"/>
              <a:gd name="T80" fmla="*/ 232 w 431"/>
              <a:gd name="T81" fmla="*/ 352 h 363"/>
              <a:gd name="T82" fmla="*/ 261 w 431"/>
              <a:gd name="T83" fmla="*/ 353 h 363"/>
              <a:gd name="T84" fmla="*/ 261 w 431"/>
              <a:gd name="T85" fmla="*/ 321 h 363"/>
              <a:gd name="T86" fmla="*/ 281 w 431"/>
              <a:gd name="T87" fmla="*/ 306 h 363"/>
              <a:gd name="T88" fmla="*/ 281 w 431"/>
              <a:gd name="T89" fmla="*/ 283 h 363"/>
              <a:gd name="T90" fmla="*/ 291 w 431"/>
              <a:gd name="T91" fmla="*/ 261 h 363"/>
              <a:gd name="T92" fmla="*/ 317 w 431"/>
              <a:gd name="T93" fmla="*/ 264 h 363"/>
              <a:gd name="T94" fmla="*/ 344 w 431"/>
              <a:gd name="T95" fmla="*/ 244 h 363"/>
              <a:gd name="T96" fmla="*/ 365 w 431"/>
              <a:gd name="T97" fmla="*/ 221 h 363"/>
              <a:gd name="T98" fmla="*/ 381 w 431"/>
              <a:gd name="T99" fmla="*/ 222 h 363"/>
              <a:gd name="T100" fmla="*/ 384 w 431"/>
              <a:gd name="T101" fmla="*/ 194 h 363"/>
              <a:gd name="T102" fmla="*/ 355 w 431"/>
              <a:gd name="T103" fmla="*/ 179 h 363"/>
              <a:gd name="T104" fmla="*/ 367 w 431"/>
              <a:gd name="T105" fmla="*/ 147 h 363"/>
              <a:gd name="T106" fmla="*/ 362 w 431"/>
              <a:gd name="T107" fmla="*/ 113 h 363"/>
              <a:gd name="T108" fmla="*/ 398 w 431"/>
              <a:gd name="T109" fmla="*/ 86 h 363"/>
              <a:gd name="T110" fmla="*/ 431 w 431"/>
              <a:gd name="T111" fmla="*/ 1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31" h="363">
                <a:moveTo>
                  <a:pt x="413" y="2"/>
                </a:moveTo>
                <a:lnTo>
                  <a:pt x="406" y="7"/>
                </a:lnTo>
                <a:lnTo>
                  <a:pt x="398" y="2"/>
                </a:lnTo>
                <a:lnTo>
                  <a:pt x="390" y="0"/>
                </a:lnTo>
                <a:lnTo>
                  <a:pt x="386" y="10"/>
                </a:lnTo>
                <a:lnTo>
                  <a:pt x="377" y="5"/>
                </a:lnTo>
                <a:lnTo>
                  <a:pt x="371" y="14"/>
                </a:lnTo>
                <a:lnTo>
                  <a:pt x="364" y="26"/>
                </a:lnTo>
                <a:lnTo>
                  <a:pt x="356" y="27"/>
                </a:lnTo>
                <a:lnTo>
                  <a:pt x="349" y="25"/>
                </a:lnTo>
                <a:lnTo>
                  <a:pt x="341" y="24"/>
                </a:lnTo>
                <a:lnTo>
                  <a:pt x="344" y="33"/>
                </a:lnTo>
                <a:lnTo>
                  <a:pt x="343" y="43"/>
                </a:lnTo>
                <a:lnTo>
                  <a:pt x="343" y="54"/>
                </a:lnTo>
                <a:lnTo>
                  <a:pt x="344" y="62"/>
                </a:lnTo>
                <a:lnTo>
                  <a:pt x="338" y="68"/>
                </a:lnTo>
                <a:lnTo>
                  <a:pt x="336" y="80"/>
                </a:lnTo>
                <a:lnTo>
                  <a:pt x="332" y="87"/>
                </a:lnTo>
                <a:lnTo>
                  <a:pt x="323" y="94"/>
                </a:lnTo>
                <a:lnTo>
                  <a:pt x="314" y="92"/>
                </a:lnTo>
                <a:lnTo>
                  <a:pt x="312" y="84"/>
                </a:lnTo>
                <a:lnTo>
                  <a:pt x="306" y="75"/>
                </a:lnTo>
                <a:lnTo>
                  <a:pt x="295" y="75"/>
                </a:lnTo>
                <a:lnTo>
                  <a:pt x="296" y="85"/>
                </a:lnTo>
                <a:lnTo>
                  <a:pt x="303" y="91"/>
                </a:lnTo>
                <a:lnTo>
                  <a:pt x="305" y="101"/>
                </a:lnTo>
                <a:lnTo>
                  <a:pt x="306" y="113"/>
                </a:lnTo>
                <a:lnTo>
                  <a:pt x="303" y="122"/>
                </a:lnTo>
                <a:lnTo>
                  <a:pt x="295" y="128"/>
                </a:lnTo>
                <a:lnTo>
                  <a:pt x="287" y="139"/>
                </a:lnTo>
                <a:lnTo>
                  <a:pt x="275" y="152"/>
                </a:lnTo>
                <a:lnTo>
                  <a:pt x="265" y="160"/>
                </a:lnTo>
                <a:lnTo>
                  <a:pt x="258" y="166"/>
                </a:lnTo>
                <a:lnTo>
                  <a:pt x="247" y="165"/>
                </a:lnTo>
                <a:lnTo>
                  <a:pt x="228" y="163"/>
                </a:lnTo>
                <a:lnTo>
                  <a:pt x="226" y="174"/>
                </a:lnTo>
                <a:lnTo>
                  <a:pt x="219" y="180"/>
                </a:lnTo>
                <a:lnTo>
                  <a:pt x="211" y="181"/>
                </a:lnTo>
                <a:lnTo>
                  <a:pt x="206" y="187"/>
                </a:lnTo>
                <a:lnTo>
                  <a:pt x="205" y="196"/>
                </a:lnTo>
                <a:lnTo>
                  <a:pt x="191" y="193"/>
                </a:lnTo>
                <a:lnTo>
                  <a:pt x="186" y="187"/>
                </a:lnTo>
                <a:lnTo>
                  <a:pt x="195" y="181"/>
                </a:lnTo>
                <a:lnTo>
                  <a:pt x="205" y="173"/>
                </a:lnTo>
                <a:lnTo>
                  <a:pt x="202" y="163"/>
                </a:lnTo>
                <a:lnTo>
                  <a:pt x="198" y="159"/>
                </a:lnTo>
                <a:lnTo>
                  <a:pt x="188" y="156"/>
                </a:lnTo>
                <a:lnTo>
                  <a:pt x="177" y="159"/>
                </a:lnTo>
                <a:lnTo>
                  <a:pt x="169" y="166"/>
                </a:lnTo>
                <a:lnTo>
                  <a:pt x="165" y="183"/>
                </a:lnTo>
                <a:lnTo>
                  <a:pt x="165" y="197"/>
                </a:lnTo>
                <a:lnTo>
                  <a:pt x="162" y="206"/>
                </a:lnTo>
                <a:lnTo>
                  <a:pt x="154" y="197"/>
                </a:lnTo>
                <a:lnTo>
                  <a:pt x="145" y="197"/>
                </a:lnTo>
                <a:lnTo>
                  <a:pt x="137" y="202"/>
                </a:lnTo>
                <a:lnTo>
                  <a:pt x="127" y="206"/>
                </a:lnTo>
                <a:lnTo>
                  <a:pt x="117" y="205"/>
                </a:lnTo>
                <a:lnTo>
                  <a:pt x="109" y="203"/>
                </a:lnTo>
                <a:lnTo>
                  <a:pt x="104" y="194"/>
                </a:lnTo>
                <a:lnTo>
                  <a:pt x="95" y="193"/>
                </a:lnTo>
                <a:lnTo>
                  <a:pt x="86" y="187"/>
                </a:lnTo>
                <a:lnTo>
                  <a:pt x="74" y="181"/>
                </a:lnTo>
                <a:lnTo>
                  <a:pt x="69" y="189"/>
                </a:lnTo>
                <a:lnTo>
                  <a:pt x="62" y="185"/>
                </a:lnTo>
                <a:lnTo>
                  <a:pt x="64" y="176"/>
                </a:lnTo>
                <a:lnTo>
                  <a:pt x="60" y="171"/>
                </a:lnTo>
                <a:lnTo>
                  <a:pt x="61" y="159"/>
                </a:lnTo>
                <a:lnTo>
                  <a:pt x="54" y="153"/>
                </a:lnTo>
                <a:lnTo>
                  <a:pt x="46" y="161"/>
                </a:lnTo>
                <a:lnTo>
                  <a:pt x="35" y="160"/>
                </a:lnTo>
                <a:lnTo>
                  <a:pt x="26" y="149"/>
                </a:lnTo>
                <a:lnTo>
                  <a:pt x="23" y="138"/>
                </a:lnTo>
                <a:lnTo>
                  <a:pt x="13" y="131"/>
                </a:lnTo>
                <a:lnTo>
                  <a:pt x="4" y="142"/>
                </a:lnTo>
                <a:lnTo>
                  <a:pt x="2" y="149"/>
                </a:lnTo>
                <a:lnTo>
                  <a:pt x="6" y="158"/>
                </a:lnTo>
                <a:lnTo>
                  <a:pt x="13" y="159"/>
                </a:lnTo>
                <a:lnTo>
                  <a:pt x="13" y="167"/>
                </a:lnTo>
                <a:lnTo>
                  <a:pt x="9" y="173"/>
                </a:lnTo>
                <a:lnTo>
                  <a:pt x="5" y="180"/>
                </a:lnTo>
                <a:lnTo>
                  <a:pt x="0" y="187"/>
                </a:lnTo>
                <a:lnTo>
                  <a:pt x="2" y="197"/>
                </a:lnTo>
                <a:lnTo>
                  <a:pt x="4" y="206"/>
                </a:lnTo>
                <a:lnTo>
                  <a:pt x="13" y="204"/>
                </a:lnTo>
                <a:lnTo>
                  <a:pt x="21" y="200"/>
                </a:lnTo>
                <a:lnTo>
                  <a:pt x="28" y="205"/>
                </a:lnTo>
                <a:lnTo>
                  <a:pt x="37" y="203"/>
                </a:lnTo>
                <a:lnTo>
                  <a:pt x="43" y="197"/>
                </a:lnTo>
                <a:lnTo>
                  <a:pt x="47" y="194"/>
                </a:lnTo>
                <a:lnTo>
                  <a:pt x="52" y="202"/>
                </a:lnTo>
                <a:lnTo>
                  <a:pt x="57" y="215"/>
                </a:lnTo>
                <a:lnTo>
                  <a:pt x="51" y="222"/>
                </a:lnTo>
                <a:lnTo>
                  <a:pt x="57" y="231"/>
                </a:lnTo>
                <a:lnTo>
                  <a:pt x="63" y="239"/>
                </a:lnTo>
                <a:lnTo>
                  <a:pt x="65" y="244"/>
                </a:lnTo>
                <a:lnTo>
                  <a:pt x="74" y="244"/>
                </a:lnTo>
                <a:lnTo>
                  <a:pt x="87" y="248"/>
                </a:lnTo>
                <a:lnTo>
                  <a:pt x="89" y="255"/>
                </a:lnTo>
                <a:lnTo>
                  <a:pt x="99" y="260"/>
                </a:lnTo>
                <a:lnTo>
                  <a:pt x="110" y="255"/>
                </a:lnTo>
                <a:lnTo>
                  <a:pt x="119" y="247"/>
                </a:lnTo>
                <a:lnTo>
                  <a:pt x="122" y="239"/>
                </a:lnTo>
                <a:lnTo>
                  <a:pt x="129" y="236"/>
                </a:lnTo>
                <a:lnTo>
                  <a:pt x="134" y="230"/>
                </a:lnTo>
                <a:lnTo>
                  <a:pt x="139" y="239"/>
                </a:lnTo>
                <a:lnTo>
                  <a:pt x="147" y="244"/>
                </a:lnTo>
                <a:lnTo>
                  <a:pt x="164" y="247"/>
                </a:lnTo>
                <a:lnTo>
                  <a:pt x="168" y="255"/>
                </a:lnTo>
                <a:lnTo>
                  <a:pt x="168" y="265"/>
                </a:lnTo>
                <a:lnTo>
                  <a:pt x="174" y="271"/>
                </a:lnTo>
                <a:lnTo>
                  <a:pt x="183" y="275"/>
                </a:lnTo>
                <a:lnTo>
                  <a:pt x="185" y="286"/>
                </a:lnTo>
                <a:lnTo>
                  <a:pt x="191" y="298"/>
                </a:lnTo>
                <a:lnTo>
                  <a:pt x="193" y="307"/>
                </a:lnTo>
                <a:lnTo>
                  <a:pt x="188" y="314"/>
                </a:lnTo>
                <a:lnTo>
                  <a:pt x="182" y="325"/>
                </a:lnTo>
                <a:lnTo>
                  <a:pt x="189" y="329"/>
                </a:lnTo>
                <a:lnTo>
                  <a:pt x="202" y="328"/>
                </a:lnTo>
                <a:lnTo>
                  <a:pt x="209" y="335"/>
                </a:lnTo>
                <a:lnTo>
                  <a:pt x="209" y="345"/>
                </a:lnTo>
                <a:lnTo>
                  <a:pt x="218" y="346"/>
                </a:lnTo>
                <a:lnTo>
                  <a:pt x="222" y="353"/>
                </a:lnTo>
                <a:lnTo>
                  <a:pt x="232" y="352"/>
                </a:lnTo>
                <a:lnTo>
                  <a:pt x="239" y="362"/>
                </a:lnTo>
                <a:lnTo>
                  <a:pt x="254" y="363"/>
                </a:lnTo>
                <a:lnTo>
                  <a:pt x="261" y="353"/>
                </a:lnTo>
                <a:lnTo>
                  <a:pt x="258" y="344"/>
                </a:lnTo>
                <a:lnTo>
                  <a:pt x="264" y="333"/>
                </a:lnTo>
                <a:lnTo>
                  <a:pt x="261" y="321"/>
                </a:lnTo>
                <a:lnTo>
                  <a:pt x="264" y="315"/>
                </a:lnTo>
                <a:lnTo>
                  <a:pt x="272" y="313"/>
                </a:lnTo>
                <a:lnTo>
                  <a:pt x="281" y="306"/>
                </a:lnTo>
                <a:lnTo>
                  <a:pt x="285" y="296"/>
                </a:lnTo>
                <a:lnTo>
                  <a:pt x="278" y="291"/>
                </a:lnTo>
                <a:lnTo>
                  <a:pt x="281" y="283"/>
                </a:lnTo>
                <a:lnTo>
                  <a:pt x="278" y="273"/>
                </a:lnTo>
                <a:lnTo>
                  <a:pt x="284" y="268"/>
                </a:lnTo>
                <a:lnTo>
                  <a:pt x="291" y="261"/>
                </a:lnTo>
                <a:lnTo>
                  <a:pt x="298" y="257"/>
                </a:lnTo>
                <a:lnTo>
                  <a:pt x="307" y="260"/>
                </a:lnTo>
                <a:lnTo>
                  <a:pt x="317" y="264"/>
                </a:lnTo>
                <a:lnTo>
                  <a:pt x="328" y="260"/>
                </a:lnTo>
                <a:lnTo>
                  <a:pt x="338" y="254"/>
                </a:lnTo>
                <a:lnTo>
                  <a:pt x="344" y="244"/>
                </a:lnTo>
                <a:lnTo>
                  <a:pt x="351" y="237"/>
                </a:lnTo>
                <a:lnTo>
                  <a:pt x="355" y="231"/>
                </a:lnTo>
                <a:lnTo>
                  <a:pt x="365" y="221"/>
                </a:lnTo>
                <a:lnTo>
                  <a:pt x="371" y="229"/>
                </a:lnTo>
                <a:lnTo>
                  <a:pt x="381" y="231"/>
                </a:lnTo>
                <a:lnTo>
                  <a:pt x="381" y="222"/>
                </a:lnTo>
                <a:lnTo>
                  <a:pt x="381" y="211"/>
                </a:lnTo>
                <a:lnTo>
                  <a:pt x="389" y="205"/>
                </a:lnTo>
                <a:lnTo>
                  <a:pt x="384" y="194"/>
                </a:lnTo>
                <a:lnTo>
                  <a:pt x="379" y="190"/>
                </a:lnTo>
                <a:lnTo>
                  <a:pt x="367" y="185"/>
                </a:lnTo>
                <a:lnTo>
                  <a:pt x="355" y="179"/>
                </a:lnTo>
                <a:lnTo>
                  <a:pt x="361" y="172"/>
                </a:lnTo>
                <a:lnTo>
                  <a:pt x="367" y="158"/>
                </a:lnTo>
                <a:lnTo>
                  <a:pt x="367" y="147"/>
                </a:lnTo>
                <a:lnTo>
                  <a:pt x="362" y="137"/>
                </a:lnTo>
                <a:lnTo>
                  <a:pt x="360" y="125"/>
                </a:lnTo>
                <a:lnTo>
                  <a:pt x="362" y="113"/>
                </a:lnTo>
                <a:lnTo>
                  <a:pt x="372" y="104"/>
                </a:lnTo>
                <a:lnTo>
                  <a:pt x="386" y="94"/>
                </a:lnTo>
                <a:lnTo>
                  <a:pt x="398" y="86"/>
                </a:lnTo>
                <a:lnTo>
                  <a:pt x="405" y="75"/>
                </a:lnTo>
                <a:lnTo>
                  <a:pt x="403" y="63"/>
                </a:lnTo>
                <a:lnTo>
                  <a:pt x="431" y="1"/>
                </a:lnTo>
                <a:lnTo>
                  <a:pt x="422" y="2"/>
                </a:lnTo>
                <a:lnTo>
                  <a:pt x="413" y="2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0" name="Freeform 43">
            <a:extLst>
              <a:ext uri="{FF2B5EF4-FFF2-40B4-BE49-F238E27FC236}">
                <a16:creationId xmlns:a16="http://schemas.microsoft.com/office/drawing/2014/main" id="{57419E27-C872-4743-A0B1-D5A913C09B42}"/>
              </a:ext>
            </a:extLst>
          </p:cNvPr>
          <p:cNvSpPr>
            <a:spLocks/>
          </p:cNvSpPr>
          <p:nvPr/>
        </p:nvSpPr>
        <p:spPr bwMode="auto">
          <a:xfrm>
            <a:off x="2284674" y="3937831"/>
            <a:ext cx="508791" cy="725684"/>
          </a:xfrm>
          <a:custGeom>
            <a:avLst/>
            <a:gdLst>
              <a:gd name="T0" fmla="*/ 251 w 251"/>
              <a:gd name="T1" fmla="*/ 209 h 358"/>
              <a:gd name="T2" fmla="*/ 244 w 251"/>
              <a:gd name="T3" fmla="*/ 190 h 358"/>
              <a:gd name="T4" fmla="*/ 251 w 251"/>
              <a:gd name="T5" fmla="*/ 172 h 358"/>
              <a:gd name="T6" fmla="*/ 239 w 251"/>
              <a:gd name="T7" fmla="*/ 157 h 358"/>
              <a:gd name="T8" fmla="*/ 224 w 251"/>
              <a:gd name="T9" fmla="*/ 166 h 358"/>
              <a:gd name="T10" fmla="*/ 208 w 251"/>
              <a:gd name="T11" fmla="*/ 157 h 358"/>
              <a:gd name="T12" fmla="*/ 191 w 251"/>
              <a:gd name="T13" fmla="*/ 140 h 358"/>
              <a:gd name="T14" fmla="*/ 197 w 251"/>
              <a:gd name="T15" fmla="*/ 118 h 358"/>
              <a:gd name="T16" fmla="*/ 196 w 251"/>
              <a:gd name="T17" fmla="*/ 102 h 358"/>
              <a:gd name="T18" fmla="*/ 198 w 251"/>
              <a:gd name="T19" fmla="*/ 82 h 358"/>
              <a:gd name="T20" fmla="*/ 200 w 251"/>
              <a:gd name="T21" fmla="*/ 62 h 358"/>
              <a:gd name="T22" fmla="*/ 208 w 251"/>
              <a:gd name="T23" fmla="*/ 48 h 358"/>
              <a:gd name="T24" fmla="*/ 210 w 251"/>
              <a:gd name="T25" fmla="*/ 32 h 358"/>
              <a:gd name="T26" fmla="*/ 205 w 251"/>
              <a:gd name="T27" fmla="*/ 17 h 358"/>
              <a:gd name="T28" fmla="*/ 202 w 251"/>
              <a:gd name="T29" fmla="*/ 0 h 358"/>
              <a:gd name="T30" fmla="*/ 182 w 251"/>
              <a:gd name="T31" fmla="*/ 2 h 358"/>
              <a:gd name="T32" fmla="*/ 157 w 251"/>
              <a:gd name="T33" fmla="*/ 5 h 358"/>
              <a:gd name="T34" fmla="*/ 143 w 251"/>
              <a:gd name="T35" fmla="*/ 20 h 358"/>
              <a:gd name="T36" fmla="*/ 126 w 251"/>
              <a:gd name="T37" fmla="*/ 28 h 358"/>
              <a:gd name="T38" fmla="*/ 108 w 251"/>
              <a:gd name="T39" fmla="*/ 34 h 358"/>
              <a:gd name="T40" fmla="*/ 110 w 251"/>
              <a:gd name="T41" fmla="*/ 55 h 358"/>
              <a:gd name="T42" fmla="*/ 112 w 251"/>
              <a:gd name="T43" fmla="*/ 69 h 358"/>
              <a:gd name="T44" fmla="*/ 103 w 251"/>
              <a:gd name="T45" fmla="*/ 86 h 358"/>
              <a:gd name="T46" fmla="*/ 107 w 251"/>
              <a:gd name="T47" fmla="*/ 98 h 358"/>
              <a:gd name="T48" fmla="*/ 93 w 251"/>
              <a:gd name="T49" fmla="*/ 110 h 358"/>
              <a:gd name="T50" fmla="*/ 75 w 251"/>
              <a:gd name="T51" fmla="*/ 129 h 358"/>
              <a:gd name="T52" fmla="*/ 73 w 251"/>
              <a:gd name="T53" fmla="*/ 146 h 358"/>
              <a:gd name="T54" fmla="*/ 59 w 251"/>
              <a:gd name="T55" fmla="*/ 173 h 358"/>
              <a:gd name="T56" fmla="*/ 54 w 251"/>
              <a:gd name="T57" fmla="*/ 191 h 358"/>
              <a:gd name="T58" fmla="*/ 54 w 251"/>
              <a:gd name="T59" fmla="*/ 204 h 358"/>
              <a:gd name="T60" fmla="*/ 36 w 251"/>
              <a:gd name="T61" fmla="*/ 212 h 358"/>
              <a:gd name="T62" fmla="*/ 24 w 251"/>
              <a:gd name="T63" fmla="*/ 234 h 358"/>
              <a:gd name="T64" fmla="*/ 14 w 251"/>
              <a:gd name="T65" fmla="*/ 257 h 358"/>
              <a:gd name="T66" fmla="*/ 11 w 251"/>
              <a:gd name="T67" fmla="*/ 281 h 358"/>
              <a:gd name="T68" fmla="*/ 7 w 251"/>
              <a:gd name="T69" fmla="*/ 305 h 358"/>
              <a:gd name="T70" fmla="*/ 0 w 251"/>
              <a:gd name="T71" fmla="*/ 324 h 358"/>
              <a:gd name="T72" fmla="*/ 3 w 251"/>
              <a:gd name="T73" fmla="*/ 346 h 358"/>
              <a:gd name="T74" fmla="*/ 22 w 251"/>
              <a:gd name="T75" fmla="*/ 358 h 358"/>
              <a:gd name="T76" fmla="*/ 39 w 251"/>
              <a:gd name="T77" fmla="*/ 349 h 358"/>
              <a:gd name="T78" fmla="*/ 53 w 251"/>
              <a:gd name="T79" fmla="*/ 347 h 358"/>
              <a:gd name="T80" fmla="*/ 69 w 251"/>
              <a:gd name="T81" fmla="*/ 334 h 358"/>
              <a:gd name="T82" fmla="*/ 83 w 251"/>
              <a:gd name="T83" fmla="*/ 325 h 358"/>
              <a:gd name="T84" fmla="*/ 89 w 251"/>
              <a:gd name="T85" fmla="*/ 310 h 358"/>
              <a:gd name="T86" fmla="*/ 108 w 251"/>
              <a:gd name="T87" fmla="*/ 295 h 358"/>
              <a:gd name="T88" fmla="*/ 129 w 251"/>
              <a:gd name="T89" fmla="*/ 292 h 358"/>
              <a:gd name="T90" fmla="*/ 142 w 251"/>
              <a:gd name="T91" fmla="*/ 290 h 358"/>
              <a:gd name="T92" fmla="*/ 165 w 251"/>
              <a:gd name="T93" fmla="*/ 284 h 358"/>
              <a:gd name="T94" fmla="*/ 165 w 251"/>
              <a:gd name="T95" fmla="*/ 296 h 358"/>
              <a:gd name="T96" fmla="*/ 169 w 251"/>
              <a:gd name="T97" fmla="*/ 308 h 358"/>
              <a:gd name="T98" fmla="*/ 195 w 251"/>
              <a:gd name="T99" fmla="*/ 304 h 358"/>
              <a:gd name="T100" fmla="*/ 205 w 251"/>
              <a:gd name="T101" fmla="*/ 287 h 358"/>
              <a:gd name="T102" fmla="*/ 211 w 251"/>
              <a:gd name="T103" fmla="*/ 270 h 358"/>
              <a:gd name="T104" fmla="*/ 217 w 251"/>
              <a:gd name="T105" fmla="*/ 254 h 358"/>
              <a:gd name="T106" fmla="*/ 233 w 251"/>
              <a:gd name="T107" fmla="*/ 241 h 358"/>
              <a:gd name="T108" fmla="*/ 244 w 251"/>
              <a:gd name="T109" fmla="*/ 224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1" h="358">
                <a:moveTo>
                  <a:pt x="244" y="224"/>
                </a:moveTo>
                <a:lnTo>
                  <a:pt x="251" y="209"/>
                </a:lnTo>
                <a:lnTo>
                  <a:pt x="246" y="200"/>
                </a:lnTo>
                <a:lnTo>
                  <a:pt x="244" y="190"/>
                </a:lnTo>
                <a:lnTo>
                  <a:pt x="251" y="182"/>
                </a:lnTo>
                <a:lnTo>
                  <a:pt x="251" y="172"/>
                </a:lnTo>
                <a:lnTo>
                  <a:pt x="246" y="164"/>
                </a:lnTo>
                <a:lnTo>
                  <a:pt x="239" y="157"/>
                </a:lnTo>
                <a:lnTo>
                  <a:pt x="232" y="161"/>
                </a:lnTo>
                <a:lnTo>
                  <a:pt x="224" y="166"/>
                </a:lnTo>
                <a:lnTo>
                  <a:pt x="214" y="164"/>
                </a:lnTo>
                <a:lnTo>
                  <a:pt x="208" y="157"/>
                </a:lnTo>
                <a:lnTo>
                  <a:pt x="198" y="155"/>
                </a:lnTo>
                <a:lnTo>
                  <a:pt x="191" y="140"/>
                </a:lnTo>
                <a:lnTo>
                  <a:pt x="195" y="131"/>
                </a:lnTo>
                <a:lnTo>
                  <a:pt x="197" y="118"/>
                </a:lnTo>
                <a:lnTo>
                  <a:pt x="196" y="113"/>
                </a:lnTo>
                <a:lnTo>
                  <a:pt x="196" y="102"/>
                </a:lnTo>
                <a:lnTo>
                  <a:pt x="196" y="91"/>
                </a:lnTo>
                <a:lnTo>
                  <a:pt x="198" y="82"/>
                </a:lnTo>
                <a:lnTo>
                  <a:pt x="202" y="71"/>
                </a:lnTo>
                <a:lnTo>
                  <a:pt x="200" y="62"/>
                </a:lnTo>
                <a:lnTo>
                  <a:pt x="202" y="54"/>
                </a:lnTo>
                <a:lnTo>
                  <a:pt x="208" y="48"/>
                </a:lnTo>
                <a:lnTo>
                  <a:pt x="205" y="38"/>
                </a:lnTo>
                <a:lnTo>
                  <a:pt x="210" y="32"/>
                </a:lnTo>
                <a:lnTo>
                  <a:pt x="207" y="25"/>
                </a:lnTo>
                <a:lnTo>
                  <a:pt x="205" y="17"/>
                </a:lnTo>
                <a:lnTo>
                  <a:pt x="205" y="6"/>
                </a:lnTo>
                <a:lnTo>
                  <a:pt x="202" y="0"/>
                </a:lnTo>
                <a:lnTo>
                  <a:pt x="197" y="2"/>
                </a:lnTo>
                <a:lnTo>
                  <a:pt x="182" y="2"/>
                </a:lnTo>
                <a:lnTo>
                  <a:pt x="167" y="1"/>
                </a:lnTo>
                <a:lnTo>
                  <a:pt x="157" y="5"/>
                </a:lnTo>
                <a:lnTo>
                  <a:pt x="151" y="11"/>
                </a:lnTo>
                <a:lnTo>
                  <a:pt x="143" y="20"/>
                </a:lnTo>
                <a:lnTo>
                  <a:pt x="132" y="23"/>
                </a:lnTo>
                <a:lnTo>
                  <a:pt x="126" y="28"/>
                </a:lnTo>
                <a:lnTo>
                  <a:pt x="114" y="28"/>
                </a:lnTo>
                <a:lnTo>
                  <a:pt x="108" y="34"/>
                </a:lnTo>
                <a:lnTo>
                  <a:pt x="113" y="46"/>
                </a:lnTo>
                <a:lnTo>
                  <a:pt x="110" y="55"/>
                </a:lnTo>
                <a:lnTo>
                  <a:pt x="110" y="62"/>
                </a:lnTo>
                <a:lnTo>
                  <a:pt x="112" y="69"/>
                </a:lnTo>
                <a:lnTo>
                  <a:pt x="103" y="75"/>
                </a:lnTo>
                <a:lnTo>
                  <a:pt x="103" y="86"/>
                </a:lnTo>
                <a:lnTo>
                  <a:pt x="100" y="92"/>
                </a:lnTo>
                <a:lnTo>
                  <a:pt x="107" y="98"/>
                </a:lnTo>
                <a:lnTo>
                  <a:pt x="102" y="106"/>
                </a:lnTo>
                <a:lnTo>
                  <a:pt x="93" y="110"/>
                </a:lnTo>
                <a:lnTo>
                  <a:pt x="83" y="120"/>
                </a:lnTo>
                <a:lnTo>
                  <a:pt x="75" y="129"/>
                </a:lnTo>
                <a:lnTo>
                  <a:pt x="72" y="138"/>
                </a:lnTo>
                <a:lnTo>
                  <a:pt x="73" y="146"/>
                </a:lnTo>
                <a:lnTo>
                  <a:pt x="66" y="159"/>
                </a:lnTo>
                <a:lnTo>
                  <a:pt x="59" y="173"/>
                </a:lnTo>
                <a:lnTo>
                  <a:pt x="55" y="181"/>
                </a:lnTo>
                <a:lnTo>
                  <a:pt x="54" y="191"/>
                </a:lnTo>
                <a:lnTo>
                  <a:pt x="58" y="197"/>
                </a:lnTo>
                <a:lnTo>
                  <a:pt x="54" y="204"/>
                </a:lnTo>
                <a:lnTo>
                  <a:pt x="48" y="210"/>
                </a:lnTo>
                <a:lnTo>
                  <a:pt x="36" y="212"/>
                </a:lnTo>
                <a:lnTo>
                  <a:pt x="27" y="221"/>
                </a:lnTo>
                <a:lnTo>
                  <a:pt x="24" y="234"/>
                </a:lnTo>
                <a:lnTo>
                  <a:pt x="20" y="248"/>
                </a:lnTo>
                <a:lnTo>
                  <a:pt x="14" y="257"/>
                </a:lnTo>
                <a:lnTo>
                  <a:pt x="16" y="269"/>
                </a:lnTo>
                <a:lnTo>
                  <a:pt x="11" y="281"/>
                </a:lnTo>
                <a:lnTo>
                  <a:pt x="10" y="293"/>
                </a:lnTo>
                <a:lnTo>
                  <a:pt x="7" y="305"/>
                </a:lnTo>
                <a:lnTo>
                  <a:pt x="3" y="314"/>
                </a:lnTo>
                <a:lnTo>
                  <a:pt x="0" y="324"/>
                </a:lnTo>
                <a:lnTo>
                  <a:pt x="1" y="337"/>
                </a:lnTo>
                <a:lnTo>
                  <a:pt x="3" y="346"/>
                </a:lnTo>
                <a:lnTo>
                  <a:pt x="9" y="354"/>
                </a:lnTo>
                <a:lnTo>
                  <a:pt x="22" y="358"/>
                </a:lnTo>
                <a:lnTo>
                  <a:pt x="34" y="356"/>
                </a:lnTo>
                <a:lnTo>
                  <a:pt x="39" y="349"/>
                </a:lnTo>
                <a:lnTo>
                  <a:pt x="44" y="344"/>
                </a:lnTo>
                <a:lnTo>
                  <a:pt x="53" y="347"/>
                </a:lnTo>
                <a:lnTo>
                  <a:pt x="59" y="337"/>
                </a:lnTo>
                <a:lnTo>
                  <a:pt x="69" y="334"/>
                </a:lnTo>
                <a:lnTo>
                  <a:pt x="81" y="331"/>
                </a:lnTo>
                <a:lnTo>
                  <a:pt x="83" y="325"/>
                </a:lnTo>
                <a:lnTo>
                  <a:pt x="81" y="317"/>
                </a:lnTo>
                <a:lnTo>
                  <a:pt x="89" y="310"/>
                </a:lnTo>
                <a:lnTo>
                  <a:pt x="99" y="304"/>
                </a:lnTo>
                <a:lnTo>
                  <a:pt x="108" y="295"/>
                </a:lnTo>
                <a:lnTo>
                  <a:pt x="115" y="290"/>
                </a:lnTo>
                <a:lnTo>
                  <a:pt x="129" y="292"/>
                </a:lnTo>
                <a:lnTo>
                  <a:pt x="135" y="297"/>
                </a:lnTo>
                <a:lnTo>
                  <a:pt x="142" y="290"/>
                </a:lnTo>
                <a:lnTo>
                  <a:pt x="154" y="285"/>
                </a:lnTo>
                <a:lnTo>
                  <a:pt x="165" y="284"/>
                </a:lnTo>
                <a:lnTo>
                  <a:pt x="172" y="292"/>
                </a:lnTo>
                <a:lnTo>
                  <a:pt x="165" y="296"/>
                </a:lnTo>
                <a:lnTo>
                  <a:pt x="161" y="304"/>
                </a:lnTo>
                <a:lnTo>
                  <a:pt x="169" y="308"/>
                </a:lnTo>
                <a:lnTo>
                  <a:pt x="185" y="308"/>
                </a:lnTo>
                <a:lnTo>
                  <a:pt x="195" y="304"/>
                </a:lnTo>
                <a:lnTo>
                  <a:pt x="200" y="296"/>
                </a:lnTo>
                <a:lnTo>
                  <a:pt x="205" y="287"/>
                </a:lnTo>
                <a:lnTo>
                  <a:pt x="211" y="278"/>
                </a:lnTo>
                <a:lnTo>
                  <a:pt x="211" y="270"/>
                </a:lnTo>
                <a:lnTo>
                  <a:pt x="215" y="264"/>
                </a:lnTo>
                <a:lnTo>
                  <a:pt x="217" y="254"/>
                </a:lnTo>
                <a:lnTo>
                  <a:pt x="225" y="248"/>
                </a:lnTo>
                <a:lnTo>
                  <a:pt x="233" y="241"/>
                </a:lnTo>
                <a:lnTo>
                  <a:pt x="243" y="233"/>
                </a:lnTo>
                <a:lnTo>
                  <a:pt x="244" y="224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1" name="Freeform 44">
            <a:extLst>
              <a:ext uri="{FF2B5EF4-FFF2-40B4-BE49-F238E27FC236}">
                <a16:creationId xmlns:a16="http://schemas.microsoft.com/office/drawing/2014/main" id="{85B1D83F-2665-4C04-B2BE-F2DB0F1095E3}"/>
              </a:ext>
            </a:extLst>
          </p:cNvPr>
          <p:cNvSpPr>
            <a:spLocks/>
          </p:cNvSpPr>
          <p:nvPr/>
        </p:nvSpPr>
        <p:spPr bwMode="auto">
          <a:xfrm>
            <a:off x="2284674" y="3937831"/>
            <a:ext cx="508791" cy="725684"/>
          </a:xfrm>
          <a:custGeom>
            <a:avLst/>
            <a:gdLst>
              <a:gd name="T0" fmla="*/ 251 w 251"/>
              <a:gd name="T1" fmla="*/ 209 h 358"/>
              <a:gd name="T2" fmla="*/ 244 w 251"/>
              <a:gd name="T3" fmla="*/ 190 h 358"/>
              <a:gd name="T4" fmla="*/ 251 w 251"/>
              <a:gd name="T5" fmla="*/ 172 h 358"/>
              <a:gd name="T6" fmla="*/ 239 w 251"/>
              <a:gd name="T7" fmla="*/ 157 h 358"/>
              <a:gd name="T8" fmla="*/ 224 w 251"/>
              <a:gd name="T9" fmla="*/ 166 h 358"/>
              <a:gd name="T10" fmla="*/ 208 w 251"/>
              <a:gd name="T11" fmla="*/ 157 h 358"/>
              <a:gd name="T12" fmla="*/ 191 w 251"/>
              <a:gd name="T13" fmla="*/ 140 h 358"/>
              <a:gd name="T14" fmla="*/ 197 w 251"/>
              <a:gd name="T15" fmla="*/ 118 h 358"/>
              <a:gd name="T16" fmla="*/ 196 w 251"/>
              <a:gd name="T17" fmla="*/ 102 h 358"/>
              <a:gd name="T18" fmla="*/ 198 w 251"/>
              <a:gd name="T19" fmla="*/ 82 h 358"/>
              <a:gd name="T20" fmla="*/ 200 w 251"/>
              <a:gd name="T21" fmla="*/ 62 h 358"/>
              <a:gd name="T22" fmla="*/ 208 w 251"/>
              <a:gd name="T23" fmla="*/ 48 h 358"/>
              <a:gd name="T24" fmla="*/ 210 w 251"/>
              <a:gd name="T25" fmla="*/ 32 h 358"/>
              <a:gd name="T26" fmla="*/ 205 w 251"/>
              <a:gd name="T27" fmla="*/ 17 h 358"/>
              <a:gd name="T28" fmla="*/ 202 w 251"/>
              <a:gd name="T29" fmla="*/ 0 h 358"/>
              <a:gd name="T30" fmla="*/ 182 w 251"/>
              <a:gd name="T31" fmla="*/ 2 h 358"/>
              <a:gd name="T32" fmla="*/ 157 w 251"/>
              <a:gd name="T33" fmla="*/ 5 h 358"/>
              <a:gd name="T34" fmla="*/ 143 w 251"/>
              <a:gd name="T35" fmla="*/ 20 h 358"/>
              <a:gd name="T36" fmla="*/ 126 w 251"/>
              <a:gd name="T37" fmla="*/ 28 h 358"/>
              <a:gd name="T38" fmla="*/ 108 w 251"/>
              <a:gd name="T39" fmla="*/ 34 h 358"/>
              <a:gd name="T40" fmla="*/ 110 w 251"/>
              <a:gd name="T41" fmla="*/ 55 h 358"/>
              <a:gd name="T42" fmla="*/ 112 w 251"/>
              <a:gd name="T43" fmla="*/ 69 h 358"/>
              <a:gd name="T44" fmla="*/ 103 w 251"/>
              <a:gd name="T45" fmla="*/ 86 h 358"/>
              <a:gd name="T46" fmla="*/ 107 w 251"/>
              <a:gd name="T47" fmla="*/ 98 h 358"/>
              <a:gd name="T48" fmla="*/ 93 w 251"/>
              <a:gd name="T49" fmla="*/ 110 h 358"/>
              <a:gd name="T50" fmla="*/ 75 w 251"/>
              <a:gd name="T51" fmla="*/ 129 h 358"/>
              <a:gd name="T52" fmla="*/ 73 w 251"/>
              <a:gd name="T53" fmla="*/ 146 h 358"/>
              <a:gd name="T54" fmla="*/ 59 w 251"/>
              <a:gd name="T55" fmla="*/ 173 h 358"/>
              <a:gd name="T56" fmla="*/ 54 w 251"/>
              <a:gd name="T57" fmla="*/ 191 h 358"/>
              <a:gd name="T58" fmla="*/ 54 w 251"/>
              <a:gd name="T59" fmla="*/ 204 h 358"/>
              <a:gd name="T60" fmla="*/ 36 w 251"/>
              <a:gd name="T61" fmla="*/ 212 h 358"/>
              <a:gd name="T62" fmla="*/ 24 w 251"/>
              <a:gd name="T63" fmla="*/ 234 h 358"/>
              <a:gd name="T64" fmla="*/ 14 w 251"/>
              <a:gd name="T65" fmla="*/ 257 h 358"/>
              <a:gd name="T66" fmla="*/ 11 w 251"/>
              <a:gd name="T67" fmla="*/ 281 h 358"/>
              <a:gd name="T68" fmla="*/ 7 w 251"/>
              <a:gd name="T69" fmla="*/ 305 h 358"/>
              <a:gd name="T70" fmla="*/ 0 w 251"/>
              <a:gd name="T71" fmla="*/ 324 h 358"/>
              <a:gd name="T72" fmla="*/ 3 w 251"/>
              <a:gd name="T73" fmla="*/ 346 h 358"/>
              <a:gd name="T74" fmla="*/ 22 w 251"/>
              <a:gd name="T75" fmla="*/ 358 h 358"/>
              <a:gd name="T76" fmla="*/ 39 w 251"/>
              <a:gd name="T77" fmla="*/ 349 h 358"/>
              <a:gd name="T78" fmla="*/ 53 w 251"/>
              <a:gd name="T79" fmla="*/ 347 h 358"/>
              <a:gd name="T80" fmla="*/ 69 w 251"/>
              <a:gd name="T81" fmla="*/ 334 h 358"/>
              <a:gd name="T82" fmla="*/ 83 w 251"/>
              <a:gd name="T83" fmla="*/ 325 h 358"/>
              <a:gd name="T84" fmla="*/ 89 w 251"/>
              <a:gd name="T85" fmla="*/ 310 h 358"/>
              <a:gd name="T86" fmla="*/ 108 w 251"/>
              <a:gd name="T87" fmla="*/ 295 h 358"/>
              <a:gd name="T88" fmla="*/ 129 w 251"/>
              <a:gd name="T89" fmla="*/ 292 h 358"/>
              <a:gd name="T90" fmla="*/ 142 w 251"/>
              <a:gd name="T91" fmla="*/ 290 h 358"/>
              <a:gd name="T92" fmla="*/ 165 w 251"/>
              <a:gd name="T93" fmla="*/ 284 h 358"/>
              <a:gd name="T94" fmla="*/ 165 w 251"/>
              <a:gd name="T95" fmla="*/ 296 h 358"/>
              <a:gd name="T96" fmla="*/ 169 w 251"/>
              <a:gd name="T97" fmla="*/ 308 h 358"/>
              <a:gd name="T98" fmla="*/ 195 w 251"/>
              <a:gd name="T99" fmla="*/ 304 h 358"/>
              <a:gd name="T100" fmla="*/ 205 w 251"/>
              <a:gd name="T101" fmla="*/ 287 h 358"/>
              <a:gd name="T102" fmla="*/ 211 w 251"/>
              <a:gd name="T103" fmla="*/ 270 h 358"/>
              <a:gd name="T104" fmla="*/ 217 w 251"/>
              <a:gd name="T105" fmla="*/ 254 h 358"/>
              <a:gd name="T106" fmla="*/ 233 w 251"/>
              <a:gd name="T107" fmla="*/ 241 h 358"/>
              <a:gd name="T108" fmla="*/ 244 w 251"/>
              <a:gd name="T109" fmla="*/ 224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1" h="358">
                <a:moveTo>
                  <a:pt x="244" y="224"/>
                </a:moveTo>
                <a:lnTo>
                  <a:pt x="251" y="209"/>
                </a:lnTo>
                <a:lnTo>
                  <a:pt x="246" y="200"/>
                </a:lnTo>
                <a:lnTo>
                  <a:pt x="244" y="190"/>
                </a:lnTo>
                <a:lnTo>
                  <a:pt x="251" y="182"/>
                </a:lnTo>
                <a:lnTo>
                  <a:pt x="251" y="172"/>
                </a:lnTo>
                <a:lnTo>
                  <a:pt x="246" y="164"/>
                </a:lnTo>
                <a:lnTo>
                  <a:pt x="239" y="157"/>
                </a:lnTo>
                <a:lnTo>
                  <a:pt x="232" y="161"/>
                </a:lnTo>
                <a:lnTo>
                  <a:pt x="224" y="166"/>
                </a:lnTo>
                <a:lnTo>
                  <a:pt x="214" y="164"/>
                </a:lnTo>
                <a:lnTo>
                  <a:pt x="208" y="157"/>
                </a:lnTo>
                <a:lnTo>
                  <a:pt x="198" y="155"/>
                </a:lnTo>
                <a:lnTo>
                  <a:pt x="191" y="140"/>
                </a:lnTo>
                <a:lnTo>
                  <a:pt x="195" y="131"/>
                </a:lnTo>
                <a:lnTo>
                  <a:pt x="197" y="118"/>
                </a:lnTo>
                <a:lnTo>
                  <a:pt x="196" y="113"/>
                </a:lnTo>
                <a:lnTo>
                  <a:pt x="196" y="102"/>
                </a:lnTo>
                <a:lnTo>
                  <a:pt x="196" y="91"/>
                </a:lnTo>
                <a:lnTo>
                  <a:pt x="198" y="82"/>
                </a:lnTo>
                <a:lnTo>
                  <a:pt x="202" y="71"/>
                </a:lnTo>
                <a:lnTo>
                  <a:pt x="200" y="62"/>
                </a:lnTo>
                <a:lnTo>
                  <a:pt x="202" y="54"/>
                </a:lnTo>
                <a:lnTo>
                  <a:pt x="208" y="48"/>
                </a:lnTo>
                <a:lnTo>
                  <a:pt x="205" y="38"/>
                </a:lnTo>
                <a:lnTo>
                  <a:pt x="210" y="32"/>
                </a:lnTo>
                <a:lnTo>
                  <a:pt x="207" y="25"/>
                </a:lnTo>
                <a:lnTo>
                  <a:pt x="205" y="17"/>
                </a:lnTo>
                <a:lnTo>
                  <a:pt x="205" y="6"/>
                </a:lnTo>
                <a:lnTo>
                  <a:pt x="202" y="0"/>
                </a:lnTo>
                <a:lnTo>
                  <a:pt x="197" y="2"/>
                </a:lnTo>
                <a:lnTo>
                  <a:pt x="182" y="2"/>
                </a:lnTo>
                <a:lnTo>
                  <a:pt x="167" y="1"/>
                </a:lnTo>
                <a:lnTo>
                  <a:pt x="157" y="5"/>
                </a:lnTo>
                <a:lnTo>
                  <a:pt x="151" y="11"/>
                </a:lnTo>
                <a:lnTo>
                  <a:pt x="143" y="20"/>
                </a:lnTo>
                <a:lnTo>
                  <a:pt x="132" y="23"/>
                </a:lnTo>
                <a:lnTo>
                  <a:pt x="126" y="28"/>
                </a:lnTo>
                <a:lnTo>
                  <a:pt x="114" y="28"/>
                </a:lnTo>
                <a:lnTo>
                  <a:pt x="108" y="34"/>
                </a:lnTo>
                <a:lnTo>
                  <a:pt x="113" y="46"/>
                </a:lnTo>
                <a:lnTo>
                  <a:pt x="110" y="55"/>
                </a:lnTo>
                <a:lnTo>
                  <a:pt x="110" y="62"/>
                </a:lnTo>
                <a:lnTo>
                  <a:pt x="112" y="69"/>
                </a:lnTo>
                <a:lnTo>
                  <a:pt x="103" y="75"/>
                </a:lnTo>
                <a:lnTo>
                  <a:pt x="103" y="86"/>
                </a:lnTo>
                <a:lnTo>
                  <a:pt x="100" y="92"/>
                </a:lnTo>
                <a:lnTo>
                  <a:pt x="107" y="98"/>
                </a:lnTo>
                <a:lnTo>
                  <a:pt x="102" y="106"/>
                </a:lnTo>
                <a:lnTo>
                  <a:pt x="93" y="110"/>
                </a:lnTo>
                <a:lnTo>
                  <a:pt x="83" y="120"/>
                </a:lnTo>
                <a:lnTo>
                  <a:pt x="75" y="129"/>
                </a:lnTo>
                <a:lnTo>
                  <a:pt x="72" y="138"/>
                </a:lnTo>
                <a:lnTo>
                  <a:pt x="73" y="146"/>
                </a:lnTo>
                <a:lnTo>
                  <a:pt x="66" y="159"/>
                </a:lnTo>
                <a:lnTo>
                  <a:pt x="59" y="173"/>
                </a:lnTo>
                <a:lnTo>
                  <a:pt x="55" y="181"/>
                </a:lnTo>
                <a:lnTo>
                  <a:pt x="54" y="191"/>
                </a:lnTo>
                <a:lnTo>
                  <a:pt x="58" y="197"/>
                </a:lnTo>
                <a:lnTo>
                  <a:pt x="54" y="204"/>
                </a:lnTo>
                <a:lnTo>
                  <a:pt x="48" y="210"/>
                </a:lnTo>
                <a:lnTo>
                  <a:pt x="36" y="212"/>
                </a:lnTo>
                <a:lnTo>
                  <a:pt x="27" y="221"/>
                </a:lnTo>
                <a:lnTo>
                  <a:pt x="24" y="234"/>
                </a:lnTo>
                <a:lnTo>
                  <a:pt x="20" y="248"/>
                </a:lnTo>
                <a:lnTo>
                  <a:pt x="14" y="257"/>
                </a:lnTo>
                <a:lnTo>
                  <a:pt x="16" y="269"/>
                </a:lnTo>
                <a:lnTo>
                  <a:pt x="11" y="281"/>
                </a:lnTo>
                <a:lnTo>
                  <a:pt x="10" y="293"/>
                </a:lnTo>
                <a:lnTo>
                  <a:pt x="7" y="305"/>
                </a:lnTo>
                <a:lnTo>
                  <a:pt x="3" y="314"/>
                </a:lnTo>
                <a:lnTo>
                  <a:pt x="0" y="324"/>
                </a:lnTo>
                <a:lnTo>
                  <a:pt x="1" y="337"/>
                </a:lnTo>
                <a:lnTo>
                  <a:pt x="3" y="346"/>
                </a:lnTo>
                <a:lnTo>
                  <a:pt x="9" y="354"/>
                </a:lnTo>
                <a:lnTo>
                  <a:pt x="22" y="358"/>
                </a:lnTo>
                <a:lnTo>
                  <a:pt x="34" y="356"/>
                </a:lnTo>
                <a:lnTo>
                  <a:pt x="39" y="349"/>
                </a:lnTo>
                <a:lnTo>
                  <a:pt x="44" y="344"/>
                </a:lnTo>
                <a:lnTo>
                  <a:pt x="53" y="347"/>
                </a:lnTo>
                <a:lnTo>
                  <a:pt x="59" y="337"/>
                </a:lnTo>
                <a:lnTo>
                  <a:pt x="69" y="334"/>
                </a:lnTo>
                <a:lnTo>
                  <a:pt x="81" y="331"/>
                </a:lnTo>
                <a:lnTo>
                  <a:pt x="83" y="325"/>
                </a:lnTo>
                <a:lnTo>
                  <a:pt x="81" y="317"/>
                </a:lnTo>
                <a:lnTo>
                  <a:pt x="89" y="310"/>
                </a:lnTo>
                <a:lnTo>
                  <a:pt x="99" y="304"/>
                </a:lnTo>
                <a:lnTo>
                  <a:pt x="108" y="295"/>
                </a:lnTo>
                <a:lnTo>
                  <a:pt x="115" y="290"/>
                </a:lnTo>
                <a:lnTo>
                  <a:pt x="129" y="292"/>
                </a:lnTo>
                <a:lnTo>
                  <a:pt x="135" y="297"/>
                </a:lnTo>
                <a:lnTo>
                  <a:pt x="142" y="290"/>
                </a:lnTo>
                <a:lnTo>
                  <a:pt x="154" y="285"/>
                </a:lnTo>
                <a:lnTo>
                  <a:pt x="165" y="284"/>
                </a:lnTo>
                <a:lnTo>
                  <a:pt x="172" y="292"/>
                </a:lnTo>
                <a:lnTo>
                  <a:pt x="165" y="296"/>
                </a:lnTo>
                <a:lnTo>
                  <a:pt x="161" y="304"/>
                </a:lnTo>
                <a:lnTo>
                  <a:pt x="169" y="308"/>
                </a:lnTo>
                <a:lnTo>
                  <a:pt x="185" y="308"/>
                </a:lnTo>
                <a:lnTo>
                  <a:pt x="195" y="304"/>
                </a:lnTo>
                <a:lnTo>
                  <a:pt x="200" y="296"/>
                </a:lnTo>
                <a:lnTo>
                  <a:pt x="205" y="287"/>
                </a:lnTo>
                <a:lnTo>
                  <a:pt x="211" y="278"/>
                </a:lnTo>
                <a:lnTo>
                  <a:pt x="211" y="270"/>
                </a:lnTo>
                <a:lnTo>
                  <a:pt x="215" y="264"/>
                </a:lnTo>
                <a:lnTo>
                  <a:pt x="217" y="254"/>
                </a:lnTo>
                <a:lnTo>
                  <a:pt x="225" y="248"/>
                </a:lnTo>
                <a:lnTo>
                  <a:pt x="233" y="241"/>
                </a:lnTo>
                <a:lnTo>
                  <a:pt x="243" y="233"/>
                </a:lnTo>
                <a:lnTo>
                  <a:pt x="244" y="224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2" name="Freeform 45">
            <a:extLst>
              <a:ext uri="{FF2B5EF4-FFF2-40B4-BE49-F238E27FC236}">
                <a16:creationId xmlns:a16="http://schemas.microsoft.com/office/drawing/2014/main" id="{D2905740-DDD1-4A59-863C-7AD1A845EB77}"/>
              </a:ext>
            </a:extLst>
          </p:cNvPr>
          <p:cNvSpPr>
            <a:spLocks/>
          </p:cNvSpPr>
          <p:nvPr/>
        </p:nvSpPr>
        <p:spPr bwMode="auto">
          <a:xfrm>
            <a:off x="3251576" y="3585124"/>
            <a:ext cx="1068256" cy="642576"/>
          </a:xfrm>
          <a:custGeom>
            <a:avLst/>
            <a:gdLst>
              <a:gd name="T0" fmla="*/ 6 w 527"/>
              <a:gd name="T1" fmla="*/ 231 h 317"/>
              <a:gd name="T2" fmla="*/ 14 w 527"/>
              <a:gd name="T3" fmla="*/ 211 h 317"/>
              <a:gd name="T4" fmla="*/ 20 w 527"/>
              <a:gd name="T5" fmla="*/ 189 h 317"/>
              <a:gd name="T6" fmla="*/ 26 w 527"/>
              <a:gd name="T7" fmla="*/ 167 h 317"/>
              <a:gd name="T8" fmla="*/ 49 w 527"/>
              <a:gd name="T9" fmla="*/ 158 h 317"/>
              <a:gd name="T10" fmla="*/ 81 w 527"/>
              <a:gd name="T11" fmla="*/ 152 h 317"/>
              <a:gd name="T12" fmla="*/ 98 w 527"/>
              <a:gd name="T13" fmla="*/ 130 h 317"/>
              <a:gd name="T14" fmla="*/ 124 w 527"/>
              <a:gd name="T15" fmla="*/ 130 h 317"/>
              <a:gd name="T16" fmla="*/ 132 w 527"/>
              <a:gd name="T17" fmla="*/ 104 h 317"/>
              <a:gd name="T18" fmla="*/ 110 w 527"/>
              <a:gd name="T19" fmla="*/ 84 h 317"/>
              <a:gd name="T20" fmla="*/ 110 w 527"/>
              <a:gd name="T21" fmla="*/ 56 h 317"/>
              <a:gd name="T22" fmla="*/ 102 w 527"/>
              <a:gd name="T23" fmla="*/ 24 h 317"/>
              <a:gd name="T24" fmla="*/ 125 w 527"/>
              <a:gd name="T25" fmla="*/ 34 h 317"/>
              <a:gd name="T26" fmla="*/ 144 w 527"/>
              <a:gd name="T27" fmla="*/ 45 h 317"/>
              <a:gd name="T28" fmla="*/ 176 w 527"/>
              <a:gd name="T29" fmla="*/ 30 h 317"/>
              <a:gd name="T30" fmla="*/ 206 w 527"/>
              <a:gd name="T31" fmla="*/ 24 h 317"/>
              <a:gd name="T32" fmla="*/ 239 w 527"/>
              <a:gd name="T33" fmla="*/ 23 h 317"/>
              <a:gd name="T34" fmla="*/ 276 w 527"/>
              <a:gd name="T35" fmla="*/ 18 h 317"/>
              <a:gd name="T36" fmla="*/ 313 w 527"/>
              <a:gd name="T37" fmla="*/ 16 h 317"/>
              <a:gd name="T38" fmla="*/ 351 w 527"/>
              <a:gd name="T39" fmla="*/ 16 h 317"/>
              <a:gd name="T40" fmla="*/ 397 w 527"/>
              <a:gd name="T41" fmla="*/ 12 h 317"/>
              <a:gd name="T42" fmla="*/ 434 w 527"/>
              <a:gd name="T43" fmla="*/ 0 h 317"/>
              <a:gd name="T44" fmla="*/ 480 w 527"/>
              <a:gd name="T45" fmla="*/ 11 h 317"/>
              <a:gd name="T46" fmla="*/ 502 w 527"/>
              <a:gd name="T47" fmla="*/ 25 h 317"/>
              <a:gd name="T48" fmla="*/ 527 w 527"/>
              <a:gd name="T49" fmla="*/ 35 h 317"/>
              <a:gd name="T50" fmla="*/ 515 w 527"/>
              <a:gd name="T51" fmla="*/ 55 h 317"/>
              <a:gd name="T52" fmla="*/ 499 w 527"/>
              <a:gd name="T53" fmla="*/ 73 h 317"/>
              <a:gd name="T54" fmla="*/ 489 w 527"/>
              <a:gd name="T55" fmla="*/ 93 h 317"/>
              <a:gd name="T56" fmla="*/ 466 w 527"/>
              <a:gd name="T57" fmla="*/ 106 h 317"/>
              <a:gd name="T58" fmla="*/ 427 w 527"/>
              <a:gd name="T59" fmla="*/ 119 h 317"/>
              <a:gd name="T60" fmla="*/ 393 w 527"/>
              <a:gd name="T61" fmla="*/ 141 h 317"/>
              <a:gd name="T62" fmla="*/ 370 w 527"/>
              <a:gd name="T63" fmla="*/ 167 h 317"/>
              <a:gd name="T64" fmla="*/ 344 w 527"/>
              <a:gd name="T65" fmla="*/ 196 h 317"/>
              <a:gd name="T66" fmla="*/ 319 w 527"/>
              <a:gd name="T67" fmla="*/ 217 h 317"/>
              <a:gd name="T68" fmla="*/ 279 w 527"/>
              <a:gd name="T69" fmla="*/ 238 h 317"/>
              <a:gd name="T70" fmla="*/ 239 w 527"/>
              <a:gd name="T71" fmla="*/ 260 h 317"/>
              <a:gd name="T72" fmla="*/ 187 w 527"/>
              <a:gd name="T73" fmla="*/ 297 h 317"/>
              <a:gd name="T74" fmla="*/ 156 w 527"/>
              <a:gd name="T75" fmla="*/ 291 h 317"/>
              <a:gd name="T76" fmla="*/ 117 w 527"/>
              <a:gd name="T77" fmla="*/ 310 h 317"/>
              <a:gd name="T78" fmla="*/ 89 w 527"/>
              <a:gd name="T79" fmla="*/ 306 h 317"/>
              <a:gd name="T80" fmla="*/ 60 w 527"/>
              <a:gd name="T81" fmla="*/ 317 h 317"/>
              <a:gd name="T82" fmla="*/ 34 w 527"/>
              <a:gd name="T83" fmla="*/ 288 h 317"/>
              <a:gd name="T84" fmla="*/ 3 w 527"/>
              <a:gd name="T85" fmla="*/ 251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7" h="317">
                <a:moveTo>
                  <a:pt x="3" y="251"/>
                </a:moveTo>
                <a:lnTo>
                  <a:pt x="0" y="242"/>
                </a:lnTo>
                <a:lnTo>
                  <a:pt x="6" y="231"/>
                </a:lnTo>
                <a:lnTo>
                  <a:pt x="3" y="219"/>
                </a:lnTo>
                <a:lnTo>
                  <a:pt x="6" y="213"/>
                </a:lnTo>
                <a:lnTo>
                  <a:pt x="14" y="211"/>
                </a:lnTo>
                <a:lnTo>
                  <a:pt x="23" y="204"/>
                </a:lnTo>
                <a:lnTo>
                  <a:pt x="27" y="194"/>
                </a:lnTo>
                <a:lnTo>
                  <a:pt x="20" y="189"/>
                </a:lnTo>
                <a:lnTo>
                  <a:pt x="23" y="181"/>
                </a:lnTo>
                <a:lnTo>
                  <a:pt x="20" y="172"/>
                </a:lnTo>
                <a:lnTo>
                  <a:pt x="26" y="167"/>
                </a:lnTo>
                <a:lnTo>
                  <a:pt x="34" y="160"/>
                </a:lnTo>
                <a:lnTo>
                  <a:pt x="40" y="155"/>
                </a:lnTo>
                <a:lnTo>
                  <a:pt x="49" y="158"/>
                </a:lnTo>
                <a:lnTo>
                  <a:pt x="59" y="162"/>
                </a:lnTo>
                <a:lnTo>
                  <a:pt x="70" y="158"/>
                </a:lnTo>
                <a:lnTo>
                  <a:pt x="81" y="152"/>
                </a:lnTo>
                <a:lnTo>
                  <a:pt x="87" y="143"/>
                </a:lnTo>
                <a:lnTo>
                  <a:pt x="94" y="136"/>
                </a:lnTo>
                <a:lnTo>
                  <a:pt x="98" y="130"/>
                </a:lnTo>
                <a:lnTo>
                  <a:pt x="107" y="119"/>
                </a:lnTo>
                <a:lnTo>
                  <a:pt x="113" y="127"/>
                </a:lnTo>
                <a:lnTo>
                  <a:pt x="124" y="130"/>
                </a:lnTo>
                <a:lnTo>
                  <a:pt x="124" y="120"/>
                </a:lnTo>
                <a:lnTo>
                  <a:pt x="123" y="110"/>
                </a:lnTo>
                <a:lnTo>
                  <a:pt x="132" y="104"/>
                </a:lnTo>
                <a:lnTo>
                  <a:pt x="127" y="93"/>
                </a:lnTo>
                <a:lnTo>
                  <a:pt x="122" y="88"/>
                </a:lnTo>
                <a:lnTo>
                  <a:pt x="110" y="84"/>
                </a:lnTo>
                <a:lnTo>
                  <a:pt x="98" y="78"/>
                </a:lnTo>
                <a:lnTo>
                  <a:pt x="104" y="71"/>
                </a:lnTo>
                <a:lnTo>
                  <a:pt x="110" y="56"/>
                </a:lnTo>
                <a:lnTo>
                  <a:pt x="110" y="45"/>
                </a:lnTo>
                <a:lnTo>
                  <a:pt x="105" y="36"/>
                </a:lnTo>
                <a:lnTo>
                  <a:pt x="102" y="24"/>
                </a:lnTo>
                <a:lnTo>
                  <a:pt x="115" y="23"/>
                </a:lnTo>
                <a:lnTo>
                  <a:pt x="123" y="25"/>
                </a:lnTo>
                <a:lnTo>
                  <a:pt x="125" y="34"/>
                </a:lnTo>
                <a:lnTo>
                  <a:pt x="130" y="41"/>
                </a:lnTo>
                <a:lnTo>
                  <a:pt x="138" y="39"/>
                </a:lnTo>
                <a:lnTo>
                  <a:pt x="144" y="45"/>
                </a:lnTo>
                <a:lnTo>
                  <a:pt x="155" y="39"/>
                </a:lnTo>
                <a:lnTo>
                  <a:pt x="167" y="34"/>
                </a:lnTo>
                <a:lnTo>
                  <a:pt x="176" y="30"/>
                </a:lnTo>
                <a:lnTo>
                  <a:pt x="192" y="30"/>
                </a:lnTo>
                <a:lnTo>
                  <a:pt x="196" y="24"/>
                </a:lnTo>
                <a:lnTo>
                  <a:pt x="206" y="24"/>
                </a:lnTo>
                <a:lnTo>
                  <a:pt x="216" y="19"/>
                </a:lnTo>
                <a:lnTo>
                  <a:pt x="231" y="19"/>
                </a:lnTo>
                <a:lnTo>
                  <a:pt x="239" y="23"/>
                </a:lnTo>
                <a:lnTo>
                  <a:pt x="255" y="23"/>
                </a:lnTo>
                <a:lnTo>
                  <a:pt x="264" y="17"/>
                </a:lnTo>
                <a:lnTo>
                  <a:pt x="276" y="18"/>
                </a:lnTo>
                <a:lnTo>
                  <a:pt x="288" y="13"/>
                </a:lnTo>
                <a:lnTo>
                  <a:pt x="298" y="7"/>
                </a:lnTo>
                <a:lnTo>
                  <a:pt x="313" y="16"/>
                </a:lnTo>
                <a:lnTo>
                  <a:pt x="324" y="11"/>
                </a:lnTo>
                <a:lnTo>
                  <a:pt x="337" y="13"/>
                </a:lnTo>
                <a:lnTo>
                  <a:pt x="351" y="16"/>
                </a:lnTo>
                <a:lnTo>
                  <a:pt x="369" y="13"/>
                </a:lnTo>
                <a:lnTo>
                  <a:pt x="386" y="17"/>
                </a:lnTo>
                <a:lnTo>
                  <a:pt x="397" y="12"/>
                </a:lnTo>
                <a:lnTo>
                  <a:pt x="409" y="16"/>
                </a:lnTo>
                <a:lnTo>
                  <a:pt x="422" y="6"/>
                </a:lnTo>
                <a:lnTo>
                  <a:pt x="434" y="0"/>
                </a:lnTo>
                <a:lnTo>
                  <a:pt x="452" y="6"/>
                </a:lnTo>
                <a:lnTo>
                  <a:pt x="464" y="5"/>
                </a:lnTo>
                <a:lnTo>
                  <a:pt x="480" y="11"/>
                </a:lnTo>
                <a:lnTo>
                  <a:pt x="487" y="18"/>
                </a:lnTo>
                <a:lnTo>
                  <a:pt x="492" y="25"/>
                </a:lnTo>
                <a:lnTo>
                  <a:pt x="502" y="25"/>
                </a:lnTo>
                <a:lnTo>
                  <a:pt x="512" y="30"/>
                </a:lnTo>
                <a:lnTo>
                  <a:pt x="515" y="36"/>
                </a:lnTo>
                <a:lnTo>
                  <a:pt x="527" y="35"/>
                </a:lnTo>
                <a:lnTo>
                  <a:pt x="526" y="42"/>
                </a:lnTo>
                <a:lnTo>
                  <a:pt x="519" y="45"/>
                </a:lnTo>
                <a:lnTo>
                  <a:pt x="515" y="55"/>
                </a:lnTo>
                <a:lnTo>
                  <a:pt x="507" y="60"/>
                </a:lnTo>
                <a:lnTo>
                  <a:pt x="505" y="67"/>
                </a:lnTo>
                <a:lnTo>
                  <a:pt x="499" y="73"/>
                </a:lnTo>
                <a:lnTo>
                  <a:pt x="499" y="80"/>
                </a:lnTo>
                <a:lnTo>
                  <a:pt x="490" y="86"/>
                </a:lnTo>
                <a:lnTo>
                  <a:pt x="489" y="93"/>
                </a:lnTo>
                <a:lnTo>
                  <a:pt x="480" y="99"/>
                </a:lnTo>
                <a:lnTo>
                  <a:pt x="477" y="105"/>
                </a:lnTo>
                <a:lnTo>
                  <a:pt x="466" y="106"/>
                </a:lnTo>
                <a:lnTo>
                  <a:pt x="456" y="110"/>
                </a:lnTo>
                <a:lnTo>
                  <a:pt x="442" y="110"/>
                </a:lnTo>
                <a:lnTo>
                  <a:pt x="427" y="119"/>
                </a:lnTo>
                <a:lnTo>
                  <a:pt x="414" y="127"/>
                </a:lnTo>
                <a:lnTo>
                  <a:pt x="404" y="134"/>
                </a:lnTo>
                <a:lnTo>
                  <a:pt x="393" y="141"/>
                </a:lnTo>
                <a:lnTo>
                  <a:pt x="389" y="154"/>
                </a:lnTo>
                <a:lnTo>
                  <a:pt x="382" y="160"/>
                </a:lnTo>
                <a:lnTo>
                  <a:pt x="370" y="167"/>
                </a:lnTo>
                <a:lnTo>
                  <a:pt x="361" y="174"/>
                </a:lnTo>
                <a:lnTo>
                  <a:pt x="349" y="180"/>
                </a:lnTo>
                <a:lnTo>
                  <a:pt x="344" y="196"/>
                </a:lnTo>
                <a:lnTo>
                  <a:pt x="337" y="206"/>
                </a:lnTo>
                <a:lnTo>
                  <a:pt x="331" y="213"/>
                </a:lnTo>
                <a:lnTo>
                  <a:pt x="319" y="217"/>
                </a:lnTo>
                <a:lnTo>
                  <a:pt x="313" y="225"/>
                </a:lnTo>
                <a:lnTo>
                  <a:pt x="297" y="229"/>
                </a:lnTo>
                <a:lnTo>
                  <a:pt x="279" y="238"/>
                </a:lnTo>
                <a:lnTo>
                  <a:pt x="266" y="246"/>
                </a:lnTo>
                <a:lnTo>
                  <a:pt x="243" y="250"/>
                </a:lnTo>
                <a:lnTo>
                  <a:pt x="239" y="260"/>
                </a:lnTo>
                <a:lnTo>
                  <a:pt x="227" y="263"/>
                </a:lnTo>
                <a:lnTo>
                  <a:pt x="211" y="268"/>
                </a:lnTo>
                <a:lnTo>
                  <a:pt x="187" y="297"/>
                </a:lnTo>
                <a:lnTo>
                  <a:pt x="176" y="300"/>
                </a:lnTo>
                <a:lnTo>
                  <a:pt x="168" y="297"/>
                </a:lnTo>
                <a:lnTo>
                  <a:pt x="156" y="291"/>
                </a:lnTo>
                <a:lnTo>
                  <a:pt x="141" y="292"/>
                </a:lnTo>
                <a:lnTo>
                  <a:pt x="130" y="298"/>
                </a:lnTo>
                <a:lnTo>
                  <a:pt x="117" y="310"/>
                </a:lnTo>
                <a:lnTo>
                  <a:pt x="108" y="306"/>
                </a:lnTo>
                <a:lnTo>
                  <a:pt x="100" y="310"/>
                </a:lnTo>
                <a:lnTo>
                  <a:pt x="89" y="306"/>
                </a:lnTo>
                <a:lnTo>
                  <a:pt x="79" y="314"/>
                </a:lnTo>
                <a:lnTo>
                  <a:pt x="70" y="311"/>
                </a:lnTo>
                <a:lnTo>
                  <a:pt x="60" y="317"/>
                </a:lnTo>
                <a:lnTo>
                  <a:pt x="53" y="309"/>
                </a:lnTo>
                <a:lnTo>
                  <a:pt x="47" y="299"/>
                </a:lnTo>
                <a:lnTo>
                  <a:pt x="34" y="288"/>
                </a:lnTo>
                <a:lnTo>
                  <a:pt x="20" y="274"/>
                </a:lnTo>
                <a:lnTo>
                  <a:pt x="10" y="263"/>
                </a:lnTo>
                <a:lnTo>
                  <a:pt x="3" y="251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3" name="Freeform 46">
            <a:extLst>
              <a:ext uri="{FF2B5EF4-FFF2-40B4-BE49-F238E27FC236}">
                <a16:creationId xmlns:a16="http://schemas.microsoft.com/office/drawing/2014/main" id="{004DBA4B-6819-4021-A372-704E1FDDF6A8}"/>
              </a:ext>
            </a:extLst>
          </p:cNvPr>
          <p:cNvSpPr>
            <a:spLocks/>
          </p:cNvSpPr>
          <p:nvPr/>
        </p:nvSpPr>
        <p:spPr bwMode="auto">
          <a:xfrm>
            <a:off x="3251576" y="3585124"/>
            <a:ext cx="1068256" cy="642576"/>
          </a:xfrm>
          <a:custGeom>
            <a:avLst/>
            <a:gdLst>
              <a:gd name="T0" fmla="*/ 6 w 527"/>
              <a:gd name="T1" fmla="*/ 231 h 317"/>
              <a:gd name="T2" fmla="*/ 14 w 527"/>
              <a:gd name="T3" fmla="*/ 211 h 317"/>
              <a:gd name="T4" fmla="*/ 20 w 527"/>
              <a:gd name="T5" fmla="*/ 189 h 317"/>
              <a:gd name="T6" fmla="*/ 26 w 527"/>
              <a:gd name="T7" fmla="*/ 167 h 317"/>
              <a:gd name="T8" fmla="*/ 49 w 527"/>
              <a:gd name="T9" fmla="*/ 158 h 317"/>
              <a:gd name="T10" fmla="*/ 81 w 527"/>
              <a:gd name="T11" fmla="*/ 152 h 317"/>
              <a:gd name="T12" fmla="*/ 98 w 527"/>
              <a:gd name="T13" fmla="*/ 130 h 317"/>
              <a:gd name="T14" fmla="*/ 124 w 527"/>
              <a:gd name="T15" fmla="*/ 130 h 317"/>
              <a:gd name="T16" fmla="*/ 132 w 527"/>
              <a:gd name="T17" fmla="*/ 104 h 317"/>
              <a:gd name="T18" fmla="*/ 110 w 527"/>
              <a:gd name="T19" fmla="*/ 84 h 317"/>
              <a:gd name="T20" fmla="*/ 110 w 527"/>
              <a:gd name="T21" fmla="*/ 56 h 317"/>
              <a:gd name="T22" fmla="*/ 102 w 527"/>
              <a:gd name="T23" fmla="*/ 24 h 317"/>
              <a:gd name="T24" fmla="*/ 125 w 527"/>
              <a:gd name="T25" fmla="*/ 34 h 317"/>
              <a:gd name="T26" fmla="*/ 144 w 527"/>
              <a:gd name="T27" fmla="*/ 45 h 317"/>
              <a:gd name="T28" fmla="*/ 176 w 527"/>
              <a:gd name="T29" fmla="*/ 30 h 317"/>
              <a:gd name="T30" fmla="*/ 206 w 527"/>
              <a:gd name="T31" fmla="*/ 24 h 317"/>
              <a:gd name="T32" fmla="*/ 239 w 527"/>
              <a:gd name="T33" fmla="*/ 23 h 317"/>
              <a:gd name="T34" fmla="*/ 276 w 527"/>
              <a:gd name="T35" fmla="*/ 18 h 317"/>
              <a:gd name="T36" fmla="*/ 313 w 527"/>
              <a:gd name="T37" fmla="*/ 16 h 317"/>
              <a:gd name="T38" fmla="*/ 351 w 527"/>
              <a:gd name="T39" fmla="*/ 16 h 317"/>
              <a:gd name="T40" fmla="*/ 397 w 527"/>
              <a:gd name="T41" fmla="*/ 12 h 317"/>
              <a:gd name="T42" fmla="*/ 434 w 527"/>
              <a:gd name="T43" fmla="*/ 0 h 317"/>
              <a:gd name="T44" fmla="*/ 480 w 527"/>
              <a:gd name="T45" fmla="*/ 11 h 317"/>
              <a:gd name="T46" fmla="*/ 502 w 527"/>
              <a:gd name="T47" fmla="*/ 25 h 317"/>
              <a:gd name="T48" fmla="*/ 527 w 527"/>
              <a:gd name="T49" fmla="*/ 35 h 317"/>
              <a:gd name="T50" fmla="*/ 515 w 527"/>
              <a:gd name="T51" fmla="*/ 55 h 317"/>
              <a:gd name="T52" fmla="*/ 499 w 527"/>
              <a:gd name="T53" fmla="*/ 73 h 317"/>
              <a:gd name="T54" fmla="*/ 489 w 527"/>
              <a:gd name="T55" fmla="*/ 93 h 317"/>
              <a:gd name="T56" fmla="*/ 466 w 527"/>
              <a:gd name="T57" fmla="*/ 106 h 317"/>
              <a:gd name="T58" fmla="*/ 427 w 527"/>
              <a:gd name="T59" fmla="*/ 119 h 317"/>
              <a:gd name="T60" fmla="*/ 393 w 527"/>
              <a:gd name="T61" fmla="*/ 141 h 317"/>
              <a:gd name="T62" fmla="*/ 370 w 527"/>
              <a:gd name="T63" fmla="*/ 167 h 317"/>
              <a:gd name="T64" fmla="*/ 344 w 527"/>
              <a:gd name="T65" fmla="*/ 196 h 317"/>
              <a:gd name="T66" fmla="*/ 319 w 527"/>
              <a:gd name="T67" fmla="*/ 217 h 317"/>
              <a:gd name="T68" fmla="*/ 279 w 527"/>
              <a:gd name="T69" fmla="*/ 238 h 317"/>
              <a:gd name="T70" fmla="*/ 239 w 527"/>
              <a:gd name="T71" fmla="*/ 260 h 317"/>
              <a:gd name="T72" fmla="*/ 187 w 527"/>
              <a:gd name="T73" fmla="*/ 297 h 317"/>
              <a:gd name="T74" fmla="*/ 156 w 527"/>
              <a:gd name="T75" fmla="*/ 291 h 317"/>
              <a:gd name="T76" fmla="*/ 117 w 527"/>
              <a:gd name="T77" fmla="*/ 310 h 317"/>
              <a:gd name="T78" fmla="*/ 89 w 527"/>
              <a:gd name="T79" fmla="*/ 306 h 317"/>
              <a:gd name="T80" fmla="*/ 60 w 527"/>
              <a:gd name="T81" fmla="*/ 317 h 317"/>
              <a:gd name="T82" fmla="*/ 34 w 527"/>
              <a:gd name="T83" fmla="*/ 288 h 317"/>
              <a:gd name="T84" fmla="*/ 3 w 527"/>
              <a:gd name="T85" fmla="*/ 251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7" h="317">
                <a:moveTo>
                  <a:pt x="3" y="251"/>
                </a:moveTo>
                <a:lnTo>
                  <a:pt x="0" y="242"/>
                </a:lnTo>
                <a:lnTo>
                  <a:pt x="6" y="231"/>
                </a:lnTo>
                <a:lnTo>
                  <a:pt x="3" y="219"/>
                </a:lnTo>
                <a:lnTo>
                  <a:pt x="6" y="213"/>
                </a:lnTo>
                <a:lnTo>
                  <a:pt x="14" y="211"/>
                </a:lnTo>
                <a:lnTo>
                  <a:pt x="23" y="204"/>
                </a:lnTo>
                <a:lnTo>
                  <a:pt x="27" y="194"/>
                </a:lnTo>
                <a:lnTo>
                  <a:pt x="20" y="189"/>
                </a:lnTo>
                <a:lnTo>
                  <a:pt x="23" y="181"/>
                </a:lnTo>
                <a:lnTo>
                  <a:pt x="20" y="172"/>
                </a:lnTo>
                <a:lnTo>
                  <a:pt x="26" y="167"/>
                </a:lnTo>
                <a:lnTo>
                  <a:pt x="34" y="160"/>
                </a:lnTo>
                <a:lnTo>
                  <a:pt x="40" y="155"/>
                </a:lnTo>
                <a:lnTo>
                  <a:pt x="49" y="158"/>
                </a:lnTo>
                <a:lnTo>
                  <a:pt x="59" y="162"/>
                </a:lnTo>
                <a:lnTo>
                  <a:pt x="70" y="158"/>
                </a:lnTo>
                <a:lnTo>
                  <a:pt x="81" y="152"/>
                </a:lnTo>
                <a:lnTo>
                  <a:pt x="87" y="143"/>
                </a:lnTo>
                <a:lnTo>
                  <a:pt x="94" y="136"/>
                </a:lnTo>
                <a:lnTo>
                  <a:pt x="98" y="130"/>
                </a:lnTo>
                <a:lnTo>
                  <a:pt x="107" y="119"/>
                </a:lnTo>
                <a:lnTo>
                  <a:pt x="113" y="127"/>
                </a:lnTo>
                <a:lnTo>
                  <a:pt x="124" y="130"/>
                </a:lnTo>
                <a:lnTo>
                  <a:pt x="124" y="120"/>
                </a:lnTo>
                <a:lnTo>
                  <a:pt x="123" y="110"/>
                </a:lnTo>
                <a:lnTo>
                  <a:pt x="132" y="104"/>
                </a:lnTo>
                <a:lnTo>
                  <a:pt x="127" y="93"/>
                </a:lnTo>
                <a:lnTo>
                  <a:pt x="122" y="88"/>
                </a:lnTo>
                <a:lnTo>
                  <a:pt x="110" y="84"/>
                </a:lnTo>
                <a:lnTo>
                  <a:pt x="98" y="78"/>
                </a:lnTo>
                <a:lnTo>
                  <a:pt x="104" y="71"/>
                </a:lnTo>
                <a:lnTo>
                  <a:pt x="110" y="56"/>
                </a:lnTo>
                <a:lnTo>
                  <a:pt x="110" y="45"/>
                </a:lnTo>
                <a:lnTo>
                  <a:pt x="105" y="36"/>
                </a:lnTo>
                <a:lnTo>
                  <a:pt x="102" y="24"/>
                </a:lnTo>
                <a:lnTo>
                  <a:pt x="115" y="23"/>
                </a:lnTo>
                <a:lnTo>
                  <a:pt x="123" y="25"/>
                </a:lnTo>
                <a:lnTo>
                  <a:pt x="125" y="34"/>
                </a:lnTo>
                <a:lnTo>
                  <a:pt x="130" y="41"/>
                </a:lnTo>
                <a:lnTo>
                  <a:pt x="138" y="39"/>
                </a:lnTo>
                <a:lnTo>
                  <a:pt x="144" y="45"/>
                </a:lnTo>
                <a:lnTo>
                  <a:pt x="155" y="39"/>
                </a:lnTo>
                <a:lnTo>
                  <a:pt x="167" y="34"/>
                </a:lnTo>
                <a:lnTo>
                  <a:pt x="176" y="30"/>
                </a:lnTo>
                <a:lnTo>
                  <a:pt x="192" y="30"/>
                </a:lnTo>
                <a:lnTo>
                  <a:pt x="196" y="24"/>
                </a:lnTo>
                <a:lnTo>
                  <a:pt x="206" y="24"/>
                </a:lnTo>
                <a:lnTo>
                  <a:pt x="216" y="19"/>
                </a:lnTo>
                <a:lnTo>
                  <a:pt x="231" y="19"/>
                </a:lnTo>
                <a:lnTo>
                  <a:pt x="239" y="23"/>
                </a:lnTo>
                <a:lnTo>
                  <a:pt x="255" y="23"/>
                </a:lnTo>
                <a:lnTo>
                  <a:pt x="264" y="17"/>
                </a:lnTo>
                <a:lnTo>
                  <a:pt x="276" y="18"/>
                </a:lnTo>
                <a:lnTo>
                  <a:pt x="288" y="13"/>
                </a:lnTo>
                <a:lnTo>
                  <a:pt x="298" y="7"/>
                </a:lnTo>
                <a:lnTo>
                  <a:pt x="313" y="16"/>
                </a:lnTo>
                <a:lnTo>
                  <a:pt x="324" y="11"/>
                </a:lnTo>
                <a:lnTo>
                  <a:pt x="337" y="13"/>
                </a:lnTo>
                <a:lnTo>
                  <a:pt x="351" y="16"/>
                </a:lnTo>
                <a:lnTo>
                  <a:pt x="369" y="13"/>
                </a:lnTo>
                <a:lnTo>
                  <a:pt x="386" y="17"/>
                </a:lnTo>
                <a:lnTo>
                  <a:pt x="397" y="12"/>
                </a:lnTo>
                <a:lnTo>
                  <a:pt x="409" y="16"/>
                </a:lnTo>
                <a:lnTo>
                  <a:pt x="422" y="6"/>
                </a:lnTo>
                <a:lnTo>
                  <a:pt x="434" y="0"/>
                </a:lnTo>
                <a:lnTo>
                  <a:pt x="452" y="6"/>
                </a:lnTo>
                <a:lnTo>
                  <a:pt x="464" y="5"/>
                </a:lnTo>
                <a:lnTo>
                  <a:pt x="480" y="11"/>
                </a:lnTo>
                <a:lnTo>
                  <a:pt x="487" y="18"/>
                </a:lnTo>
                <a:lnTo>
                  <a:pt x="492" y="25"/>
                </a:lnTo>
                <a:lnTo>
                  <a:pt x="502" y="25"/>
                </a:lnTo>
                <a:lnTo>
                  <a:pt x="512" y="30"/>
                </a:lnTo>
                <a:lnTo>
                  <a:pt x="515" y="36"/>
                </a:lnTo>
                <a:lnTo>
                  <a:pt x="527" y="35"/>
                </a:lnTo>
                <a:lnTo>
                  <a:pt x="526" y="42"/>
                </a:lnTo>
                <a:lnTo>
                  <a:pt x="519" y="45"/>
                </a:lnTo>
                <a:lnTo>
                  <a:pt x="515" y="55"/>
                </a:lnTo>
                <a:lnTo>
                  <a:pt x="507" y="60"/>
                </a:lnTo>
                <a:lnTo>
                  <a:pt x="505" y="67"/>
                </a:lnTo>
                <a:lnTo>
                  <a:pt x="499" y="73"/>
                </a:lnTo>
                <a:lnTo>
                  <a:pt x="499" y="80"/>
                </a:lnTo>
                <a:lnTo>
                  <a:pt x="490" y="86"/>
                </a:lnTo>
                <a:lnTo>
                  <a:pt x="489" y="93"/>
                </a:lnTo>
                <a:lnTo>
                  <a:pt x="480" y="99"/>
                </a:lnTo>
                <a:lnTo>
                  <a:pt x="477" y="105"/>
                </a:lnTo>
                <a:lnTo>
                  <a:pt x="466" y="106"/>
                </a:lnTo>
                <a:lnTo>
                  <a:pt x="456" y="110"/>
                </a:lnTo>
                <a:lnTo>
                  <a:pt x="442" y="110"/>
                </a:lnTo>
                <a:lnTo>
                  <a:pt x="427" y="119"/>
                </a:lnTo>
                <a:lnTo>
                  <a:pt x="414" y="127"/>
                </a:lnTo>
                <a:lnTo>
                  <a:pt x="404" y="134"/>
                </a:lnTo>
                <a:lnTo>
                  <a:pt x="393" y="141"/>
                </a:lnTo>
                <a:lnTo>
                  <a:pt x="389" y="154"/>
                </a:lnTo>
                <a:lnTo>
                  <a:pt x="382" y="160"/>
                </a:lnTo>
                <a:lnTo>
                  <a:pt x="370" y="167"/>
                </a:lnTo>
                <a:lnTo>
                  <a:pt x="361" y="174"/>
                </a:lnTo>
                <a:lnTo>
                  <a:pt x="349" y="180"/>
                </a:lnTo>
                <a:lnTo>
                  <a:pt x="344" y="196"/>
                </a:lnTo>
                <a:lnTo>
                  <a:pt x="337" y="206"/>
                </a:lnTo>
                <a:lnTo>
                  <a:pt x="331" y="213"/>
                </a:lnTo>
                <a:lnTo>
                  <a:pt x="319" y="217"/>
                </a:lnTo>
                <a:lnTo>
                  <a:pt x="313" y="225"/>
                </a:lnTo>
                <a:lnTo>
                  <a:pt x="297" y="229"/>
                </a:lnTo>
                <a:lnTo>
                  <a:pt x="279" y="238"/>
                </a:lnTo>
                <a:lnTo>
                  <a:pt x="266" y="246"/>
                </a:lnTo>
                <a:lnTo>
                  <a:pt x="243" y="250"/>
                </a:lnTo>
                <a:lnTo>
                  <a:pt x="239" y="260"/>
                </a:lnTo>
                <a:lnTo>
                  <a:pt x="227" y="263"/>
                </a:lnTo>
                <a:lnTo>
                  <a:pt x="211" y="268"/>
                </a:lnTo>
                <a:lnTo>
                  <a:pt x="187" y="297"/>
                </a:lnTo>
                <a:lnTo>
                  <a:pt x="176" y="300"/>
                </a:lnTo>
                <a:lnTo>
                  <a:pt x="168" y="297"/>
                </a:lnTo>
                <a:lnTo>
                  <a:pt x="156" y="291"/>
                </a:lnTo>
                <a:lnTo>
                  <a:pt x="141" y="292"/>
                </a:lnTo>
                <a:lnTo>
                  <a:pt x="130" y="298"/>
                </a:lnTo>
                <a:lnTo>
                  <a:pt x="117" y="310"/>
                </a:lnTo>
                <a:lnTo>
                  <a:pt x="108" y="306"/>
                </a:lnTo>
                <a:lnTo>
                  <a:pt x="100" y="310"/>
                </a:lnTo>
                <a:lnTo>
                  <a:pt x="89" y="306"/>
                </a:lnTo>
                <a:lnTo>
                  <a:pt x="79" y="314"/>
                </a:lnTo>
                <a:lnTo>
                  <a:pt x="70" y="311"/>
                </a:lnTo>
                <a:lnTo>
                  <a:pt x="60" y="317"/>
                </a:lnTo>
                <a:lnTo>
                  <a:pt x="53" y="309"/>
                </a:lnTo>
                <a:lnTo>
                  <a:pt x="47" y="299"/>
                </a:lnTo>
                <a:lnTo>
                  <a:pt x="34" y="288"/>
                </a:lnTo>
                <a:lnTo>
                  <a:pt x="20" y="274"/>
                </a:lnTo>
                <a:lnTo>
                  <a:pt x="10" y="263"/>
                </a:lnTo>
                <a:lnTo>
                  <a:pt x="3" y="251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4" name="Freeform 47">
            <a:extLst>
              <a:ext uri="{FF2B5EF4-FFF2-40B4-BE49-F238E27FC236}">
                <a16:creationId xmlns:a16="http://schemas.microsoft.com/office/drawing/2014/main" id="{5F1C3CCA-73C0-4D7E-BCB5-DEEE3094CDFC}"/>
              </a:ext>
            </a:extLst>
          </p:cNvPr>
          <p:cNvSpPr>
            <a:spLocks/>
          </p:cNvSpPr>
          <p:nvPr/>
        </p:nvSpPr>
        <p:spPr bwMode="auto">
          <a:xfrm>
            <a:off x="2669813" y="4020940"/>
            <a:ext cx="1266908" cy="1035824"/>
          </a:xfrm>
          <a:custGeom>
            <a:avLst/>
            <a:gdLst>
              <a:gd name="T0" fmla="*/ 619 w 625"/>
              <a:gd name="T1" fmla="*/ 309 h 511"/>
              <a:gd name="T2" fmla="*/ 593 w 625"/>
              <a:gd name="T3" fmla="*/ 307 h 511"/>
              <a:gd name="T4" fmla="*/ 579 w 625"/>
              <a:gd name="T5" fmla="*/ 307 h 511"/>
              <a:gd name="T6" fmla="*/ 559 w 625"/>
              <a:gd name="T7" fmla="*/ 311 h 511"/>
              <a:gd name="T8" fmla="*/ 532 w 625"/>
              <a:gd name="T9" fmla="*/ 313 h 511"/>
              <a:gd name="T10" fmla="*/ 506 w 625"/>
              <a:gd name="T11" fmla="*/ 316 h 511"/>
              <a:gd name="T12" fmla="*/ 462 w 625"/>
              <a:gd name="T13" fmla="*/ 322 h 511"/>
              <a:gd name="T14" fmla="*/ 443 w 625"/>
              <a:gd name="T15" fmla="*/ 318 h 511"/>
              <a:gd name="T16" fmla="*/ 426 w 625"/>
              <a:gd name="T17" fmla="*/ 328 h 511"/>
              <a:gd name="T18" fmla="*/ 391 w 625"/>
              <a:gd name="T19" fmla="*/ 336 h 511"/>
              <a:gd name="T20" fmla="*/ 380 w 625"/>
              <a:gd name="T21" fmla="*/ 352 h 511"/>
              <a:gd name="T22" fmla="*/ 348 w 625"/>
              <a:gd name="T23" fmla="*/ 356 h 511"/>
              <a:gd name="T24" fmla="*/ 323 w 625"/>
              <a:gd name="T25" fmla="*/ 367 h 511"/>
              <a:gd name="T26" fmla="*/ 311 w 625"/>
              <a:gd name="T27" fmla="*/ 380 h 511"/>
              <a:gd name="T28" fmla="*/ 284 w 625"/>
              <a:gd name="T29" fmla="*/ 390 h 511"/>
              <a:gd name="T30" fmla="*/ 260 w 625"/>
              <a:gd name="T31" fmla="*/ 393 h 511"/>
              <a:gd name="T32" fmla="*/ 229 w 625"/>
              <a:gd name="T33" fmla="*/ 396 h 511"/>
              <a:gd name="T34" fmla="*/ 215 w 625"/>
              <a:gd name="T35" fmla="*/ 504 h 511"/>
              <a:gd name="T36" fmla="*/ 164 w 625"/>
              <a:gd name="T37" fmla="*/ 511 h 511"/>
              <a:gd name="T38" fmla="*/ 131 w 625"/>
              <a:gd name="T39" fmla="*/ 494 h 511"/>
              <a:gd name="T40" fmla="*/ 96 w 625"/>
              <a:gd name="T41" fmla="*/ 480 h 511"/>
              <a:gd name="T42" fmla="*/ 64 w 625"/>
              <a:gd name="T43" fmla="*/ 464 h 511"/>
              <a:gd name="T44" fmla="*/ 55 w 625"/>
              <a:gd name="T45" fmla="*/ 428 h 511"/>
              <a:gd name="T46" fmla="*/ 44 w 625"/>
              <a:gd name="T47" fmla="*/ 389 h 511"/>
              <a:gd name="T48" fmla="*/ 55 w 625"/>
              <a:gd name="T49" fmla="*/ 354 h 511"/>
              <a:gd name="T50" fmla="*/ 28 w 625"/>
              <a:gd name="T51" fmla="*/ 322 h 511"/>
              <a:gd name="T52" fmla="*/ 3 w 625"/>
              <a:gd name="T53" fmla="*/ 307 h 511"/>
              <a:gd name="T54" fmla="*/ 42 w 625"/>
              <a:gd name="T55" fmla="*/ 268 h 511"/>
              <a:gd name="T56" fmla="*/ 47 w 625"/>
              <a:gd name="T57" fmla="*/ 237 h 511"/>
              <a:gd name="T58" fmla="*/ 60 w 625"/>
              <a:gd name="T59" fmla="*/ 213 h 511"/>
              <a:gd name="T60" fmla="*/ 79 w 625"/>
              <a:gd name="T61" fmla="*/ 196 h 511"/>
              <a:gd name="T62" fmla="*/ 109 w 625"/>
              <a:gd name="T63" fmla="*/ 152 h 511"/>
              <a:gd name="T64" fmla="*/ 139 w 625"/>
              <a:gd name="T65" fmla="*/ 137 h 511"/>
              <a:gd name="T66" fmla="*/ 170 w 625"/>
              <a:gd name="T67" fmla="*/ 127 h 511"/>
              <a:gd name="T68" fmla="*/ 175 w 625"/>
              <a:gd name="T69" fmla="*/ 104 h 511"/>
              <a:gd name="T70" fmla="*/ 185 w 625"/>
              <a:gd name="T71" fmla="*/ 75 h 511"/>
              <a:gd name="T72" fmla="*/ 211 w 625"/>
              <a:gd name="T73" fmla="*/ 99 h 511"/>
              <a:gd name="T74" fmla="*/ 236 w 625"/>
              <a:gd name="T75" fmla="*/ 108 h 511"/>
              <a:gd name="T76" fmla="*/ 266 w 625"/>
              <a:gd name="T77" fmla="*/ 109 h 511"/>
              <a:gd name="T78" fmla="*/ 291 w 625"/>
              <a:gd name="T79" fmla="*/ 38 h 511"/>
              <a:gd name="T80" fmla="*/ 321 w 625"/>
              <a:gd name="T81" fmla="*/ 75 h 511"/>
              <a:gd name="T82" fmla="*/ 348 w 625"/>
              <a:gd name="T83" fmla="*/ 104 h 511"/>
              <a:gd name="T84" fmla="*/ 377 w 625"/>
              <a:gd name="T85" fmla="*/ 93 h 511"/>
              <a:gd name="T86" fmla="*/ 404 w 625"/>
              <a:gd name="T87" fmla="*/ 97 h 511"/>
              <a:gd name="T88" fmla="*/ 443 w 625"/>
              <a:gd name="T89" fmla="*/ 78 h 511"/>
              <a:gd name="T90" fmla="*/ 474 w 625"/>
              <a:gd name="T91" fmla="*/ 84 h 511"/>
              <a:gd name="T92" fmla="*/ 526 w 625"/>
              <a:gd name="T93" fmla="*/ 47 h 511"/>
              <a:gd name="T94" fmla="*/ 566 w 625"/>
              <a:gd name="T95" fmla="*/ 25 h 511"/>
              <a:gd name="T96" fmla="*/ 606 w 625"/>
              <a:gd name="T97" fmla="*/ 4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511">
                <a:moveTo>
                  <a:pt x="615" y="0"/>
                </a:moveTo>
                <a:lnTo>
                  <a:pt x="625" y="306"/>
                </a:lnTo>
                <a:lnTo>
                  <a:pt x="619" y="309"/>
                </a:lnTo>
                <a:lnTo>
                  <a:pt x="609" y="304"/>
                </a:lnTo>
                <a:lnTo>
                  <a:pt x="603" y="307"/>
                </a:lnTo>
                <a:lnTo>
                  <a:pt x="593" y="307"/>
                </a:lnTo>
                <a:lnTo>
                  <a:pt x="589" y="302"/>
                </a:lnTo>
                <a:lnTo>
                  <a:pt x="585" y="298"/>
                </a:lnTo>
                <a:lnTo>
                  <a:pt x="579" y="307"/>
                </a:lnTo>
                <a:lnTo>
                  <a:pt x="569" y="311"/>
                </a:lnTo>
                <a:lnTo>
                  <a:pt x="562" y="305"/>
                </a:lnTo>
                <a:lnTo>
                  <a:pt x="559" y="311"/>
                </a:lnTo>
                <a:lnTo>
                  <a:pt x="552" y="309"/>
                </a:lnTo>
                <a:lnTo>
                  <a:pt x="544" y="313"/>
                </a:lnTo>
                <a:lnTo>
                  <a:pt x="532" y="313"/>
                </a:lnTo>
                <a:lnTo>
                  <a:pt x="520" y="313"/>
                </a:lnTo>
                <a:lnTo>
                  <a:pt x="514" y="307"/>
                </a:lnTo>
                <a:lnTo>
                  <a:pt x="506" y="316"/>
                </a:lnTo>
                <a:lnTo>
                  <a:pt x="492" y="317"/>
                </a:lnTo>
                <a:lnTo>
                  <a:pt x="478" y="319"/>
                </a:lnTo>
                <a:lnTo>
                  <a:pt x="462" y="322"/>
                </a:lnTo>
                <a:lnTo>
                  <a:pt x="455" y="312"/>
                </a:lnTo>
                <a:lnTo>
                  <a:pt x="445" y="312"/>
                </a:lnTo>
                <a:lnTo>
                  <a:pt x="443" y="318"/>
                </a:lnTo>
                <a:lnTo>
                  <a:pt x="444" y="329"/>
                </a:lnTo>
                <a:lnTo>
                  <a:pt x="433" y="323"/>
                </a:lnTo>
                <a:lnTo>
                  <a:pt x="426" y="328"/>
                </a:lnTo>
                <a:lnTo>
                  <a:pt x="413" y="328"/>
                </a:lnTo>
                <a:lnTo>
                  <a:pt x="402" y="336"/>
                </a:lnTo>
                <a:lnTo>
                  <a:pt x="391" y="336"/>
                </a:lnTo>
                <a:lnTo>
                  <a:pt x="392" y="342"/>
                </a:lnTo>
                <a:lnTo>
                  <a:pt x="380" y="345"/>
                </a:lnTo>
                <a:lnTo>
                  <a:pt x="380" y="352"/>
                </a:lnTo>
                <a:lnTo>
                  <a:pt x="374" y="356"/>
                </a:lnTo>
                <a:lnTo>
                  <a:pt x="363" y="354"/>
                </a:lnTo>
                <a:lnTo>
                  <a:pt x="348" y="356"/>
                </a:lnTo>
                <a:lnTo>
                  <a:pt x="339" y="355"/>
                </a:lnTo>
                <a:lnTo>
                  <a:pt x="331" y="360"/>
                </a:lnTo>
                <a:lnTo>
                  <a:pt x="323" y="367"/>
                </a:lnTo>
                <a:lnTo>
                  <a:pt x="320" y="374"/>
                </a:lnTo>
                <a:lnTo>
                  <a:pt x="318" y="380"/>
                </a:lnTo>
                <a:lnTo>
                  <a:pt x="311" y="380"/>
                </a:lnTo>
                <a:lnTo>
                  <a:pt x="303" y="383"/>
                </a:lnTo>
                <a:lnTo>
                  <a:pt x="298" y="389"/>
                </a:lnTo>
                <a:lnTo>
                  <a:pt x="284" y="390"/>
                </a:lnTo>
                <a:lnTo>
                  <a:pt x="274" y="391"/>
                </a:lnTo>
                <a:lnTo>
                  <a:pt x="266" y="396"/>
                </a:lnTo>
                <a:lnTo>
                  <a:pt x="260" y="393"/>
                </a:lnTo>
                <a:lnTo>
                  <a:pt x="250" y="396"/>
                </a:lnTo>
                <a:lnTo>
                  <a:pt x="242" y="392"/>
                </a:lnTo>
                <a:lnTo>
                  <a:pt x="229" y="396"/>
                </a:lnTo>
                <a:lnTo>
                  <a:pt x="220" y="391"/>
                </a:lnTo>
                <a:lnTo>
                  <a:pt x="215" y="398"/>
                </a:lnTo>
                <a:lnTo>
                  <a:pt x="215" y="504"/>
                </a:lnTo>
                <a:lnTo>
                  <a:pt x="195" y="505"/>
                </a:lnTo>
                <a:lnTo>
                  <a:pt x="179" y="508"/>
                </a:lnTo>
                <a:lnTo>
                  <a:pt x="164" y="511"/>
                </a:lnTo>
                <a:lnTo>
                  <a:pt x="151" y="506"/>
                </a:lnTo>
                <a:lnTo>
                  <a:pt x="142" y="499"/>
                </a:lnTo>
                <a:lnTo>
                  <a:pt x="131" y="494"/>
                </a:lnTo>
                <a:lnTo>
                  <a:pt x="123" y="486"/>
                </a:lnTo>
                <a:lnTo>
                  <a:pt x="109" y="482"/>
                </a:lnTo>
                <a:lnTo>
                  <a:pt x="96" y="480"/>
                </a:lnTo>
                <a:lnTo>
                  <a:pt x="84" y="482"/>
                </a:lnTo>
                <a:lnTo>
                  <a:pt x="75" y="475"/>
                </a:lnTo>
                <a:lnTo>
                  <a:pt x="64" y="464"/>
                </a:lnTo>
                <a:lnTo>
                  <a:pt x="60" y="454"/>
                </a:lnTo>
                <a:lnTo>
                  <a:pt x="54" y="447"/>
                </a:lnTo>
                <a:lnTo>
                  <a:pt x="55" y="428"/>
                </a:lnTo>
                <a:lnTo>
                  <a:pt x="50" y="415"/>
                </a:lnTo>
                <a:lnTo>
                  <a:pt x="44" y="403"/>
                </a:lnTo>
                <a:lnTo>
                  <a:pt x="44" y="389"/>
                </a:lnTo>
                <a:lnTo>
                  <a:pt x="41" y="377"/>
                </a:lnTo>
                <a:lnTo>
                  <a:pt x="48" y="368"/>
                </a:lnTo>
                <a:lnTo>
                  <a:pt x="55" y="354"/>
                </a:lnTo>
                <a:lnTo>
                  <a:pt x="53" y="339"/>
                </a:lnTo>
                <a:lnTo>
                  <a:pt x="44" y="330"/>
                </a:lnTo>
                <a:lnTo>
                  <a:pt x="28" y="322"/>
                </a:lnTo>
                <a:lnTo>
                  <a:pt x="14" y="317"/>
                </a:lnTo>
                <a:lnTo>
                  <a:pt x="0" y="317"/>
                </a:lnTo>
                <a:lnTo>
                  <a:pt x="3" y="307"/>
                </a:lnTo>
                <a:lnTo>
                  <a:pt x="20" y="291"/>
                </a:lnTo>
                <a:lnTo>
                  <a:pt x="31" y="281"/>
                </a:lnTo>
                <a:lnTo>
                  <a:pt x="42" y="268"/>
                </a:lnTo>
                <a:lnTo>
                  <a:pt x="45" y="259"/>
                </a:lnTo>
                <a:lnTo>
                  <a:pt x="45" y="249"/>
                </a:lnTo>
                <a:lnTo>
                  <a:pt x="47" y="237"/>
                </a:lnTo>
                <a:lnTo>
                  <a:pt x="50" y="225"/>
                </a:lnTo>
                <a:lnTo>
                  <a:pt x="58" y="221"/>
                </a:lnTo>
                <a:lnTo>
                  <a:pt x="60" y="213"/>
                </a:lnTo>
                <a:lnTo>
                  <a:pt x="66" y="206"/>
                </a:lnTo>
                <a:lnTo>
                  <a:pt x="72" y="203"/>
                </a:lnTo>
                <a:lnTo>
                  <a:pt x="79" y="196"/>
                </a:lnTo>
                <a:lnTo>
                  <a:pt x="85" y="188"/>
                </a:lnTo>
                <a:lnTo>
                  <a:pt x="94" y="172"/>
                </a:lnTo>
                <a:lnTo>
                  <a:pt x="109" y="152"/>
                </a:lnTo>
                <a:lnTo>
                  <a:pt x="120" y="151"/>
                </a:lnTo>
                <a:lnTo>
                  <a:pt x="132" y="146"/>
                </a:lnTo>
                <a:lnTo>
                  <a:pt x="139" y="137"/>
                </a:lnTo>
                <a:lnTo>
                  <a:pt x="153" y="137"/>
                </a:lnTo>
                <a:lnTo>
                  <a:pt x="164" y="133"/>
                </a:lnTo>
                <a:lnTo>
                  <a:pt x="170" y="127"/>
                </a:lnTo>
                <a:lnTo>
                  <a:pt x="178" y="122"/>
                </a:lnTo>
                <a:lnTo>
                  <a:pt x="183" y="116"/>
                </a:lnTo>
                <a:lnTo>
                  <a:pt x="175" y="104"/>
                </a:lnTo>
                <a:lnTo>
                  <a:pt x="171" y="93"/>
                </a:lnTo>
                <a:lnTo>
                  <a:pt x="177" y="82"/>
                </a:lnTo>
                <a:lnTo>
                  <a:pt x="185" y="75"/>
                </a:lnTo>
                <a:lnTo>
                  <a:pt x="196" y="76"/>
                </a:lnTo>
                <a:lnTo>
                  <a:pt x="207" y="85"/>
                </a:lnTo>
                <a:lnTo>
                  <a:pt x="211" y="99"/>
                </a:lnTo>
                <a:lnTo>
                  <a:pt x="218" y="111"/>
                </a:lnTo>
                <a:lnTo>
                  <a:pt x="227" y="111"/>
                </a:lnTo>
                <a:lnTo>
                  <a:pt x="236" y="108"/>
                </a:lnTo>
                <a:lnTo>
                  <a:pt x="243" y="102"/>
                </a:lnTo>
                <a:lnTo>
                  <a:pt x="254" y="104"/>
                </a:lnTo>
                <a:lnTo>
                  <a:pt x="266" y="109"/>
                </a:lnTo>
                <a:lnTo>
                  <a:pt x="274" y="115"/>
                </a:lnTo>
                <a:lnTo>
                  <a:pt x="284" y="118"/>
                </a:lnTo>
                <a:lnTo>
                  <a:pt x="291" y="38"/>
                </a:lnTo>
                <a:lnTo>
                  <a:pt x="298" y="50"/>
                </a:lnTo>
                <a:lnTo>
                  <a:pt x="308" y="61"/>
                </a:lnTo>
                <a:lnTo>
                  <a:pt x="321" y="75"/>
                </a:lnTo>
                <a:lnTo>
                  <a:pt x="335" y="86"/>
                </a:lnTo>
                <a:lnTo>
                  <a:pt x="340" y="95"/>
                </a:lnTo>
                <a:lnTo>
                  <a:pt x="348" y="104"/>
                </a:lnTo>
                <a:lnTo>
                  <a:pt x="357" y="98"/>
                </a:lnTo>
                <a:lnTo>
                  <a:pt x="367" y="102"/>
                </a:lnTo>
                <a:lnTo>
                  <a:pt x="377" y="93"/>
                </a:lnTo>
                <a:lnTo>
                  <a:pt x="387" y="97"/>
                </a:lnTo>
                <a:lnTo>
                  <a:pt x="396" y="93"/>
                </a:lnTo>
                <a:lnTo>
                  <a:pt x="404" y="97"/>
                </a:lnTo>
                <a:lnTo>
                  <a:pt x="418" y="85"/>
                </a:lnTo>
                <a:lnTo>
                  <a:pt x="428" y="79"/>
                </a:lnTo>
                <a:lnTo>
                  <a:pt x="443" y="78"/>
                </a:lnTo>
                <a:lnTo>
                  <a:pt x="455" y="84"/>
                </a:lnTo>
                <a:lnTo>
                  <a:pt x="463" y="87"/>
                </a:lnTo>
                <a:lnTo>
                  <a:pt x="474" y="84"/>
                </a:lnTo>
                <a:lnTo>
                  <a:pt x="498" y="55"/>
                </a:lnTo>
                <a:lnTo>
                  <a:pt x="514" y="50"/>
                </a:lnTo>
                <a:lnTo>
                  <a:pt x="526" y="47"/>
                </a:lnTo>
                <a:lnTo>
                  <a:pt x="530" y="37"/>
                </a:lnTo>
                <a:lnTo>
                  <a:pt x="552" y="32"/>
                </a:lnTo>
                <a:lnTo>
                  <a:pt x="566" y="25"/>
                </a:lnTo>
                <a:lnTo>
                  <a:pt x="584" y="15"/>
                </a:lnTo>
                <a:lnTo>
                  <a:pt x="600" y="12"/>
                </a:lnTo>
                <a:lnTo>
                  <a:pt x="606" y="4"/>
                </a:lnTo>
                <a:lnTo>
                  <a:pt x="617" y="0"/>
                </a:lnTo>
                <a:lnTo>
                  <a:pt x="615" y="0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5" name="Freeform 48">
            <a:extLst>
              <a:ext uri="{FF2B5EF4-FFF2-40B4-BE49-F238E27FC236}">
                <a16:creationId xmlns:a16="http://schemas.microsoft.com/office/drawing/2014/main" id="{9081B076-84FE-48CB-A1D9-C266C110C041}"/>
              </a:ext>
            </a:extLst>
          </p:cNvPr>
          <p:cNvSpPr>
            <a:spLocks/>
          </p:cNvSpPr>
          <p:nvPr/>
        </p:nvSpPr>
        <p:spPr bwMode="auto">
          <a:xfrm>
            <a:off x="2669813" y="4020940"/>
            <a:ext cx="1266908" cy="1035824"/>
          </a:xfrm>
          <a:custGeom>
            <a:avLst/>
            <a:gdLst>
              <a:gd name="T0" fmla="*/ 619 w 625"/>
              <a:gd name="T1" fmla="*/ 309 h 511"/>
              <a:gd name="T2" fmla="*/ 593 w 625"/>
              <a:gd name="T3" fmla="*/ 307 h 511"/>
              <a:gd name="T4" fmla="*/ 579 w 625"/>
              <a:gd name="T5" fmla="*/ 307 h 511"/>
              <a:gd name="T6" fmla="*/ 559 w 625"/>
              <a:gd name="T7" fmla="*/ 311 h 511"/>
              <a:gd name="T8" fmla="*/ 532 w 625"/>
              <a:gd name="T9" fmla="*/ 313 h 511"/>
              <a:gd name="T10" fmla="*/ 506 w 625"/>
              <a:gd name="T11" fmla="*/ 316 h 511"/>
              <a:gd name="T12" fmla="*/ 462 w 625"/>
              <a:gd name="T13" fmla="*/ 322 h 511"/>
              <a:gd name="T14" fmla="*/ 443 w 625"/>
              <a:gd name="T15" fmla="*/ 318 h 511"/>
              <a:gd name="T16" fmla="*/ 426 w 625"/>
              <a:gd name="T17" fmla="*/ 328 h 511"/>
              <a:gd name="T18" fmla="*/ 391 w 625"/>
              <a:gd name="T19" fmla="*/ 336 h 511"/>
              <a:gd name="T20" fmla="*/ 380 w 625"/>
              <a:gd name="T21" fmla="*/ 352 h 511"/>
              <a:gd name="T22" fmla="*/ 348 w 625"/>
              <a:gd name="T23" fmla="*/ 356 h 511"/>
              <a:gd name="T24" fmla="*/ 323 w 625"/>
              <a:gd name="T25" fmla="*/ 367 h 511"/>
              <a:gd name="T26" fmla="*/ 311 w 625"/>
              <a:gd name="T27" fmla="*/ 380 h 511"/>
              <a:gd name="T28" fmla="*/ 284 w 625"/>
              <a:gd name="T29" fmla="*/ 390 h 511"/>
              <a:gd name="T30" fmla="*/ 260 w 625"/>
              <a:gd name="T31" fmla="*/ 393 h 511"/>
              <a:gd name="T32" fmla="*/ 229 w 625"/>
              <a:gd name="T33" fmla="*/ 396 h 511"/>
              <a:gd name="T34" fmla="*/ 215 w 625"/>
              <a:gd name="T35" fmla="*/ 504 h 511"/>
              <a:gd name="T36" fmla="*/ 164 w 625"/>
              <a:gd name="T37" fmla="*/ 511 h 511"/>
              <a:gd name="T38" fmla="*/ 131 w 625"/>
              <a:gd name="T39" fmla="*/ 494 h 511"/>
              <a:gd name="T40" fmla="*/ 96 w 625"/>
              <a:gd name="T41" fmla="*/ 480 h 511"/>
              <a:gd name="T42" fmla="*/ 64 w 625"/>
              <a:gd name="T43" fmla="*/ 464 h 511"/>
              <a:gd name="T44" fmla="*/ 55 w 625"/>
              <a:gd name="T45" fmla="*/ 428 h 511"/>
              <a:gd name="T46" fmla="*/ 44 w 625"/>
              <a:gd name="T47" fmla="*/ 389 h 511"/>
              <a:gd name="T48" fmla="*/ 55 w 625"/>
              <a:gd name="T49" fmla="*/ 354 h 511"/>
              <a:gd name="T50" fmla="*/ 28 w 625"/>
              <a:gd name="T51" fmla="*/ 322 h 511"/>
              <a:gd name="T52" fmla="*/ 3 w 625"/>
              <a:gd name="T53" fmla="*/ 307 h 511"/>
              <a:gd name="T54" fmla="*/ 42 w 625"/>
              <a:gd name="T55" fmla="*/ 268 h 511"/>
              <a:gd name="T56" fmla="*/ 47 w 625"/>
              <a:gd name="T57" fmla="*/ 237 h 511"/>
              <a:gd name="T58" fmla="*/ 60 w 625"/>
              <a:gd name="T59" fmla="*/ 213 h 511"/>
              <a:gd name="T60" fmla="*/ 79 w 625"/>
              <a:gd name="T61" fmla="*/ 196 h 511"/>
              <a:gd name="T62" fmla="*/ 109 w 625"/>
              <a:gd name="T63" fmla="*/ 152 h 511"/>
              <a:gd name="T64" fmla="*/ 139 w 625"/>
              <a:gd name="T65" fmla="*/ 137 h 511"/>
              <a:gd name="T66" fmla="*/ 170 w 625"/>
              <a:gd name="T67" fmla="*/ 127 h 511"/>
              <a:gd name="T68" fmla="*/ 175 w 625"/>
              <a:gd name="T69" fmla="*/ 104 h 511"/>
              <a:gd name="T70" fmla="*/ 185 w 625"/>
              <a:gd name="T71" fmla="*/ 75 h 511"/>
              <a:gd name="T72" fmla="*/ 211 w 625"/>
              <a:gd name="T73" fmla="*/ 99 h 511"/>
              <a:gd name="T74" fmla="*/ 236 w 625"/>
              <a:gd name="T75" fmla="*/ 108 h 511"/>
              <a:gd name="T76" fmla="*/ 266 w 625"/>
              <a:gd name="T77" fmla="*/ 109 h 511"/>
              <a:gd name="T78" fmla="*/ 291 w 625"/>
              <a:gd name="T79" fmla="*/ 38 h 511"/>
              <a:gd name="T80" fmla="*/ 321 w 625"/>
              <a:gd name="T81" fmla="*/ 75 h 511"/>
              <a:gd name="T82" fmla="*/ 348 w 625"/>
              <a:gd name="T83" fmla="*/ 104 h 511"/>
              <a:gd name="T84" fmla="*/ 377 w 625"/>
              <a:gd name="T85" fmla="*/ 93 h 511"/>
              <a:gd name="T86" fmla="*/ 404 w 625"/>
              <a:gd name="T87" fmla="*/ 97 h 511"/>
              <a:gd name="T88" fmla="*/ 443 w 625"/>
              <a:gd name="T89" fmla="*/ 78 h 511"/>
              <a:gd name="T90" fmla="*/ 474 w 625"/>
              <a:gd name="T91" fmla="*/ 84 h 511"/>
              <a:gd name="T92" fmla="*/ 526 w 625"/>
              <a:gd name="T93" fmla="*/ 47 h 511"/>
              <a:gd name="T94" fmla="*/ 566 w 625"/>
              <a:gd name="T95" fmla="*/ 25 h 511"/>
              <a:gd name="T96" fmla="*/ 606 w 625"/>
              <a:gd name="T97" fmla="*/ 4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511">
                <a:moveTo>
                  <a:pt x="615" y="0"/>
                </a:moveTo>
                <a:lnTo>
                  <a:pt x="625" y="306"/>
                </a:lnTo>
                <a:lnTo>
                  <a:pt x="619" y="309"/>
                </a:lnTo>
                <a:lnTo>
                  <a:pt x="609" y="304"/>
                </a:lnTo>
                <a:lnTo>
                  <a:pt x="603" y="307"/>
                </a:lnTo>
                <a:lnTo>
                  <a:pt x="593" y="307"/>
                </a:lnTo>
                <a:lnTo>
                  <a:pt x="589" y="302"/>
                </a:lnTo>
                <a:lnTo>
                  <a:pt x="585" y="298"/>
                </a:lnTo>
                <a:lnTo>
                  <a:pt x="579" y="307"/>
                </a:lnTo>
                <a:lnTo>
                  <a:pt x="569" y="311"/>
                </a:lnTo>
                <a:lnTo>
                  <a:pt x="562" y="305"/>
                </a:lnTo>
                <a:lnTo>
                  <a:pt x="559" y="311"/>
                </a:lnTo>
                <a:lnTo>
                  <a:pt x="552" y="309"/>
                </a:lnTo>
                <a:lnTo>
                  <a:pt x="544" y="313"/>
                </a:lnTo>
                <a:lnTo>
                  <a:pt x="532" y="313"/>
                </a:lnTo>
                <a:lnTo>
                  <a:pt x="520" y="313"/>
                </a:lnTo>
                <a:lnTo>
                  <a:pt x="514" y="307"/>
                </a:lnTo>
                <a:lnTo>
                  <a:pt x="506" y="316"/>
                </a:lnTo>
                <a:lnTo>
                  <a:pt x="492" y="317"/>
                </a:lnTo>
                <a:lnTo>
                  <a:pt x="478" y="319"/>
                </a:lnTo>
                <a:lnTo>
                  <a:pt x="462" y="322"/>
                </a:lnTo>
                <a:lnTo>
                  <a:pt x="455" y="312"/>
                </a:lnTo>
                <a:lnTo>
                  <a:pt x="445" y="312"/>
                </a:lnTo>
                <a:lnTo>
                  <a:pt x="443" y="318"/>
                </a:lnTo>
                <a:lnTo>
                  <a:pt x="444" y="329"/>
                </a:lnTo>
                <a:lnTo>
                  <a:pt x="433" y="323"/>
                </a:lnTo>
                <a:lnTo>
                  <a:pt x="426" y="328"/>
                </a:lnTo>
                <a:lnTo>
                  <a:pt x="413" y="328"/>
                </a:lnTo>
                <a:lnTo>
                  <a:pt x="402" y="336"/>
                </a:lnTo>
                <a:lnTo>
                  <a:pt x="391" y="336"/>
                </a:lnTo>
                <a:lnTo>
                  <a:pt x="392" y="342"/>
                </a:lnTo>
                <a:lnTo>
                  <a:pt x="380" y="345"/>
                </a:lnTo>
                <a:lnTo>
                  <a:pt x="380" y="352"/>
                </a:lnTo>
                <a:lnTo>
                  <a:pt x="374" y="356"/>
                </a:lnTo>
                <a:lnTo>
                  <a:pt x="363" y="354"/>
                </a:lnTo>
                <a:lnTo>
                  <a:pt x="348" y="356"/>
                </a:lnTo>
                <a:lnTo>
                  <a:pt x="339" y="355"/>
                </a:lnTo>
                <a:lnTo>
                  <a:pt x="331" y="360"/>
                </a:lnTo>
                <a:lnTo>
                  <a:pt x="323" y="367"/>
                </a:lnTo>
                <a:lnTo>
                  <a:pt x="320" y="374"/>
                </a:lnTo>
                <a:lnTo>
                  <a:pt x="318" y="380"/>
                </a:lnTo>
                <a:lnTo>
                  <a:pt x="311" y="380"/>
                </a:lnTo>
                <a:lnTo>
                  <a:pt x="303" y="383"/>
                </a:lnTo>
                <a:lnTo>
                  <a:pt x="298" y="389"/>
                </a:lnTo>
                <a:lnTo>
                  <a:pt x="284" y="390"/>
                </a:lnTo>
                <a:lnTo>
                  <a:pt x="274" y="391"/>
                </a:lnTo>
                <a:lnTo>
                  <a:pt x="266" y="396"/>
                </a:lnTo>
                <a:lnTo>
                  <a:pt x="260" y="393"/>
                </a:lnTo>
                <a:lnTo>
                  <a:pt x="250" y="396"/>
                </a:lnTo>
                <a:lnTo>
                  <a:pt x="242" y="392"/>
                </a:lnTo>
                <a:lnTo>
                  <a:pt x="229" y="396"/>
                </a:lnTo>
                <a:lnTo>
                  <a:pt x="220" y="391"/>
                </a:lnTo>
                <a:lnTo>
                  <a:pt x="215" y="398"/>
                </a:lnTo>
                <a:lnTo>
                  <a:pt x="215" y="504"/>
                </a:lnTo>
                <a:lnTo>
                  <a:pt x="195" y="505"/>
                </a:lnTo>
                <a:lnTo>
                  <a:pt x="179" y="508"/>
                </a:lnTo>
                <a:lnTo>
                  <a:pt x="164" y="511"/>
                </a:lnTo>
                <a:lnTo>
                  <a:pt x="151" y="506"/>
                </a:lnTo>
                <a:lnTo>
                  <a:pt x="142" y="499"/>
                </a:lnTo>
                <a:lnTo>
                  <a:pt x="131" y="494"/>
                </a:lnTo>
                <a:lnTo>
                  <a:pt x="123" y="486"/>
                </a:lnTo>
                <a:lnTo>
                  <a:pt x="109" y="482"/>
                </a:lnTo>
                <a:lnTo>
                  <a:pt x="96" y="480"/>
                </a:lnTo>
                <a:lnTo>
                  <a:pt x="84" y="482"/>
                </a:lnTo>
                <a:lnTo>
                  <a:pt x="75" y="475"/>
                </a:lnTo>
                <a:lnTo>
                  <a:pt x="64" y="464"/>
                </a:lnTo>
                <a:lnTo>
                  <a:pt x="60" y="454"/>
                </a:lnTo>
                <a:lnTo>
                  <a:pt x="54" y="447"/>
                </a:lnTo>
                <a:lnTo>
                  <a:pt x="55" y="428"/>
                </a:lnTo>
                <a:lnTo>
                  <a:pt x="50" y="415"/>
                </a:lnTo>
                <a:lnTo>
                  <a:pt x="44" y="403"/>
                </a:lnTo>
                <a:lnTo>
                  <a:pt x="44" y="389"/>
                </a:lnTo>
                <a:lnTo>
                  <a:pt x="41" y="377"/>
                </a:lnTo>
                <a:lnTo>
                  <a:pt x="48" y="368"/>
                </a:lnTo>
                <a:lnTo>
                  <a:pt x="55" y="354"/>
                </a:lnTo>
                <a:lnTo>
                  <a:pt x="53" y="339"/>
                </a:lnTo>
                <a:lnTo>
                  <a:pt x="44" y="330"/>
                </a:lnTo>
                <a:lnTo>
                  <a:pt x="28" y="322"/>
                </a:lnTo>
                <a:lnTo>
                  <a:pt x="14" y="317"/>
                </a:lnTo>
                <a:lnTo>
                  <a:pt x="0" y="317"/>
                </a:lnTo>
                <a:lnTo>
                  <a:pt x="3" y="307"/>
                </a:lnTo>
                <a:lnTo>
                  <a:pt x="20" y="291"/>
                </a:lnTo>
                <a:lnTo>
                  <a:pt x="31" y="281"/>
                </a:lnTo>
                <a:lnTo>
                  <a:pt x="42" y="268"/>
                </a:lnTo>
                <a:lnTo>
                  <a:pt x="45" y="259"/>
                </a:lnTo>
                <a:lnTo>
                  <a:pt x="45" y="249"/>
                </a:lnTo>
                <a:lnTo>
                  <a:pt x="47" y="237"/>
                </a:lnTo>
                <a:lnTo>
                  <a:pt x="50" y="225"/>
                </a:lnTo>
                <a:lnTo>
                  <a:pt x="58" y="221"/>
                </a:lnTo>
                <a:lnTo>
                  <a:pt x="60" y="213"/>
                </a:lnTo>
                <a:lnTo>
                  <a:pt x="66" y="206"/>
                </a:lnTo>
                <a:lnTo>
                  <a:pt x="72" y="203"/>
                </a:lnTo>
                <a:lnTo>
                  <a:pt x="79" y="196"/>
                </a:lnTo>
                <a:lnTo>
                  <a:pt x="85" y="188"/>
                </a:lnTo>
                <a:lnTo>
                  <a:pt x="94" y="172"/>
                </a:lnTo>
                <a:lnTo>
                  <a:pt x="109" y="152"/>
                </a:lnTo>
                <a:lnTo>
                  <a:pt x="120" y="151"/>
                </a:lnTo>
                <a:lnTo>
                  <a:pt x="132" y="146"/>
                </a:lnTo>
                <a:lnTo>
                  <a:pt x="139" y="137"/>
                </a:lnTo>
                <a:lnTo>
                  <a:pt x="153" y="137"/>
                </a:lnTo>
                <a:lnTo>
                  <a:pt x="164" y="133"/>
                </a:lnTo>
                <a:lnTo>
                  <a:pt x="170" y="127"/>
                </a:lnTo>
                <a:lnTo>
                  <a:pt x="178" y="122"/>
                </a:lnTo>
                <a:lnTo>
                  <a:pt x="183" y="116"/>
                </a:lnTo>
                <a:lnTo>
                  <a:pt x="175" y="104"/>
                </a:lnTo>
                <a:lnTo>
                  <a:pt x="171" y="93"/>
                </a:lnTo>
                <a:lnTo>
                  <a:pt x="177" y="82"/>
                </a:lnTo>
                <a:lnTo>
                  <a:pt x="185" y="75"/>
                </a:lnTo>
                <a:lnTo>
                  <a:pt x="196" y="76"/>
                </a:lnTo>
                <a:lnTo>
                  <a:pt x="207" y="85"/>
                </a:lnTo>
                <a:lnTo>
                  <a:pt x="211" y="99"/>
                </a:lnTo>
                <a:lnTo>
                  <a:pt x="218" y="111"/>
                </a:lnTo>
                <a:lnTo>
                  <a:pt x="227" y="111"/>
                </a:lnTo>
                <a:lnTo>
                  <a:pt x="236" y="108"/>
                </a:lnTo>
                <a:lnTo>
                  <a:pt x="243" y="102"/>
                </a:lnTo>
                <a:lnTo>
                  <a:pt x="254" y="104"/>
                </a:lnTo>
                <a:lnTo>
                  <a:pt x="266" y="109"/>
                </a:lnTo>
                <a:lnTo>
                  <a:pt x="274" y="115"/>
                </a:lnTo>
                <a:lnTo>
                  <a:pt x="284" y="118"/>
                </a:lnTo>
                <a:lnTo>
                  <a:pt x="291" y="38"/>
                </a:lnTo>
                <a:lnTo>
                  <a:pt x="298" y="50"/>
                </a:lnTo>
                <a:lnTo>
                  <a:pt x="308" y="61"/>
                </a:lnTo>
                <a:lnTo>
                  <a:pt x="321" y="75"/>
                </a:lnTo>
                <a:lnTo>
                  <a:pt x="335" y="86"/>
                </a:lnTo>
                <a:lnTo>
                  <a:pt x="340" y="95"/>
                </a:lnTo>
                <a:lnTo>
                  <a:pt x="348" y="104"/>
                </a:lnTo>
                <a:lnTo>
                  <a:pt x="357" y="98"/>
                </a:lnTo>
                <a:lnTo>
                  <a:pt x="367" y="102"/>
                </a:lnTo>
                <a:lnTo>
                  <a:pt x="377" y="93"/>
                </a:lnTo>
                <a:lnTo>
                  <a:pt x="387" y="97"/>
                </a:lnTo>
                <a:lnTo>
                  <a:pt x="396" y="93"/>
                </a:lnTo>
                <a:lnTo>
                  <a:pt x="404" y="97"/>
                </a:lnTo>
                <a:lnTo>
                  <a:pt x="418" y="85"/>
                </a:lnTo>
                <a:lnTo>
                  <a:pt x="428" y="79"/>
                </a:lnTo>
                <a:lnTo>
                  <a:pt x="443" y="78"/>
                </a:lnTo>
                <a:lnTo>
                  <a:pt x="455" y="84"/>
                </a:lnTo>
                <a:lnTo>
                  <a:pt x="463" y="87"/>
                </a:lnTo>
                <a:lnTo>
                  <a:pt x="474" y="84"/>
                </a:lnTo>
                <a:lnTo>
                  <a:pt x="498" y="55"/>
                </a:lnTo>
                <a:lnTo>
                  <a:pt x="514" y="50"/>
                </a:lnTo>
                <a:lnTo>
                  <a:pt x="526" y="47"/>
                </a:lnTo>
                <a:lnTo>
                  <a:pt x="530" y="37"/>
                </a:lnTo>
                <a:lnTo>
                  <a:pt x="552" y="32"/>
                </a:lnTo>
                <a:lnTo>
                  <a:pt x="566" y="25"/>
                </a:lnTo>
                <a:lnTo>
                  <a:pt x="584" y="15"/>
                </a:lnTo>
                <a:lnTo>
                  <a:pt x="600" y="12"/>
                </a:lnTo>
                <a:lnTo>
                  <a:pt x="606" y="4"/>
                </a:lnTo>
                <a:lnTo>
                  <a:pt x="617" y="0"/>
                </a:lnTo>
                <a:lnTo>
                  <a:pt x="615" y="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6" name="Freeform 49">
            <a:extLst>
              <a:ext uri="{FF2B5EF4-FFF2-40B4-BE49-F238E27FC236}">
                <a16:creationId xmlns:a16="http://schemas.microsoft.com/office/drawing/2014/main" id="{5C4236E6-6CA0-4A21-9712-99733A064B23}"/>
              </a:ext>
            </a:extLst>
          </p:cNvPr>
          <p:cNvSpPr>
            <a:spLocks/>
          </p:cNvSpPr>
          <p:nvPr/>
        </p:nvSpPr>
        <p:spPr bwMode="auto">
          <a:xfrm>
            <a:off x="2128589" y="4393917"/>
            <a:ext cx="675008" cy="703387"/>
          </a:xfrm>
          <a:custGeom>
            <a:avLst/>
            <a:gdLst>
              <a:gd name="T0" fmla="*/ 271 w 333"/>
              <a:gd name="T1" fmla="*/ 124 h 347"/>
              <a:gd name="T2" fmla="*/ 299 w 333"/>
              <a:gd name="T3" fmla="*/ 97 h 347"/>
              <a:gd name="T4" fmla="*/ 313 w 333"/>
              <a:gd name="T5" fmla="*/ 76 h 347"/>
              <a:gd name="T6" fmla="*/ 314 w 333"/>
              <a:gd name="T7" fmla="*/ 53 h 347"/>
              <a:gd name="T8" fmla="*/ 325 w 333"/>
              <a:gd name="T9" fmla="*/ 38 h 347"/>
              <a:gd name="T10" fmla="*/ 333 w 333"/>
              <a:gd name="T11" fmla="*/ 22 h 347"/>
              <a:gd name="T12" fmla="*/ 330 w 333"/>
              <a:gd name="T13" fmla="*/ 5 h 347"/>
              <a:gd name="T14" fmla="*/ 320 w 333"/>
              <a:gd name="T15" fmla="*/ 8 h 347"/>
              <a:gd name="T16" fmla="*/ 302 w 333"/>
              <a:gd name="T17" fmla="*/ 24 h 347"/>
              <a:gd name="T18" fmla="*/ 293 w 333"/>
              <a:gd name="T19" fmla="*/ 39 h 347"/>
              <a:gd name="T20" fmla="*/ 289 w 333"/>
              <a:gd name="T21" fmla="*/ 53 h 347"/>
              <a:gd name="T22" fmla="*/ 277 w 333"/>
              <a:gd name="T23" fmla="*/ 71 h 347"/>
              <a:gd name="T24" fmla="*/ 262 w 333"/>
              <a:gd name="T25" fmla="*/ 83 h 347"/>
              <a:gd name="T26" fmla="*/ 239 w 333"/>
              <a:gd name="T27" fmla="*/ 79 h 347"/>
              <a:gd name="T28" fmla="*/ 249 w 333"/>
              <a:gd name="T29" fmla="*/ 66 h 347"/>
              <a:gd name="T30" fmla="*/ 231 w 333"/>
              <a:gd name="T31" fmla="*/ 60 h 347"/>
              <a:gd name="T32" fmla="*/ 212 w 333"/>
              <a:gd name="T33" fmla="*/ 72 h 347"/>
              <a:gd name="T34" fmla="*/ 193 w 333"/>
              <a:gd name="T35" fmla="*/ 65 h 347"/>
              <a:gd name="T36" fmla="*/ 176 w 333"/>
              <a:gd name="T37" fmla="*/ 79 h 347"/>
              <a:gd name="T38" fmla="*/ 158 w 333"/>
              <a:gd name="T39" fmla="*/ 91 h 347"/>
              <a:gd name="T40" fmla="*/ 158 w 333"/>
              <a:gd name="T41" fmla="*/ 106 h 347"/>
              <a:gd name="T42" fmla="*/ 137 w 333"/>
              <a:gd name="T43" fmla="*/ 112 h 347"/>
              <a:gd name="T44" fmla="*/ 122 w 333"/>
              <a:gd name="T45" fmla="*/ 119 h 347"/>
              <a:gd name="T46" fmla="*/ 112 w 333"/>
              <a:gd name="T47" fmla="*/ 131 h 347"/>
              <a:gd name="T48" fmla="*/ 94 w 333"/>
              <a:gd name="T49" fmla="*/ 138 h 347"/>
              <a:gd name="T50" fmla="*/ 101 w 333"/>
              <a:gd name="T51" fmla="*/ 165 h 347"/>
              <a:gd name="T52" fmla="*/ 113 w 333"/>
              <a:gd name="T53" fmla="*/ 183 h 347"/>
              <a:gd name="T54" fmla="*/ 121 w 333"/>
              <a:gd name="T55" fmla="*/ 200 h 347"/>
              <a:gd name="T56" fmla="*/ 113 w 333"/>
              <a:gd name="T57" fmla="*/ 208 h 347"/>
              <a:gd name="T58" fmla="*/ 97 w 333"/>
              <a:gd name="T59" fmla="*/ 204 h 347"/>
              <a:gd name="T60" fmla="*/ 87 w 333"/>
              <a:gd name="T61" fmla="*/ 213 h 347"/>
              <a:gd name="T62" fmla="*/ 71 w 333"/>
              <a:gd name="T63" fmla="*/ 220 h 347"/>
              <a:gd name="T64" fmla="*/ 49 w 333"/>
              <a:gd name="T65" fmla="*/ 216 h 347"/>
              <a:gd name="T66" fmla="*/ 41 w 333"/>
              <a:gd name="T67" fmla="*/ 231 h 347"/>
              <a:gd name="T68" fmla="*/ 41 w 333"/>
              <a:gd name="T69" fmla="*/ 245 h 347"/>
              <a:gd name="T70" fmla="*/ 41 w 333"/>
              <a:gd name="T71" fmla="*/ 262 h 347"/>
              <a:gd name="T72" fmla="*/ 23 w 333"/>
              <a:gd name="T73" fmla="*/ 260 h 347"/>
              <a:gd name="T74" fmla="*/ 1 w 333"/>
              <a:gd name="T75" fmla="*/ 259 h 347"/>
              <a:gd name="T76" fmla="*/ 4 w 333"/>
              <a:gd name="T77" fmla="*/ 278 h 347"/>
              <a:gd name="T78" fmla="*/ 5 w 333"/>
              <a:gd name="T79" fmla="*/ 295 h 347"/>
              <a:gd name="T80" fmla="*/ 24 w 333"/>
              <a:gd name="T81" fmla="*/ 301 h 347"/>
              <a:gd name="T82" fmla="*/ 30 w 333"/>
              <a:gd name="T83" fmla="*/ 324 h 347"/>
              <a:gd name="T84" fmla="*/ 46 w 333"/>
              <a:gd name="T85" fmla="*/ 335 h 347"/>
              <a:gd name="T86" fmla="*/ 60 w 333"/>
              <a:gd name="T87" fmla="*/ 341 h 347"/>
              <a:gd name="T88" fmla="*/ 77 w 333"/>
              <a:gd name="T89" fmla="*/ 345 h 347"/>
              <a:gd name="T90" fmla="*/ 92 w 333"/>
              <a:gd name="T91" fmla="*/ 347 h 347"/>
              <a:gd name="T92" fmla="*/ 113 w 333"/>
              <a:gd name="T93" fmla="*/ 333 h 347"/>
              <a:gd name="T94" fmla="*/ 131 w 333"/>
              <a:gd name="T95" fmla="*/ 316 h 347"/>
              <a:gd name="T96" fmla="*/ 140 w 333"/>
              <a:gd name="T97" fmla="*/ 298 h 347"/>
              <a:gd name="T98" fmla="*/ 155 w 333"/>
              <a:gd name="T99" fmla="*/ 282 h 347"/>
              <a:gd name="T100" fmla="*/ 173 w 333"/>
              <a:gd name="T101" fmla="*/ 264 h 347"/>
              <a:gd name="T102" fmla="*/ 187 w 333"/>
              <a:gd name="T103" fmla="*/ 246 h 347"/>
              <a:gd name="T104" fmla="*/ 199 w 333"/>
              <a:gd name="T105" fmla="*/ 232 h 347"/>
              <a:gd name="T106" fmla="*/ 213 w 333"/>
              <a:gd name="T107" fmla="*/ 209 h 347"/>
              <a:gd name="T108" fmla="*/ 220 w 333"/>
              <a:gd name="T109" fmla="*/ 191 h 347"/>
              <a:gd name="T110" fmla="*/ 234 w 333"/>
              <a:gd name="T111" fmla="*/ 196 h 347"/>
              <a:gd name="T112" fmla="*/ 257 w 333"/>
              <a:gd name="T113" fmla="*/ 179 h 347"/>
              <a:gd name="T114" fmla="*/ 253 w 333"/>
              <a:gd name="T115" fmla="*/ 166 h 347"/>
              <a:gd name="T116" fmla="*/ 251 w 333"/>
              <a:gd name="T117" fmla="*/ 152 h 347"/>
              <a:gd name="T118" fmla="*/ 268 w 333"/>
              <a:gd name="T119" fmla="*/ 1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" h="347">
                <a:moveTo>
                  <a:pt x="268" y="133"/>
                </a:moveTo>
                <a:lnTo>
                  <a:pt x="271" y="124"/>
                </a:lnTo>
                <a:lnTo>
                  <a:pt x="288" y="107"/>
                </a:lnTo>
                <a:lnTo>
                  <a:pt x="299" y="97"/>
                </a:lnTo>
                <a:lnTo>
                  <a:pt x="309" y="84"/>
                </a:lnTo>
                <a:lnTo>
                  <a:pt x="313" y="76"/>
                </a:lnTo>
                <a:lnTo>
                  <a:pt x="313" y="65"/>
                </a:lnTo>
                <a:lnTo>
                  <a:pt x="314" y="53"/>
                </a:lnTo>
                <a:lnTo>
                  <a:pt x="318" y="41"/>
                </a:lnTo>
                <a:lnTo>
                  <a:pt x="325" y="38"/>
                </a:lnTo>
                <a:lnTo>
                  <a:pt x="327" y="30"/>
                </a:lnTo>
                <a:lnTo>
                  <a:pt x="333" y="22"/>
                </a:lnTo>
                <a:lnTo>
                  <a:pt x="332" y="15"/>
                </a:lnTo>
                <a:lnTo>
                  <a:pt x="330" y="5"/>
                </a:lnTo>
                <a:lnTo>
                  <a:pt x="321" y="0"/>
                </a:lnTo>
                <a:lnTo>
                  <a:pt x="320" y="8"/>
                </a:lnTo>
                <a:lnTo>
                  <a:pt x="310" y="17"/>
                </a:lnTo>
                <a:lnTo>
                  <a:pt x="302" y="24"/>
                </a:lnTo>
                <a:lnTo>
                  <a:pt x="295" y="30"/>
                </a:lnTo>
                <a:lnTo>
                  <a:pt x="293" y="39"/>
                </a:lnTo>
                <a:lnTo>
                  <a:pt x="289" y="45"/>
                </a:lnTo>
                <a:lnTo>
                  <a:pt x="289" y="53"/>
                </a:lnTo>
                <a:lnTo>
                  <a:pt x="283" y="62"/>
                </a:lnTo>
                <a:lnTo>
                  <a:pt x="277" y="71"/>
                </a:lnTo>
                <a:lnTo>
                  <a:pt x="272" y="79"/>
                </a:lnTo>
                <a:lnTo>
                  <a:pt x="262" y="83"/>
                </a:lnTo>
                <a:lnTo>
                  <a:pt x="247" y="83"/>
                </a:lnTo>
                <a:lnTo>
                  <a:pt x="239" y="79"/>
                </a:lnTo>
                <a:lnTo>
                  <a:pt x="242" y="71"/>
                </a:lnTo>
                <a:lnTo>
                  <a:pt x="249" y="66"/>
                </a:lnTo>
                <a:lnTo>
                  <a:pt x="242" y="59"/>
                </a:lnTo>
                <a:lnTo>
                  <a:pt x="231" y="60"/>
                </a:lnTo>
                <a:lnTo>
                  <a:pt x="220" y="65"/>
                </a:lnTo>
                <a:lnTo>
                  <a:pt x="212" y="72"/>
                </a:lnTo>
                <a:lnTo>
                  <a:pt x="206" y="66"/>
                </a:lnTo>
                <a:lnTo>
                  <a:pt x="193" y="65"/>
                </a:lnTo>
                <a:lnTo>
                  <a:pt x="186" y="70"/>
                </a:lnTo>
                <a:lnTo>
                  <a:pt x="176" y="79"/>
                </a:lnTo>
                <a:lnTo>
                  <a:pt x="167" y="84"/>
                </a:lnTo>
                <a:lnTo>
                  <a:pt x="158" y="91"/>
                </a:lnTo>
                <a:lnTo>
                  <a:pt x="161" y="100"/>
                </a:lnTo>
                <a:lnTo>
                  <a:pt x="158" y="106"/>
                </a:lnTo>
                <a:lnTo>
                  <a:pt x="146" y="108"/>
                </a:lnTo>
                <a:lnTo>
                  <a:pt x="137" y="112"/>
                </a:lnTo>
                <a:lnTo>
                  <a:pt x="131" y="121"/>
                </a:lnTo>
                <a:lnTo>
                  <a:pt x="122" y="119"/>
                </a:lnTo>
                <a:lnTo>
                  <a:pt x="116" y="124"/>
                </a:lnTo>
                <a:lnTo>
                  <a:pt x="112" y="131"/>
                </a:lnTo>
                <a:lnTo>
                  <a:pt x="100" y="132"/>
                </a:lnTo>
                <a:lnTo>
                  <a:pt x="94" y="138"/>
                </a:lnTo>
                <a:lnTo>
                  <a:pt x="97" y="151"/>
                </a:lnTo>
                <a:lnTo>
                  <a:pt x="101" y="165"/>
                </a:lnTo>
                <a:lnTo>
                  <a:pt x="105" y="173"/>
                </a:lnTo>
                <a:lnTo>
                  <a:pt x="113" y="183"/>
                </a:lnTo>
                <a:lnTo>
                  <a:pt x="119" y="193"/>
                </a:lnTo>
                <a:lnTo>
                  <a:pt x="121" y="200"/>
                </a:lnTo>
                <a:lnTo>
                  <a:pt x="121" y="207"/>
                </a:lnTo>
                <a:lnTo>
                  <a:pt x="113" y="208"/>
                </a:lnTo>
                <a:lnTo>
                  <a:pt x="105" y="204"/>
                </a:lnTo>
                <a:lnTo>
                  <a:pt x="97" y="204"/>
                </a:lnTo>
                <a:lnTo>
                  <a:pt x="91" y="203"/>
                </a:lnTo>
                <a:lnTo>
                  <a:pt x="87" y="213"/>
                </a:lnTo>
                <a:lnTo>
                  <a:pt x="77" y="219"/>
                </a:lnTo>
                <a:lnTo>
                  <a:pt x="71" y="220"/>
                </a:lnTo>
                <a:lnTo>
                  <a:pt x="59" y="215"/>
                </a:lnTo>
                <a:lnTo>
                  <a:pt x="49" y="216"/>
                </a:lnTo>
                <a:lnTo>
                  <a:pt x="47" y="227"/>
                </a:lnTo>
                <a:lnTo>
                  <a:pt x="41" y="231"/>
                </a:lnTo>
                <a:lnTo>
                  <a:pt x="34" y="238"/>
                </a:lnTo>
                <a:lnTo>
                  <a:pt x="41" y="245"/>
                </a:lnTo>
                <a:lnTo>
                  <a:pt x="46" y="255"/>
                </a:lnTo>
                <a:lnTo>
                  <a:pt x="41" y="262"/>
                </a:lnTo>
                <a:lnTo>
                  <a:pt x="31" y="268"/>
                </a:lnTo>
                <a:lnTo>
                  <a:pt x="23" y="260"/>
                </a:lnTo>
                <a:lnTo>
                  <a:pt x="15" y="255"/>
                </a:lnTo>
                <a:lnTo>
                  <a:pt x="1" y="259"/>
                </a:lnTo>
                <a:lnTo>
                  <a:pt x="0" y="270"/>
                </a:lnTo>
                <a:lnTo>
                  <a:pt x="4" y="278"/>
                </a:lnTo>
                <a:lnTo>
                  <a:pt x="3" y="286"/>
                </a:lnTo>
                <a:lnTo>
                  <a:pt x="5" y="295"/>
                </a:lnTo>
                <a:lnTo>
                  <a:pt x="14" y="297"/>
                </a:lnTo>
                <a:lnTo>
                  <a:pt x="24" y="301"/>
                </a:lnTo>
                <a:lnTo>
                  <a:pt x="31" y="307"/>
                </a:lnTo>
                <a:lnTo>
                  <a:pt x="30" y="324"/>
                </a:lnTo>
                <a:lnTo>
                  <a:pt x="35" y="333"/>
                </a:lnTo>
                <a:lnTo>
                  <a:pt x="46" y="335"/>
                </a:lnTo>
                <a:lnTo>
                  <a:pt x="54" y="335"/>
                </a:lnTo>
                <a:lnTo>
                  <a:pt x="60" y="341"/>
                </a:lnTo>
                <a:lnTo>
                  <a:pt x="67" y="346"/>
                </a:lnTo>
                <a:lnTo>
                  <a:pt x="77" y="345"/>
                </a:lnTo>
                <a:lnTo>
                  <a:pt x="87" y="344"/>
                </a:lnTo>
                <a:lnTo>
                  <a:pt x="92" y="347"/>
                </a:lnTo>
                <a:lnTo>
                  <a:pt x="105" y="344"/>
                </a:lnTo>
                <a:lnTo>
                  <a:pt x="113" y="333"/>
                </a:lnTo>
                <a:lnTo>
                  <a:pt x="124" y="324"/>
                </a:lnTo>
                <a:lnTo>
                  <a:pt x="131" y="316"/>
                </a:lnTo>
                <a:lnTo>
                  <a:pt x="133" y="306"/>
                </a:lnTo>
                <a:lnTo>
                  <a:pt x="140" y="298"/>
                </a:lnTo>
                <a:lnTo>
                  <a:pt x="149" y="291"/>
                </a:lnTo>
                <a:lnTo>
                  <a:pt x="155" y="282"/>
                </a:lnTo>
                <a:lnTo>
                  <a:pt x="168" y="275"/>
                </a:lnTo>
                <a:lnTo>
                  <a:pt x="173" y="264"/>
                </a:lnTo>
                <a:lnTo>
                  <a:pt x="179" y="255"/>
                </a:lnTo>
                <a:lnTo>
                  <a:pt x="187" y="246"/>
                </a:lnTo>
                <a:lnTo>
                  <a:pt x="192" y="237"/>
                </a:lnTo>
                <a:lnTo>
                  <a:pt x="199" y="232"/>
                </a:lnTo>
                <a:lnTo>
                  <a:pt x="207" y="222"/>
                </a:lnTo>
                <a:lnTo>
                  <a:pt x="213" y="209"/>
                </a:lnTo>
                <a:lnTo>
                  <a:pt x="216" y="197"/>
                </a:lnTo>
                <a:lnTo>
                  <a:pt x="220" y="191"/>
                </a:lnTo>
                <a:lnTo>
                  <a:pt x="228" y="193"/>
                </a:lnTo>
                <a:lnTo>
                  <a:pt x="234" y="196"/>
                </a:lnTo>
                <a:lnTo>
                  <a:pt x="247" y="189"/>
                </a:lnTo>
                <a:lnTo>
                  <a:pt x="257" y="179"/>
                </a:lnTo>
                <a:lnTo>
                  <a:pt x="259" y="172"/>
                </a:lnTo>
                <a:lnTo>
                  <a:pt x="253" y="166"/>
                </a:lnTo>
                <a:lnTo>
                  <a:pt x="247" y="159"/>
                </a:lnTo>
                <a:lnTo>
                  <a:pt x="251" y="152"/>
                </a:lnTo>
                <a:lnTo>
                  <a:pt x="261" y="140"/>
                </a:lnTo>
                <a:lnTo>
                  <a:pt x="268" y="133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8" name="Freeform 50">
            <a:extLst>
              <a:ext uri="{FF2B5EF4-FFF2-40B4-BE49-F238E27FC236}">
                <a16:creationId xmlns:a16="http://schemas.microsoft.com/office/drawing/2014/main" id="{81FCA6FF-4735-4BA2-A369-0698E1E38C58}"/>
              </a:ext>
            </a:extLst>
          </p:cNvPr>
          <p:cNvSpPr>
            <a:spLocks/>
          </p:cNvSpPr>
          <p:nvPr/>
        </p:nvSpPr>
        <p:spPr bwMode="auto">
          <a:xfrm>
            <a:off x="2128589" y="4393917"/>
            <a:ext cx="675008" cy="703387"/>
          </a:xfrm>
          <a:custGeom>
            <a:avLst/>
            <a:gdLst>
              <a:gd name="T0" fmla="*/ 271 w 333"/>
              <a:gd name="T1" fmla="*/ 124 h 347"/>
              <a:gd name="T2" fmla="*/ 299 w 333"/>
              <a:gd name="T3" fmla="*/ 97 h 347"/>
              <a:gd name="T4" fmla="*/ 313 w 333"/>
              <a:gd name="T5" fmla="*/ 76 h 347"/>
              <a:gd name="T6" fmla="*/ 314 w 333"/>
              <a:gd name="T7" fmla="*/ 53 h 347"/>
              <a:gd name="T8" fmla="*/ 325 w 333"/>
              <a:gd name="T9" fmla="*/ 38 h 347"/>
              <a:gd name="T10" fmla="*/ 333 w 333"/>
              <a:gd name="T11" fmla="*/ 22 h 347"/>
              <a:gd name="T12" fmla="*/ 330 w 333"/>
              <a:gd name="T13" fmla="*/ 5 h 347"/>
              <a:gd name="T14" fmla="*/ 320 w 333"/>
              <a:gd name="T15" fmla="*/ 8 h 347"/>
              <a:gd name="T16" fmla="*/ 302 w 333"/>
              <a:gd name="T17" fmla="*/ 24 h 347"/>
              <a:gd name="T18" fmla="*/ 293 w 333"/>
              <a:gd name="T19" fmla="*/ 39 h 347"/>
              <a:gd name="T20" fmla="*/ 289 w 333"/>
              <a:gd name="T21" fmla="*/ 53 h 347"/>
              <a:gd name="T22" fmla="*/ 277 w 333"/>
              <a:gd name="T23" fmla="*/ 71 h 347"/>
              <a:gd name="T24" fmla="*/ 262 w 333"/>
              <a:gd name="T25" fmla="*/ 83 h 347"/>
              <a:gd name="T26" fmla="*/ 239 w 333"/>
              <a:gd name="T27" fmla="*/ 79 h 347"/>
              <a:gd name="T28" fmla="*/ 249 w 333"/>
              <a:gd name="T29" fmla="*/ 66 h 347"/>
              <a:gd name="T30" fmla="*/ 231 w 333"/>
              <a:gd name="T31" fmla="*/ 60 h 347"/>
              <a:gd name="T32" fmla="*/ 212 w 333"/>
              <a:gd name="T33" fmla="*/ 72 h 347"/>
              <a:gd name="T34" fmla="*/ 193 w 333"/>
              <a:gd name="T35" fmla="*/ 65 h 347"/>
              <a:gd name="T36" fmla="*/ 176 w 333"/>
              <a:gd name="T37" fmla="*/ 79 h 347"/>
              <a:gd name="T38" fmla="*/ 158 w 333"/>
              <a:gd name="T39" fmla="*/ 91 h 347"/>
              <a:gd name="T40" fmla="*/ 158 w 333"/>
              <a:gd name="T41" fmla="*/ 106 h 347"/>
              <a:gd name="T42" fmla="*/ 137 w 333"/>
              <a:gd name="T43" fmla="*/ 112 h 347"/>
              <a:gd name="T44" fmla="*/ 122 w 333"/>
              <a:gd name="T45" fmla="*/ 119 h 347"/>
              <a:gd name="T46" fmla="*/ 112 w 333"/>
              <a:gd name="T47" fmla="*/ 131 h 347"/>
              <a:gd name="T48" fmla="*/ 94 w 333"/>
              <a:gd name="T49" fmla="*/ 138 h 347"/>
              <a:gd name="T50" fmla="*/ 101 w 333"/>
              <a:gd name="T51" fmla="*/ 165 h 347"/>
              <a:gd name="T52" fmla="*/ 113 w 333"/>
              <a:gd name="T53" fmla="*/ 183 h 347"/>
              <a:gd name="T54" fmla="*/ 121 w 333"/>
              <a:gd name="T55" fmla="*/ 200 h 347"/>
              <a:gd name="T56" fmla="*/ 113 w 333"/>
              <a:gd name="T57" fmla="*/ 208 h 347"/>
              <a:gd name="T58" fmla="*/ 97 w 333"/>
              <a:gd name="T59" fmla="*/ 204 h 347"/>
              <a:gd name="T60" fmla="*/ 87 w 333"/>
              <a:gd name="T61" fmla="*/ 213 h 347"/>
              <a:gd name="T62" fmla="*/ 71 w 333"/>
              <a:gd name="T63" fmla="*/ 220 h 347"/>
              <a:gd name="T64" fmla="*/ 49 w 333"/>
              <a:gd name="T65" fmla="*/ 216 h 347"/>
              <a:gd name="T66" fmla="*/ 41 w 333"/>
              <a:gd name="T67" fmla="*/ 231 h 347"/>
              <a:gd name="T68" fmla="*/ 41 w 333"/>
              <a:gd name="T69" fmla="*/ 245 h 347"/>
              <a:gd name="T70" fmla="*/ 41 w 333"/>
              <a:gd name="T71" fmla="*/ 262 h 347"/>
              <a:gd name="T72" fmla="*/ 23 w 333"/>
              <a:gd name="T73" fmla="*/ 260 h 347"/>
              <a:gd name="T74" fmla="*/ 1 w 333"/>
              <a:gd name="T75" fmla="*/ 259 h 347"/>
              <a:gd name="T76" fmla="*/ 4 w 333"/>
              <a:gd name="T77" fmla="*/ 278 h 347"/>
              <a:gd name="T78" fmla="*/ 5 w 333"/>
              <a:gd name="T79" fmla="*/ 295 h 347"/>
              <a:gd name="T80" fmla="*/ 24 w 333"/>
              <a:gd name="T81" fmla="*/ 301 h 347"/>
              <a:gd name="T82" fmla="*/ 30 w 333"/>
              <a:gd name="T83" fmla="*/ 324 h 347"/>
              <a:gd name="T84" fmla="*/ 46 w 333"/>
              <a:gd name="T85" fmla="*/ 335 h 347"/>
              <a:gd name="T86" fmla="*/ 60 w 333"/>
              <a:gd name="T87" fmla="*/ 341 h 347"/>
              <a:gd name="T88" fmla="*/ 77 w 333"/>
              <a:gd name="T89" fmla="*/ 345 h 347"/>
              <a:gd name="T90" fmla="*/ 92 w 333"/>
              <a:gd name="T91" fmla="*/ 347 h 347"/>
              <a:gd name="T92" fmla="*/ 113 w 333"/>
              <a:gd name="T93" fmla="*/ 333 h 347"/>
              <a:gd name="T94" fmla="*/ 131 w 333"/>
              <a:gd name="T95" fmla="*/ 316 h 347"/>
              <a:gd name="T96" fmla="*/ 140 w 333"/>
              <a:gd name="T97" fmla="*/ 298 h 347"/>
              <a:gd name="T98" fmla="*/ 155 w 333"/>
              <a:gd name="T99" fmla="*/ 282 h 347"/>
              <a:gd name="T100" fmla="*/ 173 w 333"/>
              <a:gd name="T101" fmla="*/ 264 h 347"/>
              <a:gd name="T102" fmla="*/ 187 w 333"/>
              <a:gd name="T103" fmla="*/ 246 h 347"/>
              <a:gd name="T104" fmla="*/ 199 w 333"/>
              <a:gd name="T105" fmla="*/ 232 h 347"/>
              <a:gd name="T106" fmla="*/ 213 w 333"/>
              <a:gd name="T107" fmla="*/ 209 h 347"/>
              <a:gd name="T108" fmla="*/ 220 w 333"/>
              <a:gd name="T109" fmla="*/ 191 h 347"/>
              <a:gd name="T110" fmla="*/ 234 w 333"/>
              <a:gd name="T111" fmla="*/ 196 h 347"/>
              <a:gd name="T112" fmla="*/ 257 w 333"/>
              <a:gd name="T113" fmla="*/ 179 h 347"/>
              <a:gd name="T114" fmla="*/ 253 w 333"/>
              <a:gd name="T115" fmla="*/ 166 h 347"/>
              <a:gd name="T116" fmla="*/ 251 w 333"/>
              <a:gd name="T117" fmla="*/ 152 h 347"/>
              <a:gd name="T118" fmla="*/ 268 w 333"/>
              <a:gd name="T119" fmla="*/ 13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" h="347">
                <a:moveTo>
                  <a:pt x="268" y="133"/>
                </a:moveTo>
                <a:lnTo>
                  <a:pt x="271" y="124"/>
                </a:lnTo>
                <a:lnTo>
                  <a:pt x="288" y="107"/>
                </a:lnTo>
                <a:lnTo>
                  <a:pt x="299" y="97"/>
                </a:lnTo>
                <a:lnTo>
                  <a:pt x="309" y="84"/>
                </a:lnTo>
                <a:lnTo>
                  <a:pt x="313" y="76"/>
                </a:lnTo>
                <a:lnTo>
                  <a:pt x="313" y="65"/>
                </a:lnTo>
                <a:lnTo>
                  <a:pt x="314" y="53"/>
                </a:lnTo>
                <a:lnTo>
                  <a:pt x="318" y="41"/>
                </a:lnTo>
                <a:lnTo>
                  <a:pt x="325" y="38"/>
                </a:lnTo>
                <a:lnTo>
                  <a:pt x="327" y="30"/>
                </a:lnTo>
                <a:lnTo>
                  <a:pt x="333" y="22"/>
                </a:lnTo>
                <a:lnTo>
                  <a:pt x="332" y="15"/>
                </a:lnTo>
                <a:lnTo>
                  <a:pt x="330" y="5"/>
                </a:lnTo>
                <a:lnTo>
                  <a:pt x="321" y="0"/>
                </a:lnTo>
                <a:lnTo>
                  <a:pt x="320" y="8"/>
                </a:lnTo>
                <a:lnTo>
                  <a:pt x="310" y="17"/>
                </a:lnTo>
                <a:lnTo>
                  <a:pt x="302" y="24"/>
                </a:lnTo>
                <a:lnTo>
                  <a:pt x="295" y="30"/>
                </a:lnTo>
                <a:lnTo>
                  <a:pt x="293" y="39"/>
                </a:lnTo>
                <a:lnTo>
                  <a:pt x="289" y="45"/>
                </a:lnTo>
                <a:lnTo>
                  <a:pt x="289" y="53"/>
                </a:lnTo>
                <a:lnTo>
                  <a:pt x="283" y="62"/>
                </a:lnTo>
                <a:lnTo>
                  <a:pt x="277" y="71"/>
                </a:lnTo>
                <a:lnTo>
                  <a:pt x="272" y="79"/>
                </a:lnTo>
                <a:lnTo>
                  <a:pt x="262" y="83"/>
                </a:lnTo>
                <a:lnTo>
                  <a:pt x="247" y="83"/>
                </a:lnTo>
                <a:lnTo>
                  <a:pt x="239" y="79"/>
                </a:lnTo>
                <a:lnTo>
                  <a:pt x="242" y="71"/>
                </a:lnTo>
                <a:lnTo>
                  <a:pt x="249" y="66"/>
                </a:lnTo>
                <a:lnTo>
                  <a:pt x="242" y="59"/>
                </a:lnTo>
                <a:lnTo>
                  <a:pt x="231" y="60"/>
                </a:lnTo>
                <a:lnTo>
                  <a:pt x="220" y="65"/>
                </a:lnTo>
                <a:lnTo>
                  <a:pt x="212" y="72"/>
                </a:lnTo>
                <a:lnTo>
                  <a:pt x="206" y="66"/>
                </a:lnTo>
                <a:lnTo>
                  <a:pt x="193" y="65"/>
                </a:lnTo>
                <a:lnTo>
                  <a:pt x="186" y="70"/>
                </a:lnTo>
                <a:lnTo>
                  <a:pt x="176" y="79"/>
                </a:lnTo>
                <a:lnTo>
                  <a:pt x="167" y="84"/>
                </a:lnTo>
                <a:lnTo>
                  <a:pt x="158" y="91"/>
                </a:lnTo>
                <a:lnTo>
                  <a:pt x="161" y="100"/>
                </a:lnTo>
                <a:lnTo>
                  <a:pt x="158" y="106"/>
                </a:lnTo>
                <a:lnTo>
                  <a:pt x="146" y="108"/>
                </a:lnTo>
                <a:lnTo>
                  <a:pt x="137" y="112"/>
                </a:lnTo>
                <a:lnTo>
                  <a:pt x="131" y="121"/>
                </a:lnTo>
                <a:lnTo>
                  <a:pt x="122" y="119"/>
                </a:lnTo>
                <a:lnTo>
                  <a:pt x="116" y="124"/>
                </a:lnTo>
                <a:lnTo>
                  <a:pt x="112" y="131"/>
                </a:lnTo>
                <a:lnTo>
                  <a:pt x="100" y="132"/>
                </a:lnTo>
                <a:lnTo>
                  <a:pt x="94" y="138"/>
                </a:lnTo>
                <a:lnTo>
                  <a:pt x="97" y="151"/>
                </a:lnTo>
                <a:lnTo>
                  <a:pt x="101" y="165"/>
                </a:lnTo>
                <a:lnTo>
                  <a:pt x="105" y="173"/>
                </a:lnTo>
                <a:lnTo>
                  <a:pt x="113" y="183"/>
                </a:lnTo>
                <a:lnTo>
                  <a:pt x="119" y="193"/>
                </a:lnTo>
                <a:lnTo>
                  <a:pt x="121" y="200"/>
                </a:lnTo>
                <a:lnTo>
                  <a:pt x="121" y="207"/>
                </a:lnTo>
                <a:lnTo>
                  <a:pt x="113" y="208"/>
                </a:lnTo>
                <a:lnTo>
                  <a:pt x="105" y="204"/>
                </a:lnTo>
                <a:lnTo>
                  <a:pt x="97" y="204"/>
                </a:lnTo>
                <a:lnTo>
                  <a:pt x="91" y="203"/>
                </a:lnTo>
                <a:lnTo>
                  <a:pt x="87" y="213"/>
                </a:lnTo>
                <a:lnTo>
                  <a:pt x="77" y="219"/>
                </a:lnTo>
                <a:lnTo>
                  <a:pt x="71" y="220"/>
                </a:lnTo>
                <a:lnTo>
                  <a:pt x="59" y="215"/>
                </a:lnTo>
                <a:lnTo>
                  <a:pt x="49" y="216"/>
                </a:lnTo>
                <a:lnTo>
                  <a:pt x="47" y="227"/>
                </a:lnTo>
                <a:lnTo>
                  <a:pt x="41" y="231"/>
                </a:lnTo>
                <a:lnTo>
                  <a:pt x="34" y="238"/>
                </a:lnTo>
                <a:lnTo>
                  <a:pt x="41" y="245"/>
                </a:lnTo>
                <a:lnTo>
                  <a:pt x="46" y="255"/>
                </a:lnTo>
                <a:lnTo>
                  <a:pt x="41" y="262"/>
                </a:lnTo>
                <a:lnTo>
                  <a:pt x="31" y="268"/>
                </a:lnTo>
                <a:lnTo>
                  <a:pt x="23" y="260"/>
                </a:lnTo>
                <a:lnTo>
                  <a:pt x="15" y="255"/>
                </a:lnTo>
                <a:lnTo>
                  <a:pt x="1" y="259"/>
                </a:lnTo>
                <a:lnTo>
                  <a:pt x="0" y="270"/>
                </a:lnTo>
                <a:lnTo>
                  <a:pt x="4" y="278"/>
                </a:lnTo>
                <a:lnTo>
                  <a:pt x="3" y="286"/>
                </a:lnTo>
                <a:lnTo>
                  <a:pt x="5" y="295"/>
                </a:lnTo>
                <a:lnTo>
                  <a:pt x="14" y="297"/>
                </a:lnTo>
                <a:lnTo>
                  <a:pt x="24" y="301"/>
                </a:lnTo>
                <a:lnTo>
                  <a:pt x="31" y="307"/>
                </a:lnTo>
                <a:lnTo>
                  <a:pt x="30" y="324"/>
                </a:lnTo>
                <a:lnTo>
                  <a:pt x="35" y="333"/>
                </a:lnTo>
                <a:lnTo>
                  <a:pt x="46" y="335"/>
                </a:lnTo>
                <a:lnTo>
                  <a:pt x="54" y="335"/>
                </a:lnTo>
                <a:lnTo>
                  <a:pt x="60" y="341"/>
                </a:lnTo>
                <a:lnTo>
                  <a:pt x="67" y="346"/>
                </a:lnTo>
                <a:lnTo>
                  <a:pt x="77" y="345"/>
                </a:lnTo>
                <a:lnTo>
                  <a:pt x="87" y="344"/>
                </a:lnTo>
                <a:lnTo>
                  <a:pt x="92" y="347"/>
                </a:lnTo>
                <a:lnTo>
                  <a:pt x="105" y="344"/>
                </a:lnTo>
                <a:lnTo>
                  <a:pt x="113" y="333"/>
                </a:lnTo>
                <a:lnTo>
                  <a:pt x="124" y="324"/>
                </a:lnTo>
                <a:lnTo>
                  <a:pt x="131" y="316"/>
                </a:lnTo>
                <a:lnTo>
                  <a:pt x="133" y="306"/>
                </a:lnTo>
                <a:lnTo>
                  <a:pt x="140" y="298"/>
                </a:lnTo>
                <a:lnTo>
                  <a:pt x="149" y="291"/>
                </a:lnTo>
                <a:lnTo>
                  <a:pt x="155" y="282"/>
                </a:lnTo>
                <a:lnTo>
                  <a:pt x="168" y="275"/>
                </a:lnTo>
                <a:lnTo>
                  <a:pt x="173" y="264"/>
                </a:lnTo>
                <a:lnTo>
                  <a:pt x="179" y="255"/>
                </a:lnTo>
                <a:lnTo>
                  <a:pt x="187" y="246"/>
                </a:lnTo>
                <a:lnTo>
                  <a:pt x="192" y="237"/>
                </a:lnTo>
                <a:lnTo>
                  <a:pt x="199" y="232"/>
                </a:lnTo>
                <a:lnTo>
                  <a:pt x="207" y="222"/>
                </a:lnTo>
                <a:lnTo>
                  <a:pt x="213" y="209"/>
                </a:lnTo>
                <a:lnTo>
                  <a:pt x="216" y="197"/>
                </a:lnTo>
                <a:lnTo>
                  <a:pt x="220" y="191"/>
                </a:lnTo>
                <a:lnTo>
                  <a:pt x="228" y="193"/>
                </a:lnTo>
                <a:lnTo>
                  <a:pt x="234" y="196"/>
                </a:lnTo>
                <a:lnTo>
                  <a:pt x="247" y="189"/>
                </a:lnTo>
                <a:lnTo>
                  <a:pt x="257" y="179"/>
                </a:lnTo>
                <a:lnTo>
                  <a:pt x="259" y="172"/>
                </a:lnTo>
                <a:lnTo>
                  <a:pt x="253" y="166"/>
                </a:lnTo>
                <a:lnTo>
                  <a:pt x="247" y="159"/>
                </a:lnTo>
                <a:lnTo>
                  <a:pt x="251" y="152"/>
                </a:lnTo>
                <a:lnTo>
                  <a:pt x="261" y="140"/>
                </a:lnTo>
                <a:lnTo>
                  <a:pt x="268" y="133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59" name="Freeform 51">
            <a:extLst>
              <a:ext uri="{FF2B5EF4-FFF2-40B4-BE49-F238E27FC236}">
                <a16:creationId xmlns:a16="http://schemas.microsoft.com/office/drawing/2014/main" id="{5F1AD766-8D30-47AF-9A6E-44E96B16909C}"/>
              </a:ext>
            </a:extLst>
          </p:cNvPr>
          <p:cNvSpPr>
            <a:spLocks/>
          </p:cNvSpPr>
          <p:nvPr/>
        </p:nvSpPr>
        <p:spPr bwMode="auto">
          <a:xfrm>
            <a:off x="1660341" y="4558110"/>
            <a:ext cx="717576" cy="705415"/>
          </a:xfrm>
          <a:custGeom>
            <a:avLst/>
            <a:gdLst>
              <a:gd name="T0" fmla="*/ 303 w 354"/>
              <a:gd name="T1" fmla="*/ 276 h 348"/>
              <a:gd name="T2" fmla="*/ 291 w 354"/>
              <a:gd name="T3" fmla="*/ 301 h 348"/>
              <a:gd name="T4" fmla="*/ 328 w 354"/>
              <a:gd name="T5" fmla="*/ 335 h 348"/>
              <a:gd name="T6" fmla="*/ 312 w 354"/>
              <a:gd name="T7" fmla="*/ 342 h 348"/>
              <a:gd name="T8" fmla="*/ 287 w 354"/>
              <a:gd name="T9" fmla="*/ 348 h 348"/>
              <a:gd name="T10" fmla="*/ 267 w 354"/>
              <a:gd name="T11" fmla="*/ 346 h 348"/>
              <a:gd name="T12" fmla="*/ 249 w 354"/>
              <a:gd name="T13" fmla="*/ 326 h 348"/>
              <a:gd name="T14" fmla="*/ 244 w 354"/>
              <a:gd name="T15" fmla="*/ 289 h 348"/>
              <a:gd name="T16" fmla="*/ 220 w 354"/>
              <a:gd name="T17" fmla="*/ 295 h 348"/>
              <a:gd name="T18" fmla="*/ 205 w 354"/>
              <a:gd name="T19" fmla="*/ 297 h 348"/>
              <a:gd name="T20" fmla="*/ 209 w 354"/>
              <a:gd name="T21" fmla="*/ 271 h 348"/>
              <a:gd name="T22" fmla="*/ 192 w 354"/>
              <a:gd name="T23" fmla="*/ 250 h 348"/>
              <a:gd name="T24" fmla="*/ 166 w 354"/>
              <a:gd name="T25" fmla="*/ 244 h 348"/>
              <a:gd name="T26" fmla="*/ 134 w 354"/>
              <a:gd name="T27" fmla="*/ 250 h 348"/>
              <a:gd name="T28" fmla="*/ 123 w 354"/>
              <a:gd name="T29" fmla="*/ 223 h 348"/>
              <a:gd name="T30" fmla="*/ 130 w 354"/>
              <a:gd name="T31" fmla="*/ 203 h 348"/>
              <a:gd name="T32" fmla="*/ 115 w 354"/>
              <a:gd name="T33" fmla="*/ 178 h 348"/>
              <a:gd name="T34" fmla="*/ 85 w 354"/>
              <a:gd name="T35" fmla="*/ 174 h 348"/>
              <a:gd name="T36" fmla="*/ 54 w 354"/>
              <a:gd name="T37" fmla="*/ 166 h 348"/>
              <a:gd name="T38" fmla="*/ 32 w 354"/>
              <a:gd name="T39" fmla="*/ 139 h 348"/>
              <a:gd name="T40" fmla="*/ 7 w 354"/>
              <a:gd name="T41" fmla="*/ 113 h 348"/>
              <a:gd name="T42" fmla="*/ 18 w 354"/>
              <a:gd name="T43" fmla="*/ 97 h 348"/>
              <a:gd name="T44" fmla="*/ 28 w 354"/>
              <a:gd name="T45" fmla="*/ 85 h 348"/>
              <a:gd name="T46" fmla="*/ 48 w 354"/>
              <a:gd name="T47" fmla="*/ 73 h 348"/>
              <a:gd name="T48" fmla="*/ 60 w 354"/>
              <a:gd name="T49" fmla="*/ 57 h 348"/>
              <a:gd name="T50" fmla="*/ 55 w 354"/>
              <a:gd name="T51" fmla="*/ 43 h 348"/>
              <a:gd name="T52" fmla="*/ 73 w 354"/>
              <a:gd name="T53" fmla="*/ 22 h 348"/>
              <a:gd name="T54" fmla="*/ 99 w 354"/>
              <a:gd name="T55" fmla="*/ 22 h 348"/>
              <a:gd name="T56" fmla="*/ 121 w 354"/>
              <a:gd name="T57" fmla="*/ 29 h 348"/>
              <a:gd name="T58" fmla="*/ 145 w 354"/>
              <a:gd name="T59" fmla="*/ 38 h 348"/>
              <a:gd name="T60" fmla="*/ 177 w 354"/>
              <a:gd name="T61" fmla="*/ 45 h 348"/>
              <a:gd name="T62" fmla="*/ 197 w 354"/>
              <a:gd name="T63" fmla="*/ 33 h 348"/>
              <a:gd name="T64" fmla="*/ 230 w 354"/>
              <a:gd name="T65" fmla="*/ 33 h 348"/>
              <a:gd name="T66" fmla="*/ 241 w 354"/>
              <a:gd name="T67" fmla="*/ 13 h 348"/>
              <a:gd name="T68" fmla="*/ 261 w 354"/>
              <a:gd name="T69" fmla="*/ 8 h 348"/>
              <a:gd name="T70" fmla="*/ 292 w 354"/>
              <a:gd name="T71" fmla="*/ 13 h 348"/>
              <a:gd name="T72" fmla="*/ 312 w 354"/>
              <a:gd name="T73" fmla="*/ 29 h 348"/>
              <a:gd name="T74" fmla="*/ 332 w 354"/>
              <a:gd name="T75" fmla="*/ 50 h 348"/>
              <a:gd name="T76" fmla="*/ 334 w 354"/>
              <a:gd name="T77" fmla="*/ 83 h 348"/>
              <a:gd name="T78" fmla="*/ 352 w 354"/>
              <a:gd name="T79" fmla="*/ 111 h 348"/>
              <a:gd name="T80" fmla="*/ 345 w 354"/>
              <a:gd name="T81" fmla="*/ 127 h 348"/>
              <a:gd name="T82" fmla="*/ 324 w 354"/>
              <a:gd name="T83" fmla="*/ 122 h 348"/>
              <a:gd name="T84" fmla="*/ 303 w 354"/>
              <a:gd name="T85" fmla="*/ 139 h 348"/>
              <a:gd name="T86" fmla="*/ 279 w 354"/>
              <a:gd name="T87" fmla="*/ 146 h 348"/>
              <a:gd name="T88" fmla="*/ 273 w 354"/>
              <a:gd name="T89" fmla="*/ 164 h 348"/>
              <a:gd name="T90" fmla="*/ 263 w 354"/>
              <a:gd name="T91" fmla="*/ 187 h 348"/>
              <a:gd name="T92" fmla="*/ 233 w 354"/>
              <a:gd name="T93" fmla="*/ 178 h 348"/>
              <a:gd name="T94" fmla="*/ 234 w 354"/>
              <a:gd name="T95" fmla="*/ 206 h 348"/>
              <a:gd name="T96" fmla="*/ 256 w 354"/>
              <a:gd name="T97" fmla="*/ 220 h 348"/>
              <a:gd name="T98" fmla="*/ 267 w 354"/>
              <a:gd name="T99" fmla="*/ 253 h 348"/>
              <a:gd name="T100" fmla="*/ 292 w 354"/>
              <a:gd name="T101" fmla="*/ 2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4" h="348">
                <a:moveTo>
                  <a:pt x="308" y="265"/>
                </a:moveTo>
                <a:lnTo>
                  <a:pt x="307" y="271"/>
                </a:lnTo>
                <a:lnTo>
                  <a:pt x="303" y="276"/>
                </a:lnTo>
                <a:lnTo>
                  <a:pt x="301" y="285"/>
                </a:lnTo>
                <a:lnTo>
                  <a:pt x="295" y="291"/>
                </a:lnTo>
                <a:lnTo>
                  <a:pt x="291" y="301"/>
                </a:lnTo>
                <a:lnTo>
                  <a:pt x="303" y="312"/>
                </a:lnTo>
                <a:lnTo>
                  <a:pt x="319" y="326"/>
                </a:lnTo>
                <a:lnTo>
                  <a:pt x="328" y="335"/>
                </a:lnTo>
                <a:lnTo>
                  <a:pt x="325" y="341"/>
                </a:lnTo>
                <a:lnTo>
                  <a:pt x="319" y="343"/>
                </a:lnTo>
                <a:lnTo>
                  <a:pt x="312" y="342"/>
                </a:lnTo>
                <a:lnTo>
                  <a:pt x="306" y="346"/>
                </a:lnTo>
                <a:lnTo>
                  <a:pt x="301" y="348"/>
                </a:lnTo>
                <a:lnTo>
                  <a:pt x="287" y="348"/>
                </a:lnTo>
                <a:lnTo>
                  <a:pt x="283" y="342"/>
                </a:lnTo>
                <a:lnTo>
                  <a:pt x="277" y="347"/>
                </a:lnTo>
                <a:lnTo>
                  <a:pt x="267" y="346"/>
                </a:lnTo>
                <a:lnTo>
                  <a:pt x="257" y="340"/>
                </a:lnTo>
                <a:lnTo>
                  <a:pt x="249" y="337"/>
                </a:lnTo>
                <a:lnTo>
                  <a:pt x="249" y="326"/>
                </a:lnTo>
                <a:lnTo>
                  <a:pt x="247" y="314"/>
                </a:lnTo>
                <a:lnTo>
                  <a:pt x="247" y="299"/>
                </a:lnTo>
                <a:lnTo>
                  <a:pt x="244" y="289"/>
                </a:lnTo>
                <a:lnTo>
                  <a:pt x="231" y="284"/>
                </a:lnTo>
                <a:lnTo>
                  <a:pt x="222" y="287"/>
                </a:lnTo>
                <a:lnTo>
                  <a:pt x="220" y="295"/>
                </a:lnTo>
                <a:lnTo>
                  <a:pt x="216" y="301"/>
                </a:lnTo>
                <a:lnTo>
                  <a:pt x="204" y="304"/>
                </a:lnTo>
                <a:lnTo>
                  <a:pt x="205" y="297"/>
                </a:lnTo>
                <a:lnTo>
                  <a:pt x="208" y="290"/>
                </a:lnTo>
                <a:lnTo>
                  <a:pt x="204" y="281"/>
                </a:lnTo>
                <a:lnTo>
                  <a:pt x="209" y="271"/>
                </a:lnTo>
                <a:lnTo>
                  <a:pt x="208" y="261"/>
                </a:lnTo>
                <a:lnTo>
                  <a:pt x="202" y="254"/>
                </a:lnTo>
                <a:lnTo>
                  <a:pt x="192" y="250"/>
                </a:lnTo>
                <a:lnTo>
                  <a:pt x="182" y="248"/>
                </a:lnTo>
                <a:lnTo>
                  <a:pt x="174" y="242"/>
                </a:lnTo>
                <a:lnTo>
                  <a:pt x="166" y="244"/>
                </a:lnTo>
                <a:lnTo>
                  <a:pt x="155" y="248"/>
                </a:lnTo>
                <a:lnTo>
                  <a:pt x="141" y="246"/>
                </a:lnTo>
                <a:lnTo>
                  <a:pt x="134" y="250"/>
                </a:lnTo>
                <a:lnTo>
                  <a:pt x="124" y="246"/>
                </a:lnTo>
                <a:lnTo>
                  <a:pt x="123" y="235"/>
                </a:lnTo>
                <a:lnTo>
                  <a:pt x="123" y="223"/>
                </a:lnTo>
                <a:lnTo>
                  <a:pt x="130" y="215"/>
                </a:lnTo>
                <a:lnTo>
                  <a:pt x="136" y="209"/>
                </a:lnTo>
                <a:lnTo>
                  <a:pt x="130" y="203"/>
                </a:lnTo>
                <a:lnTo>
                  <a:pt x="118" y="198"/>
                </a:lnTo>
                <a:lnTo>
                  <a:pt x="115" y="189"/>
                </a:lnTo>
                <a:lnTo>
                  <a:pt x="115" y="178"/>
                </a:lnTo>
                <a:lnTo>
                  <a:pt x="111" y="170"/>
                </a:lnTo>
                <a:lnTo>
                  <a:pt x="102" y="171"/>
                </a:lnTo>
                <a:lnTo>
                  <a:pt x="85" y="174"/>
                </a:lnTo>
                <a:lnTo>
                  <a:pt x="73" y="176"/>
                </a:lnTo>
                <a:lnTo>
                  <a:pt x="62" y="171"/>
                </a:lnTo>
                <a:lnTo>
                  <a:pt x="54" y="166"/>
                </a:lnTo>
                <a:lnTo>
                  <a:pt x="49" y="158"/>
                </a:lnTo>
                <a:lnTo>
                  <a:pt x="41" y="151"/>
                </a:lnTo>
                <a:lnTo>
                  <a:pt x="32" y="139"/>
                </a:lnTo>
                <a:lnTo>
                  <a:pt x="26" y="130"/>
                </a:lnTo>
                <a:lnTo>
                  <a:pt x="15" y="122"/>
                </a:lnTo>
                <a:lnTo>
                  <a:pt x="7" y="113"/>
                </a:lnTo>
                <a:lnTo>
                  <a:pt x="0" y="104"/>
                </a:lnTo>
                <a:lnTo>
                  <a:pt x="8" y="96"/>
                </a:lnTo>
                <a:lnTo>
                  <a:pt x="18" y="97"/>
                </a:lnTo>
                <a:lnTo>
                  <a:pt x="26" y="102"/>
                </a:lnTo>
                <a:lnTo>
                  <a:pt x="27" y="94"/>
                </a:lnTo>
                <a:lnTo>
                  <a:pt x="28" y="85"/>
                </a:lnTo>
                <a:lnTo>
                  <a:pt x="41" y="80"/>
                </a:lnTo>
                <a:lnTo>
                  <a:pt x="49" y="80"/>
                </a:lnTo>
                <a:lnTo>
                  <a:pt x="48" y="73"/>
                </a:lnTo>
                <a:lnTo>
                  <a:pt x="50" y="66"/>
                </a:lnTo>
                <a:lnTo>
                  <a:pt x="59" y="64"/>
                </a:lnTo>
                <a:lnTo>
                  <a:pt x="60" y="57"/>
                </a:lnTo>
                <a:lnTo>
                  <a:pt x="50" y="52"/>
                </a:lnTo>
                <a:lnTo>
                  <a:pt x="43" y="47"/>
                </a:lnTo>
                <a:lnTo>
                  <a:pt x="55" y="43"/>
                </a:lnTo>
                <a:lnTo>
                  <a:pt x="62" y="38"/>
                </a:lnTo>
                <a:lnTo>
                  <a:pt x="68" y="31"/>
                </a:lnTo>
                <a:lnTo>
                  <a:pt x="73" y="22"/>
                </a:lnTo>
                <a:lnTo>
                  <a:pt x="84" y="16"/>
                </a:lnTo>
                <a:lnTo>
                  <a:pt x="94" y="14"/>
                </a:lnTo>
                <a:lnTo>
                  <a:pt x="99" y="22"/>
                </a:lnTo>
                <a:lnTo>
                  <a:pt x="106" y="28"/>
                </a:lnTo>
                <a:lnTo>
                  <a:pt x="112" y="25"/>
                </a:lnTo>
                <a:lnTo>
                  <a:pt x="121" y="29"/>
                </a:lnTo>
                <a:lnTo>
                  <a:pt x="124" y="38"/>
                </a:lnTo>
                <a:lnTo>
                  <a:pt x="134" y="36"/>
                </a:lnTo>
                <a:lnTo>
                  <a:pt x="145" y="38"/>
                </a:lnTo>
                <a:lnTo>
                  <a:pt x="157" y="40"/>
                </a:lnTo>
                <a:lnTo>
                  <a:pt x="165" y="36"/>
                </a:lnTo>
                <a:lnTo>
                  <a:pt x="177" y="45"/>
                </a:lnTo>
                <a:lnTo>
                  <a:pt x="188" y="46"/>
                </a:lnTo>
                <a:lnTo>
                  <a:pt x="194" y="40"/>
                </a:lnTo>
                <a:lnTo>
                  <a:pt x="197" y="33"/>
                </a:lnTo>
                <a:lnTo>
                  <a:pt x="204" y="38"/>
                </a:lnTo>
                <a:lnTo>
                  <a:pt x="215" y="33"/>
                </a:lnTo>
                <a:lnTo>
                  <a:pt x="230" y="33"/>
                </a:lnTo>
                <a:lnTo>
                  <a:pt x="240" y="31"/>
                </a:lnTo>
                <a:lnTo>
                  <a:pt x="240" y="22"/>
                </a:lnTo>
                <a:lnTo>
                  <a:pt x="241" y="13"/>
                </a:lnTo>
                <a:lnTo>
                  <a:pt x="243" y="5"/>
                </a:lnTo>
                <a:lnTo>
                  <a:pt x="251" y="0"/>
                </a:lnTo>
                <a:lnTo>
                  <a:pt x="261" y="8"/>
                </a:lnTo>
                <a:lnTo>
                  <a:pt x="273" y="4"/>
                </a:lnTo>
                <a:lnTo>
                  <a:pt x="283" y="4"/>
                </a:lnTo>
                <a:lnTo>
                  <a:pt x="292" y="13"/>
                </a:lnTo>
                <a:lnTo>
                  <a:pt x="303" y="16"/>
                </a:lnTo>
                <a:lnTo>
                  <a:pt x="311" y="16"/>
                </a:lnTo>
                <a:lnTo>
                  <a:pt x="312" y="29"/>
                </a:lnTo>
                <a:lnTo>
                  <a:pt x="313" y="38"/>
                </a:lnTo>
                <a:lnTo>
                  <a:pt x="319" y="46"/>
                </a:lnTo>
                <a:lnTo>
                  <a:pt x="332" y="50"/>
                </a:lnTo>
                <a:lnTo>
                  <a:pt x="326" y="56"/>
                </a:lnTo>
                <a:lnTo>
                  <a:pt x="330" y="69"/>
                </a:lnTo>
                <a:lnTo>
                  <a:pt x="334" y="83"/>
                </a:lnTo>
                <a:lnTo>
                  <a:pt x="338" y="92"/>
                </a:lnTo>
                <a:lnTo>
                  <a:pt x="345" y="102"/>
                </a:lnTo>
                <a:lnTo>
                  <a:pt x="352" y="111"/>
                </a:lnTo>
                <a:lnTo>
                  <a:pt x="354" y="118"/>
                </a:lnTo>
                <a:lnTo>
                  <a:pt x="354" y="126"/>
                </a:lnTo>
                <a:lnTo>
                  <a:pt x="345" y="127"/>
                </a:lnTo>
                <a:lnTo>
                  <a:pt x="338" y="123"/>
                </a:lnTo>
                <a:lnTo>
                  <a:pt x="330" y="123"/>
                </a:lnTo>
                <a:lnTo>
                  <a:pt x="324" y="122"/>
                </a:lnTo>
                <a:lnTo>
                  <a:pt x="319" y="132"/>
                </a:lnTo>
                <a:lnTo>
                  <a:pt x="309" y="138"/>
                </a:lnTo>
                <a:lnTo>
                  <a:pt x="303" y="139"/>
                </a:lnTo>
                <a:lnTo>
                  <a:pt x="291" y="134"/>
                </a:lnTo>
                <a:lnTo>
                  <a:pt x="281" y="135"/>
                </a:lnTo>
                <a:lnTo>
                  <a:pt x="279" y="146"/>
                </a:lnTo>
                <a:lnTo>
                  <a:pt x="273" y="150"/>
                </a:lnTo>
                <a:lnTo>
                  <a:pt x="266" y="157"/>
                </a:lnTo>
                <a:lnTo>
                  <a:pt x="273" y="164"/>
                </a:lnTo>
                <a:lnTo>
                  <a:pt x="278" y="175"/>
                </a:lnTo>
                <a:lnTo>
                  <a:pt x="273" y="181"/>
                </a:lnTo>
                <a:lnTo>
                  <a:pt x="263" y="187"/>
                </a:lnTo>
                <a:lnTo>
                  <a:pt x="255" y="180"/>
                </a:lnTo>
                <a:lnTo>
                  <a:pt x="246" y="175"/>
                </a:lnTo>
                <a:lnTo>
                  <a:pt x="233" y="178"/>
                </a:lnTo>
                <a:lnTo>
                  <a:pt x="232" y="189"/>
                </a:lnTo>
                <a:lnTo>
                  <a:pt x="236" y="198"/>
                </a:lnTo>
                <a:lnTo>
                  <a:pt x="234" y="206"/>
                </a:lnTo>
                <a:lnTo>
                  <a:pt x="237" y="215"/>
                </a:lnTo>
                <a:lnTo>
                  <a:pt x="245" y="217"/>
                </a:lnTo>
                <a:lnTo>
                  <a:pt x="256" y="220"/>
                </a:lnTo>
                <a:lnTo>
                  <a:pt x="263" y="227"/>
                </a:lnTo>
                <a:lnTo>
                  <a:pt x="262" y="244"/>
                </a:lnTo>
                <a:lnTo>
                  <a:pt x="267" y="253"/>
                </a:lnTo>
                <a:lnTo>
                  <a:pt x="278" y="255"/>
                </a:lnTo>
                <a:lnTo>
                  <a:pt x="286" y="255"/>
                </a:lnTo>
                <a:lnTo>
                  <a:pt x="292" y="261"/>
                </a:lnTo>
                <a:lnTo>
                  <a:pt x="300" y="266"/>
                </a:lnTo>
                <a:lnTo>
                  <a:pt x="308" y="265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0" name="Freeform 52">
            <a:extLst>
              <a:ext uri="{FF2B5EF4-FFF2-40B4-BE49-F238E27FC236}">
                <a16:creationId xmlns:a16="http://schemas.microsoft.com/office/drawing/2014/main" id="{71EBAE0F-6BA4-4A00-8C07-55E42AB0DF9E}"/>
              </a:ext>
            </a:extLst>
          </p:cNvPr>
          <p:cNvSpPr>
            <a:spLocks/>
          </p:cNvSpPr>
          <p:nvPr/>
        </p:nvSpPr>
        <p:spPr bwMode="auto">
          <a:xfrm>
            <a:off x="1660341" y="4558110"/>
            <a:ext cx="717576" cy="705415"/>
          </a:xfrm>
          <a:custGeom>
            <a:avLst/>
            <a:gdLst>
              <a:gd name="T0" fmla="*/ 303 w 354"/>
              <a:gd name="T1" fmla="*/ 276 h 348"/>
              <a:gd name="T2" fmla="*/ 291 w 354"/>
              <a:gd name="T3" fmla="*/ 301 h 348"/>
              <a:gd name="T4" fmla="*/ 328 w 354"/>
              <a:gd name="T5" fmla="*/ 335 h 348"/>
              <a:gd name="T6" fmla="*/ 312 w 354"/>
              <a:gd name="T7" fmla="*/ 342 h 348"/>
              <a:gd name="T8" fmla="*/ 287 w 354"/>
              <a:gd name="T9" fmla="*/ 348 h 348"/>
              <a:gd name="T10" fmla="*/ 267 w 354"/>
              <a:gd name="T11" fmla="*/ 346 h 348"/>
              <a:gd name="T12" fmla="*/ 249 w 354"/>
              <a:gd name="T13" fmla="*/ 326 h 348"/>
              <a:gd name="T14" fmla="*/ 244 w 354"/>
              <a:gd name="T15" fmla="*/ 289 h 348"/>
              <a:gd name="T16" fmla="*/ 220 w 354"/>
              <a:gd name="T17" fmla="*/ 295 h 348"/>
              <a:gd name="T18" fmla="*/ 205 w 354"/>
              <a:gd name="T19" fmla="*/ 297 h 348"/>
              <a:gd name="T20" fmla="*/ 209 w 354"/>
              <a:gd name="T21" fmla="*/ 271 h 348"/>
              <a:gd name="T22" fmla="*/ 192 w 354"/>
              <a:gd name="T23" fmla="*/ 250 h 348"/>
              <a:gd name="T24" fmla="*/ 166 w 354"/>
              <a:gd name="T25" fmla="*/ 244 h 348"/>
              <a:gd name="T26" fmla="*/ 134 w 354"/>
              <a:gd name="T27" fmla="*/ 250 h 348"/>
              <a:gd name="T28" fmla="*/ 123 w 354"/>
              <a:gd name="T29" fmla="*/ 223 h 348"/>
              <a:gd name="T30" fmla="*/ 130 w 354"/>
              <a:gd name="T31" fmla="*/ 203 h 348"/>
              <a:gd name="T32" fmla="*/ 115 w 354"/>
              <a:gd name="T33" fmla="*/ 178 h 348"/>
              <a:gd name="T34" fmla="*/ 85 w 354"/>
              <a:gd name="T35" fmla="*/ 174 h 348"/>
              <a:gd name="T36" fmla="*/ 54 w 354"/>
              <a:gd name="T37" fmla="*/ 166 h 348"/>
              <a:gd name="T38" fmla="*/ 32 w 354"/>
              <a:gd name="T39" fmla="*/ 139 h 348"/>
              <a:gd name="T40" fmla="*/ 7 w 354"/>
              <a:gd name="T41" fmla="*/ 113 h 348"/>
              <a:gd name="T42" fmla="*/ 18 w 354"/>
              <a:gd name="T43" fmla="*/ 97 h 348"/>
              <a:gd name="T44" fmla="*/ 28 w 354"/>
              <a:gd name="T45" fmla="*/ 85 h 348"/>
              <a:gd name="T46" fmla="*/ 48 w 354"/>
              <a:gd name="T47" fmla="*/ 73 h 348"/>
              <a:gd name="T48" fmla="*/ 60 w 354"/>
              <a:gd name="T49" fmla="*/ 57 h 348"/>
              <a:gd name="T50" fmla="*/ 55 w 354"/>
              <a:gd name="T51" fmla="*/ 43 h 348"/>
              <a:gd name="T52" fmla="*/ 73 w 354"/>
              <a:gd name="T53" fmla="*/ 22 h 348"/>
              <a:gd name="T54" fmla="*/ 99 w 354"/>
              <a:gd name="T55" fmla="*/ 22 h 348"/>
              <a:gd name="T56" fmla="*/ 121 w 354"/>
              <a:gd name="T57" fmla="*/ 29 h 348"/>
              <a:gd name="T58" fmla="*/ 145 w 354"/>
              <a:gd name="T59" fmla="*/ 38 h 348"/>
              <a:gd name="T60" fmla="*/ 177 w 354"/>
              <a:gd name="T61" fmla="*/ 45 h 348"/>
              <a:gd name="T62" fmla="*/ 197 w 354"/>
              <a:gd name="T63" fmla="*/ 33 h 348"/>
              <a:gd name="T64" fmla="*/ 230 w 354"/>
              <a:gd name="T65" fmla="*/ 33 h 348"/>
              <a:gd name="T66" fmla="*/ 241 w 354"/>
              <a:gd name="T67" fmla="*/ 13 h 348"/>
              <a:gd name="T68" fmla="*/ 261 w 354"/>
              <a:gd name="T69" fmla="*/ 8 h 348"/>
              <a:gd name="T70" fmla="*/ 292 w 354"/>
              <a:gd name="T71" fmla="*/ 13 h 348"/>
              <a:gd name="T72" fmla="*/ 312 w 354"/>
              <a:gd name="T73" fmla="*/ 29 h 348"/>
              <a:gd name="T74" fmla="*/ 332 w 354"/>
              <a:gd name="T75" fmla="*/ 50 h 348"/>
              <a:gd name="T76" fmla="*/ 334 w 354"/>
              <a:gd name="T77" fmla="*/ 83 h 348"/>
              <a:gd name="T78" fmla="*/ 352 w 354"/>
              <a:gd name="T79" fmla="*/ 111 h 348"/>
              <a:gd name="T80" fmla="*/ 345 w 354"/>
              <a:gd name="T81" fmla="*/ 127 h 348"/>
              <a:gd name="T82" fmla="*/ 324 w 354"/>
              <a:gd name="T83" fmla="*/ 122 h 348"/>
              <a:gd name="T84" fmla="*/ 303 w 354"/>
              <a:gd name="T85" fmla="*/ 139 h 348"/>
              <a:gd name="T86" fmla="*/ 279 w 354"/>
              <a:gd name="T87" fmla="*/ 146 h 348"/>
              <a:gd name="T88" fmla="*/ 273 w 354"/>
              <a:gd name="T89" fmla="*/ 164 h 348"/>
              <a:gd name="T90" fmla="*/ 263 w 354"/>
              <a:gd name="T91" fmla="*/ 187 h 348"/>
              <a:gd name="T92" fmla="*/ 233 w 354"/>
              <a:gd name="T93" fmla="*/ 178 h 348"/>
              <a:gd name="T94" fmla="*/ 234 w 354"/>
              <a:gd name="T95" fmla="*/ 206 h 348"/>
              <a:gd name="T96" fmla="*/ 256 w 354"/>
              <a:gd name="T97" fmla="*/ 220 h 348"/>
              <a:gd name="T98" fmla="*/ 267 w 354"/>
              <a:gd name="T99" fmla="*/ 253 h 348"/>
              <a:gd name="T100" fmla="*/ 292 w 354"/>
              <a:gd name="T101" fmla="*/ 2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4" h="348">
                <a:moveTo>
                  <a:pt x="308" y="265"/>
                </a:moveTo>
                <a:lnTo>
                  <a:pt x="307" y="271"/>
                </a:lnTo>
                <a:lnTo>
                  <a:pt x="303" y="276"/>
                </a:lnTo>
                <a:lnTo>
                  <a:pt x="301" y="285"/>
                </a:lnTo>
                <a:lnTo>
                  <a:pt x="295" y="291"/>
                </a:lnTo>
                <a:lnTo>
                  <a:pt x="291" y="301"/>
                </a:lnTo>
                <a:lnTo>
                  <a:pt x="303" y="312"/>
                </a:lnTo>
                <a:lnTo>
                  <a:pt x="319" y="326"/>
                </a:lnTo>
                <a:lnTo>
                  <a:pt x="328" y="335"/>
                </a:lnTo>
                <a:lnTo>
                  <a:pt x="325" y="341"/>
                </a:lnTo>
                <a:lnTo>
                  <a:pt x="319" y="343"/>
                </a:lnTo>
                <a:lnTo>
                  <a:pt x="312" y="342"/>
                </a:lnTo>
                <a:lnTo>
                  <a:pt x="306" y="346"/>
                </a:lnTo>
                <a:lnTo>
                  <a:pt x="301" y="348"/>
                </a:lnTo>
                <a:lnTo>
                  <a:pt x="287" y="348"/>
                </a:lnTo>
                <a:lnTo>
                  <a:pt x="283" y="342"/>
                </a:lnTo>
                <a:lnTo>
                  <a:pt x="277" y="347"/>
                </a:lnTo>
                <a:lnTo>
                  <a:pt x="267" y="346"/>
                </a:lnTo>
                <a:lnTo>
                  <a:pt x="257" y="340"/>
                </a:lnTo>
                <a:lnTo>
                  <a:pt x="249" y="337"/>
                </a:lnTo>
                <a:lnTo>
                  <a:pt x="249" y="326"/>
                </a:lnTo>
                <a:lnTo>
                  <a:pt x="247" y="314"/>
                </a:lnTo>
                <a:lnTo>
                  <a:pt x="247" y="299"/>
                </a:lnTo>
                <a:lnTo>
                  <a:pt x="244" y="289"/>
                </a:lnTo>
                <a:lnTo>
                  <a:pt x="231" y="284"/>
                </a:lnTo>
                <a:lnTo>
                  <a:pt x="222" y="287"/>
                </a:lnTo>
                <a:lnTo>
                  <a:pt x="220" y="295"/>
                </a:lnTo>
                <a:lnTo>
                  <a:pt x="216" y="301"/>
                </a:lnTo>
                <a:lnTo>
                  <a:pt x="204" y="304"/>
                </a:lnTo>
                <a:lnTo>
                  <a:pt x="205" y="297"/>
                </a:lnTo>
                <a:lnTo>
                  <a:pt x="208" y="290"/>
                </a:lnTo>
                <a:lnTo>
                  <a:pt x="204" y="281"/>
                </a:lnTo>
                <a:lnTo>
                  <a:pt x="209" y="271"/>
                </a:lnTo>
                <a:lnTo>
                  <a:pt x="208" y="261"/>
                </a:lnTo>
                <a:lnTo>
                  <a:pt x="202" y="254"/>
                </a:lnTo>
                <a:lnTo>
                  <a:pt x="192" y="250"/>
                </a:lnTo>
                <a:lnTo>
                  <a:pt x="182" y="248"/>
                </a:lnTo>
                <a:lnTo>
                  <a:pt x="174" y="242"/>
                </a:lnTo>
                <a:lnTo>
                  <a:pt x="166" y="244"/>
                </a:lnTo>
                <a:lnTo>
                  <a:pt x="155" y="248"/>
                </a:lnTo>
                <a:lnTo>
                  <a:pt x="141" y="246"/>
                </a:lnTo>
                <a:lnTo>
                  <a:pt x="134" y="250"/>
                </a:lnTo>
                <a:lnTo>
                  <a:pt x="124" y="246"/>
                </a:lnTo>
                <a:lnTo>
                  <a:pt x="123" y="235"/>
                </a:lnTo>
                <a:lnTo>
                  <a:pt x="123" y="223"/>
                </a:lnTo>
                <a:lnTo>
                  <a:pt x="130" y="215"/>
                </a:lnTo>
                <a:lnTo>
                  <a:pt x="136" y="209"/>
                </a:lnTo>
                <a:lnTo>
                  <a:pt x="130" y="203"/>
                </a:lnTo>
                <a:lnTo>
                  <a:pt x="118" y="198"/>
                </a:lnTo>
                <a:lnTo>
                  <a:pt x="115" y="189"/>
                </a:lnTo>
                <a:lnTo>
                  <a:pt x="115" y="178"/>
                </a:lnTo>
                <a:lnTo>
                  <a:pt x="111" y="170"/>
                </a:lnTo>
                <a:lnTo>
                  <a:pt x="102" y="171"/>
                </a:lnTo>
                <a:lnTo>
                  <a:pt x="85" y="174"/>
                </a:lnTo>
                <a:lnTo>
                  <a:pt x="73" y="176"/>
                </a:lnTo>
                <a:lnTo>
                  <a:pt x="62" y="171"/>
                </a:lnTo>
                <a:lnTo>
                  <a:pt x="54" y="166"/>
                </a:lnTo>
                <a:lnTo>
                  <a:pt x="49" y="158"/>
                </a:lnTo>
                <a:lnTo>
                  <a:pt x="41" y="151"/>
                </a:lnTo>
                <a:lnTo>
                  <a:pt x="32" y="139"/>
                </a:lnTo>
                <a:lnTo>
                  <a:pt x="26" y="130"/>
                </a:lnTo>
                <a:lnTo>
                  <a:pt x="15" y="122"/>
                </a:lnTo>
                <a:lnTo>
                  <a:pt x="7" y="113"/>
                </a:lnTo>
                <a:lnTo>
                  <a:pt x="0" y="104"/>
                </a:lnTo>
                <a:lnTo>
                  <a:pt x="8" y="96"/>
                </a:lnTo>
                <a:lnTo>
                  <a:pt x="18" y="97"/>
                </a:lnTo>
                <a:lnTo>
                  <a:pt x="26" y="102"/>
                </a:lnTo>
                <a:lnTo>
                  <a:pt x="27" y="94"/>
                </a:lnTo>
                <a:lnTo>
                  <a:pt x="28" y="85"/>
                </a:lnTo>
                <a:lnTo>
                  <a:pt x="41" y="80"/>
                </a:lnTo>
                <a:lnTo>
                  <a:pt x="49" y="80"/>
                </a:lnTo>
                <a:lnTo>
                  <a:pt x="48" y="73"/>
                </a:lnTo>
                <a:lnTo>
                  <a:pt x="50" y="66"/>
                </a:lnTo>
                <a:lnTo>
                  <a:pt x="59" y="64"/>
                </a:lnTo>
                <a:lnTo>
                  <a:pt x="60" y="57"/>
                </a:lnTo>
                <a:lnTo>
                  <a:pt x="50" y="52"/>
                </a:lnTo>
                <a:lnTo>
                  <a:pt x="43" y="47"/>
                </a:lnTo>
                <a:lnTo>
                  <a:pt x="55" y="43"/>
                </a:lnTo>
                <a:lnTo>
                  <a:pt x="62" y="38"/>
                </a:lnTo>
                <a:lnTo>
                  <a:pt x="68" y="31"/>
                </a:lnTo>
                <a:lnTo>
                  <a:pt x="73" y="22"/>
                </a:lnTo>
                <a:lnTo>
                  <a:pt x="84" y="16"/>
                </a:lnTo>
                <a:lnTo>
                  <a:pt x="94" y="14"/>
                </a:lnTo>
                <a:lnTo>
                  <a:pt x="99" y="22"/>
                </a:lnTo>
                <a:lnTo>
                  <a:pt x="106" y="28"/>
                </a:lnTo>
                <a:lnTo>
                  <a:pt x="112" y="25"/>
                </a:lnTo>
                <a:lnTo>
                  <a:pt x="121" y="29"/>
                </a:lnTo>
                <a:lnTo>
                  <a:pt x="124" y="38"/>
                </a:lnTo>
                <a:lnTo>
                  <a:pt x="134" y="36"/>
                </a:lnTo>
                <a:lnTo>
                  <a:pt x="145" y="38"/>
                </a:lnTo>
                <a:lnTo>
                  <a:pt x="157" y="40"/>
                </a:lnTo>
                <a:lnTo>
                  <a:pt x="165" y="36"/>
                </a:lnTo>
                <a:lnTo>
                  <a:pt x="177" y="45"/>
                </a:lnTo>
                <a:lnTo>
                  <a:pt x="188" y="46"/>
                </a:lnTo>
                <a:lnTo>
                  <a:pt x="194" y="40"/>
                </a:lnTo>
                <a:lnTo>
                  <a:pt x="197" y="33"/>
                </a:lnTo>
                <a:lnTo>
                  <a:pt x="204" y="38"/>
                </a:lnTo>
                <a:lnTo>
                  <a:pt x="215" y="33"/>
                </a:lnTo>
                <a:lnTo>
                  <a:pt x="230" y="33"/>
                </a:lnTo>
                <a:lnTo>
                  <a:pt x="240" y="31"/>
                </a:lnTo>
                <a:lnTo>
                  <a:pt x="240" y="22"/>
                </a:lnTo>
                <a:lnTo>
                  <a:pt x="241" y="13"/>
                </a:lnTo>
                <a:lnTo>
                  <a:pt x="243" y="5"/>
                </a:lnTo>
                <a:lnTo>
                  <a:pt x="251" y="0"/>
                </a:lnTo>
                <a:lnTo>
                  <a:pt x="261" y="8"/>
                </a:lnTo>
                <a:lnTo>
                  <a:pt x="273" y="4"/>
                </a:lnTo>
                <a:lnTo>
                  <a:pt x="283" y="4"/>
                </a:lnTo>
                <a:lnTo>
                  <a:pt x="292" y="13"/>
                </a:lnTo>
                <a:lnTo>
                  <a:pt x="303" y="16"/>
                </a:lnTo>
                <a:lnTo>
                  <a:pt x="311" y="16"/>
                </a:lnTo>
                <a:lnTo>
                  <a:pt x="312" y="29"/>
                </a:lnTo>
                <a:lnTo>
                  <a:pt x="313" y="38"/>
                </a:lnTo>
                <a:lnTo>
                  <a:pt x="319" y="46"/>
                </a:lnTo>
                <a:lnTo>
                  <a:pt x="332" y="50"/>
                </a:lnTo>
                <a:lnTo>
                  <a:pt x="326" y="56"/>
                </a:lnTo>
                <a:lnTo>
                  <a:pt x="330" y="69"/>
                </a:lnTo>
                <a:lnTo>
                  <a:pt x="334" y="83"/>
                </a:lnTo>
                <a:lnTo>
                  <a:pt x="338" y="92"/>
                </a:lnTo>
                <a:lnTo>
                  <a:pt x="345" y="102"/>
                </a:lnTo>
                <a:lnTo>
                  <a:pt x="352" y="111"/>
                </a:lnTo>
                <a:lnTo>
                  <a:pt x="354" y="118"/>
                </a:lnTo>
                <a:lnTo>
                  <a:pt x="354" y="126"/>
                </a:lnTo>
                <a:lnTo>
                  <a:pt x="345" y="127"/>
                </a:lnTo>
                <a:lnTo>
                  <a:pt x="338" y="123"/>
                </a:lnTo>
                <a:lnTo>
                  <a:pt x="330" y="123"/>
                </a:lnTo>
                <a:lnTo>
                  <a:pt x="324" y="122"/>
                </a:lnTo>
                <a:lnTo>
                  <a:pt x="319" y="132"/>
                </a:lnTo>
                <a:lnTo>
                  <a:pt x="309" y="138"/>
                </a:lnTo>
                <a:lnTo>
                  <a:pt x="303" y="139"/>
                </a:lnTo>
                <a:lnTo>
                  <a:pt x="291" y="134"/>
                </a:lnTo>
                <a:lnTo>
                  <a:pt x="281" y="135"/>
                </a:lnTo>
                <a:lnTo>
                  <a:pt x="279" y="146"/>
                </a:lnTo>
                <a:lnTo>
                  <a:pt x="273" y="150"/>
                </a:lnTo>
                <a:lnTo>
                  <a:pt x="266" y="157"/>
                </a:lnTo>
                <a:lnTo>
                  <a:pt x="273" y="164"/>
                </a:lnTo>
                <a:lnTo>
                  <a:pt x="278" y="175"/>
                </a:lnTo>
                <a:lnTo>
                  <a:pt x="273" y="181"/>
                </a:lnTo>
                <a:lnTo>
                  <a:pt x="263" y="187"/>
                </a:lnTo>
                <a:lnTo>
                  <a:pt x="255" y="180"/>
                </a:lnTo>
                <a:lnTo>
                  <a:pt x="246" y="175"/>
                </a:lnTo>
                <a:lnTo>
                  <a:pt x="233" y="178"/>
                </a:lnTo>
                <a:lnTo>
                  <a:pt x="232" y="189"/>
                </a:lnTo>
                <a:lnTo>
                  <a:pt x="236" y="198"/>
                </a:lnTo>
                <a:lnTo>
                  <a:pt x="234" y="206"/>
                </a:lnTo>
                <a:lnTo>
                  <a:pt x="237" y="215"/>
                </a:lnTo>
                <a:lnTo>
                  <a:pt x="245" y="217"/>
                </a:lnTo>
                <a:lnTo>
                  <a:pt x="256" y="220"/>
                </a:lnTo>
                <a:lnTo>
                  <a:pt x="263" y="227"/>
                </a:lnTo>
                <a:lnTo>
                  <a:pt x="262" y="244"/>
                </a:lnTo>
                <a:lnTo>
                  <a:pt x="267" y="253"/>
                </a:lnTo>
                <a:lnTo>
                  <a:pt x="278" y="255"/>
                </a:lnTo>
                <a:lnTo>
                  <a:pt x="286" y="255"/>
                </a:lnTo>
                <a:lnTo>
                  <a:pt x="292" y="261"/>
                </a:lnTo>
                <a:lnTo>
                  <a:pt x="300" y="266"/>
                </a:lnTo>
                <a:lnTo>
                  <a:pt x="308" y="265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1" name="Freeform 53">
            <a:extLst>
              <a:ext uri="{FF2B5EF4-FFF2-40B4-BE49-F238E27FC236}">
                <a16:creationId xmlns:a16="http://schemas.microsoft.com/office/drawing/2014/main" id="{EF713967-F35F-4555-9342-677B88B60BAE}"/>
              </a:ext>
            </a:extLst>
          </p:cNvPr>
          <p:cNvSpPr>
            <a:spLocks/>
          </p:cNvSpPr>
          <p:nvPr/>
        </p:nvSpPr>
        <p:spPr bwMode="auto">
          <a:xfrm>
            <a:off x="1360338" y="4766895"/>
            <a:ext cx="715549" cy="683116"/>
          </a:xfrm>
          <a:custGeom>
            <a:avLst/>
            <a:gdLst>
              <a:gd name="T0" fmla="*/ 131 w 353"/>
              <a:gd name="T1" fmla="*/ 0 h 337"/>
              <a:gd name="T2" fmla="*/ 120 w 353"/>
              <a:gd name="T3" fmla="*/ 7 h 337"/>
              <a:gd name="T4" fmla="*/ 108 w 353"/>
              <a:gd name="T5" fmla="*/ 0 h 337"/>
              <a:gd name="T6" fmla="*/ 101 w 353"/>
              <a:gd name="T7" fmla="*/ 7 h 337"/>
              <a:gd name="T8" fmla="*/ 94 w 353"/>
              <a:gd name="T9" fmla="*/ 14 h 337"/>
              <a:gd name="T10" fmla="*/ 83 w 353"/>
              <a:gd name="T11" fmla="*/ 16 h 337"/>
              <a:gd name="T12" fmla="*/ 74 w 353"/>
              <a:gd name="T13" fmla="*/ 25 h 337"/>
              <a:gd name="T14" fmla="*/ 57 w 353"/>
              <a:gd name="T15" fmla="*/ 42 h 337"/>
              <a:gd name="T16" fmla="*/ 46 w 353"/>
              <a:gd name="T17" fmla="*/ 63 h 337"/>
              <a:gd name="T18" fmla="*/ 45 w 353"/>
              <a:gd name="T19" fmla="*/ 80 h 337"/>
              <a:gd name="T20" fmla="*/ 56 w 353"/>
              <a:gd name="T21" fmla="*/ 100 h 337"/>
              <a:gd name="T22" fmla="*/ 66 w 353"/>
              <a:gd name="T23" fmla="*/ 115 h 337"/>
              <a:gd name="T24" fmla="*/ 71 w 353"/>
              <a:gd name="T25" fmla="*/ 123 h 337"/>
              <a:gd name="T26" fmla="*/ 63 w 353"/>
              <a:gd name="T27" fmla="*/ 135 h 337"/>
              <a:gd name="T28" fmla="*/ 49 w 353"/>
              <a:gd name="T29" fmla="*/ 133 h 337"/>
              <a:gd name="T30" fmla="*/ 24 w 353"/>
              <a:gd name="T31" fmla="*/ 130 h 337"/>
              <a:gd name="T32" fmla="*/ 9 w 353"/>
              <a:gd name="T33" fmla="*/ 142 h 337"/>
              <a:gd name="T34" fmla="*/ 0 w 353"/>
              <a:gd name="T35" fmla="*/ 159 h 337"/>
              <a:gd name="T36" fmla="*/ 17 w 353"/>
              <a:gd name="T37" fmla="*/ 172 h 337"/>
              <a:gd name="T38" fmla="*/ 24 w 353"/>
              <a:gd name="T39" fmla="*/ 184 h 337"/>
              <a:gd name="T40" fmla="*/ 43 w 353"/>
              <a:gd name="T41" fmla="*/ 198 h 337"/>
              <a:gd name="T42" fmla="*/ 61 w 353"/>
              <a:gd name="T43" fmla="*/ 210 h 337"/>
              <a:gd name="T44" fmla="*/ 88 w 353"/>
              <a:gd name="T45" fmla="*/ 218 h 337"/>
              <a:gd name="T46" fmla="*/ 105 w 353"/>
              <a:gd name="T47" fmla="*/ 236 h 337"/>
              <a:gd name="T48" fmla="*/ 129 w 353"/>
              <a:gd name="T49" fmla="*/ 244 h 337"/>
              <a:gd name="T50" fmla="*/ 145 w 353"/>
              <a:gd name="T51" fmla="*/ 257 h 337"/>
              <a:gd name="T52" fmla="*/ 180 w 353"/>
              <a:gd name="T53" fmla="*/ 275 h 337"/>
              <a:gd name="T54" fmla="*/ 208 w 353"/>
              <a:gd name="T55" fmla="*/ 277 h 337"/>
              <a:gd name="T56" fmla="*/ 230 w 353"/>
              <a:gd name="T57" fmla="*/ 290 h 337"/>
              <a:gd name="T58" fmla="*/ 248 w 353"/>
              <a:gd name="T59" fmla="*/ 303 h 337"/>
              <a:gd name="T60" fmla="*/ 258 w 353"/>
              <a:gd name="T61" fmla="*/ 324 h 337"/>
              <a:gd name="T62" fmla="*/ 275 w 353"/>
              <a:gd name="T63" fmla="*/ 331 h 337"/>
              <a:gd name="T64" fmla="*/ 296 w 353"/>
              <a:gd name="T65" fmla="*/ 337 h 337"/>
              <a:gd name="T66" fmla="*/ 313 w 353"/>
              <a:gd name="T67" fmla="*/ 335 h 337"/>
              <a:gd name="T68" fmla="*/ 314 w 353"/>
              <a:gd name="T69" fmla="*/ 320 h 337"/>
              <a:gd name="T70" fmla="*/ 311 w 353"/>
              <a:gd name="T71" fmla="*/ 303 h 337"/>
              <a:gd name="T72" fmla="*/ 312 w 353"/>
              <a:gd name="T73" fmla="*/ 294 h 337"/>
              <a:gd name="T74" fmla="*/ 324 w 353"/>
              <a:gd name="T75" fmla="*/ 286 h 337"/>
              <a:gd name="T76" fmla="*/ 318 w 353"/>
              <a:gd name="T77" fmla="*/ 270 h 337"/>
              <a:gd name="T78" fmla="*/ 315 w 353"/>
              <a:gd name="T79" fmla="*/ 257 h 337"/>
              <a:gd name="T80" fmla="*/ 309 w 353"/>
              <a:gd name="T81" fmla="*/ 237 h 337"/>
              <a:gd name="T82" fmla="*/ 311 w 353"/>
              <a:gd name="T83" fmla="*/ 214 h 337"/>
              <a:gd name="T84" fmla="*/ 328 w 353"/>
              <a:gd name="T85" fmla="*/ 205 h 337"/>
              <a:gd name="T86" fmla="*/ 349 w 353"/>
              <a:gd name="T87" fmla="*/ 201 h 337"/>
              <a:gd name="T88" fmla="*/ 352 w 353"/>
              <a:gd name="T89" fmla="*/ 187 h 337"/>
              <a:gd name="T90" fmla="*/ 353 w 353"/>
              <a:gd name="T91" fmla="*/ 168 h 337"/>
              <a:gd name="T92" fmla="*/ 346 w 353"/>
              <a:gd name="T93" fmla="*/ 152 h 337"/>
              <a:gd name="T94" fmla="*/ 327 w 353"/>
              <a:gd name="T95" fmla="*/ 146 h 337"/>
              <a:gd name="T96" fmla="*/ 312 w 353"/>
              <a:gd name="T97" fmla="*/ 142 h 337"/>
              <a:gd name="T98" fmla="*/ 287 w 353"/>
              <a:gd name="T99" fmla="*/ 143 h 337"/>
              <a:gd name="T100" fmla="*/ 270 w 353"/>
              <a:gd name="T101" fmla="*/ 143 h 337"/>
              <a:gd name="T102" fmla="*/ 269 w 353"/>
              <a:gd name="T103" fmla="*/ 121 h 337"/>
              <a:gd name="T104" fmla="*/ 282 w 353"/>
              <a:gd name="T105" fmla="*/ 107 h 337"/>
              <a:gd name="T106" fmla="*/ 264 w 353"/>
              <a:gd name="T107" fmla="*/ 96 h 337"/>
              <a:gd name="T108" fmla="*/ 262 w 353"/>
              <a:gd name="T109" fmla="*/ 77 h 337"/>
              <a:gd name="T110" fmla="*/ 249 w 353"/>
              <a:gd name="T111" fmla="*/ 70 h 337"/>
              <a:gd name="T112" fmla="*/ 220 w 353"/>
              <a:gd name="T113" fmla="*/ 74 h 337"/>
              <a:gd name="T114" fmla="*/ 201 w 353"/>
              <a:gd name="T115" fmla="*/ 65 h 337"/>
              <a:gd name="T116" fmla="*/ 188 w 353"/>
              <a:gd name="T117" fmla="*/ 49 h 337"/>
              <a:gd name="T118" fmla="*/ 174 w 353"/>
              <a:gd name="T119" fmla="*/ 29 h 337"/>
              <a:gd name="T120" fmla="*/ 155 w 353"/>
              <a:gd name="T121" fmla="*/ 12 h 337"/>
              <a:gd name="T122" fmla="*/ 137 w 353"/>
              <a:gd name="T123" fmla="*/ 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" h="337">
                <a:moveTo>
                  <a:pt x="137" y="6"/>
                </a:moveTo>
                <a:lnTo>
                  <a:pt x="131" y="0"/>
                </a:lnTo>
                <a:lnTo>
                  <a:pt x="124" y="1"/>
                </a:lnTo>
                <a:lnTo>
                  <a:pt x="120" y="7"/>
                </a:lnTo>
                <a:lnTo>
                  <a:pt x="113" y="7"/>
                </a:lnTo>
                <a:lnTo>
                  <a:pt x="108" y="0"/>
                </a:lnTo>
                <a:lnTo>
                  <a:pt x="101" y="2"/>
                </a:lnTo>
                <a:lnTo>
                  <a:pt x="101" y="7"/>
                </a:lnTo>
                <a:lnTo>
                  <a:pt x="99" y="15"/>
                </a:lnTo>
                <a:lnTo>
                  <a:pt x="94" y="14"/>
                </a:lnTo>
                <a:lnTo>
                  <a:pt x="89" y="12"/>
                </a:lnTo>
                <a:lnTo>
                  <a:pt x="83" y="16"/>
                </a:lnTo>
                <a:lnTo>
                  <a:pt x="84" y="24"/>
                </a:lnTo>
                <a:lnTo>
                  <a:pt x="74" y="25"/>
                </a:lnTo>
                <a:lnTo>
                  <a:pt x="64" y="31"/>
                </a:lnTo>
                <a:lnTo>
                  <a:pt x="57" y="42"/>
                </a:lnTo>
                <a:lnTo>
                  <a:pt x="50" y="54"/>
                </a:lnTo>
                <a:lnTo>
                  <a:pt x="46" y="63"/>
                </a:lnTo>
                <a:lnTo>
                  <a:pt x="44" y="76"/>
                </a:lnTo>
                <a:lnTo>
                  <a:pt x="45" y="80"/>
                </a:lnTo>
                <a:lnTo>
                  <a:pt x="51" y="91"/>
                </a:lnTo>
                <a:lnTo>
                  <a:pt x="56" y="100"/>
                </a:lnTo>
                <a:lnTo>
                  <a:pt x="63" y="105"/>
                </a:lnTo>
                <a:lnTo>
                  <a:pt x="66" y="115"/>
                </a:lnTo>
                <a:lnTo>
                  <a:pt x="73" y="117"/>
                </a:lnTo>
                <a:lnTo>
                  <a:pt x="71" y="123"/>
                </a:lnTo>
                <a:lnTo>
                  <a:pt x="71" y="130"/>
                </a:lnTo>
                <a:lnTo>
                  <a:pt x="63" y="135"/>
                </a:lnTo>
                <a:lnTo>
                  <a:pt x="57" y="132"/>
                </a:lnTo>
                <a:lnTo>
                  <a:pt x="49" y="133"/>
                </a:lnTo>
                <a:lnTo>
                  <a:pt x="36" y="130"/>
                </a:lnTo>
                <a:lnTo>
                  <a:pt x="24" y="130"/>
                </a:lnTo>
                <a:lnTo>
                  <a:pt x="17" y="134"/>
                </a:lnTo>
                <a:lnTo>
                  <a:pt x="9" y="142"/>
                </a:lnTo>
                <a:lnTo>
                  <a:pt x="1" y="150"/>
                </a:lnTo>
                <a:lnTo>
                  <a:pt x="0" y="159"/>
                </a:lnTo>
                <a:lnTo>
                  <a:pt x="6" y="168"/>
                </a:lnTo>
                <a:lnTo>
                  <a:pt x="17" y="172"/>
                </a:lnTo>
                <a:lnTo>
                  <a:pt x="18" y="178"/>
                </a:lnTo>
                <a:lnTo>
                  <a:pt x="24" y="184"/>
                </a:lnTo>
                <a:lnTo>
                  <a:pt x="36" y="190"/>
                </a:lnTo>
                <a:lnTo>
                  <a:pt x="43" y="198"/>
                </a:lnTo>
                <a:lnTo>
                  <a:pt x="49" y="204"/>
                </a:lnTo>
                <a:lnTo>
                  <a:pt x="61" y="210"/>
                </a:lnTo>
                <a:lnTo>
                  <a:pt x="75" y="218"/>
                </a:lnTo>
                <a:lnTo>
                  <a:pt x="88" y="218"/>
                </a:lnTo>
                <a:lnTo>
                  <a:pt x="94" y="225"/>
                </a:lnTo>
                <a:lnTo>
                  <a:pt x="105" y="236"/>
                </a:lnTo>
                <a:lnTo>
                  <a:pt x="114" y="242"/>
                </a:lnTo>
                <a:lnTo>
                  <a:pt x="129" y="244"/>
                </a:lnTo>
                <a:lnTo>
                  <a:pt x="134" y="253"/>
                </a:lnTo>
                <a:lnTo>
                  <a:pt x="145" y="257"/>
                </a:lnTo>
                <a:lnTo>
                  <a:pt x="160" y="270"/>
                </a:lnTo>
                <a:lnTo>
                  <a:pt x="180" y="275"/>
                </a:lnTo>
                <a:lnTo>
                  <a:pt x="197" y="274"/>
                </a:lnTo>
                <a:lnTo>
                  <a:pt x="208" y="277"/>
                </a:lnTo>
                <a:lnTo>
                  <a:pt x="220" y="284"/>
                </a:lnTo>
                <a:lnTo>
                  <a:pt x="230" y="290"/>
                </a:lnTo>
                <a:lnTo>
                  <a:pt x="239" y="297"/>
                </a:lnTo>
                <a:lnTo>
                  <a:pt x="248" y="303"/>
                </a:lnTo>
                <a:lnTo>
                  <a:pt x="254" y="315"/>
                </a:lnTo>
                <a:lnTo>
                  <a:pt x="258" y="324"/>
                </a:lnTo>
                <a:lnTo>
                  <a:pt x="262" y="331"/>
                </a:lnTo>
                <a:lnTo>
                  <a:pt x="275" y="331"/>
                </a:lnTo>
                <a:lnTo>
                  <a:pt x="286" y="333"/>
                </a:lnTo>
                <a:lnTo>
                  <a:pt x="296" y="337"/>
                </a:lnTo>
                <a:lnTo>
                  <a:pt x="308" y="332"/>
                </a:lnTo>
                <a:lnTo>
                  <a:pt x="313" y="335"/>
                </a:lnTo>
                <a:lnTo>
                  <a:pt x="315" y="329"/>
                </a:lnTo>
                <a:lnTo>
                  <a:pt x="314" y="320"/>
                </a:lnTo>
                <a:lnTo>
                  <a:pt x="311" y="313"/>
                </a:lnTo>
                <a:lnTo>
                  <a:pt x="311" y="303"/>
                </a:lnTo>
                <a:lnTo>
                  <a:pt x="305" y="297"/>
                </a:lnTo>
                <a:lnTo>
                  <a:pt x="312" y="294"/>
                </a:lnTo>
                <a:lnTo>
                  <a:pt x="323" y="292"/>
                </a:lnTo>
                <a:lnTo>
                  <a:pt x="324" y="286"/>
                </a:lnTo>
                <a:lnTo>
                  <a:pt x="320" y="280"/>
                </a:lnTo>
                <a:lnTo>
                  <a:pt x="318" y="270"/>
                </a:lnTo>
                <a:lnTo>
                  <a:pt x="319" y="261"/>
                </a:lnTo>
                <a:lnTo>
                  <a:pt x="315" y="257"/>
                </a:lnTo>
                <a:lnTo>
                  <a:pt x="312" y="249"/>
                </a:lnTo>
                <a:lnTo>
                  <a:pt x="309" y="237"/>
                </a:lnTo>
                <a:lnTo>
                  <a:pt x="309" y="224"/>
                </a:lnTo>
                <a:lnTo>
                  <a:pt x="311" y="214"/>
                </a:lnTo>
                <a:lnTo>
                  <a:pt x="318" y="208"/>
                </a:lnTo>
                <a:lnTo>
                  <a:pt x="328" y="205"/>
                </a:lnTo>
                <a:lnTo>
                  <a:pt x="339" y="204"/>
                </a:lnTo>
                <a:lnTo>
                  <a:pt x="349" y="201"/>
                </a:lnTo>
                <a:lnTo>
                  <a:pt x="350" y="194"/>
                </a:lnTo>
                <a:lnTo>
                  <a:pt x="352" y="187"/>
                </a:lnTo>
                <a:lnTo>
                  <a:pt x="349" y="178"/>
                </a:lnTo>
                <a:lnTo>
                  <a:pt x="353" y="168"/>
                </a:lnTo>
                <a:lnTo>
                  <a:pt x="352" y="159"/>
                </a:lnTo>
                <a:lnTo>
                  <a:pt x="346" y="152"/>
                </a:lnTo>
                <a:lnTo>
                  <a:pt x="337" y="148"/>
                </a:lnTo>
                <a:lnTo>
                  <a:pt x="327" y="146"/>
                </a:lnTo>
                <a:lnTo>
                  <a:pt x="319" y="140"/>
                </a:lnTo>
                <a:lnTo>
                  <a:pt x="312" y="142"/>
                </a:lnTo>
                <a:lnTo>
                  <a:pt x="300" y="146"/>
                </a:lnTo>
                <a:lnTo>
                  <a:pt x="287" y="143"/>
                </a:lnTo>
                <a:lnTo>
                  <a:pt x="280" y="148"/>
                </a:lnTo>
                <a:lnTo>
                  <a:pt x="270" y="143"/>
                </a:lnTo>
                <a:lnTo>
                  <a:pt x="269" y="133"/>
                </a:lnTo>
                <a:lnTo>
                  <a:pt x="269" y="121"/>
                </a:lnTo>
                <a:lnTo>
                  <a:pt x="276" y="113"/>
                </a:lnTo>
                <a:lnTo>
                  <a:pt x="282" y="107"/>
                </a:lnTo>
                <a:lnTo>
                  <a:pt x="276" y="101"/>
                </a:lnTo>
                <a:lnTo>
                  <a:pt x="264" y="96"/>
                </a:lnTo>
                <a:lnTo>
                  <a:pt x="262" y="87"/>
                </a:lnTo>
                <a:lnTo>
                  <a:pt x="262" y="77"/>
                </a:lnTo>
                <a:lnTo>
                  <a:pt x="257" y="69"/>
                </a:lnTo>
                <a:lnTo>
                  <a:pt x="249" y="70"/>
                </a:lnTo>
                <a:lnTo>
                  <a:pt x="232" y="72"/>
                </a:lnTo>
                <a:lnTo>
                  <a:pt x="220" y="74"/>
                </a:lnTo>
                <a:lnTo>
                  <a:pt x="209" y="70"/>
                </a:lnTo>
                <a:lnTo>
                  <a:pt x="201" y="65"/>
                </a:lnTo>
                <a:lnTo>
                  <a:pt x="197" y="57"/>
                </a:lnTo>
                <a:lnTo>
                  <a:pt x="188" y="49"/>
                </a:lnTo>
                <a:lnTo>
                  <a:pt x="180" y="38"/>
                </a:lnTo>
                <a:lnTo>
                  <a:pt x="174" y="29"/>
                </a:lnTo>
                <a:lnTo>
                  <a:pt x="163" y="21"/>
                </a:lnTo>
                <a:lnTo>
                  <a:pt x="155" y="12"/>
                </a:lnTo>
                <a:lnTo>
                  <a:pt x="149" y="3"/>
                </a:lnTo>
                <a:lnTo>
                  <a:pt x="137" y="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2" name="Freeform 54">
            <a:extLst>
              <a:ext uri="{FF2B5EF4-FFF2-40B4-BE49-F238E27FC236}">
                <a16:creationId xmlns:a16="http://schemas.microsoft.com/office/drawing/2014/main" id="{EA18FBDD-9E7E-41A9-9124-66DD586B77E6}"/>
              </a:ext>
            </a:extLst>
          </p:cNvPr>
          <p:cNvSpPr>
            <a:spLocks/>
          </p:cNvSpPr>
          <p:nvPr/>
        </p:nvSpPr>
        <p:spPr bwMode="auto">
          <a:xfrm>
            <a:off x="1360338" y="4766895"/>
            <a:ext cx="715549" cy="683116"/>
          </a:xfrm>
          <a:custGeom>
            <a:avLst/>
            <a:gdLst>
              <a:gd name="T0" fmla="*/ 131 w 353"/>
              <a:gd name="T1" fmla="*/ 0 h 337"/>
              <a:gd name="T2" fmla="*/ 120 w 353"/>
              <a:gd name="T3" fmla="*/ 7 h 337"/>
              <a:gd name="T4" fmla="*/ 108 w 353"/>
              <a:gd name="T5" fmla="*/ 0 h 337"/>
              <a:gd name="T6" fmla="*/ 101 w 353"/>
              <a:gd name="T7" fmla="*/ 7 h 337"/>
              <a:gd name="T8" fmla="*/ 94 w 353"/>
              <a:gd name="T9" fmla="*/ 14 h 337"/>
              <a:gd name="T10" fmla="*/ 83 w 353"/>
              <a:gd name="T11" fmla="*/ 16 h 337"/>
              <a:gd name="T12" fmla="*/ 74 w 353"/>
              <a:gd name="T13" fmla="*/ 25 h 337"/>
              <a:gd name="T14" fmla="*/ 57 w 353"/>
              <a:gd name="T15" fmla="*/ 42 h 337"/>
              <a:gd name="T16" fmla="*/ 46 w 353"/>
              <a:gd name="T17" fmla="*/ 63 h 337"/>
              <a:gd name="T18" fmla="*/ 45 w 353"/>
              <a:gd name="T19" fmla="*/ 80 h 337"/>
              <a:gd name="T20" fmla="*/ 56 w 353"/>
              <a:gd name="T21" fmla="*/ 100 h 337"/>
              <a:gd name="T22" fmla="*/ 66 w 353"/>
              <a:gd name="T23" fmla="*/ 115 h 337"/>
              <a:gd name="T24" fmla="*/ 71 w 353"/>
              <a:gd name="T25" fmla="*/ 123 h 337"/>
              <a:gd name="T26" fmla="*/ 63 w 353"/>
              <a:gd name="T27" fmla="*/ 135 h 337"/>
              <a:gd name="T28" fmla="*/ 49 w 353"/>
              <a:gd name="T29" fmla="*/ 133 h 337"/>
              <a:gd name="T30" fmla="*/ 24 w 353"/>
              <a:gd name="T31" fmla="*/ 130 h 337"/>
              <a:gd name="T32" fmla="*/ 9 w 353"/>
              <a:gd name="T33" fmla="*/ 142 h 337"/>
              <a:gd name="T34" fmla="*/ 0 w 353"/>
              <a:gd name="T35" fmla="*/ 159 h 337"/>
              <a:gd name="T36" fmla="*/ 17 w 353"/>
              <a:gd name="T37" fmla="*/ 172 h 337"/>
              <a:gd name="T38" fmla="*/ 24 w 353"/>
              <a:gd name="T39" fmla="*/ 184 h 337"/>
              <a:gd name="T40" fmla="*/ 43 w 353"/>
              <a:gd name="T41" fmla="*/ 198 h 337"/>
              <a:gd name="T42" fmla="*/ 61 w 353"/>
              <a:gd name="T43" fmla="*/ 210 h 337"/>
              <a:gd name="T44" fmla="*/ 88 w 353"/>
              <a:gd name="T45" fmla="*/ 218 h 337"/>
              <a:gd name="T46" fmla="*/ 105 w 353"/>
              <a:gd name="T47" fmla="*/ 236 h 337"/>
              <a:gd name="T48" fmla="*/ 129 w 353"/>
              <a:gd name="T49" fmla="*/ 244 h 337"/>
              <a:gd name="T50" fmla="*/ 145 w 353"/>
              <a:gd name="T51" fmla="*/ 257 h 337"/>
              <a:gd name="T52" fmla="*/ 180 w 353"/>
              <a:gd name="T53" fmla="*/ 275 h 337"/>
              <a:gd name="T54" fmla="*/ 208 w 353"/>
              <a:gd name="T55" fmla="*/ 277 h 337"/>
              <a:gd name="T56" fmla="*/ 230 w 353"/>
              <a:gd name="T57" fmla="*/ 290 h 337"/>
              <a:gd name="T58" fmla="*/ 248 w 353"/>
              <a:gd name="T59" fmla="*/ 303 h 337"/>
              <a:gd name="T60" fmla="*/ 258 w 353"/>
              <a:gd name="T61" fmla="*/ 324 h 337"/>
              <a:gd name="T62" fmla="*/ 275 w 353"/>
              <a:gd name="T63" fmla="*/ 331 h 337"/>
              <a:gd name="T64" fmla="*/ 296 w 353"/>
              <a:gd name="T65" fmla="*/ 337 h 337"/>
              <a:gd name="T66" fmla="*/ 313 w 353"/>
              <a:gd name="T67" fmla="*/ 335 h 337"/>
              <a:gd name="T68" fmla="*/ 314 w 353"/>
              <a:gd name="T69" fmla="*/ 320 h 337"/>
              <a:gd name="T70" fmla="*/ 311 w 353"/>
              <a:gd name="T71" fmla="*/ 303 h 337"/>
              <a:gd name="T72" fmla="*/ 312 w 353"/>
              <a:gd name="T73" fmla="*/ 294 h 337"/>
              <a:gd name="T74" fmla="*/ 324 w 353"/>
              <a:gd name="T75" fmla="*/ 286 h 337"/>
              <a:gd name="T76" fmla="*/ 318 w 353"/>
              <a:gd name="T77" fmla="*/ 270 h 337"/>
              <a:gd name="T78" fmla="*/ 315 w 353"/>
              <a:gd name="T79" fmla="*/ 257 h 337"/>
              <a:gd name="T80" fmla="*/ 309 w 353"/>
              <a:gd name="T81" fmla="*/ 237 h 337"/>
              <a:gd name="T82" fmla="*/ 311 w 353"/>
              <a:gd name="T83" fmla="*/ 214 h 337"/>
              <a:gd name="T84" fmla="*/ 328 w 353"/>
              <a:gd name="T85" fmla="*/ 205 h 337"/>
              <a:gd name="T86" fmla="*/ 349 w 353"/>
              <a:gd name="T87" fmla="*/ 201 h 337"/>
              <a:gd name="T88" fmla="*/ 352 w 353"/>
              <a:gd name="T89" fmla="*/ 187 h 337"/>
              <a:gd name="T90" fmla="*/ 353 w 353"/>
              <a:gd name="T91" fmla="*/ 168 h 337"/>
              <a:gd name="T92" fmla="*/ 346 w 353"/>
              <a:gd name="T93" fmla="*/ 152 h 337"/>
              <a:gd name="T94" fmla="*/ 327 w 353"/>
              <a:gd name="T95" fmla="*/ 146 h 337"/>
              <a:gd name="T96" fmla="*/ 312 w 353"/>
              <a:gd name="T97" fmla="*/ 142 h 337"/>
              <a:gd name="T98" fmla="*/ 287 w 353"/>
              <a:gd name="T99" fmla="*/ 143 h 337"/>
              <a:gd name="T100" fmla="*/ 270 w 353"/>
              <a:gd name="T101" fmla="*/ 143 h 337"/>
              <a:gd name="T102" fmla="*/ 269 w 353"/>
              <a:gd name="T103" fmla="*/ 121 h 337"/>
              <a:gd name="T104" fmla="*/ 282 w 353"/>
              <a:gd name="T105" fmla="*/ 107 h 337"/>
              <a:gd name="T106" fmla="*/ 264 w 353"/>
              <a:gd name="T107" fmla="*/ 96 h 337"/>
              <a:gd name="T108" fmla="*/ 262 w 353"/>
              <a:gd name="T109" fmla="*/ 77 h 337"/>
              <a:gd name="T110" fmla="*/ 249 w 353"/>
              <a:gd name="T111" fmla="*/ 70 h 337"/>
              <a:gd name="T112" fmla="*/ 220 w 353"/>
              <a:gd name="T113" fmla="*/ 74 h 337"/>
              <a:gd name="T114" fmla="*/ 201 w 353"/>
              <a:gd name="T115" fmla="*/ 65 h 337"/>
              <a:gd name="T116" fmla="*/ 188 w 353"/>
              <a:gd name="T117" fmla="*/ 49 h 337"/>
              <a:gd name="T118" fmla="*/ 174 w 353"/>
              <a:gd name="T119" fmla="*/ 29 h 337"/>
              <a:gd name="T120" fmla="*/ 155 w 353"/>
              <a:gd name="T121" fmla="*/ 12 h 337"/>
              <a:gd name="T122" fmla="*/ 137 w 353"/>
              <a:gd name="T123" fmla="*/ 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" h="337">
                <a:moveTo>
                  <a:pt x="137" y="6"/>
                </a:moveTo>
                <a:lnTo>
                  <a:pt x="131" y="0"/>
                </a:lnTo>
                <a:lnTo>
                  <a:pt x="124" y="1"/>
                </a:lnTo>
                <a:lnTo>
                  <a:pt x="120" y="7"/>
                </a:lnTo>
                <a:lnTo>
                  <a:pt x="113" y="7"/>
                </a:lnTo>
                <a:lnTo>
                  <a:pt x="108" y="0"/>
                </a:lnTo>
                <a:lnTo>
                  <a:pt x="101" y="2"/>
                </a:lnTo>
                <a:lnTo>
                  <a:pt x="101" y="7"/>
                </a:lnTo>
                <a:lnTo>
                  <a:pt x="99" y="15"/>
                </a:lnTo>
                <a:lnTo>
                  <a:pt x="94" y="14"/>
                </a:lnTo>
                <a:lnTo>
                  <a:pt x="89" y="12"/>
                </a:lnTo>
                <a:lnTo>
                  <a:pt x="83" y="16"/>
                </a:lnTo>
                <a:lnTo>
                  <a:pt x="84" y="24"/>
                </a:lnTo>
                <a:lnTo>
                  <a:pt x="74" y="25"/>
                </a:lnTo>
                <a:lnTo>
                  <a:pt x="64" y="31"/>
                </a:lnTo>
                <a:lnTo>
                  <a:pt x="57" y="42"/>
                </a:lnTo>
                <a:lnTo>
                  <a:pt x="50" y="54"/>
                </a:lnTo>
                <a:lnTo>
                  <a:pt x="46" y="63"/>
                </a:lnTo>
                <a:lnTo>
                  <a:pt x="44" y="76"/>
                </a:lnTo>
                <a:lnTo>
                  <a:pt x="45" y="80"/>
                </a:lnTo>
                <a:lnTo>
                  <a:pt x="51" y="91"/>
                </a:lnTo>
                <a:lnTo>
                  <a:pt x="56" y="100"/>
                </a:lnTo>
                <a:lnTo>
                  <a:pt x="63" y="105"/>
                </a:lnTo>
                <a:lnTo>
                  <a:pt x="66" y="115"/>
                </a:lnTo>
                <a:lnTo>
                  <a:pt x="73" y="117"/>
                </a:lnTo>
                <a:lnTo>
                  <a:pt x="71" y="123"/>
                </a:lnTo>
                <a:lnTo>
                  <a:pt x="71" y="130"/>
                </a:lnTo>
                <a:lnTo>
                  <a:pt x="63" y="135"/>
                </a:lnTo>
                <a:lnTo>
                  <a:pt x="57" y="132"/>
                </a:lnTo>
                <a:lnTo>
                  <a:pt x="49" y="133"/>
                </a:lnTo>
                <a:lnTo>
                  <a:pt x="36" y="130"/>
                </a:lnTo>
                <a:lnTo>
                  <a:pt x="24" y="130"/>
                </a:lnTo>
                <a:lnTo>
                  <a:pt x="17" y="134"/>
                </a:lnTo>
                <a:lnTo>
                  <a:pt x="9" y="142"/>
                </a:lnTo>
                <a:lnTo>
                  <a:pt x="1" y="150"/>
                </a:lnTo>
                <a:lnTo>
                  <a:pt x="0" y="159"/>
                </a:lnTo>
                <a:lnTo>
                  <a:pt x="6" y="168"/>
                </a:lnTo>
                <a:lnTo>
                  <a:pt x="17" y="172"/>
                </a:lnTo>
                <a:lnTo>
                  <a:pt x="18" y="178"/>
                </a:lnTo>
                <a:lnTo>
                  <a:pt x="24" y="184"/>
                </a:lnTo>
                <a:lnTo>
                  <a:pt x="36" y="190"/>
                </a:lnTo>
                <a:lnTo>
                  <a:pt x="43" y="198"/>
                </a:lnTo>
                <a:lnTo>
                  <a:pt x="49" y="204"/>
                </a:lnTo>
                <a:lnTo>
                  <a:pt x="61" y="210"/>
                </a:lnTo>
                <a:lnTo>
                  <a:pt x="75" y="218"/>
                </a:lnTo>
                <a:lnTo>
                  <a:pt x="88" y="218"/>
                </a:lnTo>
                <a:lnTo>
                  <a:pt x="94" y="225"/>
                </a:lnTo>
                <a:lnTo>
                  <a:pt x="105" y="236"/>
                </a:lnTo>
                <a:lnTo>
                  <a:pt x="114" y="242"/>
                </a:lnTo>
                <a:lnTo>
                  <a:pt x="129" y="244"/>
                </a:lnTo>
                <a:lnTo>
                  <a:pt x="134" y="253"/>
                </a:lnTo>
                <a:lnTo>
                  <a:pt x="145" y="257"/>
                </a:lnTo>
                <a:lnTo>
                  <a:pt x="160" y="270"/>
                </a:lnTo>
                <a:lnTo>
                  <a:pt x="180" y="275"/>
                </a:lnTo>
                <a:lnTo>
                  <a:pt x="197" y="274"/>
                </a:lnTo>
                <a:lnTo>
                  <a:pt x="208" y="277"/>
                </a:lnTo>
                <a:lnTo>
                  <a:pt x="220" y="284"/>
                </a:lnTo>
                <a:lnTo>
                  <a:pt x="230" y="290"/>
                </a:lnTo>
                <a:lnTo>
                  <a:pt x="239" y="297"/>
                </a:lnTo>
                <a:lnTo>
                  <a:pt x="248" y="303"/>
                </a:lnTo>
                <a:lnTo>
                  <a:pt x="254" y="315"/>
                </a:lnTo>
                <a:lnTo>
                  <a:pt x="258" y="324"/>
                </a:lnTo>
                <a:lnTo>
                  <a:pt x="262" y="331"/>
                </a:lnTo>
                <a:lnTo>
                  <a:pt x="275" y="331"/>
                </a:lnTo>
                <a:lnTo>
                  <a:pt x="286" y="333"/>
                </a:lnTo>
                <a:lnTo>
                  <a:pt x="296" y="337"/>
                </a:lnTo>
                <a:lnTo>
                  <a:pt x="308" y="332"/>
                </a:lnTo>
                <a:lnTo>
                  <a:pt x="313" y="335"/>
                </a:lnTo>
                <a:lnTo>
                  <a:pt x="315" y="329"/>
                </a:lnTo>
                <a:lnTo>
                  <a:pt x="314" y="320"/>
                </a:lnTo>
                <a:lnTo>
                  <a:pt x="311" y="313"/>
                </a:lnTo>
                <a:lnTo>
                  <a:pt x="311" y="303"/>
                </a:lnTo>
                <a:lnTo>
                  <a:pt x="305" y="297"/>
                </a:lnTo>
                <a:lnTo>
                  <a:pt x="312" y="294"/>
                </a:lnTo>
                <a:lnTo>
                  <a:pt x="323" y="292"/>
                </a:lnTo>
                <a:lnTo>
                  <a:pt x="324" y="286"/>
                </a:lnTo>
                <a:lnTo>
                  <a:pt x="320" y="280"/>
                </a:lnTo>
                <a:lnTo>
                  <a:pt x="318" y="270"/>
                </a:lnTo>
                <a:lnTo>
                  <a:pt x="319" y="261"/>
                </a:lnTo>
                <a:lnTo>
                  <a:pt x="315" y="257"/>
                </a:lnTo>
                <a:lnTo>
                  <a:pt x="312" y="249"/>
                </a:lnTo>
                <a:lnTo>
                  <a:pt x="309" y="237"/>
                </a:lnTo>
                <a:lnTo>
                  <a:pt x="309" y="224"/>
                </a:lnTo>
                <a:lnTo>
                  <a:pt x="311" y="214"/>
                </a:lnTo>
                <a:lnTo>
                  <a:pt x="318" y="208"/>
                </a:lnTo>
                <a:lnTo>
                  <a:pt x="328" y="205"/>
                </a:lnTo>
                <a:lnTo>
                  <a:pt x="339" y="204"/>
                </a:lnTo>
                <a:lnTo>
                  <a:pt x="349" y="201"/>
                </a:lnTo>
                <a:lnTo>
                  <a:pt x="350" y="194"/>
                </a:lnTo>
                <a:lnTo>
                  <a:pt x="352" y="187"/>
                </a:lnTo>
                <a:lnTo>
                  <a:pt x="349" y="178"/>
                </a:lnTo>
                <a:lnTo>
                  <a:pt x="353" y="168"/>
                </a:lnTo>
                <a:lnTo>
                  <a:pt x="352" y="159"/>
                </a:lnTo>
                <a:lnTo>
                  <a:pt x="346" y="152"/>
                </a:lnTo>
                <a:lnTo>
                  <a:pt x="337" y="148"/>
                </a:lnTo>
                <a:lnTo>
                  <a:pt x="327" y="146"/>
                </a:lnTo>
                <a:lnTo>
                  <a:pt x="319" y="140"/>
                </a:lnTo>
                <a:lnTo>
                  <a:pt x="312" y="142"/>
                </a:lnTo>
                <a:lnTo>
                  <a:pt x="300" y="146"/>
                </a:lnTo>
                <a:lnTo>
                  <a:pt x="287" y="143"/>
                </a:lnTo>
                <a:lnTo>
                  <a:pt x="280" y="148"/>
                </a:lnTo>
                <a:lnTo>
                  <a:pt x="270" y="143"/>
                </a:lnTo>
                <a:lnTo>
                  <a:pt x="269" y="133"/>
                </a:lnTo>
                <a:lnTo>
                  <a:pt x="269" y="121"/>
                </a:lnTo>
                <a:lnTo>
                  <a:pt x="276" y="113"/>
                </a:lnTo>
                <a:lnTo>
                  <a:pt x="282" y="107"/>
                </a:lnTo>
                <a:lnTo>
                  <a:pt x="276" y="101"/>
                </a:lnTo>
                <a:lnTo>
                  <a:pt x="264" y="96"/>
                </a:lnTo>
                <a:lnTo>
                  <a:pt x="262" y="87"/>
                </a:lnTo>
                <a:lnTo>
                  <a:pt x="262" y="77"/>
                </a:lnTo>
                <a:lnTo>
                  <a:pt x="257" y="69"/>
                </a:lnTo>
                <a:lnTo>
                  <a:pt x="249" y="70"/>
                </a:lnTo>
                <a:lnTo>
                  <a:pt x="232" y="72"/>
                </a:lnTo>
                <a:lnTo>
                  <a:pt x="220" y="74"/>
                </a:lnTo>
                <a:lnTo>
                  <a:pt x="209" y="70"/>
                </a:lnTo>
                <a:lnTo>
                  <a:pt x="201" y="65"/>
                </a:lnTo>
                <a:lnTo>
                  <a:pt x="197" y="57"/>
                </a:lnTo>
                <a:lnTo>
                  <a:pt x="188" y="49"/>
                </a:lnTo>
                <a:lnTo>
                  <a:pt x="180" y="38"/>
                </a:lnTo>
                <a:lnTo>
                  <a:pt x="174" y="29"/>
                </a:lnTo>
                <a:lnTo>
                  <a:pt x="163" y="21"/>
                </a:lnTo>
                <a:lnTo>
                  <a:pt x="155" y="12"/>
                </a:lnTo>
                <a:lnTo>
                  <a:pt x="149" y="3"/>
                </a:lnTo>
                <a:lnTo>
                  <a:pt x="137" y="6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3" name="Freeform 55">
            <a:extLst>
              <a:ext uri="{FF2B5EF4-FFF2-40B4-BE49-F238E27FC236}">
                <a16:creationId xmlns:a16="http://schemas.microsoft.com/office/drawing/2014/main" id="{575C5376-4334-4521-9F9E-6F5942863B88}"/>
              </a:ext>
            </a:extLst>
          </p:cNvPr>
          <p:cNvSpPr>
            <a:spLocks/>
          </p:cNvSpPr>
          <p:nvPr/>
        </p:nvSpPr>
        <p:spPr bwMode="auto">
          <a:xfrm>
            <a:off x="1982643" y="5139873"/>
            <a:ext cx="1070284" cy="559467"/>
          </a:xfrm>
          <a:custGeom>
            <a:avLst/>
            <a:gdLst>
              <a:gd name="T0" fmla="*/ 32 w 528"/>
              <a:gd name="T1" fmla="*/ 162 h 276"/>
              <a:gd name="T2" fmla="*/ 55 w 528"/>
              <a:gd name="T3" fmla="*/ 168 h 276"/>
              <a:gd name="T4" fmla="*/ 76 w 528"/>
              <a:gd name="T5" fmla="*/ 163 h 276"/>
              <a:gd name="T6" fmla="*/ 100 w 528"/>
              <a:gd name="T7" fmla="*/ 168 h 276"/>
              <a:gd name="T8" fmla="*/ 119 w 528"/>
              <a:gd name="T9" fmla="*/ 145 h 276"/>
              <a:gd name="T10" fmla="*/ 133 w 528"/>
              <a:gd name="T11" fmla="*/ 138 h 276"/>
              <a:gd name="T12" fmla="*/ 159 w 528"/>
              <a:gd name="T13" fmla="*/ 147 h 276"/>
              <a:gd name="T14" fmla="*/ 180 w 528"/>
              <a:gd name="T15" fmla="*/ 163 h 276"/>
              <a:gd name="T16" fmla="*/ 205 w 528"/>
              <a:gd name="T17" fmla="*/ 182 h 276"/>
              <a:gd name="T18" fmla="*/ 257 w 528"/>
              <a:gd name="T19" fmla="*/ 202 h 276"/>
              <a:gd name="T20" fmla="*/ 284 w 528"/>
              <a:gd name="T21" fmla="*/ 208 h 276"/>
              <a:gd name="T22" fmla="*/ 315 w 528"/>
              <a:gd name="T23" fmla="*/ 206 h 276"/>
              <a:gd name="T24" fmla="*/ 334 w 528"/>
              <a:gd name="T25" fmla="*/ 209 h 276"/>
              <a:gd name="T26" fmla="*/ 358 w 528"/>
              <a:gd name="T27" fmla="*/ 226 h 276"/>
              <a:gd name="T28" fmla="*/ 385 w 528"/>
              <a:gd name="T29" fmla="*/ 227 h 276"/>
              <a:gd name="T30" fmla="*/ 403 w 528"/>
              <a:gd name="T31" fmla="*/ 248 h 276"/>
              <a:gd name="T32" fmla="*/ 424 w 528"/>
              <a:gd name="T33" fmla="*/ 261 h 276"/>
              <a:gd name="T34" fmla="*/ 447 w 528"/>
              <a:gd name="T35" fmla="*/ 276 h 276"/>
              <a:gd name="T36" fmla="*/ 504 w 528"/>
              <a:gd name="T37" fmla="*/ 241 h 276"/>
              <a:gd name="T38" fmla="*/ 485 w 528"/>
              <a:gd name="T39" fmla="*/ 227 h 276"/>
              <a:gd name="T40" fmla="*/ 467 w 528"/>
              <a:gd name="T41" fmla="*/ 227 h 276"/>
              <a:gd name="T42" fmla="*/ 448 w 528"/>
              <a:gd name="T43" fmla="*/ 210 h 276"/>
              <a:gd name="T44" fmla="*/ 429 w 528"/>
              <a:gd name="T45" fmla="*/ 214 h 276"/>
              <a:gd name="T46" fmla="*/ 410 w 528"/>
              <a:gd name="T47" fmla="*/ 212 h 276"/>
              <a:gd name="T48" fmla="*/ 400 w 528"/>
              <a:gd name="T49" fmla="*/ 197 h 276"/>
              <a:gd name="T50" fmla="*/ 397 w 528"/>
              <a:gd name="T51" fmla="*/ 183 h 276"/>
              <a:gd name="T52" fmla="*/ 380 w 528"/>
              <a:gd name="T53" fmla="*/ 165 h 276"/>
              <a:gd name="T54" fmla="*/ 349 w 528"/>
              <a:gd name="T55" fmla="*/ 164 h 276"/>
              <a:gd name="T56" fmla="*/ 345 w 528"/>
              <a:gd name="T57" fmla="*/ 142 h 276"/>
              <a:gd name="T58" fmla="*/ 330 w 528"/>
              <a:gd name="T59" fmla="*/ 130 h 276"/>
              <a:gd name="T60" fmla="*/ 313 w 528"/>
              <a:gd name="T61" fmla="*/ 128 h 276"/>
              <a:gd name="T62" fmla="*/ 308 w 528"/>
              <a:gd name="T63" fmla="*/ 111 h 276"/>
              <a:gd name="T64" fmla="*/ 302 w 528"/>
              <a:gd name="T65" fmla="*/ 96 h 276"/>
              <a:gd name="T66" fmla="*/ 271 w 528"/>
              <a:gd name="T67" fmla="*/ 91 h 276"/>
              <a:gd name="T68" fmla="*/ 251 w 528"/>
              <a:gd name="T69" fmla="*/ 78 h 276"/>
              <a:gd name="T70" fmla="*/ 227 w 528"/>
              <a:gd name="T71" fmla="*/ 77 h 276"/>
              <a:gd name="T72" fmla="*/ 203 w 528"/>
              <a:gd name="T73" fmla="*/ 74 h 276"/>
              <a:gd name="T74" fmla="*/ 191 w 528"/>
              <a:gd name="T75" fmla="*/ 54 h 276"/>
              <a:gd name="T76" fmla="*/ 167 w 528"/>
              <a:gd name="T77" fmla="*/ 49 h 276"/>
              <a:gd name="T78" fmla="*/ 151 w 528"/>
              <a:gd name="T79" fmla="*/ 56 h 276"/>
              <a:gd name="T80" fmla="*/ 128 w 528"/>
              <a:gd name="T81" fmla="*/ 63 h 276"/>
              <a:gd name="T82" fmla="*/ 107 w 528"/>
              <a:gd name="T83" fmla="*/ 60 h 276"/>
              <a:gd name="T84" fmla="*/ 89 w 528"/>
              <a:gd name="T85" fmla="*/ 41 h 276"/>
              <a:gd name="T86" fmla="*/ 84 w 528"/>
              <a:gd name="T87" fmla="*/ 4 h 276"/>
              <a:gd name="T88" fmla="*/ 60 w 528"/>
              <a:gd name="T89" fmla="*/ 10 h 276"/>
              <a:gd name="T90" fmla="*/ 35 w 528"/>
              <a:gd name="T91" fmla="*/ 22 h 276"/>
              <a:gd name="T92" fmla="*/ 6 w 528"/>
              <a:gd name="T93" fmla="*/ 32 h 276"/>
              <a:gd name="T94" fmla="*/ 8 w 528"/>
              <a:gd name="T95" fmla="*/ 67 h 276"/>
              <a:gd name="T96" fmla="*/ 14 w 528"/>
              <a:gd name="T97" fmla="*/ 87 h 276"/>
              <a:gd name="T98" fmla="*/ 19 w 528"/>
              <a:gd name="T99" fmla="*/ 110 h 276"/>
              <a:gd name="T100" fmla="*/ 6 w 528"/>
              <a:gd name="T101" fmla="*/ 121 h 276"/>
              <a:gd name="T102" fmla="*/ 11 w 528"/>
              <a:gd name="T103" fmla="*/ 147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276">
                <a:moveTo>
                  <a:pt x="14" y="158"/>
                </a:moveTo>
                <a:lnTo>
                  <a:pt x="22" y="161"/>
                </a:lnTo>
                <a:lnTo>
                  <a:pt x="32" y="162"/>
                </a:lnTo>
                <a:lnTo>
                  <a:pt x="39" y="167"/>
                </a:lnTo>
                <a:lnTo>
                  <a:pt x="46" y="168"/>
                </a:lnTo>
                <a:lnTo>
                  <a:pt x="55" y="168"/>
                </a:lnTo>
                <a:lnTo>
                  <a:pt x="65" y="170"/>
                </a:lnTo>
                <a:lnTo>
                  <a:pt x="63" y="163"/>
                </a:lnTo>
                <a:lnTo>
                  <a:pt x="76" y="163"/>
                </a:lnTo>
                <a:lnTo>
                  <a:pt x="84" y="167"/>
                </a:lnTo>
                <a:lnTo>
                  <a:pt x="92" y="173"/>
                </a:lnTo>
                <a:lnTo>
                  <a:pt x="100" y="168"/>
                </a:lnTo>
                <a:lnTo>
                  <a:pt x="108" y="167"/>
                </a:lnTo>
                <a:lnTo>
                  <a:pt x="118" y="167"/>
                </a:lnTo>
                <a:lnTo>
                  <a:pt x="119" y="145"/>
                </a:lnTo>
                <a:lnTo>
                  <a:pt x="128" y="147"/>
                </a:lnTo>
                <a:lnTo>
                  <a:pt x="128" y="142"/>
                </a:lnTo>
                <a:lnTo>
                  <a:pt x="133" y="138"/>
                </a:lnTo>
                <a:lnTo>
                  <a:pt x="144" y="144"/>
                </a:lnTo>
                <a:lnTo>
                  <a:pt x="152" y="148"/>
                </a:lnTo>
                <a:lnTo>
                  <a:pt x="159" y="147"/>
                </a:lnTo>
                <a:lnTo>
                  <a:pt x="166" y="154"/>
                </a:lnTo>
                <a:lnTo>
                  <a:pt x="174" y="155"/>
                </a:lnTo>
                <a:lnTo>
                  <a:pt x="180" y="163"/>
                </a:lnTo>
                <a:lnTo>
                  <a:pt x="187" y="169"/>
                </a:lnTo>
                <a:lnTo>
                  <a:pt x="193" y="177"/>
                </a:lnTo>
                <a:lnTo>
                  <a:pt x="205" y="182"/>
                </a:lnTo>
                <a:lnTo>
                  <a:pt x="223" y="193"/>
                </a:lnTo>
                <a:lnTo>
                  <a:pt x="244" y="190"/>
                </a:lnTo>
                <a:lnTo>
                  <a:pt x="257" y="202"/>
                </a:lnTo>
                <a:lnTo>
                  <a:pt x="266" y="203"/>
                </a:lnTo>
                <a:lnTo>
                  <a:pt x="277" y="208"/>
                </a:lnTo>
                <a:lnTo>
                  <a:pt x="284" y="208"/>
                </a:lnTo>
                <a:lnTo>
                  <a:pt x="292" y="212"/>
                </a:lnTo>
                <a:lnTo>
                  <a:pt x="303" y="212"/>
                </a:lnTo>
                <a:lnTo>
                  <a:pt x="315" y="206"/>
                </a:lnTo>
                <a:lnTo>
                  <a:pt x="322" y="209"/>
                </a:lnTo>
                <a:lnTo>
                  <a:pt x="330" y="210"/>
                </a:lnTo>
                <a:lnTo>
                  <a:pt x="334" y="209"/>
                </a:lnTo>
                <a:lnTo>
                  <a:pt x="344" y="216"/>
                </a:lnTo>
                <a:lnTo>
                  <a:pt x="350" y="223"/>
                </a:lnTo>
                <a:lnTo>
                  <a:pt x="358" y="226"/>
                </a:lnTo>
                <a:lnTo>
                  <a:pt x="369" y="229"/>
                </a:lnTo>
                <a:lnTo>
                  <a:pt x="377" y="220"/>
                </a:lnTo>
                <a:lnTo>
                  <a:pt x="385" y="227"/>
                </a:lnTo>
                <a:lnTo>
                  <a:pt x="390" y="238"/>
                </a:lnTo>
                <a:lnTo>
                  <a:pt x="394" y="244"/>
                </a:lnTo>
                <a:lnTo>
                  <a:pt x="403" y="248"/>
                </a:lnTo>
                <a:lnTo>
                  <a:pt x="410" y="250"/>
                </a:lnTo>
                <a:lnTo>
                  <a:pt x="418" y="255"/>
                </a:lnTo>
                <a:lnTo>
                  <a:pt x="424" y="261"/>
                </a:lnTo>
                <a:lnTo>
                  <a:pt x="432" y="264"/>
                </a:lnTo>
                <a:lnTo>
                  <a:pt x="442" y="269"/>
                </a:lnTo>
                <a:lnTo>
                  <a:pt x="447" y="276"/>
                </a:lnTo>
                <a:lnTo>
                  <a:pt x="528" y="248"/>
                </a:lnTo>
                <a:lnTo>
                  <a:pt x="515" y="245"/>
                </a:lnTo>
                <a:lnTo>
                  <a:pt x="504" y="241"/>
                </a:lnTo>
                <a:lnTo>
                  <a:pt x="498" y="235"/>
                </a:lnTo>
                <a:lnTo>
                  <a:pt x="494" y="232"/>
                </a:lnTo>
                <a:lnTo>
                  <a:pt x="485" y="227"/>
                </a:lnTo>
                <a:lnTo>
                  <a:pt x="479" y="232"/>
                </a:lnTo>
                <a:lnTo>
                  <a:pt x="474" y="226"/>
                </a:lnTo>
                <a:lnTo>
                  <a:pt x="467" y="227"/>
                </a:lnTo>
                <a:lnTo>
                  <a:pt x="459" y="222"/>
                </a:lnTo>
                <a:lnTo>
                  <a:pt x="463" y="216"/>
                </a:lnTo>
                <a:lnTo>
                  <a:pt x="448" y="210"/>
                </a:lnTo>
                <a:lnTo>
                  <a:pt x="440" y="212"/>
                </a:lnTo>
                <a:lnTo>
                  <a:pt x="435" y="208"/>
                </a:lnTo>
                <a:lnTo>
                  <a:pt x="429" y="214"/>
                </a:lnTo>
                <a:lnTo>
                  <a:pt x="424" y="210"/>
                </a:lnTo>
                <a:lnTo>
                  <a:pt x="416" y="215"/>
                </a:lnTo>
                <a:lnTo>
                  <a:pt x="410" y="212"/>
                </a:lnTo>
                <a:lnTo>
                  <a:pt x="407" y="205"/>
                </a:lnTo>
                <a:lnTo>
                  <a:pt x="400" y="205"/>
                </a:lnTo>
                <a:lnTo>
                  <a:pt x="400" y="197"/>
                </a:lnTo>
                <a:lnTo>
                  <a:pt x="394" y="193"/>
                </a:lnTo>
                <a:lnTo>
                  <a:pt x="393" y="185"/>
                </a:lnTo>
                <a:lnTo>
                  <a:pt x="397" y="183"/>
                </a:lnTo>
                <a:lnTo>
                  <a:pt x="395" y="174"/>
                </a:lnTo>
                <a:lnTo>
                  <a:pt x="388" y="168"/>
                </a:lnTo>
                <a:lnTo>
                  <a:pt x="380" y="165"/>
                </a:lnTo>
                <a:lnTo>
                  <a:pt x="367" y="165"/>
                </a:lnTo>
                <a:lnTo>
                  <a:pt x="356" y="160"/>
                </a:lnTo>
                <a:lnTo>
                  <a:pt x="349" y="164"/>
                </a:lnTo>
                <a:lnTo>
                  <a:pt x="345" y="158"/>
                </a:lnTo>
                <a:lnTo>
                  <a:pt x="341" y="150"/>
                </a:lnTo>
                <a:lnTo>
                  <a:pt x="345" y="142"/>
                </a:lnTo>
                <a:lnTo>
                  <a:pt x="344" y="133"/>
                </a:lnTo>
                <a:lnTo>
                  <a:pt x="337" y="128"/>
                </a:lnTo>
                <a:lnTo>
                  <a:pt x="330" y="130"/>
                </a:lnTo>
                <a:lnTo>
                  <a:pt x="327" y="123"/>
                </a:lnTo>
                <a:lnTo>
                  <a:pt x="321" y="124"/>
                </a:lnTo>
                <a:lnTo>
                  <a:pt x="313" y="128"/>
                </a:lnTo>
                <a:lnTo>
                  <a:pt x="305" y="124"/>
                </a:lnTo>
                <a:lnTo>
                  <a:pt x="305" y="118"/>
                </a:lnTo>
                <a:lnTo>
                  <a:pt x="308" y="111"/>
                </a:lnTo>
                <a:lnTo>
                  <a:pt x="306" y="105"/>
                </a:lnTo>
                <a:lnTo>
                  <a:pt x="297" y="103"/>
                </a:lnTo>
                <a:lnTo>
                  <a:pt x="302" y="96"/>
                </a:lnTo>
                <a:lnTo>
                  <a:pt x="288" y="87"/>
                </a:lnTo>
                <a:lnTo>
                  <a:pt x="281" y="88"/>
                </a:lnTo>
                <a:lnTo>
                  <a:pt x="271" y="91"/>
                </a:lnTo>
                <a:lnTo>
                  <a:pt x="265" y="85"/>
                </a:lnTo>
                <a:lnTo>
                  <a:pt x="255" y="86"/>
                </a:lnTo>
                <a:lnTo>
                  <a:pt x="251" y="78"/>
                </a:lnTo>
                <a:lnTo>
                  <a:pt x="242" y="80"/>
                </a:lnTo>
                <a:lnTo>
                  <a:pt x="235" y="74"/>
                </a:lnTo>
                <a:lnTo>
                  <a:pt x="227" y="77"/>
                </a:lnTo>
                <a:lnTo>
                  <a:pt x="216" y="79"/>
                </a:lnTo>
                <a:lnTo>
                  <a:pt x="211" y="71"/>
                </a:lnTo>
                <a:lnTo>
                  <a:pt x="203" y="74"/>
                </a:lnTo>
                <a:lnTo>
                  <a:pt x="196" y="66"/>
                </a:lnTo>
                <a:lnTo>
                  <a:pt x="191" y="61"/>
                </a:lnTo>
                <a:lnTo>
                  <a:pt x="191" y="54"/>
                </a:lnTo>
                <a:lnTo>
                  <a:pt x="183" y="49"/>
                </a:lnTo>
                <a:lnTo>
                  <a:pt x="177" y="51"/>
                </a:lnTo>
                <a:lnTo>
                  <a:pt x="167" y="49"/>
                </a:lnTo>
                <a:lnTo>
                  <a:pt x="164" y="55"/>
                </a:lnTo>
                <a:lnTo>
                  <a:pt x="159" y="58"/>
                </a:lnTo>
                <a:lnTo>
                  <a:pt x="151" y="56"/>
                </a:lnTo>
                <a:lnTo>
                  <a:pt x="145" y="60"/>
                </a:lnTo>
                <a:lnTo>
                  <a:pt x="141" y="63"/>
                </a:lnTo>
                <a:lnTo>
                  <a:pt x="128" y="63"/>
                </a:lnTo>
                <a:lnTo>
                  <a:pt x="122" y="56"/>
                </a:lnTo>
                <a:lnTo>
                  <a:pt x="117" y="61"/>
                </a:lnTo>
                <a:lnTo>
                  <a:pt x="107" y="60"/>
                </a:lnTo>
                <a:lnTo>
                  <a:pt x="97" y="54"/>
                </a:lnTo>
                <a:lnTo>
                  <a:pt x="89" y="52"/>
                </a:lnTo>
                <a:lnTo>
                  <a:pt x="89" y="41"/>
                </a:lnTo>
                <a:lnTo>
                  <a:pt x="88" y="29"/>
                </a:lnTo>
                <a:lnTo>
                  <a:pt x="88" y="14"/>
                </a:lnTo>
                <a:lnTo>
                  <a:pt x="84" y="4"/>
                </a:lnTo>
                <a:lnTo>
                  <a:pt x="71" y="0"/>
                </a:lnTo>
                <a:lnTo>
                  <a:pt x="63" y="2"/>
                </a:lnTo>
                <a:lnTo>
                  <a:pt x="60" y="10"/>
                </a:lnTo>
                <a:lnTo>
                  <a:pt x="57" y="16"/>
                </a:lnTo>
                <a:lnTo>
                  <a:pt x="45" y="19"/>
                </a:lnTo>
                <a:lnTo>
                  <a:pt x="35" y="22"/>
                </a:lnTo>
                <a:lnTo>
                  <a:pt x="24" y="23"/>
                </a:lnTo>
                <a:lnTo>
                  <a:pt x="14" y="26"/>
                </a:lnTo>
                <a:lnTo>
                  <a:pt x="6" y="32"/>
                </a:lnTo>
                <a:lnTo>
                  <a:pt x="5" y="42"/>
                </a:lnTo>
                <a:lnTo>
                  <a:pt x="5" y="55"/>
                </a:lnTo>
                <a:lnTo>
                  <a:pt x="8" y="67"/>
                </a:lnTo>
                <a:lnTo>
                  <a:pt x="11" y="75"/>
                </a:lnTo>
                <a:lnTo>
                  <a:pt x="15" y="79"/>
                </a:lnTo>
                <a:lnTo>
                  <a:pt x="14" y="87"/>
                </a:lnTo>
                <a:lnTo>
                  <a:pt x="16" y="98"/>
                </a:lnTo>
                <a:lnTo>
                  <a:pt x="20" y="104"/>
                </a:lnTo>
                <a:lnTo>
                  <a:pt x="19" y="110"/>
                </a:lnTo>
                <a:lnTo>
                  <a:pt x="8" y="112"/>
                </a:lnTo>
                <a:lnTo>
                  <a:pt x="0" y="115"/>
                </a:lnTo>
                <a:lnTo>
                  <a:pt x="6" y="121"/>
                </a:lnTo>
                <a:lnTo>
                  <a:pt x="6" y="131"/>
                </a:lnTo>
                <a:lnTo>
                  <a:pt x="10" y="138"/>
                </a:lnTo>
                <a:lnTo>
                  <a:pt x="11" y="147"/>
                </a:lnTo>
                <a:lnTo>
                  <a:pt x="9" y="153"/>
                </a:lnTo>
                <a:lnTo>
                  <a:pt x="14" y="158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4" name="Freeform 56">
            <a:extLst>
              <a:ext uri="{FF2B5EF4-FFF2-40B4-BE49-F238E27FC236}">
                <a16:creationId xmlns:a16="http://schemas.microsoft.com/office/drawing/2014/main" id="{BAC0B000-00B1-4CAA-AA4A-0F8E21CE90B6}"/>
              </a:ext>
            </a:extLst>
          </p:cNvPr>
          <p:cNvSpPr>
            <a:spLocks/>
          </p:cNvSpPr>
          <p:nvPr/>
        </p:nvSpPr>
        <p:spPr bwMode="auto">
          <a:xfrm>
            <a:off x="1982643" y="5139873"/>
            <a:ext cx="1070284" cy="559467"/>
          </a:xfrm>
          <a:custGeom>
            <a:avLst/>
            <a:gdLst>
              <a:gd name="T0" fmla="*/ 32 w 528"/>
              <a:gd name="T1" fmla="*/ 162 h 276"/>
              <a:gd name="T2" fmla="*/ 55 w 528"/>
              <a:gd name="T3" fmla="*/ 168 h 276"/>
              <a:gd name="T4" fmla="*/ 76 w 528"/>
              <a:gd name="T5" fmla="*/ 163 h 276"/>
              <a:gd name="T6" fmla="*/ 100 w 528"/>
              <a:gd name="T7" fmla="*/ 168 h 276"/>
              <a:gd name="T8" fmla="*/ 119 w 528"/>
              <a:gd name="T9" fmla="*/ 145 h 276"/>
              <a:gd name="T10" fmla="*/ 133 w 528"/>
              <a:gd name="T11" fmla="*/ 138 h 276"/>
              <a:gd name="T12" fmla="*/ 159 w 528"/>
              <a:gd name="T13" fmla="*/ 147 h 276"/>
              <a:gd name="T14" fmla="*/ 180 w 528"/>
              <a:gd name="T15" fmla="*/ 163 h 276"/>
              <a:gd name="T16" fmla="*/ 205 w 528"/>
              <a:gd name="T17" fmla="*/ 182 h 276"/>
              <a:gd name="T18" fmla="*/ 257 w 528"/>
              <a:gd name="T19" fmla="*/ 202 h 276"/>
              <a:gd name="T20" fmla="*/ 284 w 528"/>
              <a:gd name="T21" fmla="*/ 208 h 276"/>
              <a:gd name="T22" fmla="*/ 315 w 528"/>
              <a:gd name="T23" fmla="*/ 206 h 276"/>
              <a:gd name="T24" fmla="*/ 334 w 528"/>
              <a:gd name="T25" fmla="*/ 209 h 276"/>
              <a:gd name="T26" fmla="*/ 358 w 528"/>
              <a:gd name="T27" fmla="*/ 226 h 276"/>
              <a:gd name="T28" fmla="*/ 385 w 528"/>
              <a:gd name="T29" fmla="*/ 227 h 276"/>
              <a:gd name="T30" fmla="*/ 403 w 528"/>
              <a:gd name="T31" fmla="*/ 248 h 276"/>
              <a:gd name="T32" fmla="*/ 424 w 528"/>
              <a:gd name="T33" fmla="*/ 261 h 276"/>
              <a:gd name="T34" fmla="*/ 447 w 528"/>
              <a:gd name="T35" fmla="*/ 276 h 276"/>
              <a:gd name="T36" fmla="*/ 504 w 528"/>
              <a:gd name="T37" fmla="*/ 241 h 276"/>
              <a:gd name="T38" fmla="*/ 485 w 528"/>
              <a:gd name="T39" fmla="*/ 227 h 276"/>
              <a:gd name="T40" fmla="*/ 467 w 528"/>
              <a:gd name="T41" fmla="*/ 227 h 276"/>
              <a:gd name="T42" fmla="*/ 448 w 528"/>
              <a:gd name="T43" fmla="*/ 210 h 276"/>
              <a:gd name="T44" fmla="*/ 429 w 528"/>
              <a:gd name="T45" fmla="*/ 214 h 276"/>
              <a:gd name="T46" fmla="*/ 410 w 528"/>
              <a:gd name="T47" fmla="*/ 212 h 276"/>
              <a:gd name="T48" fmla="*/ 400 w 528"/>
              <a:gd name="T49" fmla="*/ 197 h 276"/>
              <a:gd name="T50" fmla="*/ 397 w 528"/>
              <a:gd name="T51" fmla="*/ 183 h 276"/>
              <a:gd name="T52" fmla="*/ 380 w 528"/>
              <a:gd name="T53" fmla="*/ 165 h 276"/>
              <a:gd name="T54" fmla="*/ 349 w 528"/>
              <a:gd name="T55" fmla="*/ 164 h 276"/>
              <a:gd name="T56" fmla="*/ 345 w 528"/>
              <a:gd name="T57" fmla="*/ 142 h 276"/>
              <a:gd name="T58" fmla="*/ 330 w 528"/>
              <a:gd name="T59" fmla="*/ 130 h 276"/>
              <a:gd name="T60" fmla="*/ 313 w 528"/>
              <a:gd name="T61" fmla="*/ 128 h 276"/>
              <a:gd name="T62" fmla="*/ 308 w 528"/>
              <a:gd name="T63" fmla="*/ 111 h 276"/>
              <a:gd name="T64" fmla="*/ 302 w 528"/>
              <a:gd name="T65" fmla="*/ 96 h 276"/>
              <a:gd name="T66" fmla="*/ 271 w 528"/>
              <a:gd name="T67" fmla="*/ 91 h 276"/>
              <a:gd name="T68" fmla="*/ 251 w 528"/>
              <a:gd name="T69" fmla="*/ 78 h 276"/>
              <a:gd name="T70" fmla="*/ 227 w 528"/>
              <a:gd name="T71" fmla="*/ 77 h 276"/>
              <a:gd name="T72" fmla="*/ 203 w 528"/>
              <a:gd name="T73" fmla="*/ 74 h 276"/>
              <a:gd name="T74" fmla="*/ 191 w 528"/>
              <a:gd name="T75" fmla="*/ 54 h 276"/>
              <a:gd name="T76" fmla="*/ 167 w 528"/>
              <a:gd name="T77" fmla="*/ 49 h 276"/>
              <a:gd name="T78" fmla="*/ 151 w 528"/>
              <a:gd name="T79" fmla="*/ 56 h 276"/>
              <a:gd name="T80" fmla="*/ 128 w 528"/>
              <a:gd name="T81" fmla="*/ 63 h 276"/>
              <a:gd name="T82" fmla="*/ 107 w 528"/>
              <a:gd name="T83" fmla="*/ 60 h 276"/>
              <a:gd name="T84" fmla="*/ 89 w 528"/>
              <a:gd name="T85" fmla="*/ 41 h 276"/>
              <a:gd name="T86" fmla="*/ 84 w 528"/>
              <a:gd name="T87" fmla="*/ 4 h 276"/>
              <a:gd name="T88" fmla="*/ 60 w 528"/>
              <a:gd name="T89" fmla="*/ 10 h 276"/>
              <a:gd name="T90" fmla="*/ 35 w 528"/>
              <a:gd name="T91" fmla="*/ 22 h 276"/>
              <a:gd name="T92" fmla="*/ 6 w 528"/>
              <a:gd name="T93" fmla="*/ 32 h 276"/>
              <a:gd name="T94" fmla="*/ 8 w 528"/>
              <a:gd name="T95" fmla="*/ 67 h 276"/>
              <a:gd name="T96" fmla="*/ 14 w 528"/>
              <a:gd name="T97" fmla="*/ 87 h 276"/>
              <a:gd name="T98" fmla="*/ 19 w 528"/>
              <a:gd name="T99" fmla="*/ 110 h 276"/>
              <a:gd name="T100" fmla="*/ 6 w 528"/>
              <a:gd name="T101" fmla="*/ 121 h 276"/>
              <a:gd name="T102" fmla="*/ 11 w 528"/>
              <a:gd name="T103" fmla="*/ 147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276">
                <a:moveTo>
                  <a:pt x="14" y="158"/>
                </a:moveTo>
                <a:lnTo>
                  <a:pt x="22" y="161"/>
                </a:lnTo>
                <a:lnTo>
                  <a:pt x="32" y="162"/>
                </a:lnTo>
                <a:lnTo>
                  <a:pt x="39" y="167"/>
                </a:lnTo>
                <a:lnTo>
                  <a:pt x="46" y="168"/>
                </a:lnTo>
                <a:lnTo>
                  <a:pt x="55" y="168"/>
                </a:lnTo>
                <a:lnTo>
                  <a:pt x="65" y="170"/>
                </a:lnTo>
                <a:lnTo>
                  <a:pt x="63" y="163"/>
                </a:lnTo>
                <a:lnTo>
                  <a:pt x="76" y="163"/>
                </a:lnTo>
                <a:lnTo>
                  <a:pt x="84" y="167"/>
                </a:lnTo>
                <a:lnTo>
                  <a:pt x="92" y="173"/>
                </a:lnTo>
                <a:lnTo>
                  <a:pt x="100" y="168"/>
                </a:lnTo>
                <a:lnTo>
                  <a:pt x="108" y="167"/>
                </a:lnTo>
                <a:lnTo>
                  <a:pt x="118" y="167"/>
                </a:lnTo>
                <a:lnTo>
                  <a:pt x="119" y="145"/>
                </a:lnTo>
                <a:lnTo>
                  <a:pt x="128" y="147"/>
                </a:lnTo>
                <a:lnTo>
                  <a:pt x="128" y="142"/>
                </a:lnTo>
                <a:lnTo>
                  <a:pt x="133" y="138"/>
                </a:lnTo>
                <a:lnTo>
                  <a:pt x="144" y="144"/>
                </a:lnTo>
                <a:lnTo>
                  <a:pt x="152" y="148"/>
                </a:lnTo>
                <a:lnTo>
                  <a:pt x="159" y="147"/>
                </a:lnTo>
                <a:lnTo>
                  <a:pt x="166" y="154"/>
                </a:lnTo>
                <a:lnTo>
                  <a:pt x="174" y="155"/>
                </a:lnTo>
                <a:lnTo>
                  <a:pt x="180" y="163"/>
                </a:lnTo>
                <a:lnTo>
                  <a:pt x="187" y="169"/>
                </a:lnTo>
                <a:lnTo>
                  <a:pt x="193" y="177"/>
                </a:lnTo>
                <a:lnTo>
                  <a:pt x="205" y="182"/>
                </a:lnTo>
                <a:lnTo>
                  <a:pt x="223" y="193"/>
                </a:lnTo>
                <a:lnTo>
                  <a:pt x="244" y="190"/>
                </a:lnTo>
                <a:lnTo>
                  <a:pt x="257" y="202"/>
                </a:lnTo>
                <a:lnTo>
                  <a:pt x="266" y="203"/>
                </a:lnTo>
                <a:lnTo>
                  <a:pt x="277" y="208"/>
                </a:lnTo>
                <a:lnTo>
                  <a:pt x="284" y="208"/>
                </a:lnTo>
                <a:lnTo>
                  <a:pt x="292" y="212"/>
                </a:lnTo>
                <a:lnTo>
                  <a:pt x="303" y="212"/>
                </a:lnTo>
                <a:lnTo>
                  <a:pt x="315" y="206"/>
                </a:lnTo>
                <a:lnTo>
                  <a:pt x="322" y="209"/>
                </a:lnTo>
                <a:lnTo>
                  <a:pt x="330" y="210"/>
                </a:lnTo>
                <a:lnTo>
                  <a:pt x="334" y="209"/>
                </a:lnTo>
                <a:lnTo>
                  <a:pt x="344" y="216"/>
                </a:lnTo>
                <a:lnTo>
                  <a:pt x="350" y="223"/>
                </a:lnTo>
                <a:lnTo>
                  <a:pt x="358" y="226"/>
                </a:lnTo>
                <a:lnTo>
                  <a:pt x="369" y="229"/>
                </a:lnTo>
                <a:lnTo>
                  <a:pt x="377" y="220"/>
                </a:lnTo>
                <a:lnTo>
                  <a:pt x="385" y="227"/>
                </a:lnTo>
                <a:lnTo>
                  <a:pt x="390" y="238"/>
                </a:lnTo>
                <a:lnTo>
                  <a:pt x="394" y="244"/>
                </a:lnTo>
                <a:lnTo>
                  <a:pt x="403" y="248"/>
                </a:lnTo>
                <a:lnTo>
                  <a:pt x="410" y="250"/>
                </a:lnTo>
                <a:lnTo>
                  <a:pt x="418" y="255"/>
                </a:lnTo>
                <a:lnTo>
                  <a:pt x="424" y="261"/>
                </a:lnTo>
                <a:lnTo>
                  <a:pt x="432" y="264"/>
                </a:lnTo>
                <a:lnTo>
                  <a:pt x="442" y="269"/>
                </a:lnTo>
                <a:lnTo>
                  <a:pt x="447" y="276"/>
                </a:lnTo>
                <a:lnTo>
                  <a:pt x="528" y="248"/>
                </a:lnTo>
                <a:lnTo>
                  <a:pt x="515" y="245"/>
                </a:lnTo>
                <a:lnTo>
                  <a:pt x="504" y="241"/>
                </a:lnTo>
                <a:lnTo>
                  <a:pt x="498" y="235"/>
                </a:lnTo>
                <a:lnTo>
                  <a:pt x="494" y="232"/>
                </a:lnTo>
                <a:lnTo>
                  <a:pt x="485" y="227"/>
                </a:lnTo>
                <a:lnTo>
                  <a:pt x="479" y="232"/>
                </a:lnTo>
                <a:lnTo>
                  <a:pt x="474" y="226"/>
                </a:lnTo>
                <a:lnTo>
                  <a:pt x="467" y="227"/>
                </a:lnTo>
                <a:lnTo>
                  <a:pt x="459" y="222"/>
                </a:lnTo>
                <a:lnTo>
                  <a:pt x="463" y="216"/>
                </a:lnTo>
                <a:lnTo>
                  <a:pt x="448" y="210"/>
                </a:lnTo>
                <a:lnTo>
                  <a:pt x="440" y="212"/>
                </a:lnTo>
                <a:lnTo>
                  <a:pt x="435" y="208"/>
                </a:lnTo>
                <a:lnTo>
                  <a:pt x="429" y="214"/>
                </a:lnTo>
                <a:lnTo>
                  <a:pt x="424" y="210"/>
                </a:lnTo>
                <a:lnTo>
                  <a:pt x="416" y="215"/>
                </a:lnTo>
                <a:lnTo>
                  <a:pt x="410" y="212"/>
                </a:lnTo>
                <a:lnTo>
                  <a:pt x="407" y="205"/>
                </a:lnTo>
                <a:lnTo>
                  <a:pt x="400" y="205"/>
                </a:lnTo>
                <a:lnTo>
                  <a:pt x="400" y="197"/>
                </a:lnTo>
                <a:lnTo>
                  <a:pt x="394" y="193"/>
                </a:lnTo>
                <a:lnTo>
                  <a:pt x="393" y="185"/>
                </a:lnTo>
                <a:lnTo>
                  <a:pt x="397" y="183"/>
                </a:lnTo>
                <a:lnTo>
                  <a:pt x="395" y="174"/>
                </a:lnTo>
                <a:lnTo>
                  <a:pt x="388" y="168"/>
                </a:lnTo>
                <a:lnTo>
                  <a:pt x="380" y="165"/>
                </a:lnTo>
                <a:lnTo>
                  <a:pt x="367" y="165"/>
                </a:lnTo>
                <a:lnTo>
                  <a:pt x="356" y="160"/>
                </a:lnTo>
                <a:lnTo>
                  <a:pt x="349" y="164"/>
                </a:lnTo>
                <a:lnTo>
                  <a:pt x="345" y="158"/>
                </a:lnTo>
                <a:lnTo>
                  <a:pt x="341" y="150"/>
                </a:lnTo>
                <a:lnTo>
                  <a:pt x="345" y="142"/>
                </a:lnTo>
                <a:lnTo>
                  <a:pt x="344" y="133"/>
                </a:lnTo>
                <a:lnTo>
                  <a:pt x="337" y="128"/>
                </a:lnTo>
                <a:lnTo>
                  <a:pt x="330" y="130"/>
                </a:lnTo>
                <a:lnTo>
                  <a:pt x="327" y="123"/>
                </a:lnTo>
                <a:lnTo>
                  <a:pt x="321" y="124"/>
                </a:lnTo>
                <a:lnTo>
                  <a:pt x="313" y="128"/>
                </a:lnTo>
                <a:lnTo>
                  <a:pt x="305" y="124"/>
                </a:lnTo>
                <a:lnTo>
                  <a:pt x="305" y="118"/>
                </a:lnTo>
                <a:lnTo>
                  <a:pt x="308" y="111"/>
                </a:lnTo>
                <a:lnTo>
                  <a:pt x="306" y="105"/>
                </a:lnTo>
                <a:lnTo>
                  <a:pt x="297" y="103"/>
                </a:lnTo>
                <a:lnTo>
                  <a:pt x="302" y="96"/>
                </a:lnTo>
                <a:lnTo>
                  <a:pt x="288" y="87"/>
                </a:lnTo>
                <a:lnTo>
                  <a:pt x="281" y="88"/>
                </a:lnTo>
                <a:lnTo>
                  <a:pt x="271" y="91"/>
                </a:lnTo>
                <a:lnTo>
                  <a:pt x="265" y="85"/>
                </a:lnTo>
                <a:lnTo>
                  <a:pt x="255" y="86"/>
                </a:lnTo>
                <a:lnTo>
                  <a:pt x="251" y="78"/>
                </a:lnTo>
                <a:lnTo>
                  <a:pt x="242" y="80"/>
                </a:lnTo>
                <a:lnTo>
                  <a:pt x="235" y="74"/>
                </a:lnTo>
                <a:lnTo>
                  <a:pt x="227" y="77"/>
                </a:lnTo>
                <a:lnTo>
                  <a:pt x="216" y="79"/>
                </a:lnTo>
                <a:lnTo>
                  <a:pt x="211" y="71"/>
                </a:lnTo>
                <a:lnTo>
                  <a:pt x="203" y="74"/>
                </a:lnTo>
                <a:lnTo>
                  <a:pt x="196" y="66"/>
                </a:lnTo>
                <a:lnTo>
                  <a:pt x="191" y="61"/>
                </a:lnTo>
                <a:lnTo>
                  <a:pt x="191" y="54"/>
                </a:lnTo>
                <a:lnTo>
                  <a:pt x="183" y="49"/>
                </a:lnTo>
                <a:lnTo>
                  <a:pt x="177" y="51"/>
                </a:lnTo>
                <a:lnTo>
                  <a:pt x="167" y="49"/>
                </a:lnTo>
                <a:lnTo>
                  <a:pt x="164" y="55"/>
                </a:lnTo>
                <a:lnTo>
                  <a:pt x="159" y="58"/>
                </a:lnTo>
                <a:lnTo>
                  <a:pt x="151" y="56"/>
                </a:lnTo>
                <a:lnTo>
                  <a:pt x="145" y="60"/>
                </a:lnTo>
                <a:lnTo>
                  <a:pt x="141" y="63"/>
                </a:lnTo>
                <a:lnTo>
                  <a:pt x="128" y="63"/>
                </a:lnTo>
                <a:lnTo>
                  <a:pt x="122" y="56"/>
                </a:lnTo>
                <a:lnTo>
                  <a:pt x="117" y="61"/>
                </a:lnTo>
                <a:lnTo>
                  <a:pt x="107" y="60"/>
                </a:lnTo>
                <a:lnTo>
                  <a:pt x="97" y="54"/>
                </a:lnTo>
                <a:lnTo>
                  <a:pt x="89" y="52"/>
                </a:lnTo>
                <a:lnTo>
                  <a:pt x="89" y="41"/>
                </a:lnTo>
                <a:lnTo>
                  <a:pt x="88" y="29"/>
                </a:lnTo>
                <a:lnTo>
                  <a:pt x="88" y="14"/>
                </a:lnTo>
                <a:lnTo>
                  <a:pt x="84" y="4"/>
                </a:lnTo>
                <a:lnTo>
                  <a:pt x="71" y="0"/>
                </a:lnTo>
                <a:lnTo>
                  <a:pt x="63" y="2"/>
                </a:lnTo>
                <a:lnTo>
                  <a:pt x="60" y="10"/>
                </a:lnTo>
                <a:lnTo>
                  <a:pt x="57" y="16"/>
                </a:lnTo>
                <a:lnTo>
                  <a:pt x="45" y="19"/>
                </a:lnTo>
                <a:lnTo>
                  <a:pt x="35" y="22"/>
                </a:lnTo>
                <a:lnTo>
                  <a:pt x="24" y="23"/>
                </a:lnTo>
                <a:lnTo>
                  <a:pt x="14" y="26"/>
                </a:lnTo>
                <a:lnTo>
                  <a:pt x="6" y="32"/>
                </a:lnTo>
                <a:lnTo>
                  <a:pt x="5" y="42"/>
                </a:lnTo>
                <a:lnTo>
                  <a:pt x="5" y="55"/>
                </a:lnTo>
                <a:lnTo>
                  <a:pt x="8" y="67"/>
                </a:lnTo>
                <a:lnTo>
                  <a:pt x="11" y="75"/>
                </a:lnTo>
                <a:lnTo>
                  <a:pt x="15" y="79"/>
                </a:lnTo>
                <a:lnTo>
                  <a:pt x="14" y="87"/>
                </a:lnTo>
                <a:lnTo>
                  <a:pt x="16" y="98"/>
                </a:lnTo>
                <a:lnTo>
                  <a:pt x="20" y="104"/>
                </a:lnTo>
                <a:lnTo>
                  <a:pt x="19" y="110"/>
                </a:lnTo>
                <a:lnTo>
                  <a:pt x="8" y="112"/>
                </a:lnTo>
                <a:lnTo>
                  <a:pt x="0" y="115"/>
                </a:lnTo>
                <a:lnTo>
                  <a:pt x="6" y="121"/>
                </a:lnTo>
                <a:lnTo>
                  <a:pt x="6" y="131"/>
                </a:lnTo>
                <a:lnTo>
                  <a:pt x="10" y="138"/>
                </a:lnTo>
                <a:lnTo>
                  <a:pt x="11" y="147"/>
                </a:lnTo>
                <a:lnTo>
                  <a:pt x="9" y="153"/>
                </a:lnTo>
                <a:lnTo>
                  <a:pt x="14" y="158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5" name="Freeform 57">
            <a:extLst>
              <a:ext uri="{FF2B5EF4-FFF2-40B4-BE49-F238E27FC236}">
                <a16:creationId xmlns:a16="http://schemas.microsoft.com/office/drawing/2014/main" id="{6F005D15-084A-4E4D-9722-37F55707CA41}"/>
              </a:ext>
            </a:extLst>
          </p:cNvPr>
          <p:cNvSpPr>
            <a:spLocks/>
          </p:cNvSpPr>
          <p:nvPr/>
        </p:nvSpPr>
        <p:spPr bwMode="auto">
          <a:xfrm>
            <a:off x="2242106" y="4663517"/>
            <a:ext cx="1631777" cy="1056095"/>
          </a:xfrm>
          <a:custGeom>
            <a:avLst/>
            <a:gdLst>
              <a:gd name="T0" fmla="*/ 449 w 805"/>
              <a:gd name="T1" fmla="*/ 492 h 521"/>
              <a:gd name="T2" fmla="*/ 473 w 805"/>
              <a:gd name="T3" fmla="*/ 502 h 521"/>
              <a:gd name="T4" fmla="*/ 513 w 805"/>
              <a:gd name="T5" fmla="*/ 513 h 521"/>
              <a:gd name="T6" fmla="*/ 545 w 805"/>
              <a:gd name="T7" fmla="*/ 502 h 521"/>
              <a:gd name="T8" fmla="*/ 576 w 805"/>
              <a:gd name="T9" fmla="*/ 503 h 521"/>
              <a:gd name="T10" fmla="*/ 614 w 805"/>
              <a:gd name="T11" fmla="*/ 521 h 521"/>
              <a:gd name="T12" fmla="*/ 640 w 805"/>
              <a:gd name="T13" fmla="*/ 508 h 521"/>
              <a:gd name="T14" fmla="*/ 670 w 805"/>
              <a:gd name="T15" fmla="*/ 492 h 521"/>
              <a:gd name="T16" fmla="*/ 693 w 805"/>
              <a:gd name="T17" fmla="*/ 466 h 521"/>
              <a:gd name="T18" fmla="*/ 723 w 805"/>
              <a:gd name="T19" fmla="*/ 456 h 521"/>
              <a:gd name="T20" fmla="*/ 748 w 805"/>
              <a:gd name="T21" fmla="*/ 427 h 521"/>
              <a:gd name="T22" fmla="*/ 776 w 805"/>
              <a:gd name="T23" fmla="*/ 408 h 521"/>
              <a:gd name="T24" fmla="*/ 802 w 805"/>
              <a:gd name="T25" fmla="*/ 389 h 521"/>
              <a:gd name="T26" fmla="*/ 778 w 805"/>
              <a:gd name="T27" fmla="*/ 391 h 521"/>
              <a:gd name="T28" fmla="*/ 752 w 805"/>
              <a:gd name="T29" fmla="*/ 383 h 521"/>
              <a:gd name="T30" fmla="*/ 732 w 805"/>
              <a:gd name="T31" fmla="*/ 363 h 521"/>
              <a:gd name="T32" fmla="*/ 710 w 805"/>
              <a:gd name="T33" fmla="*/ 350 h 521"/>
              <a:gd name="T34" fmla="*/ 696 w 805"/>
              <a:gd name="T35" fmla="*/ 331 h 521"/>
              <a:gd name="T36" fmla="*/ 674 w 805"/>
              <a:gd name="T37" fmla="*/ 311 h 521"/>
              <a:gd name="T38" fmla="*/ 652 w 805"/>
              <a:gd name="T39" fmla="*/ 306 h 521"/>
              <a:gd name="T40" fmla="*/ 634 w 805"/>
              <a:gd name="T41" fmla="*/ 284 h 521"/>
              <a:gd name="T42" fmla="*/ 610 w 805"/>
              <a:gd name="T43" fmla="*/ 264 h 521"/>
              <a:gd name="T44" fmla="*/ 572 w 805"/>
              <a:gd name="T45" fmla="*/ 254 h 521"/>
              <a:gd name="T46" fmla="*/ 553 w 805"/>
              <a:gd name="T47" fmla="*/ 265 h 521"/>
              <a:gd name="T48" fmla="*/ 534 w 805"/>
              <a:gd name="T49" fmla="*/ 285 h 521"/>
              <a:gd name="T50" fmla="*/ 500 w 805"/>
              <a:gd name="T51" fmla="*/ 276 h 521"/>
              <a:gd name="T52" fmla="*/ 464 w 805"/>
              <a:gd name="T53" fmla="*/ 249 h 521"/>
              <a:gd name="T54" fmla="*/ 449 w 805"/>
              <a:gd name="T55" fmla="*/ 223 h 521"/>
              <a:gd name="T56" fmla="*/ 427 w 805"/>
              <a:gd name="T57" fmla="*/ 201 h 521"/>
              <a:gd name="T58" fmla="*/ 374 w 805"/>
              <a:gd name="T59" fmla="*/ 194 h 521"/>
              <a:gd name="T60" fmla="*/ 333 w 805"/>
              <a:gd name="T61" fmla="*/ 169 h 521"/>
              <a:gd name="T62" fmla="*/ 285 w 805"/>
              <a:gd name="T63" fmla="*/ 158 h 521"/>
              <a:gd name="T64" fmla="*/ 266 w 805"/>
              <a:gd name="T65" fmla="*/ 111 h 521"/>
              <a:gd name="T66" fmla="*/ 251 w 805"/>
              <a:gd name="T67" fmla="*/ 60 h 521"/>
              <a:gd name="T68" fmla="*/ 255 w 805"/>
              <a:gd name="T69" fmla="*/ 13 h 521"/>
              <a:gd name="T70" fmla="*/ 204 w 805"/>
              <a:gd name="T71" fmla="*/ 7 h 521"/>
              <a:gd name="T72" fmla="*/ 202 w 805"/>
              <a:gd name="T73" fmla="*/ 39 h 521"/>
              <a:gd name="T74" fmla="*/ 171 w 805"/>
              <a:gd name="T75" fmla="*/ 60 h 521"/>
              <a:gd name="T76" fmla="*/ 150 w 805"/>
              <a:gd name="T77" fmla="*/ 90 h 521"/>
              <a:gd name="T78" fmla="*/ 121 w 805"/>
              <a:gd name="T79" fmla="*/ 122 h 521"/>
              <a:gd name="T80" fmla="*/ 91 w 805"/>
              <a:gd name="T81" fmla="*/ 159 h 521"/>
              <a:gd name="T82" fmla="*/ 66 w 805"/>
              <a:gd name="T83" fmla="*/ 192 h 521"/>
              <a:gd name="T84" fmla="*/ 28 w 805"/>
              <a:gd name="T85" fmla="*/ 212 h 521"/>
              <a:gd name="T86" fmla="*/ 10 w 805"/>
              <a:gd name="T87" fmla="*/ 234 h 521"/>
              <a:gd name="T88" fmla="*/ 28 w 805"/>
              <a:gd name="T89" fmla="*/ 275 h 521"/>
              <a:gd name="T90" fmla="*/ 61 w 805"/>
              <a:gd name="T91" fmla="*/ 288 h 521"/>
              <a:gd name="T92" fmla="*/ 81 w 805"/>
              <a:gd name="T93" fmla="*/ 305 h 521"/>
              <a:gd name="T94" fmla="*/ 113 w 805"/>
              <a:gd name="T95" fmla="*/ 314 h 521"/>
              <a:gd name="T96" fmla="*/ 142 w 805"/>
              <a:gd name="T97" fmla="*/ 325 h 521"/>
              <a:gd name="T98" fmla="*/ 168 w 805"/>
              <a:gd name="T99" fmla="*/ 337 h 521"/>
              <a:gd name="T100" fmla="*/ 175 w 805"/>
              <a:gd name="T101" fmla="*/ 359 h 521"/>
              <a:gd name="T102" fmla="*/ 201 w 805"/>
              <a:gd name="T103" fmla="*/ 365 h 521"/>
              <a:gd name="T104" fmla="*/ 213 w 805"/>
              <a:gd name="T105" fmla="*/ 385 h 521"/>
              <a:gd name="T106" fmla="*/ 238 w 805"/>
              <a:gd name="T107" fmla="*/ 401 h 521"/>
              <a:gd name="T108" fmla="*/ 268 w 805"/>
              <a:gd name="T109" fmla="*/ 419 h 521"/>
              <a:gd name="T110" fmla="*/ 272 w 805"/>
              <a:gd name="T111" fmla="*/ 440 h 521"/>
              <a:gd name="T112" fmla="*/ 296 w 805"/>
              <a:gd name="T113" fmla="*/ 446 h 521"/>
              <a:gd name="T114" fmla="*/ 320 w 805"/>
              <a:gd name="T115" fmla="*/ 446 h 521"/>
              <a:gd name="T116" fmla="*/ 346 w 805"/>
              <a:gd name="T117" fmla="*/ 462 h 521"/>
              <a:gd name="T118" fmla="*/ 370 w 805"/>
              <a:gd name="T119" fmla="*/ 472 h 521"/>
              <a:gd name="T120" fmla="*/ 413 w 805"/>
              <a:gd name="T121" fmla="*/ 487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05" h="521">
                <a:moveTo>
                  <a:pt x="428" y="486"/>
                </a:moveTo>
                <a:lnTo>
                  <a:pt x="437" y="486"/>
                </a:lnTo>
                <a:lnTo>
                  <a:pt x="437" y="492"/>
                </a:lnTo>
                <a:lnTo>
                  <a:pt x="449" y="492"/>
                </a:lnTo>
                <a:lnTo>
                  <a:pt x="449" y="502"/>
                </a:lnTo>
                <a:lnTo>
                  <a:pt x="457" y="498"/>
                </a:lnTo>
                <a:lnTo>
                  <a:pt x="464" y="504"/>
                </a:lnTo>
                <a:lnTo>
                  <a:pt x="473" y="502"/>
                </a:lnTo>
                <a:lnTo>
                  <a:pt x="484" y="498"/>
                </a:lnTo>
                <a:lnTo>
                  <a:pt x="491" y="503"/>
                </a:lnTo>
                <a:lnTo>
                  <a:pt x="500" y="506"/>
                </a:lnTo>
                <a:lnTo>
                  <a:pt x="513" y="513"/>
                </a:lnTo>
                <a:lnTo>
                  <a:pt x="524" y="510"/>
                </a:lnTo>
                <a:lnTo>
                  <a:pt x="531" y="504"/>
                </a:lnTo>
                <a:lnTo>
                  <a:pt x="535" y="498"/>
                </a:lnTo>
                <a:lnTo>
                  <a:pt x="545" y="502"/>
                </a:lnTo>
                <a:lnTo>
                  <a:pt x="553" y="509"/>
                </a:lnTo>
                <a:lnTo>
                  <a:pt x="563" y="512"/>
                </a:lnTo>
                <a:lnTo>
                  <a:pt x="570" y="510"/>
                </a:lnTo>
                <a:lnTo>
                  <a:pt x="576" y="503"/>
                </a:lnTo>
                <a:lnTo>
                  <a:pt x="585" y="505"/>
                </a:lnTo>
                <a:lnTo>
                  <a:pt x="596" y="511"/>
                </a:lnTo>
                <a:lnTo>
                  <a:pt x="605" y="519"/>
                </a:lnTo>
                <a:lnTo>
                  <a:pt x="614" y="521"/>
                </a:lnTo>
                <a:lnTo>
                  <a:pt x="621" y="512"/>
                </a:lnTo>
                <a:lnTo>
                  <a:pt x="627" y="503"/>
                </a:lnTo>
                <a:lnTo>
                  <a:pt x="633" y="500"/>
                </a:lnTo>
                <a:lnTo>
                  <a:pt x="640" y="508"/>
                </a:lnTo>
                <a:lnTo>
                  <a:pt x="647" y="510"/>
                </a:lnTo>
                <a:lnTo>
                  <a:pt x="657" y="511"/>
                </a:lnTo>
                <a:lnTo>
                  <a:pt x="664" y="500"/>
                </a:lnTo>
                <a:lnTo>
                  <a:pt x="670" y="492"/>
                </a:lnTo>
                <a:lnTo>
                  <a:pt x="671" y="482"/>
                </a:lnTo>
                <a:lnTo>
                  <a:pt x="675" y="473"/>
                </a:lnTo>
                <a:lnTo>
                  <a:pt x="685" y="468"/>
                </a:lnTo>
                <a:lnTo>
                  <a:pt x="693" y="466"/>
                </a:lnTo>
                <a:lnTo>
                  <a:pt x="696" y="456"/>
                </a:lnTo>
                <a:lnTo>
                  <a:pt x="700" y="450"/>
                </a:lnTo>
                <a:lnTo>
                  <a:pt x="713" y="454"/>
                </a:lnTo>
                <a:lnTo>
                  <a:pt x="723" y="456"/>
                </a:lnTo>
                <a:lnTo>
                  <a:pt x="735" y="451"/>
                </a:lnTo>
                <a:lnTo>
                  <a:pt x="739" y="440"/>
                </a:lnTo>
                <a:lnTo>
                  <a:pt x="742" y="432"/>
                </a:lnTo>
                <a:lnTo>
                  <a:pt x="748" y="427"/>
                </a:lnTo>
                <a:lnTo>
                  <a:pt x="757" y="424"/>
                </a:lnTo>
                <a:lnTo>
                  <a:pt x="761" y="415"/>
                </a:lnTo>
                <a:lnTo>
                  <a:pt x="764" y="412"/>
                </a:lnTo>
                <a:lnTo>
                  <a:pt x="776" y="408"/>
                </a:lnTo>
                <a:lnTo>
                  <a:pt x="794" y="408"/>
                </a:lnTo>
                <a:lnTo>
                  <a:pt x="804" y="404"/>
                </a:lnTo>
                <a:lnTo>
                  <a:pt x="805" y="395"/>
                </a:lnTo>
                <a:lnTo>
                  <a:pt x="802" y="389"/>
                </a:lnTo>
                <a:lnTo>
                  <a:pt x="794" y="388"/>
                </a:lnTo>
                <a:lnTo>
                  <a:pt x="788" y="391"/>
                </a:lnTo>
                <a:lnTo>
                  <a:pt x="783" y="388"/>
                </a:lnTo>
                <a:lnTo>
                  <a:pt x="778" y="391"/>
                </a:lnTo>
                <a:lnTo>
                  <a:pt x="773" y="388"/>
                </a:lnTo>
                <a:lnTo>
                  <a:pt x="767" y="385"/>
                </a:lnTo>
                <a:lnTo>
                  <a:pt x="759" y="386"/>
                </a:lnTo>
                <a:lnTo>
                  <a:pt x="752" y="383"/>
                </a:lnTo>
                <a:lnTo>
                  <a:pt x="746" y="377"/>
                </a:lnTo>
                <a:lnTo>
                  <a:pt x="742" y="371"/>
                </a:lnTo>
                <a:lnTo>
                  <a:pt x="737" y="369"/>
                </a:lnTo>
                <a:lnTo>
                  <a:pt x="732" y="363"/>
                </a:lnTo>
                <a:lnTo>
                  <a:pt x="724" y="365"/>
                </a:lnTo>
                <a:lnTo>
                  <a:pt x="722" y="356"/>
                </a:lnTo>
                <a:lnTo>
                  <a:pt x="718" y="348"/>
                </a:lnTo>
                <a:lnTo>
                  <a:pt x="710" y="350"/>
                </a:lnTo>
                <a:lnTo>
                  <a:pt x="710" y="343"/>
                </a:lnTo>
                <a:lnTo>
                  <a:pt x="706" y="334"/>
                </a:lnTo>
                <a:lnTo>
                  <a:pt x="700" y="336"/>
                </a:lnTo>
                <a:lnTo>
                  <a:pt x="696" y="331"/>
                </a:lnTo>
                <a:lnTo>
                  <a:pt x="694" y="323"/>
                </a:lnTo>
                <a:lnTo>
                  <a:pt x="687" y="323"/>
                </a:lnTo>
                <a:lnTo>
                  <a:pt x="682" y="315"/>
                </a:lnTo>
                <a:lnTo>
                  <a:pt x="674" y="311"/>
                </a:lnTo>
                <a:lnTo>
                  <a:pt x="667" y="313"/>
                </a:lnTo>
                <a:lnTo>
                  <a:pt x="661" y="315"/>
                </a:lnTo>
                <a:lnTo>
                  <a:pt x="657" y="304"/>
                </a:lnTo>
                <a:lnTo>
                  <a:pt x="652" y="306"/>
                </a:lnTo>
                <a:lnTo>
                  <a:pt x="646" y="301"/>
                </a:lnTo>
                <a:lnTo>
                  <a:pt x="646" y="294"/>
                </a:lnTo>
                <a:lnTo>
                  <a:pt x="641" y="285"/>
                </a:lnTo>
                <a:lnTo>
                  <a:pt x="634" y="284"/>
                </a:lnTo>
                <a:lnTo>
                  <a:pt x="631" y="276"/>
                </a:lnTo>
                <a:lnTo>
                  <a:pt x="627" y="266"/>
                </a:lnTo>
                <a:lnTo>
                  <a:pt x="617" y="258"/>
                </a:lnTo>
                <a:lnTo>
                  <a:pt x="610" y="264"/>
                </a:lnTo>
                <a:lnTo>
                  <a:pt x="596" y="255"/>
                </a:lnTo>
                <a:lnTo>
                  <a:pt x="586" y="249"/>
                </a:lnTo>
                <a:lnTo>
                  <a:pt x="577" y="246"/>
                </a:lnTo>
                <a:lnTo>
                  <a:pt x="572" y="254"/>
                </a:lnTo>
                <a:lnTo>
                  <a:pt x="565" y="247"/>
                </a:lnTo>
                <a:lnTo>
                  <a:pt x="559" y="248"/>
                </a:lnTo>
                <a:lnTo>
                  <a:pt x="552" y="257"/>
                </a:lnTo>
                <a:lnTo>
                  <a:pt x="553" y="265"/>
                </a:lnTo>
                <a:lnTo>
                  <a:pt x="549" y="272"/>
                </a:lnTo>
                <a:lnTo>
                  <a:pt x="541" y="274"/>
                </a:lnTo>
                <a:lnTo>
                  <a:pt x="535" y="278"/>
                </a:lnTo>
                <a:lnTo>
                  <a:pt x="534" y="285"/>
                </a:lnTo>
                <a:lnTo>
                  <a:pt x="524" y="290"/>
                </a:lnTo>
                <a:lnTo>
                  <a:pt x="514" y="288"/>
                </a:lnTo>
                <a:lnTo>
                  <a:pt x="507" y="284"/>
                </a:lnTo>
                <a:lnTo>
                  <a:pt x="500" y="276"/>
                </a:lnTo>
                <a:lnTo>
                  <a:pt x="488" y="271"/>
                </a:lnTo>
                <a:lnTo>
                  <a:pt x="481" y="266"/>
                </a:lnTo>
                <a:lnTo>
                  <a:pt x="470" y="257"/>
                </a:lnTo>
                <a:lnTo>
                  <a:pt x="464" y="249"/>
                </a:lnTo>
                <a:lnTo>
                  <a:pt x="463" y="237"/>
                </a:lnTo>
                <a:lnTo>
                  <a:pt x="457" y="235"/>
                </a:lnTo>
                <a:lnTo>
                  <a:pt x="455" y="227"/>
                </a:lnTo>
                <a:lnTo>
                  <a:pt x="449" y="223"/>
                </a:lnTo>
                <a:lnTo>
                  <a:pt x="440" y="221"/>
                </a:lnTo>
                <a:lnTo>
                  <a:pt x="440" y="213"/>
                </a:lnTo>
                <a:lnTo>
                  <a:pt x="435" y="205"/>
                </a:lnTo>
                <a:lnTo>
                  <a:pt x="427" y="201"/>
                </a:lnTo>
                <a:lnTo>
                  <a:pt x="426" y="187"/>
                </a:lnTo>
                <a:lnTo>
                  <a:pt x="405" y="188"/>
                </a:lnTo>
                <a:lnTo>
                  <a:pt x="390" y="192"/>
                </a:lnTo>
                <a:lnTo>
                  <a:pt x="374" y="194"/>
                </a:lnTo>
                <a:lnTo>
                  <a:pt x="362" y="189"/>
                </a:lnTo>
                <a:lnTo>
                  <a:pt x="352" y="182"/>
                </a:lnTo>
                <a:lnTo>
                  <a:pt x="342" y="177"/>
                </a:lnTo>
                <a:lnTo>
                  <a:pt x="333" y="169"/>
                </a:lnTo>
                <a:lnTo>
                  <a:pt x="320" y="165"/>
                </a:lnTo>
                <a:lnTo>
                  <a:pt x="307" y="163"/>
                </a:lnTo>
                <a:lnTo>
                  <a:pt x="295" y="165"/>
                </a:lnTo>
                <a:lnTo>
                  <a:pt x="285" y="158"/>
                </a:lnTo>
                <a:lnTo>
                  <a:pt x="274" y="147"/>
                </a:lnTo>
                <a:lnTo>
                  <a:pt x="270" y="138"/>
                </a:lnTo>
                <a:lnTo>
                  <a:pt x="264" y="130"/>
                </a:lnTo>
                <a:lnTo>
                  <a:pt x="266" y="111"/>
                </a:lnTo>
                <a:lnTo>
                  <a:pt x="261" y="98"/>
                </a:lnTo>
                <a:lnTo>
                  <a:pt x="255" y="86"/>
                </a:lnTo>
                <a:lnTo>
                  <a:pt x="255" y="72"/>
                </a:lnTo>
                <a:lnTo>
                  <a:pt x="251" y="60"/>
                </a:lnTo>
                <a:lnTo>
                  <a:pt x="258" y="51"/>
                </a:lnTo>
                <a:lnTo>
                  <a:pt x="266" y="37"/>
                </a:lnTo>
                <a:lnTo>
                  <a:pt x="263" y="21"/>
                </a:lnTo>
                <a:lnTo>
                  <a:pt x="255" y="13"/>
                </a:lnTo>
                <a:lnTo>
                  <a:pt x="239" y="4"/>
                </a:lnTo>
                <a:lnTo>
                  <a:pt x="225" y="0"/>
                </a:lnTo>
                <a:lnTo>
                  <a:pt x="210" y="0"/>
                </a:lnTo>
                <a:lnTo>
                  <a:pt x="204" y="7"/>
                </a:lnTo>
                <a:lnTo>
                  <a:pt x="193" y="19"/>
                </a:lnTo>
                <a:lnTo>
                  <a:pt x="190" y="26"/>
                </a:lnTo>
                <a:lnTo>
                  <a:pt x="196" y="33"/>
                </a:lnTo>
                <a:lnTo>
                  <a:pt x="202" y="39"/>
                </a:lnTo>
                <a:lnTo>
                  <a:pt x="199" y="46"/>
                </a:lnTo>
                <a:lnTo>
                  <a:pt x="190" y="56"/>
                </a:lnTo>
                <a:lnTo>
                  <a:pt x="176" y="63"/>
                </a:lnTo>
                <a:lnTo>
                  <a:pt x="171" y="60"/>
                </a:lnTo>
                <a:lnTo>
                  <a:pt x="162" y="59"/>
                </a:lnTo>
                <a:lnTo>
                  <a:pt x="158" y="64"/>
                </a:lnTo>
                <a:lnTo>
                  <a:pt x="156" y="76"/>
                </a:lnTo>
                <a:lnTo>
                  <a:pt x="150" y="90"/>
                </a:lnTo>
                <a:lnTo>
                  <a:pt x="142" y="99"/>
                </a:lnTo>
                <a:lnTo>
                  <a:pt x="134" y="104"/>
                </a:lnTo>
                <a:lnTo>
                  <a:pt x="130" y="114"/>
                </a:lnTo>
                <a:lnTo>
                  <a:pt x="121" y="122"/>
                </a:lnTo>
                <a:lnTo>
                  <a:pt x="115" y="132"/>
                </a:lnTo>
                <a:lnTo>
                  <a:pt x="110" y="143"/>
                </a:lnTo>
                <a:lnTo>
                  <a:pt x="97" y="150"/>
                </a:lnTo>
                <a:lnTo>
                  <a:pt x="91" y="159"/>
                </a:lnTo>
                <a:lnTo>
                  <a:pt x="82" y="167"/>
                </a:lnTo>
                <a:lnTo>
                  <a:pt x="75" y="174"/>
                </a:lnTo>
                <a:lnTo>
                  <a:pt x="73" y="185"/>
                </a:lnTo>
                <a:lnTo>
                  <a:pt x="66" y="192"/>
                </a:lnTo>
                <a:lnTo>
                  <a:pt x="55" y="201"/>
                </a:lnTo>
                <a:lnTo>
                  <a:pt x="46" y="212"/>
                </a:lnTo>
                <a:lnTo>
                  <a:pt x="34" y="216"/>
                </a:lnTo>
                <a:lnTo>
                  <a:pt x="28" y="212"/>
                </a:lnTo>
                <a:lnTo>
                  <a:pt x="17" y="213"/>
                </a:lnTo>
                <a:lnTo>
                  <a:pt x="16" y="219"/>
                </a:lnTo>
                <a:lnTo>
                  <a:pt x="13" y="224"/>
                </a:lnTo>
                <a:lnTo>
                  <a:pt x="10" y="234"/>
                </a:lnTo>
                <a:lnTo>
                  <a:pt x="4" y="240"/>
                </a:lnTo>
                <a:lnTo>
                  <a:pt x="0" y="249"/>
                </a:lnTo>
                <a:lnTo>
                  <a:pt x="13" y="260"/>
                </a:lnTo>
                <a:lnTo>
                  <a:pt x="28" y="275"/>
                </a:lnTo>
                <a:lnTo>
                  <a:pt x="37" y="283"/>
                </a:lnTo>
                <a:lnTo>
                  <a:pt x="46" y="284"/>
                </a:lnTo>
                <a:lnTo>
                  <a:pt x="52" y="283"/>
                </a:lnTo>
                <a:lnTo>
                  <a:pt x="61" y="288"/>
                </a:lnTo>
                <a:lnTo>
                  <a:pt x="61" y="295"/>
                </a:lnTo>
                <a:lnTo>
                  <a:pt x="66" y="300"/>
                </a:lnTo>
                <a:lnTo>
                  <a:pt x="73" y="308"/>
                </a:lnTo>
                <a:lnTo>
                  <a:pt x="81" y="305"/>
                </a:lnTo>
                <a:lnTo>
                  <a:pt x="86" y="313"/>
                </a:lnTo>
                <a:lnTo>
                  <a:pt x="97" y="311"/>
                </a:lnTo>
                <a:lnTo>
                  <a:pt x="106" y="308"/>
                </a:lnTo>
                <a:lnTo>
                  <a:pt x="113" y="314"/>
                </a:lnTo>
                <a:lnTo>
                  <a:pt x="121" y="312"/>
                </a:lnTo>
                <a:lnTo>
                  <a:pt x="126" y="320"/>
                </a:lnTo>
                <a:lnTo>
                  <a:pt x="135" y="319"/>
                </a:lnTo>
                <a:lnTo>
                  <a:pt x="142" y="325"/>
                </a:lnTo>
                <a:lnTo>
                  <a:pt x="151" y="323"/>
                </a:lnTo>
                <a:lnTo>
                  <a:pt x="158" y="321"/>
                </a:lnTo>
                <a:lnTo>
                  <a:pt x="173" y="330"/>
                </a:lnTo>
                <a:lnTo>
                  <a:pt x="168" y="337"/>
                </a:lnTo>
                <a:lnTo>
                  <a:pt x="176" y="339"/>
                </a:lnTo>
                <a:lnTo>
                  <a:pt x="179" y="345"/>
                </a:lnTo>
                <a:lnTo>
                  <a:pt x="175" y="353"/>
                </a:lnTo>
                <a:lnTo>
                  <a:pt x="175" y="359"/>
                </a:lnTo>
                <a:lnTo>
                  <a:pt x="184" y="362"/>
                </a:lnTo>
                <a:lnTo>
                  <a:pt x="192" y="359"/>
                </a:lnTo>
                <a:lnTo>
                  <a:pt x="198" y="358"/>
                </a:lnTo>
                <a:lnTo>
                  <a:pt x="201" y="365"/>
                </a:lnTo>
                <a:lnTo>
                  <a:pt x="208" y="362"/>
                </a:lnTo>
                <a:lnTo>
                  <a:pt x="215" y="368"/>
                </a:lnTo>
                <a:lnTo>
                  <a:pt x="216" y="377"/>
                </a:lnTo>
                <a:lnTo>
                  <a:pt x="213" y="385"/>
                </a:lnTo>
                <a:lnTo>
                  <a:pt x="216" y="394"/>
                </a:lnTo>
                <a:lnTo>
                  <a:pt x="220" y="399"/>
                </a:lnTo>
                <a:lnTo>
                  <a:pt x="227" y="395"/>
                </a:lnTo>
                <a:lnTo>
                  <a:pt x="238" y="401"/>
                </a:lnTo>
                <a:lnTo>
                  <a:pt x="251" y="401"/>
                </a:lnTo>
                <a:lnTo>
                  <a:pt x="260" y="403"/>
                </a:lnTo>
                <a:lnTo>
                  <a:pt x="267" y="409"/>
                </a:lnTo>
                <a:lnTo>
                  <a:pt x="268" y="419"/>
                </a:lnTo>
                <a:lnTo>
                  <a:pt x="264" y="421"/>
                </a:lnTo>
                <a:lnTo>
                  <a:pt x="266" y="428"/>
                </a:lnTo>
                <a:lnTo>
                  <a:pt x="272" y="433"/>
                </a:lnTo>
                <a:lnTo>
                  <a:pt x="272" y="440"/>
                </a:lnTo>
                <a:lnTo>
                  <a:pt x="279" y="440"/>
                </a:lnTo>
                <a:lnTo>
                  <a:pt x="281" y="448"/>
                </a:lnTo>
                <a:lnTo>
                  <a:pt x="287" y="451"/>
                </a:lnTo>
                <a:lnTo>
                  <a:pt x="296" y="446"/>
                </a:lnTo>
                <a:lnTo>
                  <a:pt x="301" y="450"/>
                </a:lnTo>
                <a:lnTo>
                  <a:pt x="307" y="444"/>
                </a:lnTo>
                <a:lnTo>
                  <a:pt x="311" y="448"/>
                </a:lnTo>
                <a:lnTo>
                  <a:pt x="320" y="446"/>
                </a:lnTo>
                <a:lnTo>
                  <a:pt x="334" y="452"/>
                </a:lnTo>
                <a:lnTo>
                  <a:pt x="331" y="458"/>
                </a:lnTo>
                <a:lnTo>
                  <a:pt x="339" y="463"/>
                </a:lnTo>
                <a:lnTo>
                  <a:pt x="346" y="462"/>
                </a:lnTo>
                <a:lnTo>
                  <a:pt x="351" y="468"/>
                </a:lnTo>
                <a:lnTo>
                  <a:pt x="357" y="463"/>
                </a:lnTo>
                <a:lnTo>
                  <a:pt x="366" y="468"/>
                </a:lnTo>
                <a:lnTo>
                  <a:pt x="370" y="472"/>
                </a:lnTo>
                <a:lnTo>
                  <a:pt x="377" y="478"/>
                </a:lnTo>
                <a:lnTo>
                  <a:pt x="387" y="481"/>
                </a:lnTo>
                <a:lnTo>
                  <a:pt x="401" y="485"/>
                </a:lnTo>
                <a:lnTo>
                  <a:pt x="413" y="487"/>
                </a:lnTo>
                <a:lnTo>
                  <a:pt x="420" y="484"/>
                </a:lnTo>
                <a:lnTo>
                  <a:pt x="428" y="486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6" name="Freeform 58">
            <a:extLst>
              <a:ext uri="{FF2B5EF4-FFF2-40B4-BE49-F238E27FC236}">
                <a16:creationId xmlns:a16="http://schemas.microsoft.com/office/drawing/2014/main" id="{2B9B18E4-54F0-4487-8FC1-4F02BCBC3CBD}"/>
              </a:ext>
            </a:extLst>
          </p:cNvPr>
          <p:cNvSpPr>
            <a:spLocks/>
          </p:cNvSpPr>
          <p:nvPr/>
        </p:nvSpPr>
        <p:spPr bwMode="auto">
          <a:xfrm>
            <a:off x="2242106" y="4663517"/>
            <a:ext cx="1631777" cy="1056095"/>
          </a:xfrm>
          <a:custGeom>
            <a:avLst/>
            <a:gdLst>
              <a:gd name="T0" fmla="*/ 449 w 805"/>
              <a:gd name="T1" fmla="*/ 492 h 521"/>
              <a:gd name="T2" fmla="*/ 473 w 805"/>
              <a:gd name="T3" fmla="*/ 502 h 521"/>
              <a:gd name="T4" fmla="*/ 513 w 805"/>
              <a:gd name="T5" fmla="*/ 513 h 521"/>
              <a:gd name="T6" fmla="*/ 545 w 805"/>
              <a:gd name="T7" fmla="*/ 502 h 521"/>
              <a:gd name="T8" fmla="*/ 576 w 805"/>
              <a:gd name="T9" fmla="*/ 503 h 521"/>
              <a:gd name="T10" fmla="*/ 614 w 805"/>
              <a:gd name="T11" fmla="*/ 521 h 521"/>
              <a:gd name="T12" fmla="*/ 640 w 805"/>
              <a:gd name="T13" fmla="*/ 508 h 521"/>
              <a:gd name="T14" fmla="*/ 670 w 805"/>
              <a:gd name="T15" fmla="*/ 492 h 521"/>
              <a:gd name="T16" fmla="*/ 693 w 805"/>
              <a:gd name="T17" fmla="*/ 466 h 521"/>
              <a:gd name="T18" fmla="*/ 723 w 805"/>
              <a:gd name="T19" fmla="*/ 456 h 521"/>
              <a:gd name="T20" fmla="*/ 748 w 805"/>
              <a:gd name="T21" fmla="*/ 427 h 521"/>
              <a:gd name="T22" fmla="*/ 776 w 805"/>
              <a:gd name="T23" fmla="*/ 408 h 521"/>
              <a:gd name="T24" fmla="*/ 802 w 805"/>
              <a:gd name="T25" fmla="*/ 389 h 521"/>
              <a:gd name="T26" fmla="*/ 778 w 805"/>
              <a:gd name="T27" fmla="*/ 391 h 521"/>
              <a:gd name="T28" fmla="*/ 752 w 805"/>
              <a:gd name="T29" fmla="*/ 383 h 521"/>
              <a:gd name="T30" fmla="*/ 732 w 805"/>
              <a:gd name="T31" fmla="*/ 363 h 521"/>
              <a:gd name="T32" fmla="*/ 710 w 805"/>
              <a:gd name="T33" fmla="*/ 350 h 521"/>
              <a:gd name="T34" fmla="*/ 696 w 805"/>
              <a:gd name="T35" fmla="*/ 331 h 521"/>
              <a:gd name="T36" fmla="*/ 674 w 805"/>
              <a:gd name="T37" fmla="*/ 311 h 521"/>
              <a:gd name="T38" fmla="*/ 652 w 805"/>
              <a:gd name="T39" fmla="*/ 306 h 521"/>
              <a:gd name="T40" fmla="*/ 634 w 805"/>
              <a:gd name="T41" fmla="*/ 284 h 521"/>
              <a:gd name="T42" fmla="*/ 610 w 805"/>
              <a:gd name="T43" fmla="*/ 264 h 521"/>
              <a:gd name="T44" fmla="*/ 572 w 805"/>
              <a:gd name="T45" fmla="*/ 254 h 521"/>
              <a:gd name="T46" fmla="*/ 553 w 805"/>
              <a:gd name="T47" fmla="*/ 265 h 521"/>
              <a:gd name="T48" fmla="*/ 534 w 805"/>
              <a:gd name="T49" fmla="*/ 285 h 521"/>
              <a:gd name="T50" fmla="*/ 500 w 805"/>
              <a:gd name="T51" fmla="*/ 276 h 521"/>
              <a:gd name="T52" fmla="*/ 464 w 805"/>
              <a:gd name="T53" fmla="*/ 249 h 521"/>
              <a:gd name="T54" fmla="*/ 449 w 805"/>
              <a:gd name="T55" fmla="*/ 223 h 521"/>
              <a:gd name="T56" fmla="*/ 427 w 805"/>
              <a:gd name="T57" fmla="*/ 201 h 521"/>
              <a:gd name="T58" fmla="*/ 374 w 805"/>
              <a:gd name="T59" fmla="*/ 194 h 521"/>
              <a:gd name="T60" fmla="*/ 333 w 805"/>
              <a:gd name="T61" fmla="*/ 169 h 521"/>
              <a:gd name="T62" fmla="*/ 285 w 805"/>
              <a:gd name="T63" fmla="*/ 158 h 521"/>
              <a:gd name="T64" fmla="*/ 266 w 805"/>
              <a:gd name="T65" fmla="*/ 111 h 521"/>
              <a:gd name="T66" fmla="*/ 251 w 805"/>
              <a:gd name="T67" fmla="*/ 60 h 521"/>
              <a:gd name="T68" fmla="*/ 255 w 805"/>
              <a:gd name="T69" fmla="*/ 13 h 521"/>
              <a:gd name="T70" fmla="*/ 204 w 805"/>
              <a:gd name="T71" fmla="*/ 7 h 521"/>
              <a:gd name="T72" fmla="*/ 202 w 805"/>
              <a:gd name="T73" fmla="*/ 39 h 521"/>
              <a:gd name="T74" fmla="*/ 171 w 805"/>
              <a:gd name="T75" fmla="*/ 60 h 521"/>
              <a:gd name="T76" fmla="*/ 150 w 805"/>
              <a:gd name="T77" fmla="*/ 90 h 521"/>
              <a:gd name="T78" fmla="*/ 121 w 805"/>
              <a:gd name="T79" fmla="*/ 122 h 521"/>
              <a:gd name="T80" fmla="*/ 91 w 805"/>
              <a:gd name="T81" fmla="*/ 159 h 521"/>
              <a:gd name="T82" fmla="*/ 66 w 805"/>
              <a:gd name="T83" fmla="*/ 192 h 521"/>
              <a:gd name="T84" fmla="*/ 28 w 805"/>
              <a:gd name="T85" fmla="*/ 212 h 521"/>
              <a:gd name="T86" fmla="*/ 10 w 805"/>
              <a:gd name="T87" fmla="*/ 234 h 521"/>
              <a:gd name="T88" fmla="*/ 28 w 805"/>
              <a:gd name="T89" fmla="*/ 275 h 521"/>
              <a:gd name="T90" fmla="*/ 61 w 805"/>
              <a:gd name="T91" fmla="*/ 288 h 521"/>
              <a:gd name="T92" fmla="*/ 81 w 805"/>
              <a:gd name="T93" fmla="*/ 305 h 521"/>
              <a:gd name="T94" fmla="*/ 113 w 805"/>
              <a:gd name="T95" fmla="*/ 314 h 521"/>
              <a:gd name="T96" fmla="*/ 142 w 805"/>
              <a:gd name="T97" fmla="*/ 325 h 521"/>
              <a:gd name="T98" fmla="*/ 168 w 805"/>
              <a:gd name="T99" fmla="*/ 337 h 521"/>
              <a:gd name="T100" fmla="*/ 175 w 805"/>
              <a:gd name="T101" fmla="*/ 359 h 521"/>
              <a:gd name="T102" fmla="*/ 201 w 805"/>
              <a:gd name="T103" fmla="*/ 365 h 521"/>
              <a:gd name="T104" fmla="*/ 213 w 805"/>
              <a:gd name="T105" fmla="*/ 385 h 521"/>
              <a:gd name="T106" fmla="*/ 238 w 805"/>
              <a:gd name="T107" fmla="*/ 401 h 521"/>
              <a:gd name="T108" fmla="*/ 268 w 805"/>
              <a:gd name="T109" fmla="*/ 419 h 521"/>
              <a:gd name="T110" fmla="*/ 272 w 805"/>
              <a:gd name="T111" fmla="*/ 440 h 521"/>
              <a:gd name="T112" fmla="*/ 296 w 805"/>
              <a:gd name="T113" fmla="*/ 446 h 521"/>
              <a:gd name="T114" fmla="*/ 320 w 805"/>
              <a:gd name="T115" fmla="*/ 446 h 521"/>
              <a:gd name="T116" fmla="*/ 346 w 805"/>
              <a:gd name="T117" fmla="*/ 462 h 521"/>
              <a:gd name="T118" fmla="*/ 370 w 805"/>
              <a:gd name="T119" fmla="*/ 472 h 521"/>
              <a:gd name="T120" fmla="*/ 413 w 805"/>
              <a:gd name="T121" fmla="*/ 487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05" h="521">
                <a:moveTo>
                  <a:pt x="428" y="486"/>
                </a:moveTo>
                <a:lnTo>
                  <a:pt x="437" y="486"/>
                </a:lnTo>
                <a:lnTo>
                  <a:pt x="437" y="492"/>
                </a:lnTo>
                <a:lnTo>
                  <a:pt x="449" y="492"/>
                </a:lnTo>
                <a:lnTo>
                  <a:pt x="449" y="502"/>
                </a:lnTo>
                <a:lnTo>
                  <a:pt x="457" y="498"/>
                </a:lnTo>
                <a:lnTo>
                  <a:pt x="464" y="504"/>
                </a:lnTo>
                <a:lnTo>
                  <a:pt x="473" y="502"/>
                </a:lnTo>
                <a:lnTo>
                  <a:pt x="484" y="498"/>
                </a:lnTo>
                <a:lnTo>
                  <a:pt x="491" y="503"/>
                </a:lnTo>
                <a:lnTo>
                  <a:pt x="500" y="506"/>
                </a:lnTo>
                <a:lnTo>
                  <a:pt x="513" y="513"/>
                </a:lnTo>
                <a:lnTo>
                  <a:pt x="524" y="510"/>
                </a:lnTo>
                <a:lnTo>
                  <a:pt x="531" y="504"/>
                </a:lnTo>
                <a:lnTo>
                  <a:pt x="535" y="498"/>
                </a:lnTo>
                <a:lnTo>
                  <a:pt x="545" y="502"/>
                </a:lnTo>
                <a:lnTo>
                  <a:pt x="553" y="509"/>
                </a:lnTo>
                <a:lnTo>
                  <a:pt x="563" y="512"/>
                </a:lnTo>
                <a:lnTo>
                  <a:pt x="570" y="510"/>
                </a:lnTo>
                <a:lnTo>
                  <a:pt x="576" y="503"/>
                </a:lnTo>
                <a:lnTo>
                  <a:pt x="585" y="505"/>
                </a:lnTo>
                <a:lnTo>
                  <a:pt x="596" y="511"/>
                </a:lnTo>
                <a:lnTo>
                  <a:pt x="605" y="519"/>
                </a:lnTo>
                <a:lnTo>
                  <a:pt x="614" y="521"/>
                </a:lnTo>
                <a:lnTo>
                  <a:pt x="621" y="512"/>
                </a:lnTo>
                <a:lnTo>
                  <a:pt x="627" y="503"/>
                </a:lnTo>
                <a:lnTo>
                  <a:pt x="633" y="500"/>
                </a:lnTo>
                <a:lnTo>
                  <a:pt x="640" y="508"/>
                </a:lnTo>
                <a:lnTo>
                  <a:pt x="647" y="510"/>
                </a:lnTo>
                <a:lnTo>
                  <a:pt x="657" y="511"/>
                </a:lnTo>
                <a:lnTo>
                  <a:pt x="664" y="500"/>
                </a:lnTo>
                <a:lnTo>
                  <a:pt x="670" y="492"/>
                </a:lnTo>
                <a:lnTo>
                  <a:pt x="671" y="482"/>
                </a:lnTo>
                <a:lnTo>
                  <a:pt x="675" y="473"/>
                </a:lnTo>
                <a:lnTo>
                  <a:pt x="685" y="468"/>
                </a:lnTo>
                <a:lnTo>
                  <a:pt x="693" y="466"/>
                </a:lnTo>
                <a:lnTo>
                  <a:pt x="696" y="456"/>
                </a:lnTo>
                <a:lnTo>
                  <a:pt x="700" y="450"/>
                </a:lnTo>
                <a:lnTo>
                  <a:pt x="713" y="454"/>
                </a:lnTo>
                <a:lnTo>
                  <a:pt x="723" y="456"/>
                </a:lnTo>
                <a:lnTo>
                  <a:pt x="735" y="451"/>
                </a:lnTo>
                <a:lnTo>
                  <a:pt x="739" y="440"/>
                </a:lnTo>
                <a:lnTo>
                  <a:pt x="742" y="432"/>
                </a:lnTo>
                <a:lnTo>
                  <a:pt x="748" y="427"/>
                </a:lnTo>
                <a:lnTo>
                  <a:pt x="757" y="424"/>
                </a:lnTo>
                <a:lnTo>
                  <a:pt x="761" y="415"/>
                </a:lnTo>
                <a:lnTo>
                  <a:pt x="764" y="412"/>
                </a:lnTo>
                <a:lnTo>
                  <a:pt x="776" y="408"/>
                </a:lnTo>
                <a:lnTo>
                  <a:pt x="794" y="408"/>
                </a:lnTo>
                <a:lnTo>
                  <a:pt x="804" y="404"/>
                </a:lnTo>
                <a:lnTo>
                  <a:pt x="805" y="395"/>
                </a:lnTo>
                <a:lnTo>
                  <a:pt x="802" y="389"/>
                </a:lnTo>
                <a:lnTo>
                  <a:pt x="794" y="388"/>
                </a:lnTo>
                <a:lnTo>
                  <a:pt x="788" y="391"/>
                </a:lnTo>
                <a:lnTo>
                  <a:pt x="783" y="388"/>
                </a:lnTo>
                <a:lnTo>
                  <a:pt x="778" y="391"/>
                </a:lnTo>
                <a:lnTo>
                  <a:pt x="773" y="388"/>
                </a:lnTo>
                <a:lnTo>
                  <a:pt x="767" y="385"/>
                </a:lnTo>
                <a:lnTo>
                  <a:pt x="759" y="386"/>
                </a:lnTo>
                <a:lnTo>
                  <a:pt x="752" y="383"/>
                </a:lnTo>
                <a:lnTo>
                  <a:pt x="746" y="377"/>
                </a:lnTo>
                <a:lnTo>
                  <a:pt x="742" y="371"/>
                </a:lnTo>
                <a:lnTo>
                  <a:pt x="737" y="369"/>
                </a:lnTo>
                <a:lnTo>
                  <a:pt x="732" y="363"/>
                </a:lnTo>
                <a:lnTo>
                  <a:pt x="724" y="365"/>
                </a:lnTo>
                <a:lnTo>
                  <a:pt x="722" y="356"/>
                </a:lnTo>
                <a:lnTo>
                  <a:pt x="718" y="348"/>
                </a:lnTo>
                <a:lnTo>
                  <a:pt x="710" y="350"/>
                </a:lnTo>
                <a:lnTo>
                  <a:pt x="710" y="343"/>
                </a:lnTo>
                <a:lnTo>
                  <a:pt x="706" y="334"/>
                </a:lnTo>
                <a:lnTo>
                  <a:pt x="700" y="336"/>
                </a:lnTo>
                <a:lnTo>
                  <a:pt x="696" y="331"/>
                </a:lnTo>
                <a:lnTo>
                  <a:pt x="694" y="323"/>
                </a:lnTo>
                <a:lnTo>
                  <a:pt x="687" y="323"/>
                </a:lnTo>
                <a:lnTo>
                  <a:pt x="682" y="315"/>
                </a:lnTo>
                <a:lnTo>
                  <a:pt x="674" y="311"/>
                </a:lnTo>
                <a:lnTo>
                  <a:pt x="667" y="313"/>
                </a:lnTo>
                <a:lnTo>
                  <a:pt x="661" y="315"/>
                </a:lnTo>
                <a:lnTo>
                  <a:pt x="657" y="304"/>
                </a:lnTo>
                <a:lnTo>
                  <a:pt x="652" y="306"/>
                </a:lnTo>
                <a:lnTo>
                  <a:pt x="646" y="301"/>
                </a:lnTo>
                <a:lnTo>
                  <a:pt x="646" y="294"/>
                </a:lnTo>
                <a:lnTo>
                  <a:pt x="641" y="285"/>
                </a:lnTo>
                <a:lnTo>
                  <a:pt x="634" y="284"/>
                </a:lnTo>
                <a:lnTo>
                  <a:pt x="631" y="276"/>
                </a:lnTo>
                <a:lnTo>
                  <a:pt x="627" y="266"/>
                </a:lnTo>
                <a:lnTo>
                  <a:pt x="617" y="258"/>
                </a:lnTo>
                <a:lnTo>
                  <a:pt x="610" y="264"/>
                </a:lnTo>
                <a:lnTo>
                  <a:pt x="596" y="255"/>
                </a:lnTo>
                <a:lnTo>
                  <a:pt x="586" y="249"/>
                </a:lnTo>
                <a:lnTo>
                  <a:pt x="577" y="246"/>
                </a:lnTo>
                <a:lnTo>
                  <a:pt x="572" y="254"/>
                </a:lnTo>
                <a:lnTo>
                  <a:pt x="565" y="247"/>
                </a:lnTo>
                <a:lnTo>
                  <a:pt x="559" y="248"/>
                </a:lnTo>
                <a:lnTo>
                  <a:pt x="552" y="257"/>
                </a:lnTo>
                <a:lnTo>
                  <a:pt x="553" y="265"/>
                </a:lnTo>
                <a:lnTo>
                  <a:pt x="549" y="272"/>
                </a:lnTo>
                <a:lnTo>
                  <a:pt x="541" y="274"/>
                </a:lnTo>
                <a:lnTo>
                  <a:pt x="535" y="278"/>
                </a:lnTo>
                <a:lnTo>
                  <a:pt x="534" y="285"/>
                </a:lnTo>
                <a:lnTo>
                  <a:pt x="524" y="290"/>
                </a:lnTo>
                <a:lnTo>
                  <a:pt x="514" y="288"/>
                </a:lnTo>
                <a:lnTo>
                  <a:pt x="507" y="284"/>
                </a:lnTo>
                <a:lnTo>
                  <a:pt x="500" y="276"/>
                </a:lnTo>
                <a:lnTo>
                  <a:pt x="488" y="271"/>
                </a:lnTo>
                <a:lnTo>
                  <a:pt x="481" y="266"/>
                </a:lnTo>
                <a:lnTo>
                  <a:pt x="470" y="257"/>
                </a:lnTo>
                <a:lnTo>
                  <a:pt x="464" y="249"/>
                </a:lnTo>
                <a:lnTo>
                  <a:pt x="463" y="237"/>
                </a:lnTo>
                <a:lnTo>
                  <a:pt x="457" y="235"/>
                </a:lnTo>
                <a:lnTo>
                  <a:pt x="455" y="227"/>
                </a:lnTo>
                <a:lnTo>
                  <a:pt x="449" y="223"/>
                </a:lnTo>
                <a:lnTo>
                  <a:pt x="440" y="221"/>
                </a:lnTo>
                <a:lnTo>
                  <a:pt x="440" y="213"/>
                </a:lnTo>
                <a:lnTo>
                  <a:pt x="435" y="205"/>
                </a:lnTo>
                <a:lnTo>
                  <a:pt x="427" y="201"/>
                </a:lnTo>
                <a:lnTo>
                  <a:pt x="426" y="187"/>
                </a:lnTo>
                <a:lnTo>
                  <a:pt x="405" y="188"/>
                </a:lnTo>
                <a:lnTo>
                  <a:pt x="390" y="192"/>
                </a:lnTo>
                <a:lnTo>
                  <a:pt x="374" y="194"/>
                </a:lnTo>
                <a:lnTo>
                  <a:pt x="362" y="189"/>
                </a:lnTo>
                <a:lnTo>
                  <a:pt x="352" y="182"/>
                </a:lnTo>
                <a:lnTo>
                  <a:pt x="342" y="177"/>
                </a:lnTo>
                <a:lnTo>
                  <a:pt x="333" y="169"/>
                </a:lnTo>
                <a:lnTo>
                  <a:pt x="320" y="165"/>
                </a:lnTo>
                <a:lnTo>
                  <a:pt x="307" y="163"/>
                </a:lnTo>
                <a:lnTo>
                  <a:pt x="295" y="165"/>
                </a:lnTo>
                <a:lnTo>
                  <a:pt x="285" y="158"/>
                </a:lnTo>
                <a:lnTo>
                  <a:pt x="274" y="147"/>
                </a:lnTo>
                <a:lnTo>
                  <a:pt x="270" y="138"/>
                </a:lnTo>
                <a:lnTo>
                  <a:pt x="264" y="130"/>
                </a:lnTo>
                <a:lnTo>
                  <a:pt x="266" y="111"/>
                </a:lnTo>
                <a:lnTo>
                  <a:pt x="261" y="98"/>
                </a:lnTo>
                <a:lnTo>
                  <a:pt x="255" y="86"/>
                </a:lnTo>
                <a:lnTo>
                  <a:pt x="255" y="72"/>
                </a:lnTo>
                <a:lnTo>
                  <a:pt x="251" y="60"/>
                </a:lnTo>
                <a:lnTo>
                  <a:pt x="258" y="51"/>
                </a:lnTo>
                <a:lnTo>
                  <a:pt x="266" y="37"/>
                </a:lnTo>
                <a:lnTo>
                  <a:pt x="263" y="21"/>
                </a:lnTo>
                <a:lnTo>
                  <a:pt x="255" y="13"/>
                </a:lnTo>
                <a:lnTo>
                  <a:pt x="239" y="4"/>
                </a:lnTo>
                <a:lnTo>
                  <a:pt x="225" y="0"/>
                </a:lnTo>
                <a:lnTo>
                  <a:pt x="210" y="0"/>
                </a:lnTo>
                <a:lnTo>
                  <a:pt x="204" y="7"/>
                </a:lnTo>
                <a:lnTo>
                  <a:pt x="193" y="19"/>
                </a:lnTo>
                <a:lnTo>
                  <a:pt x="190" y="26"/>
                </a:lnTo>
                <a:lnTo>
                  <a:pt x="196" y="33"/>
                </a:lnTo>
                <a:lnTo>
                  <a:pt x="202" y="39"/>
                </a:lnTo>
                <a:lnTo>
                  <a:pt x="199" y="46"/>
                </a:lnTo>
                <a:lnTo>
                  <a:pt x="190" y="56"/>
                </a:lnTo>
                <a:lnTo>
                  <a:pt x="176" y="63"/>
                </a:lnTo>
                <a:lnTo>
                  <a:pt x="171" y="60"/>
                </a:lnTo>
                <a:lnTo>
                  <a:pt x="162" y="59"/>
                </a:lnTo>
                <a:lnTo>
                  <a:pt x="158" y="64"/>
                </a:lnTo>
                <a:lnTo>
                  <a:pt x="156" y="76"/>
                </a:lnTo>
                <a:lnTo>
                  <a:pt x="150" y="90"/>
                </a:lnTo>
                <a:lnTo>
                  <a:pt x="142" y="99"/>
                </a:lnTo>
                <a:lnTo>
                  <a:pt x="134" y="104"/>
                </a:lnTo>
                <a:lnTo>
                  <a:pt x="130" y="114"/>
                </a:lnTo>
                <a:lnTo>
                  <a:pt x="121" y="122"/>
                </a:lnTo>
                <a:lnTo>
                  <a:pt x="115" y="132"/>
                </a:lnTo>
                <a:lnTo>
                  <a:pt x="110" y="143"/>
                </a:lnTo>
                <a:lnTo>
                  <a:pt x="97" y="150"/>
                </a:lnTo>
                <a:lnTo>
                  <a:pt x="91" y="159"/>
                </a:lnTo>
                <a:lnTo>
                  <a:pt x="82" y="167"/>
                </a:lnTo>
                <a:lnTo>
                  <a:pt x="75" y="174"/>
                </a:lnTo>
                <a:lnTo>
                  <a:pt x="73" y="185"/>
                </a:lnTo>
                <a:lnTo>
                  <a:pt x="66" y="192"/>
                </a:lnTo>
                <a:lnTo>
                  <a:pt x="55" y="201"/>
                </a:lnTo>
                <a:lnTo>
                  <a:pt x="46" y="212"/>
                </a:lnTo>
                <a:lnTo>
                  <a:pt x="34" y="216"/>
                </a:lnTo>
                <a:lnTo>
                  <a:pt x="28" y="212"/>
                </a:lnTo>
                <a:lnTo>
                  <a:pt x="17" y="213"/>
                </a:lnTo>
                <a:lnTo>
                  <a:pt x="16" y="219"/>
                </a:lnTo>
                <a:lnTo>
                  <a:pt x="13" y="224"/>
                </a:lnTo>
                <a:lnTo>
                  <a:pt x="10" y="234"/>
                </a:lnTo>
                <a:lnTo>
                  <a:pt x="4" y="240"/>
                </a:lnTo>
                <a:lnTo>
                  <a:pt x="0" y="249"/>
                </a:lnTo>
                <a:lnTo>
                  <a:pt x="13" y="260"/>
                </a:lnTo>
                <a:lnTo>
                  <a:pt x="28" y="275"/>
                </a:lnTo>
                <a:lnTo>
                  <a:pt x="37" y="283"/>
                </a:lnTo>
                <a:lnTo>
                  <a:pt x="46" y="284"/>
                </a:lnTo>
                <a:lnTo>
                  <a:pt x="52" y="283"/>
                </a:lnTo>
                <a:lnTo>
                  <a:pt x="61" y="288"/>
                </a:lnTo>
                <a:lnTo>
                  <a:pt x="61" y="295"/>
                </a:lnTo>
                <a:lnTo>
                  <a:pt x="66" y="300"/>
                </a:lnTo>
                <a:lnTo>
                  <a:pt x="73" y="308"/>
                </a:lnTo>
                <a:lnTo>
                  <a:pt x="81" y="305"/>
                </a:lnTo>
                <a:lnTo>
                  <a:pt x="86" y="313"/>
                </a:lnTo>
                <a:lnTo>
                  <a:pt x="97" y="311"/>
                </a:lnTo>
                <a:lnTo>
                  <a:pt x="106" y="308"/>
                </a:lnTo>
                <a:lnTo>
                  <a:pt x="113" y="314"/>
                </a:lnTo>
                <a:lnTo>
                  <a:pt x="121" y="312"/>
                </a:lnTo>
                <a:lnTo>
                  <a:pt x="126" y="320"/>
                </a:lnTo>
                <a:lnTo>
                  <a:pt x="135" y="319"/>
                </a:lnTo>
                <a:lnTo>
                  <a:pt x="142" y="325"/>
                </a:lnTo>
                <a:lnTo>
                  <a:pt x="151" y="323"/>
                </a:lnTo>
                <a:lnTo>
                  <a:pt x="158" y="321"/>
                </a:lnTo>
                <a:lnTo>
                  <a:pt x="173" y="330"/>
                </a:lnTo>
                <a:lnTo>
                  <a:pt x="168" y="337"/>
                </a:lnTo>
                <a:lnTo>
                  <a:pt x="176" y="339"/>
                </a:lnTo>
                <a:lnTo>
                  <a:pt x="179" y="345"/>
                </a:lnTo>
                <a:lnTo>
                  <a:pt x="175" y="353"/>
                </a:lnTo>
                <a:lnTo>
                  <a:pt x="175" y="359"/>
                </a:lnTo>
                <a:lnTo>
                  <a:pt x="184" y="362"/>
                </a:lnTo>
                <a:lnTo>
                  <a:pt x="192" y="359"/>
                </a:lnTo>
                <a:lnTo>
                  <a:pt x="198" y="358"/>
                </a:lnTo>
                <a:lnTo>
                  <a:pt x="201" y="365"/>
                </a:lnTo>
                <a:lnTo>
                  <a:pt x="208" y="362"/>
                </a:lnTo>
                <a:lnTo>
                  <a:pt x="215" y="368"/>
                </a:lnTo>
                <a:lnTo>
                  <a:pt x="216" y="377"/>
                </a:lnTo>
                <a:lnTo>
                  <a:pt x="213" y="385"/>
                </a:lnTo>
                <a:lnTo>
                  <a:pt x="216" y="394"/>
                </a:lnTo>
                <a:lnTo>
                  <a:pt x="220" y="399"/>
                </a:lnTo>
                <a:lnTo>
                  <a:pt x="227" y="395"/>
                </a:lnTo>
                <a:lnTo>
                  <a:pt x="238" y="401"/>
                </a:lnTo>
                <a:lnTo>
                  <a:pt x="251" y="401"/>
                </a:lnTo>
                <a:lnTo>
                  <a:pt x="260" y="403"/>
                </a:lnTo>
                <a:lnTo>
                  <a:pt x="267" y="409"/>
                </a:lnTo>
                <a:lnTo>
                  <a:pt x="268" y="419"/>
                </a:lnTo>
                <a:lnTo>
                  <a:pt x="264" y="421"/>
                </a:lnTo>
                <a:lnTo>
                  <a:pt x="266" y="428"/>
                </a:lnTo>
                <a:lnTo>
                  <a:pt x="272" y="433"/>
                </a:lnTo>
                <a:lnTo>
                  <a:pt x="272" y="440"/>
                </a:lnTo>
                <a:lnTo>
                  <a:pt x="279" y="440"/>
                </a:lnTo>
                <a:lnTo>
                  <a:pt x="281" y="448"/>
                </a:lnTo>
                <a:lnTo>
                  <a:pt x="287" y="451"/>
                </a:lnTo>
                <a:lnTo>
                  <a:pt x="296" y="446"/>
                </a:lnTo>
                <a:lnTo>
                  <a:pt x="301" y="450"/>
                </a:lnTo>
                <a:lnTo>
                  <a:pt x="307" y="444"/>
                </a:lnTo>
                <a:lnTo>
                  <a:pt x="311" y="448"/>
                </a:lnTo>
                <a:lnTo>
                  <a:pt x="320" y="446"/>
                </a:lnTo>
                <a:lnTo>
                  <a:pt x="334" y="452"/>
                </a:lnTo>
                <a:lnTo>
                  <a:pt x="331" y="458"/>
                </a:lnTo>
                <a:lnTo>
                  <a:pt x="339" y="463"/>
                </a:lnTo>
                <a:lnTo>
                  <a:pt x="346" y="462"/>
                </a:lnTo>
                <a:lnTo>
                  <a:pt x="351" y="468"/>
                </a:lnTo>
                <a:lnTo>
                  <a:pt x="357" y="463"/>
                </a:lnTo>
                <a:lnTo>
                  <a:pt x="366" y="468"/>
                </a:lnTo>
                <a:lnTo>
                  <a:pt x="370" y="472"/>
                </a:lnTo>
                <a:lnTo>
                  <a:pt x="377" y="478"/>
                </a:lnTo>
                <a:lnTo>
                  <a:pt x="387" y="481"/>
                </a:lnTo>
                <a:lnTo>
                  <a:pt x="401" y="485"/>
                </a:lnTo>
                <a:lnTo>
                  <a:pt x="413" y="487"/>
                </a:lnTo>
                <a:lnTo>
                  <a:pt x="420" y="484"/>
                </a:lnTo>
                <a:lnTo>
                  <a:pt x="428" y="486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7" name="Freeform 59">
            <a:extLst>
              <a:ext uri="{FF2B5EF4-FFF2-40B4-BE49-F238E27FC236}">
                <a16:creationId xmlns:a16="http://schemas.microsoft.com/office/drawing/2014/main" id="{541E2268-7480-4799-8F4F-3F012CAB2056}"/>
              </a:ext>
            </a:extLst>
          </p:cNvPr>
          <p:cNvSpPr>
            <a:spLocks/>
          </p:cNvSpPr>
          <p:nvPr/>
        </p:nvSpPr>
        <p:spPr bwMode="auto">
          <a:xfrm>
            <a:off x="3105630" y="4620949"/>
            <a:ext cx="1193933" cy="693252"/>
          </a:xfrm>
          <a:custGeom>
            <a:avLst/>
            <a:gdLst>
              <a:gd name="T0" fmla="*/ 488 w 589"/>
              <a:gd name="T1" fmla="*/ 4 h 342"/>
              <a:gd name="T2" fmla="*/ 474 w 589"/>
              <a:gd name="T3" fmla="*/ 24 h 342"/>
              <a:gd name="T4" fmla="*/ 459 w 589"/>
              <a:gd name="T5" fmla="*/ 18 h 342"/>
              <a:gd name="T6" fmla="*/ 434 w 589"/>
              <a:gd name="T7" fmla="*/ 14 h 342"/>
              <a:gd name="T8" fmla="*/ 411 w 589"/>
              <a:gd name="T9" fmla="*/ 8 h 342"/>
              <a:gd name="T10" fmla="*/ 390 w 589"/>
              <a:gd name="T11" fmla="*/ 10 h 342"/>
              <a:gd name="T12" fmla="*/ 371 w 589"/>
              <a:gd name="T13" fmla="*/ 0 h 342"/>
              <a:gd name="T14" fmla="*/ 348 w 589"/>
              <a:gd name="T15" fmla="*/ 7 h 342"/>
              <a:gd name="T16" fmla="*/ 330 w 589"/>
              <a:gd name="T17" fmla="*/ 16 h 342"/>
              <a:gd name="T18" fmla="*/ 300 w 589"/>
              <a:gd name="T19" fmla="*/ 10 h 342"/>
              <a:gd name="T20" fmla="*/ 264 w 589"/>
              <a:gd name="T21" fmla="*/ 22 h 342"/>
              <a:gd name="T22" fmla="*/ 231 w 589"/>
              <a:gd name="T23" fmla="*/ 14 h 342"/>
              <a:gd name="T24" fmla="*/ 219 w 589"/>
              <a:gd name="T25" fmla="*/ 25 h 342"/>
              <a:gd name="T26" fmla="*/ 188 w 589"/>
              <a:gd name="T27" fmla="*/ 39 h 342"/>
              <a:gd name="T28" fmla="*/ 166 w 589"/>
              <a:gd name="T29" fmla="*/ 47 h 342"/>
              <a:gd name="T30" fmla="*/ 149 w 589"/>
              <a:gd name="T31" fmla="*/ 57 h 342"/>
              <a:gd name="T32" fmla="*/ 116 w 589"/>
              <a:gd name="T33" fmla="*/ 63 h 342"/>
              <a:gd name="T34" fmla="*/ 103 w 589"/>
              <a:gd name="T35" fmla="*/ 83 h 342"/>
              <a:gd name="T36" fmla="*/ 83 w 589"/>
              <a:gd name="T37" fmla="*/ 91 h 342"/>
              <a:gd name="T38" fmla="*/ 51 w 589"/>
              <a:gd name="T39" fmla="*/ 99 h 342"/>
              <a:gd name="T40" fmla="*/ 27 w 589"/>
              <a:gd name="T41" fmla="*/ 95 h 342"/>
              <a:gd name="T42" fmla="*/ 0 w 589"/>
              <a:gd name="T43" fmla="*/ 101 h 342"/>
              <a:gd name="T44" fmla="*/ 10 w 589"/>
              <a:gd name="T45" fmla="*/ 225 h 342"/>
              <a:gd name="T46" fmla="*/ 23 w 589"/>
              <a:gd name="T47" fmla="*/ 243 h 342"/>
              <a:gd name="T48" fmla="*/ 38 w 589"/>
              <a:gd name="T49" fmla="*/ 257 h 342"/>
              <a:gd name="T50" fmla="*/ 56 w 589"/>
              <a:gd name="T51" fmla="*/ 286 h 342"/>
              <a:gd name="T52" fmla="*/ 81 w 589"/>
              <a:gd name="T53" fmla="*/ 304 h 342"/>
              <a:gd name="T54" fmla="*/ 109 w 589"/>
              <a:gd name="T55" fmla="*/ 305 h 342"/>
              <a:gd name="T56" fmla="*/ 123 w 589"/>
              <a:gd name="T57" fmla="*/ 292 h 342"/>
              <a:gd name="T58" fmla="*/ 134 w 589"/>
              <a:gd name="T59" fmla="*/ 268 h 342"/>
              <a:gd name="T60" fmla="*/ 152 w 589"/>
              <a:gd name="T61" fmla="*/ 266 h 342"/>
              <a:gd name="T62" fmla="*/ 185 w 589"/>
              <a:gd name="T63" fmla="*/ 284 h 342"/>
              <a:gd name="T64" fmla="*/ 205 w 589"/>
              <a:gd name="T65" fmla="*/ 296 h 342"/>
              <a:gd name="T66" fmla="*/ 221 w 589"/>
              <a:gd name="T67" fmla="*/ 314 h 342"/>
              <a:gd name="T68" fmla="*/ 232 w 589"/>
              <a:gd name="T69" fmla="*/ 323 h 342"/>
              <a:gd name="T70" fmla="*/ 249 w 589"/>
              <a:gd name="T71" fmla="*/ 331 h 342"/>
              <a:gd name="T72" fmla="*/ 271 w 589"/>
              <a:gd name="T73" fmla="*/ 336 h 342"/>
              <a:gd name="T74" fmla="*/ 315 w 589"/>
              <a:gd name="T75" fmla="*/ 291 h 342"/>
              <a:gd name="T76" fmla="*/ 335 w 589"/>
              <a:gd name="T77" fmla="*/ 282 h 342"/>
              <a:gd name="T78" fmla="*/ 350 w 589"/>
              <a:gd name="T79" fmla="*/ 271 h 342"/>
              <a:gd name="T80" fmla="*/ 350 w 589"/>
              <a:gd name="T81" fmla="*/ 235 h 342"/>
              <a:gd name="T82" fmla="*/ 346 w 589"/>
              <a:gd name="T83" fmla="*/ 196 h 342"/>
              <a:gd name="T84" fmla="*/ 362 w 589"/>
              <a:gd name="T85" fmla="*/ 179 h 342"/>
              <a:gd name="T86" fmla="*/ 392 w 589"/>
              <a:gd name="T87" fmla="*/ 189 h 342"/>
              <a:gd name="T88" fmla="*/ 418 w 589"/>
              <a:gd name="T89" fmla="*/ 166 h 342"/>
              <a:gd name="T90" fmla="*/ 443 w 589"/>
              <a:gd name="T91" fmla="*/ 149 h 342"/>
              <a:gd name="T92" fmla="*/ 475 w 589"/>
              <a:gd name="T93" fmla="*/ 149 h 342"/>
              <a:gd name="T94" fmla="*/ 502 w 589"/>
              <a:gd name="T95" fmla="*/ 143 h 342"/>
              <a:gd name="T96" fmla="*/ 529 w 589"/>
              <a:gd name="T97" fmla="*/ 135 h 342"/>
              <a:gd name="T98" fmla="*/ 563 w 589"/>
              <a:gd name="T99" fmla="*/ 130 h 342"/>
              <a:gd name="T100" fmla="*/ 575 w 589"/>
              <a:gd name="T101" fmla="*/ 112 h 342"/>
              <a:gd name="T102" fmla="*/ 587 w 589"/>
              <a:gd name="T103" fmla="*/ 90 h 342"/>
              <a:gd name="T104" fmla="*/ 566 w 589"/>
              <a:gd name="T105" fmla="*/ 91 h 342"/>
              <a:gd name="T106" fmla="*/ 542 w 589"/>
              <a:gd name="T107" fmla="*/ 101 h 342"/>
              <a:gd name="T108" fmla="*/ 507 w 589"/>
              <a:gd name="T109" fmla="*/ 95 h 342"/>
              <a:gd name="T110" fmla="*/ 485 w 589"/>
              <a:gd name="T111" fmla="*/ 78 h 342"/>
              <a:gd name="T112" fmla="*/ 467 w 589"/>
              <a:gd name="T113" fmla="*/ 58 h 342"/>
              <a:gd name="T114" fmla="*/ 503 w 589"/>
              <a:gd name="T115" fmla="*/ 1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89" h="342">
                <a:moveTo>
                  <a:pt x="503" y="16"/>
                </a:moveTo>
                <a:lnTo>
                  <a:pt x="500" y="7"/>
                </a:lnTo>
                <a:lnTo>
                  <a:pt x="488" y="4"/>
                </a:lnTo>
                <a:lnTo>
                  <a:pt x="482" y="10"/>
                </a:lnTo>
                <a:lnTo>
                  <a:pt x="483" y="17"/>
                </a:lnTo>
                <a:lnTo>
                  <a:pt x="474" y="24"/>
                </a:lnTo>
                <a:lnTo>
                  <a:pt x="471" y="20"/>
                </a:lnTo>
                <a:lnTo>
                  <a:pt x="459" y="23"/>
                </a:lnTo>
                <a:lnTo>
                  <a:pt x="459" y="18"/>
                </a:lnTo>
                <a:lnTo>
                  <a:pt x="448" y="20"/>
                </a:lnTo>
                <a:lnTo>
                  <a:pt x="446" y="13"/>
                </a:lnTo>
                <a:lnTo>
                  <a:pt x="434" y="14"/>
                </a:lnTo>
                <a:lnTo>
                  <a:pt x="428" y="11"/>
                </a:lnTo>
                <a:lnTo>
                  <a:pt x="418" y="13"/>
                </a:lnTo>
                <a:lnTo>
                  <a:pt x="411" y="8"/>
                </a:lnTo>
                <a:lnTo>
                  <a:pt x="405" y="11"/>
                </a:lnTo>
                <a:lnTo>
                  <a:pt x="396" y="6"/>
                </a:lnTo>
                <a:lnTo>
                  <a:pt x="390" y="10"/>
                </a:lnTo>
                <a:lnTo>
                  <a:pt x="380" y="10"/>
                </a:lnTo>
                <a:lnTo>
                  <a:pt x="375" y="5"/>
                </a:lnTo>
                <a:lnTo>
                  <a:pt x="371" y="0"/>
                </a:lnTo>
                <a:lnTo>
                  <a:pt x="365" y="10"/>
                </a:lnTo>
                <a:lnTo>
                  <a:pt x="356" y="13"/>
                </a:lnTo>
                <a:lnTo>
                  <a:pt x="348" y="7"/>
                </a:lnTo>
                <a:lnTo>
                  <a:pt x="345" y="13"/>
                </a:lnTo>
                <a:lnTo>
                  <a:pt x="339" y="11"/>
                </a:lnTo>
                <a:lnTo>
                  <a:pt x="330" y="16"/>
                </a:lnTo>
                <a:lnTo>
                  <a:pt x="318" y="16"/>
                </a:lnTo>
                <a:lnTo>
                  <a:pt x="306" y="16"/>
                </a:lnTo>
                <a:lnTo>
                  <a:pt x="300" y="10"/>
                </a:lnTo>
                <a:lnTo>
                  <a:pt x="292" y="18"/>
                </a:lnTo>
                <a:lnTo>
                  <a:pt x="278" y="20"/>
                </a:lnTo>
                <a:lnTo>
                  <a:pt x="264" y="22"/>
                </a:lnTo>
                <a:lnTo>
                  <a:pt x="248" y="24"/>
                </a:lnTo>
                <a:lnTo>
                  <a:pt x="241" y="14"/>
                </a:lnTo>
                <a:lnTo>
                  <a:pt x="231" y="14"/>
                </a:lnTo>
                <a:lnTo>
                  <a:pt x="229" y="21"/>
                </a:lnTo>
                <a:lnTo>
                  <a:pt x="230" y="31"/>
                </a:lnTo>
                <a:lnTo>
                  <a:pt x="219" y="25"/>
                </a:lnTo>
                <a:lnTo>
                  <a:pt x="212" y="30"/>
                </a:lnTo>
                <a:lnTo>
                  <a:pt x="198" y="30"/>
                </a:lnTo>
                <a:lnTo>
                  <a:pt x="188" y="39"/>
                </a:lnTo>
                <a:lnTo>
                  <a:pt x="177" y="39"/>
                </a:lnTo>
                <a:lnTo>
                  <a:pt x="178" y="44"/>
                </a:lnTo>
                <a:lnTo>
                  <a:pt x="166" y="47"/>
                </a:lnTo>
                <a:lnTo>
                  <a:pt x="166" y="54"/>
                </a:lnTo>
                <a:lnTo>
                  <a:pt x="160" y="59"/>
                </a:lnTo>
                <a:lnTo>
                  <a:pt x="149" y="57"/>
                </a:lnTo>
                <a:lnTo>
                  <a:pt x="133" y="59"/>
                </a:lnTo>
                <a:lnTo>
                  <a:pt x="124" y="58"/>
                </a:lnTo>
                <a:lnTo>
                  <a:pt x="116" y="63"/>
                </a:lnTo>
                <a:lnTo>
                  <a:pt x="109" y="70"/>
                </a:lnTo>
                <a:lnTo>
                  <a:pt x="105" y="77"/>
                </a:lnTo>
                <a:lnTo>
                  <a:pt x="103" y="83"/>
                </a:lnTo>
                <a:lnTo>
                  <a:pt x="96" y="83"/>
                </a:lnTo>
                <a:lnTo>
                  <a:pt x="88" y="85"/>
                </a:lnTo>
                <a:lnTo>
                  <a:pt x="83" y="91"/>
                </a:lnTo>
                <a:lnTo>
                  <a:pt x="69" y="93"/>
                </a:lnTo>
                <a:lnTo>
                  <a:pt x="59" y="94"/>
                </a:lnTo>
                <a:lnTo>
                  <a:pt x="51" y="99"/>
                </a:lnTo>
                <a:lnTo>
                  <a:pt x="45" y="96"/>
                </a:lnTo>
                <a:lnTo>
                  <a:pt x="35" y="99"/>
                </a:lnTo>
                <a:lnTo>
                  <a:pt x="27" y="95"/>
                </a:lnTo>
                <a:lnTo>
                  <a:pt x="13" y="99"/>
                </a:lnTo>
                <a:lnTo>
                  <a:pt x="5" y="94"/>
                </a:lnTo>
                <a:lnTo>
                  <a:pt x="0" y="101"/>
                </a:lnTo>
                <a:lnTo>
                  <a:pt x="0" y="207"/>
                </a:lnTo>
                <a:lnTo>
                  <a:pt x="1" y="221"/>
                </a:lnTo>
                <a:lnTo>
                  <a:pt x="10" y="225"/>
                </a:lnTo>
                <a:lnTo>
                  <a:pt x="15" y="233"/>
                </a:lnTo>
                <a:lnTo>
                  <a:pt x="15" y="240"/>
                </a:lnTo>
                <a:lnTo>
                  <a:pt x="23" y="243"/>
                </a:lnTo>
                <a:lnTo>
                  <a:pt x="29" y="246"/>
                </a:lnTo>
                <a:lnTo>
                  <a:pt x="32" y="255"/>
                </a:lnTo>
                <a:lnTo>
                  <a:pt x="38" y="257"/>
                </a:lnTo>
                <a:lnTo>
                  <a:pt x="39" y="269"/>
                </a:lnTo>
                <a:lnTo>
                  <a:pt x="45" y="276"/>
                </a:lnTo>
                <a:lnTo>
                  <a:pt x="56" y="286"/>
                </a:lnTo>
                <a:lnTo>
                  <a:pt x="63" y="291"/>
                </a:lnTo>
                <a:lnTo>
                  <a:pt x="74" y="296"/>
                </a:lnTo>
                <a:lnTo>
                  <a:pt x="81" y="304"/>
                </a:lnTo>
                <a:lnTo>
                  <a:pt x="88" y="308"/>
                </a:lnTo>
                <a:lnTo>
                  <a:pt x="99" y="310"/>
                </a:lnTo>
                <a:lnTo>
                  <a:pt x="109" y="305"/>
                </a:lnTo>
                <a:lnTo>
                  <a:pt x="110" y="298"/>
                </a:lnTo>
                <a:lnTo>
                  <a:pt x="116" y="293"/>
                </a:lnTo>
                <a:lnTo>
                  <a:pt x="123" y="292"/>
                </a:lnTo>
                <a:lnTo>
                  <a:pt x="128" y="285"/>
                </a:lnTo>
                <a:lnTo>
                  <a:pt x="127" y="276"/>
                </a:lnTo>
                <a:lnTo>
                  <a:pt x="134" y="268"/>
                </a:lnTo>
                <a:lnTo>
                  <a:pt x="140" y="267"/>
                </a:lnTo>
                <a:lnTo>
                  <a:pt x="146" y="274"/>
                </a:lnTo>
                <a:lnTo>
                  <a:pt x="152" y="266"/>
                </a:lnTo>
                <a:lnTo>
                  <a:pt x="161" y="269"/>
                </a:lnTo>
                <a:lnTo>
                  <a:pt x="171" y="275"/>
                </a:lnTo>
                <a:lnTo>
                  <a:pt x="185" y="284"/>
                </a:lnTo>
                <a:lnTo>
                  <a:pt x="192" y="278"/>
                </a:lnTo>
                <a:lnTo>
                  <a:pt x="202" y="286"/>
                </a:lnTo>
                <a:lnTo>
                  <a:pt x="205" y="296"/>
                </a:lnTo>
                <a:lnTo>
                  <a:pt x="209" y="304"/>
                </a:lnTo>
                <a:lnTo>
                  <a:pt x="216" y="305"/>
                </a:lnTo>
                <a:lnTo>
                  <a:pt x="221" y="314"/>
                </a:lnTo>
                <a:lnTo>
                  <a:pt x="221" y="321"/>
                </a:lnTo>
                <a:lnTo>
                  <a:pt x="227" y="326"/>
                </a:lnTo>
                <a:lnTo>
                  <a:pt x="232" y="323"/>
                </a:lnTo>
                <a:lnTo>
                  <a:pt x="236" y="335"/>
                </a:lnTo>
                <a:lnTo>
                  <a:pt x="242" y="333"/>
                </a:lnTo>
                <a:lnTo>
                  <a:pt x="249" y="331"/>
                </a:lnTo>
                <a:lnTo>
                  <a:pt x="258" y="335"/>
                </a:lnTo>
                <a:lnTo>
                  <a:pt x="262" y="342"/>
                </a:lnTo>
                <a:lnTo>
                  <a:pt x="271" y="336"/>
                </a:lnTo>
                <a:lnTo>
                  <a:pt x="307" y="308"/>
                </a:lnTo>
                <a:lnTo>
                  <a:pt x="306" y="298"/>
                </a:lnTo>
                <a:lnTo>
                  <a:pt x="315" y="291"/>
                </a:lnTo>
                <a:lnTo>
                  <a:pt x="322" y="293"/>
                </a:lnTo>
                <a:lnTo>
                  <a:pt x="330" y="288"/>
                </a:lnTo>
                <a:lnTo>
                  <a:pt x="335" y="282"/>
                </a:lnTo>
                <a:lnTo>
                  <a:pt x="336" y="275"/>
                </a:lnTo>
                <a:lnTo>
                  <a:pt x="340" y="269"/>
                </a:lnTo>
                <a:lnTo>
                  <a:pt x="350" y="271"/>
                </a:lnTo>
                <a:lnTo>
                  <a:pt x="346" y="260"/>
                </a:lnTo>
                <a:lnTo>
                  <a:pt x="345" y="248"/>
                </a:lnTo>
                <a:lnTo>
                  <a:pt x="350" y="235"/>
                </a:lnTo>
                <a:lnTo>
                  <a:pt x="351" y="218"/>
                </a:lnTo>
                <a:lnTo>
                  <a:pt x="351" y="203"/>
                </a:lnTo>
                <a:lnTo>
                  <a:pt x="346" y="196"/>
                </a:lnTo>
                <a:lnTo>
                  <a:pt x="344" y="186"/>
                </a:lnTo>
                <a:lnTo>
                  <a:pt x="351" y="178"/>
                </a:lnTo>
                <a:lnTo>
                  <a:pt x="362" y="179"/>
                </a:lnTo>
                <a:lnTo>
                  <a:pt x="371" y="188"/>
                </a:lnTo>
                <a:lnTo>
                  <a:pt x="385" y="195"/>
                </a:lnTo>
                <a:lnTo>
                  <a:pt x="392" y="189"/>
                </a:lnTo>
                <a:lnTo>
                  <a:pt x="396" y="179"/>
                </a:lnTo>
                <a:lnTo>
                  <a:pt x="405" y="172"/>
                </a:lnTo>
                <a:lnTo>
                  <a:pt x="418" y="166"/>
                </a:lnTo>
                <a:lnTo>
                  <a:pt x="429" y="166"/>
                </a:lnTo>
                <a:lnTo>
                  <a:pt x="437" y="159"/>
                </a:lnTo>
                <a:lnTo>
                  <a:pt x="443" y="149"/>
                </a:lnTo>
                <a:lnTo>
                  <a:pt x="456" y="151"/>
                </a:lnTo>
                <a:lnTo>
                  <a:pt x="467" y="148"/>
                </a:lnTo>
                <a:lnTo>
                  <a:pt x="475" y="149"/>
                </a:lnTo>
                <a:lnTo>
                  <a:pt x="484" y="151"/>
                </a:lnTo>
                <a:lnTo>
                  <a:pt x="495" y="147"/>
                </a:lnTo>
                <a:lnTo>
                  <a:pt x="502" y="143"/>
                </a:lnTo>
                <a:lnTo>
                  <a:pt x="513" y="143"/>
                </a:lnTo>
                <a:lnTo>
                  <a:pt x="520" y="137"/>
                </a:lnTo>
                <a:lnTo>
                  <a:pt x="529" y="135"/>
                </a:lnTo>
                <a:lnTo>
                  <a:pt x="536" y="135"/>
                </a:lnTo>
                <a:lnTo>
                  <a:pt x="550" y="132"/>
                </a:lnTo>
                <a:lnTo>
                  <a:pt x="563" y="130"/>
                </a:lnTo>
                <a:lnTo>
                  <a:pt x="566" y="124"/>
                </a:lnTo>
                <a:lnTo>
                  <a:pt x="570" y="119"/>
                </a:lnTo>
                <a:lnTo>
                  <a:pt x="575" y="112"/>
                </a:lnTo>
                <a:lnTo>
                  <a:pt x="584" y="106"/>
                </a:lnTo>
                <a:lnTo>
                  <a:pt x="589" y="99"/>
                </a:lnTo>
                <a:lnTo>
                  <a:pt x="587" y="90"/>
                </a:lnTo>
                <a:lnTo>
                  <a:pt x="581" y="88"/>
                </a:lnTo>
                <a:lnTo>
                  <a:pt x="573" y="94"/>
                </a:lnTo>
                <a:lnTo>
                  <a:pt x="566" y="91"/>
                </a:lnTo>
                <a:lnTo>
                  <a:pt x="560" y="96"/>
                </a:lnTo>
                <a:lnTo>
                  <a:pt x="548" y="95"/>
                </a:lnTo>
                <a:lnTo>
                  <a:pt x="542" y="101"/>
                </a:lnTo>
                <a:lnTo>
                  <a:pt x="522" y="93"/>
                </a:lnTo>
                <a:lnTo>
                  <a:pt x="513" y="102"/>
                </a:lnTo>
                <a:lnTo>
                  <a:pt x="507" y="95"/>
                </a:lnTo>
                <a:lnTo>
                  <a:pt x="497" y="91"/>
                </a:lnTo>
                <a:lnTo>
                  <a:pt x="489" y="91"/>
                </a:lnTo>
                <a:lnTo>
                  <a:pt x="485" y="78"/>
                </a:lnTo>
                <a:lnTo>
                  <a:pt x="480" y="71"/>
                </a:lnTo>
                <a:lnTo>
                  <a:pt x="474" y="64"/>
                </a:lnTo>
                <a:lnTo>
                  <a:pt x="467" y="58"/>
                </a:lnTo>
                <a:lnTo>
                  <a:pt x="457" y="58"/>
                </a:lnTo>
                <a:lnTo>
                  <a:pt x="450" y="53"/>
                </a:lnTo>
                <a:lnTo>
                  <a:pt x="503" y="16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8" name="Freeform 60">
            <a:extLst>
              <a:ext uri="{FF2B5EF4-FFF2-40B4-BE49-F238E27FC236}">
                <a16:creationId xmlns:a16="http://schemas.microsoft.com/office/drawing/2014/main" id="{B9DE79AE-84B0-4C79-B2B0-7BBC6E9D55E0}"/>
              </a:ext>
            </a:extLst>
          </p:cNvPr>
          <p:cNvSpPr>
            <a:spLocks/>
          </p:cNvSpPr>
          <p:nvPr/>
        </p:nvSpPr>
        <p:spPr bwMode="auto">
          <a:xfrm>
            <a:off x="3105630" y="4620949"/>
            <a:ext cx="1193933" cy="693252"/>
          </a:xfrm>
          <a:custGeom>
            <a:avLst/>
            <a:gdLst>
              <a:gd name="T0" fmla="*/ 488 w 589"/>
              <a:gd name="T1" fmla="*/ 4 h 342"/>
              <a:gd name="T2" fmla="*/ 474 w 589"/>
              <a:gd name="T3" fmla="*/ 24 h 342"/>
              <a:gd name="T4" fmla="*/ 459 w 589"/>
              <a:gd name="T5" fmla="*/ 18 h 342"/>
              <a:gd name="T6" fmla="*/ 434 w 589"/>
              <a:gd name="T7" fmla="*/ 14 h 342"/>
              <a:gd name="T8" fmla="*/ 411 w 589"/>
              <a:gd name="T9" fmla="*/ 8 h 342"/>
              <a:gd name="T10" fmla="*/ 390 w 589"/>
              <a:gd name="T11" fmla="*/ 10 h 342"/>
              <a:gd name="T12" fmla="*/ 371 w 589"/>
              <a:gd name="T13" fmla="*/ 0 h 342"/>
              <a:gd name="T14" fmla="*/ 348 w 589"/>
              <a:gd name="T15" fmla="*/ 7 h 342"/>
              <a:gd name="T16" fmla="*/ 330 w 589"/>
              <a:gd name="T17" fmla="*/ 16 h 342"/>
              <a:gd name="T18" fmla="*/ 300 w 589"/>
              <a:gd name="T19" fmla="*/ 10 h 342"/>
              <a:gd name="T20" fmla="*/ 264 w 589"/>
              <a:gd name="T21" fmla="*/ 22 h 342"/>
              <a:gd name="T22" fmla="*/ 231 w 589"/>
              <a:gd name="T23" fmla="*/ 14 h 342"/>
              <a:gd name="T24" fmla="*/ 219 w 589"/>
              <a:gd name="T25" fmla="*/ 25 h 342"/>
              <a:gd name="T26" fmla="*/ 188 w 589"/>
              <a:gd name="T27" fmla="*/ 39 h 342"/>
              <a:gd name="T28" fmla="*/ 166 w 589"/>
              <a:gd name="T29" fmla="*/ 47 h 342"/>
              <a:gd name="T30" fmla="*/ 149 w 589"/>
              <a:gd name="T31" fmla="*/ 57 h 342"/>
              <a:gd name="T32" fmla="*/ 116 w 589"/>
              <a:gd name="T33" fmla="*/ 63 h 342"/>
              <a:gd name="T34" fmla="*/ 103 w 589"/>
              <a:gd name="T35" fmla="*/ 83 h 342"/>
              <a:gd name="T36" fmla="*/ 83 w 589"/>
              <a:gd name="T37" fmla="*/ 91 h 342"/>
              <a:gd name="T38" fmla="*/ 51 w 589"/>
              <a:gd name="T39" fmla="*/ 99 h 342"/>
              <a:gd name="T40" fmla="*/ 27 w 589"/>
              <a:gd name="T41" fmla="*/ 95 h 342"/>
              <a:gd name="T42" fmla="*/ 0 w 589"/>
              <a:gd name="T43" fmla="*/ 101 h 342"/>
              <a:gd name="T44" fmla="*/ 10 w 589"/>
              <a:gd name="T45" fmla="*/ 225 h 342"/>
              <a:gd name="T46" fmla="*/ 23 w 589"/>
              <a:gd name="T47" fmla="*/ 243 h 342"/>
              <a:gd name="T48" fmla="*/ 38 w 589"/>
              <a:gd name="T49" fmla="*/ 257 h 342"/>
              <a:gd name="T50" fmla="*/ 56 w 589"/>
              <a:gd name="T51" fmla="*/ 286 h 342"/>
              <a:gd name="T52" fmla="*/ 81 w 589"/>
              <a:gd name="T53" fmla="*/ 304 h 342"/>
              <a:gd name="T54" fmla="*/ 109 w 589"/>
              <a:gd name="T55" fmla="*/ 305 h 342"/>
              <a:gd name="T56" fmla="*/ 123 w 589"/>
              <a:gd name="T57" fmla="*/ 292 h 342"/>
              <a:gd name="T58" fmla="*/ 134 w 589"/>
              <a:gd name="T59" fmla="*/ 268 h 342"/>
              <a:gd name="T60" fmla="*/ 152 w 589"/>
              <a:gd name="T61" fmla="*/ 266 h 342"/>
              <a:gd name="T62" fmla="*/ 185 w 589"/>
              <a:gd name="T63" fmla="*/ 284 h 342"/>
              <a:gd name="T64" fmla="*/ 205 w 589"/>
              <a:gd name="T65" fmla="*/ 296 h 342"/>
              <a:gd name="T66" fmla="*/ 221 w 589"/>
              <a:gd name="T67" fmla="*/ 314 h 342"/>
              <a:gd name="T68" fmla="*/ 232 w 589"/>
              <a:gd name="T69" fmla="*/ 323 h 342"/>
              <a:gd name="T70" fmla="*/ 249 w 589"/>
              <a:gd name="T71" fmla="*/ 331 h 342"/>
              <a:gd name="T72" fmla="*/ 271 w 589"/>
              <a:gd name="T73" fmla="*/ 336 h 342"/>
              <a:gd name="T74" fmla="*/ 315 w 589"/>
              <a:gd name="T75" fmla="*/ 291 h 342"/>
              <a:gd name="T76" fmla="*/ 335 w 589"/>
              <a:gd name="T77" fmla="*/ 282 h 342"/>
              <a:gd name="T78" fmla="*/ 350 w 589"/>
              <a:gd name="T79" fmla="*/ 271 h 342"/>
              <a:gd name="T80" fmla="*/ 350 w 589"/>
              <a:gd name="T81" fmla="*/ 235 h 342"/>
              <a:gd name="T82" fmla="*/ 346 w 589"/>
              <a:gd name="T83" fmla="*/ 196 h 342"/>
              <a:gd name="T84" fmla="*/ 362 w 589"/>
              <a:gd name="T85" fmla="*/ 179 h 342"/>
              <a:gd name="T86" fmla="*/ 392 w 589"/>
              <a:gd name="T87" fmla="*/ 189 h 342"/>
              <a:gd name="T88" fmla="*/ 418 w 589"/>
              <a:gd name="T89" fmla="*/ 166 h 342"/>
              <a:gd name="T90" fmla="*/ 443 w 589"/>
              <a:gd name="T91" fmla="*/ 149 h 342"/>
              <a:gd name="T92" fmla="*/ 475 w 589"/>
              <a:gd name="T93" fmla="*/ 149 h 342"/>
              <a:gd name="T94" fmla="*/ 502 w 589"/>
              <a:gd name="T95" fmla="*/ 143 h 342"/>
              <a:gd name="T96" fmla="*/ 529 w 589"/>
              <a:gd name="T97" fmla="*/ 135 h 342"/>
              <a:gd name="T98" fmla="*/ 563 w 589"/>
              <a:gd name="T99" fmla="*/ 130 h 342"/>
              <a:gd name="T100" fmla="*/ 575 w 589"/>
              <a:gd name="T101" fmla="*/ 112 h 342"/>
              <a:gd name="T102" fmla="*/ 587 w 589"/>
              <a:gd name="T103" fmla="*/ 90 h 342"/>
              <a:gd name="T104" fmla="*/ 566 w 589"/>
              <a:gd name="T105" fmla="*/ 91 h 342"/>
              <a:gd name="T106" fmla="*/ 542 w 589"/>
              <a:gd name="T107" fmla="*/ 101 h 342"/>
              <a:gd name="T108" fmla="*/ 507 w 589"/>
              <a:gd name="T109" fmla="*/ 95 h 342"/>
              <a:gd name="T110" fmla="*/ 485 w 589"/>
              <a:gd name="T111" fmla="*/ 78 h 342"/>
              <a:gd name="T112" fmla="*/ 467 w 589"/>
              <a:gd name="T113" fmla="*/ 58 h 342"/>
              <a:gd name="T114" fmla="*/ 503 w 589"/>
              <a:gd name="T115" fmla="*/ 1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89" h="342">
                <a:moveTo>
                  <a:pt x="503" y="16"/>
                </a:moveTo>
                <a:lnTo>
                  <a:pt x="500" y="7"/>
                </a:lnTo>
                <a:lnTo>
                  <a:pt x="488" y="4"/>
                </a:lnTo>
                <a:lnTo>
                  <a:pt x="482" y="10"/>
                </a:lnTo>
                <a:lnTo>
                  <a:pt x="483" y="17"/>
                </a:lnTo>
                <a:lnTo>
                  <a:pt x="474" y="24"/>
                </a:lnTo>
                <a:lnTo>
                  <a:pt x="471" y="20"/>
                </a:lnTo>
                <a:lnTo>
                  <a:pt x="459" y="23"/>
                </a:lnTo>
                <a:lnTo>
                  <a:pt x="459" y="18"/>
                </a:lnTo>
                <a:lnTo>
                  <a:pt x="448" y="20"/>
                </a:lnTo>
                <a:lnTo>
                  <a:pt x="446" y="13"/>
                </a:lnTo>
                <a:lnTo>
                  <a:pt x="434" y="14"/>
                </a:lnTo>
                <a:lnTo>
                  <a:pt x="428" y="11"/>
                </a:lnTo>
                <a:lnTo>
                  <a:pt x="418" y="13"/>
                </a:lnTo>
                <a:lnTo>
                  <a:pt x="411" y="8"/>
                </a:lnTo>
                <a:lnTo>
                  <a:pt x="405" y="11"/>
                </a:lnTo>
                <a:lnTo>
                  <a:pt x="396" y="6"/>
                </a:lnTo>
                <a:lnTo>
                  <a:pt x="390" y="10"/>
                </a:lnTo>
                <a:lnTo>
                  <a:pt x="380" y="10"/>
                </a:lnTo>
                <a:lnTo>
                  <a:pt x="375" y="5"/>
                </a:lnTo>
                <a:lnTo>
                  <a:pt x="371" y="0"/>
                </a:lnTo>
                <a:lnTo>
                  <a:pt x="365" y="10"/>
                </a:lnTo>
                <a:lnTo>
                  <a:pt x="356" y="13"/>
                </a:lnTo>
                <a:lnTo>
                  <a:pt x="348" y="7"/>
                </a:lnTo>
                <a:lnTo>
                  <a:pt x="345" y="13"/>
                </a:lnTo>
                <a:lnTo>
                  <a:pt x="339" y="11"/>
                </a:lnTo>
                <a:lnTo>
                  <a:pt x="330" y="16"/>
                </a:lnTo>
                <a:lnTo>
                  <a:pt x="318" y="16"/>
                </a:lnTo>
                <a:lnTo>
                  <a:pt x="306" y="16"/>
                </a:lnTo>
                <a:lnTo>
                  <a:pt x="300" y="10"/>
                </a:lnTo>
                <a:lnTo>
                  <a:pt x="292" y="18"/>
                </a:lnTo>
                <a:lnTo>
                  <a:pt x="278" y="20"/>
                </a:lnTo>
                <a:lnTo>
                  <a:pt x="264" y="22"/>
                </a:lnTo>
                <a:lnTo>
                  <a:pt x="248" y="24"/>
                </a:lnTo>
                <a:lnTo>
                  <a:pt x="241" y="14"/>
                </a:lnTo>
                <a:lnTo>
                  <a:pt x="231" y="14"/>
                </a:lnTo>
                <a:lnTo>
                  <a:pt x="229" y="21"/>
                </a:lnTo>
                <a:lnTo>
                  <a:pt x="230" y="31"/>
                </a:lnTo>
                <a:lnTo>
                  <a:pt x="219" y="25"/>
                </a:lnTo>
                <a:lnTo>
                  <a:pt x="212" y="30"/>
                </a:lnTo>
                <a:lnTo>
                  <a:pt x="198" y="30"/>
                </a:lnTo>
                <a:lnTo>
                  <a:pt x="188" y="39"/>
                </a:lnTo>
                <a:lnTo>
                  <a:pt x="177" y="39"/>
                </a:lnTo>
                <a:lnTo>
                  <a:pt x="178" y="44"/>
                </a:lnTo>
                <a:lnTo>
                  <a:pt x="166" y="47"/>
                </a:lnTo>
                <a:lnTo>
                  <a:pt x="166" y="54"/>
                </a:lnTo>
                <a:lnTo>
                  <a:pt x="160" y="59"/>
                </a:lnTo>
                <a:lnTo>
                  <a:pt x="149" y="57"/>
                </a:lnTo>
                <a:lnTo>
                  <a:pt x="133" y="59"/>
                </a:lnTo>
                <a:lnTo>
                  <a:pt x="124" y="58"/>
                </a:lnTo>
                <a:lnTo>
                  <a:pt x="116" y="63"/>
                </a:lnTo>
                <a:lnTo>
                  <a:pt x="109" y="70"/>
                </a:lnTo>
                <a:lnTo>
                  <a:pt x="105" y="77"/>
                </a:lnTo>
                <a:lnTo>
                  <a:pt x="103" y="83"/>
                </a:lnTo>
                <a:lnTo>
                  <a:pt x="96" y="83"/>
                </a:lnTo>
                <a:lnTo>
                  <a:pt x="88" y="85"/>
                </a:lnTo>
                <a:lnTo>
                  <a:pt x="83" y="91"/>
                </a:lnTo>
                <a:lnTo>
                  <a:pt x="69" y="93"/>
                </a:lnTo>
                <a:lnTo>
                  <a:pt x="59" y="94"/>
                </a:lnTo>
                <a:lnTo>
                  <a:pt x="51" y="99"/>
                </a:lnTo>
                <a:lnTo>
                  <a:pt x="45" y="96"/>
                </a:lnTo>
                <a:lnTo>
                  <a:pt x="35" y="99"/>
                </a:lnTo>
                <a:lnTo>
                  <a:pt x="27" y="95"/>
                </a:lnTo>
                <a:lnTo>
                  <a:pt x="13" y="99"/>
                </a:lnTo>
                <a:lnTo>
                  <a:pt x="5" y="94"/>
                </a:lnTo>
                <a:lnTo>
                  <a:pt x="0" y="101"/>
                </a:lnTo>
                <a:lnTo>
                  <a:pt x="0" y="207"/>
                </a:lnTo>
                <a:lnTo>
                  <a:pt x="1" y="221"/>
                </a:lnTo>
                <a:lnTo>
                  <a:pt x="10" y="225"/>
                </a:lnTo>
                <a:lnTo>
                  <a:pt x="15" y="233"/>
                </a:lnTo>
                <a:lnTo>
                  <a:pt x="15" y="240"/>
                </a:lnTo>
                <a:lnTo>
                  <a:pt x="23" y="243"/>
                </a:lnTo>
                <a:lnTo>
                  <a:pt x="29" y="246"/>
                </a:lnTo>
                <a:lnTo>
                  <a:pt x="32" y="255"/>
                </a:lnTo>
                <a:lnTo>
                  <a:pt x="38" y="257"/>
                </a:lnTo>
                <a:lnTo>
                  <a:pt x="39" y="269"/>
                </a:lnTo>
                <a:lnTo>
                  <a:pt x="45" y="276"/>
                </a:lnTo>
                <a:lnTo>
                  <a:pt x="56" y="286"/>
                </a:lnTo>
                <a:lnTo>
                  <a:pt x="63" y="291"/>
                </a:lnTo>
                <a:lnTo>
                  <a:pt x="74" y="296"/>
                </a:lnTo>
                <a:lnTo>
                  <a:pt x="81" y="304"/>
                </a:lnTo>
                <a:lnTo>
                  <a:pt x="88" y="308"/>
                </a:lnTo>
                <a:lnTo>
                  <a:pt x="99" y="310"/>
                </a:lnTo>
                <a:lnTo>
                  <a:pt x="109" y="305"/>
                </a:lnTo>
                <a:lnTo>
                  <a:pt x="110" y="298"/>
                </a:lnTo>
                <a:lnTo>
                  <a:pt x="116" y="293"/>
                </a:lnTo>
                <a:lnTo>
                  <a:pt x="123" y="292"/>
                </a:lnTo>
                <a:lnTo>
                  <a:pt x="128" y="285"/>
                </a:lnTo>
                <a:lnTo>
                  <a:pt x="127" y="276"/>
                </a:lnTo>
                <a:lnTo>
                  <a:pt x="134" y="268"/>
                </a:lnTo>
                <a:lnTo>
                  <a:pt x="140" y="267"/>
                </a:lnTo>
                <a:lnTo>
                  <a:pt x="146" y="274"/>
                </a:lnTo>
                <a:lnTo>
                  <a:pt x="152" y="266"/>
                </a:lnTo>
                <a:lnTo>
                  <a:pt x="161" y="269"/>
                </a:lnTo>
                <a:lnTo>
                  <a:pt x="171" y="275"/>
                </a:lnTo>
                <a:lnTo>
                  <a:pt x="185" y="284"/>
                </a:lnTo>
                <a:lnTo>
                  <a:pt x="192" y="278"/>
                </a:lnTo>
                <a:lnTo>
                  <a:pt x="202" y="286"/>
                </a:lnTo>
                <a:lnTo>
                  <a:pt x="205" y="296"/>
                </a:lnTo>
                <a:lnTo>
                  <a:pt x="209" y="304"/>
                </a:lnTo>
                <a:lnTo>
                  <a:pt x="216" y="305"/>
                </a:lnTo>
                <a:lnTo>
                  <a:pt x="221" y="314"/>
                </a:lnTo>
                <a:lnTo>
                  <a:pt x="221" y="321"/>
                </a:lnTo>
                <a:lnTo>
                  <a:pt x="227" y="326"/>
                </a:lnTo>
                <a:lnTo>
                  <a:pt x="232" y="323"/>
                </a:lnTo>
                <a:lnTo>
                  <a:pt x="236" y="335"/>
                </a:lnTo>
                <a:lnTo>
                  <a:pt x="242" y="333"/>
                </a:lnTo>
                <a:lnTo>
                  <a:pt x="249" y="331"/>
                </a:lnTo>
                <a:lnTo>
                  <a:pt x="258" y="335"/>
                </a:lnTo>
                <a:lnTo>
                  <a:pt x="262" y="342"/>
                </a:lnTo>
                <a:lnTo>
                  <a:pt x="271" y="336"/>
                </a:lnTo>
                <a:lnTo>
                  <a:pt x="307" y="308"/>
                </a:lnTo>
                <a:lnTo>
                  <a:pt x="306" y="298"/>
                </a:lnTo>
                <a:lnTo>
                  <a:pt x="315" y="291"/>
                </a:lnTo>
                <a:lnTo>
                  <a:pt x="322" y="293"/>
                </a:lnTo>
                <a:lnTo>
                  <a:pt x="330" y="288"/>
                </a:lnTo>
                <a:lnTo>
                  <a:pt x="335" y="282"/>
                </a:lnTo>
                <a:lnTo>
                  <a:pt x="336" y="275"/>
                </a:lnTo>
                <a:lnTo>
                  <a:pt x="340" y="269"/>
                </a:lnTo>
                <a:lnTo>
                  <a:pt x="350" y="271"/>
                </a:lnTo>
                <a:lnTo>
                  <a:pt x="346" y="260"/>
                </a:lnTo>
                <a:lnTo>
                  <a:pt x="345" y="248"/>
                </a:lnTo>
                <a:lnTo>
                  <a:pt x="350" y="235"/>
                </a:lnTo>
                <a:lnTo>
                  <a:pt x="351" y="218"/>
                </a:lnTo>
                <a:lnTo>
                  <a:pt x="351" y="203"/>
                </a:lnTo>
                <a:lnTo>
                  <a:pt x="346" y="196"/>
                </a:lnTo>
                <a:lnTo>
                  <a:pt x="344" y="186"/>
                </a:lnTo>
                <a:lnTo>
                  <a:pt x="351" y="178"/>
                </a:lnTo>
                <a:lnTo>
                  <a:pt x="362" y="179"/>
                </a:lnTo>
                <a:lnTo>
                  <a:pt x="371" y="188"/>
                </a:lnTo>
                <a:lnTo>
                  <a:pt x="385" y="195"/>
                </a:lnTo>
                <a:lnTo>
                  <a:pt x="392" y="189"/>
                </a:lnTo>
                <a:lnTo>
                  <a:pt x="396" y="179"/>
                </a:lnTo>
                <a:lnTo>
                  <a:pt x="405" y="172"/>
                </a:lnTo>
                <a:lnTo>
                  <a:pt x="418" y="166"/>
                </a:lnTo>
                <a:lnTo>
                  <a:pt x="429" y="166"/>
                </a:lnTo>
                <a:lnTo>
                  <a:pt x="437" y="159"/>
                </a:lnTo>
                <a:lnTo>
                  <a:pt x="443" y="149"/>
                </a:lnTo>
                <a:lnTo>
                  <a:pt x="456" y="151"/>
                </a:lnTo>
                <a:lnTo>
                  <a:pt x="467" y="148"/>
                </a:lnTo>
                <a:lnTo>
                  <a:pt x="475" y="149"/>
                </a:lnTo>
                <a:lnTo>
                  <a:pt x="484" y="151"/>
                </a:lnTo>
                <a:lnTo>
                  <a:pt x="495" y="147"/>
                </a:lnTo>
                <a:lnTo>
                  <a:pt x="502" y="143"/>
                </a:lnTo>
                <a:lnTo>
                  <a:pt x="513" y="143"/>
                </a:lnTo>
                <a:lnTo>
                  <a:pt x="520" y="137"/>
                </a:lnTo>
                <a:lnTo>
                  <a:pt x="529" y="135"/>
                </a:lnTo>
                <a:lnTo>
                  <a:pt x="536" y="135"/>
                </a:lnTo>
                <a:lnTo>
                  <a:pt x="550" y="132"/>
                </a:lnTo>
                <a:lnTo>
                  <a:pt x="563" y="130"/>
                </a:lnTo>
                <a:lnTo>
                  <a:pt x="566" y="124"/>
                </a:lnTo>
                <a:lnTo>
                  <a:pt x="570" y="119"/>
                </a:lnTo>
                <a:lnTo>
                  <a:pt x="575" y="112"/>
                </a:lnTo>
                <a:lnTo>
                  <a:pt x="584" y="106"/>
                </a:lnTo>
                <a:lnTo>
                  <a:pt x="589" y="99"/>
                </a:lnTo>
                <a:lnTo>
                  <a:pt x="587" y="90"/>
                </a:lnTo>
                <a:lnTo>
                  <a:pt x="581" y="88"/>
                </a:lnTo>
                <a:lnTo>
                  <a:pt x="573" y="94"/>
                </a:lnTo>
                <a:lnTo>
                  <a:pt x="566" y="91"/>
                </a:lnTo>
                <a:lnTo>
                  <a:pt x="560" y="96"/>
                </a:lnTo>
                <a:lnTo>
                  <a:pt x="548" y="95"/>
                </a:lnTo>
                <a:lnTo>
                  <a:pt x="542" y="101"/>
                </a:lnTo>
                <a:lnTo>
                  <a:pt x="522" y="93"/>
                </a:lnTo>
                <a:lnTo>
                  <a:pt x="513" y="102"/>
                </a:lnTo>
                <a:lnTo>
                  <a:pt x="507" y="95"/>
                </a:lnTo>
                <a:lnTo>
                  <a:pt x="497" y="91"/>
                </a:lnTo>
                <a:lnTo>
                  <a:pt x="489" y="91"/>
                </a:lnTo>
                <a:lnTo>
                  <a:pt x="485" y="78"/>
                </a:lnTo>
                <a:lnTo>
                  <a:pt x="480" y="71"/>
                </a:lnTo>
                <a:lnTo>
                  <a:pt x="474" y="64"/>
                </a:lnTo>
                <a:lnTo>
                  <a:pt x="467" y="58"/>
                </a:lnTo>
                <a:lnTo>
                  <a:pt x="457" y="58"/>
                </a:lnTo>
                <a:lnTo>
                  <a:pt x="450" y="53"/>
                </a:lnTo>
                <a:lnTo>
                  <a:pt x="503" y="16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69" name="Freeform 61">
            <a:extLst>
              <a:ext uri="{FF2B5EF4-FFF2-40B4-BE49-F238E27FC236}">
                <a16:creationId xmlns:a16="http://schemas.microsoft.com/office/drawing/2014/main" id="{AEC101DA-080B-4363-BF39-93FA063AA66D}"/>
              </a:ext>
            </a:extLst>
          </p:cNvPr>
          <p:cNvSpPr>
            <a:spLocks/>
          </p:cNvSpPr>
          <p:nvPr/>
        </p:nvSpPr>
        <p:spPr bwMode="auto">
          <a:xfrm>
            <a:off x="3634690" y="4860141"/>
            <a:ext cx="946633" cy="972985"/>
          </a:xfrm>
          <a:custGeom>
            <a:avLst/>
            <a:gdLst>
              <a:gd name="T0" fmla="*/ 148 w 467"/>
              <a:gd name="T1" fmla="*/ 306 h 480"/>
              <a:gd name="T2" fmla="*/ 173 w 467"/>
              <a:gd name="T3" fmla="*/ 314 h 480"/>
              <a:gd name="T4" fmla="*/ 186 w 467"/>
              <a:gd name="T5" fmla="*/ 342 h 480"/>
              <a:gd name="T6" fmla="*/ 213 w 467"/>
              <a:gd name="T7" fmla="*/ 353 h 480"/>
              <a:gd name="T8" fmla="*/ 253 w 467"/>
              <a:gd name="T9" fmla="*/ 363 h 480"/>
              <a:gd name="T10" fmla="*/ 284 w 467"/>
              <a:gd name="T11" fmla="*/ 369 h 480"/>
              <a:gd name="T12" fmla="*/ 287 w 467"/>
              <a:gd name="T13" fmla="*/ 383 h 480"/>
              <a:gd name="T14" fmla="*/ 294 w 467"/>
              <a:gd name="T15" fmla="*/ 412 h 480"/>
              <a:gd name="T16" fmla="*/ 300 w 467"/>
              <a:gd name="T17" fmla="*/ 434 h 480"/>
              <a:gd name="T18" fmla="*/ 301 w 467"/>
              <a:gd name="T19" fmla="*/ 452 h 480"/>
              <a:gd name="T20" fmla="*/ 321 w 467"/>
              <a:gd name="T21" fmla="*/ 453 h 480"/>
              <a:gd name="T22" fmla="*/ 336 w 467"/>
              <a:gd name="T23" fmla="*/ 445 h 480"/>
              <a:gd name="T24" fmla="*/ 350 w 467"/>
              <a:gd name="T25" fmla="*/ 462 h 480"/>
              <a:gd name="T26" fmla="*/ 372 w 467"/>
              <a:gd name="T27" fmla="*/ 455 h 480"/>
              <a:gd name="T28" fmla="*/ 384 w 467"/>
              <a:gd name="T29" fmla="*/ 469 h 480"/>
              <a:gd name="T30" fmla="*/ 416 w 467"/>
              <a:gd name="T31" fmla="*/ 473 h 480"/>
              <a:gd name="T32" fmla="*/ 425 w 467"/>
              <a:gd name="T33" fmla="*/ 445 h 480"/>
              <a:gd name="T34" fmla="*/ 402 w 467"/>
              <a:gd name="T35" fmla="*/ 423 h 480"/>
              <a:gd name="T36" fmla="*/ 401 w 467"/>
              <a:gd name="T37" fmla="*/ 395 h 480"/>
              <a:gd name="T38" fmla="*/ 386 w 467"/>
              <a:gd name="T39" fmla="*/ 370 h 480"/>
              <a:gd name="T40" fmla="*/ 345 w 467"/>
              <a:gd name="T41" fmla="*/ 353 h 480"/>
              <a:gd name="T42" fmla="*/ 325 w 467"/>
              <a:gd name="T43" fmla="*/ 226 h 480"/>
              <a:gd name="T44" fmla="*/ 365 w 467"/>
              <a:gd name="T45" fmla="*/ 220 h 480"/>
              <a:gd name="T46" fmla="*/ 401 w 467"/>
              <a:gd name="T47" fmla="*/ 203 h 480"/>
              <a:gd name="T48" fmla="*/ 436 w 467"/>
              <a:gd name="T49" fmla="*/ 205 h 480"/>
              <a:gd name="T50" fmla="*/ 467 w 467"/>
              <a:gd name="T51" fmla="*/ 207 h 480"/>
              <a:gd name="T52" fmla="*/ 460 w 467"/>
              <a:gd name="T53" fmla="*/ 179 h 480"/>
              <a:gd name="T54" fmla="*/ 455 w 467"/>
              <a:gd name="T55" fmla="*/ 156 h 480"/>
              <a:gd name="T56" fmla="*/ 420 w 467"/>
              <a:gd name="T57" fmla="*/ 151 h 480"/>
              <a:gd name="T58" fmla="*/ 394 w 467"/>
              <a:gd name="T59" fmla="*/ 142 h 480"/>
              <a:gd name="T60" fmla="*/ 366 w 467"/>
              <a:gd name="T61" fmla="*/ 142 h 480"/>
              <a:gd name="T62" fmla="*/ 347 w 467"/>
              <a:gd name="T63" fmla="*/ 51 h 480"/>
              <a:gd name="T64" fmla="*/ 312 w 467"/>
              <a:gd name="T65" fmla="*/ 39 h 480"/>
              <a:gd name="T66" fmla="*/ 305 w 467"/>
              <a:gd name="T67" fmla="*/ 17 h 480"/>
              <a:gd name="T68" fmla="*/ 286 w 467"/>
              <a:gd name="T69" fmla="*/ 13 h 480"/>
              <a:gd name="T70" fmla="*/ 248 w 467"/>
              <a:gd name="T71" fmla="*/ 24 h 480"/>
              <a:gd name="T72" fmla="*/ 211 w 467"/>
              <a:gd name="T73" fmla="*/ 30 h 480"/>
              <a:gd name="T74" fmla="*/ 173 w 467"/>
              <a:gd name="T75" fmla="*/ 40 h 480"/>
              <a:gd name="T76" fmla="*/ 132 w 467"/>
              <a:gd name="T77" fmla="*/ 60 h 480"/>
              <a:gd name="T78" fmla="*/ 99 w 467"/>
              <a:gd name="T79" fmla="*/ 60 h 480"/>
              <a:gd name="T80" fmla="*/ 88 w 467"/>
              <a:gd name="T81" fmla="*/ 85 h 480"/>
              <a:gd name="T82" fmla="*/ 83 w 467"/>
              <a:gd name="T83" fmla="*/ 141 h 480"/>
              <a:gd name="T84" fmla="*/ 72 w 467"/>
              <a:gd name="T85" fmla="*/ 164 h 480"/>
              <a:gd name="T86" fmla="*/ 43 w 467"/>
              <a:gd name="T87" fmla="*/ 180 h 480"/>
              <a:gd name="T88" fmla="*/ 8 w 467"/>
              <a:gd name="T89" fmla="*/ 225 h 480"/>
              <a:gd name="T90" fmla="*/ 23 w 467"/>
              <a:gd name="T91" fmla="*/ 245 h 480"/>
              <a:gd name="T92" fmla="*/ 38 w 467"/>
              <a:gd name="T93" fmla="*/ 267 h 480"/>
              <a:gd name="T94" fmla="*/ 59 w 467"/>
              <a:gd name="T95" fmla="*/ 279 h 480"/>
              <a:gd name="T96" fmla="*/ 85 w 467"/>
              <a:gd name="T97" fmla="*/ 290 h 480"/>
              <a:gd name="T98" fmla="*/ 107 w 467"/>
              <a:gd name="T99" fmla="*/ 29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67" h="480">
                <a:moveTo>
                  <a:pt x="125" y="303"/>
                </a:moveTo>
                <a:lnTo>
                  <a:pt x="136" y="302"/>
                </a:lnTo>
                <a:lnTo>
                  <a:pt x="144" y="300"/>
                </a:lnTo>
                <a:lnTo>
                  <a:pt x="148" y="306"/>
                </a:lnTo>
                <a:lnTo>
                  <a:pt x="149" y="312"/>
                </a:lnTo>
                <a:lnTo>
                  <a:pt x="160" y="314"/>
                </a:lnTo>
                <a:lnTo>
                  <a:pt x="166" y="318"/>
                </a:lnTo>
                <a:lnTo>
                  <a:pt x="173" y="314"/>
                </a:lnTo>
                <a:lnTo>
                  <a:pt x="181" y="323"/>
                </a:lnTo>
                <a:lnTo>
                  <a:pt x="187" y="329"/>
                </a:lnTo>
                <a:lnTo>
                  <a:pt x="176" y="335"/>
                </a:lnTo>
                <a:lnTo>
                  <a:pt x="186" y="342"/>
                </a:lnTo>
                <a:lnTo>
                  <a:pt x="191" y="346"/>
                </a:lnTo>
                <a:lnTo>
                  <a:pt x="192" y="355"/>
                </a:lnTo>
                <a:lnTo>
                  <a:pt x="206" y="359"/>
                </a:lnTo>
                <a:lnTo>
                  <a:pt x="213" y="353"/>
                </a:lnTo>
                <a:lnTo>
                  <a:pt x="227" y="360"/>
                </a:lnTo>
                <a:lnTo>
                  <a:pt x="233" y="358"/>
                </a:lnTo>
                <a:lnTo>
                  <a:pt x="238" y="361"/>
                </a:lnTo>
                <a:lnTo>
                  <a:pt x="253" y="363"/>
                </a:lnTo>
                <a:lnTo>
                  <a:pt x="260" y="372"/>
                </a:lnTo>
                <a:lnTo>
                  <a:pt x="270" y="376"/>
                </a:lnTo>
                <a:lnTo>
                  <a:pt x="280" y="377"/>
                </a:lnTo>
                <a:lnTo>
                  <a:pt x="284" y="369"/>
                </a:lnTo>
                <a:lnTo>
                  <a:pt x="293" y="369"/>
                </a:lnTo>
                <a:lnTo>
                  <a:pt x="300" y="371"/>
                </a:lnTo>
                <a:lnTo>
                  <a:pt x="295" y="377"/>
                </a:lnTo>
                <a:lnTo>
                  <a:pt x="287" y="383"/>
                </a:lnTo>
                <a:lnTo>
                  <a:pt x="284" y="393"/>
                </a:lnTo>
                <a:lnTo>
                  <a:pt x="294" y="392"/>
                </a:lnTo>
                <a:lnTo>
                  <a:pt x="295" y="403"/>
                </a:lnTo>
                <a:lnTo>
                  <a:pt x="294" y="412"/>
                </a:lnTo>
                <a:lnTo>
                  <a:pt x="288" y="415"/>
                </a:lnTo>
                <a:lnTo>
                  <a:pt x="287" y="421"/>
                </a:lnTo>
                <a:lnTo>
                  <a:pt x="293" y="428"/>
                </a:lnTo>
                <a:lnTo>
                  <a:pt x="300" y="434"/>
                </a:lnTo>
                <a:lnTo>
                  <a:pt x="295" y="443"/>
                </a:lnTo>
                <a:lnTo>
                  <a:pt x="287" y="446"/>
                </a:lnTo>
                <a:lnTo>
                  <a:pt x="290" y="452"/>
                </a:lnTo>
                <a:lnTo>
                  <a:pt x="301" y="452"/>
                </a:lnTo>
                <a:lnTo>
                  <a:pt x="302" y="461"/>
                </a:lnTo>
                <a:lnTo>
                  <a:pt x="311" y="467"/>
                </a:lnTo>
                <a:lnTo>
                  <a:pt x="318" y="461"/>
                </a:lnTo>
                <a:lnTo>
                  <a:pt x="321" y="453"/>
                </a:lnTo>
                <a:lnTo>
                  <a:pt x="312" y="451"/>
                </a:lnTo>
                <a:lnTo>
                  <a:pt x="318" y="446"/>
                </a:lnTo>
                <a:lnTo>
                  <a:pt x="329" y="446"/>
                </a:lnTo>
                <a:lnTo>
                  <a:pt x="336" y="445"/>
                </a:lnTo>
                <a:lnTo>
                  <a:pt x="347" y="444"/>
                </a:lnTo>
                <a:lnTo>
                  <a:pt x="342" y="451"/>
                </a:lnTo>
                <a:lnTo>
                  <a:pt x="342" y="460"/>
                </a:lnTo>
                <a:lnTo>
                  <a:pt x="350" y="462"/>
                </a:lnTo>
                <a:lnTo>
                  <a:pt x="358" y="458"/>
                </a:lnTo>
                <a:lnTo>
                  <a:pt x="361" y="453"/>
                </a:lnTo>
                <a:lnTo>
                  <a:pt x="371" y="463"/>
                </a:lnTo>
                <a:lnTo>
                  <a:pt x="372" y="455"/>
                </a:lnTo>
                <a:lnTo>
                  <a:pt x="378" y="451"/>
                </a:lnTo>
                <a:lnTo>
                  <a:pt x="385" y="457"/>
                </a:lnTo>
                <a:lnTo>
                  <a:pt x="389" y="464"/>
                </a:lnTo>
                <a:lnTo>
                  <a:pt x="384" y="469"/>
                </a:lnTo>
                <a:lnTo>
                  <a:pt x="390" y="480"/>
                </a:lnTo>
                <a:lnTo>
                  <a:pt x="400" y="470"/>
                </a:lnTo>
                <a:lnTo>
                  <a:pt x="408" y="475"/>
                </a:lnTo>
                <a:lnTo>
                  <a:pt x="416" y="473"/>
                </a:lnTo>
                <a:lnTo>
                  <a:pt x="419" y="463"/>
                </a:lnTo>
                <a:lnTo>
                  <a:pt x="419" y="457"/>
                </a:lnTo>
                <a:lnTo>
                  <a:pt x="423" y="452"/>
                </a:lnTo>
                <a:lnTo>
                  <a:pt x="425" y="445"/>
                </a:lnTo>
                <a:lnTo>
                  <a:pt x="418" y="440"/>
                </a:lnTo>
                <a:lnTo>
                  <a:pt x="407" y="437"/>
                </a:lnTo>
                <a:lnTo>
                  <a:pt x="410" y="430"/>
                </a:lnTo>
                <a:lnTo>
                  <a:pt x="402" y="423"/>
                </a:lnTo>
                <a:lnTo>
                  <a:pt x="396" y="416"/>
                </a:lnTo>
                <a:lnTo>
                  <a:pt x="391" y="407"/>
                </a:lnTo>
                <a:lnTo>
                  <a:pt x="396" y="403"/>
                </a:lnTo>
                <a:lnTo>
                  <a:pt x="401" y="395"/>
                </a:lnTo>
                <a:lnTo>
                  <a:pt x="395" y="392"/>
                </a:lnTo>
                <a:lnTo>
                  <a:pt x="395" y="383"/>
                </a:lnTo>
                <a:lnTo>
                  <a:pt x="396" y="374"/>
                </a:lnTo>
                <a:lnTo>
                  <a:pt x="386" y="370"/>
                </a:lnTo>
                <a:lnTo>
                  <a:pt x="376" y="365"/>
                </a:lnTo>
                <a:lnTo>
                  <a:pt x="366" y="359"/>
                </a:lnTo>
                <a:lnTo>
                  <a:pt x="356" y="354"/>
                </a:lnTo>
                <a:lnTo>
                  <a:pt x="345" y="353"/>
                </a:lnTo>
                <a:lnTo>
                  <a:pt x="335" y="345"/>
                </a:lnTo>
                <a:lnTo>
                  <a:pt x="329" y="334"/>
                </a:lnTo>
                <a:lnTo>
                  <a:pt x="325" y="324"/>
                </a:lnTo>
                <a:lnTo>
                  <a:pt x="325" y="226"/>
                </a:lnTo>
                <a:lnTo>
                  <a:pt x="337" y="224"/>
                </a:lnTo>
                <a:lnTo>
                  <a:pt x="343" y="219"/>
                </a:lnTo>
                <a:lnTo>
                  <a:pt x="354" y="221"/>
                </a:lnTo>
                <a:lnTo>
                  <a:pt x="365" y="220"/>
                </a:lnTo>
                <a:lnTo>
                  <a:pt x="372" y="214"/>
                </a:lnTo>
                <a:lnTo>
                  <a:pt x="380" y="208"/>
                </a:lnTo>
                <a:lnTo>
                  <a:pt x="387" y="211"/>
                </a:lnTo>
                <a:lnTo>
                  <a:pt x="401" y="203"/>
                </a:lnTo>
                <a:lnTo>
                  <a:pt x="404" y="198"/>
                </a:lnTo>
                <a:lnTo>
                  <a:pt x="413" y="199"/>
                </a:lnTo>
                <a:lnTo>
                  <a:pt x="423" y="205"/>
                </a:lnTo>
                <a:lnTo>
                  <a:pt x="436" y="205"/>
                </a:lnTo>
                <a:lnTo>
                  <a:pt x="442" y="210"/>
                </a:lnTo>
                <a:lnTo>
                  <a:pt x="449" y="213"/>
                </a:lnTo>
                <a:lnTo>
                  <a:pt x="455" y="207"/>
                </a:lnTo>
                <a:lnTo>
                  <a:pt x="467" y="207"/>
                </a:lnTo>
                <a:lnTo>
                  <a:pt x="462" y="198"/>
                </a:lnTo>
                <a:lnTo>
                  <a:pt x="456" y="192"/>
                </a:lnTo>
                <a:lnTo>
                  <a:pt x="462" y="187"/>
                </a:lnTo>
                <a:lnTo>
                  <a:pt x="460" y="179"/>
                </a:lnTo>
                <a:lnTo>
                  <a:pt x="467" y="175"/>
                </a:lnTo>
                <a:lnTo>
                  <a:pt x="457" y="170"/>
                </a:lnTo>
                <a:lnTo>
                  <a:pt x="458" y="163"/>
                </a:lnTo>
                <a:lnTo>
                  <a:pt x="455" y="156"/>
                </a:lnTo>
                <a:lnTo>
                  <a:pt x="446" y="150"/>
                </a:lnTo>
                <a:lnTo>
                  <a:pt x="436" y="147"/>
                </a:lnTo>
                <a:lnTo>
                  <a:pt x="426" y="142"/>
                </a:lnTo>
                <a:lnTo>
                  <a:pt x="420" y="151"/>
                </a:lnTo>
                <a:lnTo>
                  <a:pt x="410" y="145"/>
                </a:lnTo>
                <a:lnTo>
                  <a:pt x="405" y="150"/>
                </a:lnTo>
                <a:lnTo>
                  <a:pt x="396" y="150"/>
                </a:lnTo>
                <a:lnTo>
                  <a:pt x="394" y="142"/>
                </a:lnTo>
                <a:lnTo>
                  <a:pt x="384" y="142"/>
                </a:lnTo>
                <a:lnTo>
                  <a:pt x="377" y="147"/>
                </a:lnTo>
                <a:lnTo>
                  <a:pt x="372" y="141"/>
                </a:lnTo>
                <a:lnTo>
                  <a:pt x="366" y="142"/>
                </a:lnTo>
                <a:lnTo>
                  <a:pt x="361" y="147"/>
                </a:lnTo>
                <a:lnTo>
                  <a:pt x="353" y="148"/>
                </a:lnTo>
                <a:lnTo>
                  <a:pt x="353" y="56"/>
                </a:lnTo>
                <a:lnTo>
                  <a:pt x="347" y="51"/>
                </a:lnTo>
                <a:lnTo>
                  <a:pt x="341" y="48"/>
                </a:lnTo>
                <a:lnTo>
                  <a:pt x="328" y="49"/>
                </a:lnTo>
                <a:lnTo>
                  <a:pt x="319" y="48"/>
                </a:lnTo>
                <a:lnTo>
                  <a:pt x="312" y="39"/>
                </a:lnTo>
                <a:lnTo>
                  <a:pt x="306" y="33"/>
                </a:lnTo>
                <a:lnTo>
                  <a:pt x="298" y="29"/>
                </a:lnTo>
                <a:lnTo>
                  <a:pt x="298" y="22"/>
                </a:lnTo>
                <a:lnTo>
                  <a:pt x="305" y="17"/>
                </a:lnTo>
                <a:lnTo>
                  <a:pt x="306" y="10"/>
                </a:lnTo>
                <a:lnTo>
                  <a:pt x="305" y="0"/>
                </a:lnTo>
                <a:lnTo>
                  <a:pt x="298" y="11"/>
                </a:lnTo>
                <a:lnTo>
                  <a:pt x="286" y="13"/>
                </a:lnTo>
                <a:lnTo>
                  <a:pt x="271" y="16"/>
                </a:lnTo>
                <a:lnTo>
                  <a:pt x="264" y="16"/>
                </a:lnTo>
                <a:lnTo>
                  <a:pt x="256" y="18"/>
                </a:lnTo>
                <a:lnTo>
                  <a:pt x="248" y="24"/>
                </a:lnTo>
                <a:lnTo>
                  <a:pt x="238" y="24"/>
                </a:lnTo>
                <a:lnTo>
                  <a:pt x="230" y="28"/>
                </a:lnTo>
                <a:lnTo>
                  <a:pt x="220" y="31"/>
                </a:lnTo>
                <a:lnTo>
                  <a:pt x="211" y="30"/>
                </a:lnTo>
                <a:lnTo>
                  <a:pt x="203" y="29"/>
                </a:lnTo>
                <a:lnTo>
                  <a:pt x="192" y="31"/>
                </a:lnTo>
                <a:lnTo>
                  <a:pt x="179" y="30"/>
                </a:lnTo>
                <a:lnTo>
                  <a:pt x="173" y="40"/>
                </a:lnTo>
                <a:lnTo>
                  <a:pt x="166" y="47"/>
                </a:lnTo>
                <a:lnTo>
                  <a:pt x="154" y="47"/>
                </a:lnTo>
                <a:lnTo>
                  <a:pt x="142" y="53"/>
                </a:lnTo>
                <a:lnTo>
                  <a:pt x="132" y="60"/>
                </a:lnTo>
                <a:lnTo>
                  <a:pt x="129" y="70"/>
                </a:lnTo>
                <a:lnTo>
                  <a:pt x="122" y="76"/>
                </a:lnTo>
                <a:lnTo>
                  <a:pt x="108" y="69"/>
                </a:lnTo>
                <a:lnTo>
                  <a:pt x="99" y="60"/>
                </a:lnTo>
                <a:lnTo>
                  <a:pt x="88" y="59"/>
                </a:lnTo>
                <a:lnTo>
                  <a:pt x="81" y="68"/>
                </a:lnTo>
                <a:lnTo>
                  <a:pt x="83" y="77"/>
                </a:lnTo>
                <a:lnTo>
                  <a:pt x="88" y="85"/>
                </a:lnTo>
                <a:lnTo>
                  <a:pt x="88" y="99"/>
                </a:lnTo>
                <a:lnTo>
                  <a:pt x="87" y="116"/>
                </a:lnTo>
                <a:lnTo>
                  <a:pt x="82" y="129"/>
                </a:lnTo>
                <a:lnTo>
                  <a:pt x="83" y="141"/>
                </a:lnTo>
                <a:lnTo>
                  <a:pt x="87" y="152"/>
                </a:lnTo>
                <a:lnTo>
                  <a:pt x="77" y="151"/>
                </a:lnTo>
                <a:lnTo>
                  <a:pt x="74" y="157"/>
                </a:lnTo>
                <a:lnTo>
                  <a:pt x="72" y="164"/>
                </a:lnTo>
                <a:lnTo>
                  <a:pt x="67" y="170"/>
                </a:lnTo>
                <a:lnTo>
                  <a:pt x="59" y="175"/>
                </a:lnTo>
                <a:lnTo>
                  <a:pt x="52" y="173"/>
                </a:lnTo>
                <a:lnTo>
                  <a:pt x="43" y="180"/>
                </a:lnTo>
                <a:lnTo>
                  <a:pt x="45" y="190"/>
                </a:lnTo>
                <a:lnTo>
                  <a:pt x="9" y="219"/>
                </a:lnTo>
                <a:lnTo>
                  <a:pt x="0" y="225"/>
                </a:lnTo>
                <a:lnTo>
                  <a:pt x="8" y="225"/>
                </a:lnTo>
                <a:lnTo>
                  <a:pt x="9" y="233"/>
                </a:lnTo>
                <a:lnTo>
                  <a:pt x="14" y="238"/>
                </a:lnTo>
                <a:lnTo>
                  <a:pt x="19" y="236"/>
                </a:lnTo>
                <a:lnTo>
                  <a:pt x="23" y="245"/>
                </a:lnTo>
                <a:lnTo>
                  <a:pt x="23" y="253"/>
                </a:lnTo>
                <a:lnTo>
                  <a:pt x="32" y="250"/>
                </a:lnTo>
                <a:lnTo>
                  <a:pt x="35" y="259"/>
                </a:lnTo>
                <a:lnTo>
                  <a:pt x="38" y="267"/>
                </a:lnTo>
                <a:lnTo>
                  <a:pt x="45" y="266"/>
                </a:lnTo>
                <a:lnTo>
                  <a:pt x="50" y="272"/>
                </a:lnTo>
                <a:lnTo>
                  <a:pt x="56" y="273"/>
                </a:lnTo>
                <a:lnTo>
                  <a:pt x="59" y="279"/>
                </a:lnTo>
                <a:lnTo>
                  <a:pt x="65" y="285"/>
                </a:lnTo>
                <a:lnTo>
                  <a:pt x="72" y="289"/>
                </a:lnTo>
                <a:lnTo>
                  <a:pt x="80" y="288"/>
                </a:lnTo>
                <a:lnTo>
                  <a:pt x="85" y="290"/>
                </a:lnTo>
                <a:lnTo>
                  <a:pt x="90" y="294"/>
                </a:lnTo>
                <a:lnTo>
                  <a:pt x="96" y="290"/>
                </a:lnTo>
                <a:lnTo>
                  <a:pt x="101" y="294"/>
                </a:lnTo>
                <a:lnTo>
                  <a:pt x="107" y="290"/>
                </a:lnTo>
                <a:lnTo>
                  <a:pt x="114" y="291"/>
                </a:lnTo>
                <a:lnTo>
                  <a:pt x="118" y="297"/>
                </a:lnTo>
                <a:lnTo>
                  <a:pt x="125" y="303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0" name="Freeform 62">
            <a:extLst>
              <a:ext uri="{FF2B5EF4-FFF2-40B4-BE49-F238E27FC236}">
                <a16:creationId xmlns:a16="http://schemas.microsoft.com/office/drawing/2014/main" id="{B9774301-14EB-4D5D-9D7F-9244F9B4787A}"/>
              </a:ext>
            </a:extLst>
          </p:cNvPr>
          <p:cNvSpPr>
            <a:spLocks/>
          </p:cNvSpPr>
          <p:nvPr/>
        </p:nvSpPr>
        <p:spPr bwMode="auto">
          <a:xfrm>
            <a:off x="3634690" y="4860141"/>
            <a:ext cx="946633" cy="972985"/>
          </a:xfrm>
          <a:custGeom>
            <a:avLst/>
            <a:gdLst>
              <a:gd name="T0" fmla="*/ 148 w 467"/>
              <a:gd name="T1" fmla="*/ 306 h 480"/>
              <a:gd name="T2" fmla="*/ 173 w 467"/>
              <a:gd name="T3" fmla="*/ 314 h 480"/>
              <a:gd name="T4" fmla="*/ 186 w 467"/>
              <a:gd name="T5" fmla="*/ 342 h 480"/>
              <a:gd name="T6" fmla="*/ 213 w 467"/>
              <a:gd name="T7" fmla="*/ 353 h 480"/>
              <a:gd name="T8" fmla="*/ 253 w 467"/>
              <a:gd name="T9" fmla="*/ 363 h 480"/>
              <a:gd name="T10" fmla="*/ 284 w 467"/>
              <a:gd name="T11" fmla="*/ 369 h 480"/>
              <a:gd name="T12" fmla="*/ 287 w 467"/>
              <a:gd name="T13" fmla="*/ 383 h 480"/>
              <a:gd name="T14" fmla="*/ 294 w 467"/>
              <a:gd name="T15" fmla="*/ 412 h 480"/>
              <a:gd name="T16" fmla="*/ 300 w 467"/>
              <a:gd name="T17" fmla="*/ 434 h 480"/>
              <a:gd name="T18" fmla="*/ 301 w 467"/>
              <a:gd name="T19" fmla="*/ 452 h 480"/>
              <a:gd name="T20" fmla="*/ 321 w 467"/>
              <a:gd name="T21" fmla="*/ 453 h 480"/>
              <a:gd name="T22" fmla="*/ 336 w 467"/>
              <a:gd name="T23" fmla="*/ 445 h 480"/>
              <a:gd name="T24" fmla="*/ 350 w 467"/>
              <a:gd name="T25" fmla="*/ 462 h 480"/>
              <a:gd name="T26" fmla="*/ 372 w 467"/>
              <a:gd name="T27" fmla="*/ 455 h 480"/>
              <a:gd name="T28" fmla="*/ 384 w 467"/>
              <a:gd name="T29" fmla="*/ 469 h 480"/>
              <a:gd name="T30" fmla="*/ 416 w 467"/>
              <a:gd name="T31" fmla="*/ 473 h 480"/>
              <a:gd name="T32" fmla="*/ 425 w 467"/>
              <a:gd name="T33" fmla="*/ 445 h 480"/>
              <a:gd name="T34" fmla="*/ 402 w 467"/>
              <a:gd name="T35" fmla="*/ 423 h 480"/>
              <a:gd name="T36" fmla="*/ 401 w 467"/>
              <a:gd name="T37" fmla="*/ 395 h 480"/>
              <a:gd name="T38" fmla="*/ 386 w 467"/>
              <a:gd name="T39" fmla="*/ 370 h 480"/>
              <a:gd name="T40" fmla="*/ 345 w 467"/>
              <a:gd name="T41" fmla="*/ 353 h 480"/>
              <a:gd name="T42" fmla="*/ 325 w 467"/>
              <a:gd name="T43" fmla="*/ 226 h 480"/>
              <a:gd name="T44" fmla="*/ 365 w 467"/>
              <a:gd name="T45" fmla="*/ 220 h 480"/>
              <a:gd name="T46" fmla="*/ 401 w 467"/>
              <a:gd name="T47" fmla="*/ 203 h 480"/>
              <a:gd name="T48" fmla="*/ 436 w 467"/>
              <a:gd name="T49" fmla="*/ 205 h 480"/>
              <a:gd name="T50" fmla="*/ 467 w 467"/>
              <a:gd name="T51" fmla="*/ 207 h 480"/>
              <a:gd name="T52" fmla="*/ 460 w 467"/>
              <a:gd name="T53" fmla="*/ 179 h 480"/>
              <a:gd name="T54" fmla="*/ 455 w 467"/>
              <a:gd name="T55" fmla="*/ 156 h 480"/>
              <a:gd name="T56" fmla="*/ 420 w 467"/>
              <a:gd name="T57" fmla="*/ 151 h 480"/>
              <a:gd name="T58" fmla="*/ 394 w 467"/>
              <a:gd name="T59" fmla="*/ 142 h 480"/>
              <a:gd name="T60" fmla="*/ 366 w 467"/>
              <a:gd name="T61" fmla="*/ 142 h 480"/>
              <a:gd name="T62" fmla="*/ 347 w 467"/>
              <a:gd name="T63" fmla="*/ 51 h 480"/>
              <a:gd name="T64" fmla="*/ 312 w 467"/>
              <a:gd name="T65" fmla="*/ 39 h 480"/>
              <a:gd name="T66" fmla="*/ 305 w 467"/>
              <a:gd name="T67" fmla="*/ 17 h 480"/>
              <a:gd name="T68" fmla="*/ 286 w 467"/>
              <a:gd name="T69" fmla="*/ 13 h 480"/>
              <a:gd name="T70" fmla="*/ 248 w 467"/>
              <a:gd name="T71" fmla="*/ 24 h 480"/>
              <a:gd name="T72" fmla="*/ 211 w 467"/>
              <a:gd name="T73" fmla="*/ 30 h 480"/>
              <a:gd name="T74" fmla="*/ 173 w 467"/>
              <a:gd name="T75" fmla="*/ 40 h 480"/>
              <a:gd name="T76" fmla="*/ 132 w 467"/>
              <a:gd name="T77" fmla="*/ 60 h 480"/>
              <a:gd name="T78" fmla="*/ 99 w 467"/>
              <a:gd name="T79" fmla="*/ 60 h 480"/>
              <a:gd name="T80" fmla="*/ 88 w 467"/>
              <a:gd name="T81" fmla="*/ 85 h 480"/>
              <a:gd name="T82" fmla="*/ 83 w 467"/>
              <a:gd name="T83" fmla="*/ 141 h 480"/>
              <a:gd name="T84" fmla="*/ 72 w 467"/>
              <a:gd name="T85" fmla="*/ 164 h 480"/>
              <a:gd name="T86" fmla="*/ 43 w 467"/>
              <a:gd name="T87" fmla="*/ 180 h 480"/>
              <a:gd name="T88" fmla="*/ 8 w 467"/>
              <a:gd name="T89" fmla="*/ 225 h 480"/>
              <a:gd name="T90" fmla="*/ 23 w 467"/>
              <a:gd name="T91" fmla="*/ 245 h 480"/>
              <a:gd name="T92" fmla="*/ 38 w 467"/>
              <a:gd name="T93" fmla="*/ 267 h 480"/>
              <a:gd name="T94" fmla="*/ 59 w 467"/>
              <a:gd name="T95" fmla="*/ 279 h 480"/>
              <a:gd name="T96" fmla="*/ 85 w 467"/>
              <a:gd name="T97" fmla="*/ 290 h 480"/>
              <a:gd name="T98" fmla="*/ 107 w 467"/>
              <a:gd name="T99" fmla="*/ 29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67" h="480">
                <a:moveTo>
                  <a:pt x="125" y="303"/>
                </a:moveTo>
                <a:lnTo>
                  <a:pt x="136" y="302"/>
                </a:lnTo>
                <a:lnTo>
                  <a:pt x="144" y="300"/>
                </a:lnTo>
                <a:lnTo>
                  <a:pt x="148" y="306"/>
                </a:lnTo>
                <a:lnTo>
                  <a:pt x="149" y="312"/>
                </a:lnTo>
                <a:lnTo>
                  <a:pt x="160" y="314"/>
                </a:lnTo>
                <a:lnTo>
                  <a:pt x="166" y="318"/>
                </a:lnTo>
                <a:lnTo>
                  <a:pt x="173" y="314"/>
                </a:lnTo>
                <a:lnTo>
                  <a:pt x="181" y="323"/>
                </a:lnTo>
                <a:lnTo>
                  <a:pt x="187" y="329"/>
                </a:lnTo>
                <a:lnTo>
                  <a:pt x="176" y="335"/>
                </a:lnTo>
                <a:lnTo>
                  <a:pt x="186" y="342"/>
                </a:lnTo>
                <a:lnTo>
                  <a:pt x="191" y="346"/>
                </a:lnTo>
                <a:lnTo>
                  <a:pt x="192" y="355"/>
                </a:lnTo>
                <a:lnTo>
                  <a:pt x="206" y="359"/>
                </a:lnTo>
                <a:lnTo>
                  <a:pt x="213" y="353"/>
                </a:lnTo>
                <a:lnTo>
                  <a:pt x="227" y="360"/>
                </a:lnTo>
                <a:lnTo>
                  <a:pt x="233" y="358"/>
                </a:lnTo>
                <a:lnTo>
                  <a:pt x="238" y="361"/>
                </a:lnTo>
                <a:lnTo>
                  <a:pt x="253" y="363"/>
                </a:lnTo>
                <a:lnTo>
                  <a:pt x="260" y="372"/>
                </a:lnTo>
                <a:lnTo>
                  <a:pt x="270" y="376"/>
                </a:lnTo>
                <a:lnTo>
                  <a:pt x="280" y="377"/>
                </a:lnTo>
                <a:lnTo>
                  <a:pt x="284" y="369"/>
                </a:lnTo>
                <a:lnTo>
                  <a:pt x="293" y="369"/>
                </a:lnTo>
                <a:lnTo>
                  <a:pt x="300" y="371"/>
                </a:lnTo>
                <a:lnTo>
                  <a:pt x="295" y="377"/>
                </a:lnTo>
                <a:lnTo>
                  <a:pt x="287" y="383"/>
                </a:lnTo>
                <a:lnTo>
                  <a:pt x="284" y="393"/>
                </a:lnTo>
                <a:lnTo>
                  <a:pt x="294" y="392"/>
                </a:lnTo>
                <a:lnTo>
                  <a:pt x="295" y="403"/>
                </a:lnTo>
                <a:lnTo>
                  <a:pt x="294" y="412"/>
                </a:lnTo>
                <a:lnTo>
                  <a:pt x="288" y="415"/>
                </a:lnTo>
                <a:lnTo>
                  <a:pt x="287" y="421"/>
                </a:lnTo>
                <a:lnTo>
                  <a:pt x="293" y="428"/>
                </a:lnTo>
                <a:lnTo>
                  <a:pt x="300" y="434"/>
                </a:lnTo>
                <a:lnTo>
                  <a:pt x="295" y="443"/>
                </a:lnTo>
                <a:lnTo>
                  <a:pt x="287" y="446"/>
                </a:lnTo>
                <a:lnTo>
                  <a:pt x="290" y="452"/>
                </a:lnTo>
                <a:lnTo>
                  <a:pt x="301" y="452"/>
                </a:lnTo>
                <a:lnTo>
                  <a:pt x="302" y="461"/>
                </a:lnTo>
                <a:lnTo>
                  <a:pt x="311" y="467"/>
                </a:lnTo>
                <a:lnTo>
                  <a:pt x="318" y="461"/>
                </a:lnTo>
                <a:lnTo>
                  <a:pt x="321" y="453"/>
                </a:lnTo>
                <a:lnTo>
                  <a:pt x="312" y="451"/>
                </a:lnTo>
                <a:lnTo>
                  <a:pt x="318" y="446"/>
                </a:lnTo>
                <a:lnTo>
                  <a:pt x="329" y="446"/>
                </a:lnTo>
                <a:lnTo>
                  <a:pt x="336" y="445"/>
                </a:lnTo>
                <a:lnTo>
                  <a:pt x="347" y="444"/>
                </a:lnTo>
                <a:lnTo>
                  <a:pt x="342" y="451"/>
                </a:lnTo>
                <a:lnTo>
                  <a:pt x="342" y="460"/>
                </a:lnTo>
                <a:lnTo>
                  <a:pt x="350" y="462"/>
                </a:lnTo>
                <a:lnTo>
                  <a:pt x="358" y="458"/>
                </a:lnTo>
                <a:lnTo>
                  <a:pt x="361" y="453"/>
                </a:lnTo>
                <a:lnTo>
                  <a:pt x="371" y="463"/>
                </a:lnTo>
                <a:lnTo>
                  <a:pt x="372" y="455"/>
                </a:lnTo>
                <a:lnTo>
                  <a:pt x="378" y="451"/>
                </a:lnTo>
                <a:lnTo>
                  <a:pt x="385" y="457"/>
                </a:lnTo>
                <a:lnTo>
                  <a:pt x="389" y="464"/>
                </a:lnTo>
                <a:lnTo>
                  <a:pt x="384" y="469"/>
                </a:lnTo>
                <a:lnTo>
                  <a:pt x="390" y="480"/>
                </a:lnTo>
                <a:lnTo>
                  <a:pt x="400" y="470"/>
                </a:lnTo>
                <a:lnTo>
                  <a:pt x="408" y="475"/>
                </a:lnTo>
                <a:lnTo>
                  <a:pt x="416" y="473"/>
                </a:lnTo>
                <a:lnTo>
                  <a:pt x="419" y="463"/>
                </a:lnTo>
                <a:lnTo>
                  <a:pt x="419" y="457"/>
                </a:lnTo>
                <a:lnTo>
                  <a:pt x="423" y="452"/>
                </a:lnTo>
                <a:lnTo>
                  <a:pt x="425" y="445"/>
                </a:lnTo>
                <a:lnTo>
                  <a:pt x="418" y="440"/>
                </a:lnTo>
                <a:lnTo>
                  <a:pt x="407" y="437"/>
                </a:lnTo>
                <a:lnTo>
                  <a:pt x="410" y="430"/>
                </a:lnTo>
                <a:lnTo>
                  <a:pt x="402" y="423"/>
                </a:lnTo>
                <a:lnTo>
                  <a:pt x="396" y="416"/>
                </a:lnTo>
                <a:lnTo>
                  <a:pt x="391" y="407"/>
                </a:lnTo>
                <a:lnTo>
                  <a:pt x="396" y="403"/>
                </a:lnTo>
                <a:lnTo>
                  <a:pt x="401" y="395"/>
                </a:lnTo>
                <a:lnTo>
                  <a:pt x="395" y="392"/>
                </a:lnTo>
                <a:lnTo>
                  <a:pt x="395" y="383"/>
                </a:lnTo>
                <a:lnTo>
                  <a:pt x="396" y="374"/>
                </a:lnTo>
                <a:lnTo>
                  <a:pt x="386" y="370"/>
                </a:lnTo>
                <a:lnTo>
                  <a:pt x="376" y="365"/>
                </a:lnTo>
                <a:lnTo>
                  <a:pt x="366" y="359"/>
                </a:lnTo>
                <a:lnTo>
                  <a:pt x="356" y="354"/>
                </a:lnTo>
                <a:lnTo>
                  <a:pt x="345" y="353"/>
                </a:lnTo>
                <a:lnTo>
                  <a:pt x="335" y="345"/>
                </a:lnTo>
                <a:lnTo>
                  <a:pt x="329" y="334"/>
                </a:lnTo>
                <a:lnTo>
                  <a:pt x="325" y="324"/>
                </a:lnTo>
                <a:lnTo>
                  <a:pt x="325" y="226"/>
                </a:lnTo>
                <a:lnTo>
                  <a:pt x="337" y="224"/>
                </a:lnTo>
                <a:lnTo>
                  <a:pt x="343" y="219"/>
                </a:lnTo>
                <a:lnTo>
                  <a:pt x="354" y="221"/>
                </a:lnTo>
                <a:lnTo>
                  <a:pt x="365" y="220"/>
                </a:lnTo>
                <a:lnTo>
                  <a:pt x="372" y="214"/>
                </a:lnTo>
                <a:lnTo>
                  <a:pt x="380" y="208"/>
                </a:lnTo>
                <a:lnTo>
                  <a:pt x="387" y="211"/>
                </a:lnTo>
                <a:lnTo>
                  <a:pt x="401" y="203"/>
                </a:lnTo>
                <a:lnTo>
                  <a:pt x="404" y="198"/>
                </a:lnTo>
                <a:lnTo>
                  <a:pt x="413" y="199"/>
                </a:lnTo>
                <a:lnTo>
                  <a:pt x="423" y="205"/>
                </a:lnTo>
                <a:lnTo>
                  <a:pt x="436" y="205"/>
                </a:lnTo>
                <a:lnTo>
                  <a:pt x="442" y="210"/>
                </a:lnTo>
                <a:lnTo>
                  <a:pt x="449" y="213"/>
                </a:lnTo>
                <a:lnTo>
                  <a:pt x="455" y="207"/>
                </a:lnTo>
                <a:lnTo>
                  <a:pt x="467" y="207"/>
                </a:lnTo>
                <a:lnTo>
                  <a:pt x="462" y="198"/>
                </a:lnTo>
                <a:lnTo>
                  <a:pt x="456" y="192"/>
                </a:lnTo>
                <a:lnTo>
                  <a:pt x="462" y="187"/>
                </a:lnTo>
                <a:lnTo>
                  <a:pt x="460" y="179"/>
                </a:lnTo>
                <a:lnTo>
                  <a:pt x="467" y="175"/>
                </a:lnTo>
                <a:lnTo>
                  <a:pt x="457" y="170"/>
                </a:lnTo>
                <a:lnTo>
                  <a:pt x="458" y="163"/>
                </a:lnTo>
                <a:lnTo>
                  <a:pt x="455" y="156"/>
                </a:lnTo>
                <a:lnTo>
                  <a:pt x="446" y="150"/>
                </a:lnTo>
                <a:lnTo>
                  <a:pt x="436" y="147"/>
                </a:lnTo>
                <a:lnTo>
                  <a:pt x="426" y="142"/>
                </a:lnTo>
                <a:lnTo>
                  <a:pt x="420" y="151"/>
                </a:lnTo>
                <a:lnTo>
                  <a:pt x="410" y="145"/>
                </a:lnTo>
                <a:lnTo>
                  <a:pt x="405" y="150"/>
                </a:lnTo>
                <a:lnTo>
                  <a:pt x="396" y="150"/>
                </a:lnTo>
                <a:lnTo>
                  <a:pt x="394" y="142"/>
                </a:lnTo>
                <a:lnTo>
                  <a:pt x="384" y="142"/>
                </a:lnTo>
                <a:lnTo>
                  <a:pt x="377" y="147"/>
                </a:lnTo>
                <a:lnTo>
                  <a:pt x="372" y="141"/>
                </a:lnTo>
                <a:lnTo>
                  <a:pt x="366" y="142"/>
                </a:lnTo>
                <a:lnTo>
                  <a:pt x="361" y="147"/>
                </a:lnTo>
                <a:lnTo>
                  <a:pt x="353" y="148"/>
                </a:lnTo>
                <a:lnTo>
                  <a:pt x="353" y="56"/>
                </a:lnTo>
                <a:lnTo>
                  <a:pt x="347" y="51"/>
                </a:lnTo>
                <a:lnTo>
                  <a:pt x="341" y="48"/>
                </a:lnTo>
                <a:lnTo>
                  <a:pt x="328" y="49"/>
                </a:lnTo>
                <a:lnTo>
                  <a:pt x="319" y="48"/>
                </a:lnTo>
                <a:lnTo>
                  <a:pt x="312" y="39"/>
                </a:lnTo>
                <a:lnTo>
                  <a:pt x="306" y="33"/>
                </a:lnTo>
                <a:lnTo>
                  <a:pt x="298" y="29"/>
                </a:lnTo>
                <a:lnTo>
                  <a:pt x="298" y="22"/>
                </a:lnTo>
                <a:lnTo>
                  <a:pt x="305" y="17"/>
                </a:lnTo>
                <a:lnTo>
                  <a:pt x="306" y="10"/>
                </a:lnTo>
                <a:lnTo>
                  <a:pt x="305" y="0"/>
                </a:lnTo>
                <a:lnTo>
                  <a:pt x="298" y="11"/>
                </a:lnTo>
                <a:lnTo>
                  <a:pt x="286" y="13"/>
                </a:lnTo>
                <a:lnTo>
                  <a:pt x="271" y="16"/>
                </a:lnTo>
                <a:lnTo>
                  <a:pt x="264" y="16"/>
                </a:lnTo>
                <a:lnTo>
                  <a:pt x="256" y="18"/>
                </a:lnTo>
                <a:lnTo>
                  <a:pt x="248" y="24"/>
                </a:lnTo>
                <a:lnTo>
                  <a:pt x="238" y="24"/>
                </a:lnTo>
                <a:lnTo>
                  <a:pt x="230" y="28"/>
                </a:lnTo>
                <a:lnTo>
                  <a:pt x="220" y="31"/>
                </a:lnTo>
                <a:lnTo>
                  <a:pt x="211" y="30"/>
                </a:lnTo>
                <a:lnTo>
                  <a:pt x="203" y="29"/>
                </a:lnTo>
                <a:lnTo>
                  <a:pt x="192" y="31"/>
                </a:lnTo>
                <a:lnTo>
                  <a:pt x="179" y="30"/>
                </a:lnTo>
                <a:lnTo>
                  <a:pt x="173" y="40"/>
                </a:lnTo>
                <a:lnTo>
                  <a:pt x="166" y="47"/>
                </a:lnTo>
                <a:lnTo>
                  <a:pt x="154" y="47"/>
                </a:lnTo>
                <a:lnTo>
                  <a:pt x="142" y="53"/>
                </a:lnTo>
                <a:lnTo>
                  <a:pt x="132" y="60"/>
                </a:lnTo>
                <a:lnTo>
                  <a:pt x="129" y="70"/>
                </a:lnTo>
                <a:lnTo>
                  <a:pt x="122" y="76"/>
                </a:lnTo>
                <a:lnTo>
                  <a:pt x="108" y="69"/>
                </a:lnTo>
                <a:lnTo>
                  <a:pt x="99" y="60"/>
                </a:lnTo>
                <a:lnTo>
                  <a:pt x="88" y="59"/>
                </a:lnTo>
                <a:lnTo>
                  <a:pt x="81" y="68"/>
                </a:lnTo>
                <a:lnTo>
                  <a:pt x="83" y="77"/>
                </a:lnTo>
                <a:lnTo>
                  <a:pt x="88" y="85"/>
                </a:lnTo>
                <a:lnTo>
                  <a:pt x="88" y="99"/>
                </a:lnTo>
                <a:lnTo>
                  <a:pt x="87" y="116"/>
                </a:lnTo>
                <a:lnTo>
                  <a:pt x="82" y="129"/>
                </a:lnTo>
                <a:lnTo>
                  <a:pt x="83" y="141"/>
                </a:lnTo>
                <a:lnTo>
                  <a:pt x="87" y="152"/>
                </a:lnTo>
                <a:lnTo>
                  <a:pt x="77" y="151"/>
                </a:lnTo>
                <a:lnTo>
                  <a:pt x="74" y="157"/>
                </a:lnTo>
                <a:lnTo>
                  <a:pt x="72" y="164"/>
                </a:lnTo>
                <a:lnTo>
                  <a:pt x="67" y="170"/>
                </a:lnTo>
                <a:lnTo>
                  <a:pt x="59" y="175"/>
                </a:lnTo>
                <a:lnTo>
                  <a:pt x="52" y="173"/>
                </a:lnTo>
                <a:lnTo>
                  <a:pt x="43" y="180"/>
                </a:lnTo>
                <a:lnTo>
                  <a:pt x="45" y="190"/>
                </a:lnTo>
                <a:lnTo>
                  <a:pt x="9" y="219"/>
                </a:lnTo>
                <a:lnTo>
                  <a:pt x="0" y="225"/>
                </a:lnTo>
                <a:lnTo>
                  <a:pt x="8" y="225"/>
                </a:lnTo>
                <a:lnTo>
                  <a:pt x="9" y="233"/>
                </a:lnTo>
                <a:lnTo>
                  <a:pt x="14" y="238"/>
                </a:lnTo>
                <a:lnTo>
                  <a:pt x="19" y="236"/>
                </a:lnTo>
                <a:lnTo>
                  <a:pt x="23" y="245"/>
                </a:lnTo>
                <a:lnTo>
                  <a:pt x="23" y="253"/>
                </a:lnTo>
                <a:lnTo>
                  <a:pt x="32" y="250"/>
                </a:lnTo>
                <a:lnTo>
                  <a:pt x="35" y="259"/>
                </a:lnTo>
                <a:lnTo>
                  <a:pt x="38" y="267"/>
                </a:lnTo>
                <a:lnTo>
                  <a:pt x="45" y="266"/>
                </a:lnTo>
                <a:lnTo>
                  <a:pt x="50" y="272"/>
                </a:lnTo>
                <a:lnTo>
                  <a:pt x="56" y="273"/>
                </a:lnTo>
                <a:lnTo>
                  <a:pt x="59" y="279"/>
                </a:lnTo>
                <a:lnTo>
                  <a:pt x="65" y="285"/>
                </a:lnTo>
                <a:lnTo>
                  <a:pt x="72" y="289"/>
                </a:lnTo>
                <a:lnTo>
                  <a:pt x="80" y="288"/>
                </a:lnTo>
                <a:lnTo>
                  <a:pt x="85" y="290"/>
                </a:lnTo>
                <a:lnTo>
                  <a:pt x="90" y="294"/>
                </a:lnTo>
                <a:lnTo>
                  <a:pt x="96" y="290"/>
                </a:lnTo>
                <a:lnTo>
                  <a:pt x="101" y="294"/>
                </a:lnTo>
                <a:lnTo>
                  <a:pt x="107" y="290"/>
                </a:lnTo>
                <a:lnTo>
                  <a:pt x="114" y="291"/>
                </a:lnTo>
                <a:lnTo>
                  <a:pt x="118" y="297"/>
                </a:lnTo>
                <a:lnTo>
                  <a:pt x="125" y="303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1" name="Freeform 63">
            <a:extLst>
              <a:ext uri="{FF2B5EF4-FFF2-40B4-BE49-F238E27FC236}">
                <a16:creationId xmlns:a16="http://schemas.microsoft.com/office/drawing/2014/main" id="{EB81B306-36B4-4BF9-8488-2F451B8F3347}"/>
              </a:ext>
            </a:extLst>
          </p:cNvPr>
          <p:cNvSpPr>
            <a:spLocks/>
          </p:cNvSpPr>
          <p:nvPr/>
        </p:nvSpPr>
        <p:spPr bwMode="auto">
          <a:xfrm>
            <a:off x="2886708" y="5460148"/>
            <a:ext cx="1621641" cy="1212177"/>
          </a:xfrm>
          <a:custGeom>
            <a:avLst/>
            <a:gdLst>
              <a:gd name="T0" fmla="*/ 110 w 800"/>
              <a:gd name="T1" fmla="*/ 91 h 598"/>
              <a:gd name="T2" fmla="*/ 139 w 800"/>
              <a:gd name="T3" fmla="*/ 103 h 598"/>
              <a:gd name="T4" fmla="*/ 182 w 800"/>
              <a:gd name="T5" fmla="*/ 112 h 598"/>
              <a:gd name="T6" fmla="*/ 227 w 800"/>
              <a:gd name="T7" fmla="*/ 107 h 598"/>
              <a:gd name="T8" fmla="*/ 266 w 800"/>
              <a:gd name="T9" fmla="*/ 111 h 598"/>
              <a:gd name="T10" fmla="*/ 308 w 800"/>
              <a:gd name="T11" fmla="*/ 108 h 598"/>
              <a:gd name="T12" fmla="*/ 346 w 800"/>
              <a:gd name="T13" fmla="*/ 106 h 598"/>
              <a:gd name="T14" fmla="*/ 375 w 800"/>
              <a:gd name="T15" fmla="*/ 71 h 598"/>
              <a:gd name="T16" fmla="*/ 417 w 800"/>
              <a:gd name="T17" fmla="*/ 57 h 598"/>
              <a:gd name="T18" fmla="*/ 442 w 800"/>
              <a:gd name="T19" fmla="*/ 20 h 598"/>
              <a:gd name="T20" fmla="*/ 487 w 800"/>
              <a:gd name="T21" fmla="*/ 0 h 598"/>
              <a:gd name="T22" fmla="*/ 518 w 800"/>
              <a:gd name="T23" fmla="*/ 15 h 598"/>
              <a:gd name="T24" fmla="*/ 557 w 800"/>
              <a:gd name="T25" fmla="*/ 31 h 598"/>
              <a:gd name="T26" fmla="*/ 576 w 800"/>
              <a:gd name="T27" fmla="*/ 61 h 598"/>
              <a:gd name="T28" fmla="*/ 623 w 800"/>
              <a:gd name="T29" fmla="*/ 65 h 598"/>
              <a:gd name="T30" fmla="*/ 662 w 800"/>
              <a:gd name="T31" fmla="*/ 71 h 598"/>
              <a:gd name="T32" fmla="*/ 664 w 800"/>
              <a:gd name="T33" fmla="*/ 94 h 598"/>
              <a:gd name="T34" fmla="*/ 662 w 800"/>
              <a:gd name="T35" fmla="*/ 130 h 598"/>
              <a:gd name="T36" fmla="*/ 671 w 800"/>
              <a:gd name="T37" fmla="*/ 154 h 598"/>
              <a:gd name="T38" fmla="*/ 682 w 800"/>
              <a:gd name="T39" fmla="*/ 153 h 598"/>
              <a:gd name="T40" fmla="*/ 712 w 800"/>
              <a:gd name="T41" fmla="*/ 153 h 598"/>
              <a:gd name="T42" fmla="*/ 741 w 800"/>
              <a:gd name="T43" fmla="*/ 165 h 598"/>
              <a:gd name="T44" fmla="*/ 754 w 800"/>
              <a:gd name="T45" fmla="*/ 171 h 598"/>
              <a:gd name="T46" fmla="*/ 789 w 800"/>
              <a:gd name="T47" fmla="*/ 165 h 598"/>
              <a:gd name="T48" fmla="*/ 794 w 800"/>
              <a:gd name="T49" fmla="*/ 186 h 598"/>
              <a:gd name="T50" fmla="*/ 717 w 800"/>
              <a:gd name="T51" fmla="*/ 598 h 598"/>
              <a:gd name="T52" fmla="*/ 696 w 800"/>
              <a:gd name="T53" fmla="*/ 564 h 598"/>
              <a:gd name="T54" fmla="*/ 664 w 800"/>
              <a:gd name="T55" fmla="*/ 539 h 598"/>
              <a:gd name="T56" fmla="*/ 616 w 800"/>
              <a:gd name="T57" fmla="*/ 546 h 598"/>
              <a:gd name="T58" fmla="*/ 682 w 800"/>
              <a:gd name="T59" fmla="*/ 390 h 598"/>
              <a:gd name="T60" fmla="*/ 658 w 800"/>
              <a:gd name="T61" fmla="*/ 373 h 598"/>
              <a:gd name="T62" fmla="*/ 636 w 800"/>
              <a:gd name="T63" fmla="*/ 356 h 598"/>
              <a:gd name="T64" fmla="*/ 608 w 800"/>
              <a:gd name="T65" fmla="*/ 353 h 598"/>
              <a:gd name="T66" fmla="*/ 577 w 800"/>
              <a:gd name="T67" fmla="*/ 334 h 598"/>
              <a:gd name="T68" fmla="*/ 540 w 800"/>
              <a:gd name="T69" fmla="*/ 336 h 598"/>
              <a:gd name="T70" fmla="*/ 509 w 800"/>
              <a:gd name="T71" fmla="*/ 351 h 598"/>
              <a:gd name="T72" fmla="*/ 473 w 800"/>
              <a:gd name="T73" fmla="*/ 353 h 598"/>
              <a:gd name="T74" fmla="*/ 436 w 800"/>
              <a:gd name="T75" fmla="*/ 324 h 598"/>
              <a:gd name="T76" fmla="*/ 407 w 800"/>
              <a:gd name="T77" fmla="*/ 349 h 598"/>
              <a:gd name="T78" fmla="*/ 367 w 800"/>
              <a:gd name="T79" fmla="*/ 370 h 598"/>
              <a:gd name="T80" fmla="*/ 321 w 800"/>
              <a:gd name="T81" fmla="*/ 369 h 598"/>
              <a:gd name="T82" fmla="*/ 283 w 800"/>
              <a:gd name="T83" fmla="*/ 377 h 598"/>
              <a:gd name="T84" fmla="*/ 241 w 800"/>
              <a:gd name="T85" fmla="*/ 371 h 598"/>
              <a:gd name="T86" fmla="*/ 209 w 800"/>
              <a:gd name="T87" fmla="*/ 355 h 598"/>
              <a:gd name="T88" fmla="*/ 216 w 800"/>
              <a:gd name="T89" fmla="*/ 327 h 598"/>
              <a:gd name="T90" fmla="*/ 207 w 800"/>
              <a:gd name="T91" fmla="*/ 298 h 598"/>
              <a:gd name="T92" fmla="*/ 187 w 800"/>
              <a:gd name="T93" fmla="*/ 287 h 598"/>
              <a:gd name="T94" fmla="*/ 150 w 800"/>
              <a:gd name="T95" fmla="*/ 282 h 598"/>
              <a:gd name="T96" fmla="*/ 153 w 800"/>
              <a:gd name="T97" fmla="*/ 251 h 598"/>
              <a:gd name="T98" fmla="*/ 133 w 800"/>
              <a:gd name="T99" fmla="*/ 225 h 598"/>
              <a:gd name="T100" fmla="*/ 80 w 800"/>
              <a:gd name="T101" fmla="*/ 201 h 598"/>
              <a:gd name="T102" fmla="*/ 45 w 800"/>
              <a:gd name="T103" fmla="*/ 184 h 598"/>
              <a:gd name="T104" fmla="*/ 17 w 800"/>
              <a:gd name="T105" fmla="*/ 165 h 598"/>
              <a:gd name="T106" fmla="*/ 9 w 800"/>
              <a:gd name="T107" fmla="*/ 136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00" h="598">
                <a:moveTo>
                  <a:pt x="0" y="117"/>
                </a:moveTo>
                <a:lnTo>
                  <a:pt x="82" y="90"/>
                </a:lnTo>
                <a:lnTo>
                  <a:pt x="94" y="93"/>
                </a:lnTo>
                <a:lnTo>
                  <a:pt x="101" y="89"/>
                </a:lnTo>
                <a:lnTo>
                  <a:pt x="110" y="91"/>
                </a:lnTo>
                <a:lnTo>
                  <a:pt x="118" y="91"/>
                </a:lnTo>
                <a:lnTo>
                  <a:pt x="118" y="97"/>
                </a:lnTo>
                <a:lnTo>
                  <a:pt x="130" y="97"/>
                </a:lnTo>
                <a:lnTo>
                  <a:pt x="130" y="107"/>
                </a:lnTo>
                <a:lnTo>
                  <a:pt x="139" y="103"/>
                </a:lnTo>
                <a:lnTo>
                  <a:pt x="146" y="110"/>
                </a:lnTo>
                <a:lnTo>
                  <a:pt x="154" y="107"/>
                </a:lnTo>
                <a:lnTo>
                  <a:pt x="165" y="103"/>
                </a:lnTo>
                <a:lnTo>
                  <a:pt x="173" y="108"/>
                </a:lnTo>
                <a:lnTo>
                  <a:pt x="182" y="112"/>
                </a:lnTo>
                <a:lnTo>
                  <a:pt x="194" y="119"/>
                </a:lnTo>
                <a:lnTo>
                  <a:pt x="206" y="115"/>
                </a:lnTo>
                <a:lnTo>
                  <a:pt x="212" y="110"/>
                </a:lnTo>
                <a:lnTo>
                  <a:pt x="217" y="103"/>
                </a:lnTo>
                <a:lnTo>
                  <a:pt x="227" y="107"/>
                </a:lnTo>
                <a:lnTo>
                  <a:pt x="235" y="114"/>
                </a:lnTo>
                <a:lnTo>
                  <a:pt x="245" y="118"/>
                </a:lnTo>
                <a:lnTo>
                  <a:pt x="252" y="115"/>
                </a:lnTo>
                <a:lnTo>
                  <a:pt x="258" y="108"/>
                </a:lnTo>
                <a:lnTo>
                  <a:pt x="266" y="111"/>
                </a:lnTo>
                <a:lnTo>
                  <a:pt x="277" y="117"/>
                </a:lnTo>
                <a:lnTo>
                  <a:pt x="287" y="125"/>
                </a:lnTo>
                <a:lnTo>
                  <a:pt x="295" y="126"/>
                </a:lnTo>
                <a:lnTo>
                  <a:pt x="303" y="118"/>
                </a:lnTo>
                <a:lnTo>
                  <a:pt x="308" y="108"/>
                </a:lnTo>
                <a:lnTo>
                  <a:pt x="314" y="106"/>
                </a:lnTo>
                <a:lnTo>
                  <a:pt x="322" y="113"/>
                </a:lnTo>
                <a:lnTo>
                  <a:pt x="329" y="115"/>
                </a:lnTo>
                <a:lnTo>
                  <a:pt x="339" y="117"/>
                </a:lnTo>
                <a:lnTo>
                  <a:pt x="346" y="106"/>
                </a:lnTo>
                <a:lnTo>
                  <a:pt x="352" y="97"/>
                </a:lnTo>
                <a:lnTo>
                  <a:pt x="353" y="88"/>
                </a:lnTo>
                <a:lnTo>
                  <a:pt x="357" y="78"/>
                </a:lnTo>
                <a:lnTo>
                  <a:pt x="366" y="73"/>
                </a:lnTo>
                <a:lnTo>
                  <a:pt x="375" y="71"/>
                </a:lnTo>
                <a:lnTo>
                  <a:pt x="377" y="61"/>
                </a:lnTo>
                <a:lnTo>
                  <a:pt x="382" y="55"/>
                </a:lnTo>
                <a:lnTo>
                  <a:pt x="394" y="59"/>
                </a:lnTo>
                <a:lnTo>
                  <a:pt x="405" y="61"/>
                </a:lnTo>
                <a:lnTo>
                  <a:pt x="417" y="57"/>
                </a:lnTo>
                <a:lnTo>
                  <a:pt x="420" y="46"/>
                </a:lnTo>
                <a:lnTo>
                  <a:pt x="424" y="37"/>
                </a:lnTo>
                <a:lnTo>
                  <a:pt x="430" y="33"/>
                </a:lnTo>
                <a:lnTo>
                  <a:pt x="438" y="29"/>
                </a:lnTo>
                <a:lnTo>
                  <a:pt x="442" y="20"/>
                </a:lnTo>
                <a:lnTo>
                  <a:pt x="446" y="17"/>
                </a:lnTo>
                <a:lnTo>
                  <a:pt x="458" y="13"/>
                </a:lnTo>
                <a:lnTo>
                  <a:pt x="476" y="13"/>
                </a:lnTo>
                <a:lnTo>
                  <a:pt x="485" y="10"/>
                </a:lnTo>
                <a:lnTo>
                  <a:pt x="487" y="0"/>
                </a:lnTo>
                <a:lnTo>
                  <a:pt x="494" y="6"/>
                </a:lnTo>
                <a:lnTo>
                  <a:pt x="505" y="5"/>
                </a:lnTo>
                <a:lnTo>
                  <a:pt x="513" y="3"/>
                </a:lnTo>
                <a:lnTo>
                  <a:pt x="517" y="9"/>
                </a:lnTo>
                <a:lnTo>
                  <a:pt x="518" y="15"/>
                </a:lnTo>
                <a:lnTo>
                  <a:pt x="529" y="17"/>
                </a:lnTo>
                <a:lnTo>
                  <a:pt x="535" y="20"/>
                </a:lnTo>
                <a:lnTo>
                  <a:pt x="542" y="17"/>
                </a:lnTo>
                <a:lnTo>
                  <a:pt x="550" y="25"/>
                </a:lnTo>
                <a:lnTo>
                  <a:pt x="557" y="31"/>
                </a:lnTo>
                <a:lnTo>
                  <a:pt x="546" y="37"/>
                </a:lnTo>
                <a:lnTo>
                  <a:pt x="555" y="44"/>
                </a:lnTo>
                <a:lnTo>
                  <a:pt x="560" y="48"/>
                </a:lnTo>
                <a:lnTo>
                  <a:pt x="561" y="58"/>
                </a:lnTo>
                <a:lnTo>
                  <a:pt x="576" y="61"/>
                </a:lnTo>
                <a:lnTo>
                  <a:pt x="582" y="55"/>
                </a:lnTo>
                <a:lnTo>
                  <a:pt x="596" y="63"/>
                </a:lnTo>
                <a:lnTo>
                  <a:pt x="602" y="60"/>
                </a:lnTo>
                <a:lnTo>
                  <a:pt x="607" y="64"/>
                </a:lnTo>
                <a:lnTo>
                  <a:pt x="623" y="65"/>
                </a:lnTo>
                <a:lnTo>
                  <a:pt x="630" y="75"/>
                </a:lnTo>
                <a:lnTo>
                  <a:pt x="640" y="78"/>
                </a:lnTo>
                <a:lnTo>
                  <a:pt x="649" y="79"/>
                </a:lnTo>
                <a:lnTo>
                  <a:pt x="654" y="71"/>
                </a:lnTo>
                <a:lnTo>
                  <a:pt x="662" y="71"/>
                </a:lnTo>
                <a:lnTo>
                  <a:pt x="670" y="73"/>
                </a:lnTo>
                <a:lnTo>
                  <a:pt x="665" y="79"/>
                </a:lnTo>
                <a:lnTo>
                  <a:pt x="657" y="85"/>
                </a:lnTo>
                <a:lnTo>
                  <a:pt x="654" y="95"/>
                </a:lnTo>
                <a:lnTo>
                  <a:pt x="664" y="94"/>
                </a:lnTo>
                <a:lnTo>
                  <a:pt x="665" y="104"/>
                </a:lnTo>
                <a:lnTo>
                  <a:pt x="664" y="114"/>
                </a:lnTo>
                <a:lnTo>
                  <a:pt x="658" y="117"/>
                </a:lnTo>
                <a:lnTo>
                  <a:pt x="657" y="123"/>
                </a:lnTo>
                <a:lnTo>
                  <a:pt x="662" y="130"/>
                </a:lnTo>
                <a:lnTo>
                  <a:pt x="670" y="136"/>
                </a:lnTo>
                <a:lnTo>
                  <a:pt x="665" y="144"/>
                </a:lnTo>
                <a:lnTo>
                  <a:pt x="657" y="148"/>
                </a:lnTo>
                <a:lnTo>
                  <a:pt x="660" y="154"/>
                </a:lnTo>
                <a:lnTo>
                  <a:pt x="671" y="154"/>
                </a:lnTo>
                <a:lnTo>
                  <a:pt x="672" y="162"/>
                </a:lnTo>
                <a:lnTo>
                  <a:pt x="681" y="168"/>
                </a:lnTo>
                <a:lnTo>
                  <a:pt x="688" y="162"/>
                </a:lnTo>
                <a:lnTo>
                  <a:pt x="691" y="155"/>
                </a:lnTo>
                <a:lnTo>
                  <a:pt x="682" y="153"/>
                </a:lnTo>
                <a:lnTo>
                  <a:pt x="688" y="148"/>
                </a:lnTo>
                <a:lnTo>
                  <a:pt x="698" y="148"/>
                </a:lnTo>
                <a:lnTo>
                  <a:pt x="706" y="147"/>
                </a:lnTo>
                <a:lnTo>
                  <a:pt x="717" y="145"/>
                </a:lnTo>
                <a:lnTo>
                  <a:pt x="712" y="153"/>
                </a:lnTo>
                <a:lnTo>
                  <a:pt x="712" y="161"/>
                </a:lnTo>
                <a:lnTo>
                  <a:pt x="720" y="164"/>
                </a:lnTo>
                <a:lnTo>
                  <a:pt x="728" y="160"/>
                </a:lnTo>
                <a:lnTo>
                  <a:pt x="731" y="155"/>
                </a:lnTo>
                <a:lnTo>
                  <a:pt x="741" y="165"/>
                </a:lnTo>
                <a:lnTo>
                  <a:pt x="742" y="156"/>
                </a:lnTo>
                <a:lnTo>
                  <a:pt x="748" y="153"/>
                </a:lnTo>
                <a:lnTo>
                  <a:pt x="755" y="159"/>
                </a:lnTo>
                <a:lnTo>
                  <a:pt x="759" y="166"/>
                </a:lnTo>
                <a:lnTo>
                  <a:pt x="754" y="171"/>
                </a:lnTo>
                <a:lnTo>
                  <a:pt x="760" y="181"/>
                </a:lnTo>
                <a:lnTo>
                  <a:pt x="770" y="172"/>
                </a:lnTo>
                <a:lnTo>
                  <a:pt x="778" y="177"/>
                </a:lnTo>
                <a:lnTo>
                  <a:pt x="787" y="174"/>
                </a:lnTo>
                <a:lnTo>
                  <a:pt x="789" y="165"/>
                </a:lnTo>
                <a:lnTo>
                  <a:pt x="789" y="159"/>
                </a:lnTo>
                <a:lnTo>
                  <a:pt x="794" y="154"/>
                </a:lnTo>
                <a:lnTo>
                  <a:pt x="800" y="161"/>
                </a:lnTo>
                <a:lnTo>
                  <a:pt x="795" y="174"/>
                </a:lnTo>
                <a:lnTo>
                  <a:pt x="794" y="186"/>
                </a:lnTo>
                <a:lnTo>
                  <a:pt x="797" y="195"/>
                </a:lnTo>
                <a:lnTo>
                  <a:pt x="794" y="204"/>
                </a:lnTo>
                <a:lnTo>
                  <a:pt x="790" y="216"/>
                </a:lnTo>
                <a:lnTo>
                  <a:pt x="791" y="223"/>
                </a:lnTo>
                <a:lnTo>
                  <a:pt x="717" y="598"/>
                </a:lnTo>
                <a:lnTo>
                  <a:pt x="709" y="593"/>
                </a:lnTo>
                <a:lnTo>
                  <a:pt x="706" y="584"/>
                </a:lnTo>
                <a:lnTo>
                  <a:pt x="698" y="580"/>
                </a:lnTo>
                <a:lnTo>
                  <a:pt x="696" y="573"/>
                </a:lnTo>
                <a:lnTo>
                  <a:pt x="696" y="564"/>
                </a:lnTo>
                <a:lnTo>
                  <a:pt x="691" y="558"/>
                </a:lnTo>
                <a:lnTo>
                  <a:pt x="681" y="556"/>
                </a:lnTo>
                <a:lnTo>
                  <a:pt x="674" y="552"/>
                </a:lnTo>
                <a:lnTo>
                  <a:pt x="667" y="545"/>
                </a:lnTo>
                <a:lnTo>
                  <a:pt x="664" y="539"/>
                </a:lnTo>
                <a:lnTo>
                  <a:pt x="653" y="535"/>
                </a:lnTo>
                <a:lnTo>
                  <a:pt x="646" y="543"/>
                </a:lnTo>
                <a:lnTo>
                  <a:pt x="638" y="550"/>
                </a:lnTo>
                <a:lnTo>
                  <a:pt x="625" y="546"/>
                </a:lnTo>
                <a:lnTo>
                  <a:pt x="616" y="546"/>
                </a:lnTo>
                <a:lnTo>
                  <a:pt x="602" y="547"/>
                </a:lnTo>
                <a:lnTo>
                  <a:pt x="593" y="545"/>
                </a:lnTo>
                <a:lnTo>
                  <a:pt x="698" y="396"/>
                </a:lnTo>
                <a:lnTo>
                  <a:pt x="694" y="382"/>
                </a:lnTo>
                <a:lnTo>
                  <a:pt x="682" y="390"/>
                </a:lnTo>
                <a:lnTo>
                  <a:pt x="682" y="381"/>
                </a:lnTo>
                <a:lnTo>
                  <a:pt x="673" y="382"/>
                </a:lnTo>
                <a:lnTo>
                  <a:pt x="672" y="375"/>
                </a:lnTo>
                <a:lnTo>
                  <a:pt x="670" y="367"/>
                </a:lnTo>
                <a:lnTo>
                  <a:pt x="658" y="373"/>
                </a:lnTo>
                <a:lnTo>
                  <a:pt x="650" y="371"/>
                </a:lnTo>
                <a:lnTo>
                  <a:pt x="658" y="365"/>
                </a:lnTo>
                <a:lnTo>
                  <a:pt x="650" y="363"/>
                </a:lnTo>
                <a:lnTo>
                  <a:pt x="642" y="366"/>
                </a:lnTo>
                <a:lnTo>
                  <a:pt x="636" y="356"/>
                </a:lnTo>
                <a:lnTo>
                  <a:pt x="630" y="360"/>
                </a:lnTo>
                <a:lnTo>
                  <a:pt x="622" y="354"/>
                </a:lnTo>
                <a:lnTo>
                  <a:pt x="619" y="363"/>
                </a:lnTo>
                <a:lnTo>
                  <a:pt x="609" y="362"/>
                </a:lnTo>
                <a:lnTo>
                  <a:pt x="608" y="353"/>
                </a:lnTo>
                <a:lnTo>
                  <a:pt x="605" y="346"/>
                </a:lnTo>
                <a:lnTo>
                  <a:pt x="594" y="345"/>
                </a:lnTo>
                <a:lnTo>
                  <a:pt x="587" y="339"/>
                </a:lnTo>
                <a:lnTo>
                  <a:pt x="578" y="340"/>
                </a:lnTo>
                <a:lnTo>
                  <a:pt x="577" y="334"/>
                </a:lnTo>
                <a:lnTo>
                  <a:pt x="568" y="328"/>
                </a:lnTo>
                <a:lnTo>
                  <a:pt x="560" y="331"/>
                </a:lnTo>
                <a:lnTo>
                  <a:pt x="550" y="327"/>
                </a:lnTo>
                <a:lnTo>
                  <a:pt x="552" y="339"/>
                </a:lnTo>
                <a:lnTo>
                  <a:pt x="540" y="336"/>
                </a:lnTo>
                <a:lnTo>
                  <a:pt x="530" y="335"/>
                </a:lnTo>
                <a:lnTo>
                  <a:pt x="529" y="342"/>
                </a:lnTo>
                <a:lnTo>
                  <a:pt x="525" y="351"/>
                </a:lnTo>
                <a:lnTo>
                  <a:pt x="516" y="353"/>
                </a:lnTo>
                <a:lnTo>
                  <a:pt x="509" y="351"/>
                </a:lnTo>
                <a:lnTo>
                  <a:pt x="499" y="354"/>
                </a:lnTo>
                <a:lnTo>
                  <a:pt x="492" y="355"/>
                </a:lnTo>
                <a:lnTo>
                  <a:pt x="483" y="348"/>
                </a:lnTo>
                <a:lnTo>
                  <a:pt x="478" y="339"/>
                </a:lnTo>
                <a:lnTo>
                  <a:pt x="473" y="353"/>
                </a:lnTo>
                <a:lnTo>
                  <a:pt x="470" y="337"/>
                </a:lnTo>
                <a:lnTo>
                  <a:pt x="458" y="335"/>
                </a:lnTo>
                <a:lnTo>
                  <a:pt x="452" y="331"/>
                </a:lnTo>
                <a:lnTo>
                  <a:pt x="437" y="334"/>
                </a:lnTo>
                <a:lnTo>
                  <a:pt x="436" y="324"/>
                </a:lnTo>
                <a:lnTo>
                  <a:pt x="428" y="328"/>
                </a:lnTo>
                <a:lnTo>
                  <a:pt x="419" y="330"/>
                </a:lnTo>
                <a:lnTo>
                  <a:pt x="416" y="340"/>
                </a:lnTo>
                <a:lnTo>
                  <a:pt x="414" y="347"/>
                </a:lnTo>
                <a:lnTo>
                  <a:pt x="407" y="349"/>
                </a:lnTo>
                <a:lnTo>
                  <a:pt x="406" y="355"/>
                </a:lnTo>
                <a:lnTo>
                  <a:pt x="396" y="355"/>
                </a:lnTo>
                <a:lnTo>
                  <a:pt x="384" y="353"/>
                </a:lnTo>
                <a:lnTo>
                  <a:pt x="376" y="360"/>
                </a:lnTo>
                <a:lnTo>
                  <a:pt x="367" y="370"/>
                </a:lnTo>
                <a:lnTo>
                  <a:pt x="360" y="369"/>
                </a:lnTo>
                <a:lnTo>
                  <a:pt x="351" y="372"/>
                </a:lnTo>
                <a:lnTo>
                  <a:pt x="341" y="375"/>
                </a:lnTo>
                <a:lnTo>
                  <a:pt x="332" y="370"/>
                </a:lnTo>
                <a:lnTo>
                  <a:pt x="321" y="369"/>
                </a:lnTo>
                <a:lnTo>
                  <a:pt x="310" y="371"/>
                </a:lnTo>
                <a:lnTo>
                  <a:pt x="301" y="367"/>
                </a:lnTo>
                <a:lnTo>
                  <a:pt x="294" y="364"/>
                </a:lnTo>
                <a:lnTo>
                  <a:pt x="289" y="371"/>
                </a:lnTo>
                <a:lnTo>
                  <a:pt x="283" y="377"/>
                </a:lnTo>
                <a:lnTo>
                  <a:pt x="278" y="367"/>
                </a:lnTo>
                <a:lnTo>
                  <a:pt x="275" y="375"/>
                </a:lnTo>
                <a:lnTo>
                  <a:pt x="259" y="376"/>
                </a:lnTo>
                <a:lnTo>
                  <a:pt x="246" y="378"/>
                </a:lnTo>
                <a:lnTo>
                  <a:pt x="241" y="371"/>
                </a:lnTo>
                <a:lnTo>
                  <a:pt x="241" y="366"/>
                </a:lnTo>
                <a:lnTo>
                  <a:pt x="234" y="364"/>
                </a:lnTo>
                <a:lnTo>
                  <a:pt x="223" y="364"/>
                </a:lnTo>
                <a:lnTo>
                  <a:pt x="212" y="360"/>
                </a:lnTo>
                <a:lnTo>
                  <a:pt x="209" y="355"/>
                </a:lnTo>
                <a:lnTo>
                  <a:pt x="204" y="346"/>
                </a:lnTo>
                <a:lnTo>
                  <a:pt x="211" y="343"/>
                </a:lnTo>
                <a:lnTo>
                  <a:pt x="214" y="337"/>
                </a:lnTo>
                <a:lnTo>
                  <a:pt x="222" y="332"/>
                </a:lnTo>
                <a:lnTo>
                  <a:pt x="216" y="327"/>
                </a:lnTo>
                <a:lnTo>
                  <a:pt x="221" y="323"/>
                </a:lnTo>
                <a:lnTo>
                  <a:pt x="213" y="316"/>
                </a:lnTo>
                <a:lnTo>
                  <a:pt x="214" y="307"/>
                </a:lnTo>
                <a:lnTo>
                  <a:pt x="214" y="300"/>
                </a:lnTo>
                <a:lnTo>
                  <a:pt x="207" y="298"/>
                </a:lnTo>
                <a:lnTo>
                  <a:pt x="207" y="291"/>
                </a:lnTo>
                <a:lnTo>
                  <a:pt x="199" y="292"/>
                </a:lnTo>
                <a:lnTo>
                  <a:pt x="198" y="283"/>
                </a:lnTo>
                <a:lnTo>
                  <a:pt x="194" y="291"/>
                </a:lnTo>
                <a:lnTo>
                  <a:pt x="187" y="287"/>
                </a:lnTo>
                <a:lnTo>
                  <a:pt x="181" y="292"/>
                </a:lnTo>
                <a:lnTo>
                  <a:pt x="170" y="292"/>
                </a:lnTo>
                <a:lnTo>
                  <a:pt x="163" y="289"/>
                </a:lnTo>
                <a:lnTo>
                  <a:pt x="157" y="282"/>
                </a:lnTo>
                <a:lnTo>
                  <a:pt x="150" y="282"/>
                </a:lnTo>
                <a:lnTo>
                  <a:pt x="144" y="275"/>
                </a:lnTo>
                <a:lnTo>
                  <a:pt x="146" y="267"/>
                </a:lnTo>
                <a:lnTo>
                  <a:pt x="156" y="261"/>
                </a:lnTo>
                <a:lnTo>
                  <a:pt x="147" y="258"/>
                </a:lnTo>
                <a:lnTo>
                  <a:pt x="153" y="251"/>
                </a:lnTo>
                <a:lnTo>
                  <a:pt x="145" y="246"/>
                </a:lnTo>
                <a:lnTo>
                  <a:pt x="139" y="241"/>
                </a:lnTo>
                <a:lnTo>
                  <a:pt x="141" y="236"/>
                </a:lnTo>
                <a:lnTo>
                  <a:pt x="134" y="232"/>
                </a:lnTo>
                <a:lnTo>
                  <a:pt x="133" y="225"/>
                </a:lnTo>
                <a:lnTo>
                  <a:pt x="124" y="218"/>
                </a:lnTo>
                <a:lnTo>
                  <a:pt x="119" y="215"/>
                </a:lnTo>
                <a:lnTo>
                  <a:pt x="91" y="213"/>
                </a:lnTo>
                <a:lnTo>
                  <a:pt x="85" y="209"/>
                </a:lnTo>
                <a:lnTo>
                  <a:pt x="80" y="201"/>
                </a:lnTo>
                <a:lnTo>
                  <a:pt x="76" y="193"/>
                </a:lnTo>
                <a:lnTo>
                  <a:pt x="69" y="198"/>
                </a:lnTo>
                <a:lnTo>
                  <a:pt x="62" y="196"/>
                </a:lnTo>
                <a:lnTo>
                  <a:pt x="58" y="189"/>
                </a:lnTo>
                <a:lnTo>
                  <a:pt x="45" y="184"/>
                </a:lnTo>
                <a:lnTo>
                  <a:pt x="35" y="181"/>
                </a:lnTo>
                <a:lnTo>
                  <a:pt x="27" y="184"/>
                </a:lnTo>
                <a:lnTo>
                  <a:pt x="20" y="178"/>
                </a:lnTo>
                <a:lnTo>
                  <a:pt x="21" y="171"/>
                </a:lnTo>
                <a:lnTo>
                  <a:pt x="17" y="165"/>
                </a:lnTo>
                <a:lnTo>
                  <a:pt x="22" y="159"/>
                </a:lnTo>
                <a:lnTo>
                  <a:pt x="17" y="151"/>
                </a:lnTo>
                <a:lnTo>
                  <a:pt x="11" y="148"/>
                </a:lnTo>
                <a:lnTo>
                  <a:pt x="0" y="142"/>
                </a:lnTo>
                <a:lnTo>
                  <a:pt x="9" y="136"/>
                </a:lnTo>
                <a:lnTo>
                  <a:pt x="8" y="129"/>
                </a:lnTo>
                <a:lnTo>
                  <a:pt x="0" y="117"/>
                </a:lnTo>
                <a:close/>
              </a:path>
            </a:pathLst>
          </a:custGeom>
          <a:solidFill>
            <a:srgbClr val="DCD8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2" name="Freeform 64">
            <a:extLst>
              <a:ext uri="{FF2B5EF4-FFF2-40B4-BE49-F238E27FC236}">
                <a16:creationId xmlns:a16="http://schemas.microsoft.com/office/drawing/2014/main" id="{28D0CE34-B564-418A-8FEE-01C5EB98763B}"/>
              </a:ext>
            </a:extLst>
          </p:cNvPr>
          <p:cNvSpPr>
            <a:spLocks/>
          </p:cNvSpPr>
          <p:nvPr/>
        </p:nvSpPr>
        <p:spPr bwMode="auto">
          <a:xfrm>
            <a:off x="2886708" y="5460148"/>
            <a:ext cx="1621641" cy="1212177"/>
          </a:xfrm>
          <a:custGeom>
            <a:avLst/>
            <a:gdLst>
              <a:gd name="T0" fmla="*/ 110 w 800"/>
              <a:gd name="T1" fmla="*/ 91 h 598"/>
              <a:gd name="T2" fmla="*/ 139 w 800"/>
              <a:gd name="T3" fmla="*/ 103 h 598"/>
              <a:gd name="T4" fmla="*/ 182 w 800"/>
              <a:gd name="T5" fmla="*/ 112 h 598"/>
              <a:gd name="T6" fmla="*/ 227 w 800"/>
              <a:gd name="T7" fmla="*/ 107 h 598"/>
              <a:gd name="T8" fmla="*/ 266 w 800"/>
              <a:gd name="T9" fmla="*/ 111 h 598"/>
              <a:gd name="T10" fmla="*/ 308 w 800"/>
              <a:gd name="T11" fmla="*/ 108 h 598"/>
              <a:gd name="T12" fmla="*/ 346 w 800"/>
              <a:gd name="T13" fmla="*/ 106 h 598"/>
              <a:gd name="T14" fmla="*/ 375 w 800"/>
              <a:gd name="T15" fmla="*/ 71 h 598"/>
              <a:gd name="T16" fmla="*/ 417 w 800"/>
              <a:gd name="T17" fmla="*/ 57 h 598"/>
              <a:gd name="T18" fmla="*/ 442 w 800"/>
              <a:gd name="T19" fmla="*/ 20 h 598"/>
              <a:gd name="T20" fmla="*/ 487 w 800"/>
              <a:gd name="T21" fmla="*/ 0 h 598"/>
              <a:gd name="T22" fmla="*/ 518 w 800"/>
              <a:gd name="T23" fmla="*/ 15 h 598"/>
              <a:gd name="T24" fmla="*/ 557 w 800"/>
              <a:gd name="T25" fmla="*/ 31 h 598"/>
              <a:gd name="T26" fmla="*/ 576 w 800"/>
              <a:gd name="T27" fmla="*/ 61 h 598"/>
              <a:gd name="T28" fmla="*/ 623 w 800"/>
              <a:gd name="T29" fmla="*/ 65 h 598"/>
              <a:gd name="T30" fmla="*/ 662 w 800"/>
              <a:gd name="T31" fmla="*/ 71 h 598"/>
              <a:gd name="T32" fmla="*/ 664 w 800"/>
              <a:gd name="T33" fmla="*/ 94 h 598"/>
              <a:gd name="T34" fmla="*/ 662 w 800"/>
              <a:gd name="T35" fmla="*/ 130 h 598"/>
              <a:gd name="T36" fmla="*/ 671 w 800"/>
              <a:gd name="T37" fmla="*/ 154 h 598"/>
              <a:gd name="T38" fmla="*/ 682 w 800"/>
              <a:gd name="T39" fmla="*/ 153 h 598"/>
              <a:gd name="T40" fmla="*/ 712 w 800"/>
              <a:gd name="T41" fmla="*/ 153 h 598"/>
              <a:gd name="T42" fmla="*/ 741 w 800"/>
              <a:gd name="T43" fmla="*/ 165 h 598"/>
              <a:gd name="T44" fmla="*/ 754 w 800"/>
              <a:gd name="T45" fmla="*/ 171 h 598"/>
              <a:gd name="T46" fmla="*/ 789 w 800"/>
              <a:gd name="T47" fmla="*/ 165 h 598"/>
              <a:gd name="T48" fmla="*/ 794 w 800"/>
              <a:gd name="T49" fmla="*/ 186 h 598"/>
              <a:gd name="T50" fmla="*/ 717 w 800"/>
              <a:gd name="T51" fmla="*/ 598 h 598"/>
              <a:gd name="T52" fmla="*/ 696 w 800"/>
              <a:gd name="T53" fmla="*/ 564 h 598"/>
              <a:gd name="T54" fmla="*/ 664 w 800"/>
              <a:gd name="T55" fmla="*/ 539 h 598"/>
              <a:gd name="T56" fmla="*/ 616 w 800"/>
              <a:gd name="T57" fmla="*/ 546 h 598"/>
              <a:gd name="T58" fmla="*/ 682 w 800"/>
              <a:gd name="T59" fmla="*/ 390 h 598"/>
              <a:gd name="T60" fmla="*/ 658 w 800"/>
              <a:gd name="T61" fmla="*/ 373 h 598"/>
              <a:gd name="T62" fmla="*/ 636 w 800"/>
              <a:gd name="T63" fmla="*/ 356 h 598"/>
              <a:gd name="T64" fmla="*/ 608 w 800"/>
              <a:gd name="T65" fmla="*/ 353 h 598"/>
              <a:gd name="T66" fmla="*/ 577 w 800"/>
              <a:gd name="T67" fmla="*/ 334 h 598"/>
              <a:gd name="T68" fmla="*/ 540 w 800"/>
              <a:gd name="T69" fmla="*/ 336 h 598"/>
              <a:gd name="T70" fmla="*/ 509 w 800"/>
              <a:gd name="T71" fmla="*/ 351 h 598"/>
              <a:gd name="T72" fmla="*/ 473 w 800"/>
              <a:gd name="T73" fmla="*/ 353 h 598"/>
              <a:gd name="T74" fmla="*/ 436 w 800"/>
              <a:gd name="T75" fmla="*/ 324 h 598"/>
              <a:gd name="T76" fmla="*/ 407 w 800"/>
              <a:gd name="T77" fmla="*/ 349 h 598"/>
              <a:gd name="T78" fmla="*/ 367 w 800"/>
              <a:gd name="T79" fmla="*/ 370 h 598"/>
              <a:gd name="T80" fmla="*/ 321 w 800"/>
              <a:gd name="T81" fmla="*/ 369 h 598"/>
              <a:gd name="T82" fmla="*/ 283 w 800"/>
              <a:gd name="T83" fmla="*/ 377 h 598"/>
              <a:gd name="T84" fmla="*/ 241 w 800"/>
              <a:gd name="T85" fmla="*/ 371 h 598"/>
              <a:gd name="T86" fmla="*/ 209 w 800"/>
              <a:gd name="T87" fmla="*/ 355 h 598"/>
              <a:gd name="T88" fmla="*/ 216 w 800"/>
              <a:gd name="T89" fmla="*/ 327 h 598"/>
              <a:gd name="T90" fmla="*/ 207 w 800"/>
              <a:gd name="T91" fmla="*/ 298 h 598"/>
              <a:gd name="T92" fmla="*/ 187 w 800"/>
              <a:gd name="T93" fmla="*/ 287 h 598"/>
              <a:gd name="T94" fmla="*/ 150 w 800"/>
              <a:gd name="T95" fmla="*/ 282 h 598"/>
              <a:gd name="T96" fmla="*/ 153 w 800"/>
              <a:gd name="T97" fmla="*/ 251 h 598"/>
              <a:gd name="T98" fmla="*/ 133 w 800"/>
              <a:gd name="T99" fmla="*/ 225 h 598"/>
              <a:gd name="T100" fmla="*/ 80 w 800"/>
              <a:gd name="T101" fmla="*/ 201 h 598"/>
              <a:gd name="T102" fmla="*/ 45 w 800"/>
              <a:gd name="T103" fmla="*/ 184 h 598"/>
              <a:gd name="T104" fmla="*/ 17 w 800"/>
              <a:gd name="T105" fmla="*/ 165 h 598"/>
              <a:gd name="T106" fmla="*/ 9 w 800"/>
              <a:gd name="T107" fmla="*/ 136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00" h="598">
                <a:moveTo>
                  <a:pt x="0" y="117"/>
                </a:moveTo>
                <a:lnTo>
                  <a:pt x="82" y="90"/>
                </a:lnTo>
                <a:lnTo>
                  <a:pt x="94" y="93"/>
                </a:lnTo>
                <a:lnTo>
                  <a:pt x="101" y="89"/>
                </a:lnTo>
                <a:lnTo>
                  <a:pt x="110" y="91"/>
                </a:lnTo>
                <a:lnTo>
                  <a:pt x="118" y="91"/>
                </a:lnTo>
                <a:lnTo>
                  <a:pt x="118" y="97"/>
                </a:lnTo>
                <a:lnTo>
                  <a:pt x="130" y="97"/>
                </a:lnTo>
                <a:lnTo>
                  <a:pt x="130" y="107"/>
                </a:lnTo>
                <a:lnTo>
                  <a:pt x="139" y="103"/>
                </a:lnTo>
                <a:lnTo>
                  <a:pt x="146" y="110"/>
                </a:lnTo>
                <a:lnTo>
                  <a:pt x="154" y="107"/>
                </a:lnTo>
                <a:lnTo>
                  <a:pt x="165" y="103"/>
                </a:lnTo>
                <a:lnTo>
                  <a:pt x="173" y="108"/>
                </a:lnTo>
                <a:lnTo>
                  <a:pt x="182" y="112"/>
                </a:lnTo>
                <a:lnTo>
                  <a:pt x="194" y="119"/>
                </a:lnTo>
                <a:lnTo>
                  <a:pt x="206" y="115"/>
                </a:lnTo>
                <a:lnTo>
                  <a:pt x="212" y="110"/>
                </a:lnTo>
                <a:lnTo>
                  <a:pt x="217" y="103"/>
                </a:lnTo>
                <a:lnTo>
                  <a:pt x="227" y="107"/>
                </a:lnTo>
                <a:lnTo>
                  <a:pt x="235" y="114"/>
                </a:lnTo>
                <a:lnTo>
                  <a:pt x="245" y="118"/>
                </a:lnTo>
                <a:lnTo>
                  <a:pt x="252" y="115"/>
                </a:lnTo>
                <a:lnTo>
                  <a:pt x="258" y="108"/>
                </a:lnTo>
                <a:lnTo>
                  <a:pt x="266" y="111"/>
                </a:lnTo>
                <a:lnTo>
                  <a:pt x="277" y="117"/>
                </a:lnTo>
                <a:lnTo>
                  <a:pt x="287" y="125"/>
                </a:lnTo>
                <a:lnTo>
                  <a:pt x="295" y="126"/>
                </a:lnTo>
                <a:lnTo>
                  <a:pt x="303" y="118"/>
                </a:lnTo>
                <a:lnTo>
                  <a:pt x="308" y="108"/>
                </a:lnTo>
                <a:lnTo>
                  <a:pt x="314" y="106"/>
                </a:lnTo>
                <a:lnTo>
                  <a:pt x="322" y="113"/>
                </a:lnTo>
                <a:lnTo>
                  <a:pt x="329" y="115"/>
                </a:lnTo>
                <a:lnTo>
                  <a:pt x="339" y="117"/>
                </a:lnTo>
                <a:lnTo>
                  <a:pt x="346" y="106"/>
                </a:lnTo>
                <a:lnTo>
                  <a:pt x="352" y="97"/>
                </a:lnTo>
                <a:lnTo>
                  <a:pt x="353" y="88"/>
                </a:lnTo>
                <a:lnTo>
                  <a:pt x="357" y="78"/>
                </a:lnTo>
                <a:lnTo>
                  <a:pt x="366" y="73"/>
                </a:lnTo>
                <a:lnTo>
                  <a:pt x="375" y="71"/>
                </a:lnTo>
                <a:lnTo>
                  <a:pt x="377" y="61"/>
                </a:lnTo>
                <a:lnTo>
                  <a:pt x="382" y="55"/>
                </a:lnTo>
                <a:lnTo>
                  <a:pt x="394" y="59"/>
                </a:lnTo>
                <a:lnTo>
                  <a:pt x="405" y="61"/>
                </a:lnTo>
                <a:lnTo>
                  <a:pt x="417" y="57"/>
                </a:lnTo>
                <a:lnTo>
                  <a:pt x="420" y="46"/>
                </a:lnTo>
                <a:lnTo>
                  <a:pt x="424" y="37"/>
                </a:lnTo>
                <a:lnTo>
                  <a:pt x="430" y="33"/>
                </a:lnTo>
                <a:lnTo>
                  <a:pt x="438" y="29"/>
                </a:lnTo>
                <a:lnTo>
                  <a:pt x="442" y="20"/>
                </a:lnTo>
                <a:lnTo>
                  <a:pt x="446" y="17"/>
                </a:lnTo>
                <a:lnTo>
                  <a:pt x="458" y="13"/>
                </a:lnTo>
                <a:lnTo>
                  <a:pt x="476" y="13"/>
                </a:lnTo>
                <a:lnTo>
                  <a:pt x="485" y="10"/>
                </a:lnTo>
                <a:lnTo>
                  <a:pt x="487" y="0"/>
                </a:lnTo>
                <a:lnTo>
                  <a:pt x="494" y="6"/>
                </a:lnTo>
                <a:lnTo>
                  <a:pt x="505" y="5"/>
                </a:lnTo>
                <a:lnTo>
                  <a:pt x="513" y="3"/>
                </a:lnTo>
                <a:lnTo>
                  <a:pt x="517" y="9"/>
                </a:lnTo>
                <a:lnTo>
                  <a:pt x="518" y="15"/>
                </a:lnTo>
                <a:lnTo>
                  <a:pt x="529" y="17"/>
                </a:lnTo>
                <a:lnTo>
                  <a:pt x="535" y="20"/>
                </a:lnTo>
                <a:lnTo>
                  <a:pt x="542" y="17"/>
                </a:lnTo>
                <a:lnTo>
                  <a:pt x="550" y="25"/>
                </a:lnTo>
                <a:lnTo>
                  <a:pt x="557" y="31"/>
                </a:lnTo>
                <a:lnTo>
                  <a:pt x="546" y="37"/>
                </a:lnTo>
                <a:lnTo>
                  <a:pt x="555" y="44"/>
                </a:lnTo>
                <a:lnTo>
                  <a:pt x="560" y="48"/>
                </a:lnTo>
                <a:lnTo>
                  <a:pt x="561" y="58"/>
                </a:lnTo>
                <a:lnTo>
                  <a:pt x="576" y="61"/>
                </a:lnTo>
                <a:lnTo>
                  <a:pt x="582" y="55"/>
                </a:lnTo>
                <a:lnTo>
                  <a:pt x="596" y="63"/>
                </a:lnTo>
                <a:lnTo>
                  <a:pt x="602" y="60"/>
                </a:lnTo>
                <a:lnTo>
                  <a:pt x="607" y="64"/>
                </a:lnTo>
                <a:lnTo>
                  <a:pt x="623" y="65"/>
                </a:lnTo>
                <a:lnTo>
                  <a:pt x="630" y="75"/>
                </a:lnTo>
                <a:lnTo>
                  <a:pt x="640" y="78"/>
                </a:lnTo>
                <a:lnTo>
                  <a:pt x="649" y="79"/>
                </a:lnTo>
                <a:lnTo>
                  <a:pt x="654" y="71"/>
                </a:lnTo>
                <a:lnTo>
                  <a:pt x="662" y="71"/>
                </a:lnTo>
                <a:lnTo>
                  <a:pt x="670" y="73"/>
                </a:lnTo>
                <a:lnTo>
                  <a:pt x="665" y="79"/>
                </a:lnTo>
                <a:lnTo>
                  <a:pt x="657" y="85"/>
                </a:lnTo>
                <a:lnTo>
                  <a:pt x="654" y="95"/>
                </a:lnTo>
                <a:lnTo>
                  <a:pt x="664" y="94"/>
                </a:lnTo>
                <a:lnTo>
                  <a:pt x="665" y="104"/>
                </a:lnTo>
                <a:lnTo>
                  <a:pt x="664" y="114"/>
                </a:lnTo>
                <a:lnTo>
                  <a:pt x="658" y="117"/>
                </a:lnTo>
                <a:lnTo>
                  <a:pt x="657" y="123"/>
                </a:lnTo>
                <a:lnTo>
                  <a:pt x="662" y="130"/>
                </a:lnTo>
                <a:lnTo>
                  <a:pt x="670" y="136"/>
                </a:lnTo>
                <a:lnTo>
                  <a:pt x="665" y="144"/>
                </a:lnTo>
                <a:lnTo>
                  <a:pt x="657" y="148"/>
                </a:lnTo>
                <a:lnTo>
                  <a:pt x="660" y="154"/>
                </a:lnTo>
                <a:lnTo>
                  <a:pt x="671" y="154"/>
                </a:lnTo>
                <a:lnTo>
                  <a:pt x="672" y="162"/>
                </a:lnTo>
                <a:lnTo>
                  <a:pt x="681" y="168"/>
                </a:lnTo>
                <a:lnTo>
                  <a:pt x="688" y="162"/>
                </a:lnTo>
                <a:lnTo>
                  <a:pt x="691" y="155"/>
                </a:lnTo>
                <a:lnTo>
                  <a:pt x="682" y="153"/>
                </a:lnTo>
                <a:lnTo>
                  <a:pt x="688" y="148"/>
                </a:lnTo>
                <a:lnTo>
                  <a:pt x="698" y="148"/>
                </a:lnTo>
                <a:lnTo>
                  <a:pt x="706" y="147"/>
                </a:lnTo>
                <a:lnTo>
                  <a:pt x="717" y="145"/>
                </a:lnTo>
                <a:lnTo>
                  <a:pt x="712" y="153"/>
                </a:lnTo>
                <a:lnTo>
                  <a:pt x="712" y="161"/>
                </a:lnTo>
                <a:lnTo>
                  <a:pt x="720" y="164"/>
                </a:lnTo>
                <a:lnTo>
                  <a:pt x="728" y="160"/>
                </a:lnTo>
                <a:lnTo>
                  <a:pt x="731" y="155"/>
                </a:lnTo>
                <a:lnTo>
                  <a:pt x="741" y="165"/>
                </a:lnTo>
                <a:lnTo>
                  <a:pt x="742" y="156"/>
                </a:lnTo>
                <a:lnTo>
                  <a:pt x="748" y="153"/>
                </a:lnTo>
                <a:lnTo>
                  <a:pt x="755" y="159"/>
                </a:lnTo>
                <a:lnTo>
                  <a:pt x="759" y="166"/>
                </a:lnTo>
                <a:lnTo>
                  <a:pt x="754" y="171"/>
                </a:lnTo>
                <a:lnTo>
                  <a:pt x="760" y="181"/>
                </a:lnTo>
                <a:lnTo>
                  <a:pt x="770" y="172"/>
                </a:lnTo>
                <a:lnTo>
                  <a:pt x="778" y="177"/>
                </a:lnTo>
                <a:lnTo>
                  <a:pt x="787" y="174"/>
                </a:lnTo>
                <a:lnTo>
                  <a:pt x="789" y="165"/>
                </a:lnTo>
                <a:lnTo>
                  <a:pt x="789" y="159"/>
                </a:lnTo>
                <a:lnTo>
                  <a:pt x="794" y="154"/>
                </a:lnTo>
                <a:lnTo>
                  <a:pt x="800" y="161"/>
                </a:lnTo>
                <a:lnTo>
                  <a:pt x="795" y="174"/>
                </a:lnTo>
                <a:lnTo>
                  <a:pt x="794" y="186"/>
                </a:lnTo>
                <a:lnTo>
                  <a:pt x="797" y="195"/>
                </a:lnTo>
                <a:lnTo>
                  <a:pt x="794" y="204"/>
                </a:lnTo>
                <a:lnTo>
                  <a:pt x="790" y="216"/>
                </a:lnTo>
                <a:lnTo>
                  <a:pt x="791" y="223"/>
                </a:lnTo>
                <a:lnTo>
                  <a:pt x="717" y="598"/>
                </a:lnTo>
                <a:lnTo>
                  <a:pt x="709" y="593"/>
                </a:lnTo>
                <a:lnTo>
                  <a:pt x="706" y="584"/>
                </a:lnTo>
                <a:lnTo>
                  <a:pt x="698" y="580"/>
                </a:lnTo>
                <a:lnTo>
                  <a:pt x="696" y="573"/>
                </a:lnTo>
                <a:lnTo>
                  <a:pt x="696" y="564"/>
                </a:lnTo>
                <a:lnTo>
                  <a:pt x="691" y="558"/>
                </a:lnTo>
                <a:lnTo>
                  <a:pt x="681" y="556"/>
                </a:lnTo>
                <a:lnTo>
                  <a:pt x="674" y="552"/>
                </a:lnTo>
                <a:lnTo>
                  <a:pt x="667" y="545"/>
                </a:lnTo>
                <a:lnTo>
                  <a:pt x="664" y="539"/>
                </a:lnTo>
                <a:lnTo>
                  <a:pt x="653" y="535"/>
                </a:lnTo>
                <a:lnTo>
                  <a:pt x="646" y="543"/>
                </a:lnTo>
                <a:lnTo>
                  <a:pt x="638" y="550"/>
                </a:lnTo>
                <a:lnTo>
                  <a:pt x="625" y="546"/>
                </a:lnTo>
                <a:lnTo>
                  <a:pt x="616" y="546"/>
                </a:lnTo>
                <a:lnTo>
                  <a:pt x="602" y="547"/>
                </a:lnTo>
                <a:lnTo>
                  <a:pt x="593" y="545"/>
                </a:lnTo>
                <a:lnTo>
                  <a:pt x="698" y="396"/>
                </a:lnTo>
                <a:lnTo>
                  <a:pt x="694" y="382"/>
                </a:lnTo>
                <a:lnTo>
                  <a:pt x="682" y="390"/>
                </a:lnTo>
                <a:lnTo>
                  <a:pt x="682" y="381"/>
                </a:lnTo>
                <a:lnTo>
                  <a:pt x="673" y="382"/>
                </a:lnTo>
                <a:lnTo>
                  <a:pt x="672" y="375"/>
                </a:lnTo>
                <a:lnTo>
                  <a:pt x="670" y="367"/>
                </a:lnTo>
                <a:lnTo>
                  <a:pt x="658" y="373"/>
                </a:lnTo>
                <a:lnTo>
                  <a:pt x="650" y="371"/>
                </a:lnTo>
                <a:lnTo>
                  <a:pt x="658" y="365"/>
                </a:lnTo>
                <a:lnTo>
                  <a:pt x="650" y="363"/>
                </a:lnTo>
                <a:lnTo>
                  <a:pt x="642" y="366"/>
                </a:lnTo>
                <a:lnTo>
                  <a:pt x="636" y="356"/>
                </a:lnTo>
                <a:lnTo>
                  <a:pt x="630" y="360"/>
                </a:lnTo>
                <a:lnTo>
                  <a:pt x="622" y="354"/>
                </a:lnTo>
                <a:lnTo>
                  <a:pt x="619" y="363"/>
                </a:lnTo>
                <a:lnTo>
                  <a:pt x="609" y="362"/>
                </a:lnTo>
                <a:lnTo>
                  <a:pt x="608" y="353"/>
                </a:lnTo>
                <a:lnTo>
                  <a:pt x="605" y="346"/>
                </a:lnTo>
                <a:lnTo>
                  <a:pt x="594" y="345"/>
                </a:lnTo>
                <a:lnTo>
                  <a:pt x="587" y="339"/>
                </a:lnTo>
                <a:lnTo>
                  <a:pt x="578" y="340"/>
                </a:lnTo>
                <a:lnTo>
                  <a:pt x="577" y="334"/>
                </a:lnTo>
                <a:lnTo>
                  <a:pt x="568" y="328"/>
                </a:lnTo>
                <a:lnTo>
                  <a:pt x="560" y="331"/>
                </a:lnTo>
                <a:lnTo>
                  <a:pt x="550" y="327"/>
                </a:lnTo>
                <a:lnTo>
                  <a:pt x="552" y="339"/>
                </a:lnTo>
                <a:lnTo>
                  <a:pt x="540" y="336"/>
                </a:lnTo>
                <a:lnTo>
                  <a:pt x="530" y="335"/>
                </a:lnTo>
                <a:lnTo>
                  <a:pt x="529" y="342"/>
                </a:lnTo>
                <a:lnTo>
                  <a:pt x="525" y="351"/>
                </a:lnTo>
                <a:lnTo>
                  <a:pt x="516" y="353"/>
                </a:lnTo>
                <a:lnTo>
                  <a:pt x="509" y="351"/>
                </a:lnTo>
                <a:lnTo>
                  <a:pt x="499" y="354"/>
                </a:lnTo>
                <a:lnTo>
                  <a:pt x="492" y="355"/>
                </a:lnTo>
                <a:lnTo>
                  <a:pt x="483" y="348"/>
                </a:lnTo>
                <a:lnTo>
                  <a:pt x="478" y="339"/>
                </a:lnTo>
                <a:lnTo>
                  <a:pt x="473" y="353"/>
                </a:lnTo>
                <a:lnTo>
                  <a:pt x="470" y="337"/>
                </a:lnTo>
                <a:lnTo>
                  <a:pt x="458" y="335"/>
                </a:lnTo>
                <a:lnTo>
                  <a:pt x="452" y="331"/>
                </a:lnTo>
                <a:lnTo>
                  <a:pt x="437" y="334"/>
                </a:lnTo>
                <a:lnTo>
                  <a:pt x="436" y="324"/>
                </a:lnTo>
                <a:lnTo>
                  <a:pt x="428" y="328"/>
                </a:lnTo>
                <a:lnTo>
                  <a:pt x="419" y="330"/>
                </a:lnTo>
                <a:lnTo>
                  <a:pt x="416" y="340"/>
                </a:lnTo>
                <a:lnTo>
                  <a:pt x="414" y="347"/>
                </a:lnTo>
                <a:lnTo>
                  <a:pt x="407" y="349"/>
                </a:lnTo>
                <a:lnTo>
                  <a:pt x="406" y="355"/>
                </a:lnTo>
                <a:lnTo>
                  <a:pt x="396" y="355"/>
                </a:lnTo>
                <a:lnTo>
                  <a:pt x="384" y="353"/>
                </a:lnTo>
                <a:lnTo>
                  <a:pt x="376" y="360"/>
                </a:lnTo>
                <a:lnTo>
                  <a:pt x="367" y="370"/>
                </a:lnTo>
                <a:lnTo>
                  <a:pt x="360" y="369"/>
                </a:lnTo>
                <a:lnTo>
                  <a:pt x="351" y="372"/>
                </a:lnTo>
                <a:lnTo>
                  <a:pt x="341" y="375"/>
                </a:lnTo>
                <a:lnTo>
                  <a:pt x="332" y="370"/>
                </a:lnTo>
                <a:lnTo>
                  <a:pt x="321" y="369"/>
                </a:lnTo>
                <a:lnTo>
                  <a:pt x="310" y="371"/>
                </a:lnTo>
                <a:lnTo>
                  <a:pt x="301" y="367"/>
                </a:lnTo>
                <a:lnTo>
                  <a:pt x="294" y="364"/>
                </a:lnTo>
                <a:lnTo>
                  <a:pt x="289" y="371"/>
                </a:lnTo>
                <a:lnTo>
                  <a:pt x="283" y="377"/>
                </a:lnTo>
                <a:lnTo>
                  <a:pt x="278" y="367"/>
                </a:lnTo>
                <a:lnTo>
                  <a:pt x="275" y="375"/>
                </a:lnTo>
                <a:lnTo>
                  <a:pt x="259" y="376"/>
                </a:lnTo>
                <a:lnTo>
                  <a:pt x="246" y="378"/>
                </a:lnTo>
                <a:lnTo>
                  <a:pt x="241" y="371"/>
                </a:lnTo>
                <a:lnTo>
                  <a:pt x="241" y="366"/>
                </a:lnTo>
                <a:lnTo>
                  <a:pt x="234" y="364"/>
                </a:lnTo>
                <a:lnTo>
                  <a:pt x="223" y="364"/>
                </a:lnTo>
                <a:lnTo>
                  <a:pt x="212" y="360"/>
                </a:lnTo>
                <a:lnTo>
                  <a:pt x="209" y="355"/>
                </a:lnTo>
                <a:lnTo>
                  <a:pt x="204" y="346"/>
                </a:lnTo>
                <a:lnTo>
                  <a:pt x="211" y="343"/>
                </a:lnTo>
                <a:lnTo>
                  <a:pt x="214" y="337"/>
                </a:lnTo>
                <a:lnTo>
                  <a:pt x="222" y="332"/>
                </a:lnTo>
                <a:lnTo>
                  <a:pt x="216" y="327"/>
                </a:lnTo>
                <a:lnTo>
                  <a:pt x="221" y="323"/>
                </a:lnTo>
                <a:lnTo>
                  <a:pt x="213" y="316"/>
                </a:lnTo>
                <a:lnTo>
                  <a:pt x="214" y="307"/>
                </a:lnTo>
                <a:lnTo>
                  <a:pt x="214" y="300"/>
                </a:lnTo>
                <a:lnTo>
                  <a:pt x="207" y="298"/>
                </a:lnTo>
                <a:lnTo>
                  <a:pt x="207" y="291"/>
                </a:lnTo>
                <a:lnTo>
                  <a:pt x="199" y="292"/>
                </a:lnTo>
                <a:lnTo>
                  <a:pt x="198" y="283"/>
                </a:lnTo>
                <a:lnTo>
                  <a:pt x="194" y="291"/>
                </a:lnTo>
                <a:lnTo>
                  <a:pt x="187" y="287"/>
                </a:lnTo>
                <a:lnTo>
                  <a:pt x="181" y="292"/>
                </a:lnTo>
                <a:lnTo>
                  <a:pt x="170" y="292"/>
                </a:lnTo>
                <a:lnTo>
                  <a:pt x="163" y="289"/>
                </a:lnTo>
                <a:lnTo>
                  <a:pt x="157" y="282"/>
                </a:lnTo>
                <a:lnTo>
                  <a:pt x="150" y="282"/>
                </a:lnTo>
                <a:lnTo>
                  <a:pt x="144" y="275"/>
                </a:lnTo>
                <a:lnTo>
                  <a:pt x="146" y="267"/>
                </a:lnTo>
                <a:lnTo>
                  <a:pt x="156" y="261"/>
                </a:lnTo>
                <a:lnTo>
                  <a:pt x="147" y="258"/>
                </a:lnTo>
                <a:lnTo>
                  <a:pt x="153" y="251"/>
                </a:lnTo>
                <a:lnTo>
                  <a:pt x="145" y="246"/>
                </a:lnTo>
                <a:lnTo>
                  <a:pt x="139" y="241"/>
                </a:lnTo>
                <a:lnTo>
                  <a:pt x="141" y="236"/>
                </a:lnTo>
                <a:lnTo>
                  <a:pt x="134" y="232"/>
                </a:lnTo>
                <a:lnTo>
                  <a:pt x="133" y="225"/>
                </a:lnTo>
                <a:lnTo>
                  <a:pt x="124" y="218"/>
                </a:lnTo>
                <a:lnTo>
                  <a:pt x="119" y="215"/>
                </a:lnTo>
                <a:lnTo>
                  <a:pt x="91" y="213"/>
                </a:lnTo>
                <a:lnTo>
                  <a:pt x="85" y="209"/>
                </a:lnTo>
                <a:lnTo>
                  <a:pt x="80" y="201"/>
                </a:lnTo>
                <a:lnTo>
                  <a:pt x="76" y="193"/>
                </a:lnTo>
                <a:lnTo>
                  <a:pt x="69" y="198"/>
                </a:lnTo>
                <a:lnTo>
                  <a:pt x="62" y="196"/>
                </a:lnTo>
                <a:lnTo>
                  <a:pt x="58" y="189"/>
                </a:lnTo>
                <a:lnTo>
                  <a:pt x="45" y="184"/>
                </a:lnTo>
                <a:lnTo>
                  <a:pt x="35" y="181"/>
                </a:lnTo>
                <a:lnTo>
                  <a:pt x="27" y="184"/>
                </a:lnTo>
                <a:lnTo>
                  <a:pt x="20" y="178"/>
                </a:lnTo>
                <a:lnTo>
                  <a:pt x="21" y="171"/>
                </a:lnTo>
                <a:lnTo>
                  <a:pt x="17" y="165"/>
                </a:lnTo>
                <a:lnTo>
                  <a:pt x="22" y="159"/>
                </a:lnTo>
                <a:lnTo>
                  <a:pt x="17" y="151"/>
                </a:lnTo>
                <a:lnTo>
                  <a:pt x="11" y="148"/>
                </a:lnTo>
                <a:lnTo>
                  <a:pt x="0" y="142"/>
                </a:lnTo>
                <a:lnTo>
                  <a:pt x="9" y="136"/>
                </a:lnTo>
                <a:lnTo>
                  <a:pt x="8" y="129"/>
                </a:lnTo>
                <a:lnTo>
                  <a:pt x="0" y="117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3" name="Freeform 65">
            <a:extLst>
              <a:ext uri="{FF2B5EF4-FFF2-40B4-BE49-F238E27FC236}">
                <a16:creationId xmlns:a16="http://schemas.microsoft.com/office/drawing/2014/main" id="{F811A661-B84B-4CFE-A8C2-09A592630C4B}"/>
              </a:ext>
            </a:extLst>
          </p:cNvPr>
          <p:cNvSpPr>
            <a:spLocks/>
          </p:cNvSpPr>
          <p:nvPr/>
        </p:nvSpPr>
        <p:spPr bwMode="auto">
          <a:xfrm>
            <a:off x="2471162" y="2216865"/>
            <a:ext cx="176353" cy="229057"/>
          </a:xfrm>
          <a:custGeom>
            <a:avLst/>
            <a:gdLst>
              <a:gd name="T0" fmla="*/ 78 w 87"/>
              <a:gd name="T1" fmla="*/ 0 h 113"/>
              <a:gd name="T2" fmla="*/ 66 w 87"/>
              <a:gd name="T3" fmla="*/ 0 h 113"/>
              <a:gd name="T4" fmla="*/ 51 w 87"/>
              <a:gd name="T5" fmla="*/ 3 h 113"/>
              <a:gd name="T6" fmla="*/ 43 w 87"/>
              <a:gd name="T7" fmla="*/ 10 h 113"/>
              <a:gd name="T8" fmla="*/ 36 w 87"/>
              <a:gd name="T9" fmla="*/ 18 h 113"/>
              <a:gd name="T10" fmla="*/ 29 w 87"/>
              <a:gd name="T11" fmla="*/ 20 h 113"/>
              <a:gd name="T12" fmla="*/ 26 w 87"/>
              <a:gd name="T13" fmla="*/ 25 h 113"/>
              <a:gd name="T14" fmla="*/ 17 w 87"/>
              <a:gd name="T15" fmla="*/ 29 h 113"/>
              <a:gd name="T16" fmla="*/ 6 w 87"/>
              <a:gd name="T17" fmla="*/ 30 h 113"/>
              <a:gd name="T18" fmla="*/ 2 w 87"/>
              <a:gd name="T19" fmla="*/ 38 h 113"/>
              <a:gd name="T20" fmla="*/ 0 w 87"/>
              <a:gd name="T21" fmla="*/ 46 h 113"/>
              <a:gd name="T22" fmla="*/ 2 w 87"/>
              <a:gd name="T23" fmla="*/ 55 h 113"/>
              <a:gd name="T24" fmla="*/ 3 w 87"/>
              <a:gd name="T25" fmla="*/ 63 h 113"/>
              <a:gd name="T26" fmla="*/ 2 w 87"/>
              <a:gd name="T27" fmla="*/ 72 h 113"/>
              <a:gd name="T28" fmla="*/ 8 w 87"/>
              <a:gd name="T29" fmla="*/ 77 h 113"/>
              <a:gd name="T30" fmla="*/ 9 w 87"/>
              <a:gd name="T31" fmla="*/ 84 h 113"/>
              <a:gd name="T32" fmla="*/ 17 w 87"/>
              <a:gd name="T33" fmla="*/ 84 h 113"/>
              <a:gd name="T34" fmla="*/ 24 w 87"/>
              <a:gd name="T35" fmla="*/ 89 h 113"/>
              <a:gd name="T36" fmla="*/ 25 w 87"/>
              <a:gd name="T37" fmla="*/ 97 h 113"/>
              <a:gd name="T38" fmla="*/ 35 w 87"/>
              <a:gd name="T39" fmla="*/ 96 h 113"/>
              <a:gd name="T40" fmla="*/ 46 w 87"/>
              <a:gd name="T41" fmla="*/ 98 h 113"/>
              <a:gd name="T42" fmla="*/ 51 w 87"/>
              <a:gd name="T43" fmla="*/ 101 h 113"/>
              <a:gd name="T44" fmla="*/ 59 w 87"/>
              <a:gd name="T45" fmla="*/ 113 h 113"/>
              <a:gd name="T46" fmla="*/ 65 w 87"/>
              <a:gd name="T47" fmla="*/ 108 h 113"/>
              <a:gd name="T48" fmla="*/ 68 w 87"/>
              <a:gd name="T49" fmla="*/ 100 h 113"/>
              <a:gd name="T50" fmla="*/ 71 w 87"/>
              <a:gd name="T51" fmla="*/ 93 h 113"/>
              <a:gd name="T52" fmla="*/ 74 w 87"/>
              <a:gd name="T53" fmla="*/ 83 h 113"/>
              <a:gd name="T54" fmla="*/ 75 w 87"/>
              <a:gd name="T55" fmla="*/ 76 h 113"/>
              <a:gd name="T56" fmla="*/ 81 w 87"/>
              <a:gd name="T57" fmla="*/ 67 h 113"/>
              <a:gd name="T58" fmla="*/ 85 w 87"/>
              <a:gd name="T59" fmla="*/ 60 h 113"/>
              <a:gd name="T60" fmla="*/ 85 w 87"/>
              <a:gd name="T61" fmla="*/ 50 h 113"/>
              <a:gd name="T62" fmla="*/ 83 w 87"/>
              <a:gd name="T63" fmla="*/ 43 h 113"/>
              <a:gd name="T64" fmla="*/ 87 w 87"/>
              <a:gd name="T65" fmla="*/ 34 h 113"/>
              <a:gd name="T66" fmla="*/ 84 w 87"/>
              <a:gd name="T67" fmla="*/ 25 h 113"/>
              <a:gd name="T68" fmla="*/ 84 w 87"/>
              <a:gd name="T69" fmla="*/ 10 h 113"/>
              <a:gd name="T70" fmla="*/ 78 w 87"/>
              <a:gd name="T7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7" h="113">
                <a:moveTo>
                  <a:pt x="78" y="0"/>
                </a:moveTo>
                <a:lnTo>
                  <a:pt x="66" y="0"/>
                </a:lnTo>
                <a:lnTo>
                  <a:pt x="51" y="3"/>
                </a:lnTo>
                <a:lnTo>
                  <a:pt x="43" y="10"/>
                </a:lnTo>
                <a:lnTo>
                  <a:pt x="36" y="18"/>
                </a:lnTo>
                <a:lnTo>
                  <a:pt x="29" y="20"/>
                </a:lnTo>
                <a:lnTo>
                  <a:pt x="26" y="25"/>
                </a:lnTo>
                <a:lnTo>
                  <a:pt x="17" y="29"/>
                </a:lnTo>
                <a:lnTo>
                  <a:pt x="6" y="30"/>
                </a:lnTo>
                <a:lnTo>
                  <a:pt x="2" y="38"/>
                </a:lnTo>
                <a:lnTo>
                  <a:pt x="0" y="46"/>
                </a:lnTo>
                <a:lnTo>
                  <a:pt x="2" y="55"/>
                </a:lnTo>
                <a:lnTo>
                  <a:pt x="3" y="63"/>
                </a:lnTo>
                <a:lnTo>
                  <a:pt x="2" y="72"/>
                </a:lnTo>
                <a:lnTo>
                  <a:pt x="8" y="77"/>
                </a:lnTo>
                <a:lnTo>
                  <a:pt x="9" y="84"/>
                </a:lnTo>
                <a:lnTo>
                  <a:pt x="17" y="84"/>
                </a:lnTo>
                <a:lnTo>
                  <a:pt x="24" y="89"/>
                </a:lnTo>
                <a:lnTo>
                  <a:pt x="25" y="97"/>
                </a:lnTo>
                <a:lnTo>
                  <a:pt x="35" y="96"/>
                </a:lnTo>
                <a:lnTo>
                  <a:pt x="46" y="98"/>
                </a:lnTo>
                <a:lnTo>
                  <a:pt x="51" y="101"/>
                </a:lnTo>
                <a:lnTo>
                  <a:pt x="59" y="113"/>
                </a:lnTo>
                <a:lnTo>
                  <a:pt x="65" y="108"/>
                </a:lnTo>
                <a:lnTo>
                  <a:pt x="68" y="100"/>
                </a:lnTo>
                <a:lnTo>
                  <a:pt x="71" y="93"/>
                </a:lnTo>
                <a:lnTo>
                  <a:pt x="74" y="83"/>
                </a:lnTo>
                <a:lnTo>
                  <a:pt x="75" y="76"/>
                </a:lnTo>
                <a:lnTo>
                  <a:pt x="81" y="67"/>
                </a:lnTo>
                <a:lnTo>
                  <a:pt x="85" y="60"/>
                </a:lnTo>
                <a:lnTo>
                  <a:pt x="85" y="50"/>
                </a:lnTo>
                <a:lnTo>
                  <a:pt x="83" y="43"/>
                </a:lnTo>
                <a:lnTo>
                  <a:pt x="87" y="34"/>
                </a:lnTo>
                <a:lnTo>
                  <a:pt x="84" y="25"/>
                </a:lnTo>
                <a:lnTo>
                  <a:pt x="84" y="10"/>
                </a:lnTo>
                <a:lnTo>
                  <a:pt x="78" y="0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4" name="Freeform 66">
            <a:extLst>
              <a:ext uri="{FF2B5EF4-FFF2-40B4-BE49-F238E27FC236}">
                <a16:creationId xmlns:a16="http://schemas.microsoft.com/office/drawing/2014/main" id="{C11A3569-A65B-41B4-9757-F68EE3B78FA4}"/>
              </a:ext>
            </a:extLst>
          </p:cNvPr>
          <p:cNvSpPr>
            <a:spLocks/>
          </p:cNvSpPr>
          <p:nvPr/>
        </p:nvSpPr>
        <p:spPr bwMode="auto">
          <a:xfrm>
            <a:off x="2471162" y="2216865"/>
            <a:ext cx="176353" cy="229057"/>
          </a:xfrm>
          <a:custGeom>
            <a:avLst/>
            <a:gdLst>
              <a:gd name="T0" fmla="*/ 78 w 87"/>
              <a:gd name="T1" fmla="*/ 0 h 113"/>
              <a:gd name="T2" fmla="*/ 66 w 87"/>
              <a:gd name="T3" fmla="*/ 0 h 113"/>
              <a:gd name="T4" fmla="*/ 51 w 87"/>
              <a:gd name="T5" fmla="*/ 3 h 113"/>
              <a:gd name="T6" fmla="*/ 43 w 87"/>
              <a:gd name="T7" fmla="*/ 10 h 113"/>
              <a:gd name="T8" fmla="*/ 36 w 87"/>
              <a:gd name="T9" fmla="*/ 18 h 113"/>
              <a:gd name="T10" fmla="*/ 29 w 87"/>
              <a:gd name="T11" fmla="*/ 20 h 113"/>
              <a:gd name="T12" fmla="*/ 26 w 87"/>
              <a:gd name="T13" fmla="*/ 25 h 113"/>
              <a:gd name="T14" fmla="*/ 17 w 87"/>
              <a:gd name="T15" fmla="*/ 29 h 113"/>
              <a:gd name="T16" fmla="*/ 6 w 87"/>
              <a:gd name="T17" fmla="*/ 30 h 113"/>
              <a:gd name="T18" fmla="*/ 2 w 87"/>
              <a:gd name="T19" fmla="*/ 38 h 113"/>
              <a:gd name="T20" fmla="*/ 0 w 87"/>
              <a:gd name="T21" fmla="*/ 46 h 113"/>
              <a:gd name="T22" fmla="*/ 2 w 87"/>
              <a:gd name="T23" fmla="*/ 55 h 113"/>
              <a:gd name="T24" fmla="*/ 3 w 87"/>
              <a:gd name="T25" fmla="*/ 63 h 113"/>
              <a:gd name="T26" fmla="*/ 2 w 87"/>
              <a:gd name="T27" fmla="*/ 72 h 113"/>
              <a:gd name="T28" fmla="*/ 8 w 87"/>
              <a:gd name="T29" fmla="*/ 77 h 113"/>
              <a:gd name="T30" fmla="*/ 9 w 87"/>
              <a:gd name="T31" fmla="*/ 84 h 113"/>
              <a:gd name="T32" fmla="*/ 17 w 87"/>
              <a:gd name="T33" fmla="*/ 84 h 113"/>
              <a:gd name="T34" fmla="*/ 24 w 87"/>
              <a:gd name="T35" fmla="*/ 89 h 113"/>
              <a:gd name="T36" fmla="*/ 25 w 87"/>
              <a:gd name="T37" fmla="*/ 97 h 113"/>
              <a:gd name="T38" fmla="*/ 35 w 87"/>
              <a:gd name="T39" fmla="*/ 96 h 113"/>
              <a:gd name="T40" fmla="*/ 46 w 87"/>
              <a:gd name="T41" fmla="*/ 98 h 113"/>
              <a:gd name="T42" fmla="*/ 51 w 87"/>
              <a:gd name="T43" fmla="*/ 101 h 113"/>
              <a:gd name="T44" fmla="*/ 59 w 87"/>
              <a:gd name="T45" fmla="*/ 113 h 113"/>
              <a:gd name="T46" fmla="*/ 65 w 87"/>
              <a:gd name="T47" fmla="*/ 108 h 113"/>
              <a:gd name="T48" fmla="*/ 68 w 87"/>
              <a:gd name="T49" fmla="*/ 100 h 113"/>
              <a:gd name="T50" fmla="*/ 71 w 87"/>
              <a:gd name="T51" fmla="*/ 93 h 113"/>
              <a:gd name="T52" fmla="*/ 74 w 87"/>
              <a:gd name="T53" fmla="*/ 83 h 113"/>
              <a:gd name="T54" fmla="*/ 75 w 87"/>
              <a:gd name="T55" fmla="*/ 76 h 113"/>
              <a:gd name="T56" fmla="*/ 81 w 87"/>
              <a:gd name="T57" fmla="*/ 67 h 113"/>
              <a:gd name="T58" fmla="*/ 85 w 87"/>
              <a:gd name="T59" fmla="*/ 60 h 113"/>
              <a:gd name="T60" fmla="*/ 85 w 87"/>
              <a:gd name="T61" fmla="*/ 50 h 113"/>
              <a:gd name="T62" fmla="*/ 83 w 87"/>
              <a:gd name="T63" fmla="*/ 43 h 113"/>
              <a:gd name="T64" fmla="*/ 87 w 87"/>
              <a:gd name="T65" fmla="*/ 34 h 113"/>
              <a:gd name="T66" fmla="*/ 84 w 87"/>
              <a:gd name="T67" fmla="*/ 25 h 113"/>
              <a:gd name="T68" fmla="*/ 84 w 87"/>
              <a:gd name="T69" fmla="*/ 10 h 113"/>
              <a:gd name="T70" fmla="*/ 78 w 87"/>
              <a:gd name="T7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7" h="113">
                <a:moveTo>
                  <a:pt x="78" y="0"/>
                </a:moveTo>
                <a:lnTo>
                  <a:pt x="66" y="0"/>
                </a:lnTo>
                <a:lnTo>
                  <a:pt x="51" y="3"/>
                </a:lnTo>
                <a:lnTo>
                  <a:pt x="43" y="10"/>
                </a:lnTo>
                <a:lnTo>
                  <a:pt x="36" y="18"/>
                </a:lnTo>
                <a:lnTo>
                  <a:pt x="29" y="20"/>
                </a:lnTo>
                <a:lnTo>
                  <a:pt x="26" y="25"/>
                </a:lnTo>
                <a:lnTo>
                  <a:pt x="17" y="29"/>
                </a:lnTo>
                <a:lnTo>
                  <a:pt x="6" y="30"/>
                </a:lnTo>
                <a:lnTo>
                  <a:pt x="2" y="38"/>
                </a:lnTo>
                <a:lnTo>
                  <a:pt x="0" y="46"/>
                </a:lnTo>
                <a:lnTo>
                  <a:pt x="2" y="55"/>
                </a:lnTo>
                <a:lnTo>
                  <a:pt x="3" y="63"/>
                </a:lnTo>
                <a:lnTo>
                  <a:pt x="2" y="72"/>
                </a:lnTo>
                <a:lnTo>
                  <a:pt x="8" y="77"/>
                </a:lnTo>
                <a:lnTo>
                  <a:pt x="9" y="84"/>
                </a:lnTo>
                <a:lnTo>
                  <a:pt x="17" y="84"/>
                </a:lnTo>
                <a:lnTo>
                  <a:pt x="24" y="89"/>
                </a:lnTo>
                <a:lnTo>
                  <a:pt x="25" y="97"/>
                </a:lnTo>
                <a:lnTo>
                  <a:pt x="35" y="96"/>
                </a:lnTo>
                <a:lnTo>
                  <a:pt x="46" y="98"/>
                </a:lnTo>
                <a:lnTo>
                  <a:pt x="51" y="101"/>
                </a:lnTo>
                <a:lnTo>
                  <a:pt x="59" y="113"/>
                </a:lnTo>
                <a:lnTo>
                  <a:pt x="65" y="108"/>
                </a:lnTo>
                <a:lnTo>
                  <a:pt x="68" y="100"/>
                </a:lnTo>
                <a:lnTo>
                  <a:pt x="71" y="93"/>
                </a:lnTo>
                <a:lnTo>
                  <a:pt x="74" y="83"/>
                </a:lnTo>
                <a:lnTo>
                  <a:pt x="75" y="76"/>
                </a:lnTo>
                <a:lnTo>
                  <a:pt x="81" y="67"/>
                </a:lnTo>
                <a:lnTo>
                  <a:pt x="85" y="60"/>
                </a:lnTo>
                <a:lnTo>
                  <a:pt x="85" y="50"/>
                </a:lnTo>
                <a:lnTo>
                  <a:pt x="83" y="43"/>
                </a:lnTo>
                <a:lnTo>
                  <a:pt x="87" y="34"/>
                </a:lnTo>
                <a:lnTo>
                  <a:pt x="84" y="25"/>
                </a:lnTo>
                <a:lnTo>
                  <a:pt x="84" y="10"/>
                </a:lnTo>
                <a:lnTo>
                  <a:pt x="78" y="0"/>
                </a:lnTo>
              </a:path>
            </a:pathLst>
          </a:custGeom>
          <a:noFill/>
          <a:ln w="793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6" name="Rectangle 68">
            <a:extLst>
              <a:ext uri="{FF2B5EF4-FFF2-40B4-BE49-F238E27FC236}">
                <a16:creationId xmlns:a16="http://schemas.microsoft.com/office/drawing/2014/main" id="{CB27D774-31EA-46EE-8E82-FB856B6C3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012" y="770888"/>
            <a:ext cx="810821" cy="993256"/>
          </a:xfrm>
          <a:prstGeom prst="rect">
            <a:avLst/>
          </a:prstGeom>
          <a:noFill/>
          <a:ln w="7938" cap="flat">
            <a:solidFill>
              <a:srgbClr val="44546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7" name="Freeform 69">
            <a:extLst>
              <a:ext uri="{FF2B5EF4-FFF2-40B4-BE49-F238E27FC236}">
                <a16:creationId xmlns:a16="http://schemas.microsoft.com/office/drawing/2014/main" id="{C6F09CAE-72CD-49FB-9370-59C226EFFC9D}"/>
              </a:ext>
            </a:extLst>
          </p:cNvPr>
          <p:cNvSpPr>
            <a:spLocks/>
          </p:cNvSpPr>
          <p:nvPr/>
        </p:nvSpPr>
        <p:spPr bwMode="auto">
          <a:xfrm>
            <a:off x="1374691" y="941162"/>
            <a:ext cx="216895" cy="739873"/>
          </a:xfrm>
          <a:custGeom>
            <a:avLst/>
            <a:gdLst>
              <a:gd name="T0" fmla="*/ 304 w 332"/>
              <a:gd name="T1" fmla="*/ 123 h 1141"/>
              <a:gd name="T2" fmla="*/ 252 w 332"/>
              <a:gd name="T3" fmla="*/ 72 h 1141"/>
              <a:gd name="T4" fmla="*/ 228 w 332"/>
              <a:gd name="T5" fmla="*/ 15 h 1141"/>
              <a:gd name="T6" fmla="*/ 176 w 332"/>
              <a:gd name="T7" fmla="*/ 34 h 1141"/>
              <a:gd name="T8" fmla="*/ 143 w 332"/>
              <a:gd name="T9" fmla="*/ 66 h 1141"/>
              <a:gd name="T10" fmla="*/ 105 w 332"/>
              <a:gd name="T11" fmla="*/ 110 h 1141"/>
              <a:gd name="T12" fmla="*/ 72 w 332"/>
              <a:gd name="T13" fmla="*/ 168 h 1141"/>
              <a:gd name="T14" fmla="*/ 62 w 332"/>
              <a:gd name="T15" fmla="*/ 301 h 1141"/>
              <a:gd name="T16" fmla="*/ 24 w 332"/>
              <a:gd name="T17" fmla="*/ 359 h 1141"/>
              <a:gd name="T18" fmla="*/ 19 w 332"/>
              <a:gd name="T19" fmla="*/ 467 h 1141"/>
              <a:gd name="T20" fmla="*/ 24 w 332"/>
              <a:gd name="T21" fmla="*/ 575 h 1141"/>
              <a:gd name="T22" fmla="*/ 19 w 332"/>
              <a:gd name="T23" fmla="*/ 664 h 1141"/>
              <a:gd name="T24" fmla="*/ 53 w 332"/>
              <a:gd name="T25" fmla="*/ 709 h 1141"/>
              <a:gd name="T26" fmla="*/ 53 w 332"/>
              <a:gd name="T27" fmla="*/ 862 h 1141"/>
              <a:gd name="T28" fmla="*/ 29 w 332"/>
              <a:gd name="T29" fmla="*/ 926 h 1141"/>
              <a:gd name="T30" fmla="*/ 15 w 332"/>
              <a:gd name="T31" fmla="*/ 983 h 1141"/>
              <a:gd name="T32" fmla="*/ 57 w 332"/>
              <a:gd name="T33" fmla="*/ 1098 h 1141"/>
              <a:gd name="T34" fmla="*/ 95 w 332"/>
              <a:gd name="T35" fmla="*/ 1098 h 1141"/>
              <a:gd name="T36" fmla="*/ 124 w 332"/>
              <a:gd name="T37" fmla="*/ 977 h 1141"/>
              <a:gd name="T38" fmla="*/ 143 w 332"/>
              <a:gd name="T39" fmla="*/ 894 h 1141"/>
              <a:gd name="T40" fmla="*/ 157 w 332"/>
              <a:gd name="T41" fmla="*/ 849 h 1141"/>
              <a:gd name="T42" fmla="*/ 171 w 332"/>
              <a:gd name="T43" fmla="*/ 785 h 1141"/>
              <a:gd name="T44" fmla="*/ 185 w 332"/>
              <a:gd name="T45" fmla="*/ 652 h 1141"/>
              <a:gd name="T46" fmla="*/ 200 w 332"/>
              <a:gd name="T47" fmla="*/ 588 h 1141"/>
              <a:gd name="T48" fmla="*/ 195 w 332"/>
              <a:gd name="T49" fmla="*/ 518 h 1141"/>
              <a:gd name="T50" fmla="*/ 214 w 332"/>
              <a:gd name="T51" fmla="*/ 492 h 1141"/>
              <a:gd name="T52" fmla="*/ 214 w 332"/>
              <a:gd name="T53" fmla="*/ 397 h 1141"/>
              <a:gd name="T54" fmla="*/ 195 w 332"/>
              <a:gd name="T55" fmla="*/ 346 h 1141"/>
              <a:gd name="T56" fmla="*/ 242 w 332"/>
              <a:gd name="T57" fmla="*/ 301 h 1141"/>
              <a:gd name="T58" fmla="*/ 214 w 332"/>
              <a:gd name="T59" fmla="*/ 282 h 1141"/>
              <a:gd name="T60" fmla="*/ 209 w 332"/>
              <a:gd name="T61" fmla="*/ 187 h 1141"/>
              <a:gd name="T62" fmla="*/ 261 w 332"/>
              <a:gd name="T63" fmla="*/ 174 h 1141"/>
              <a:gd name="T64" fmla="*/ 332 w 332"/>
              <a:gd name="T65" fmla="*/ 155 h 1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2" h="1141">
                <a:moveTo>
                  <a:pt x="332" y="129"/>
                </a:moveTo>
                <a:cubicBezTo>
                  <a:pt x="323" y="127"/>
                  <a:pt x="313" y="129"/>
                  <a:pt x="304" y="123"/>
                </a:cubicBezTo>
                <a:cubicBezTo>
                  <a:pt x="299" y="120"/>
                  <a:pt x="299" y="109"/>
                  <a:pt x="295" y="104"/>
                </a:cubicBezTo>
                <a:cubicBezTo>
                  <a:pt x="274" y="80"/>
                  <a:pt x="271" y="81"/>
                  <a:pt x="252" y="72"/>
                </a:cubicBezTo>
                <a:cubicBezTo>
                  <a:pt x="249" y="66"/>
                  <a:pt x="245" y="60"/>
                  <a:pt x="242" y="53"/>
                </a:cubicBezTo>
                <a:cubicBezTo>
                  <a:pt x="237" y="38"/>
                  <a:pt x="239" y="27"/>
                  <a:pt x="228" y="15"/>
                </a:cubicBezTo>
                <a:cubicBezTo>
                  <a:pt x="224" y="11"/>
                  <a:pt x="219" y="11"/>
                  <a:pt x="214" y="8"/>
                </a:cubicBezTo>
                <a:cubicBezTo>
                  <a:pt x="154" y="25"/>
                  <a:pt x="221" y="0"/>
                  <a:pt x="176" y="34"/>
                </a:cubicBezTo>
                <a:cubicBezTo>
                  <a:pt x="167" y="40"/>
                  <a:pt x="147" y="47"/>
                  <a:pt x="147" y="47"/>
                </a:cubicBezTo>
                <a:cubicBezTo>
                  <a:pt x="146" y="53"/>
                  <a:pt x="145" y="60"/>
                  <a:pt x="143" y="66"/>
                </a:cubicBezTo>
                <a:cubicBezTo>
                  <a:pt x="138" y="78"/>
                  <a:pt x="127" y="97"/>
                  <a:pt x="119" y="104"/>
                </a:cubicBezTo>
                <a:cubicBezTo>
                  <a:pt x="115" y="108"/>
                  <a:pt x="110" y="108"/>
                  <a:pt x="105" y="110"/>
                </a:cubicBezTo>
                <a:cubicBezTo>
                  <a:pt x="100" y="119"/>
                  <a:pt x="96" y="128"/>
                  <a:pt x="91" y="136"/>
                </a:cubicBezTo>
                <a:cubicBezTo>
                  <a:pt x="69" y="165"/>
                  <a:pt x="81" y="130"/>
                  <a:pt x="72" y="168"/>
                </a:cubicBezTo>
                <a:cubicBezTo>
                  <a:pt x="70" y="206"/>
                  <a:pt x="70" y="244"/>
                  <a:pt x="67" y="282"/>
                </a:cubicBezTo>
                <a:cubicBezTo>
                  <a:pt x="66" y="289"/>
                  <a:pt x="65" y="296"/>
                  <a:pt x="62" y="301"/>
                </a:cubicBezTo>
                <a:cubicBezTo>
                  <a:pt x="59" y="307"/>
                  <a:pt x="53" y="310"/>
                  <a:pt x="48" y="314"/>
                </a:cubicBezTo>
                <a:cubicBezTo>
                  <a:pt x="40" y="329"/>
                  <a:pt x="31" y="343"/>
                  <a:pt x="24" y="359"/>
                </a:cubicBezTo>
                <a:cubicBezTo>
                  <a:pt x="19" y="371"/>
                  <a:pt x="15" y="397"/>
                  <a:pt x="15" y="397"/>
                </a:cubicBezTo>
                <a:cubicBezTo>
                  <a:pt x="16" y="420"/>
                  <a:pt x="16" y="444"/>
                  <a:pt x="19" y="467"/>
                </a:cubicBezTo>
                <a:cubicBezTo>
                  <a:pt x="21" y="475"/>
                  <a:pt x="29" y="478"/>
                  <a:pt x="29" y="486"/>
                </a:cubicBezTo>
                <a:cubicBezTo>
                  <a:pt x="30" y="516"/>
                  <a:pt x="27" y="546"/>
                  <a:pt x="24" y="575"/>
                </a:cubicBezTo>
                <a:cubicBezTo>
                  <a:pt x="23" y="589"/>
                  <a:pt x="15" y="613"/>
                  <a:pt x="15" y="613"/>
                </a:cubicBezTo>
                <a:cubicBezTo>
                  <a:pt x="16" y="630"/>
                  <a:pt x="12" y="650"/>
                  <a:pt x="19" y="664"/>
                </a:cubicBezTo>
                <a:cubicBezTo>
                  <a:pt x="24" y="673"/>
                  <a:pt x="37" y="663"/>
                  <a:pt x="43" y="671"/>
                </a:cubicBezTo>
                <a:cubicBezTo>
                  <a:pt x="50" y="680"/>
                  <a:pt x="49" y="696"/>
                  <a:pt x="53" y="709"/>
                </a:cubicBezTo>
                <a:lnTo>
                  <a:pt x="57" y="728"/>
                </a:lnTo>
                <a:cubicBezTo>
                  <a:pt x="56" y="773"/>
                  <a:pt x="55" y="817"/>
                  <a:pt x="53" y="862"/>
                </a:cubicBezTo>
                <a:cubicBezTo>
                  <a:pt x="53" y="863"/>
                  <a:pt x="47" y="906"/>
                  <a:pt x="43" y="913"/>
                </a:cubicBezTo>
                <a:cubicBezTo>
                  <a:pt x="40" y="919"/>
                  <a:pt x="34" y="921"/>
                  <a:pt x="29" y="926"/>
                </a:cubicBezTo>
                <a:lnTo>
                  <a:pt x="19" y="964"/>
                </a:lnTo>
                <a:lnTo>
                  <a:pt x="15" y="983"/>
                </a:lnTo>
                <a:cubicBezTo>
                  <a:pt x="17" y="1029"/>
                  <a:pt x="0" y="1074"/>
                  <a:pt x="34" y="1091"/>
                </a:cubicBezTo>
                <a:cubicBezTo>
                  <a:pt x="41" y="1095"/>
                  <a:pt x="49" y="1095"/>
                  <a:pt x="57" y="1098"/>
                </a:cubicBezTo>
                <a:cubicBezTo>
                  <a:pt x="62" y="1124"/>
                  <a:pt x="59" y="1141"/>
                  <a:pt x="91" y="1117"/>
                </a:cubicBezTo>
                <a:cubicBezTo>
                  <a:pt x="95" y="1113"/>
                  <a:pt x="94" y="1104"/>
                  <a:pt x="95" y="1098"/>
                </a:cubicBezTo>
                <a:cubicBezTo>
                  <a:pt x="110" y="1030"/>
                  <a:pt x="87" y="1125"/>
                  <a:pt x="110" y="1034"/>
                </a:cubicBezTo>
                <a:lnTo>
                  <a:pt x="124" y="977"/>
                </a:lnTo>
                <a:cubicBezTo>
                  <a:pt x="125" y="970"/>
                  <a:pt x="127" y="964"/>
                  <a:pt x="128" y="957"/>
                </a:cubicBezTo>
                <a:cubicBezTo>
                  <a:pt x="136" y="919"/>
                  <a:pt x="131" y="940"/>
                  <a:pt x="143" y="894"/>
                </a:cubicBezTo>
                <a:cubicBezTo>
                  <a:pt x="144" y="887"/>
                  <a:pt x="145" y="881"/>
                  <a:pt x="147" y="875"/>
                </a:cubicBezTo>
                <a:cubicBezTo>
                  <a:pt x="151" y="866"/>
                  <a:pt x="154" y="858"/>
                  <a:pt x="157" y="849"/>
                </a:cubicBezTo>
                <a:cubicBezTo>
                  <a:pt x="162" y="834"/>
                  <a:pt x="163" y="821"/>
                  <a:pt x="166" y="805"/>
                </a:cubicBezTo>
                <a:cubicBezTo>
                  <a:pt x="168" y="798"/>
                  <a:pt x="169" y="791"/>
                  <a:pt x="171" y="785"/>
                </a:cubicBezTo>
                <a:cubicBezTo>
                  <a:pt x="174" y="779"/>
                  <a:pt x="178" y="773"/>
                  <a:pt x="181" y="766"/>
                </a:cubicBezTo>
                <a:cubicBezTo>
                  <a:pt x="176" y="716"/>
                  <a:pt x="171" y="704"/>
                  <a:pt x="185" y="652"/>
                </a:cubicBezTo>
                <a:cubicBezTo>
                  <a:pt x="189" y="637"/>
                  <a:pt x="204" y="613"/>
                  <a:pt x="204" y="613"/>
                </a:cubicBezTo>
                <a:cubicBezTo>
                  <a:pt x="203" y="605"/>
                  <a:pt x="202" y="596"/>
                  <a:pt x="200" y="588"/>
                </a:cubicBezTo>
                <a:cubicBezTo>
                  <a:pt x="197" y="575"/>
                  <a:pt x="190" y="550"/>
                  <a:pt x="190" y="550"/>
                </a:cubicBezTo>
                <a:cubicBezTo>
                  <a:pt x="192" y="539"/>
                  <a:pt x="193" y="528"/>
                  <a:pt x="195" y="518"/>
                </a:cubicBezTo>
                <a:cubicBezTo>
                  <a:pt x="196" y="511"/>
                  <a:pt x="196" y="504"/>
                  <a:pt x="200" y="499"/>
                </a:cubicBezTo>
                <a:cubicBezTo>
                  <a:pt x="203" y="494"/>
                  <a:pt x="209" y="495"/>
                  <a:pt x="214" y="492"/>
                </a:cubicBezTo>
                <a:cubicBezTo>
                  <a:pt x="217" y="486"/>
                  <a:pt x="223" y="481"/>
                  <a:pt x="223" y="473"/>
                </a:cubicBezTo>
                <a:cubicBezTo>
                  <a:pt x="227" y="411"/>
                  <a:pt x="220" y="434"/>
                  <a:pt x="214" y="397"/>
                </a:cubicBezTo>
                <a:cubicBezTo>
                  <a:pt x="212" y="384"/>
                  <a:pt x="213" y="370"/>
                  <a:pt x="209" y="359"/>
                </a:cubicBezTo>
                <a:cubicBezTo>
                  <a:pt x="207" y="352"/>
                  <a:pt x="200" y="350"/>
                  <a:pt x="195" y="346"/>
                </a:cubicBezTo>
                <a:cubicBezTo>
                  <a:pt x="203" y="270"/>
                  <a:pt x="188" y="308"/>
                  <a:pt x="214" y="308"/>
                </a:cubicBezTo>
                <a:cubicBezTo>
                  <a:pt x="223" y="308"/>
                  <a:pt x="233" y="304"/>
                  <a:pt x="242" y="301"/>
                </a:cubicBezTo>
                <a:cubicBezTo>
                  <a:pt x="238" y="297"/>
                  <a:pt x="233" y="292"/>
                  <a:pt x="228" y="289"/>
                </a:cubicBezTo>
                <a:cubicBezTo>
                  <a:pt x="224" y="286"/>
                  <a:pt x="217" y="287"/>
                  <a:pt x="214" y="282"/>
                </a:cubicBezTo>
                <a:cubicBezTo>
                  <a:pt x="210" y="278"/>
                  <a:pt x="211" y="270"/>
                  <a:pt x="209" y="263"/>
                </a:cubicBezTo>
                <a:cubicBezTo>
                  <a:pt x="209" y="259"/>
                  <a:pt x="198" y="197"/>
                  <a:pt x="209" y="187"/>
                </a:cubicBezTo>
                <a:cubicBezTo>
                  <a:pt x="220" y="177"/>
                  <a:pt x="234" y="183"/>
                  <a:pt x="247" y="180"/>
                </a:cubicBezTo>
                <a:cubicBezTo>
                  <a:pt x="252" y="178"/>
                  <a:pt x="257" y="177"/>
                  <a:pt x="261" y="174"/>
                </a:cubicBezTo>
                <a:cubicBezTo>
                  <a:pt x="298" y="149"/>
                  <a:pt x="254" y="171"/>
                  <a:pt x="290" y="155"/>
                </a:cubicBezTo>
                <a:cubicBezTo>
                  <a:pt x="297" y="157"/>
                  <a:pt x="322" y="168"/>
                  <a:pt x="332" y="155"/>
                </a:cubicBezTo>
                <a:lnTo>
                  <a:pt x="332" y="129"/>
                </a:lnTo>
                <a:close/>
              </a:path>
            </a:pathLst>
          </a:cu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8" name="Freeform 70">
            <a:extLst>
              <a:ext uri="{FF2B5EF4-FFF2-40B4-BE49-F238E27FC236}">
                <a16:creationId xmlns:a16="http://schemas.microsoft.com/office/drawing/2014/main" id="{EB478327-7969-48BC-BA05-0F9BBA273C79}"/>
              </a:ext>
            </a:extLst>
          </p:cNvPr>
          <p:cNvSpPr>
            <a:spLocks/>
          </p:cNvSpPr>
          <p:nvPr/>
        </p:nvSpPr>
        <p:spPr bwMode="auto">
          <a:xfrm>
            <a:off x="1374691" y="941162"/>
            <a:ext cx="214868" cy="739873"/>
          </a:xfrm>
          <a:custGeom>
            <a:avLst/>
            <a:gdLst>
              <a:gd name="T0" fmla="*/ 304 w 332"/>
              <a:gd name="T1" fmla="*/ 123 h 1141"/>
              <a:gd name="T2" fmla="*/ 252 w 332"/>
              <a:gd name="T3" fmla="*/ 72 h 1141"/>
              <a:gd name="T4" fmla="*/ 228 w 332"/>
              <a:gd name="T5" fmla="*/ 15 h 1141"/>
              <a:gd name="T6" fmla="*/ 176 w 332"/>
              <a:gd name="T7" fmla="*/ 34 h 1141"/>
              <a:gd name="T8" fmla="*/ 143 w 332"/>
              <a:gd name="T9" fmla="*/ 66 h 1141"/>
              <a:gd name="T10" fmla="*/ 105 w 332"/>
              <a:gd name="T11" fmla="*/ 110 h 1141"/>
              <a:gd name="T12" fmla="*/ 72 w 332"/>
              <a:gd name="T13" fmla="*/ 168 h 1141"/>
              <a:gd name="T14" fmla="*/ 62 w 332"/>
              <a:gd name="T15" fmla="*/ 301 h 1141"/>
              <a:gd name="T16" fmla="*/ 24 w 332"/>
              <a:gd name="T17" fmla="*/ 359 h 1141"/>
              <a:gd name="T18" fmla="*/ 19 w 332"/>
              <a:gd name="T19" fmla="*/ 467 h 1141"/>
              <a:gd name="T20" fmla="*/ 24 w 332"/>
              <a:gd name="T21" fmla="*/ 575 h 1141"/>
              <a:gd name="T22" fmla="*/ 19 w 332"/>
              <a:gd name="T23" fmla="*/ 664 h 1141"/>
              <a:gd name="T24" fmla="*/ 53 w 332"/>
              <a:gd name="T25" fmla="*/ 709 h 1141"/>
              <a:gd name="T26" fmla="*/ 53 w 332"/>
              <a:gd name="T27" fmla="*/ 862 h 1141"/>
              <a:gd name="T28" fmla="*/ 29 w 332"/>
              <a:gd name="T29" fmla="*/ 926 h 1141"/>
              <a:gd name="T30" fmla="*/ 15 w 332"/>
              <a:gd name="T31" fmla="*/ 983 h 1141"/>
              <a:gd name="T32" fmla="*/ 57 w 332"/>
              <a:gd name="T33" fmla="*/ 1098 h 1141"/>
              <a:gd name="T34" fmla="*/ 95 w 332"/>
              <a:gd name="T35" fmla="*/ 1098 h 1141"/>
              <a:gd name="T36" fmla="*/ 124 w 332"/>
              <a:gd name="T37" fmla="*/ 977 h 1141"/>
              <a:gd name="T38" fmla="*/ 143 w 332"/>
              <a:gd name="T39" fmla="*/ 894 h 1141"/>
              <a:gd name="T40" fmla="*/ 157 w 332"/>
              <a:gd name="T41" fmla="*/ 849 h 1141"/>
              <a:gd name="T42" fmla="*/ 171 w 332"/>
              <a:gd name="T43" fmla="*/ 785 h 1141"/>
              <a:gd name="T44" fmla="*/ 185 w 332"/>
              <a:gd name="T45" fmla="*/ 652 h 1141"/>
              <a:gd name="T46" fmla="*/ 200 w 332"/>
              <a:gd name="T47" fmla="*/ 588 h 1141"/>
              <a:gd name="T48" fmla="*/ 195 w 332"/>
              <a:gd name="T49" fmla="*/ 518 h 1141"/>
              <a:gd name="T50" fmla="*/ 214 w 332"/>
              <a:gd name="T51" fmla="*/ 492 h 1141"/>
              <a:gd name="T52" fmla="*/ 214 w 332"/>
              <a:gd name="T53" fmla="*/ 397 h 1141"/>
              <a:gd name="T54" fmla="*/ 195 w 332"/>
              <a:gd name="T55" fmla="*/ 346 h 1141"/>
              <a:gd name="T56" fmla="*/ 242 w 332"/>
              <a:gd name="T57" fmla="*/ 301 h 1141"/>
              <a:gd name="T58" fmla="*/ 214 w 332"/>
              <a:gd name="T59" fmla="*/ 282 h 1141"/>
              <a:gd name="T60" fmla="*/ 209 w 332"/>
              <a:gd name="T61" fmla="*/ 187 h 1141"/>
              <a:gd name="T62" fmla="*/ 261 w 332"/>
              <a:gd name="T63" fmla="*/ 174 h 1141"/>
              <a:gd name="T64" fmla="*/ 332 w 332"/>
              <a:gd name="T65" fmla="*/ 155 h 1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2" h="1141">
                <a:moveTo>
                  <a:pt x="332" y="129"/>
                </a:moveTo>
                <a:cubicBezTo>
                  <a:pt x="323" y="127"/>
                  <a:pt x="313" y="129"/>
                  <a:pt x="304" y="123"/>
                </a:cubicBezTo>
                <a:cubicBezTo>
                  <a:pt x="299" y="120"/>
                  <a:pt x="299" y="109"/>
                  <a:pt x="295" y="104"/>
                </a:cubicBezTo>
                <a:cubicBezTo>
                  <a:pt x="274" y="80"/>
                  <a:pt x="271" y="81"/>
                  <a:pt x="252" y="72"/>
                </a:cubicBezTo>
                <a:cubicBezTo>
                  <a:pt x="249" y="66"/>
                  <a:pt x="245" y="60"/>
                  <a:pt x="242" y="53"/>
                </a:cubicBezTo>
                <a:cubicBezTo>
                  <a:pt x="237" y="38"/>
                  <a:pt x="239" y="27"/>
                  <a:pt x="228" y="15"/>
                </a:cubicBezTo>
                <a:cubicBezTo>
                  <a:pt x="224" y="11"/>
                  <a:pt x="219" y="11"/>
                  <a:pt x="214" y="8"/>
                </a:cubicBezTo>
                <a:cubicBezTo>
                  <a:pt x="154" y="25"/>
                  <a:pt x="221" y="0"/>
                  <a:pt x="176" y="34"/>
                </a:cubicBezTo>
                <a:cubicBezTo>
                  <a:pt x="167" y="40"/>
                  <a:pt x="147" y="47"/>
                  <a:pt x="147" y="47"/>
                </a:cubicBezTo>
                <a:cubicBezTo>
                  <a:pt x="146" y="53"/>
                  <a:pt x="145" y="60"/>
                  <a:pt x="143" y="66"/>
                </a:cubicBezTo>
                <a:cubicBezTo>
                  <a:pt x="138" y="78"/>
                  <a:pt x="127" y="97"/>
                  <a:pt x="119" y="104"/>
                </a:cubicBezTo>
                <a:cubicBezTo>
                  <a:pt x="115" y="108"/>
                  <a:pt x="110" y="108"/>
                  <a:pt x="105" y="110"/>
                </a:cubicBezTo>
                <a:cubicBezTo>
                  <a:pt x="100" y="119"/>
                  <a:pt x="96" y="128"/>
                  <a:pt x="91" y="136"/>
                </a:cubicBezTo>
                <a:cubicBezTo>
                  <a:pt x="69" y="165"/>
                  <a:pt x="81" y="130"/>
                  <a:pt x="72" y="168"/>
                </a:cubicBezTo>
                <a:cubicBezTo>
                  <a:pt x="70" y="206"/>
                  <a:pt x="70" y="244"/>
                  <a:pt x="67" y="282"/>
                </a:cubicBezTo>
                <a:cubicBezTo>
                  <a:pt x="66" y="289"/>
                  <a:pt x="65" y="296"/>
                  <a:pt x="62" y="301"/>
                </a:cubicBezTo>
                <a:cubicBezTo>
                  <a:pt x="59" y="307"/>
                  <a:pt x="53" y="310"/>
                  <a:pt x="48" y="314"/>
                </a:cubicBezTo>
                <a:cubicBezTo>
                  <a:pt x="40" y="329"/>
                  <a:pt x="31" y="343"/>
                  <a:pt x="24" y="359"/>
                </a:cubicBezTo>
                <a:cubicBezTo>
                  <a:pt x="19" y="371"/>
                  <a:pt x="15" y="397"/>
                  <a:pt x="15" y="397"/>
                </a:cubicBezTo>
                <a:cubicBezTo>
                  <a:pt x="16" y="420"/>
                  <a:pt x="16" y="444"/>
                  <a:pt x="19" y="467"/>
                </a:cubicBezTo>
                <a:cubicBezTo>
                  <a:pt x="21" y="475"/>
                  <a:pt x="29" y="478"/>
                  <a:pt x="29" y="486"/>
                </a:cubicBezTo>
                <a:cubicBezTo>
                  <a:pt x="30" y="516"/>
                  <a:pt x="27" y="546"/>
                  <a:pt x="24" y="575"/>
                </a:cubicBezTo>
                <a:cubicBezTo>
                  <a:pt x="23" y="589"/>
                  <a:pt x="15" y="613"/>
                  <a:pt x="15" y="613"/>
                </a:cubicBezTo>
                <a:cubicBezTo>
                  <a:pt x="16" y="630"/>
                  <a:pt x="12" y="650"/>
                  <a:pt x="19" y="664"/>
                </a:cubicBezTo>
                <a:cubicBezTo>
                  <a:pt x="24" y="673"/>
                  <a:pt x="37" y="663"/>
                  <a:pt x="43" y="671"/>
                </a:cubicBezTo>
                <a:cubicBezTo>
                  <a:pt x="50" y="680"/>
                  <a:pt x="49" y="696"/>
                  <a:pt x="53" y="709"/>
                </a:cubicBezTo>
                <a:lnTo>
                  <a:pt x="57" y="728"/>
                </a:lnTo>
                <a:cubicBezTo>
                  <a:pt x="56" y="773"/>
                  <a:pt x="55" y="817"/>
                  <a:pt x="53" y="862"/>
                </a:cubicBezTo>
                <a:cubicBezTo>
                  <a:pt x="53" y="863"/>
                  <a:pt x="47" y="906"/>
                  <a:pt x="43" y="913"/>
                </a:cubicBezTo>
                <a:cubicBezTo>
                  <a:pt x="40" y="919"/>
                  <a:pt x="34" y="921"/>
                  <a:pt x="29" y="926"/>
                </a:cubicBezTo>
                <a:lnTo>
                  <a:pt x="19" y="964"/>
                </a:lnTo>
                <a:lnTo>
                  <a:pt x="15" y="983"/>
                </a:lnTo>
                <a:cubicBezTo>
                  <a:pt x="17" y="1029"/>
                  <a:pt x="0" y="1074"/>
                  <a:pt x="34" y="1091"/>
                </a:cubicBezTo>
                <a:cubicBezTo>
                  <a:pt x="41" y="1095"/>
                  <a:pt x="49" y="1095"/>
                  <a:pt x="57" y="1098"/>
                </a:cubicBezTo>
                <a:cubicBezTo>
                  <a:pt x="62" y="1124"/>
                  <a:pt x="59" y="1141"/>
                  <a:pt x="91" y="1117"/>
                </a:cubicBezTo>
                <a:cubicBezTo>
                  <a:pt x="95" y="1113"/>
                  <a:pt x="94" y="1104"/>
                  <a:pt x="95" y="1098"/>
                </a:cubicBezTo>
                <a:cubicBezTo>
                  <a:pt x="110" y="1030"/>
                  <a:pt x="87" y="1125"/>
                  <a:pt x="110" y="1034"/>
                </a:cubicBezTo>
                <a:lnTo>
                  <a:pt x="124" y="977"/>
                </a:lnTo>
                <a:cubicBezTo>
                  <a:pt x="125" y="970"/>
                  <a:pt x="127" y="964"/>
                  <a:pt x="128" y="957"/>
                </a:cubicBezTo>
                <a:cubicBezTo>
                  <a:pt x="136" y="919"/>
                  <a:pt x="131" y="940"/>
                  <a:pt x="143" y="894"/>
                </a:cubicBezTo>
                <a:cubicBezTo>
                  <a:pt x="144" y="887"/>
                  <a:pt x="145" y="881"/>
                  <a:pt x="147" y="875"/>
                </a:cubicBezTo>
                <a:cubicBezTo>
                  <a:pt x="151" y="866"/>
                  <a:pt x="154" y="858"/>
                  <a:pt x="157" y="849"/>
                </a:cubicBezTo>
                <a:cubicBezTo>
                  <a:pt x="162" y="834"/>
                  <a:pt x="163" y="821"/>
                  <a:pt x="166" y="805"/>
                </a:cubicBezTo>
                <a:cubicBezTo>
                  <a:pt x="168" y="798"/>
                  <a:pt x="169" y="791"/>
                  <a:pt x="171" y="785"/>
                </a:cubicBezTo>
                <a:cubicBezTo>
                  <a:pt x="174" y="779"/>
                  <a:pt x="178" y="773"/>
                  <a:pt x="181" y="766"/>
                </a:cubicBezTo>
                <a:cubicBezTo>
                  <a:pt x="176" y="716"/>
                  <a:pt x="171" y="704"/>
                  <a:pt x="185" y="652"/>
                </a:cubicBezTo>
                <a:cubicBezTo>
                  <a:pt x="189" y="637"/>
                  <a:pt x="204" y="613"/>
                  <a:pt x="204" y="613"/>
                </a:cubicBezTo>
                <a:cubicBezTo>
                  <a:pt x="203" y="605"/>
                  <a:pt x="202" y="596"/>
                  <a:pt x="200" y="588"/>
                </a:cubicBezTo>
                <a:cubicBezTo>
                  <a:pt x="197" y="575"/>
                  <a:pt x="190" y="550"/>
                  <a:pt x="190" y="550"/>
                </a:cubicBezTo>
                <a:cubicBezTo>
                  <a:pt x="192" y="539"/>
                  <a:pt x="193" y="528"/>
                  <a:pt x="195" y="518"/>
                </a:cubicBezTo>
                <a:cubicBezTo>
                  <a:pt x="196" y="511"/>
                  <a:pt x="196" y="504"/>
                  <a:pt x="200" y="499"/>
                </a:cubicBezTo>
                <a:cubicBezTo>
                  <a:pt x="203" y="494"/>
                  <a:pt x="209" y="495"/>
                  <a:pt x="214" y="492"/>
                </a:cubicBezTo>
                <a:cubicBezTo>
                  <a:pt x="217" y="486"/>
                  <a:pt x="223" y="481"/>
                  <a:pt x="223" y="473"/>
                </a:cubicBezTo>
                <a:cubicBezTo>
                  <a:pt x="227" y="411"/>
                  <a:pt x="220" y="434"/>
                  <a:pt x="214" y="397"/>
                </a:cubicBezTo>
                <a:cubicBezTo>
                  <a:pt x="212" y="384"/>
                  <a:pt x="213" y="370"/>
                  <a:pt x="209" y="359"/>
                </a:cubicBezTo>
                <a:cubicBezTo>
                  <a:pt x="207" y="352"/>
                  <a:pt x="200" y="350"/>
                  <a:pt x="195" y="346"/>
                </a:cubicBezTo>
                <a:cubicBezTo>
                  <a:pt x="203" y="270"/>
                  <a:pt x="188" y="308"/>
                  <a:pt x="214" y="308"/>
                </a:cubicBezTo>
                <a:cubicBezTo>
                  <a:pt x="223" y="308"/>
                  <a:pt x="233" y="304"/>
                  <a:pt x="242" y="301"/>
                </a:cubicBezTo>
                <a:cubicBezTo>
                  <a:pt x="238" y="297"/>
                  <a:pt x="233" y="292"/>
                  <a:pt x="228" y="289"/>
                </a:cubicBezTo>
                <a:cubicBezTo>
                  <a:pt x="224" y="286"/>
                  <a:pt x="217" y="287"/>
                  <a:pt x="214" y="282"/>
                </a:cubicBezTo>
                <a:cubicBezTo>
                  <a:pt x="210" y="278"/>
                  <a:pt x="211" y="270"/>
                  <a:pt x="209" y="263"/>
                </a:cubicBezTo>
                <a:cubicBezTo>
                  <a:pt x="209" y="259"/>
                  <a:pt x="198" y="197"/>
                  <a:pt x="209" y="187"/>
                </a:cubicBezTo>
                <a:cubicBezTo>
                  <a:pt x="220" y="177"/>
                  <a:pt x="234" y="183"/>
                  <a:pt x="247" y="180"/>
                </a:cubicBezTo>
                <a:cubicBezTo>
                  <a:pt x="252" y="178"/>
                  <a:pt x="257" y="177"/>
                  <a:pt x="261" y="174"/>
                </a:cubicBezTo>
                <a:cubicBezTo>
                  <a:pt x="298" y="149"/>
                  <a:pt x="254" y="171"/>
                  <a:pt x="290" y="155"/>
                </a:cubicBezTo>
                <a:cubicBezTo>
                  <a:pt x="297" y="157"/>
                  <a:pt x="322" y="168"/>
                  <a:pt x="332" y="155"/>
                </a:cubicBezTo>
                <a:lnTo>
                  <a:pt x="332" y="129"/>
                </a:lnTo>
                <a:close/>
              </a:path>
            </a:pathLst>
          </a:custGeom>
          <a:noFill/>
          <a:ln w="79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79" name="Freeform 71">
            <a:extLst>
              <a:ext uri="{FF2B5EF4-FFF2-40B4-BE49-F238E27FC236}">
                <a16:creationId xmlns:a16="http://schemas.microsoft.com/office/drawing/2014/main" id="{B72AAA99-2429-441F-86A3-03CF789756D1}"/>
              </a:ext>
            </a:extLst>
          </p:cNvPr>
          <p:cNvSpPr>
            <a:spLocks/>
          </p:cNvSpPr>
          <p:nvPr/>
        </p:nvSpPr>
        <p:spPr bwMode="auto">
          <a:xfrm>
            <a:off x="1559152" y="926972"/>
            <a:ext cx="320275" cy="559467"/>
          </a:xfrm>
          <a:custGeom>
            <a:avLst/>
            <a:gdLst>
              <a:gd name="T0" fmla="*/ 191 w 494"/>
              <a:gd name="T1" fmla="*/ 185 h 864"/>
              <a:gd name="T2" fmla="*/ 260 w 494"/>
              <a:gd name="T3" fmla="*/ 166 h 864"/>
              <a:gd name="T4" fmla="*/ 279 w 494"/>
              <a:gd name="T5" fmla="*/ 134 h 864"/>
              <a:gd name="T6" fmla="*/ 311 w 494"/>
              <a:gd name="T7" fmla="*/ 45 h 864"/>
              <a:gd name="T8" fmla="*/ 344 w 494"/>
              <a:gd name="T9" fmla="*/ 7 h 864"/>
              <a:gd name="T10" fmla="*/ 363 w 494"/>
              <a:gd name="T11" fmla="*/ 64 h 864"/>
              <a:gd name="T12" fmla="*/ 404 w 494"/>
              <a:gd name="T13" fmla="*/ 115 h 864"/>
              <a:gd name="T14" fmla="*/ 437 w 494"/>
              <a:gd name="T15" fmla="*/ 147 h 864"/>
              <a:gd name="T16" fmla="*/ 395 w 494"/>
              <a:gd name="T17" fmla="*/ 178 h 864"/>
              <a:gd name="T18" fmla="*/ 390 w 494"/>
              <a:gd name="T19" fmla="*/ 242 h 864"/>
              <a:gd name="T20" fmla="*/ 409 w 494"/>
              <a:gd name="T21" fmla="*/ 274 h 864"/>
              <a:gd name="T22" fmla="*/ 451 w 494"/>
              <a:gd name="T23" fmla="*/ 350 h 864"/>
              <a:gd name="T24" fmla="*/ 451 w 494"/>
              <a:gd name="T25" fmla="*/ 375 h 864"/>
              <a:gd name="T26" fmla="*/ 400 w 494"/>
              <a:gd name="T27" fmla="*/ 401 h 864"/>
              <a:gd name="T28" fmla="*/ 381 w 494"/>
              <a:gd name="T29" fmla="*/ 610 h 864"/>
              <a:gd name="T30" fmla="*/ 367 w 494"/>
              <a:gd name="T31" fmla="*/ 680 h 864"/>
              <a:gd name="T32" fmla="*/ 279 w 494"/>
              <a:gd name="T33" fmla="*/ 706 h 864"/>
              <a:gd name="T34" fmla="*/ 237 w 494"/>
              <a:gd name="T35" fmla="*/ 731 h 864"/>
              <a:gd name="T36" fmla="*/ 223 w 494"/>
              <a:gd name="T37" fmla="*/ 776 h 864"/>
              <a:gd name="T38" fmla="*/ 195 w 494"/>
              <a:gd name="T39" fmla="*/ 795 h 864"/>
              <a:gd name="T40" fmla="*/ 112 w 494"/>
              <a:gd name="T41" fmla="*/ 820 h 864"/>
              <a:gd name="T42" fmla="*/ 61 w 494"/>
              <a:gd name="T43" fmla="*/ 864 h 864"/>
              <a:gd name="T44" fmla="*/ 47 w 494"/>
              <a:gd name="T45" fmla="*/ 833 h 864"/>
              <a:gd name="T46" fmla="*/ 14 w 494"/>
              <a:gd name="T47" fmla="*/ 782 h 864"/>
              <a:gd name="T48" fmla="*/ 33 w 494"/>
              <a:gd name="T49" fmla="*/ 763 h 864"/>
              <a:gd name="T50" fmla="*/ 0 w 494"/>
              <a:gd name="T51" fmla="*/ 617 h 864"/>
              <a:gd name="T52" fmla="*/ 28 w 494"/>
              <a:gd name="T53" fmla="*/ 566 h 864"/>
              <a:gd name="T54" fmla="*/ 52 w 494"/>
              <a:gd name="T55" fmla="*/ 541 h 864"/>
              <a:gd name="T56" fmla="*/ 38 w 494"/>
              <a:gd name="T57" fmla="*/ 452 h 864"/>
              <a:gd name="T58" fmla="*/ 47 w 494"/>
              <a:gd name="T59" fmla="*/ 382 h 864"/>
              <a:gd name="T60" fmla="*/ 56 w 494"/>
              <a:gd name="T61" fmla="*/ 337 h 864"/>
              <a:gd name="T62" fmla="*/ 84 w 494"/>
              <a:gd name="T63" fmla="*/ 261 h 864"/>
              <a:gd name="T64" fmla="*/ 126 w 494"/>
              <a:gd name="T65" fmla="*/ 236 h 864"/>
              <a:gd name="T66" fmla="*/ 144 w 494"/>
              <a:gd name="T67" fmla="*/ 204 h 864"/>
              <a:gd name="T68" fmla="*/ 200 w 494"/>
              <a:gd name="T69" fmla="*/ 198 h 864"/>
              <a:gd name="T70" fmla="*/ 251 w 494"/>
              <a:gd name="T71" fmla="*/ 172 h 864"/>
              <a:gd name="T72" fmla="*/ 284 w 494"/>
              <a:gd name="T73" fmla="*/ 134 h 864"/>
              <a:gd name="T74" fmla="*/ 298 w 494"/>
              <a:gd name="T75" fmla="*/ 83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4" h="864">
                <a:moveTo>
                  <a:pt x="168" y="166"/>
                </a:moveTo>
                <a:cubicBezTo>
                  <a:pt x="175" y="172"/>
                  <a:pt x="183" y="179"/>
                  <a:pt x="191" y="185"/>
                </a:cubicBezTo>
                <a:cubicBezTo>
                  <a:pt x="211" y="199"/>
                  <a:pt x="225" y="188"/>
                  <a:pt x="251" y="185"/>
                </a:cubicBezTo>
                <a:cubicBezTo>
                  <a:pt x="254" y="178"/>
                  <a:pt x="256" y="171"/>
                  <a:pt x="260" y="166"/>
                </a:cubicBezTo>
                <a:cubicBezTo>
                  <a:pt x="264" y="160"/>
                  <a:pt x="271" y="159"/>
                  <a:pt x="274" y="153"/>
                </a:cubicBezTo>
                <a:cubicBezTo>
                  <a:pt x="277" y="148"/>
                  <a:pt x="277" y="140"/>
                  <a:pt x="279" y="134"/>
                </a:cubicBezTo>
                <a:cubicBezTo>
                  <a:pt x="286" y="32"/>
                  <a:pt x="267" y="79"/>
                  <a:pt x="298" y="58"/>
                </a:cubicBezTo>
                <a:cubicBezTo>
                  <a:pt x="303" y="54"/>
                  <a:pt x="307" y="49"/>
                  <a:pt x="311" y="45"/>
                </a:cubicBezTo>
                <a:cubicBezTo>
                  <a:pt x="314" y="26"/>
                  <a:pt x="312" y="5"/>
                  <a:pt x="330" y="1"/>
                </a:cubicBezTo>
                <a:cubicBezTo>
                  <a:pt x="335" y="0"/>
                  <a:pt x="339" y="5"/>
                  <a:pt x="344" y="7"/>
                </a:cubicBezTo>
                <a:cubicBezTo>
                  <a:pt x="345" y="22"/>
                  <a:pt x="344" y="38"/>
                  <a:pt x="349" y="51"/>
                </a:cubicBezTo>
                <a:cubicBezTo>
                  <a:pt x="351" y="58"/>
                  <a:pt x="360" y="58"/>
                  <a:pt x="363" y="64"/>
                </a:cubicBezTo>
                <a:cubicBezTo>
                  <a:pt x="368" y="75"/>
                  <a:pt x="363" y="98"/>
                  <a:pt x="372" y="102"/>
                </a:cubicBezTo>
                <a:cubicBezTo>
                  <a:pt x="419" y="124"/>
                  <a:pt x="346" y="91"/>
                  <a:pt x="404" y="115"/>
                </a:cubicBezTo>
                <a:cubicBezTo>
                  <a:pt x="414" y="119"/>
                  <a:pt x="432" y="128"/>
                  <a:pt x="432" y="128"/>
                </a:cubicBezTo>
                <a:cubicBezTo>
                  <a:pt x="434" y="134"/>
                  <a:pt x="439" y="141"/>
                  <a:pt x="437" y="147"/>
                </a:cubicBezTo>
                <a:cubicBezTo>
                  <a:pt x="435" y="153"/>
                  <a:pt x="427" y="150"/>
                  <a:pt x="423" y="153"/>
                </a:cubicBezTo>
                <a:cubicBezTo>
                  <a:pt x="413" y="160"/>
                  <a:pt x="395" y="178"/>
                  <a:pt x="395" y="178"/>
                </a:cubicBezTo>
                <a:cubicBezTo>
                  <a:pt x="397" y="187"/>
                  <a:pt x="400" y="195"/>
                  <a:pt x="400" y="204"/>
                </a:cubicBezTo>
                <a:cubicBezTo>
                  <a:pt x="399" y="217"/>
                  <a:pt x="390" y="242"/>
                  <a:pt x="390" y="242"/>
                </a:cubicBezTo>
                <a:cubicBezTo>
                  <a:pt x="392" y="250"/>
                  <a:pt x="391" y="261"/>
                  <a:pt x="395" y="267"/>
                </a:cubicBezTo>
                <a:cubicBezTo>
                  <a:pt x="398" y="273"/>
                  <a:pt x="407" y="268"/>
                  <a:pt x="409" y="274"/>
                </a:cubicBezTo>
                <a:cubicBezTo>
                  <a:pt x="410" y="277"/>
                  <a:pt x="415" y="334"/>
                  <a:pt x="427" y="344"/>
                </a:cubicBezTo>
                <a:cubicBezTo>
                  <a:pt x="434" y="349"/>
                  <a:pt x="443" y="348"/>
                  <a:pt x="451" y="350"/>
                </a:cubicBezTo>
                <a:cubicBezTo>
                  <a:pt x="455" y="354"/>
                  <a:pt x="460" y="359"/>
                  <a:pt x="465" y="363"/>
                </a:cubicBezTo>
                <a:cubicBezTo>
                  <a:pt x="482" y="374"/>
                  <a:pt x="494" y="365"/>
                  <a:pt x="451" y="375"/>
                </a:cubicBezTo>
                <a:cubicBezTo>
                  <a:pt x="448" y="382"/>
                  <a:pt x="447" y="392"/>
                  <a:pt x="441" y="394"/>
                </a:cubicBezTo>
                <a:cubicBezTo>
                  <a:pt x="428" y="401"/>
                  <a:pt x="413" y="398"/>
                  <a:pt x="400" y="401"/>
                </a:cubicBezTo>
                <a:cubicBezTo>
                  <a:pt x="395" y="402"/>
                  <a:pt x="390" y="405"/>
                  <a:pt x="386" y="407"/>
                </a:cubicBezTo>
                <a:cubicBezTo>
                  <a:pt x="384" y="475"/>
                  <a:pt x="385" y="543"/>
                  <a:pt x="381" y="610"/>
                </a:cubicBezTo>
                <a:cubicBezTo>
                  <a:pt x="381" y="618"/>
                  <a:pt x="373" y="622"/>
                  <a:pt x="372" y="629"/>
                </a:cubicBezTo>
                <a:cubicBezTo>
                  <a:pt x="369" y="646"/>
                  <a:pt x="369" y="663"/>
                  <a:pt x="367" y="680"/>
                </a:cubicBezTo>
                <a:cubicBezTo>
                  <a:pt x="366" y="687"/>
                  <a:pt x="367" y="698"/>
                  <a:pt x="363" y="699"/>
                </a:cubicBezTo>
                <a:cubicBezTo>
                  <a:pt x="335" y="707"/>
                  <a:pt x="307" y="704"/>
                  <a:pt x="279" y="706"/>
                </a:cubicBezTo>
                <a:cubicBezTo>
                  <a:pt x="267" y="708"/>
                  <a:pt x="253" y="705"/>
                  <a:pt x="242" y="712"/>
                </a:cubicBezTo>
                <a:cubicBezTo>
                  <a:pt x="237" y="715"/>
                  <a:pt x="239" y="725"/>
                  <a:pt x="237" y="731"/>
                </a:cubicBezTo>
                <a:cubicBezTo>
                  <a:pt x="235" y="738"/>
                  <a:pt x="231" y="744"/>
                  <a:pt x="228" y="750"/>
                </a:cubicBezTo>
                <a:cubicBezTo>
                  <a:pt x="226" y="759"/>
                  <a:pt x="227" y="769"/>
                  <a:pt x="223" y="776"/>
                </a:cubicBezTo>
                <a:cubicBezTo>
                  <a:pt x="220" y="781"/>
                  <a:pt x="214" y="779"/>
                  <a:pt x="209" y="782"/>
                </a:cubicBezTo>
                <a:cubicBezTo>
                  <a:pt x="204" y="785"/>
                  <a:pt x="201" y="791"/>
                  <a:pt x="195" y="795"/>
                </a:cubicBezTo>
                <a:cubicBezTo>
                  <a:pt x="188" y="799"/>
                  <a:pt x="160" y="811"/>
                  <a:pt x="149" y="814"/>
                </a:cubicBezTo>
                <a:cubicBezTo>
                  <a:pt x="137" y="816"/>
                  <a:pt x="124" y="818"/>
                  <a:pt x="112" y="820"/>
                </a:cubicBezTo>
                <a:cubicBezTo>
                  <a:pt x="103" y="837"/>
                  <a:pt x="103" y="843"/>
                  <a:pt x="89" y="852"/>
                </a:cubicBezTo>
                <a:cubicBezTo>
                  <a:pt x="80" y="857"/>
                  <a:pt x="61" y="864"/>
                  <a:pt x="61" y="864"/>
                </a:cubicBezTo>
                <a:cubicBezTo>
                  <a:pt x="59" y="864"/>
                  <a:pt x="24" y="864"/>
                  <a:pt x="33" y="839"/>
                </a:cubicBezTo>
                <a:cubicBezTo>
                  <a:pt x="35" y="833"/>
                  <a:pt x="42" y="835"/>
                  <a:pt x="47" y="833"/>
                </a:cubicBezTo>
                <a:cubicBezTo>
                  <a:pt x="45" y="820"/>
                  <a:pt x="48" y="804"/>
                  <a:pt x="42" y="795"/>
                </a:cubicBezTo>
                <a:cubicBezTo>
                  <a:pt x="36" y="785"/>
                  <a:pt x="14" y="782"/>
                  <a:pt x="14" y="782"/>
                </a:cubicBezTo>
                <a:cubicBezTo>
                  <a:pt x="16" y="773"/>
                  <a:pt x="14" y="762"/>
                  <a:pt x="19" y="756"/>
                </a:cubicBezTo>
                <a:cubicBezTo>
                  <a:pt x="23" y="752"/>
                  <a:pt x="32" y="770"/>
                  <a:pt x="33" y="763"/>
                </a:cubicBezTo>
                <a:cubicBezTo>
                  <a:pt x="36" y="719"/>
                  <a:pt x="38" y="672"/>
                  <a:pt x="28" y="629"/>
                </a:cubicBezTo>
                <a:cubicBezTo>
                  <a:pt x="25" y="617"/>
                  <a:pt x="0" y="617"/>
                  <a:pt x="0" y="617"/>
                </a:cubicBezTo>
                <a:cubicBezTo>
                  <a:pt x="4" y="601"/>
                  <a:pt x="5" y="591"/>
                  <a:pt x="14" y="579"/>
                </a:cubicBezTo>
                <a:cubicBezTo>
                  <a:pt x="18" y="573"/>
                  <a:pt x="23" y="569"/>
                  <a:pt x="28" y="566"/>
                </a:cubicBezTo>
                <a:cubicBezTo>
                  <a:pt x="33" y="563"/>
                  <a:pt x="38" y="562"/>
                  <a:pt x="42" y="560"/>
                </a:cubicBezTo>
                <a:cubicBezTo>
                  <a:pt x="45" y="553"/>
                  <a:pt x="53" y="548"/>
                  <a:pt x="52" y="541"/>
                </a:cubicBezTo>
                <a:cubicBezTo>
                  <a:pt x="49" y="526"/>
                  <a:pt x="33" y="502"/>
                  <a:pt x="33" y="502"/>
                </a:cubicBezTo>
                <a:cubicBezTo>
                  <a:pt x="35" y="485"/>
                  <a:pt x="35" y="468"/>
                  <a:pt x="38" y="452"/>
                </a:cubicBezTo>
                <a:cubicBezTo>
                  <a:pt x="38" y="445"/>
                  <a:pt x="41" y="439"/>
                  <a:pt x="42" y="433"/>
                </a:cubicBezTo>
                <a:cubicBezTo>
                  <a:pt x="44" y="416"/>
                  <a:pt x="45" y="399"/>
                  <a:pt x="47" y="382"/>
                </a:cubicBezTo>
                <a:cubicBezTo>
                  <a:pt x="48" y="375"/>
                  <a:pt x="50" y="369"/>
                  <a:pt x="52" y="363"/>
                </a:cubicBezTo>
                <a:cubicBezTo>
                  <a:pt x="53" y="354"/>
                  <a:pt x="53" y="345"/>
                  <a:pt x="56" y="337"/>
                </a:cubicBezTo>
                <a:cubicBezTo>
                  <a:pt x="61" y="324"/>
                  <a:pt x="71" y="314"/>
                  <a:pt x="75" y="299"/>
                </a:cubicBezTo>
                <a:cubicBezTo>
                  <a:pt x="78" y="286"/>
                  <a:pt x="76" y="268"/>
                  <a:pt x="84" y="261"/>
                </a:cubicBezTo>
                <a:cubicBezTo>
                  <a:pt x="89" y="257"/>
                  <a:pt x="93" y="251"/>
                  <a:pt x="98" y="248"/>
                </a:cubicBezTo>
                <a:cubicBezTo>
                  <a:pt x="107" y="243"/>
                  <a:pt x="118" y="243"/>
                  <a:pt x="126" y="236"/>
                </a:cubicBezTo>
                <a:lnTo>
                  <a:pt x="140" y="223"/>
                </a:lnTo>
                <a:cubicBezTo>
                  <a:pt x="141" y="217"/>
                  <a:pt x="142" y="209"/>
                  <a:pt x="144" y="204"/>
                </a:cubicBezTo>
                <a:cubicBezTo>
                  <a:pt x="148" y="196"/>
                  <a:pt x="152" y="187"/>
                  <a:pt x="158" y="185"/>
                </a:cubicBezTo>
                <a:cubicBezTo>
                  <a:pt x="168" y="182"/>
                  <a:pt x="189" y="193"/>
                  <a:pt x="200" y="198"/>
                </a:cubicBezTo>
                <a:cubicBezTo>
                  <a:pt x="214" y="195"/>
                  <a:pt x="229" y="198"/>
                  <a:pt x="242" y="191"/>
                </a:cubicBezTo>
                <a:cubicBezTo>
                  <a:pt x="247" y="189"/>
                  <a:pt x="247" y="178"/>
                  <a:pt x="251" y="172"/>
                </a:cubicBezTo>
                <a:cubicBezTo>
                  <a:pt x="260" y="160"/>
                  <a:pt x="268" y="158"/>
                  <a:pt x="279" y="153"/>
                </a:cubicBezTo>
                <a:cubicBezTo>
                  <a:pt x="281" y="147"/>
                  <a:pt x="282" y="141"/>
                  <a:pt x="284" y="134"/>
                </a:cubicBezTo>
                <a:cubicBezTo>
                  <a:pt x="286" y="124"/>
                  <a:pt x="285" y="112"/>
                  <a:pt x="288" y="102"/>
                </a:cubicBezTo>
                <a:cubicBezTo>
                  <a:pt x="290" y="95"/>
                  <a:pt x="294" y="90"/>
                  <a:pt x="298" y="83"/>
                </a:cubicBezTo>
                <a:cubicBezTo>
                  <a:pt x="308" y="27"/>
                  <a:pt x="298" y="45"/>
                  <a:pt x="316" y="20"/>
                </a:cubicBezTo>
              </a:path>
            </a:pathLst>
          </a:cu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sp>
        <p:nvSpPr>
          <p:cNvPr id="180" name="Freeform 72">
            <a:extLst>
              <a:ext uri="{FF2B5EF4-FFF2-40B4-BE49-F238E27FC236}">
                <a16:creationId xmlns:a16="http://schemas.microsoft.com/office/drawing/2014/main" id="{7E9496C3-A5C7-4797-A5A3-908F3889304A}"/>
              </a:ext>
            </a:extLst>
          </p:cNvPr>
          <p:cNvSpPr>
            <a:spLocks/>
          </p:cNvSpPr>
          <p:nvPr/>
        </p:nvSpPr>
        <p:spPr bwMode="auto">
          <a:xfrm>
            <a:off x="1559152" y="926973"/>
            <a:ext cx="320275" cy="557439"/>
          </a:xfrm>
          <a:custGeom>
            <a:avLst/>
            <a:gdLst>
              <a:gd name="T0" fmla="*/ 191 w 494"/>
              <a:gd name="T1" fmla="*/ 185 h 864"/>
              <a:gd name="T2" fmla="*/ 260 w 494"/>
              <a:gd name="T3" fmla="*/ 166 h 864"/>
              <a:gd name="T4" fmla="*/ 279 w 494"/>
              <a:gd name="T5" fmla="*/ 134 h 864"/>
              <a:gd name="T6" fmla="*/ 311 w 494"/>
              <a:gd name="T7" fmla="*/ 45 h 864"/>
              <a:gd name="T8" fmla="*/ 344 w 494"/>
              <a:gd name="T9" fmla="*/ 7 h 864"/>
              <a:gd name="T10" fmla="*/ 363 w 494"/>
              <a:gd name="T11" fmla="*/ 64 h 864"/>
              <a:gd name="T12" fmla="*/ 404 w 494"/>
              <a:gd name="T13" fmla="*/ 115 h 864"/>
              <a:gd name="T14" fmla="*/ 437 w 494"/>
              <a:gd name="T15" fmla="*/ 147 h 864"/>
              <a:gd name="T16" fmla="*/ 395 w 494"/>
              <a:gd name="T17" fmla="*/ 178 h 864"/>
              <a:gd name="T18" fmla="*/ 390 w 494"/>
              <a:gd name="T19" fmla="*/ 242 h 864"/>
              <a:gd name="T20" fmla="*/ 409 w 494"/>
              <a:gd name="T21" fmla="*/ 274 h 864"/>
              <a:gd name="T22" fmla="*/ 451 w 494"/>
              <a:gd name="T23" fmla="*/ 350 h 864"/>
              <a:gd name="T24" fmla="*/ 451 w 494"/>
              <a:gd name="T25" fmla="*/ 375 h 864"/>
              <a:gd name="T26" fmla="*/ 400 w 494"/>
              <a:gd name="T27" fmla="*/ 401 h 864"/>
              <a:gd name="T28" fmla="*/ 381 w 494"/>
              <a:gd name="T29" fmla="*/ 610 h 864"/>
              <a:gd name="T30" fmla="*/ 367 w 494"/>
              <a:gd name="T31" fmla="*/ 680 h 864"/>
              <a:gd name="T32" fmla="*/ 279 w 494"/>
              <a:gd name="T33" fmla="*/ 706 h 864"/>
              <a:gd name="T34" fmla="*/ 237 w 494"/>
              <a:gd name="T35" fmla="*/ 731 h 864"/>
              <a:gd name="T36" fmla="*/ 223 w 494"/>
              <a:gd name="T37" fmla="*/ 776 h 864"/>
              <a:gd name="T38" fmla="*/ 195 w 494"/>
              <a:gd name="T39" fmla="*/ 795 h 864"/>
              <a:gd name="T40" fmla="*/ 112 w 494"/>
              <a:gd name="T41" fmla="*/ 820 h 864"/>
              <a:gd name="T42" fmla="*/ 61 w 494"/>
              <a:gd name="T43" fmla="*/ 864 h 864"/>
              <a:gd name="T44" fmla="*/ 47 w 494"/>
              <a:gd name="T45" fmla="*/ 833 h 864"/>
              <a:gd name="T46" fmla="*/ 14 w 494"/>
              <a:gd name="T47" fmla="*/ 782 h 864"/>
              <a:gd name="T48" fmla="*/ 33 w 494"/>
              <a:gd name="T49" fmla="*/ 763 h 864"/>
              <a:gd name="T50" fmla="*/ 0 w 494"/>
              <a:gd name="T51" fmla="*/ 617 h 864"/>
              <a:gd name="T52" fmla="*/ 28 w 494"/>
              <a:gd name="T53" fmla="*/ 566 h 864"/>
              <a:gd name="T54" fmla="*/ 52 w 494"/>
              <a:gd name="T55" fmla="*/ 541 h 864"/>
              <a:gd name="T56" fmla="*/ 38 w 494"/>
              <a:gd name="T57" fmla="*/ 452 h 864"/>
              <a:gd name="T58" fmla="*/ 47 w 494"/>
              <a:gd name="T59" fmla="*/ 382 h 864"/>
              <a:gd name="T60" fmla="*/ 56 w 494"/>
              <a:gd name="T61" fmla="*/ 337 h 864"/>
              <a:gd name="T62" fmla="*/ 84 w 494"/>
              <a:gd name="T63" fmla="*/ 261 h 864"/>
              <a:gd name="T64" fmla="*/ 126 w 494"/>
              <a:gd name="T65" fmla="*/ 236 h 864"/>
              <a:gd name="T66" fmla="*/ 144 w 494"/>
              <a:gd name="T67" fmla="*/ 204 h 864"/>
              <a:gd name="T68" fmla="*/ 200 w 494"/>
              <a:gd name="T69" fmla="*/ 198 h 864"/>
              <a:gd name="T70" fmla="*/ 251 w 494"/>
              <a:gd name="T71" fmla="*/ 172 h 864"/>
              <a:gd name="T72" fmla="*/ 284 w 494"/>
              <a:gd name="T73" fmla="*/ 134 h 864"/>
              <a:gd name="T74" fmla="*/ 298 w 494"/>
              <a:gd name="T75" fmla="*/ 83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4" h="864">
                <a:moveTo>
                  <a:pt x="168" y="166"/>
                </a:moveTo>
                <a:cubicBezTo>
                  <a:pt x="175" y="172"/>
                  <a:pt x="183" y="179"/>
                  <a:pt x="191" y="185"/>
                </a:cubicBezTo>
                <a:cubicBezTo>
                  <a:pt x="211" y="199"/>
                  <a:pt x="225" y="188"/>
                  <a:pt x="251" y="185"/>
                </a:cubicBezTo>
                <a:cubicBezTo>
                  <a:pt x="254" y="178"/>
                  <a:pt x="256" y="171"/>
                  <a:pt x="260" y="166"/>
                </a:cubicBezTo>
                <a:cubicBezTo>
                  <a:pt x="264" y="160"/>
                  <a:pt x="271" y="159"/>
                  <a:pt x="274" y="153"/>
                </a:cubicBezTo>
                <a:cubicBezTo>
                  <a:pt x="277" y="148"/>
                  <a:pt x="277" y="140"/>
                  <a:pt x="279" y="134"/>
                </a:cubicBezTo>
                <a:cubicBezTo>
                  <a:pt x="286" y="32"/>
                  <a:pt x="267" y="79"/>
                  <a:pt x="298" y="58"/>
                </a:cubicBezTo>
                <a:cubicBezTo>
                  <a:pt x="303" y="54"/>
                  <a:pt x="307" y="49"/>
                  <a:pt x="311" y="45"/>
                </a:cubicBezTo>
                <a:cubicBezTo>
                  <a:pt x="314" y="26"/>
                  <a:pt x="312" y="5"/>
                  <a:pt x="330" y="1"/>
                </a:cubicBezTo>
                <a:cubicBezTo>
                  <a:pt x="335" y="0"/>
                  <a:pt x="339" y="5"/>
                  <a:pt x="344" y="7"/>
                </a:cubicBezTo>
                <a:cubicBezTo>
                  <a:pt x="345" y="22"/>
                  <a:pt x="344" y="38"/>
                  <a:pt x="349" y="51"/>
                </a:cubicBezTo>
                <a:cubicBezTo>
                  <a:pt x="351" y="58"/>
                  <a:pt x="360" y="58"/>
                  <a:pt x="363" y="64"/>
                </a:cubicBezTo>
                <a:cubicBezTo>
                  <a:pt x="368" y="75"/>
                  <a:pt x="363" y="98"/>
                  <a:pt x="372" y="102"/>
                </a:cubicBezTo>
                <a:cubicBezTo>
                  <a:pt x="419" y="124"/>
                  <a:pt x="346" y="91"/>
                  <a:pt x="404" y="115"/>
                </a:cubicBezTo>
                <a:cubicBezTo>
                  <a:pt x="414" y="119"/>
                  <a:pt x="432" y="128"/>
                  <a:pt x="432" y="128"/>
                </a:cubicBezTo>
                <a:cubicBezTo>
                  <a:pt x="434" y="134"/>
                  <a:pt x="439" y="141"/>
                  <a:pt x="437" y="147"/>
                </a:cubicBezTo>
                <a:cubicBezTo>
                  <a:pt x="435" y="153"/>
                  <a:pt x="427" y="150"/>
                  <a:pt x="423" y="153"/>
                </a:cubicBezTo>
                <a:cubicBezTo>
                  <a:pt x="413" y="160"/>
                  <a:pt x="395" y="178"/>
                  <a:pt x="395" y="178"/>
                </a:cubicBezTo>
                <a:cubicBezTo>
                  <a:pt x="397" y="187"/>
                  <a:pt x="400" y="195"/>
                  <a:pt x="400" y="204"/>
                </a:cubicBezTo>
                <a:cubicBezTo>
                  <a:pt x="399" y="217"/>
                  <a:pt x="390" y="242"/>
                  <a:pt x="390" y="242"/>
                </a:cubicBezTo>
                <a:cubicBezTo>
                  <a:pt x="392" y="250"/>
                  <a:pt x="391" y="261"/>
                  <a:pt x="395" y="267"/>
                </a:cubicBezTo>
                <a:cubicBezTo>
                  <a:pt x="398" y="273"/>
                  <a:pt x="407" y="268"/>
                  <a:pt x="409" y="274"/>
                </a:cubicBezTo>
                <a:cubicBezTo>
                  <a:pt x="410" y="277"/>
                  <a:pt x="415" y="334"/>
                  <a:pt x="427" y="344"/>
                </a:cubicBezTo>
                <a:cubicBezTo>
                  <a:pt x="434" y="349"/>
                  <a:pt x="443" y="348"/>
                  <a:pt x="451" y="350"/>
                </a:cubicBezTo>
                <a:cubicBezTo>
                  <a:pt x="455" y="354"/>
                  <a:pt x="460" y="359"/>
                  <a:pt x="465" y="363"/>
                </a:cubicBezTo>
                <a:cubicBezTo>
                  <a:pt x="482" y="374"/>
                  <a:pt x="494" y="365"/>
                  <a:pt x="451" y="375"/>
                </a:cubicBezTo>
                <a:cubicBezTo>
                  <a:pt x="448" y="382"/>
                  <a:pt x="447" y="392"/>
                  <a:pt x="441" y="394"/>
                </a:cubicBezTo>
                <a:cubicBezTo>
                  <a:pt x="428" y="401"/>
                  <a:pt x="413" y="398"/>
                  <a:pt x="400" y="401"/>
                </a:cubicBezTo>
                <a:cubicBezTo>
                  <a:pt x="395" y="402"/>
                  <a:pt x="390" y="405"/>
                  <a:pt x="386" y="407"/>
                </a:cubicBezTo>
                <a:cubicBezTo>
                  <a:pt x="384" y="475"/>
                  <a:pt x="385" y="543"/>
                  <a:pt x="381" y="610"/>
                </a:cubicBezTo>
                <a:cubicBezTo>
                  <a:pt x="381" y="618"/>
                  <a:pt x="373" y="622"/>
                  <a:pt x="372" y="629"/>
                </a:cubicBezTo>
                <a:cubicBezTo>
                  <a:pt x="369" y="646"/>
                  <a:pt x="369" y="663"/>
                  <a:pt x="367" y="680"/>
                </a:cubicBezTo>
                <a:cubicBezTo>
                  <a:pt x="366" y="687"/>
                  <a:pt x="367" y="698"/>
                  <a:pt x="363" y="699"/>
                </a:cubicBezTo>
                <a:cubicBezTo>
                  <a:pt x="335" y="707"/>
                  <a:pt x="307" y="704"/>
                  <a:pt x="279" y="706"/>
                </a:cubicBezTo>
                <a:cubicBezTo>
                  <a:pt x="267" y="708"/>
                  <a:pt x="253" y="705"/>
                  <a:pt x="242" y="712"/>
                </a:cubicBezTo>
                <a:cubicBezTo>
                  <a:pt x="237" y="715"/>
                  <a:pt x="239" y="725"/>
                  <a:pt x="237" y="731"/>
                </a:cubicBezTo>
                <a:cubicBezTo>
                  <a:pt x="235" y="738"/>
                  <a:pt x="231" y="744"/>
                  <a:pt x="228" y="750"/>
                </a:cubicBezTo>
                <a:cubicBezTo>
                  <a:pt x="226" y="759"/>
                  <a:pt x="227" y="769"/>
                  <a:pt x="223" y="776"/>
                </a:cubicBezTo>
                <a:cubicBezTo>
                  <a:pt x="220" y="781"/>
                  <a:pt x="214" y="779"/>
                  <a:pt x="209" y="782"/>
                </a:cubicBezTo>
                <a:cubicBezTo>
                  <a:pt x="204" y="785"/>
                  <a:pt x="201" y="791"/>
                  <a:pt x="195" y="795"/>
                </a:cubicBezTo>
                <a:cubicBezTo>
                  <a:pt x="188" y="799"/>
                  <a:pt x="160" y="811"/>
                  <a:pt x="149" y="814"/>
                </a:cubicBezTo>
                <a:cubicBezTo>
                  <a:pt x="137" y="816"/>
                  <a:pt x="124" y="818"/>
                  <a:pt x="112" y="820"/>
                </a:cubicBezTo>
                <a:cubicBezTo>
                  <a:pt x="103" y="837"/>
                  <a:pt x="103" y="843"/>
                  <a:pt x="89" y="852"/>
                </a:cubicBezTo>
                <a:cubicBezTo>
                  <a:pt x="80" y="857"/>
                  <a:pt x="61" y="864"/>
                  <a:pt x="61" y="864"/>
                </a:cubicBezTo>
                <a:cubicBezTo>
                  <a:pt x="59" y="864"/>
                  <a:pt x="24" y="864"/>
                  <a:pt x="33" y="839"/>
                </a:cubicBezTo>
                <a:cubicBezTo>
                  <a:pt x="35" y="833"/>
                  <a:pt x="42" y="835"/>
                  <a:pt x="47" y="833"/>
                </a:cubicBezTo>
                <a:cubicBezTo>
                  <a:pt x="45" y="820"/>
                  <a:pt x="48" y="804"/>
                  <a:pt x="42" y="795"/>
                </a:cubicBezTo>
                <a:cubicBezTo>
                  <a:pt x="36" y="785"/>
                  <a:pt x="14" y="782"/>
                  <a:pt x="14" y="782"/>
                </a:cubicBezTo>
                <a:cubicBezTo>
                  <a:pt x="16" y="773"/>
                  <a:pt x="14" y="762"/>
                  <a:pt x="19" y="756"/>
                </a:cubicBezTo>
                <a:cubicBezTo>
                  <a:pt x="23" y="752"/>
                  <a:pt x="32" y="770"/>
                  <a:pt x="33" y="763"/>
                </a:cubicBezTo>
                <a:cubicBezTo>
                  <a:pt x="36" y="719"/>
                  <a:pt x="38" y="672"/>
                  <a:pt x="28" y="629"/>
                </a:cubicBezTo>
                <a:cubicBezTo>
                  <a:pt x="25" y="617"/>
                  <a:pt x="0" y="617"/>
                  <a:pt x="0" y="617"/>
                </a:cubicBezTo>
                <a:cubicBezTo>
                  <a:pt x="4" y="601"/>
                  <a:pt x="5" y="591"/>
                  <a:pt x="14" y="579"/>
                </a:cubicBezTo>
                <a:cubicBezTo>
                  <a:pt x="18" y="573"/>
                  <a:pt x="23" y="569"/>
                  <a:pt x="28" y="566"/>
                </a:cubicBezTo>
                <a:cubicBezTo>
                  <a:pt x="33" y="563"/>
                  <a:pt x="38" y="562"/>
                  <a:pt x="42" y="560"/>
                </a:cubicBezTo>
                <a:cubicBezTo>
                  <a:pt x="45" y="553"/>
                  <a:pt x="53" y="548"/>
                  <a:pt x="52" y="541"/>
                </a:cubicBezTo>
                <a:cubicBezTo>
                  <a:pt x="49" y="526"/>
                  <a:pt x="33" y="502"/>
                  <a:pt x="33" y="502"/>
                </a:cubicBezTo>
                <a:cubicBezTo>
                  <a:pt x="35" y="485"/>
                  <a:pt x="35" y="468"/>
                  <a:pt x="38" y="452"/>
                </a:cubicBezTo>
                <a:cubicBezTo>
                  <a:pt x="38" y="445"/>
                  <a:pt x="41" y="439"/>
                  <a:pt x="42" y="433"/>
                </a:cubicBezTo>
                <a:cubicBezTo>
                  <a:pt x="44" y="416"/>
                  <a:pt x="45" y="399"/>
                  <a:pt x="47" y="382"/>
                </a:cubicBezTo>
                <a:cubicBezTo>
                  <a:pt x="48" y="375"/>
                  <a:pt x="50" y="369"/>
                  <a:pt x="52" y="363"/>
                </a:cubicBezTo>
                <a:cubicBezTo>
                  <a:pt x="53" y="354"/>
                  <a:pt x="53" y="345"/>
                  <a:pt x="56" y="337"/>
                </a:cubicBezTo>
                <a:cubicBezTo>
                  <a:pt x="61" y="324"/>
                  <a:pt x="71" y="314"/>
                  <a:pt x="75" y="299"/>
                </a:cubicBezTo>
                <a:cubicBezTo>
                  <a:pt x="78" y="286"/>
                  <a:pt x="76" y="268"/>
                  <a:pt x="84" y="261"/>
                </a:cubicBezTo>
                <a:cubicBezTo>
                  <a:pt x="89" y="257"/>
                  <a:pt x="93" y="251"/>
                  <a:pt x="98" y="248"/>
                </a:cubicBezTo>
                <a:cubicBezTo>
                  <a:pt x="107" y="243"/>
                  <a:pt x="118" y="243"/>
                  <a:pt x="126" y="236"/>
                </a:cubicBezTo>
                <a:lnTo>
                  <a:pt x="140" y="223"/>
                </a:lnTo>
                <a:cubicBezTo>
                  <a:pt x="141" y="217"/>
                  <a:pt x="142" y="209"/>
                  <a:pt x="144" y="204"/>
                </a:cubicBezTo>
                <a:cubicBezTo>
                  <a:pt x="148" y="196"/>
                  <a:pt x="152" y="187"/>
                  <a:pt x="158" y="185"/>
                </a:cubicBezTo>
                <a:cubicBezTo>
                  <a:pt x="168" y="182"/>
                  <a:pt x="189" y="193"/>
                  <a:pt x="200" y="198"/>
                </a:cubicBezTo>
                <a:cubicBezTo>
                  <a:pt x="214" y="195"/>
                  <a:pt x="229" y="198"/>
                  <a:pt x="242" y="191"/>
                </a:cubicBezTo>
                <a:cubicBezTo>
                  <a:pt x="247" y="189"/>
                  <a:pt x="247" y="178"/>
                  <a:pt x="251" y="172"/>
                </a:cubicBezTo>
                <a:cubicBezTo>
                  <a:pt x="260" y="160"/>
                  <a:pt x="268" y="158"/>
                  <a:pt x="279" y="153"/>
                </a:cubicBezTo>
                <a:cubicBezTo>
                  <a:pt x="281" y="147"/>
                  <a:pt x="282" y="141"/>
                  <a:pt x="284" y="134"/>
                </a:cubicBezTo>
                <a:cubicBezTo>
                  <a:pt x="286" y="124"/>
                  <a:pt x="285" y="112"/>
                  <a:pt x="288" y="102"/>
                </a:cubicBezTo>
                <a:cubicBezTo>
                  <a:pt x="290" y="95"/>
                  <a:pt x="294" y="90"/>
                  <a:pt x="298" y="83"/>
                </a:cubicBezTo>
                <a:cubicBezTo>
                  <a:pt x="308" y="27"/>
                  <a:pt x="298" y="45"/>
                  <a:pt x="316" y="20"/>
                </a:cubicBezTo>
              </a:path>
            </a:pathLst>
          </a:custGeom>
          <a:noFill/>
          <a:ln w="79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/>
          </a:p>
        </p:txBody>
      </p:sp>
      <p:pic>
        <p:nvPicPr>
          <p:cNvPr id="1097" name="Picture 73">
            <a:extLst>
              <a:ext uri="{FF2B5EF4-FFF2-40B4-BE49-F238E27FC236}">
                <a16:creationId xmlns:a16="http://schemas.microsoft.com/office/drawing/2014/main" id="{4FE4FF7D-EE83-4BE2-BEE6-EC5488C7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51" y="501291"/>
            <a:ext cx="498655" cy="4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982A610F-2F71-4B92-99F4-6BD27FB8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51" y="501291"/>
            <a:ext cx="498655" cy="4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9" name="Picture 75">
            <a:extLst>
              <a:ext uri="{FF2B5EF4-FFF2-40B4-BE49-F238E27FC236}">
                <a16:creationId xmlns:a16="http://schemas.microsoft.com/office/drawing/2014/main" id="{4410B5D7-E561-4EDD-AF74-52B8F66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51" y="1679696"/>
            <a:ext cx="571628" cy="5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0" name="Picture 76">
            <a:extLst>
              <a:ext uri="{FF2B5EF4-FFF2-40B4-BE49-F238E27FC236}">
                <a16:creationId xmlns:a16="http://schemas.microsoft.com/office/drawing/2014/main" id="{E3347F74-F1C7-4721-9C3C-1E177B80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51" y="1679696"/>
            <a:ext cx="571628" cy="5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1" name="Picture 77">
            <a:extLst>
              <a:ext uri="{FF2B5EF4-FFF2-40B4-BE49-F238E27FC236}">
                <a16:creationId xmlns:a16="http://schemas.microsoft.com/office/drawing/2014/main" id="{C77B7516-6588-4A1B-A108-6F814C8E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7" y="4558110"/>
            <a:ext cx="541223" cy="5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2" name="Picture 78">
            <a:extLst>
              <a:ext uri="{FF2B5EF4-FFF2-40B4-BE49-F238E27FC236}">
                <a16:creationId xmlns:a16="http://schemas.microsoft.com/office/drawing/2014/main" id="{C53822B4-C9E6-4BEF-8DFE-B9E1864D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7" y="4558110"/>
            <a:ext cx="541223" cy="5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3" name="Picture 79">
            <a:extLst>
              <a:ext uri="{FF2B5EF4-FFF2-40B4-BE49-F238E27FC236}">
                <a16:creationId xmlns:a16="http://schemas.microsoft.com/office/drawing/2014/main" id="{D1173B7C-77A3-47D6-AE92-C0F8037B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26" y="3978372"/>
            <a:ext cx="551359" cy="54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4" name="Picture 80">
            <a:extLst>
              <a:ext uri="{FF2B5EF4-FFF2-40B4-BE49-F238E27FC236}">
                <a16:creationId xmlns:a16="http://schemas.microsoft.com/office/drawing/2014/main" id="{1A02D352-66E8-4EF0-8788-2739FD0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26" y="3978372"/>
            <a:ext cx="551359" cy="54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" name="Picture 81">
            <a:extLst>
              <a:ext uri="{FF2B5EF4-FFF2-40B4-BE49-F238E27FC236}">
                <a16:creationId xmlns:a16="http://schemas.microsoft.com/office/drawing/2014/main" id="{EFA99D58-9211-46CA-B05F-02F281D0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03" y="2612140"/>
            <a:ext cx="529060" cy="52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" name="Picture 82">
            <a:extLst>
              <a:ext uri="{FF2B5EF4-FFF2-40B4-BE49-F238E27FC236}">
                <a16:creationId xmlns:a16="http://schemas.microsoft.com/office/drawing/2014/main" id="{3D1E73E1-5435-4F38-A110-70ED8493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03" y="2612140"/>
            <a:ext cx="529060" cy="52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7" name="Picture 83">
            <a:extLst>
              <a:ext uri="{FF2B5EF4-FFF2-40B4-BE49-F238E27FC236}">
                <a16:creationId xmlns:a16="http://schemas.microsoft.com/office/drawing/2014/main" id="{10360030-055D-4E59-A91D-C185B89EE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31" y="1326988"/>
            <a:ext cx="508791" cy="5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8" name="Picture 84">
            <a:extLst>
              <a:ext uri="{FF2B5EF4-FFF2-40B4-BE49-F238E27FC236}">
                <a16:creationId xmlns:a16="http://schemas.microsoft.com/office/drawing/2014/main" id="{33038152-FEE1-4245-A98A-174D81849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31" y="1326988"/>
            <a:ext cx="508791" cy="5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9" name="Picture 85">
            <a:extLst>
              <a:ext uri="{FF2B5EF4-FFF2-40B4-BE49-F238E27FC236}">
                <a16:creationId xmlns:a16="http://schemas.microsoft.com/office/drawing/2014/main" id="{FF802EFC-4ADE-46D7-9DC3-DAC5A43F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26" y="1823616"/>
            <a:ext cx="518925" cy="51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0" name="Picture 86">
            <a:extLst>
              <a:ext uri="{FF2B5EF4-FFF2-40B4-BE49-F238E27FC236}">
                <a16:creationId xmlns:a16="http://schemas.microsoft.com/office/drawing/2014/main" id="{FC9B232B-998D-4BDC-84B5-A37BEC0E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26" y="1823616"/>
            <a:ext cx="518925" cy="51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1" name="Picture 87">
            <a:extLst>
              <a:ext uri="{FF2B5EF4-FFF2-40B4-BE49-F238E27FC236}">
                <a16:creationId xmlns:a16="http://schemas.microsoft.com/office/drawing/2014/main" id="{30925B34-D983-4FD0-A538-54BAA199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75" y="2269568"/>
            <a:ext cx="466221" cy="47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2" name="Picture 88">
            <a:extLst>
              <a:ext uri="{FF2B5EF4-FFF2-40B4-BE49-F238E27FC236}">
                <a16:creationId xmlns:a16="http://schemas.microsoft.com/office/drawing/2014/main" id="{82CCB77F-EBF3-42D6-A7A9-949CB2B1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75" y="2269568"/>
            <a:ext cx="466221" cy="47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" name="Rectangle 89">
            <a:extLst>
              <a:ext uri="{FF2B5EF4-FFF2-40B4-BE49-F238E27FC236}">
                <a16:creationId xmlns:a16="http://schemas.microsoft.com/office/drawing/2014/main" id="{9F6A53F4-D784-4AC8-B77C-4B2C5CE6C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023" y="1219223"/>
            <a:ext cx="51238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s-CO" altLang="es-CO" sz="1333" b="1">
                <a:solidFill>
                  <a:srgbClr val="000000"/>
                </a:solidFill>
                <a:latin typeface="Calibri" panose="020F0502020204030204" pitchFamily="34" charset="0"/>
              </a:rPr>
              <a:t>Guajira</a:t>
            </a:r>
            <a:endParaRPr lang="es-CO" altLang="es-CO" sz="2400"/>
          </a:p>
        </p:txBody>
      </p:sp>
      <p:sp>
        <p:nvSpPr>
          <p:cNvPr id="182" name="Rectangle 90">
            <a:extLst>
              <a:ext uri="{FF2B5EF4-FFF2-40B4-BE49-F238E27FC236}">
                <a16:creationId xmlns:a16="http://schemas.microsoft.com/office/drawing/2014/main" id="{C1436F7C-2B41-4F2A-A9BC-558720650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313" y="1555729"/>
            <a:ext cx="873509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s-CO" altLang="es-CO" sz="1333" b="1">
                <a:solidFill>
                  <a:srgbClr val="000000"/>
                </a:solidFill>
                <a:latin typeface="Calibri" panose="020F0502020204030204" pitchFamily="34" charset="0"/>
              </a:rPr>
              <a:t>Santa Marta</a:t>
            </a:r>
            <a:endParaRPr lang="es-CO" altLang="es-CO" sz="2400"/>
          </a:p>
        </p:txBody>
      </p:sp>
      <p:sp>
        <p:nvSpPr>
          <p:cNvPr id="183" name="Rectangle 91">
            <a:extLst>
              <a:ext uri="{FF2B5EF4-FFF2-40B4-BE49-F238E27FC236}">
                <a16:creationId xmlns:a16="http://schemas.microsoft.com/office/drawing/2014/main" id="{3B022B21-279A-4012-A861-2700F2AEC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710" y="1843886"/>
            <a:ext cx="721031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s-CO" altLang="es-CO" sz="1333" b="1">
                <a:solidFill>
                  <a:srgbClr val="000000"/>
                </a:solidFill>
                <a:latin typeface="Calibri" panose="020F0502020204030204" pitchFamily="34" charset="0"/>
              </a:rPr>
              <a:t>Cartagena</a:t>
            </a:r>
            <a:endParaRPr lang="es-CO" altLang="es-CO" sz="2400"/>
          </a:p>
        </p:txBody>
      </p:sp>
      <p:sp>
        <p:nvSpPr>
          <p:cNvPr id="184" name="Rectangle 92">
            <a:extLst>
              <a:ext uri="{FF2B5EF4-FFF2-40B4-BE49-F238E27FC236}">
                <a16:creationId xmlns:a16="http://schemas.microsoft.com/office/drawing/2014/main" id="{633F9C34-2C99-4FA5-97F9-84968E4D0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442" y="3907426"/>
            <a:ext cx="995657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s-CO" altLang="es-CO" sz="1333" b="1">
                <a:solidFill>
                  <a:srgbClr val="000000"/>
                </a:solidFill>
                <a:latin typeface="Calibri" panose="020F0502020204030204" pitchFamily="34" charset="0"/>
              </a:rPr>
              <a:t>Buenaventura</a:t>
            </a:r>
            <a:endParaRPr lang="es-CO" altLang="es-CO" sz="2400"/>
          </a:p>
        </p:txBody>
      </p:sp>
      <p:sp>
        <p:nvSpPr>
          <p:cNvPr id="185" name="Rectangle 93">
            <a:extLst>
              <a:ext uri="{FF2B5EF4-FFF2-40B4-BE49-F238E27FC236}">
                <a16:creationId xmlns:a16="http://schemas.microsoft.com/office/drawing/2014/main" id="{82B5B016-FC09-4E92-9859-AA9DD64B6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15" y="480385"/>
            <a:ext cx="79637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s-CO" altLang="es-CO" sz="1333" b="1">
                <a:solidFill>
                  <a:srgbClr val="000000"/>
                </a:solidFill>
                <a:latin typeface="Calibri" panose="020F0502020204030204" pitchFamily="34" charset="0"/>
              </a:rPr>
              <a:t>San Andrés</a:t>
            </a:r>
            <a:endParaRPr lang="es-CO" altLang="es-CO" sz="2400"/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606570E5-BD15-4350-A15A-FF560171C8CC}"/>
              </a:ext>
            </a:extLst>
          </p:cNvPr>
          <p:cNvSpPr txBox="1"/>
          <p:nvPr/>
        </p:nvSpPr>
        <p:spPr>
          <a:xfrm>
            <a:off x="719634" y="4505733"/>
            <a:ext cx="554639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00" b="1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O" sz="1333"/>
              <a:t>Tumaco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D4477440-6B3E-49BD-95D7-4C0D371676C2}"/>
              </a:ext>
            </a:extLst>
          </p:cNvPr>
          <p:cNvSpPr txBox="1"/>
          <p:nvPr/>
        </p:nvSpPr>
        <p:spPr>
          <a:xfrm>
            <a:off x="1275650" y="2725202"/>
            <a:ext cx="41120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00" b="1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O" sz="1333"/>
              <a:t>Turbo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A440A909-B48A-49CB-928D-8326BB39F714}"/>
              </a:ext>
            </a:extLst>
          </p:cNvPr>
          <p:cNvSpPr txBox="1"/>
          <p:nvPr/>
        </p:nvSpPr>
        <p:spPr>
          <a:xfrm>
            <a:off x="903806" y="2145575"/>
            <a:ext cx="1174489" cy="41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00" b="1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O" sz="1333"/>
              <a:t>Golfo</a:t>
            </a:r>
          </a:p>
          <a:p>
            <a:pPr algn="ctr"/>
            <a:r>
              <a:rPr lang="es-CO" sz="1333"/>
              <a:t> de Morrosquillo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919AB7FE-DEA8-4971-9D6F-CF78CCCF5B1A}"/>
              </a:ext>
            </a:extLst>
          </p:cNvPr>
          <p:cNvSpPr txBox="1"/>
          <p:nvPr/>
        </p:nvSpPr>
        <p:spPr>
          <a:xfrm>
            <a:off x="1546826" y="1269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3600">
                <a:solidFill>
                  <a:srgbClr val="033C72"/>
                </a:solidFill>
                <a:latin typeface="Arial" charset="0"/>
                <a:cs typeface="Arial" charset="0"/>
              </a:rPr>
              <a:t>Modo Portuario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0A88D9FD-6736-4403-8CE5-21FC3EC04F0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46" y="-155183"/>
            <a:ext cx="1173457" cy="12105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9A7BA7-51DE-42EB-A775-1FAEB7EE49E7}"/>
              </a:ext>
            </a:extLst>
          </p:cNvPr>
          <p:cNvSpPr/>
          <p:nvPr/>
        </p:nvSpPr>
        <p:spPr>
          <a:xfrm>
            <a:off x="8371754" y="2445922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u="sng">
                <a:solidFill>
                  <a:srgbClr val="E06906"/>
                </a:solidFill>
                <a:latin typeface="Work Sans" panose="00000500000000000000" pitchFamily="2" charset="0"/>
                <a:cs typeface="Arial" panose="020B0604020202020204" pitchFamily="34" charset="0"/>
              </a:rPr>
              <a:t>USD $ 2,557 </a:t>
            </a:r>
            <a:r>
              <a:rPr lang="es-CO" b="1" u="sng">
                <a:latin typeface="Work Sans" panose="00000500000000000000" pitchFamily="2" charset="0"/>
                <a:cs typeface="Arial" panose="020B0604020202020204" pitchFamily="34" charset="0"/>
              </a:rPr>
              <a:t>millones de dólares</a:t>
            </a:r>
            <a:endParaRPr lang="es-CO">
              <a:latin typeface="Work Sans" panose="00000500000000000000" pitchFamily="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1FFF96-8651-4B27-B56D-7A41E6D11EA9}"/>
              </a:ext>
            </a:extLst>
          </p:cNvPr>
          <p:cNvSpPr/>
          <p:nvPr/>
        </p:nvSpPr>
        <p:spPr>
          <a:xfrm>
            <a:off x="5849035" y="2421370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>
                <a:latin typeface="Work Sans" panose="00000500000000000000" pitchFamily="2" charset="0"/>
                <a:cs typeface="Arial" panose="020B0604020202020204" pitchFamily="34" charset="0"/>
              </a:rPr>
              <a:t>Inversión (2014-2018)</a:t>
            </a:r>
            <a:endParaRPr lang="es-CO" b="1">
              <a:latin typeface="Work Sans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39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4" descr="Imagen que contiene cielo, exterior, agua, suelo&#10;&#10;Descripción generada automáticamente">
            <a:extLst>
              <a:ext uri="{FF2B5EF4-FFF2-40B4-BE49-F238E27FC236}">
                <a16:creationId xmlns:a16="http://schemas.microsoft.com/office/drawing/2014/main" id="{ACE66EE4-4E34-4493-9A1C-8A82366DB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r="264" b="3"/>
          <a:stretch/>
        </p:blipFill>
        <p:spPr>
          <a:xfrm>
            <a:off x="317635" y="642723"/>
            <a:ext cx="3693533" cy="3401204"/>
          </a:xfrm>
          <a:prstGeom prst="rect">
            <a:avLst/>
          </a:prstGeom>
        </p:spPr>
      </p:pic>
      <p:pic>
        <p:nvPicPr>
          <p:cNvPr id="17" name="Imagen 16" descr="Imagen que contiene exterior, agua&#10;&#10;Descripción generada automáticamente">
            <a:extLst>
              <a:ext uri="{FF2B5EF4-FFF2-40B4-BE49-F238E27FC236}">
                <a16:creationId xmlns:a16="http://schemas.microsoft.com/office/drawing/2014/main" id="{EB730F83-0EB5-41D9-9E76-570BBB81F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" b="-4"/>
          <a:stretch/>
        </p:blipFill>
        <p:spPr>
          <a:xfrm>
            <a:off x="4505581" y="642723"/>
            <a:ext cx="4370656" cy="3051453"/>
          </a:xfrm>
          <a:prstGeom prst="rect">
            <a:avLst/>
          </a:prstGeom>
        </p:spPr>
      </p:pic>
      <p:pic>
        <p:nvPicPr>
          <p:cNvPr id="20" name="Marcador de contenido 19" descr="Imagen que contiene agua, cielo, barco, exterior&#10;&#10;Descripción generada automáticamente">
            <a:extLst>
              <a:ext uri="{FF2B5EF4-FFF2-40B4-BE49-F238E27FC236}">
                <a16:creationId xmlns:a16="http://schemas.microsoft.com/office/drawing/2014/main" id="{D3E00312-7411-4747-8D32-EB732DAAC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r="11795" b="3"/>
          <a:stretch/>
        </p:blipFill>
        <p:spPr>
          <a:xfrm>
            <a:off x="9059136" y="642723"/>
            <a:ext cx="2815229" cy="3051453"/>
          </a:xfrm>
          <a:prstGeom prst="rect">
            <a:avLst/>
          </a:prstGeom>
        </p:spPr>
      </p:pic>
      <p:pic>
        <p:nvPicPr>
          <p:cNvPr id="18" name="Imagen 17" descr="Imagen que contiene cielo, hierba, suelo&#10;&#10;Descripción generada automáticamente">
            <a:extLst>
              <a:ext uri="{FF2B5EF4-FFF2-40B4-BE49-F238E27FC236}">
                <a16:creationId xmlns:a16="http://schemas.microsoft.com/office/drawing/2014/main" id="{F934C66E-C0C6-4782-ADDE-7C990934D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r="-1" b="8272"/>
          <a:stretch/>
        </p:blipFill>
        <p:spPr>
          <a:xfrm>
            <a:off x="317635" y="4295494"/>
            <a:ext cx="3762134" cy="222249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EDA70BC-E2D0-4483-847E-CFF6D3DA68EE}"/>
              </a:ext>
            </a:extLst>
          </p:cNvPr>
          <p:cNvSpPr/>
          <p:nvPr/>
        </p:nvSpPr>
        <p:spPr>
          <a:xfrm>
            <a:off x="4004125" y="3809995"/>
            <a:ext cx="6806474" cy="25853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5250"/>
            <a:r>
              <a:rPr lang="es-ES" b="1">
                <a:solidFill>
                  <a:schemeClr val="tx1">
                    <a:lumMod val="75000"/>
                  </a:schemeClr>
                </a:solidFill>
                <a:latin typeface="Work Sans"/>
              </a:rPr>
              <a:t>Se firmó el contrato de concesión portuaria</a:t>
            </a:r>
            <a:r>
              <a:rPr lang="es-ES">
                <a:solidFill>
                  <a:schemeClr val="tx1">
                    <a:lumMod val="75000"/>
                  </a:schemeClr>
                </a:solidFill>
                <a:latin typeface="Work Sans"/>
              </a:rPr>
              <a:t> Puerto Bahía Colombia de Urabá (Puerto Antioquia) en Marzo/19. </a:t>
            </a:r>
            <a:r>
              <a:rPr lang="es-ES" b="1">
                <a:solidFill>
                  <a:schemeClr val="tx1">
                    <a:lumMod val="75000"/>
                  </a:schemeClr>
                </a:solidFill>
                <a:latin typeface="Work Sans"/>
              </a:rPr>
              <a:t>El plazo del contrato es de 30 años</a:t>
            </a:r>
            <a:r>
              <a:rPr lang="es-ES">
                <a:solidFill>
                  <a:schemeClr val="tx1">
                    <a:lumMod val="75000"/>
                  </a:schemeClr>
                </a:solidFill>
                <a:latin typeface="Work Sans"/>
              </a:rPr>
              <a:t>, tiempo en el cual s</a:t>
            </a:r>
            <a:r>
              <a:rPr lang="es-ES" b="1">
                <a:solidFill>
                  <a:schemeClr val="tx1">
                    <a:lumMod val="75000"/>
                  </a:schemeClr>
                </a:solidFill>
                <a:latin typeface="Work Sans"/>
              </a:rPr>
              <a:t>e prevé la movilización de hasta 6,6 millones de toneladas de carga</a:t>
            </a:r>
            <a:r>
              <a:rPr lang="es-ES">
                <a:solidFill>
                  <a:schemeClr val="tx1">
                    <a:lumMod val="75000"/>
                  </a:schemeClr>
                </a:solidFill>
                <a:latin typeface="Work Sans"/>
              </a:rPr>
              <a:t>. </a:t>
            </a:r>
            <a:endParaRPr lang="es-CO">
              <a:solidFill>
                <a:schemeClr val="tx1">
                  <a:lumMod val="75000"/>
                </a:schemeClr>
              </a:solidFill>
              <a:latin typeface="Work Sans"/>
            </a:endParaRPr>
          </a:p>
          <a:p>
            <a:pPr marL="95250" indent="0">
              <a:buNone/>
            </a:pPr>
            <a:r>
              <a:rPr lang="es-ES">
                <a:solidFill>
                  <a:schemeClr val="tx1">
                    <a:lumMod val="75000"/>
                  </a:schemeClr>
                </a:solidFill>
                <a:latin typeface="Work Sans"/>
              </a:rPr>
              <a:t>El Puerto estará ubicado sobre el mar Caribe de la Costa Atlántica colombiana, a orillas del Río León, municipio de Turbo, departamento de Antioquia, estará conectado con los proyectos viales de cuarta generación Mar 1 y Mar 2 y se especializará en carga general, contenedores, vehículos, cereales, plátano, banano</a:t>
            </a:r>
            <a:endParaRPr lang="es-CO">
              <a:solidFill>
                <a:schemeClr val="tx1">
                  <a:lumMod val="75000"/>
                </a:schemeClr>
              </a:solidFill>
              <a:latin typeface="Work San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7BC914-92B4-40A2-92C6-98E8C8CD19B1}"/>
              </a:ext>
            </a:extLst>
          </p:cNvPr>
          <p:cNvSpPr txBox="1"/>
          <p:nvPr/>
        </p:nvSpPr>
        <p:spPr>
          <a:xfrm>
            <a:off x="728959" y="32521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2800" b="1">
                <a:solidFill>
                  <a:srgbClr val="033C72"/>
                </a:solidFill>
                <a:latin typeface="Arial" charset="0"/>
                <a:cs typeface="Arial" charset="0"/>
              </a:rPr>
              <a:t>Proyecto Puerto Bahía</a:t>
            </a:r>
          </a:p>
        </p:txBody>
      </p:sp>
    </p:spTree>
    <p:extLst>
      <p:ext uri="{BB962C8B-B14F-4D97-AF65-F5344CB8AC3E}">
        <p14:creationId xmlns:p14="http://schemas.microsoft.com/office/powerpoint/2010/main" val="3361852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90C19C7-FE70-4902-9B92-04F17C0D7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787670"/>
              </p:ext>
            </p:extLst>
          </p:nvPr>
        </p:nvGraphicFramePr>
        <p:xfrm>
          <a:off x="684877" y="1324683"/>
          <a:ext cx="9335385" cy="55111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0441">
                  <a:extLst>
                    <a:ext uri="{9D8B030D-6E8A-4147-A177-3AD203B41FA5}">
                      <a16:colId xmlns:a16="http://schemas.microsoft.com/office/drawing/2014/main" val="2089182957"/>
                    </a:ext>
                  </a:extLst>
                </a:gridCol>
                <a:gridCol w="2523561">
                  <a:extLst>
                    <a:ext uri="{9D8B030D-6E8A-4147-A177-3AD203B41FA5}">
                      <a16:colId xmlns:a16="http://schemas.microsoft.com/office/drawing/2014/main" val="3169671043"/>
                    </a:ext>
                  </a:extLst>
                </a:gridCol>
                <a:gridCol w="3071383">
                  <a:extLst>
                    <a:ext uri="{9D8B030D-6E8A-4147-A177-3AD203B41FA5}">
                      <a16:colId xmlns:a16="http://schemas.microsoft.com/office/drawing/2014/main" val="34300585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Proyecto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Fecha estimada culminación de la fase en que se encuentran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69833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Avenida Longitudinal de Occidente - </a:t>
                      </a: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ALO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 Tramo Sur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Work Sans" panose="00000500000000000000" pitchFamily="2" charset="0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1461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Pereira-La Victoria,  Cerritos-La Virginia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Work Sans" panose="00000500000000000000" pitchFamily="2" charset="0"/>
                        </a:rPr>
                        <a:t>2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18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Aeropuertos San Andrés y Providencia​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Factibilidad en Evaluación</a:t>
                      </a:r>
                      <a:endParaRPr kumimoji="0" lang="es-CO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Work Sans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2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75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Aeropuerto de Cartagena “RAFAEL NUÑEZ”​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Información Básica 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2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4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Aeropuertos del Suroccidente Colombiano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Factibilidad en Evaluación</a:t>
                      </a:r>
                      <a:endParaRPr kumimoji="0" lang="es-CO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Work Sans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 1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620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Ciudadela Aeroportuaria Cartagena de Indias​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Factibilidad en Evaluación</a:t>
                      </a:r>
                      <a:endParaRPr kumimoji="0" lang="es-CO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Work Sans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3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90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Aeropuerto El Dorado (Campo de Vuelo)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Pre - Factibilidad Viabilizada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1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56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Santuario - Caño Alegre 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(Autopista de la Paz 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Factibilidad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Work Sans" panose="00000500000000000000" pitchFamily="2" charset="0"/>
                        </a:rPr>
                        <a:t>2 Trimestre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63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Sistema Aeroportuario de Bogotá </a:t>
                      </a: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SAB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 2050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717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Villeta - Guaduas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  <a:endParaRPr kumimoji="0" lang="es-CO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Work Sans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Work Sans" panose="00000500000000000000" pitchFamily="2" charset="0"/>
                        </a:rPr>
                        <a:t>3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89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Túnel de la Línea (Cruce de la Cordillera Central)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832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Vía Duitama - Malaga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68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Rio Negro - El Playon - San Alberto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  <a:endParaRPr kumimoji="0" lang="es-CO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Work Sans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69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IP La Paila - </a:t>
                      </a: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Calarca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" panose="00000500000000000000" pitchFamily="2" charset="0"/>
                        </a:rPr>
                        <a:t>  /  Vías del Bicentenario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Pre - Factibilidad en Evaluación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O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73763"/>
                          </a:solidFill>
                          <a:effectLst/>
                          <a:uLnTx/>
                          <a:uFillTx/>
                          <a:latin typeface="Work Sans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4 Trimestre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898010"/>
                  </a:ext>
                </a:extLst>
              </a:tr>
            </a:tbl>
          </a:graphicData>
        </a:graphic>
      </p:graphicFrame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4FBB3566-BC6B-4B7E-817A-16BA07BA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150" y="287337"/>
            <a:ext cx="7683917" cy="584791"/>
          </a:xfrm>
        </p:spPr>
        <p:txBody>
          <a:bodyPr>
            <a:normAutofit/>
          </a:bodyPr>
          <a:lstStyle/>
          <a:p>
            <a:pPr algn="l"/>
            <a:r>
              <a:rPr lang="es-CO" sz="2000" kern="1200" dirty="0">
                <a:solidFill>
                  <a:srgbClr val="023F78"/>
                </a:solidFill>
                <a:latin typeface="Work Sans" panose="00000500000000000000" pitchFamily="2" charset="0"/>
                <a:cs typeface="Arial" charset="0"/>
              </a:rPr>
              <a:t>Proyectos en Estructuración</a:t>
            </a:r>
            <a:endParaRPr lang="es-CO" sz="2000" dirty="0"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5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90C19C7-FE70-4902-9B92-04F17C0D7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45409"/>
              </p:ext>
            </p:extLst>
          </p:nvPr>
        </p:nvGraphicFramePr>
        <p:xfrm>
          <a:off x="1428308" y="1486991"/>
          <a:ext cx="9335386" cy="46190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83171">
                  <a:extLst>
                    <a:ext uri="{9D8B030D-6E8A-4147-A177-3AD203B41FA5}">
                      <a16:colId xmlns:a16="http://schemas.microsoft.com/office/drawing/2014/main" val="2089182957"/>
                    </a:ext>
                  </a:extLst>
                </a:gridCol>
                <a:gridCol w="2186764">
                  <a:extLst>
                    <a:ext uri="{9D8B030D-6E8A-4147-A177-3AD203B41FA5}">
                      <a16:colId xmlns:a16="http://schemas.microsoft.com/office/drawing/2014/main" val="3169671043"/>
                    </a:ext>
                  </a:extLst>
                </a:gridCol>
                <a:gridCol w="3565451">
                  <a:extLst>
                    <a:ext uri="{9D8B030D-6E8A-4147-A177-3AD203B41FA5}">
                      <a16:colId xmlns:a16="http://schemas.microsoft.com/office/drawing/2014/main" val="3430058550"/>
                    </a:ext>
                  </a:extLst>
                </a:gridCol>
              </a:tblGrid>
              <a:tr h="504723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Proyecto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Work Sans" panose="00000500000000000000" pitchFamily="2" charset="0"/>
                        </a:rPr>
                        <a:t>Fecha estimada apertura proceso de contratación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698337"/>
                  </a:ext>
                </a:extLst>
              </a:tr>
              <a:tr h="6874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Malla Vial de Valle del Cauca 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Accesos Cali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4 Trimestre de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57594"/>
                  </a:ext>
                </a:extLst>
              </a:tr>
              <a:tr h="53451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Acceso Norte II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4 Trimestre de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91599"/>
                  </a:ext>
                </a:extLst>
              </a:tr>
              <a:tr h="7630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 Puerto Salgar – San Roque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Troncal del Magdalena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CO" sz="1100" dirty="0">
                        <a:latin typeface="Work Sans" panose="000005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2 Trimestre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614616"/>
                  </a:ext>
                </a:extLst>
              </a:tr>
              <a:tr h="4258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Buga – Loboguerrero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3 Trimestre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929669"/>
                  </a:ext>
                </a:extLst>
              </a:tr>
              <a:tr h="4258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Loboguerrero - Buenaventura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3 Trimestre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275605"/>
                  </a:ext>
                </a:extLst>
              </a:tr>
              <a:tr h="4258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 Canal del Dique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3 Trimestre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71432"/>
                  </a:ext>
                </a:extLst>
              </a:tr>
              <a:tr h="4258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 Rio Magdalena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4 Trimestre de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352923"/>
                  </a:ext>
                </a:extLst>
              </a:tr>
              <a:tr h="4258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 Aeroportuario Dorado II - Etapa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En estructuración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CO" sz="1100" dirty="0">
                          <a:latin typeface="Work Sans" panose="00000500000000000000" pitchFamily="2" charset="0"/>
                        </a:rPr>
                        <a:t>Pendiente - Estructuración técnica terminada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323147"/>
                  </a:ext>
                </a:extLst>
              </a:tr>
            </a:tbl>
          </a:graphicData>
        </a:graphic>
      </p:graphicFrame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4FBB3566-BC6B-4B7E-817A-16BA07BA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150" y="287337"/>
            <a:ext cx="7683917" cy="584791"/>
          </a:xfrm>
        </p:spPr>
        <p:txBody>
          <a:bodyPr>
            <a:normAutofit/>
          </a:bodyPr>
          <a:lstStyle/>
          <a:p>
            <a:pPr algn="l"/>
            <a:r>
              <a:rPr lang="es-CO" sz="2000" kern="1200" dirty="0">
                <a:solidFill>
                  <a:srgbClr val="023F78"/>
                </a:solidFill>
                <a:latin typeface="Work Sans" panose="00000500000000000000" pitchFamily="2" charset="0"/>
                <a:cs typeface="Arial" charset="0"/>
              </a:rPr>
              <a:t>Proyectos en Estructuración</a:t>
            </a:r>
            <a:endParaRPr lang="es-CO" sz="2000" dirty="0"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95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CBBAE35-E42A-4474-95BC-790B954A3A42}"/>
              </a:ext>
            </a:extLst>
          </p:cNvPr>
          <p:cNvSpPr txBox="1"/>
          <p:nvPr/>
        </p:nvSpPr>
        <p:spPr>
          <a:xfrm>
            <a:off x="4851399" y="3182410"/>
            <a:ext cx="59927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F37207"/>
                </a:solidFill>
                <a:latin typeface="Work Sans" panose="00000500000000000000" pitchFamily="2" charset="0"/>
              </a:rPr>
              <a:t>Conectamos</a:t>
            </a:r>
            <a:r>
              <a:rPr lang="es-CO" sz="3200" dirty="0">
                <a:solidFill>
                  <a:schemeClr val="bg2"/>
                </a:solidFill>
              </a:rPr>
              <a:t> a Colombia con el mundo, conectamos familias y creamos historias a través de nuestra infraestructura</a:t>
            </a:r>
            <a:r>
              <a:rPr lang="es-CO" sz="3200" dirty="0">
                <a:latin typeface="Work Sans" panose="00000500000000000000" pitchFamily="2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BC7260-85B6-420D-8F9C-D3DBD55B2C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53" y="104939"/>
            <a:ext cx="4893852" cy="67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2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/>
          <p:nvPr/>
        </p:nvSpPr>
        <p:spPr>
          <a:xfrm>
            <a:off x="149842" y="50117"/>
            <a:ext cx="14808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s-CO" sz="800" dirty="0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t>Sección de presentación</a:t>
            </a:r>
            <a:endParaRPr sz="800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CEDA858A-2DB3-4A0B-9035-8427DA198CE0}"/>
              </a:ext>
            </a:extLst>
          </p:cNvPr>
          <p:cNvSpPr>
            <a:spLocks/>
          </p:cNvSpPr>
          <p:nvPr/>
        </p:nvSpPr>
        <p:spPr bwMode="auto">
          <a:xfrm>
            <a:off x="2933945" y="3072623"/>
            <a:ext cx="3584735" cy="3240616"/>
          </a:xfrm>
          <a:custGeom>
            <a:avLst/>
            <a:gdLst/>
            <a:ahLst/>
            <a:cxnLst>
              <a:cxn ang="0">
                <a:pos x="1670" y="1786"/>
              </a:cxn>
              <a:cxn ang="0">
                <a:pos x="2027" y="1014"/>
              </a:cxn>
              <a:cxn ang="0">
                <a:pos x="1014" y="0"/>
              </a:cxn>
              <a:cxn ang="0">
                <a:pos x="0" y="1014"/>
              </a:cxn>
              <a:cxn ang="0">
                <a:pos x="331" y="1763"/>
              </a:cxn>
            </a:cxnLst>
            <a:rect l="0" t="0" r="r" b="b"/>
            <a:pathLst>
              <a:path w="2027" h="1786">
                <a:moveTo>
                  <a:pt x="1670" y="1786"/>
                </a:moveTo>
                <a:cubicBezTo>
                  <a:pt x="1888" y="1600"/>
                  <a:pt x="2027" y="1323"/>
                  <a:pt x="2027" y="1014"/>
                </a:cubicBezTo>
                <a:cubicBezTo>
                  <a:pt x="2027" y="454"/>
                  <a:pt x="1573" y="0"/>
                  <a:pt x="1014" y="0"/>
                </a:cubicBezTo>
                <a:cubicBezTo>
                  <a:pt x="454" y="0"/>
                  <a:pt x="0" y="454"/>
                  <a:pt x="0" y="1014"/>
                </a:cubicBezTo>
                <a:cubicBezTo>
                  <a:pt x="0" y="1311"/>
                  <a:pt x="128" y="1578"/>
                  <a:pt x="331" y="1763"/>
                </a:cubicBezTo>
              </a:path>
            </a:pathLst>
          </a:custGeom>
          <a:noFill/>
          <a:ln w="190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latin typeface="Work Sans" panose="00000500000000000000" pitchFamily="2" charset="0"/>
            </a:endParaRPr>
          </a:p>
        </p:txBody>
      </p:sp>
      <p:grpSp>
        <p:nvGrpSpPr>
          <p:cNvPr id="24" name="Group 120">
            <a:extLst>
              <a:ext uri="{FF2B5EF4-FFF2-40B4-BE49-F238E27FC236}">
                <a16:creationId xmlns:a16="http://schemas.microsoft.com/office/drawing/2014/main" id="{997D64AA-1493-4F5D-8A20-A0A6E3F5C359}"/>
              </a:ext>
            </a:extLst>
          </p:cNvPr>
          <p:cNvGrpSpPr/>
          <p:nvPr/>
        </p:nvGrpSpPr>
        <p:grpSpPr>
          <a:xfrm>
            <a:off x="6063471" y="4020974"/>
            <a:ext cx="711200" cy="1290824"/>
            <a:chOff x="7383504" y="1999713"/>
            <a:chExt cx="533400" cy="968118"/>
          </a:xfrm>
        </p:grpSpPr>
        <p:sp>
          <p:nvSpPr>
            <p:cNvPr id="25" name="Oval 33">
              <a:extLst>
                <a:ext uri="{FF2B5EF4-FFF2-40B4-BE49-F238E27FC236}">
                  <a16:creationId xmlns:a16="http://schemas.microsoft.com/office/drawing/2014/main" id="{A8E3E6F2-525E-4192-A6A1-2A08D17139D2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26" name="Freeform 64">
              <a:extLst>
                <a:ext uri="{FF2B5EF4-FFF2-40B4-BE49-F238E27FC236}">
                  <a16:creationId xmlns:a16="http://schemas.microsoft.com/office/drawing/2014/main" id="{32EABB7A-F320-4E96-9421-14F614D6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27" name="Oval 44">
            <a:extLst>
              <a:ext uri="{FF2B5EF4-FFF2-40B4-BE49-F238E27FC236}">
                <a16:creationId xmlns:a16="http://schemas.microsoft.com/office/drawing/2014/main" id="{B1940429-4A4B-4945-B46E-FE9028A74DA2}"/>
              </a:ext>
            </a:extLst>
          </p:cNvPr>
          <p:cNvSpPr/>
          <p:nvPr/>
        </p:nvSpPr>
        <p:spPr>
          <a:xfrm>
            <a:off x="2549916" y="4149573"/>
            <a:ext cx="711200" cy="678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28" name="TextBox 65">
            <a:extLst>
              <a:ext uri="{FF2B5EF4-FFF2-40B4-BE49-F238E27FC236}">
                <a16:creationId xmlns:a16="http://schemas.microsoft.com/office/drawing/2014/main" id="{B3E118E3-C742-4C23-88F5-2E39A270BDB2}"/>
              </a:ext>
            </a:extLst>
          </p:cNvPr>
          <p:cNvSpPr txBox="1"/>
          <p:nvPr/>
        </p:nvSpPr>
        <p:spPr>
          <a:xfrm>
            <a:off x="6915274" y="3877677"/>
            <a:ext cx="167055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de la Estructura Organizacional.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id="{3824166C-4D7E-43AF-BD18-C5C0B801411A}"/>
              </a:ext>
            </a:extLst>
          </p:cNvPr>
          <p:cNvSpPr txBox="1"/>
          <p:nvPr/>
        </p:nvSpPr>
        <p:spPr>
          <a:xfrm>
            <a:off x="143158" y="3845716"/>
            <a:ext cx="2428117" cy="9848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Optimización del  sistema de información misional de la Entidad</a:t>
            </a: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  <a:p>
            <a:pPr marL="228594" indent="-228594" algn="ctr" defTabSz="121917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E72D1F19-B12A-4365-8101-88E7BCD56218}"/>
              </a:ext>
            </a:extLst>
          </p:cNvPr>
          <p:cNvSpPr txBox="1"/>
          <p:nvPr/>
        </p:nvSpPr>
        <p:spPr>
          <a:xfrm>
            <a:off x="6492567" y="2591526"/>
            <a:ext cx="2193305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Implementación y Optimización de Mecanismos de Transparencia</a:t>
            </a: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668B7748-5BFD-4079-844F-CCB6472E508E}"/>
              </a:ext>
            </a:extLst>
          </p:cNvPr>
          <p:cNvSpPr txBox="1"/>
          <p:nvPr/>
        </p:nvSpPr>
        <p:spPr>
          <a:xfrm>
            <a:off x="645842" y="2602457"/>
            <a:ext cx="2458286" cy="9602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Implementación del Modelo Integrado de Planeación y Gestión</a:t>
            </a:r>
          </a:p>
          <a:p>
            <a:pPr algn="r">
              <a:spcBef>
                <a:spcPct val="20000"/>
              </a:spcBef>
              <a:defRPr/>
            </a:pPr>
            <a:r>
              <a:rPr lang="es-CO" sz="1200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32" name="TextBox 70">
            <a:extLst>
              <a:ext uri="{FF2B5EF4-FFF2-40B4-BE49-F238E27FC236}">
                <a16:creationId xmlns:a16="http://schemas.microsoft.com/office/drawing/2014/main" id="{7345261B-C387-4718-BF85-375DDA05D470}"/>
              </a:ext>
            </a:extLst>
          </p:cNvPr>
          <p:cNvSpPr txBox="1"/>
          <p:nvPr/>
        </p:nvSpPr>
        <p:spPr>
          <a:xfrm>
            <a:off x="3261116" y="2074537"/>
            <a:ext cx="3042251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de Gobierno Corporativo</a:t>
            </a:r>
          </a:p>
        </p:txBody>
      </p:sp>
      <p:sp>
        <p:nvSpPr>
          <p:cNvPr id="33" name="Oval 41">
            <a:extLst>
              <a:ext uri="{FF2B5EF4-FFF2-40B4-BE49-F238E27FC236}">
                <a16:creationId xmlns:a16="http://schemas.microsoft.com/office/drawing/2014/main" id="{232D6F68-9EB8-476E-9B65-0D77677B8803}"/>
              </a:ext>
            </a:extLst>
          </p:cNvPr>
          <p:cNvSpPr/>
          <p:nvPr/>
        </p:nvSpPr>
        <p:spPr>
          <a:xfrm>
            <a:off x="3226661" y="3145193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364AEB0-10B3-44DA-A778-7B6D2000723C}"/>
              </a:ext>
            </a:extLst>
          </p:cNvPr>
          <p:cNvSpPr/>
          <p:nvPr/>
        </p:nvSpPr>
        <p:spPr>
          <a:xfrm>
            <a:off x="154291" y="1899687"/>
            <a:ext cx="8564408" cy="496064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1E4F5A1-E54C-444F-B852-809B872E5BEF}"/>
              </a:ext>
            </a:extLst>
          </p:cNvPr>
          <p:cNvSpPr txBox="1"/>
          <p:nvPr/>
        </p:nvSpPr>
        <p:spPr>
          <a:xfrm>
            <a:off x="9309429" y="3504748"/>
            <a:ext cx="2735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Generar Confianza en los ciudadanos, Estado e Inversionistas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48317CA3-9AD4-4D7C-875E-2D5EBF1C4F38}"/>
              </a:ext>
            </a:extLst>
          </p:cNvPr>
          <p:cNvCxnSpPr>
            <a:cxnSpLocks/>
          </p:cNvCxnSpPr>
          <p:nvPr/>
        </p:nvCxnSpPr>
        <p:spPr>
          <a:xfrm flipH="1">
            <a:off x="8765610" y="3923135"/>
            <a:ext cx="581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0A6CC86-BA7D-4565-B1D8-BF858514C98E}"/>
              </a:ext>
            </a:extLst>
          </p:cNvPr>
          <p:cNvSpPr/>
          <p:nvPr/>
        </p:nvSpPr>
        <p:spPr>
          <a:xfrm>
            <a:off x="8966791" y="2367844"/>
            <a:ext cx="2798324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Efectos</a:t>
            </a:r>
            <a:endParaRPr lang="es-CO" sz="24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BF54289-A461-4E03-BEE6-08964EC9C9B2}"/>
              </a:ext>
            </a:extLst>
          </p:cNvPr>
          <p:cNvSpPr txBox="1"/>
          <p:nvPr/>
        </p:nvSpPr>
        <p:spPr>
          <a:xfrm>
            <a:off x="3415076" y="4247009"/>
            <a:ext cx="274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Work Sans" panose="00000500000000000000" pitchFamily="2" charset="0"/>
              </a:rPr>
              <a:t>Fortalecimiento Institucional de la Entidad</a:t>
            </a:r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39" name="Oval 33">
            <a:extLst>
              <a:ext uri="{FF2B5EF4-FFF2-40B4-BE49-F238E27FC236}">
                <a16:creationId xmlns:a16="http://schemas.microsoft.com/office/drawing/2014/main" id="{9BCBED8F-EADB-4BCD-B3F7-9B49D314A003}"/>
              </a:ext>
            </a:extLst>
          </p:cNvPr>
          <p:cNvSpPr/>
          <p:nvPr/>
        </p:nvSpPr>
        <p:spPr>
          <a:xfrm>
            <a:off x="4424435" y="2796245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9442BC5E-F4AF-4460-A7E0-0CC89D998827}"/>
              </a:ext>
            </a:extLst>
          </p:cNvPr>
          <p:cNvSpPr/>
          <p:nvPr/>
        </p:nvSpPr>
        <p:spPr>
          <a:xfrm>
            <a:off x="5608526" y="3082589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E3654431-0D1C-440B-B864-B747E4AD4F86}"/>
              </a:ext>
            </a:extLst>
          </p:cNvPr>
          <p:cNvGrpSpPr/>
          <p:nvPr/>
        </p:nvGrpSpPr>
        <p:grpSpPr>
          <a:xfrm>
            <a:off x="5991574" y="5340922"/>
            <a:ext cx="711200" cy="1290824"/>
            <a:chOff x="7383504" y="1999713"/>
            <a:chExt cx="533400" cy="968118"/>
          </a:xfrm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37D5208-6FA8-42CD-A949-91A4821ED92C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43" name="Freeform 64">
              <a:extLst>
                <a:ext uri="{FF2B5EF4-FFF2-40B4-BE49-F238E27FC236}">
                  <a16:creationId xmlns:a16="http://schemas.microsoft.com/office/drawing/2014/main" id="{7F2A81BA-85D3-451A-9FB7-83DD5E7AE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44" name="Oval 44">
            <a:extLst>
              <a:ext uri="{FF2B5EF4-FFF2-40B4-BE49-F238E27FC236}">
                <a16:creationId xmlns:a16="http://schemas.microsoft.com/office/drawing/2014/main" id="{19AFA493-74EE-40FF-A830-5A8645E595CC}"/>
              </a:ext>
            </a:extLst>
          </p:cNvPr>
          <p:cNvSpPr/>
          <p:nvPr/>
        </p:nvSpPr>
        <p:spPr>
          <a:xfrm>
            <a:off x="2749850" y="5390389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45" name="TextBox 65">
            <a:extLst>
              <a:ext uri="{FF2B5EF4-FFF2-40B4-BE49-F238E27FC236}">
                <a16:creationId xmlns:a16="http://schemas.microsoft.com/office/drawing/2014/main" id="{1DECFC59-DDFD-47B8-AF9C-E8ACBCEA944A}"/>
              </a:ext>
            </a:extLst>
          </p:cNvPr>
          <p:cNvSpPr txBox="1"/>
          <p:nvPr/>
        </p:nvSpPr>
        <p:spPr>
          <a:xfrm>
            <a:off x="6814755" y="5309940"/>
            <a:ext cx="167055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Socialización a las partes Interesadas</a:t>
            </a:r>
          </a:p>
        </p:txBody>
      </p:sp>
      <p:sp>
        <p:nvSpPr>
          <p:cNvPr id="46" name="TextBox 65">
            <a:extLst>
              <a:ext uri="{FF2B5EF4-FFF2-40B4-BE49-F238E27FC236}">
                <a16:creationId xmlns:a16="http://schemas.microsoft.com/office/drawing/2014/main" id="{2DEDCF4E-861D-462F-A191-11F2EA5F44ED}"/>
              </a:ext>
            </a:extLst>
          </p:cNvPr>
          <p:cNvSpPr txBox="1"/>
          <p:nvPr/>
        </p:nvSpPr>
        <p:spPr>
          <a:xfrm>
            <a:off x="481773" y="5060951"/>
            <a:ext cx="2089503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Empoderamiento y sentido de pertenencia de los colaboradores.</a:t>
            </a:r>
          </a:p>
        </p:txBody>
      </p:sp>
      <p:sp>
        <p:nvSpPr>
          <p:cNvPr id="47" name="Freeform 145">
            <a:extLst>
              <a:ext uri="{FF2B5EF4-FFF2-40B4-BE49-F238E27FC236}">
                <a16:creationId xmlns:a16="http://schemas.microsoft.com/office/drawing/2014/main" id="{E1562B2A-7C27-411C-B3B1-8B7D45B88814}"/>
              </a:ext>
            </a:extLst>
          </p:cNvPr>
          <p:cNvSpPr>
            <a:spLocks/>
          </p:cNvSpPr>
          <p:nvPr/>
        </p:nvSpPr>
        <p:spPr bwMode="auto">
          <a:xfrm>
            <a:off x="6167144" y="4101797"/>
            <a:ext cx="492137" cy="416983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rgbClr val="F37207"/>
          </a:solidFill>
          <a:ln w="9525">
            <a:solidFill>
              <a:srgbClr val="F37207"/>
            </a:solidFill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48" name="Freeform 193">
            <a:extLst>
              <a:ext uri="{FF2B5EF4-FFF2-40B4-BE49-F238E27FC236}">
                <a16:creationId xmlns:a16="http://schemas.microsoft.com/office/drawing/2014/main" id="{3E7C5BB5-810C-44C3-BAFE-7533FE86844A}"/>
              </a:ext>
            </a:extLst>
          </p:cNvPr>
          <p:cNvSpPr>
            <a:spLocks noEditPoints="1"/>
          </p:cNvSpPr>
          <p:nvPr/>
        </p:nvSpPr>
        <p:spPr bwMode="auto">
          <a:xfrm>
            <a:off x="3326469" y="3237754"/>
            <a:ext cx="524399" cy="539381"/>
          </a:xfrm>
          <a:custGeom>
            <a:avLst/>
            <a:gdLst/>
            <a:ahLst/>
            <a:cxnLst>
              <a:cxn ang="0">
                <a:pos x="81" y="37"/>
              </a:cxn>
              <a:cxn ang="0">
                <a:pos x="38" y="80"/>
              </a:cxn>
              <a:cxn ang="0">
                <a:pos x="21" y="77"/>
              </a:cxn>
              <a:cxn ang="0">
                <a:pos x="0" y="124"/>
              </a:cxn>
              <a:cxn ang="0">
                <a:pos x="38" y="167"/>
              </a:cxn>
              <a:cxn ang="0">
                <a:pos x="1" y="210"/>
              </a:cxn>
              <a:cxn ang="0">
                <a:pos x="21" y="257"/>
              </a:cxn>
              <a:cxn ang="0">
                <a:pos x="38" y="253"/>
              </a:cxn>
              <a:cxn ang="0">
                <a:pos x="81" y="297"/>
              </a:cxn>
              <a:cxn ang="0">
                <a:pos x="78" y="314"/>
              </a:cxn>
              <a:cxn ang="0">
                <a:pos x="125" y="334"/>
              </a:cxn>
              <a:cxn ang="0">
                <a:pos x="168" y="297"/>
              </a:cxn>
              <a:cxn ang="0">
                <a:pos x="210" y="334"/>
              </a:cxn>
              <a:cxn ang="0">
                <a:pos x="258" y="314"/>
              </a:cxn>
              <a:cxn ang="0">
                <a:pos x="254" y="297"/>
              </a:cxn>
              <a:cxn ang="0">
                <a:pos x="297" y="253"/>
              </a:cxn>
              <a:cxn ang="0">
                <a:pos x="315" y="257"/>
              </a:cxn>
              <a:cxn ang="0">
                <a:pos x="335" y="210"/>
              </a:cxn>
              <a:cxn ang="0">
                <a:pos x="297" y="167"/>
              </a:cxn>
              <a:cxn ang="0">
                <a:pos x="335" y="124"/>
              </a:cxn>
              <a:cxn ang="0">
                <a:pos x="315" y="77"/>
              </a:cxn>
              <a:cxn ang="0">
                <a:pos x="297" y="80"/>
              </a:cxn>
              <a:cxn ang="0">
                <a:pos x="254" y="37"/>
              </a:cxn>
              <a:cxn ang="0">
                <a:pos x="258" y="20"/>
              </a:cxn>
              <a:cxn ang="0">
                <a:pos x="210" y="0"/>
              </a:cxn>
              <a:cxn ang="0">
                <a:pos x="168" y="37"/>
              </a:cxn>
              <a:cxn ang="0">
                <a:pos x="125" y="0"/>
              </a:cxn>
              <a:cxn ang="0">
                <a:pos x="78" y="20"/>
              </a:cxn>
              <a:cxn ang="0">
                <a:pos x="81" y="37"/>
              </a:cxn>
              <a:cxn ang="0">
                <a:pos x="168" y="60"/>
              </a:cxn>
              <a:cxn ang="0">
                <a:pos x="274" y="167"/>
              </a:cxn>
              <a:cxn ang="0">
                <a:pos x="168" y="274"/>
              </a:cxn>
              <a:cxn ang="0">
                <a:pos x="61" y="167"/>
              </a:cxn>
              <a:cxn ang="0">
                <a:pos x="168" y="60"/>
              </a:cxn>
            </a:cxnLst>
            <a:rect l="0" t="0" r="r" b="b"/>
            <a:pathLst>
              <a:path w="335" h="334">
                <a:moveTo>
                  <a:pt x="81" y="37"/>
                </a:moveTo>
                <a:cubicBezTo>
                  <a:pt x="81" y="61"/>
                  <a:pt x="62" y="80"/>
                  <a:pt x="38" y="80"/>
                </a:cubicBezTo>
                <a:cubicBezTo>
                  <a:pt x="32" y="80"/>
                  <a:pt x="26" y="79"/>
                  <a:pt x="21" y="77"/>
                </a:cubicBezTo>
                <a:cubicBezTo>
                  <a:pt x="12" y="91"/>
                  <a:pt x="5" y="107"/>
                  <a:pt x="0" y="124"/>
                </a:cubicBezTo>
                <a:cubicBezTo>
                  <a:pt x="22" y="127"/>
                  <a:pt x="38" y="145"/>
                  <a:pt x="38" y="167"/>
                </a:cubicBezTo>
                <a:cubicBezTo>
                  <a:pt x="38" y="189"/>
                  <a:pt x="22" y="207"/>
                  <a:pt x="1" y="210"/>
                </a:cubicBezTo>
                <a:cubicBezTo>
                  <a:pt x="5" y="227"/>
                  <a:pt x="12" y="243"/>
                  <a:pt x="21" y="257"/>
                </a:cubicBezTo>
                <a:cubicBezTo>
                  <a:pt x="26" y="255"/>
                  <a:pt x="32" y="253"/>
                  <a:pt x="38" y="253"/>
                </a:cubicBezTo>
                <a:cubicBezTo>
                  <a:pt x="62" y="253"/>
                  <a:pt x="81" y="273"/>
                  <a:pt x="81" y="297"/>
                </a:cubicBezTo>
                <a:cubicBezTo>
                  <a:pt x="81" y="303"/>
                  <a:pt x="80" y="309"/>
                  <a:pt x="78" y="314"/>
                </a:cubicBezTo>
                <a:cubicBezTo>
                  <a:pt x="92" y="323"/>
                  <a:pt x="108" y="330"/>
                  <a:pt x="125" y="334"/>
                </a:cubicBezTo>
                <a:cubicBezTo>
                  <a:pt x="128" y="313"/>
                  <a:pt x="146" y="297"/>
                  <a:pt x="168" y="297"/>
                </a:cubicBezTo>
                <a:cubicBezTo>
                  <a:pt x="190" y="297"/>
                  <a:pt x="208" y="313"/>
                  <a:pt x="210" y="334"/>
                </a:cubicBezTo>
                <a:cubicBezTo>
                  <a:pt x="227" y="330"/>
                  <a:pt x="243" y="323"/>
                  <a:pt x="258" y="314"/>
                </a:cubicBezTo>
                <a:cubicBezTo>
                  <a:pt x="255" y="309"/>
                  <a:pt x="254" y="303"/>
                  <a:pt x="254" y="297"/>
                </a:cubicBezTo>
                <a:cubicBezTo>
                  <a:pt x="254" y="273"/>
                  <a:pt x="273" y="253"/>
                  <a:pt x="297" y="253"/>
                </a:cubicBezTo>
                <a:cubicBezTo>
                  <a:pt x="304" y="253"/>
                  <a:pt x="309" y="255"/>
                  <a:pt x="315" y="257"/>
                </a:cubicBezTo>
                <a:cubicBezTo>
                  <a:pt x="324" y="243"/>
                  <a:pt x="331" y="227"/>
                  <a:pt x="335" y="210"/>
                </a:cubicBezTo>
                <a:cubicBezTo>
                  <a:pt x="314" y="207"/>
                  <a:pt x="297" y="189"/>
                  <a:pt x="297" y="167"/>
                </a:cubicBezTo>
                <a:cubicBezTo>
                  <a:pt x="297" y="145"/>
                  <a:pt x="314" y="127"/>
                  <a:pt x="335" y="124"/>
                </a:cubicBezTo>
                <a:cubicBezTo>
                  <a:pt x="331" y="107"/>
                  <a:pt x="324" y="91"/>
                  <a:pt x="315" y="77"/>
                </a:cubicBezTo>
                <a:cubicBezTo>
                  <a:pt x="309" y="79"/>
                  <a:pt x="304" y="80"/>
                  <a:pt x="297" y="80"/>
                </a:cubicBezTo>
                <a:cubicBezTo>
                  <a:pt x="273" y="80"/>
                  <a:pt x="254" y="61"/>
                  <a:pt x="254" y="37"/>
                </a:cubicBezTo>
                <a:cubicBezTo>
                  <a:pt x="254" y="31"/>
                  <a:pt x="255" y="25"/>
                  <a:pt x="258" y="20"/>
                </a:cubicBezTo>
                <a:cubicBezTo>
                  <a:pt x="243" y="11"/>
                  <a:pt x="227" y="4"/>
                  <a:pt x="210" y="0"/>
                </a:cubicBezTo>
                <a:cubicBezTo>
                  <a:pt x="208" y="21"/>
                  <a:pt x="190" y="37"/>
                  <a:pt x="168" y="37"/>
                </a:cubicBezTo>
                <a:cubicBezTo>
                  <a:pt x="146" y="37"/>
                  <a:pt x="128" y="21"/>
                  <a:pt x="125" y="0"/>
                </a:cubicBezTo>
                <a:cubicBezTo>
                  <a:pt x="108" y="4"/>
                  <a:pt x="92" y="11"/>
                  <a:pt x="78" y="20"/>
                </a:cubicBezTo>
                <a:cubicBezTo>
                  <a:pt x="80" y="25"/>
                  <a:pt x="81" y="31"/>
                  <a:pt x="81" y="37"/>
                </a:cubicBezTo>
                <a:close/>
                <a:moveTo>
                  <a:pt x="168" y="60"/>
                </a:moveTo>
                <a:cubicBezTo>
                  <a:pt x="227" y="60"/>
                  <a:pt x="274" y="108"/>
                  <a:pt x="274" y="167"/>
                </a:cubicBezTo>
                <a:cubicBezTo>
                  <a:pt x="274" y="226"/>
                  <a:pt x="227" y="274"/>
                  <a:pt x="168" y="274"/>
                </a:cubicBezTo>
                <a:cubicBezTo>
                  <a:pt x="109" y="274"/>
                  <a:pt x="61" y="226"/>
                  <a:pt x="61" y="167"/>
                </a:cubicBezTo>
                <a:cubicBezTo>
                  <a:pt x="61" y="108"/>
                  <a:pt x="109" y="60"/>
                  <a:pt x="168" y="60"/>
                </a:cubicBezTo>
                <a:close/>
              </a:path>
            </a:pathLst>
          </a:custGeom>
          <a:solidFill>
            <a:srgbClr val="F37207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A844C7D-9646-499A-AB98-BF45F982505F}"/>
              </a:ext>
            </a:extLst>
          </p:cNvPr>
          <p:cNvSpPr txBox="1"/>
          <p:nvPr/>
        </p:nvSpPr>
        <p:spPr>
          <a:xfrm>
            <a:off x="9236743" y="4934494"/>
            <a:ext cx="2735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Gestionar el desarrollo adecuado de los contratos de concesión.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2AFA0B07-D718-4356-8FA4-95D03A52C602}"/>
              </a:ext>
            </a:extLst>
          </p:cNvPr>
          <p:cNvCxnSpPr>
            <a:cxnSpLocks/>
          </p:cNvCxnSpPr>
          <p:nvPr/>
        </p:nvCxnSpPr>
        <p:spPr>
          <a:xfrm flipH="1">
            <a:off x="8718698" y="5597011"/>
            <a:ext cx="581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B19902B-A237-4A4C-9A8B-450059B88D48}"/>
              </a:ext>
            </a:extLst>
          </p:cNvPr>
          <p:cNvSpPr txBox="1"/>
          <p:nvPr/>
        </p:nvSpPr>
        <p:spPr>
          <a:xfrm>
            <a:off x="2910569" y="1137025"/>
            <a:ext cx="3591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338"/>
              </a:spcAft>
              <a:defRPr/>
            </a:pPr>
            <a:r>
              <a:rPr lang="es-CO" sz="3000" b="1" dirty="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Estrategias</a:t>
            </a:r>
          </a:p>
        </p:txBody>
      </p:sp>
      <p:pic>
        <p:nvPicPr>
          <p:cNvPr id="58" name="Gráfico 57" descr="Informática en la nube">
            <a:extLst>
              <a:ext uri="{FF2B5EF4-FFF2-40B4-BE49-F238E27FC236}">
                <a16:creationId xmlns:a16="http://schemas.microsoft.com/office/drawing/2014/main" id="{E0598260-7902-4797-9899-1FF1FD844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9814" y="4245292"/>
            <a:ext cx="559242" cy="559242"/>
          </a:xfrm>
          <a:prstGeom prst="rect">
            <a:avLst/>
          </a:prstGeom>
        </p:spPr>
      </p:pic>
      <p:pic>
        <p:nvPicPr>
          <p:cNvPr id="59" name="Gráfico 58" descr="Gráfico de barras con tendencia ascendente">
            <a:extLst>
              <a:ext uri="{FF2B5EF4-FFF2-40B4-BE49-F238E27FC236}">
                <a16:creationId xmlns:a16="http://schemas.microsoft.com/office/drawing/2014/main" id="{D31450F9-BB8B-4C8B-9055-07AE24724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2033" y="3158451"/>
            <a:ext cx="570349" cy="570349"/>
          </a:xfrm>
          <a:prstGeom prst="rect">
            <a:avLst/>
          </a:prstGeom>
        </p:spPr>
      </p:pic>
      <p:pic>
        <p:nvPicPr>
          <p:cNvPr id="60" name="Gráfico 59" descr="Lluvia de ideas de grupo">
            <a:extLst>
              <a:ext uri="{FF2B5EF4-FFF2-40B4-BE49-F238E27FC236}">
                <a16:creationId xmlns:a16="http://schemas.microsoft.com/office/drawing/2014/main" id="{EED54A69-1F49-4E4E-AAE7-00B30DA9B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97289" y="2820068"/>
            <a:ext cx="555008" cy="592931"/>
          </a:xfrm>
          <a:prstGeom prst="rect">
            <a:avLst/>
          </a:prstGeom>
        </p:spPr>
      </p:pic>
      <p:pic>
        <p:nvPicPr>
          <p:cNvPr id="61" name="Gráfico 60" descr="Conexiones">
            <a:extLst>
              <a:ext uri="{FF2B5EF4-FFF2-40B4-BE49-F238E27FC236}">
                <a16:creationId xmlns:a16="http://schemas.microsoft.com/office/drawing/2014/main" id="{F8FE00AC-05CF-4C47-A873-C81E3EDBD9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37548" y="5398573"/>
            <a:ext cx="570348" cy="570348"/>
          </a:xfrm>
          <a:prstGeom prst="rect">
            <a:avLst/>
          </a:prstGeom>
        </p:spPr>
      </p:pic>
      <p:pic>
        <p:nvPicPr>
          <p:cNvPr id="8" name="Gráfico 7" descr="Red social">
            <a:extLst>
              <a:ext uri="{FF2B5EF4-FFF2-40B4-BE49-F238E27FC236}">
                <a16:creationId xmlns:a16="http://schemas.microsoft.com/office/drawing/2014/main" id="{A84D682E-E8CC-4281-934D-7F286826F5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6237" y="5410224"/>
            <a:ext cx="667706" cy="667706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64698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651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0" grpId="0"/>
      <p:bldP spid="31" grpId="0"/>
      <p:bldP spid="32" grpId="0"/>
      <p:bldP spid="34" grpId="0" animBg="1"/>
      <p:bldP spid="35" grpId="0"/>
      <p:bldP spid="37" grpId="0" animBg="1"/>
      <p:bldP spid="38" grpId="0"/>
      <p:bldP spid="45" grpId="0"/>
      <p:bldP spid="46" grpId="0"/>
      <p:bldP spid="49" grpId="0"/>
      <p:bldP spid="5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A2B7011C-6FA4-42A2-B4A8-D94CB34A716E}"/>
              </a:ext>
            </a:extLst>
          </p:cNvPr>
          <p:cNvSpPr>
            <a:spLocks/>
          </p:cNvSpPr>
          <p:nvPr/>
        </p:nvSpPr>
        <p:spPr bwMode="auto">
          <a:xfrm>
            <a:off x="2942785" y="3179438"/>
            <a:ext cx="3584735" cy="3240616"/>
          </a:xfrm>
          <a:custGeom>
            <a:avLst/>
            <a:gdLst/>
            <a:ahLst/>
            <a:cxnLst>
              <a:cxn ang="0">
                <a:pos x="1670" y="1786"/>
              </a:cxn>
              <a:cxn ang="0">
                <a:pos x="2027" y="1014"/>
              </a:cxn>
              <a:cxn ang="0">
                <a:pos x="1014" y="0"/>
              </a:cxn>
              <a:cxn ang="0">
                <a:pos x="0" y="1014"/>
              </a:cxn>
              <a:cxn ang="0">
                <a:pos x="331" y="1763"/>
              </a:cxn>
            </a:cxnLst>
            <a:rect l="0" t="0" r="r" b="b"/>
            <a:pathLst>
              <a:path w="2027" h="1786">
                <a:moveTo>
                  <a:pt x="1670" y="1786"/>
                </a:moveTo>
                <a:cubicBezTo>
                  <a:pt x="1888" y="1600"/>
                  <a:pt x="2027" y="1323"/>
                  <a:pt x="2027" y="1014"/>
                </a:cubicBezTo>
                <a:cubicBezTo>
                  <a:pt x="2027" y="454"/>
                  <a:pt x="1573" y="0"/>
                  <a:pt x="1014" y="0"/>
                </a:cubicBezTo>
                <a:cubicBezTo>
                  <a:pt x="454" y="0"/>
                  <a:pt x="0" y="454"/>
                  <a:pt x="0" y="1014"/>
                </a:cubicBezTo>
                <a:cubicBezTo>
                  <a:pt x="0" y="1311"/>
                  <a:pt x="128" y="1578"/>
                  <a:pt x="331" y="1763"/>
                </a:cubicBezTo>
              </a:path>
            </a:pathLst>
          </a:custGeom>
          <a:noFill/>
          <a:ln w="190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latin typeface="Work Sans" panose="00000500000000000000" pitchFamily="2" charset="0"/>
            </a:endParaRPr>
          </a:p>
        </p:txBody>
      </p:sp>
      <p:grpSp>
        <p:nvGrpSpPr>
          <p:cNvPr id="50" name="Group 120">
            <a:extLst>
              <a:ext uri="{FF2B5EF4-FFF2-40B4-BE49-F238E27FC236}">
                <a16:creationId xmlns:a16="http://schemas.microsoft.com/office/drawing/2014/main" id="{5E38BD3D-7D8B-4CA5-AC7D-20A75B3D0949}"/>
              </a:ext>
            </a:extLst>
          </p:cNvPr>
          <p:cNvGrpSpPr/>
          <p:nvPr/>
        </p:nvGrpSpPr>
        <p:grpSpPr>
          <a:xfrm>
            <a:off x="6054912" y="4142656"/>
            <a:ext cx="711200" cy="1290824"/>
            <a:chOff x="7383504" y="1999713"/>
            <a:chExt cx="533400" cy="968118"/>
          </a:xfrm>
        </p:grpSpPr>
        <p:sp>
          <p:nvSpPr>
            <p:cNvPr id="51" name="Oval 33">
              <a:extLst>
                <a:ext uri="{FF2B5EF4-FFF2-40B4-BE49-F238E27FC236}">
                  <a16:creationId xmlns:a16="http://schemas.microsoft.com/office/drawing/2014/main" id="{89E2B1BF-CDC7-49A6-80F3-672121A59DF9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D057811C-D5F7-4A38-9547-15BF2CB8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62" name="Oval 44">
            <a:extLst>
              <a:ext uri="{FF2B5EF4-FFF2-40B4-BE49-F238E27FC236}">
                <a16:creationId xmlns:a16="http://schemas.microsoft.com/office/drawing/2014/main" id="{A658B5E1-588D-4825-8C20-8E8850EFBB1E}"/>
              </a:ext>
            </a:extLst>
          </p:cNvPr>
          <p:cNvSpPr/>
          <p:nvPr/>
        </p:nvSpPr>
        <p:spPr>
          <a:xfrm>
            <a:off x="2557973" y="4151047"/>
            <a:ext cx="711200" cy="678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83" name="TextBox 65">
            <a:extLst>
              <a:ext uri="{FF2B5EF4-FFF2-40B4-BE49-F238E27FC236}">
                <a16:creationId xmlns:a16="http://schemas.microsoft.com/office/drawing/2014/main" id="{4DC45E7A-29F6-4474-85D1-4B118A27A01A}"/>
              </a:ext>
            </a:extLst>
          </p:cNvPr>
          <p:cNvSpPr txBox="1"/>
          <p:nvPr/>
        </p:nvSpPr>
        <p:spPr>
          <a:xfrm>
            <a:off x="6849120" y="4099134"/>
            <a:ext cx="1732110" cy="8204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reportes de </a:t>
            </a:r>
            <a:r>
              <a:rPr lang="es-CO" sz="1333" b="1" dirty="0" err="1">
                <a:solidFill>
                  <a:schemeClr val="accent6"/>
                </a:solidFill>
                <a:latin typeface="Work Sans" panose="00000500000000000000" pitchFamily="2" charset="0"/>
              </a:rPr>
              <a:t>Aniscopio</a:t>
            </a: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  para la toma de decisiones.</a:t>
            </a:r>
          </a:p>
        </p:txBody>
      </p:sp>
      <p:sp>
        <p:nvSpPr>
          <p:cNvPr id="84" name="TextBox 66">
            <a:extLst>
              <a:ext uri="{FF2B5EF4-FFF2-40B4-BE49-F238E27FC236}">
                <a16:creationId xmlns:a16="http://schemas.microsoft.com/office/drawing/2014/main" id="{FEDF04CC-CA0D-4A59-BC60-657317C028A0}"/>
              </a:ext>
            </a:extLst>
          </p:cNvPr>
          <p:cNvSpPr txBox="1"/>
          <p:nvPr/>
        </p:nvSpPr>
        <p:spPr>
          <a:xfrm>
            <a:off x="67971" y="4009748"/>
            <a:ext cx="2428117" cy="8615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Instrumentos para la Gestión Estratégica para la Alta Dirección</a:t>
            </a: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  <a:p>
            <a:pPr marL="228594" indent="-228594" algn="ctr" defTabSz="121917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</p:txBody>
      </p:sp>
      <p:sp>
        <p:nvSpPr>
          <p:cNvPr id="86" name="TextBox 68">
            <a:extLst>
              <a:ext uri="{FF2B5EF4-FFF2-40B4-BE49-F238E27FC236}">
                <a16:creationId xmlns:a16="http://schemas.microsoft.com/office/drawing/2014/main" id="{C5B12389-10B2-44F0-863B-9937DCF1205E}"/>
              </a:ext>
            </a:extLst>
          </p:cNvPr>
          <p:cNvSpPr txBox="1"/>
          <p:nvPr/>
        </p:nvSpPr>
        <p:spPr>
          <a:xfrm>
            <a:off x="6387925" y="2801524"/>
            <a:ext cx="2193305" cy="8204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de la gestión del desempeño institucional y de procesos</a:t>
            </a:r>
          </a:p>
        </p:txBody>
      </p:sp>
      <p:sp>
        <p:nvSpPr>
          <p:cNvPr id="87" name="TextBox 69">
            <a:extLst>
              <a:ext uri="{FF2B5EF4-FFF2-40B4-BE49-F238E27FC236}">
                <a16:creationId xmlns:a16="http://schemas.microsoft.com/office/drawing/2014/main" id="{B7F7965A-FA96-4652-A8D6-D501C47EB5F9}"/>
              </a:ext>
            </a:extLst>
          </p:cNvPr>
          <p:cNvSpPr txBox="1"/>
          <p:nvPr/>
        </p:nvSpPr>
        <p:spPr>
          <a:xfrm>
            <a:off x="940459" y="3066152"/>
            <a:ext cx="2171356" cy="496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CO" sz="1467" b="1" dirty="0">
                <a:solidFill>
                  <a:schemeClr val="accent6"/>
                </a:solidFill>
                <a:latin typeface="Work Sans" panose="00000500000000000000" pitchFamily="2" charset="0"/>
              </a:rPr>
              <a:t>Rediseño Institucional</a:t>
            </a:r>
            <a:endParaRPr lang="es-CO" sz="1333" b="1" dirty="0">
              <a:solidFill>
                <a:schemeClr val="accent6"/>
              </a:solidFill>
              <a:latin typeface="Work Sans" panose="00000500000000000000" pitchFamily="2" charset="0"/>
            </a:endParaRPr>
          </a:p>
          <a:p>
            <a:pPr algn="r">
              <a:spcBef>
                <a:spcPct val="20000"/>
              </a:spcBef>
              <a:defRPr/>
            </a:pPr>
            <a:r>
              <a:rPr lang="es-CO" sz="1467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88" name="TextBox 70">
            <a:extLst>
              <a:ext uri="{FF2B5EF4-FFF2-40B4-BE49-F238E27FC236}">
                <a16:creationId xmlns:a16="http://schemas.microsoft.com/office/drawing/2014/main" id="{21C3DA6F-5298-441C-AF83-82634F3B3908}"/>
              </a:ext>
            </a:extLst>
          </p:cNvPr>
          <p:cNvSpPr txBox="1"/>
          <p:nvPr/>
        </p:nvSpPr>
        <p:spPr>
          <a:xfrm>
            <a:off x="3164788" y="1816553"/>
            <a:ext cx="3042251" cy="102560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Implementar mecanismos que aseguren la existencia de elementos de gestión del órgano de gobierno de acuerdo con las directrices de la OCDE.</a:t>
            </a:r>
          </a:p>
        </p:txBody>
      </p:sp>
      <p:sp>
        <p:nvSpPr>
          <p:cNvPr id="59" name="Oval 41">
            <a:extLst>
              <a:ext uri="{FF2B5EF4-FFF2-40B4-BE49-F238E27FC236}">
                <a16:creationId xmlns:a16="http://schemas.microsoft.com/office/drawing/2014/main" id="{756E6C1E-300A-486D-91B9-B0057198BAB4}"/>
              </a:ext>
            </a:extLst>
          </p:cNvPr>
          <p:cNvSpPr/>
          <p:nvPr/>
        </p:nvSpPr>
        <p:spPr>
          <a:xfrm>
            <a:off x="3223275" y="324949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B2722356-5F79-4634-BBD8-1EE1A658A5A5}"/>
              </a:ext>
            </a:extLst>
          </p:cNvPr>
          <p:cNvSpPr/>
          <p:nvPr/>
        </p:nvSpPr>
        <p:spPr>
          <a:xfrm>
            <a:off x="111761" y="1835179"/>
            <a:ext cx="8564408" cy="534478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48932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  <p:cxnSp>
        <p:nvCxnSpPr>
          <p:cNvPr id="105" name="Conector recto de flecha 104">
            <a:extLst>
              <a:ext uri="{FF2B5EF4-FFF2-40B4-BE49-F238E27FC236}">
                <a16:creationId xmlns:a16="http://schemas.microsoft.com/office/drawing/2014/main" id="{51FB6B8C-449F-4F06-A109-E9A5769E1703}"/>
              </a:ext>
            </a:extLst>
          </p:cNvPr>
          <p:cNvCxnSpPr>
            <a:cxnSpLocks/>
          </p:cNvCxnSpPr>
          <p:nvPr/>
        </p:nvCxnSpPr>
        <p:spPr>
          <a:xfrm flipH="1">
            <a:off x="8636334" y="4045685"/>
            <a:ext cx="581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BD04CF8-B6A4-4DF7-9806-6867EEAE2E0B}"/>
              </a:ext>
            </a:extLst>
          </p:cNvPr>
          <p:cNvSpPr/>
          <p:nvPr/>
        </p:nvSpPr>
        <p:spPr>
          <a:xfrm>
            <a:off x="8966791" y="2563905"/>
            <a:ext cx="2798324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Efectos</a:t>
            </a:r>
            <a:endParaRPr lang="es-CO" sz="24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C7BCA4-EFCB-4267-87D5-EC0DB53FA471}"/>
              </a:ext>
            </a:extLst>
          </p:cNvPr>
          <p:cNvSpPr txBox="1"/>
          <p:nvPr/>
        </p:nvSpPr>
        <p:spPr>
          <a:xfrm>
            <a:off x="3282955" y="3867113"/>
            <a:ext cx="2740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Work Sans" panose="00000500000000000000" pitchFamily="2" charset="0"/>
              </a:rPr>
              <a:t>Estamos Trabajado en la Capacidad de Gestión y Eficacia</a:t>
            </a:r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FCBBE73-2105-4D02-A3CB-5A36B95D9537}"/>
              </a:ext>
            </a:extLst>
          </p:cNvPr>
          <p:cNvSpPr/>
          <p:nvPr/>
        </p:nvSpPr>
        <p:spPr>
          <a:xfrm>
            <a:off x="4421571" y="288209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574AD9D3-B8B9-49B3-80A7-0C34D147DAEB}"/>
              </a:ext>
            </a:extLst>
          </p:cNvPr>
          <p:cNvSpPr/>
          <p:nvPr/>
        </p:nvSpPr>
        <p:spPr>
          <a:xfrm>
            <a:off x="5565996" y="306600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grpSp>
        <p:nvGrpSpPr>
          <p:cNvPr id="29" name="Group 120">
            <a:extLst>
              <a:ext uri="{FF2B5EF4-FFF2-40B4-BE49-F238E27FC236}">
                <a16:creationId xmlns:a16="http://schemas.microsoft.com/office/drawing/2014/main" id="{4D5C2901-5B86-4C2D-9124-F460D423F5E8}"/>
              </a:ext>
            </a:extLst>
          </p:cNvPr>
          <p:cNvGrpSpPr/>
          <p:nvPr/>
        </p:nvGrpSpPr>
        <p:grpSpPr>
          <a:xfrm>
            <a:off x="5941399" y="5262592"/>
            <a:ext cx="711200" cy="1290824"/>
            <a:chOff x="7383504" y="1999713"/>
            <a:chExt cx="533400" cy="968118"/>
          </a:xfrm>
        </p:grpSpPr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EC110D19-A6A4-46FD-851B-78AF3078F442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31" name="Freeform 64">
              <a:extLst>
                <a:ext uri="{FF2B5EF4-FFF2-40B4-BE49-F238E27FC236}">
                  <a16:creationId xmlns:a16="http://schemas.microsoft.com/office/drawing/2014/main" id="{85A0087F-D3F4-4B82-B9CD-AF2BFEA08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32" name="Oval 44">
            <a:extLst>
              <a:ext uri="{FF2B5EF4-FFF2-40B4-BE49-F238E27FC236}">
                <a16:creationId xmlns:a16="http://schemas.microsoft.com/office/drawing/2014/main" id="{BC5F9CBF-EE0E-4AD5-BBCA-9BCBE39FA256}"/>
              </a:ext>
            </a:extLst>
          </p:cNvPr>
          <p:cNvSpPr/>
          <p:nvPr/>
        </p:nvSpPr>
        <p:spPr>
          <a:xfrm>
            <a:off x="2707320" y="537380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33" name="TextBox 65">
            <a:extLst>
              <a:ext uri="{FF2B5EF4-FFF2-40B4-BE49-F238E27FC236}">
                <a16:creationId xmlns:a16="http://schemas.microsoft.com/office/drawing/2014/main" id="{FF2EA0B6-9A27-4335-87CE-1113D7BF0907}"/>
              </a:ext>
            </a:extLst>
          </p:cNvPr>
          <p:cNvSpPr txBox="1"/>
          <p:nvPr/>
        </p:nvSpPr>
        <p:spPr>
          <a:xfrm>
            <a:off x="6766112" y="5153268"/>
            <a:ext cx="1780656" cy="8204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de la Gestión riesgos, incluyendo riesgos corporativos</a:t>
            </a:r>
          </a:p>
        </p:txBody>
      </p:sp>
      <p:sp>
        <p:nvSpPr>
          <p:cNvPr id="34" name="TextBox 65">
            <a:extLst>
              <a:ext uri="{FF2B5EF4-FFF2-40B4-BE49-F238E27FC236}">
                <a16:creationId xmlns:a16="http://schemas.microsoft.com/office/drawing/2014/main" id="{DD0CB6CD-F771-4151-B882-96FAD06E64AE}"/>
              </a:ext>
            </a:extLst>
          </p:cNvPr>
          <p:cNvSpPr txBox="1"/>
          <p:nvPr/>
        </p:nvSpPr>
        <p:spPr>
          <a:xfrm>
            <a:off x="477317" y="5399147"/>
            <a:ext cx="20895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Convenio de servicios compartidos</a:t>
            </a:r>
            <a:r>
              <a:rPr lang="es-CO" sz="1467" b="1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DCBBD4D-6C9D-4130-9F97-AEFBA791BC7A}"/>
              </a:ext>
            </a:extLst>
          </p:cNvPr>
          <p:cNvSpPr txBox="1"/>
          <p:nvPr/>
        </p:nvSpPr>
        <p:spPr>
          <a:xfrm>
            <a:off x="9249217" y="3645794"/>
            <a:ext cx="2735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Gestionar el desarrollo adecuado de los contratos de concesión.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EAD8AD-A0FC-491C-B347-082082CBD46C}"/>
              </a:ext>
            </a:extLst>
          </p:cNvPr>
          <p:cNvSpPr txBox="1"/>
          <p:nvPr/>
        </p:nvSpPr>
        <p:spPr>
          <a:xfrm>
            <a:off x="9217579" y="4744190"/>
            <a:ext cx="2735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Gestionar de forma estratégica y eficiente la Entidad.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3FE08413-0883-4378-95C6-17C570561F8B}"/>
              </a:ext>
            </a:extLst>
          </p:cNvPr>
          <p:cNvCxnSpPr>
            <a:cxnSpLocks/>
          </p:cNvCxnSpPr>
          <p:nvPr/>
        </p:nvCxnSpPr>
        <p:spPr>
          <a:xfrm flipH="1">
            <a:off x="8636334" y="5136453"/>
            <a:ext cx="581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193">
            <a:extLst>
              <a:ext uri="{FF2B5EF4-FFF2-40B4-BE49-F238E27FC236}">
                <a16:creationId xmlns:a16="http://schemas.microsoft.com/office/drawing/2014/main" id="{CA7062C8-7F91-4ED7-B17D-53CEFD14D239}"/>
              </a:ext>
            </a:extLst>
          </p:cNvPr>
          <p:cNvSpPr>
            <a:spLocks noEditPoints="1"/>
          </p:cNvSpPr>
          <p:nvPr/>
        </p:nvSpPr>
        <p:spPr bwMode="auto">
          <a:xfrm>
            <a:off x="3330806" y="3348576"/>
            <a:ext cx="524399" cy="539381"/>
          </a:xfrm>
          <a:custGeom>
            <a:avLst/>
            <a:gdLst/>
            <a:ahLst/>
            <a:cxnLst>
              <a:cxn ang="0">
                <a:pos x="81" y="37"/>
              </a:cxn>
              <a:cxn ang="0">
                <a:pos x="38" y="80"/>
              </a:cxn>
              <a:cxn ang="0">
                <a:pos x="21" y="77"/>
              </a:cxn>
              <a:cxn ang="0">
                <a:pos x="0" y="124"/>
              </a:cxn>
              <a:cxn ang="0">
                <a:pos x="38" y="167"/>
              </a:cxn>
              <a:cxn ang="0">
                <a:pos x="1" y="210"/>
              </a:cxn>
              <a:cxn ang="0">
                <a:pos x="21" y="257"/>
              </a:cxn>
              <a:cxn ang="0">
                <a:pos x="38" y="253"/>
              </a:cxn>
              <a:cxn ang="0">
                <a:pos x="81" y="297"/>
              </a:cxn>
              <a:cxn ang="0">
                <a:pos x="78" y="314"/>
              </a:cxn>
              <a:cxn ang="0">
                <a:pos x="125" y="334"/>
              </a:cxn>
              <a:cxn ang="0">
                <a:pos x="168" y="297"/>
              </a:cxn>
              <a:cxn ang="0">
                <a:pos x="210" y="334"/>
              </a:cxn>
              <a:cxn ang="0">
                <a:pos x="258" y="314"/>
              </a:cxn>
              <a:cxn ang="0">
                <a:pos x="254" y="297"/>
              </a:cxn>
              <a:cxn ang="0">
                <a:pos x="297" y="253"/>
              </a:cxn>
              <a:cxn ang="0">
                <a:pos x="315" y="257"/>
              </a:cxn>
              <a:cxn ang="0">
                <a:pos x="335" y="210"/>
              </a:cxn>
              <a:cxn ang="0">
                <a:pos x="297" y="167"/>
              </a:cxn>
              <a:cxn ang="0">
                <a:pos x="335" y="124"/>
              </a:cxn>
              <a:cxn ang="0">
                <a:pos x="315" y="77"/>
              </a:cxn>
              <a:cxn ang="0">
                <a:pos x="297" y="80"/>
              </a:cxn>
              <a:cxn ang="0">
                <a:pos x="254" y="37"/>
              </a:cxn>
              <a:cxn ang="0">
                <a:pos x="258" y="20"/>
              </a:cxn>
              <a:cxn ang="0">
                <a:pos x="210" y="0"/>
              </a:cxn>
              <a:cxn ang="0">
                <a:pos x="168" y="37"/>
              </a:cxn>
              <a:cxn ang="0">
                <a:pos x="125" y="0"/>
              </a:cxn>
              <a:cxn ang="0">
                <a:pos x="78" y="20"/>
              </a:cxn>
              <a:cxn ang="0">
                <a:pos x="81" y="37"/>
              </a:cxn>
              <a:cxn ang="0">
                <a:pos x="168" y="60"/>
              </a:cxn>
              <a:cxn ang="0">
                <a:pos x="274" y="167"/>
              </a:cxn>
              <a:cxn ang="0">
                <a:pos x="168" y="274"/>
              </a:cxn>
              <a:cxn ang="0">
                <a:pos x="61" y="167"/>
              </a:cxn>
              <a:cxn ang="0">
                <a:pos x="168" y="60"/>
              </a:cxn>
            </a:cxnLst>
            <a:rect l="0" t="0" r="r" b="b"/>
            <a:pathLst>
              <a:path w="335" h="334">
                <a:moveTo>
                  <a:pt x="81" y="37"/>
                </a:moveTo>
                <a:cubicBezTo>
                  <a:pt x="81" y="61"/>
                  <a:pt x="62" y="80"/>
                  <a:pt x="38" y="80"/>
                </a:cubicBezTo>
                <a:cubicBezTo>
                  <a:pt x="32" y="80"/>
                  <a:pt x="26" y="79"/>
                  <a:pt x="21" y="77"/>
                </a:cubicBezTo>
                <a:cubicBezTo>
                  <a:pt x="12" y="91"/>
                  <a:pt x="5" y="107"/>
                  <a:pt x="0" y="124"/>
                </a:cubicBezTo>
                <a:cubicBezTo>
                  <a:pt x="22" y="127"/>
                  <a:pt x="38" y="145"/>
                  <a:pt x="38" y="167"/>
                </a:cubicBezTo>
                <a:cubicBezTo>
                  <a:pt x="38" y="189"/>
                  <a:pt x="22" y="207"/>
                  <a:pt x="1" y="210"/>
                </a:cubicBezTo>
                <a:cubicBezTo>
                  <a:pt x="5" y="227"/>
                  <a:pt x="12" y="243"/>
                  <a:pt x="21" y="257"/>
                </a:cubicBezTo>
                <a:cubicBezTo>
                  <a:pt x="26" y="255"/>
                  <a:pt x="32" y="253"/>
                  <a:pt x="38" y="253"/>
                </a:cubicBezTo>
                <a:cubicBezTo>
                  <a:pt x="62" y="253"/>
                  <a:pt x="81" y="273"/>
                  <a:pt x="81" y="297"/>
                </a:cubicBezTo>
                <a:cubicBezTo>
                  <a:pt x="81" y="303"/>
                  <a:pt x="80" y="309"/>
                  <a:pt x="78" y="314"/>
                </a:cubicBezTo>
                <a:cubicBezTo>
                  <a:pt x="92" y="323"/>
                  <a:pt x="108" y="330"/>
                  <a:pt x="125" y="334"/>
                </a:cubicBezTo>
                <a:cubicBezTo>
                  <a:pt x="128" y="313"/>
                  <a:pt x="146" y="297"/>
                  <a:pt x="168" y="297"/>
                </a:cubicBezTo>
                <a:cubicBezTo>
                  <a:pt x="190" y="297"/>
                  <a:pt x="208" y="313"/>
                  <a:pt x="210" y="334"/>
                </a:cubicBezTo>
                <a:cubicBezTo>
                  <a:pt x="227" y="330"/>
                  <a:pt x="243" y="323"/>
                  <a:pt x="258" y="314"/>
                </a:cubicBezTo>
                <a:cubicBezTo>
                  <a:pt x="255" y="309"/>
                  <a:pt x="254" y="303"/>
                  <a:pt x="254" y="297"/>
                </a:cubicBezTo>
                <a:cubicBezTo>
                  <a:pt x="254" y="273"/>
                  <a:pt x="273" y="253"/>
                  <a:pt x="297" y="253"/>
                </a:cubicBezTo>
                <a:cubicBezTo>
                  <a:pt x="304" y="253"/>
                  <a:pt x="309" y="255"/>
                  <a:pt x="315" y="257"/>
                </a:cubicBezTo>
                <a:cubicBezTo>
                  <a:pt x="324" y="243"/>
                  <a:pt x="331" y="227"/>
                  <a:pt x="335" y="210"/>
                </a:cubicBezTo>
                <a:cubicBezTo>
                  <a:pt x="314" y="207"/>
                  <a:pt x="297" y="189"/>
                  <a:pt x="297" y="167"/>
                </a:cubicBezTo>
                <a:cubicBezTo>
                  <a:pt x="297" y="145"/>
                  <a:pt x="314" y="127"/>
                  <a:pt x="335" y="124"/>
                </a:cubicBezTo>
                <a:cubicBezTo>
                  <a:pt x="331" y="107"/>
                  <a:pt x="324" y="91"/>
                  <a:pt x="315" y="77"/>
                </a:cubicBezTo>
                <a:cubicBezTo>
                  <a:pt x="309" y="79"/>
                  <a:pt x="304" y="80"/>
                  <a:pt x="297" y="80"/>
                </a:cubicBezTo>
                <a:cubicBezTo>
                  <a:pt x="273" y="80"/>
                  <a:pt x="254" y="61"/>
                  <a:pt x="254" y="37"/>
                </a:cubicBezTo>
                <a:cubicBezTo>
                  <a:pt x="254" y="31"/>
                  <a:pt x="255" y="25"/>
                  <a:pt x="258" y="20"/>
                </a:cubicBezTo>
                <a:cubicBezTo>
                  <a:pt x="243" y="11"/>
                  <a:pt x="227" y="4"/>
                  <a:pt x="210" y="0"/>
                </a:cubicBezTo>
                <a:cubicBezTo>
                  <a:pt x="208" y="21"/>
                  <a:pt x="190" y="37"/>
                  <a:pt x="168" y="37"/>
                </a:cubicBezTo>
                <a:cubicBezTo>
                  <a:pt x="146" y="37"/>
                  <a:pt x="128" y="21"/>
                  <a:pt x="125" y="0"/>
                </a:cubicBezTo>
                <a:cubicBezTo>
                  <a:pt x="108" y="4"/>
                  <a:pt x="92" y="11"/>
                  <a:pt x="78" y="20"/>
                </a:cubicBezTo>
                <a:cubicBezTo>
                  <a:pt x="80" y="25"/>
                  <a:pt x="81" y="31"/>
                  <a:pt x="81" y="37"/>
                </a:cubicBezTo>
                <a:close/>
                <a:moveTo>
                  <a:pt x="168" y="60"/>
                </a:moveTo>
                <a:cubicBezTo>
                  <a:pt x="227" y="60"/>
                  <a:pt x="274" y="108"/>
                  <a:pt x="274" y="167"/>
                </a:cubicBezTo>
                <a:cubicBezTo>
                  <a:pt x="274" y="226"/>
                  <a:pt x="227" y="274"/>
                  <a:pt x="168" y="274"/>
                </a:cubicBezTo>
                <a:cubicBezTo>
                  <a:pt x="109" y="274"/>
                  <a:pt x="61" y="226"/>
                  <a:pt x="61" y="167"/>
                </a:cubicBezTo>
                <a:cubicBezTo>
                  <a:pt x="61" y="108"/>
                  <a:pt x="109" y="60"/>
                  <a:pt x="168" y="60"/>
                </a:cubicBez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F90D41F-A542-41E2-A21E-C26919553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5" b="90000" l="10000" r="96053">
                        <a14:foregroundMark x1="26316" y1="21351" x2="26316" y2="21351"/>
                        <a14:foregroundMark x1="34474" y1="12703" x2="34474" y2="12703"/>
                        <a14:foregroundMark x1="44474" y1="6757" x2="47895" y2="7297"/>
                        <a14:foregroundMark x1="54737" y1="4595" x2="54737" y2="4595"/>
                        <a14:foregroundMark x1="63158" y1="10000" x2="63158" y2="10000"/>
                        <a14:foregroundMark x1="66316" y1="9730" x2="66316" y2="9730"/>
                        <a14:foregroundMark x1="76842" y1="16757" x2="76842" y2="16757"/>
                        <a14:foregroundMark x1="81053" y1="24324" x2="81053" y2="24324"/>
                        <a14:foregroundMark x1="82632" y1="36757" x2="82632" y2="36757"/>
                        <a14:foregroundMark x1="77632" y1="50270" x2="77632" y2="50270"/>
                        <a14:foregroundMark x1="84737" y1="49189" x2="84737" y2="49189"/>
                        <a14:foregroundMark x1="96053" y1="56486" x2="96053" y2="56486"/>
                        <a14:foregroundMark x1="70789" y1="58378" x2="70789" y2="58378"/>
                        <a14:foregroundMark x1="60526" y1="64865" x2="60000" y2="64595"/>
                        <a14:foregroundMark x1="48158" y1="64595" x2="48158" y2="64595"/>
                        <a14:foregroundMark x1="37895" y1="61081" x2="37895" y2="61081"/>
                        <a14:foregroundMark x1="28947" y1="53243" x2="28947" y2="53243"/>
                        <a14:foregroundMark x1="23947" y1="44595" x2="23947" y2="44595"/>
                        <a14:foregroundMark x1="23158" y1="32973" x2="23158" y2="32973"/>
                        <a14:foregroundMark x1="17632" y1="41892" x2="17632" y2="41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435" y="3125792"/>
            <a:ext cx="624564" cy="608128"/>
          </a:xfrm>
          <a:prstGeom prst="rect">
            <a:avLst/>
          </a:prstGeom>
          <a:ln>
            <a:noFill/>
          </a:ln>
        </p:spPr>
      </p:pic>
      <p:pic>
        <p:nvPicPr>
          <p:cNvPr id="44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1DB2ABBC-1020-407F-9DB3-433574FA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4547243" y="3009273"/>
            <a:ext cx="429046" cy="4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áfico 44" descr="Informática en la nube">
            <a:extLst>
              <a:ext uri="{FF2B5EF4-FFF2-40B4-BE49-F238E27FC236}">
                <a16:creationId xmlns:a16="http://schemas.microsoft.com/office/drawing/2014/main" id="{D81BD05B-3B30-4EBD-B029-2F5EE63D0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0055" y="4225814"/>
            <a:ext cx="559242" cy="55924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2D973C1-094E-446F-AB8F-B2B49E3DE8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6" b="92677" l="10000" r="92750">
                        <a14:foregroundMark x1="85250" y1="92677" x2="85250" y2="92677"/>
                        <a14:foregroundMark x1="92750" y1="87879" x2="92750" y2="87879"/>
                        <a14:foregroundMark x1="33250" y1="86111" x2="33250" y2="86111"/>
                        <a14:foregroundMark x1="27750" y1="31566" x2="27750" y2="31566"/>
                        <a14:foregroundMark x1="75250" y1="15909" x2="75250" y2="15909"/>
                        <a14:foregroundMark x1="55500" y1="43434" x2="55500" y2="43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093" y="5301275"/>
            <a:ext cx="596643" cy="590677"/>
          </a:xfrm>
          <a:prstGeom prst="rect">
            <a:avLst/>
          </a:prstGeom>
        </p:spPr>
      </p:pic>
      <p:pic>
        <p:nvPicPr>
          <p:cNvPr id="47" name="Gráfico 46" descr="Conexiones">
            <a:extLst>
              <a:ext uri="{FF2B5EF4-FFF2-40B4-BE49-F238E27FC236}">
                <a16:creationId xmlns:a16="http://schemas.microsoft.com/office/drawing/2014/main" id="{B9D27CE1-5C23-47C6-A0DE-E062AC1A8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1419" y="4220261"/>
            <a:ext cx="570348" cy="570348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5649CBA5-2337-4A00-AB41-FC4B65FF3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58" b="93158" l="6775" r="93767">
                        <a14:foregroundMark x1="18970" y1="35526" x2="18970" y2="35526"/>
                        <a14:foregroundMark x1="47425" y1="8421" x2="47425" y2="8421"/>
                        <a14:foregroundMark x1="76152" y1="32368" x2="76152" y2="32368"/>
                        <a14:foregroundMark x1="63686" y1="58947" x2="63686" y2="58947"/>
                        <a14:foregroundMark x1="70732" y1="66842" x2="70732" y2="66842"/>
                        <a14:foregroundMark x1="73171" y1="72105" x2="73171" y2="72105"/>
                        <a14:foregroundMark x1="88889" y1="88684" x2="88889" y2="88684"/>
                        <a14:foregroundMark x1="93767" y1="76316" x2="93767" y2="76316"/>
                        <a14:foregroundMark x1="76965" y1="93158" x2="76965" y2="93158"/>
                        <a14:foregroundMark x1="47967" y1="76316" x2="47967" y2="76316"/>
                        <a14:foregroundMark x1="34146" y1="73947" x2="34146" y2="73947"/>
                        <a14:foregroundMark x1="6775" y1="65526" x2="6775" y2="65526"/>
                        <a14:foregroundMark x1="22493" y1="65000" x2="22493" y2="65000"/>
                        <a14:foregroundMark x1="21951" y1="70526" x2="21951" y2="70526"/>
                        <a14:foregroundMark x1="20867" y1="77895" x2="20867" y2="77895"/>
                        <a14:foregroundMark x1="20054" y1="83158" x2="20054" y2="83158"/>
                        <a14:foregroundMark x1="18699" y1="88158" x2="18699" y2="88158"/>
                        <a14:foregroundMark x1="27100" y1="88158" x2="27100" y2="88158"/>
                        <a14:foregroundMark x1="12466" y1="70789" x2="12466" y2="7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434" y="5448486"/>
            <a:ext cx="565858" cy="53037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9E5D6C8-C184-42A2-BED5-B9D646C03B51}"/>
              </a:ext>
            </a:extLst>
          </p:cNvPr>
          <p:cNvSpPr txBox="1"/>
          <p:nvPr/>
        </p:nvSpPr>
        <p:spPr>
          <a:xfrm>
            <a:off x="111761" y="1157847"/>
            <a:ext cx="8564408" cy="46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338"/>
              </a:spcAft>
              <a:defRPr/>
            </a:pPr>
            <a:r>
              <a:rPr lang="es-CO" sz="2400" dirty="0">
                <a:solidFill>
                  <a:schemeClr val="accent6"/>
                </a:solidFill>
                <a:latin typeface="Work Sans" panose="00000500000000000000" pitchFamily="2" charset="0"/>
              </a:rPr>
              <a:t>Proyectos en curso</a:t>
            </a:r>
          </a:p>
        </p:txBody>
      </p:sp>
    </p:spTree>
    <p:extLst>
      <p:ext uri="{BB962C8B-B14F-4D97-AF65-F5344CB8AC3E}">
        <p14:creationId xmlns:p14="http://schemas.microsoft.com/office/powerpoint/2010/main" val="31531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3" grpId="0"/>
      <p:bldP spid="84" grpId="0"/>
      <p:bldP spid="86" grpId="0"/>
      <p:bldP spid="87" grpId="0"/>
      <p:bldP spid="88" grpId="0"/>
      <p:bldP spid="98" grpId="0" animBg="1"/>
      <p:bldP spid="99" grpId="0" animBg="1"/>
      <p:bldP spid="55" grpId="0" animBg="1"/>
      <p:bldP spid="36" grpId="0"/>
      <p:bldP spid="33" grpId="0"/>
      <p:bldP spid="34" grpId="0"/>
      <p:bldP spid="28" grpId="0"/>
      <p:bldP spid="3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A2B7011C-6FA4-42A2-B4A8-D94CB34A716E}"/>
              </a:ext>
            </a:extLst>
          </p:cNvPr>
          <p:cNvSpPr>
            <a:spLocks/>
          </p:cNvSpPr>
          <p:nvPr/>
        </p:nvSpPr>
        <p:spPr bwMode="auto">
          <a:xfrm>
            <a:off x="2891415" y="2439349"/>
            <a:ext cx="3584735" cy="3240616"/>
          </a:xfrm>
          <a:custGeom>
            <a:avLst/>
            <a:gdLst/>
            <a:ahLst/>
            <a:cxnLst>
              <a:cxn ang="0">
                <a:pos x="1670" y="1786"/>
              </a:cxn>
              <a:cxn ang="0">
                <a:pos x="2027" y="1014"/>
              </a:cxn>
              <a:cxn ang="0">
                <a:pos x="1014" y="0"/>
              </a:cxn>
              <a:cxn ang="0">
                <a:pos x="0" y="1014"/>
              </a:cxn>
              <a:cxn ang="0">
                <a:pos x="331" y="1763"/>
              </a:cxn>
            </a:cxnLst>
            <a:rect l="0" t="0" r="r" b="b"/>
            <a:pathLst>
              <a:path w="2027" h="1786">
                <a:moveTo>
                  <a:pt x="1670" y="1786"/>
                </a:moveTo>
                <a:cubicBezTo>
                  <a:pt x="1888" y="1600"/>
                  <a:pt x="2027" y="1323"/>
                  <a:pt x="2027" y="1014"/>
                </a:cubicBezTo>
                <a:cubicBezTo>
                  <a:pt x="2027" y="454"/>
                  <a:pt x="1573" y="0"/>
                  <a:pt x="1014" y="0"/>
                </a:cubicBezTo>
                <a:cubicBezTo>
                  <a:pt x="454" y="0"/>
                  <a:pt x="0" y="454"/>
                  <a:pt x="0" y="1014"/>
                </a:cubicBezTo>
                <a:cubicBezTo>
                  <a:pt x="0" y="1311"/>
                  <a:pt x="128" y="1578"/>
                  <a:pt x="331" y="1763"/>
                </a:cubicBezTo>
              </a:path>
            </a:pathLst>
          </a:custGeom>
          <a:noFill/>
          <a:ln w="19050" cap="flat">
            <a:solidFill>
              <a:srgbClr val="92D050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latin typeface="Work Sans" panose="00000500000000000000" pitchFamily="2" charset="0"/>
            </a:endParaRPr>
          </a:p>
        </p:txBody>
      </p:sp>
      <p:grpSp>
        <p:nvGrpSpPr>
          <p:cNvPr id="50" name="Group 120">
            <a:extLst>
              <a:ext uri="{FF2B5EF4-FFF2-40B4-BE49-F238E27FC236}">
                <a16:creationId xmlns:a16="http://schemas.microsoft.com/office/drawing/2014/main" id="{5E38BD3D-7D8B-4CA5-AC7D-20A75B3D0949}"/>
              </a:ext>
            </a:extLst>
          </p:cNvPr>
          <p:cNvGrpSpPr/>
          <p:nvPr/>
        </p:nvGrpSpPr>
        <p:grpSpPr>
          <a:xfrm>
            <a:off x="6072460" y="4419467"/>
            <a:ext cx="711200" cy="1290824"/>
            <a:chOff x="7383504" y="1999713"/>
            <a:chExt cx="533400" cy="968118"/>
          </a:xfrm>
        </p:grpSpPr>
        <p:sp>
          <p:nvSpPr>
            <p:cNvPr id="51" name="Oval 33">
              <a:extLst>
                <a:ext uri="{FF2B5EF4-FFF2-40B4-BE49-F238E27FC236}">
                  <a16:creationId xmlns:a16="http://schemas.microsoft.com/office/drawing/2014/main" id="{89E2B1BF-CDC7-49A6-80F3-672121A59DF9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D057811C-D5F7-4A38-9547-15BF2CB8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62" name="Oval 44">
            <a:extLst>
              <a:ext uri="{FF2B5EF4-FFF2-40B4-BE49-F238E27FC236}">
                <a16:creationId xmlns:a16="http://schemas.microsoft.com/office/drawing/2014/main" id="{A658B5E1-588D-4825-8C20-8E8850EFBB1E}"/>
              </a:ext>
            </a:extLst>
          </p:cNvPr>
          <p:cNvSpPr/>
          <p:nvPr/>
        </p:nvSpPr>
        <p:spPr>
          <a:xfrm>
            <a:off x="2583904" y="4370365"/>
            <a:ext cx="711200" cy="678305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83" name="TextBox 65">
            <a:extLst>
              <a:ext uri="{FF2B5EF4-FFF2-40B4-BE49-F238E27FC236}">
                <a16:creationId xmlns:a16="http://schemas.microsoft.com/office/drawing/2014/main" id="{4DC45E7A-29F6-4474-85D1-4B118A27A01A}"/>
              </a:ext>
            </a:extLst>
          </p:cNvPr>
          <p:cNvSpPr txBox="1"/>
          <p:nvPr/>
        </p:nvSpPr>
        <p:spPr>
          <a:xfrm>
            <a:off x="6894638" y="4217073"/>
            <a:ext cx="1670553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Implementar mecanismos de transparencia (37001).</a:t>
            </a:r>
          </a:p>
        </p:txBody>
      </p:sp>
      <p:sp>
        <p:nvSpPr>
          <p:cNvPr id="86" name="TextBox 68">
            <a:extLst>
              <a:ext uri="{FF2B5EF4-FFF2-40B4-BE49-F238E27FC236}">
                <a16:creationId xmlns:a16="http://schemas.microsoft.com/office/drawing/2014/main" id="{C5B12389-10B2-44F0-863B-9937DCF1205E}"/>
              </a:ext>
            </a:extLst>
          </p:cNvPr>
          <p:cNvSpPr txBox="1"/>
          <p:nvPr/>
        </p:nvSpPr>
        <p:spPr>
          <a:xfrm>
            <a:off x="6506796" y="2625426"/>
            <a:ext cx="219330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Fortalecimiento de mecanismo de denuncias </a:t>
            </a:r>
          </a:p>
        </p:txBody>
      </p:sp>
      <p:sp>
        <p:nvSpPr>
          <p:cNvPr id="87" name="TextBox 69">
            <a:extLst>
              <a:ext uri="{FF2B5EF4-FFF2-40B4-BE49-F238E27FC236}">
                <a16:creationId xmlns:a16="http://schemas.microsoft.com/office/drawing/2014/main" id="{B7F7965A-FA96-4652-A8D6-D501C47EB5F9}"/>
              </a:ext>
            </a:extLst>
          </p:cNvPr>
          <p:cNvSpPr txBox="1"/>
          <p:nvPr/>
        </p:nvSpPr>
        <p:spPr>
          <a:xfrm>
            <a:off x="287130" y="2632845"/>
            <a:ext cx="2426485" cy="12064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1" algn="r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Reactivación de MRAN (Mecanismo de reporte de Alto Nivel) </a:t>
            </a:r>
          </a:p>
          <a:p>
            <a:pPr algn="r">
              <a:spcBef>
                <a:spcPct val="20000"/>
              </a:spcBef>
              <a:defRPr/>
            </a:pPr>
            <a:r>
              <a:rPr lang="es-CO" sz="1200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88" name="TextBox 70">
            <a:extLst>
              <a:ext uri="{FF2B5EF4-FFF2-40B4-BE49-F238E27FC236}">
                <a16:creationId xmlns:a16="http://schemas.microsoft.com/office/drawing/2014/main" id="{21C3DA6F-5298-441C-AF83-82634F3B3908}"/>
              </a:ext>
            </a:extLst>
          </p:cNvPr>
          <p:cNvSpPr txBox="1"/>
          <p:nvPr/>
        </p:nvSpPr>
        <p:spPr>
          <a:xfrm>
            <a:off x="3301325" y="1404907"/>
            <a:ext cx="276491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Mayor presencia e interacción con los actores regionales</a:t>
            </a:r>
          </a:p>
        </p:txBody>
      </p:sp>
      <p:sp>
        <p:nvSpPr>
          <p:cNvPr id="59" name="Oval 41">
            <a:extLst>
              <a:ext uri="{FF2B5EF4-FFF2-40B4-BE49-F238E27FC236}">
                <a16:creationId xmlns:a16="http://schemas.microsoft.com/office/drawing/2014/main" id="{756E6C1E-300A-486D-91B9-B0057198BAB4}"/>
              </a:ext>
            </a:extLst>
          </p:cNvPr>
          <p:cNvSpPr/>
          <p:nvPr/>
        </p:nvSpPr>
        <p:spPr>
          <a:xfrm>
            <a:off x="2935733" y="2976019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B2722356-5F79-4634-BBD8-1EE1A658A5A5}"/>
              </a:ext>
            </a:extLst>
          </p:cNvPr>
          <p:cNvSpPr/>
          <p:nvPr/>
        </p:nvSpPr>
        <p:spPr>
          <a:xfrm>
            <a:off x="111761" y="1218494"/>
            <a:ext cx="8564408" cy="534478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91ECCC08-1AF8-4F5F-B8E3-D06F0C6E8710}"/>
              </a:ext>
            </a:extLst>
          </p:cNvPr>
          <p:cNvSpPr txBox="1"/>
          <p:nvPr/>
        </p:nvSpPr>
        <p:spPr>
          <a:xfrm>
            <a:off x="9300586" y="3523333"/>
            <a:ext cx="2735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accent6"/>
                </a:solidFill>
                <a:latin typeface="Work Sans" panose="00000500000000000000" pitchFamily="2" charset="0"/>
              </a:rPr>
              <a:t>Generar Confianza en los ciudadanos, Estado e Inversionistas</a:t>
            </a:r>
          </a:p>
        </p:txBody>
      </p:sp>
      <p:cxnSp>
        <p:nvCxnSpPr>
          <p:cNvPr id="108" name="Conector recto de flecha 107">
            <a:extLst>
              <a:ext uri="{FF2B5EF4-FFF2-40B4-BE49-F238E27FC236}">
                <a16:creationId xmlns:a16="http://schemas.microsoft.com/office/drawing/2014/main" id="{036A260B-CE0A-4162-9AE3-BE7884470A4D}"/>
              </a:ext>
            </a:extLst>
          </p:cNvPr>
          <p:cNvCxnSpPr>
            <a:cxnSpLocks/>
          </p:cNvCxnSpPr>
          <p:nvPr/>
        </p:nvCxnSpPr>
        <p:spPr>
          <a:xfrm flipH="1">
            <a:off x="8738055" y="3885505"/>
            <a:ext cx="581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BD04CF8-B6A4-4DF7-9806-6867EEAE2E0B}"/>
              </a:ext>
            </a:extLst>
          </p:cNvPr>
          <p:cNvSpPr/>
          <p:nvPr/>
        </p:nvSpPr>
        <p:spPr>
          <a:xfrm>
            <a:off x="8966791" y="1947220"/>
            <a:ext cx="2798324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Efectos</a:t>
            </a:r>
            <a:endParaRPr lang="es-CO" sz="2400" dirty="0"/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FCBBE73-2105-4D02-A3CB-5A36B95D9537}"/>
              </a:ext>
            </a:extLst>
          </p:cNvPr>
          <p:cNvSpPr/>
          <p:nvPr/>
        </p:nvSpPr>
        <p:spPr>
          <a:xfrm>
            <a:off x="4341052" y="2145553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574AD9D3-B8B9-49B3-80A7-0C34D147DAEB}"/>
              </a:ext>
            </a:extLst>
          </p:cNvPr>
          <p:cNvSpPr/>
          <p:nvPr/>
        </p:nvSpPr>
        <p:spPr>
          <a:xfrm>
            <a:off x="5676668" y="2759091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3" name="TextBox 65">
            <a:extLst>
              <a:ext uri="{FF2B5EF4-FFF2-40B4-BE49-F238E27FC236}">
                <a16:creationId xmlns:a16="http://schemas.microsoft.com/office/drawing/2014/main" id="{FF2EA0B6-9A27-4335-87CE-1113D7BF0907}"/>
              </a:ext>
            </a:extLst>
          </p:cNvPr>
          <p:cNvSpPr txBox="1"/>
          <p:nvPr/>
        </p:nvSpPr>
        <p:spPr>
          <a:xfrm>
            <a:off x="518719" y="4014143"/>
            <a:ext cx="1772484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Generar Alianzas Estratégicas (UIAF), Secretaria de Transparencia </a:t>
            </a:r>
          </a:p>
        </p:txBody>
      </p:sp>
      <p:pic>
        <p:nvPicPr>
          <p:cNvPr id="24" name="Gráfico 23" descr="Audiencia objetivo">
            <a:extLst>
              <a:ext uri="{FF2B5EF4-FFF2-40B4-BE49-F238E27FC236}">
                <a16:creationId xmlns:a16="http://schemas.microsoft.com/office/drawing/2014/main" id="{B18BB39B-4BC2-4322-A186-1AC837A8B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401" y="3016498"/>
            <a:ext cx="597489" cy="597489"/>
          </a:xfrm>
          <a:prstGeom prst="rect">
            <a:avLst/>
          </a:prstGeom>
        </p:spPr>
      </p:pic>
      <p:pic>
        <p:nvPicPr>
          <p:cNvPr id="25" name="Gráfico 24" descr="Conexiones">
            <a:extLst>
              <a:ext uri="{FF2B5EF4-FFF2-40B4-BE49-F238E27FC236}">
                <a16:creationId xmlns:a16="http://schemas.microsoft.com/office/drawing/2014/main" id="{497748C9-72E4-4717-99BC-E5A4E28C8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6399" y="2225377"/>
            <a:ext cx="570348" cy="570348"/>
          </a:xfrm>
          <a:prstGeom prst="rect">
            <a:avLst/>
          </a:prstGeom>
        </p:spPr>
      </p:pic>
      <p:pic>
        <p:nvPicPr>
          <p:cNvPr id="26" name="Gráfico 25" descr="Juez">
            <a:extLst>
              <a:ext uri="{FF2B5EF4-FFF2-40B4-BE49-F238E27FC236}">
                <a16:creationId xmlns:a16="http://schemas.microsoft.com/office/drawing/2014/main" id="{A776D561-A0DD-48D1-9FFD-83A36E719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0253" y="4493056"/>
            <a:ext cx="555614" cy="555614"/>
          </a:xfrm>
          <a:prstGeom prst="rect">
            <a:avLst/>
          </a:prstGeom>
        </p:spPr>
      </p:pic>
      <p:pic>
        <p:nvPicPr>
          <p:cNvPr id="27" name="Gráfico 26" descr="Lluvia de ideas de grupo">
            <a:extLst>
              <a:ext uri="{FF2B5EF4-FFF2-40B4-BE49-F238E27FC236}">
                <a16:creationId xmlns:a16="http://schemas.microsoft.com/office/drawing/2014/main" id="{ECA0FF1D-B87D-4EC5-9182-8863604558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8497" y="2759091"/>
            <a:ext cx="555008" cy="59293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EEB3110-3F7D-47F0-8CA5-368EE745A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1" b="91829" l="9023" r="90226">
                        <a14:foregroundMark x1="19925" y1="20233" x2="19925" y2="20233"/>
                        <a14:foregroundMark x1="24436" y1="8949" x2="24436" y2="8949"/>
                        <a14:foregroundMark x1="48496" y1="12062" x2="48496" y2="12062"/>
                        <a14:foregroundMark x1="79323" y1="8949" x2="79323" y2="8949"/>
                        <a14:foregroundMark x1="54887" y1="21790" x2="54887" y2="21790"/>
                        <a14:foregroundMark x1="37594" y1="91829" x2="37594" y2="91829"/>
                        <a14:foregroundMark x1="11654" y1="87938" x2="11654" y2="87938"/>
                        <a14:foregroundMark x1="14662" y1="80545" x2="14662" y2="80545"/>
                        <a14:foregroundMark x1="13910" y1="74708" x2="13910" y2="74708"/>
                        <a14:foregroundMark x1="13910" y1="69261" x2="13910" y2="69261"/>
                        <a14:foregroundMark x1="87218" y1="88327" x2="87218" y2="88327"/>
                        <a14:foregroundMark x1="90226" y1="80156" x2="90226" y2="80156"/>
                        <a14:foregroundMark x1="89474" y1="75486" x2="89474" y2="75486"/>
                        <a14:foregroundMark x1="89098" y1="70428" x2="89098" y2="704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161" y="4471211"/>
            <a:ext cx="493298" cy="47660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9E5D6C8-C184-42A2-BED5-B9D646C03B51}"/>
              </a:ext>
            </a:extLst>
          </p:cNvPr>
          <p:cNvSpPr txBox="1"/>
          <p:nvPr/>
        </p:nvSpPr>
        <p:spPr>
          <a:xfrm>
            <a:off x="111761" y="817607"/>
            <a:ext cx="8564408" cy="46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338"/>
              </a:spcAft>
              <a:defRPr/>
            </a:pPr>
            <a:r>
              <a:rPr lang="es-CO" sz="2400" dirty="0">
                <a:solidFill>
                  <a:schemeClr val="accent6"/>
                </a:solidFill>
                <a:latin typeface="Work Sans" panose="00000500000000000000" pitchFamily="2" charset="0"/>
              </a:rPr>
              <a:t>Proyectos en curso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64698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EC7BCA4-EFCB-4267-87D5-EC0DB53FA471}"/>
              </a:ext>
            </a:extLst>
          </p:cNvPr>
          <p:cNvSpPr txBox="1"/>
          <p:nvPr/>
        </p:nvSpPr>
        <p:spPr>
          <a:xfrm>
            <a:off x="3304220" y="3463078"/>
            <a:ext cx="2740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Work Sans" panose="00000500000000000000" pitchFamily="2" charset="0"/>
              </a:rPr>
              <a:t>Estamos Trabajado en la Capacidad de Gestión y Transparencia</a:t>
            </a:r>
            <a:endParaRPr lang="es-CO" sz="2400" dirty="0"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3" grpId="0"/>
      <p:bldP spid="86" grpId="0"/>
      <p:bldP spid="87" grpId="0"/>
      <p:bldP spid="88" grpId="0"/>
      <p:bldP spid="98" grpId="0" animBg="1"/>
      <p:bldP spid="107" grpId="0"/>
      <p:bldP spid="55" grpId="0" animBg="1"/>
      <p:bldP spid="33" grpId="0"/>
      <p:bldP spid="30" grpId="0" animBg="1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A2B7011C-6FA4-42A2-B4A8-D94CB34A716E}"/>
              </a:ext>
            </a:extLst>
          </p:cNvPr>
          <p:cNvSpPr>
            <a:spLocks/>
          </p:cNvSpPr>
          <p:nvPr/>
        </p:nvSpPr>
        <p:spPr bwMode="auto">
          <a:xfrm>
            <a:off x="2942785" y="3179438"/>
            <a:ext cx="3584735" cy="3240616"/>
          </a:xfrm>
          <a:custGeom>
            <a:avLst/>
            <a:gdLst/>
            <a:ahLst/>
            <a:cxnLst>
              <a:cxn ang="0">
                <a:pos x="1670" y="1786"/>
              </a:cxn>
              <a:cxn ang="0">
                <a:pos x="2027" y="1014"/>
              </a:cxn>
              <a:cxn ang="0">
                <a:pos x="1014" y="0"/>
              </a:cxn>
              <a:cxn ang="0">
                <a:pos x="0" y="1014"/>
              </a:cxn>
              <a:cxn ang="0">
                <a:pos x="331" y="1763"/>
              </a:cxn>
            </a:cxnLst>
            <a:rect l="0" t="0" r="r" b="b"/>
            <a:pathLst>
              <a:path w="2027" h="1786">
                <a:moveTo>
                  <a:pt x="1670" y="1786"/>
                </a:moveTo>
                <a:cubicBezTo>
                  <a:pt x="1888" y="1600"/>
                  <a:pt x="2027" y="1323"/>
                  <a:pt x="2027" y="1014"/>
                </a:cubicBezTo>
                <a:cubicBezTo>
                  <a:pt x="2027" y="454"/>
                  <a:pt x="1573" y="0"/>
                  <a:pt x="1014" y="0"/>
                </a:cubicBezTo>
                <a:cubicBezTo>
                  <a:pt x="454" y="0"/>
                  <a:pt x="0" y="454"/>
                  <a:pt x="0" y="1014"/>
                </a:cubicBezTo>
                <a:cubicBezTo>
                  <a:pt x="0" y="1311"/>
                  <a:pt x="128" y="1578"/>
                  <a:pt x="331" y="1763"/>
                </a:cubicBezTo>
              </a:path>
            </a:pathLst>
          </a:custGeom>
          <a:noFill/>
          <a:ln w="190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latin typeface="Work Sans" panose="00000500000000000000" pitchFamily="2" charset="0"/>
            </a:endParaRPr>
          </a:p>
        </p:txBody>
      </p:sp>
      <p:grpSp>
        <p:nvGrpSpPr>
          <p:cNvPr id="50" name="Group 120">
            <a:extLst>
              <a:ext uri="{FF2B5EF4-FFF2-40B4-BE49-F238E27FC236}">
                <a16:creationId xmlns:a16="http://schemas.microsoft.com/office/drawing/2014/main" id="{5E38BD3D-7D8B-4CA5-AC7D-20A75B3D0949}"/>
              </a:ext>
            </a:extLst>
          </p:cNvPr>
          <p:cNvGrpSpPr/>
          <p:nvPr/>
        </p:nvGrpSpPr>
        <p:grpSpPr>
          <a:xfrm>
            <a:off x="6054912" y="5078316"/>
            <a:ext cx="711200" cy="1290824"/>
            <a:chOff x="7383504" y="1999713"/>
            <a:chExt cx="533400" cy="968118"/>
          </a:xfrm>
        </p:grpSpPr>
        <p:sp>
          <p:nvSpPr>
            <p:cNvPr id="51" name="Oval 33">
              <a:extLst>
                <a:ext uri="{FF2B5EF4-FFF2-40B4-BE49-F238E27FC236}">
                  <a16:creationId xmlns:a16="http://schemas.microsoft.com/office/drawing/2014/main" id="{89E2B1BF-CDC7-49A6-80F3-672121A59DF9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D057811C-D5F7-4A38-9547-15BF2CB8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62" name="Oval 44">
            <a:extLst>
              <a:ext uri="{FF2B5EF4-FFF2-40B4-BE49-F238E27FC236}">
                <a16:creationId xmlns:a16="http://schemas.microsoft.com/office/drawing/2014/main" id="{A658B5E1-588D-4825-8C20-8E8850EFBB1E}"/>
              </a:ext>
            </a:extLst>
          </p:cNvPr>
          <p:cNvSpPr/>
          <p:nvPr/>
        </p:nvSpPr>
        <p:spPr>
          <a:xfrm>
            <a:off x="2557973" y="4151047"/>
            <a:ext cx="711200" cy="678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83" name="TextBox 65">
            <a:extLst>
              <a:ext uri="{FF2B5EF4-FFF2-40B4-BE49-F238E27FC236}">
                <a16:creationId xmlns:a16="http://schemas.microsoft.com/office/drawing/2014/main" id="{4DC45E7A-29F6-4474-85D1-4B118A27A01A}"/>
              </a:ext>
            </a:extLst>
          </p:cNvPr>
          <p:cNvSpPr txBox="1"/>
          <p:nvPr/>
        </p:nvSpPr>
        <p:spPr>
          <a:xfrm>
            <a:off x="6849120" y="5034794"/>
            <a:ext cx="1732110" cy="2051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333" b="1" dirty="0" err="1">
                <a:solidFill>
                  <a:schemeClr val="accent6"/>
                </a:solidFill>
                <a:latin typeface="Work Sans" panose="00000500000000000000" pitchFamily="2" charset="0"/>
              </a:rPr>
              <a:t>Asistec</a:t>
            </a: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84" name="TextBox 66">
            <a:extLst>
              <a:ext uri="{FF2B5EF4-FFF2-40B4-BE49-F238E27FC236}">
                <a16:creationId xmlns:a16="http://schemas.microsoft.com/office/drawing/2014/main" id="{FEDF04CC-CA0D-4A59-BC60-657317C028A0}"/>
              </a:ext>
            </a:extLst>
          </p:cNvPr>
          <p:cNvSpPr txBox="1"/>
          <p:nvPr/>
        </p:nvSpPr>
        <p:spPr>
          <a:xfrm>
            <a:off x="67971" y="4009748"/>
            <a:ext cx="2428117" cy="451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Gestión internacional</a:t>
            </a: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  <a:p>
            <a:pPr marL="228594" indent="-228594" algn="ctr" defTabSz="121917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CO" sz="1333" dirty="0">
              <a:solidFill>
                <a:schemeClr val="tx1">
                  <a:lumMod val="65000"/>
                  <a:lumOff val="35000"/>
                </a:schemeClr>
              </a:solidFill>
              <a:latin typeface="Work Sans" panose="00000500000000000000" pitchFamily="2" charset="0"/>
            </a:endParaRPr>
          </a:p>
        </p:txBody>
      </p:sp>
      <p:sp>
        <p:nvSpPr>
          <p:cNvPr id="86" name="TextBox 68">
            <a:extLst>
              <a:ext uri="{FF2B5EF4-FFF2-40B4-BE49-F238E27FC236}">
                <a16:creationId xmlns:a16="http://schemas.microsoft.com/office/drawing/2014/main" id="{C5B12389-10B2-44F0-863B-9937DCF1205E}"/>
              </a:ext>
            </a:extLst>
          </p:cNvPr>
          <p:cNvSpPr txBox="1"/>
          <p:nvPr/>
        </p:nvSpPr>
        <p:spPr>
          <a:xfrm>
            <a:off x="6387925" y="3077969"/>
            <a:ext cx="2193305" cy="4102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Ferias Nacionales de Servicio al ciudadano</a:t>
            </a:r>
          </a:p>
        </p:txBody>
      </p:sp>
      <p:sp>
        <p:nvSpPr>
          <p:cNvPr id="87" name="TextBox 69">
            <a:extLst>
              <a:ext uri="{FF2B5EF4-FFF2-40B4-BE49-F238E27FC236}">
                <a16:creationId xmlns:a16="http://schemas.microsoft.com/office/drawing/2014/main" id="{B7F7965A-FA96-4652-A8D6-D501C47EB5F9}"/>
              </a:ext>
            </a:extLst>
          </p:cNvPr>
          <p:cNvSpPr txBox="1"/>
          <p:nvPr/>
        </p:nvSpPr>
        <p:spPr>
          <a:xfrm>
            <a:off x="940459" y="3066152"/>
            <a:ext cx="2171356" cy="72244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s-CO" sz="1467" b="1" dirty="0">
                <a:solidFill>
                  <a:schemeClr val="accent6"/>
                </a:solidFill>
                <a:latin typeface="Work Sans" panose="00000500000000000000" pitchFamily="2" charset="0"/>
              </a:rPr>
              <a:t>Seguimiento financiero Concesiones</a:t>
            </a:r>
            <a:endParaRPr lang="es-CO" sz="1333" b="1" dirty="0">
              <a:solidFill>
                <a:schemeClr val="accent6"/>
              </a:solidFill>
              <a:latin typeface="Work Sans" panose="00000500000000000000" pitchFamily="2" charset="0"/>
            </a:endParaRPr>
          </a:p>
          <a:p>
            <a:pPr algn="r">
              <a:spcBef>
                <a:spcPct val="20000"/>
              </a:spcBef>
              <a:defRPr/>
            </a:pPr>
            <a:r>
              <a:rPr lang="es-CO" sz="1467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88" name="TextBox 70">
            <a:extLst>
              <a:ext uri="{FF2B5EF4-FFF2-40B4-BE49-F238E27FC236}">
                <a16:creationId xmlns:a16="http://schemas.microsoft.com/office/drawing/2014/main" id="{21C3DA6F-5298-441C-AF83-82634F3B3908}"/>
              </a:ext>
            </a:extLst>
          </p:cNvPr>
          <p:cNvSpPr txBox="1"/>
          <p:nvPr/>
        </p:nvSpPr>
        <p:spPr>
          <a:xfrm>
            <a:off x="3164788" y="2305648"/>
            <a:ext cx="3042251" cy="4102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Encuentro transversal servicio al ciudadano.</a:t>
            </a:r>
          </a:p>
        </p:txBody>
      </p:sp>
      <p:sp>
        <p:nvSpPr>
          <p:cNvPr id="59" name="Oval 41">
            <a:extLst>
              <a:ext uri="{FF2B5EF4-FFF2-40B4-BE49-F238E27FC236}">
                <a16:creationId xmlns:a16="http://schemas.microsoft.com/office/drawing/2014/main" id="{756E6C1E-300A-486D-91B9-B0057198BAB4}"/>
              </a:ext>
            </a:extLst>
          </p:cNvPr>
          <p:cNvSpPr/>
          <p:nvPr/>
        </p:nvSpPr>
        <p:spPr>
          <a:xfrm>
            <a:off x="3223275" y="324949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B2722356-5F79-4634-BBD8-1EE1A658A5A5}"/>
              </a:ext>
            </a:extLst>
          </p:cNvPr>
          <p:cNvSpPr/>
          <p:nvPr/>
        </p:nvSpPr>
        <p:spPr>
          <a:xfrm>
            <a:off x="111761" y="1835179"/>
            <a:ext cx="8564408" cy="534478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64698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C7BCA4-EFCB-4267-87D5-EC0DB53FA471}"/>
              </a:ext>
            </a:extLst>
          </p:cNvPr>
          <p:cNvSpPr txBox="1"/>
          <p:nvPr/>
        </p:nvSpPr>
        <p:spPr>
          <a:xfrm>
            <a:off x="3282955" y="3867113"/>
            <a:ext cx="2740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Work Sans" panose="00000500000000000000" pitchFamily="2" charset="0"/>
              </a:rPr>
              <a:t>Estamos Trabajado en la Capacidad de Gestión y Eficacia</a:t>
            </a:r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FCBBE73-2105-4D02-A3CB-5A36B95D9537}"/>
              </a:ext>
            </a:extLst>
          </p:cNvPr>
          <p:cNvSpPr/>
          <p:nvPr/>
        </p:nvSpPr>
        <p:spPr>
          <a:xfrm>
            <a:off x="4421571" y="288209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574AD9D3-B8B9-49B3-80A7-0C34D147DAEB}"/>
              </a:ext>
            </a:extLst>
          </p:cNvPr>
          <p:cNvSpPr/>
          <p:nvPr/>
        </p:nvSpPr>
        <p:spPr>
          <a:xfrm>
            <a:off x="5948766" y="353383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2" name="Oval 44">
            <a:extLst>
              <a:ext uri="{FF2B5EF4-FFF2-40B4-BE49-F238E27FC236}">
                <a16:creationId xmlns:a16="http://schemas.microsoft.com/office/drawing/2014/main" id="{BC5F9CBF-EE0E-4AD5-BBCA-9BCBE39FA256}"/>
              </a:ext>
            </a:extLst>
          </p:cNvPr>
          <p:cNvSpPr/>
          <p:nvPr/>
        </p:nvSpPr>
        <p:spPr>
          <a:xfrm>
            <a:off x="2707320" y="537380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34" name="TextBox 65">
            <a:extLst>
              <a:ext uri="{FF2B5EF4-FFF2-40B4-BE49-F238E27FC236}">
                <a16:creationId xmlns:a16="http://schemas.microsoft.com/office/drawing/2014/main" id="{DD0CB6CD-F771-4151-B882-96FAD06E64AE}"/>
              </a:ext>
            </a:extLst>
          </p:cNvPr>
          <p:cNvSpPr txBox="1"/>
          <p:nvPr/>
        </p:nvSpPr>
        <p:spPr>
          <a:xfrm>
            <a:off x="477317" y="5399147"/>
            <a:ext cx="2089503" cy="8411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1219170">
              <a:spcBef>
                <a:spcPct val="20000"/>
              </a:spcBef>
              <a:defRPr/>
            </a:pPr>
            <a:r>
              <a:rPr lang="es-CO" sz="1333" b="1" dirty="0">
                <a:solidFill>
                  <a:schemeClr val="accent6"/>
                </a:solidFill>
                <a:latin typeface="Work Sans" panose="00000500000000000000" pitchFamily="2" charset="0"/>
              </a:rPr>
              <a:t>Campaña de empoderamiento y sentido de pertenencia de los colaboradores</a:t>
            </a:r>
            <a:r>
              <a:rPr lang="es-CO" sz="1467" b="1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42" name="Freeform 193">
            <a:extLst>
              <a:ext uri="{FF2B5EF4-FFF2-40B4-BE49-F238E27FC236}">
                <a16:creationId xmlns:a16="http://schemas.microsoft.com/office/drawing/2014/main" id="{CA7062C8-7F91-4ED7-B17D-53CEFD14D239}"/>
              </a:ext>
            </a:extLst>
          </p:cNvPr>
          <p:cNvSpPr>
            <a:spLocks noEditPoints="1"/>
          </p:cNvSpPr>
          <p:nvPr/>
        </p:nvSpPr>
        <p:spPr bwMode="auto">
          <a:xfrm>
            <a:off x="3330806" y="3348576"/>
            <a:ext cx="524399" cy="539381"/>
          </a:xfrm>
          <a:custGeom>
            <a:avLst/>
            <a:gdLst/>
            <a:ahLst/>
            <a:cxnLst>
              <a:cxn ang="0">
                <a:pos x="81" y="37"/>
              </a:cxn>
              <a:cxn ang="0">
                <a:pos x="38" y="80"/>
              </a:cxn>
              <a:cxn ang="0">
                <a:pos x="21" y="77"/>
              </a:cxn>
              <a:cxn ang="0">
                <a:pos x="0" y="124"/>
              </a:cxn>
              <a:cxn ang="0">
                <a:pos x="38" y="167"/>
              </a:cxn>
              <a:cxn ang="0">
                <a:pos x="1" y="210"/>
              </a:cxn>
              <a:cxn ang="0">
                <a:pos x="21" y="257"/>
              </a:cxn>
              <a:cxn ang="0">
                <a:pos x="38" y="253"/>
              </a:cxn>
              <a:cxn ang="0">
                <a:pos x="81" y="297"/>
              </a:cxn>
              <a:cxn ang="0">
                <a:pos x="78" y="314"/>
              </a:cxn>
              <a:cxn ang="0">
                <a:pos x="125" y="334"/>
              </a:cxn>
              <a:cxn ang="0">
                <a:pos x="168" y="297"/>
              </a:cxn>
              <a:cxn ang="0">
                <a:pos x="210" y="334"/>
              </a:cxn>
              <a:cxn ang="0">
                <a:pos x="258" y="314"/>
              </a:cxn>
              <a:cxn ang="0">
                <a:pos x="254" y="297"/>
              </a:cxn>
              <a:cxn ang="0">
                <a:pos x="297" y="253"/>
              </a:cxn>
              <a:cxn ang="0">
                <a:pos x="315" y="257"/>
              </a:cxn>
              <a:cxn ang="0">
                <a:pos x="335" y="210"/>
              </a:cxn>
              <a:cxn ang="0">
                <a:pos x="297" y="167"/>
              </a:cxn>
              <a:cxn ang="0">
                <a:pos x="335" y="124"/>
              </a:cxn>
              <a:cxn ang="0">
                <a:pos x="315" y="77"/>
              </a:cxn>
              <a:cxn ang="0">
                <a:pos x="297" y="80"/>
              </a:cxn>
              <a:cxn ang="0">
                <a:pos x="254" y="37"/>
              </a:cxn>
              <a:cxn ang="0">
                <a:pos x="258" y="20"/>
              </a:cxn>
              <a:cxn ang="0">
                <a:pos x="210" y="0"/>
              </a:cxn>
              <a:cxn ang="0">
                <a:pos x="168" y="37"/>
              </a:cxn>
              <a:cxn ang="0">
                <a:pos x="125" y="0"/>
              </a:cxn>
              <a:cxn ang="0">
                <a:pos x="78" y="20"/>
              </a:cxn>
              <a:cxn ang="0">
                <a:pos x="81" y="37"/>
              </a:cxn>
              <a:cxn ang="0">
                <a:pos x="168" y="60"/>
              </a:cxn>
              <a:cxn ang="0">
                <a:pos x="274" y="167"/>
              </a:cxn>
              <a:cxn ang="0">
                <a:pos x="168" y="274"/>
              </a:cxn>
              <a:cxn ang="0">
                <a:pos x="61" y="167"/>
              </a:cxn>
              <a:cxn ang="0">
                <a:pos x="168" y="60"/>
              </a:cxn>
            </a:cxnLst>
            <a:rect l="0" t="0" r="r" b="b"/>
            <a:pathLst>
              <a:path w="335" h="334">
                <a:moveTo>
                  <a:pt x="81" y="37"/>
                </a:moveTo>
                <a:cubicBezTo>
                  <a:pt x="81" y="61"/>
                  <a:pt x="62" y="80"/>
                  <a:pt x="38" y="80"/>
                </a:cubicBezTo>
                <a:cubicBezTo>
                  <a:pt x="32" y="80"/>
                  <a:pt x="26" y="79"/>
                  <a:pt x="21" y="77"/>
                </a:cubicBezTo>
                <a:cubicBezTo>
                  <a:pt x="12" y="91"/>
                  <a:pt x="5" y="107"/>
                  <a:pt x="0" y="124"/>
                </a:cubicBezTo>
                <a:cubicBezTo>
                  <a:pt x="22" y="127"/>
                  <a:pt x="38" y="145"/>
                  <a:pt x="38" y="167"/>
                </a:cubicBezTo>
                <a:cubicBezTo>
                  <a:pt x="38" y="189"/>
                  <a:pt x="22" y="207"/>
                  <a:pt x="1" y="210"/>
                </a:cubicBezTo>
                <a:cubicBezTo>
                  <a:pt x="5" y="227"/>
                  <a:pt x="12" y="243"/>
                  <a:pt x="21" y="257"/>
                </a:cubicBezTo>
                <a:cubicBezTo>
                  <a:pt x="26" y="255"/>
                  <a:pt x="32" y="253"/>
                  <a:pt x="38" y="253"/>
                </a:cubicBezTo>
                <a:cubicBezTo>
                  <a:pt x="62" y="253"/>
                  <a:pt x="81" y="273"/>
                  <a:pt x="81" y="297"/>
                </a:cubicBezTo>
                <a:cubicBezTo>
                  <a:pt x="81" y="303"/>
                  <a:pt x="80" y="309"/>
                  <a:pt x="78" y="314"/>
                </a:cubicBezTo>
                <a:cubicBezTo>
                  <a:pt x="92" y="323"/>
                  <a:pt x="108" y="330"/>
                  <a:pt x="125" y="334"/>
                </a:cubicBezTo>
                <a:cubicBezTo>
                  <a:pt x="128" y="313"/>
                  <a:pt x="146" y="297"/>
                  <a:pt x="168" y="297"/>
                </a:cubicBezTo>
                <a:cubicBezTo>
                  <a:pt x="190" y="297"/>
                  <a:pt x="208" y="313"/>
                  <a:pt x="210" y="334"/>
                </a:cubicBezTo>
                <a:cubicBezTo>
                  <a:pt x="227" y="330"/>
                  <a:pt x="243" y="323"/>
                  <a:pt x="258" y="314"/>
                </a:cubicBezTo>
                <a:cubicBezTo>
                  <a:pt x="255" y="309"/>
                  <a:pt x="254" y="303"/>
                  <a:pt x="254" y="297"/>
                </a:cubicBezTo>
                <a:cubicBezTo>
                  <a:pt x="254" y="273"/>
                  <a:pt x="273" y="253"/>
                  <a:pt x="297" y="253"/>
                </a:cubicBezTo>
                <a:cubicBezTo>
                  <a:pt x="304" y="253"/>
                  <a:pt x="309" y="255"/>
                  <a:pt x="315" y="257"/>
                </a:cubicBezTo>
                <a:cubicBezTo>
                  <a:pt x="324" y="243"/>
                  <a:pt x="331" y="227"/>
                  <a:pt x="335" y="210"/>
                </a:cubicBezTo>
                <a:cubicBezTo>
                  <a:pt x="314" y="207"/>
                  <a:pt x="297" y="189"/>
                  <a:pt x="297" y="167"/>
                </a:cubicBezTo>
                <a:cubicBezTo>
                  <a:pt x="297" y="145"/>
                  <a:pt x="314" y="127"/>
                  <a:pt x="335" y="124"/>
                </a:cubicBezTo>
                <a:cubicBezTo>
                  <a:pt x="331" y="107"/>
                  <a:pt x="324" y="91"/>
                  <a:pt x="315" y="77"/>
                </a:cubicBezTo>
                <a:cubicBezTo>
                  <a:pt x="309" y="79"/>
                  <a:pt x="304" y="80"/>
                  <a:pt x="297" y="80"/>
                </a:cubicBezTo>
                <a:cubicBezTo>
                  <a:pt x="273" y="80"/>
                  <a:pt x="254" y="61"/>
                  <a:pt x="254" y="37"/>
                </a:cubicBezTo>
                <a:cubicBezTo>
                  <a:pt x="254" y="31"/>
                  <a:pt x="255" y="25"/>
                  <a:pt x="258" y="20"/>
                </a:cubicBezTo>
                <a:cubicBezTo>
                  <a:pt x="243" y="11"/>
                  <a:pt x="227" y="4"/>
                  <a:pt x="210" y="0"/>
                </a:cubicBezTo>
                <a:cubicBezTo>
                  <a:pt x="208" y="21"/>
                  <a:pt x="190" y="37"/>
                  <a:pt x="168" y="37"/>
                </a:cubicBezTo>
                <a:cubicBezTo>
                  <a:pt x="146" y="37"/>
                  <a:pt x="128" y="21"/>
                  <a:pt x="125" y="0"/>
                </a:cubicBezTo>
                <a:cubicBezTo>
                  <a:pt x="108" y="4"/>
                  <a:pt x="92" y="11"/>
                  <a:pt x="78" y="20"/>
                </a:cubicBezTo>
                <a:cubicBezTo>
                  <a:pt x="80" y="25"/>
                  <a:pt x="81" y="31"/>
                  <a:pt x="81" y="37"/>
                </a:cubicBezTo>
                <a:close/>
                <a:moveTo>
                  <a:pt x="168" y="60"/>
                </a:moveTo>
                <a:cubicBezTo>
                  <a:pt x="227" y="60"/>
                  <a:pt x="274" y="108"/>
                  <a:pt x="274" y="167"/>
                </a:cubicBezTo>
                <a:cubicBezTo>
                  <a:pt x="274" y="226"/>
                  <a:pt x="227" y="274"/>
                  <a:pt x="168" y="274"/>
                </a:cubicBezTo>
                <a:cubicBezTo>
                  <a:pt x="109" y="274"/>
                  <a:pt x="61" y="226"/>
                  <a:pt x="61" y="167"/>
                </a:cubicBezTo>
                <a:cubicBezTo>
                  <a:pt x="61" y="108"/>
                  <a:pt x="109" y="60"/>
                  <a:pt x="168" y="60"/>
                </a:cubicBez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F90D41F-A542-41E2-A21E-C26919553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5" b="90000" l="10000" r="96053">
                        <a14:foregroundMark x1="26316" y1="21351" x2="26316" y2="21351"/>
                        <a14:foregroundMark x1="34474" y1="12703" x2="34474" y2="12703"/>
                        <a14:foregroundMark x1="44474" y1="6757" x2="47895" y2="7297"/>
                        <a14:foregroundMark x1="54737" y1="4595" x2="54737" y2="4595"/>
                        <a14:foregroundMark x1="63158" y1="10000" x2="63158" y2="10000"/>
                        <a14:foregroundMark x1="66316" y1="9730" x2="66316" y2="9730"/>
                        <a14:foregroundMark x1="76842" y1="16757" x2="76842" y2="16757"/>
                        <a14:foregroundMark x1="81053" y1="24324" x2="81053" y2="24324"/>
                        <a14:foregroundMark x1="82632" y1="36757" x2="82632" y2="36757"/>
                        <a14:foregroundMark x1="77632" y1="50270" x2="77632" y2="50270"/>
                        <a14:foregroundMark x1="84737" y1="49189" x2="84737" y2="49189"/>
                        <a14:foregroundMark x1="96053" y1="56486" x2="96053" y2="56486"/>
                        <a14:foregroundMark x1="70789" y1="58378" x2="70789" y2="58378"/>
                        <a14:foregroundMark x1="60526" y1="64865" x2="60000" y2="64595"/>
                        <a14:foregroundMark x1="48158" y1="64595" x2="48158" y2="64595"/>
                        <a14:foregroundMark x1="37895" y1="61081" x2="37895" y2="61081"/>
                        <a14:foregroundMark x1="28947" y1="53243" x2="28947" y2="53243"/>
                        <a14:foregroundMark x1="23947" y1="44595" x2="23947" y2="44595"/>
                        <a14:foregroundMark x1="23158" y1="32973" x2="23158" y2="32973"/>
                        <a14:foregroundMark x1="17632" y1="41892" x2="17632" y2="41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000" y="3636152"/>
            <a:ext cx="624564" cy="608128"/>
          </a:xfrm>
          <a:prstGeom prst="rect">
            <a:avLst/>
          </a:prstGeom>
          <a:ln>
            <a:noFill/>
          </a:ln>
        </p:spPr>
      </p:pic>
      <p:pic>
        <p:nvPicPr>
          <p:cNvPr id="44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1DB2ABBC-1020-407F-9DB3-433574FA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4547243" y="3009273"/>
            <a:ext cx="429046" cy="4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áfico 44" descr="Informática en la nube">
            <a:extLst>
              <a:ext uri="{FF2B5EF4-FFF2-40B4-BE49-F238E27FC236}">
                <a16:creationId xmlns:a16="http://schemas.microsoft.com/office/drawing/2014/main" id="{D81BD05B-3B30-4EBD-B029-2F5EE63D0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0055" y="5161474"/>
            <a:ext cx="559242" cy="559242"/>
          </a:xfrm>
          <a:prstGeom prst="rect">
            <a:avLst/>
          </a:prstGeom>
        </p:spPr>
      </p:pic>
      <p:pic>
        <p:nvPicPr>
          <p:cNvPr id="47" name="Gráfico 46" descr="Conexiones">
            <a:extLst>
              <a:ext uri="{FF2B5EF4-FFF2-40B4-BE49-F238E27FC236}">
                <a16:creationId xmlns:a16="http://schemas.microsoft.com/office/drawing/2014/main" id="{B9D27CE1-5C23-47C6-A0DE-E062AC1A8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1419" y="4220261"/>
            <a:ext cx="570348" cy="570348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5649CBA5-2337-4A00-AB41-FC4B65FF314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58" b="93158" l="6775" r="93767">
                        <a14:foregroundMark x1="18970" y1="35526" x2="18970" y2="35526"/>
                        <a14:foregroundMark x1="47425" y1="8421" x2="47425" y2="8421"/>
                        <a14:foregroundMark x1="76152" y1="32368" x2="76152" y2="32368"/>
                        <a14:foregroundMark x1="63686" y1="58947" x2="63686" y2="58947"/>
                        <a14:foregroundMark x1="70732" y1="66842" x2="70732" y2="66842"/>
                        <a14:foregroundMark x1="73171" y1="72105" x2="73171" y2="72105"/>
                        <a14:foregroundMark x1="88889" y1="88684" x2="88889" y2="88684"/>
                        <a14:foregroundMark x1="93767" y1="76316" x2="93767" y2="76316"/>
                        <a14:foregroundMark x1="76965" y1="93158" x2="76965" y2="93158"/>
                        <a14:foregroundMark x1="47967" y1="76316" x2="47967" y2="76316"/>
                        <a14:foregroundMark x1="34146" y1="73947" x2="34146" y2="73947"/>
                        <a14:foregroundMark x1="6775" y1="65526" x2="6775" y2="65526"/>
                        <a14:foregroundMark x1="22493" y1="65000" x2="22493" y2="65000"/>
                        <a14:foregroundMark x1="21951" y1="70526" x2="21951" y2="70526"/>
                        <a14:foregroundMark x1="20867" y1="77895" x2="20867" y2="77895"/>
                        <a14:foregroundMark x1="20054" y1="83158" x2="20054" y2="83158"/>
                        <a14:foregroundMark x1="18699" y1="88158" x2="18699" y2="88158"/>
                        <a14:foregroundMark x1="27100" y1="88158" x2="27100" y2="88158"/>
                        <a14:foregroundMark x1="12466" y1="70789" x2="12466" y2="70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434" y="5448486"/>
            <a:ext cx="565858" cy="53037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9E5D6C8-C184-42A2-BED5-B9D646C03B51}"/>
              </a:ext>
            </a:extLst>
          </p:cNvPr>
          <p:cNvSpPr txBox="1"/>
          <p:nvPr/>
        </p:nvSpPr>
        <p:spPr>
          <a:xfrm>
            <a:off x="111761" y="1157847"/>
            <a:ext cx="8564408" cy="46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338"/>
              </a:spcAft>
              <a:defRPr/>
            </a:pPr>
            <a:r>
              <a:rPr lang="es-CO" sz="2400" dirty="0">
                <a:solidFill>
                  <a:schemeClr val="accent6"/>
                </a:solidFill>
                <a:latin typeface="Work Sans" panose="00000500000000000000" pitchFamily="2" charset="0"/>
              </a:rPr>
              <a:t>Proyectos en curso</a:t>
            </a:r>
          </a:p>
        </p:txBody>
      </p:sp>
      <p:grpSp>
        <p:nvGrpSpPr>
          <p:cNvPr id="38" name="Group 5"/>
          <p:cNvGrpSpPr/>
          <p:nvPr/>
        </p:nvGrpSpPr>
        <p:grpSpPr>
          <a:xfrm>
            <a:off x="9687529" y="3241326"/>
            <a:ext cx="1263864" cy="2061194"/>
            <a:chOff x="10185400" y="3552825"/>
            <a:chExt cx="4006850" cy="6610350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11633200" y="9880600"/>
              <a:ext cx="1076325" cy="282575"/>
            </a:xfrm>
            <a:custGeom>
              <a:avLst/>
              <a:gdLst>
                <a:gd name="T0" fmla="*/ 678 w 678"/>
                <a:gd name="T1" fmla="*/ 90 h 178"/>
                <a:gd name="T2" fmla="*/ 678 w 678"/>
                <a:gd name="T3" fmla="*/ 90 h 178"/>
                <a:gd name="T4" fmla="*/ 676 w 678"/>
                <a:gd name="T5" fmla="*/ 108 h 178"/>
                <a:gd name="T6" fmla="*/ 670 w 678"/>
                <a:gd name="T7" fmla="*/ 124 h 178"/>
                <a:gd name="T8" fmla="*/ 662 w 678"/>
                <a:gd name="T9" fmla="*/ 140 h 178"/>
                <a:gd name="T10" fmla="*/ 650 w 678"/>
                <a:gd name="T11" fmla="*/ 152 h 178"/>
                <a:gd name="T12" fmla="*/ 636 w 678"/>
                <a:gd name="T13" fmla="*/ 164 h 178"/>
                <a:gd name="T14" fmla="*/ 620 w 678"/>
                <a:gd name="T15" fmla="*/ 172 h 178"/>
                <a:gd name="T16" fmla="*/ 602 w 678"/>
                <a:gd name="T17" fmla="*/ 176 h 178"/>
                <a:gd name="T18" fmla="*/ 582 w 678"/>
                <a:gd name="T19" fmla="*/ 178 h 178"/>
                <a:gd name="T20" fmla="*/ 96 w 678"/>
                <a:gd name="T21" fmla="*/ 178 h 178"/>
                <a:gd name="T22" fmla="*/ 96 w 678"/>
                <a:gd name="T23" fmla="*/ 178 h 178"/>
                <a:gd name="T24" fmla="*/ 76 w 678"/>
                <a:gd name="T25" fmla="*/ 176 h 178"/>
                <a:gd name="T26" fmla="*/ 58 w 678"/>
                <a:gd name="T27" fmla="*/ 172 h 178"/>
                <a:gd name="T28" fmla="*/ 42 w 678"/>
                <a:gd name="T29" fmla="*/ 164 h 178"/>
                <a:gd name="T30" fmla="*/ 28 w 678"/>
                <a:gd name="T31" fmla="*/ 152 h 178"/>
                <a:gd name="T32" fmla="*/ 16 w 678"/>
                <a:gd name="T33" fmla="*/ 140 h 178"/>
                <a:gd name="T34" fmla="*/ 8 w 678"/>
                <a:gd name="T35" fmla="*/ 124 h 178"/>
                <a:gd name="T36" fmla="*/ 2 w 678"/>
                <a:gd name="T37" fmla="*/ 108 h 178"/>
                <a:gd name="T38" fmla="*/ 0 w 678"/>
                <a:gd name="T39" fmla="*/ 90 h 178"/>
                <a:gd name="T40" fmla="*/ 0 w 678"/>
                <a:gd name="T41" fmla="*/ 90 h 178"/>
                <a:gd name="T42" fmla="*/ 0 w 678"/>
                <a:gd name="T43" fmla="*/ 90 h 178"/>
                <a:gd name="T44" fmla="*/ 2 w 678"/>
                <a:gd name="T45" fmla="*/ 72 h 178"/>
                <a:gd name="T46" fmla="*/ 8 w 678"/>
                <a:gd name="T47" fmla="*/ 54 h 178"/>
                <a:gd name="T48" fmla="*/ 16 w 678"/>
                <a:gd name="T49" fmla="*/ 40 h 178"/>
                <a:gd name="T50" fmla="*/ 28 w 678"/>
                <a:gd name="T51" fmla="*/ 26 h 178"/>
                <a:gd name="T52" fmla="*/ 42 w 678"/>
                <a:gd name="T53" fmla="*/ 16 h 178"/>
                <a:gd name="T54" fmla="*/ 58 w 678"/>
                <a:gd name="T55" fmla="*/ 8 h 178"/>
                <a:gd name="T56" fmla="*/ 76 w 678"/>
                <a:gd name="T57" fmla="*/ 2 h 178"/>
                <a:gd name="T58" fmla="*/ 96 w 678"/>
                <a:gd name="T59" fmla="*/ 0 h 178"/>
                <a:gd name="T60" fmla="*/ 582 w 678"/>
                <a:gd name="T61" fmla="*/ 0 h 178"/>
                <a:gd name="T62" fmla="*/ 582 w 678"/>
                <a:gd name="T63" fmla="*/ 0 h 178"/>
                <a:gd name="T64" fmla="*/ 602 w 678"/>
                <a:gd name="T65" fmla="*/ 2 h 178"/>
                <a:gd name="T66" fmla="*/ 620 w 678"/>
                <a:gd name="T67" fmla="*/ 8 h 178"/>
                <a:gd name="T68" fmla="*/ 636 w 678"/>
                <a:gd name="T69" fmla="*/ 16 h 178"/>
                <a:gd name="T70" fmla="*/ 650 w 678"/>
                <a:gd name="T71" fmla="*/ 26 h 178"/>
                <a:gd name="T72" fmla="*/ 662 w 678"/>
                <a:gd name="T73" fmla="*/ 40 h 178"/>
                <a:gd name="T74" fmla="*/ 670 w 678"/>
                <a:gd name="T75" fmla="*/ 54 h 178"/>
                <a:gd name="T76" fmla="*/ 676 w 678"/>
                <a:gd name="T77" fmla="*/ 72 h 178"/>
                <a:gd name="T78" fmla="*/ 678 w 678"/>
                <a:gd name="T79" fmla="*/ 90 h 178"/>
                <a:gd name="T80" fmla="*/ 678 w 678"/>
                <a:gd name="T8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8" h="178">
                  <a:moveTo>
                    <a:pt x="678" y="90"/>
                  </a:moveTo>
                  <a:lnTo>
                    <a:pt x="678" y="90"/>
                  </a:lnTo>
                  <a:lnTo>
                    <a:pt x="676" y="108"/>
                  </a:lnTo>
                  <a:lnTo>
                    <a:pt x="670" y="124"/>
                  </a:lnTo>
                  <a:lnTo>
                    <a:pt x="662" y="140"/>
                  </a:lnTo>
                  <a:lnTo>
                    <a:pt x="650" y="152"/>
                  </a:lnTo>
                  <a:lnTo>
                    <a:pt x="636" y="164"/>
                  </a:lnTo>
                  <a:lnTo>
                    <a:pt x="620" y="172"/>
                  </a:lnTo>
                  <a:lnTo>
                    <a:pt x="602" y="176"/>
                  </a:lnTo>
                  <a:lnTo>
                    <a:pt x="582" y="178"/>
                  </a:lnTo>
                  <a:lnTo>
                    <a:pt x="96" y="178"/>
                  </a:lnTo>
                  <a:lnTo>
                    <a:pt x="96" y="178"/>
                  </a:lnTo>
                  <a:lnTo>
                    <a:pt x="76" y="176"/>
                  </a:lnTo>
                  <a:lnTo>
                    <a:pt x="58" y="172"/>
                  </a:lnTo>
                  <a:lnTo>
                    <a:pt x="42" y="164"/>
                  </a:lnTo>
                  <a:lnTo>
                    <a:pt x="28" y="152"/>
                  </a:lnTo>
                  <a:lnTo>
                    <a:pt x="16" y="140"/>
                  </a:lnTo>
                  <a:lnTo>
                    <a:pt x="8" y="124"/>
                  </a:lnTo>
                  <a:lnTo>
                    <a:pt x="2" y="10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4"/>
                  </a:lnTo>
                  <a:lnTo>
                    <a:pt x="16" y="40"/>
                  </a:lnTo>
                  <a:lnTo>
                    <a:pt x="28" y="26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602" y="2"/>
                  </a:lnTo>
                  <a:lnTo>
                    <a:pt x="620" y="8"/>
                  </a:lnTo>
                  <a:lnTo>
                    <a:pt x="636" y="16"/>
                  </a:lnTo>
                  <a:lnTo>
                    <a:pt x="650" y="26"/>
                  </a:lnTo>
                  <a:lnTo>
                    <a:pt x="662" y="40"/>
                  </a:lnTo>
                  <a:lnTo>
                    <a:pt x="670" y="54"/>
                  </a:lnTo>
                  <a:lnTo>
                    <a:pt x="676" y="72"/>
                  </a:lnTo>
                  <a:lnTo>
                    <a:pt x="678" y="90"/>
                  </a:lnTo>
                  <a:lnTo>
                    <a:pt x="678" y="9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11372850" y="9772650"/>
              <a:ext cx="1597025" cy="238125"/>
            </a:xfrm>
            <a:custGeom>
              <a:avLst/>
              <a:gdLst>
                <a:gd name="T0" fmla="*/ 136 w 1006"/>
                <a:gd name="T1" fmla="*/ 150 h 150"/>
                <a:gd name="T2" fmla="*/ 868 w 1006"/>
                <a:gd name="T3" fmla="*/ 150 h 150"/>
                <a:gd name="T4" fmla="*/ 868 w 1006"/>
                <a:gd name="T5" fmla="*/ 150 h 150"/>
                <a:gd name="T6" fmla="*/ 928 w 1006"/>
                <a:gd name="T7" fmla="*/ 90 h 150"/>
                <a:gd name="T8" fmla="*/ 928 w 1006"/>
                <a:gd name="T9" fmla="*/ 90 h 150"/>
                <a:gd name="T10" fmla="*/ 956 w 1006"/>
                <a:gd name="T11" fmla="*/ 60 h 150"/>
                <a:gd name="T12" fmla="*/ 978 w 1006"/>
                <a:gd name="T13" fmla="*/ 36 h 150"/>
                <a:gd name="T14" fmla="*/ 994 w 1006"/>
                <a:gd name="T15" fmla="*/ 16 h 150"/>
                <a:gd name="T16" fmla="*/ 1006 w 1006"/>
                <a:gd name="T17" fmla="*/ 0 h 150"/>
                <a:gd name="T18" fmla="*/ 0 w 1006"/>
                <a:gd name="T19" fmla="*/ 0 h 150"/>
                <a:gd name="T20" fmla="*/ 0 w 1006"/>
                <a:gd name="T21" fmla="*/ 0 h 150"/>
                <a:gd name="T22" fmla="*/ 6 w 1006"/>
                <a:gd name="T23" fmla="*/ 12 h 150"/>
                <a:gd name="T24" fmla="*/ 6 w 1006"/>
                <a:gd name="T25" fmla="*/ 12 h 150"/>
                <a:gd name="T26" fmla="*/ 66 w 1006"/>
                <a:gd name="T27" fmla="*/ 76 h 150"/>
                <a:gd name="T28" fmla="*/ 136 w 1006"/>
                <a:gd name="T29" fmla="*/ 150 h 150"/>
                <a:gd name="T30" fmla="*/ 136 w 1006"/>
                <a:gd name="T3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6" h="150">
                  <a:moveTo>
                    <a:pt x="136" y="150"/>
                  </a:moveTo>
                  <a:lnTo>
                    <a:pt x="868" y="150"/>
                  </a:lnTo>
                  <a:lnTo>
                    <a:pt x="868" y="150"/>
                  </a:lnTo>
                  <a:lnTo>
                    <a:pt x="928" y="90"/>
                  </a:lnTo>
                  <a:lnTo>
                    <a:pt x="928" y="90"/>
                  </a:lnTo>
                  <a:lnTo>
                    <a:pt x="956" y="60"/>
                  </a:lnTo>
                  <a:lnTo>
                    <a:pt x="978" y="36"/>
                  </a:lnTo>
                  <a:lnTo>
                    <a:pt x="994" y="16"/>
                  </a:lnTo>
                  <a:lnTo>
                    <a:pt x="100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6" y="76"/>
                  </a:lnTo>
                  <a:lnTo>
                    <a:pt x="136" y="150"/>
                  </a:lnTo>
                  <a:lnTo>
                    <a:pt x="136" y="15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11318875" y="8988425"/>
              <a:ext cx="1714500" cy="161925"/>
            </a:xfrm>
            <a:custGeom>
              <a:avLst/>
              <a:gdLst>
                <a:gd name="T0" fmla="*/ 1080 w 1080"/>
                <a:gd name="T1" fmla="*/ 50 h 102"/>
                <a:gd name="T2" fmla="*/ 1080 w 1080"/>
                <a:gd name="T3" fmla="*/ 50 h 102"/>
                <a:gd name="T4" fmla="*/ 1078 w 1080"/>
                <a:gd name="T5" fmla="*/ 62 h 102"/>
                <a:gd name="T6" fmla="*/ 1076 w 1080"/>
                <a:gd name="T7" fmla="*/ 70 h 102"/>
                <a:gd name="T8" fmla="*/ 1072 w 1080"/>
                <a:gd name="T9" fmla="*/ 80 h 102"/>
                <a:gd name="T10" fmla="*/ 1066 w 1080"/>
                <a:gd name="T11" fmla="*/ 88 h 102"/>
                <a:gd name="T12" fmla="*/ 1058 w 1080"/>
                <a:gd name="T13" fmla="*/ 94 h 102"/>
                <a:gd name="T14" fmla="*/ 1052 w 1080"/>
                <a:gd name="T15" fmla="*/ 98 h 102"/>
                <a:gd name="T16" fmla="*/ 1042 w 1080"/>
                <a:gd name="T17" fmla="*/ 102 h 102"/>
                <a:gd name="T18" fmla="*/ 1034 w 1080"/>
                <a:gd name="T19" fmla="*/ 102 h 102"/>
                <a:gd name="T20" fmla="*/ 46 w 1080"/>
                <a:gd name="T21" fmla="*/ 102 h 102"/>
                <a:gd name="T22" fmla="*/ 46 w 1080"/>
                <a:gd name="T23" fmla="*/ 102 h 102"/>
                <a:gd name="T24" fmla="*/ 36 w 1080"/>
                <a:gd name="T25" fmla="*/ 102 h 102"/>
                <a:gd name="T26" fmla="*/ 28 w 1080"/>
                <a:gd name="T27" fmla="*/ 98 h 102"/>
                <a:gd name="T28" fmla="*/ 20 w 1080"/>
                <a:gd name="T29" fmla="*/ 94 h 102"/>
                <a:gd name="T30" fmla="*/ 14 w 1080"/>
                <a:gd name="T31" fmla="*/ 88 h 102"/>
                <a:gd name="T32" fmla="*/ 8 w 1080"/>
                <a:gd name="T33" fmla="*/ 80 h 102"/>
                <a:gd name="T34" fmla="*/ 4 w 1080"/>
                <a:gd name="T35" fmla="*/ 70 h 102"/>
                <a:gd name="T36" fmla="*/ 0 w 1080"/>
                <a:gd name="T37" fmla="*/ 62 h 102"/>
                <a:gd name="T38" fmla="*/ 0 w 1080"/>
                <a:gd name="T39" fmla="*/ 50 h 102"/>
                <a:gd name="T40" fmla="*/ 0 w 1080"/>
                <a:gd name="T41" fmla="*/ 50 h 102"/>
                <a:gd name="T42" fmla="*/ 0 w 1080"/>
                <a:gd name="T43" fmla="*/ 50 h 102"/>
                <a:gd name="T44" fmla="*/ 0 w 1080"/>
                <a:gd name="T45" fmla="*/ 40 h 102"/>
                <a:gd name="T46" fmla="*/ 4 w 1080"/>
                <a:gd name="T47" fmla="*/ 32 h 102"/>
                <a:gd name="T48" fmla="*/ 8 w 1080"/>
                <a:gd name="T49" fmla="*/ 22 h 102"/>
                <a:gd name="T50" fmla="*/ 14 w 1080"/>
                <a:gd name="T51" fmla="*/ 14 h 102"/>
                <a:gd name="T52" fmla="*/ 20 w 1080"/>
                <a:gd name="T53" fmla="*/ 8 h 102"/>
                <a:gd name="T54" fmla="*/ 28 w 1080"/>
                <a:gd name="T55" fmla="*/ 4 h 102"/>
                <a:gd name="T56" fmla="*/ 36 w 1080"/>
                <a:gd name="T57" fmla="*/ 0 h 102"/>
                <a:gd name="T58" fmla="*/ 46 w 1080"/>
                <a:gd name="T59" fmla="*/ 0 h 102"/>
                <a:gd name="T60" fmla="*/ 1034 w 1080"/>
                <a:gd name="T61" fmla="*/ 0 h 102"/>
                <a:gd name="T62" fmla="*/ 1034 w 1080"/>
                <a:gd name="T63" fmla="*/ 0 h 102"/>
                <a:gd name="T64" fmla="*/ 1042 w 1080"/>
                <a:gd name="T65" fmla="*/ 0 h 102"/>
                <a:gd name="T66" fmla="*/ 1052 w 1080"/>
                <a:gd name="T67" fmla="*/ 4 h 102"/>
                <a:gd name="T68" fmla="*/ 1058 w 1080"/>
                <a:gd name="T69" fmla="*/ 8 h 102"/>
                <a:gd name="T70" fmla="*/ 1066 w 1080"/>
                <a:gd name="T71" fmla="*/ 14 h 102"/>
                <a:gd name="T72" fmla="*/ 1072 w 1080"/>
                <a:gd name="T73" fmla="*/ 22 h 102"/>
                <a:gd name="T74" fmla="*/ 1076 w 1080"/>
                <a:gd name="T75" fmla="*/ 32 h 102"/>
                <a:gd name="T76" fmla="*/ 1078 w 1080"/>
                <a:gd name="T77" fmla="*/ 40 h 102"/>
                <a:gd name="T78" fmla="*/ 1080 w 1080"/>
                <a:gd name="T79" fmla="*/ 50 h 102"/>
                <a:gd name="T80" fmla="*/ 1080 w 1080"/>
                <a:gd name="T81" fmla="*/ 5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0" h="102">
                  <a:moveTo>
                    <a:pt x="1080" y="50"/>
                  </a:moveTo>
                  <a:lnTo>
                    <a:pt x="1080" y="50"/>
                  </a:lnTo>
                  <a:lnTo>
                    <a:pt x="1078" y="62"/>
                  </a:lnTo>
                  <a:lnTo>
                    <a:pt x="1076" y="70"/>
                  </a:lnTo>
                  <a:lnTo>
                    <a:pt x="1072" y="80"/>
                  </a:lnTo>
                  <a:lnTo>
                    <a:pt x="1066" y="88"/>
                  </a:lnTo>
                  <a:lnTo>
                    <a:pt x="1058" y="94"/>
                  </a:lnTo>
                  <a:lnTo>
                    <a:pt x="1052" y="98"/>
                  </a:lnTo>
                  <a:lnTo>
                    <a:pt x="1042" y="102"/>
                  </a:lnTo>
                  <a:lnTo>
                    <a:pt x="1034" y="102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36" y="102"/>
                  </a:lnTo>
                  <a:lnTo>
                    <a:pt x="28" y="98"/>
                  </a:lnTo>
                  <a:lnTo>
                    <a:pt x="20" y="94"/>
                  </a:lnTo>
                  <a:lnTo>
                    <a:pt x="14" y="88"/>
                  </a:lnTo>
                  <a:lnTo>
                    <a:pt x="8" y="80"/>
                  </a:lnTo>
                  <a:lnTo>
                    <a:pt x="4" y="70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4" y="32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1034" y="0"/>
                  </a:lnTo>
                  <a:lnTo>
                    <a:pt x="1034" y="0"/>
                  </a:lnTo>
                  <a:lnTo>
                    <a:pt x="1042" y="0"/>
                  </a:lnTo>
                  <a:lnTo>
                    <a:pt x="1052" y="4"/>
                  </a:lnTo>
                  <a:lnTo>
                    <a:pt x="1058" y="8"/>
                  </a:lnTo>
                  <a:lnTo>
                    <a:pt x="1066" y="14"/>
                  </a:lnTo>
                  <a:lnTo>
                    <a:pt x="1072" y="22"/>
                  </a:lnTo>
                  <a:lnTo>
                    <a:pt x="1076" y="32"/>
                  </a:lnTo>
                  <a:lnTo>
                    <a:pt x="1078" y="40"/>
                  </a:lnTo>
                  <a:lnTo>
                    <a:pt x="1080" y="50"/>
                  </a:lnTo>
                  <a:lnTo>
                    <a:pt x="1080" y="5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11318875" y="9226550"/>
              <a:ext cx="1714500" cy="165100"/>
            </a:xfrm>
            <a:custGeom>
              <a:avLst/>
              <a:gdLst>
                <a:gd name="T0" fmla="*/ 1080 w 1080"/>
                <a:gd name="T1" fmla="*/ 52 h 104"/>
                <a:gd name="T2" fmla="*/ 1080 w 1080"/>
                <a:gd name="T3" fmla="*/ 52 h 104"/>
                <a:gd name="T4" fmla="*/ 1078 w 1080"/>
                <a:gd name="T5" fmla="*/ 62 h 104"/>
                <a:gd name="T6" fmla="*/ 1076 w 1080"/>
                <a:gd name="T7" fmla="*/ 72 h 104"/>
                <a:gd name="T8" fmla="*/ 1072 w 1080"/>
                <a:gd name="T9" fmla="*/ 82 h 104"/>
                <a:gd name="T10" fmla="*/ 1066 w 1080"/>
                <a:gd name="T11" fmla="*/ 88 h 104"/>
                <a:gd name="T12" fmla="*/ 1058 w 1080"/>
                <a:gd name="T13" fmla="*/ 94 h 104"/>
                <a:gd name="T14" fmla="*/ 1052 w 1080"/>
                <a:gd name="T15" fmla="*/ 100 h 104"/>
                <a:gd name="T16" fmla="*/ 1042 w 1080"/>
                <a:gd name="T17" fmla="*/ 102 h 104"/>
                <a:gd name="T18" fmla="*/ 1034 w 1080"/>
                <a:gd name="T19" fmla="*/ 104 h 104"/>
                <a:gd name="T20" fmla="*/ 46 w 1080"/>
                <a:gd name="T21" fmla="*/ 104 h 104"/>
                <a:gd name="T22" fmla="*/ 46 w 1080"/>
                <a:gd name="T23" fmla="*/ 104 h 104"/>
                <a:gd name="T24" fmla="*/ 36 w 1080"/>
                <a:gd name="T25" fmla="*/ 102 h 104"/>
                <a:gd name="T26" fmla="*/ 28 w 1080"/>
                <a:gd name="T27" fmla="*/ 100 h 104"/>
                <a:gd name="T28" fmla="*/ 20 w 1080"/>
                <a:gd name="T29" fmla="*/ 94 h 104"/>
                <a:gd name="T30" fmla="*/ 14 w 1080"/>
                <a:gd name="T31" fmla="*/ 88 h 104"/>
                <a:gd name="T32" fmla="*/ 8 w 1080"/>
                <a:gd name="T33" fmla="*/ 82 h 104"/>
                <a:gd name="T34" fmla="*/ 4 w 1080"/>
                <a:gd name="T35" fmla="*/ 72 h 104"/>
                <a:gd name="T36" fmla="*/ 0 w 1080"/>
                <a:gd name="T37" fmla="*/ 62 h 104"/>
                <a:gd name="T38" fmla="*/ 0 w 1080"/>
                <a:gd name="T39" fmla="*/ 52 h 104"/>
                <a:gd name="T40" fmla="*/ 0 w 1080"/>
                <a:gd name="T41" fmla="*/ 52 h 104"/>
                <a:gd name="T42" fmla="*/ 0 w 1080"/>
                <a:gd name="T43" fmla="*/ 52 h 104"/>
                <a:gd name="T44" fmla="*/ 0 w 1080"/>
                <a:gd name="T45" fmla="*/ 42 h 104"/>
                <a:gd name="T46" fmla="*/ 4 w 1080"/>
                <a:gd name="T47" fmla="*/ 32 h 104"/>
                <a:gd name="T48" fmla="*/ 8 w 1080"/>
                <a:gd name="T49" fmla="*/ 24 h 104"/>
                <a:gd name="T50" fmla="*/ 14 w 1080"/>
                <a:gd name="T51" fmla="*/ 16 h 104"/>
                <a:gd name="T52" fmla="*/ 20 w 1080"/>
                <a:gd name="T53" fmla="*/ 10 h 104"/>
                <a:gd name="T54" fmla="*/ 28 w 1080"/>
                <a:gd name="T55" fmla="*/ 4 h 104"/>
                <a:gd name="T56" fmla="*/ 36 w 1080"/>
                <a:gd name="T57" fmla="*/ 2 h 104"/>
                <a:gd name="T58" fmla="*/ 46 w 1080"/>
                <a:gd name="T59" fmla="*/ 0 h 104"/>
                <a:gd name="T60" fmla="*/ 1034 w 1080"/>
                <a:gd name="T61" fmla="*/ 0 h 104"/>
                <a:gd name="T62" fmla="*/ 1034 w 1080"/>
                <a:gd name="T63" fmla="*/ 0 h 104"/>
                <a:gd name="T64" fmla="*/ 1042 w 1080"/>
                <a:gd name="T65" fmla="*/ 2 h 104"/>
                <a:gd name="T66" fmla="*/ 1052 w 1080"/>
                <a:gd name="T67" fmla="*/ 4 h 104"/>
                <a:gd name="T68" fmla="*/ 1058 w 1080"/>
                <a:gd name="T69" fmla="*/ 10 h 104"/>
                <a:gd name="T70" fmla="*/ 1066 w 1080"/>
                <a:gd name="T71" fmla="*/ 16 h 104"/>
                <a:gd name="T72" fmla="*/ 1072 w 1080"/>
                <a:gd name="T73" fmla="*/ 24 h 104"/>
                <a:gd name="T74" fmla="*/ 1076 w 1080"/>
                <a:gd name="T75" fmla="*/ 32 h 104"/>
                <a:gd name="T76" fmla="*/ 1078 w 1080"/>
                <a:gd name="T77" fmla="*/ 42 h 104"/>
                <a:gd name="T78" fmla="*/ 1080 w 1080"/>
                <a:gd name="T79" fmla="*/ 52 h 104"/>
                <a:gd name="T80" fmla="*/ 1080 w 1080"/>
                <a:gd name="T8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0" h="104">
                  <a:moveTo>
                    <a:pt x="1080" y="52"/>
                  </a:moveTo>
                  <a:lnTo>
                    <a:pt x="1080" y="52"/>
                  </a:lnTo>
                  <a:lnTo>
                    <a:pt x="1078" y="62"/>
                  </a:lnTo>
                  <a:lnTo>
                    <a:pt x="1076" y="72"/>
                  </a:lnTo>
                  <a:lnTo>
                    <a:pt x="1072" y="82"/>
                  </a:lnTo>
                  <a:lnTo>
                    <a:pt x="1066" y="88"/>
                  </a:lnTo>
                  <a:lnTo>
                    <a:pt x="1058" y="94"/>
                  </a:lnTo>
                  <a:lnTo>
                    <a:pt x="1052" y="100"/>
                  </a:lnTo>
                  <a:lnTo>
                    <a:pt x="1042" y="102"/>
                  </a:lnTo>
                  <a:lnTo>
                    <a:pt x="1034" y="104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100"/>
                  </a:lnTo>
                  <a:lnTo>
                    <a:pt x="20" y="94"/>
                  </a:lnTo>
                  <a:lnTo>
                    <a:pt x="14" y="88"/>
                  </a:lnTo>
                  <a:lnTo>
                    <a:pt x="8" y="82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14" y="16"/>
                  </a:lnTo>
                  <a:lnTo>
                    <a:pt x="20" y="10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1034" y="0"/>
                  </a:lnTo>
                  <a:lnTo>
                    <a:pt x="1034" y="0"/>
                  </a:lnTo>
                  <a:lnTo>
                    <a:pt x="1042" y="2"/>
                  </a:lnTo>
                  <a:lnTo>
                    <a:pt x="1052" y="4"/>
                  </a:lnTo>
                  <a:lnTo>
                    <a:pt x="1058" y="10"/>
                  </a:lnTo>
                  <a:lnTo>
                    <a:pt x="1066" y="16"/>
                  </a:lnTo>
                  <a:lnTo>
                    <a:pt x="1072" y="24"/>
                  </a:lnTo>
                  <a:lnTo>
                    <a:pt x="1076" y="32"/>
                  </a:lnTo>
                  <a:lnTo>
                    <a:pt x="1078" y="42"/>
                  </a:lnTo>
                  <a:lnTo>
                    <a:pt x="1080" y="52"/>
                  </a:lnTo>
                  <a:lnTo>
                    <a:pt x="1080" y="5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1318875" y="9467850"/>
              <a:ext cx="1714500" cy="165100"/>
            </a:xfrm>
            <a:custGeom>
              <a:avLst/>
              <a:gdLst>
                <a:gd name="T0" fmla="*/ 1080 w 1080"/>
                <a:gd name="T1" fmla="*/ 52 h 104"/>
                <a:gd name="T2" fmla="*/ 1080 w 1080"/>
                <a:gd name="T3" fmla="*/ 52 h 104"/>
                <a:gd name="T4" fmla="*/ 1078 w 1080"/>
                <a:gd name="T5" fmla="*/ 62 h 104"/>
                <a:gd name="T6" fmla="*/ 1076 w 1080"/>
                <a:gd name="T7" fmla="*/ 72 h 104"/>
                <a:gd name="T8" fmla="*/ 1072 w 1080"/>
                <a:gd name="T9" fmla="*/ 80 h 104"/>
                <a:gd name="T10" fmla="*/ 1066 w 1080"/>
                <a:gd name="T11" fmla="*/ 88 h 104"/>
                <a:gd name="T12" fmla="*/ 1058 w 1080"/>
                <a:gd name="T13" fmla="*/ 94 h 104"/>
                <a:gd name="T14" fmla="*/ 1052 w 1080"/>
                <a:gd name="T15" fmla="*/ 100 h 104"/>
                <a:gd name="T16" fmla="*/ 1042 w 1080"/>
                <a:gd name="T17" fmla="*/ 102 h 104"/>
                <a:gd name="T18" fmla="*/ 1034 w 1080"/>
                <a:gd name="T19" fmla="*/ 104 h 104"/>
                <a:gd name="T20" fmla="*/ 46 w 1080"/>
                <a:gd name="T21" fmla="*/ 104 h 104"/>
                <a:gd name="T22" fmla="*/ 46 w 1080"/>
                <a:gd name="T23" fmla="*/ 104 h 104"/>
                <a:gd name="T24" fmla="*/ 36 w 1080"/>
                <a:gd name="T25" fmla="*/ 102 h 104"/>
                <a:gd name="T26" fmla="*/ 28 w 1080"/>
                <a:gd name="T27" fmla="*/ 100 h 104"/>
                <a:gd name="T28" fmla="*/ 20 w 1080"/>
                <a:gd name="T29" fmla="*/ 94 h 104"/>
                <a:gd name="T30" fmla="*/ 14 w 1080"/>
                <a:gd name="T31" fmla="*/ 88 h 104"/>
                <a:gd name="T32" fmla="*/ 8 w 1080"/>
                <a:gd name="T33" fmla="*/ 80 h 104"/>
                <a:gd name="T34" fmla="*/ 4 w 1080"/>
                <a:gd name="T35" fmla="*/ 72 h 104"/>
                <a:gd name="T36" fmla="*/ 0 w 1080"/>
                <a:gd name="T37" fmla="*/ 62 h 104"/>
                <a:gd name="T38" fmla="*/ 0 w 1080"/>
                <a:gd name="T39" fmla="*/ 52 h 104"/>
                <a:gd name="T40" fmla="*/ 0 w 1080"/>
                <a:gd name="T41" fmla="*/ 52 h 104"/>
                <a:gd name="T42" fmla="*/ 0 w 1080"/>
                <a:gd name="T43" fmla="*/ 52 h 104"/>
                <a:gd name="T44" fmla="*/ 0 w 1080"/>
                <a:gd name="T45" fmla="*/ 42 h 104"/>
                <a:gd name="T46" fmla="*/ 4 w 1080"/>
                <a:gd name="T47" fmla="*/ 32 h 104"/>
                <a:gd name="T48" fmla="*/ 8 w 1080"/>
                <a:gd name="T49" fmla="*/ 24 h 104"/>
                <a:gd name="T50" fmla="*/ 14 w 1080"/>
                <a:gd name="T51" fmla="*/ 16 h 104"/>
                <a:gd name="T52" fmla="*/ 20 w 1080"/>
                <a:gd name="T53" fmla="*/ 10 h 104"/>
                <a:gd name="T54" fmla="*/ 28 w 1080"/>
                <a:gd name="T55" fmla="*/ 4 h 104"/>
                <a:gd name="T56" fmla="*/ 36 w 1080"/>
                <a:gd name="T57" fmla="*/ 2 h 104"/>
                <a:gd name="T58" fmla="*/ 46 w 1080"/>
                <a:gd name="T59" fmla="*/ 0 h 104"/>
                <a:gd name="T60" fmla="*/ 1034 w 1080"/>
                <a:gd name="T61" fmla="*/ 0 h 104"/>
                <a:gd name="T62" fmla="*/ 1034 w 1080"/>
                <a:gd name="T63" fmla="*/ 0 h 104"/>
                <a:gd name="T64" fmla="*/ 1042 w 1080"/>
                <a:gd name="T65" fmla="*/ 2 h 104"/>
                <a:gd name="T66" fmla="*/ 1052 w 1080"/>
                <a:gd name="T67" fmla="*/ 4 h 104"/>
                <a:gd name="T68" fmla="*/ 1058 w 1080"/>
                <a:gd name="T69" fmla="*/ 10 h 104"/>
                <a:gd name="T70" fmla="*/ 1066 w 1080"/>
                <a:gd name="T71" fmla="*/ 16 h 104"/>
                <a:gd name="T72" fmla="*/ 1072 w 1080"/>
                <a:gd name="T73" fmla="*/ 24 h 104"/>
                <a:gd name="T74" fmla="*/ 1076 w 1080"/>
                <a:gd name="T75" fmla="*/ 32 h 104"/>
                <a:gd name="T76" fmla="*/ 1078 w 1080"/>
                <a:gd name="T77" fmla="*/ 42 h 104"/>
                <a:gd name="T78" fmla="*/ 1080 w 1080"/>
                <a:gd name="T79" fmla="*/ 52 h 104"/>
                <a:gd name="T80" fmla="*/ 1080 w 1080"/>
                <a:gd name="T8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0" h="104">
                  <a:moveTo>
                    <a:pt x="1080" y="52"/>
                  </a:moveTo>
                  <a:lnTo>
                    <a:pt x="1080" y="52"/>
                  </a:lnTo>
                  <a:lnTo>
                    <a:pt x="1078" y="62"/>
                  </a:lnTo>
                  <a:lnTo>
                    <a:pt x="1076" y="72"/>
                  </a:lnTo>
                  <a:lnTo>
                    <a:pt x="1072" y="80"/>
                  </a:lnTo>
                  <a:lnTo>
                    <a:pt x="1066" y="88"/>
                  </a:lnTo>
                  <a:lnTo>
                    <a:pt x="1058" y="94"/>
                  </a:lnTo>
                  <a:lnTo>
                    <a:pt x="1052" y="100"/>
                  </a:lnTo>
                  <a:lnTo>
                    <a:pt x="1042" y="102"/>
                  </a:lnTo>
                  <a:lnTo>
                    <a:pt x="1034" y="104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100"/>
                  </a:lnTo>
                  <a:lnTo>
                    <a:pt x="20" y="94"/>
                  </a:lnTo>
                  <a:lnTo>
                    <a:pt x="14" y="88"/>
                  </a:lnTo>
                  <a:lnTo>
                    <a:pt x="8" y="80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14" y="16"/>
                  </a:lnTo>
                  <a:lnTo>
                    <a:pt x="20" y="10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1034" y="0"/>
                  </a:lnTo>
                  <a:lnTo>
                    <a:pt x="1034" y="0"/>
                  </a:lnTo>
                  <a:lnTo>
                    <a:pt x="1042" y="2"/>
                  </a:lnTo>
                  <a:lnTo>
                    <a:pt x="1052" y="4"/>
                  </a:lnTo>
                  <a:lnTo>
                    <a:pt x="1058" y="10"/>
                  </a:lnTo>
                  <a:lnTo>
                    <a:pt x="1066" y="16"/>
                  </a:lnTo>
                  <a:lnTo>
                    <a:pt x="1072" y="24"/>
                  </a:lnTo>
                  <a:lnTo>
                    <a:pt x="1076" y="32"/>
                  </a:lnTo>
                  <a:lnTo>
                    <a:pt x="1078" y="42"/>
                  </a:lnTo>
                  <a:lnTo>
                    <a:pt x="1080" y="52"/>
                  </a:lnTo>
                  <a:lnTo>
                    <a:pt x="1080" y="5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11318875" y="9683750"/>
              <a:ext cx="1698625" cy="101600"/>
            </a:xfrm>
            <a:custGeom>
              <a:avLst/>
              <a:gdLst>
                <a:gd name="T0" fmla="*/ 1070 w 1070"/>
                <a:gd name="T1" fmla="*/ 32 h 64"/>
                <a:gd name="T2" fmla="*/ 1070 w 1070"/>
                <a:gd name="T3" fmla="*/ 32 h 64"/>
                <a:gd name="T4" fmla="*/ 1070 w 1070"/>
                <a:gd name="T5" fmla="*/ 38 h 64"/>
                <a:gd name="T6" fmla="*/ 1068 w 1070"/>
                <a:gd name="T7" fmla="*/ 44 h 64"/>
                <a:gd name="T8" fmla="*/ 1064 w 1070"/>
                <a:gd name="T9" fmla="*/ 50 h 64"/>
                <a:gd name="T10" fmla="*/ 1058 w 1070"/>
                <a:gd name="T11" fmla="*/ 56 h 64"/>
                <a:gd name="T12" fmla="*/ 1050 w 1070"/>
                <a:gd name="T13" fmla="*/ 60 h 64"/>
                <a:gd name="T14" fmla="*/ 1044 w 1070"/>
                <a:gd name="T15" fmla="*/ 62 h 64"/>
                <a:gd name="T16" fmla="*/ 1034 w 1070"/>
                <a:gd name="T17" fmla="*/ 64 h 64"/>
                <a:gd name="T18" fmla="*/ 1026 w 1070"/>
                <a:gd name="T19" fmla="*/ 64 h 64"/>
                <a:gd name="T20" fmla="*/ 46 w 1070"/>
                <a:gd name="T21" fmla="*/ 64 h 64"/>
                <a:gd name="T22" fmla="*/ 46 w 1070"/>
                <a:gd name="T23" fmla="*/ 64 h 64"/>
                <a:gd name="T24" fmla="*/ 36 w 1070"/>
                <a:gd name="T25" fmla="*/ 64 h 64"/>
                <a:gd name="T26" fmla="*/ 28 w 1070"/>
                <a:gd name="T27" fmla="*/ 62 h 64"/>
                <a:gd name="T28" fmla="*/ 20 w 1070"/>
                <a:gd name="T29" fmla="*/ 60 h 64"/>
                <a:gd name="T30" fmla="*/ 14 w 1070"/>
                <a:gd name="T31" fmla="*/ 56 h 64"/>
                <a:gd name="T32" fmla="*/ 8 w 1070"/>
                <a:gd name="T33" fmla="*/ 50 h 64"/>
                <a:gd name="T34" fmla="*/ 4 w 1070"/>
                <a:gd name="T35" fmla="*/ 44 h 64"/>
                <a:gd name="T36" fmla="*/ 0 w 1070"/>
                <a:gd name="T37" fmla="*/ 38 h 64"/>
                <a:gd name="T38" fmla="*/ 0 w 1070"/>
                <a:gd name="T39" fmla="*/ 32 h 64"/>
                <a:gd name="T40" fmla="*/ 0 w 1070"/>
                <a:gd name="T41" fmla="*/ 32 h 64"/>
                <a:gd name="T42" fmla="*/ 0 w 1070"/>
                <a:gd name="T43" fmla="*/ 32 h 64"/>
                <a:gd name="T44" fmla="*/ 0 w 1070"/>
                <a:gd name="T45" fmla="*/ 26 h 64"/>
                <a:gd name="T46" fmla="*/ 4 w 1070"/>
                <a:gd name="T47" fmla="*/ 20 h 64"/>
                <a:gd name="T48" fmla="*/ 8 w 1070"/>
                <a:gd name="T49" fmla="*/ 14 h 64"/>
                <a:gd name="T50" fmla="*/ 14 w 1070"/>
                <a:gd name="T51" fmla="*/ 10 h 64"/>
                <a:gd name="T52" fmla="*/ 20 w 1070"/>
                <a:gd name="T53" fmla="*/ 4 h 64"/>
                <a:gd name="T54" fmla="*/ 28 w 1070"/>
                <a:gd name="T55" fmla="*/ 2 h 64"/>
                <a:gd name="T56" fmla="*/ 36 w 1070"/>
                <a:gd name="T57" fmla="*/ 0 h 64"/>
                <a:gd name="T58" fmla="*/ 46 w 1070"/>
                <a:gd name="T59" fmla="*/ 0 h 64"/>
                <a:gd name="T60" fmla="*/ 1026 w 1070"/>
                <a:gd name="T61" fmla="*/ 0 h 64"/>
                <a:gd name="T62" fmla="*/ 1026 w 1070"/>
                <a:gd name="T63" fmla="*/ 0 h 64"/>
                <a:gd name="T64" fmla="*/ 1034 w 1070"/>
                <a:gd name="T65" fmla="*/ 0 h 64"/>
                <a:gd name="T66" fmla="*/ 1044 w 1070"/>
                <a:gd name="T67" fmla="*/ 2 h 64"/>
                <a:gd name="T68" fmla="*/ 1050 w 1070"/>
                <a:gd name="T69" fmla="*/ 4 h 64"/>
                <a:gd name="T70" fmla="*/ 1058 w 1070"/>
                <a:gd name="T71" fmla="*/ 10 h 64"/>
                <a:gd name="T72" fmla="*/ 1064 w 1070"/>
                <a:gd name="T73" fmla="*/ 14 h 64"/>
                <a:gd name="T74" fmla="*/ 1068 w 1070"/>
                <a:gd name="T75" fmla="*/ 20 h 64"/>
                <a:gd name="T76" fmla="*/ 1070 w 1070"/>
                <a:gd name="T77" fmla="*/ 26 h 64"/>
                <a:gd name="T78" fmla="*/ 1070 w 1070"/>
                <a:gd name="T79" fmla="*/ 32 h 64"/>
                <a:gd name="T80" fmla="*/ 1070 w 10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0" h="64">
                  <a:moveTo>
                    <a:pt x="1070" y="32"/>
                  </a:moveTo>
                  <a:lnTo>
                    <a:pt x="1070" y="32"/>
                  </a:lnTo>
                  <a:lnTo>
                    <a:pt x="1070" y="38"/>
                  </a:lnTo>
                  <a:lnTo>
                    <a:pt x="1068" y="44"/>
                  </a:lnTo>
                  <a:lnTo>
                    <a:pt x="1064" y="50"/>
                  </a:lnTo>
                  <a:lnTo>
                    <a:pt x="1058" y="56"/>
                  </a:lnTo>
                  <a:lnTo>
                    <a:pt x="1050" y="60"/>
                  </a:lnTo>
                  <a:lnTo>
                    <a:pt x="1044" y="62"/>
                  </a:lnTo>
                  <a:lnTo>
                    <a:pt x="1034" y="64"/>
                  </a:lnTo>
                  <a:lnTo>
                    <a:pt x="102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36" y="64"/>
                  </a:lnTo>
                  <a:lnTo>
                    <a:pt x="28" y="62"/>
                  </a:lnTo>
                  <a:lnTo>
                    <a:pt x="20" y="60"/>
                  </a:lnTo>
                  <a:lnTo>
                    <a:pt x="14" y="56"/>
                  </a:lnTo>
                  <a:lnTo>
                    <a:pt x="8" y="50"/>
                  </a:lnTo>
                  <a:lnTo>
                    <a:pt x="4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8" y="14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34" y="0"/>
                  </a:lnTo>
                  <a:lnTo>
                    <a:pt x="1044" y="2"/>
                  </a:lnTo>
                  <a:lnTo>
                    <a:pt x="1050" y="4"/>
                  </a:lnTo>
                  <a:lnTo>
                    <a:pt x="1058" y="10"/>
                  </a:lnTo>
                  <a:lnTo>
                    <a:pt x="1064" y="14"/>
                  </a:lnTo>
                  <a:lnTo>
                    <a:pt x="1068" y="20"/>
                  </a:lnTo>
                  <a:lnTo>
                    <a:pt x="1070" y="26"/>
                  </a:lnTo>
                  <a:lnTo>
                    <a:pt x="1070" y="32"/>
                  </a:lnTo>
                  <a:lnTo>
                    <a:pt x="1070" y="3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11306175" y="8747125"/>
              <a:ext cx="1739900" cy="165100"/>
            </a:xfrm>
            <a:custGeom>
              <a:avLst/>
              <a:gdLst>
                <a:gd name="T0" fmla="*/ 1096 w 1096"/>
                <a:gd name="T1" fmla="*/ 52 h 104"/>
                <a:gd name="T2" fmla="*/ 1096 w 1096"/>
                <a:gd name="T3" fmla="*/ 52 h 104"/>
                <a:gd name="T4" fmla="*/ 1094 w 1096"/>
                <a:gd name="T5" fmla="*/ 62 h 104"/>
                <a:gd name="T6" fmla="*/ 1092 w 1096"/>
                <a:gd name="T7" fmla="*/ 72 h 104"/>
                <a:gd name="T8" fmla="*/ 1088 w 1096"/>
                <a:gd name="T9" fmla="*/ 80 h 104"/>
                <a:gd name="T10" fmla="*/ 1082 w 1096"/>
                <a:gd name="T11" fmla="*/ 88 h 104"/>
                <a:gd name="T12" fmla="*/ 1074 w 1096"/>
                <a:gd name="T13" fmla="*/ 94 h 104"/>
                <a:gd name="T14" fmla="*/ 1066 w 1096"/>
                <a:gd name="T15" fmla="*/ 98 h 104"/>
                <a:gd name="T16" fmla="*/ 1058 w 1096"/>
                <a:gd name="T17" fmla="*/ 102 h 104"/>
                <a:gd name="T18" fmla="*/ 1048 w 1096"/>
                <a:gd name="T19" fmla="*/ 104 h 104"/>
                <a:gd name="T20" fmla="*/ 46 w 1096"/>
                <a:gd name="T21" fmla="*/ 104 h 104"/>
                <a:gd name="T22" fmla="*/ 46 w 1096"/>
                <a:gd name="T23" fmla="*/ 104 h 104"/>
                <a:gd name="T24" fmla="*/ 38 w 1096"/>
                <a:gd name="T25" fmla="*/ 102 h 104"/>
                <a:gd name="T26" fmla="*/ 28 w 1096"/>
                <a:gd name="T27" fmla="*/ 98 h 104"/>
                <a:gd name="T28" fmla="*/ 20 w 1096"/>
                <a:gd name="T29" fmla="*/ 94 h 104"/>
                <a:gd name="T30" fmla="*/ 14 w 1096"/>
                <a:gd name="T31" fmla="*/ 88 h 104"/>
                <a:gd name="T32" fmla="*/ 8 w 1096"/>
                <a:gd name="T33" fmla="*/ 80 h 104"/>
                <a:gd name="T34" fmla="*/ 4 w 1096"/>
                <a:gd name="T35" fmla="*/ 72 h 104"/>
                <a:gd name="T36" fmla="*/ 0 w 1096"/>
                <a:gd name="T37" fmla="*/ 62 h 104"/>
                <a:gd name="T38" fmla="*/ 0 w 1096"/>
                <a:gd name="T39" fmla="*/ 52 h 104"/>
                <a:gd name="T40" fmla="*/ 0 w 1096"/>
                <a:gd name="T41" fmla="*/ 52 h 104"/>
                <a:gd name="T42" fmla="*/ 0 w 1096"/>
                <a:gd name="T43" fmla="*/ 52 h 104"/>
                <a:gd name="T44" fmla="*/ 0 w 1096"/>
                <a:gd name="T45" fmla="*/ 42 h 104"/>
                <a:gd name="T46" fmla="*/ 4 w 1096"/>
                <a:gd name="T47" fmla="*/ 32 h 104"/>
                <a:gd name="T48" fmla="*/ 8 w 1096"/>
                <a:gd name="T49" fmla="*/ 22 h 104"/>
                <a:gd name="T50" fmla="*/ 14 w 1096"/>
                <a:gd name="T51" fmla="*/ 16 h 104"/>
                <a:gd name="T52" fmla="*/ 20 w 1096"/>
                <a:gd name="T53" fmla="*/ 8 h 104"/>
                <a:gd name="T54" fmla="*/ 28 w 1096"/>
                <a:gd name="T55" fmla="*/ 4 h 104"/>
                <a:gd name="T56" fmla="*/ 38 w 1096"/>
                <a:gd name="T57" fmla="*/ 2 h 104"/>
                <a:gd name="T58" fmla="*/ 46 w 1096"/>
                <a:gd name="T59" fmla="*/ 0 h 104"/>
                <a:gd name="T60" fmla="*/ 1048 w 1096"/>
                <a:gd name="T61" fmla="*/ 0 h 104"/>
                <a:gd name="T62" fmla="*/ 1048 w 1096"/>
                <a:gd name="T63" fmla="*/ 0 h 104"/>
                <a:gd name="T64" fmla="*/ 1058 w 1096"/>
                <a:gd name="T65" fmla="*/ 2 h 104"/>
                <a:gd name="T66" fmla="*/ 1066 w 1096"/>
                <a:gd name="T67" fmla="*/ 4 h 104"/>
                <a:gd name="T68" fmla="*/ 1074 w 1096"/>
                <a:gd name="T69" fmla="*/ 8 h 104"/>
                <a:gd name="T70" fmla="*/ 1082 w 1096"/>
                <a:gd name="T71" fmla="*/ 16 h 104"/>
                <a:gd name="T72" fmla="*/ 1088 w 1096"/>
                <a:gd name="T73" fmla="*/ 22 h 104"/>
                <a:gd name="T74" fmla="*/ 1092 w 1096"/>
                <a:gd name="T75" fmla="*/ 32 h 104"/>
                <a:gd name="T76" fmla="*/ 1094 w 1096"/>
                <a:gd name="T77" fmla="*/ 42 h 104"/>
                <a:gd name="T78" fmla="*/ 1096 w 1096"/>
                <a:gd name="T79" fmla="*/ 52 h 104"/>
                <a:gd name="T80" fmla="*/ 1096 w 1096"/>
                <a:gd name="T8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6" h="104">
                  <a:moveTo>
                    <a:pt x="1096" y="52"/>
                  </a:moveTo>
                  <a:lnTo>
                    <a:pt x="1096" y="52"/>
                  </a:lnTo>
                  <a:lnTo>
                    <a:pt x="1094" y="62"/>
                  </a:lnTo>
                  <a:lnTo>
                    <a:pt x="1092" y="72"/>
                  </a:lnTo>
                  <a:lnTo>
                    <a:pt x="1088" y="80"/>
                  </a:lnTo>
                  <a:lnTo>
                    <a:pt x="1082" y="88"/>
                  </a:lnTo>
                  <a:lnTo>
                    <a:pt x="1074" y="94"/>
                  </a:lnTo>
                  <a:lnTo>
                    <a:pt x="1066" y="98"/>
                  </a:lnTo>
                  <a:lnTo>
                    <a:pt x="1058" y="102"/>
                  </a:lnTo>
                  <a:lnTo>
                    <a:pt x="1048" y="104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38" y="102"/>
                  </a:lnTo>
                  <a:lnTo>
                    <a:pt x="28" y="98"/>
                  </a:lnTo>
                  <a:lnTo>
                    <a:pt x="20" y="94"/>
                  </a:lnTo>
                  <a:lnTo>
                    <a:pt x="14" y="88"/>
                  </a:lnTo>
                  <a:lnTo>
                    <a:pt x="8" y="80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8" y="22"/>
                  </a:lnTo>
                  <a:lnTo>
                    <a:pt x="14" y="16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058" y="2"/>
                  </a:lnTo>
                  <a:lnTo>
                    <a:pt x="1066" y="4"/>
                  </a:lnTo>
                  <a:lnTo>
                    <a:pt x="1074" y="8"/>
                  </a:lnTo>
                  <a:lnTo>
                    <a:pt x="1082" y="16"/>
                  </a:lnTo>
                  <a:lnTo>
                    <a:pt x="1088" y="22"/>
                  </a:lnTo>
                  <a:lnTo>
                    <a:pt x="1092" y="32"/>
                  </a:lnTo>
                  <a:lnTo>
                    <a:pt x="1094" y="42"/>
                  </a:lnTo>
                  <a:lnTo>
                    <a:pt x="1096" y="52"/>
                  </a:lnTo>
                  <a:lnTo>
                    <a:pt x="1096" y="5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11547474" y="3552825"/>
              <a:ext cx="2644775" cy="1673225"/>
            </a:xfrm>
            <a:custGeom>
              <a:avLst/>
              <a:gdLst>
                <a:gd name="T0" fmla="*/ 0 w 1666"/>
                <a:gd name="T1" fmla="*/ 0 h 1054"/>
                <a:gd name="T2" fmla="*/ 1666 w 1666"/>
                <a:gd name="T3" fmla="*/ 1054 h 1054"/>
                <a:gd name="T4" fmla="*/ 1348 w 1666"/>
                <a:gd name="T5" fmla="*/ 370 h 1054"/>
                <a:gd name="T6" fmla="*/ 622 w 1666"/>
                <a:gd name="T7" fmla="*/ 0 h 1054"/>
                <a:gd name="T8" fmla="*/ 0 w 1666"/>
                <a:gd name="T9" fmla="*/ 0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6" h="1054">
                  <a:moveTo>
                    <a:pt x="0" y="0"/>
                  </a:moveTo>
                  <a:lnTo>
                    <a:pt x="1666" y="1054"/>
                  </a:lnTo>
                  <a:lnTo>
                    <a:pt x="1348" y="370"/>
                  </a:lnTo>
                  <a:lnTo>
                    <a:pt x="6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7C3F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auto">
            <a:xfrm>
              <a:off x="11547475" y="3552825"/>
              <a:ext cx="2644775" cy="1673225"/>
            </a:xfrm>
            <a:custGeom>
              <a:avLst/>
              <a:gdLst>
                <a:gd name="T0" fmla="*/ 0 w 1666"/>
                <a:gd name="T1" fmla="*/ 0 h 1054"/>
                <a:gd name="T2" fmla="*/ 1666 w 1666"/>
                <a:gd name="T3" fmla="*/ 1054 h 1054"/>
                <a:gd name="T4" fmla="*/ 1348 w 1666"/>
                <a:gd name="T5" fmla="*/ 370 h 1054"/>
                <a:gd name="T6" fmla="*/ 622 w 1666"/>
                <a:gd name="T7" fmla="*/ 0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6" h="1054">
                  <a:moveTo>
                    <a:pt x="0" y="0"/>
                  </a:moveTo>
                  <a:lnTo>
                    <a:pt x="1666" y="1054"/>
                  </a:lnTo>
                  <a:lnTo>
                    <a:pt x="1348" y="370"/>
                  </a:lnTo>
                  <a:lnTo>
                    <a:pt x="6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4" name="Freeform 14"/>
            <p:cNvSpPr>
              <a:spLocks/>
            </p:cNvSpPr>
            <p:nvPr/>
          </p:nvSpPr>
          <p:spPr bwMode="auto">
            <a:xfrm>
              <a:off x="10185400" y="4918075"/>
              <a:ext cx="4006850" cy="1181100"/>
            </a:xfrm>
            <a:custGeom>
              <a:avLst/>
              <a:gdLst>
                <a:gd name="T0" fmla="*/ 0 w 2524"/>
                <a:gd name="T1" fmla="*/ 0 h 744"/>
                <a:gd name="T2" fmla="*/ 2524 w 2524"/>
                <a:gd name="T3" fmla="*/ 318 h 744"/>
                <a:gd name="T4" fmla="*/ 2498 w 2524"/>
                <a:gd name="T5" fmla="*/ 662 h 744"/>
                <a:gd name="T6" fmla="*/ 0 w 2524"/>
                <a:gd name="T7" fmla="*/ 744 h 744"/>
                <a:gd name="T8" fmla="*/ 0 w 2524"/>
                <a:gd name="T9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4" h="744">
                  <a:moveTo>
                    <a:pt x="0" y="0"/>
                  </a:moveTo>
                  <a:lnTo>
                    <a:pt x="2524" y="318"/>
                  </a:lnTo>
                  <a:lnTo>
                    <a:pt x="2498" y="662"/>
                  </a:lnTo>
                  <a:lnTo>
                    <a:pt x="0" y="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B21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5" name="Freeform 15"/>
            <p:cNvSpPr>
              <a:spLocks/>
            </p:cNvSpPr>
            <p:nvPr/>
          </p:nvSpPr>
          <p:spPr bwMode="auto">
            <a:xfrm>
              <a:off x="10493375" y="4140200"/>
              <a:ext cx="3698875" cy="2911475"/>
            </a:xfrm>
            <a:custGeom>
              <a:avLst/>
              <a:gdLst>
                <a:gd name="T0" fmla="*/ 2012 w 2330"/>
                <a:gd name="T1" fmla="*/ 0 h 1834"/>
                <a:gd name="T2" fmla="*/ 0 w 2330"/>
                <a:gd name="T3" fmla="*/ 1674 h 1834"/>
                <a:gd name="T4" fmla="*/ 88 w 2330"/>
                <a:gd name="T5" fmla="*/ 1834 h 1834"/>
                <a:gd name="T6" fmla="*/ 2330 w 2330"/>
                <a:gd name="T7" fmla="*/ 684 h 1834"/>
                <a:gd name="T8" fmla="*/ 2012 w 2330"/>
                <a:gd name="T9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0" h="1834">
                  <a:moveTo>
                    <a:pt x="2012" y="0"/>
                  </a:moveTo>
                  <a:lnTo>
                    <a:pt x="0" y="1674"/>
                  </a:lnTo>
                  <a:lnTo>
                    <a:pt x="88" y="1834"/>
                  </a:lnTo>
                  <a:lnTo>
                    <a:pt x="2330" y="684"/>
                  </a:lnTo>
                  <a:lnTo>
                    <a:pt x="2012" y="0"/>
                  </a:lnTo>
                  <a:close/>
                </a:path>
              </a:pathLst>
            </a:custGeom>
            <a:solidFill>
              <a:srgbClr val="F17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10493375" y="4140200"/>
              <a:ext cx="3698875" cy="2911475"/>
            </a:xfrm>
            <a:custGeom>
              <a:avLst/>
              <a:gdLst>
                <a:gd name="T0" fmla="*/ 2012 w 2330"/>
                <a:gd name="T1" fmla="*/ 0 h 1834"/>
                <a:gd name="T2" fmla="*/ 0 w 2330"/>
                <a:gd name="T3" fmla="*/ 1674 h 1834"/>
                <a:gd name="T4" fmla="*/ 88 w 2330"/>
                <a:gd name="T5" fmla="*/ 1834 h 1834"/>
                <a:gd name="T6" fmla="*/ 2330 w 2330"/>
                <a:gd name="T7" fmla="*/ 684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834">
                  <a:moveTo>
                    <a:pt x="2012" y="0"/>
                  </a:moveTo>
                  <a:lnTo>
                    <a:pt x="0" y="1674"/>
                  </a:lnTo>
                  <a:lnTo>
                    <a:pt x="88" y="1834"/>
                  </a:lnTo>
                  <a:lnTo>
                    <a:pt x="2330" y="6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10493375" y="6797675"/>
              <a:ext cx="2978150" cy="1190625"/>
            </a:xfrm>
            <a:custGeom>
              <a:avLst/>
              <a:gdLst>
                <a:gd name="T0" fmla="*/ 0 w 1876"/>
                <a:gd name="T1" fmla="*/ 0 h 750"/>
                <a:gd name="T2" fmla="*/ 1876 w 1876"/>
                <a:gd name="T3" fmla="*/ 400 h 750"/>
                <a:gd name="T4" fmla="*/ 1768 w 1876"/>
                <a:gd name="T5" fmla="*/ 750 h 750"/>
                <a:gd name="T6" fmla="*/ 88 w 1876"/>
                <a:gd name="T7" fmla="*/ 160 h 750"/>
                <a:gd name="T8" fmla="*/ 0 w 1876"/>
                <a:gd name="T9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6" h="750">
                  <a:moveTo>
                    <a:pt x="0" y="0"/>
                  </a:moveTo>
                  <a:lnTo>
                    <a:pt x="1876" y="400"/>
                  </a:lnTo>
                  <a:lnTo>
                    <a:pt x="1768" y="750"/>
                  </a:lnTo>
                  <a:lnTo>
                    <a:pt x="88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4D5E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10902950" y="5422900"/>
              <a:ext cx="3289300" cy="2397125"/>
            </a:xfrm>
            <a:custGeom>
              <a:avLst/>
              <a:gdLst>
                <a:gd name="T0" fmla="*/ 2072 w 2072"/>
                <a:gd name="T1" fmla="*/ 0 h 1510"/>
                <a:gd name="T2" fmla="*/ 0 w 2072"/>
                <a:gd name="T3" fmla="*/ 1336 h 1510"/>
                <a:gd name="T4" fmla="*/ 48 w 2072"/>
                <a:gd name="T5" fmla="*/ 1510 h 1510"/>
                <a:gd name="T6" fmla="*/ 2046 w 2072"/>
                <a:gd name="T7" fmla="*/ 344 h 1510"/>
                <a:gd name="T8" fmla="*/ 2072 w 2072"/>
                <a:gd name="T9" fmla="*/ 0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2" h="1510">
                  <a:moveTo>
                    <a:pt x="2072" y="0"/>
                  </a:moveTo>
                  <a:lnTo>
                    <a:pt x="0" y="1336"/>
                  </a:lnTo>
                  <a:lnTo>
                    <a:pt x="48" y="1510"/>
                  </a:lnTo>
                  <a:lnTo>
                    <a:pt x="2046" y="344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10902950" y="5422900"/>
              <a:ext cx="3289300" cy="2397125"/>
            </a:xfrm>
            <a:custGeom>
              <a:avLst/>
              <a:gdLst>
                <a:gd name="T0" fmla="*/ 2072 w 2072"/>
                <a:gd name="T1" fmla="*/ 0 h 1510"/>
                <a:gd name="T2" fmla="*/ 0 w 2072"/>
                <a:gd name="T3" fmla="*/ 1336 h 1510"/>
                <a:gd name="T4" fmla="*/ 48 w 2072"/>
                <a:gd name="T5" fmla="*/ 1510 h 1510"/>
                <a:gd name="T6" fmla="*/ 2046 w 2072"/>
                <a:gd name="T7" fmla="*/ 344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2" h="1510">
                  <a:moveTo>
                    <a:pt x="2072" y="0"/>
                  </a:moveTo>
                  <a:lnTo>
                    <a:pt x="0" y="1336"/>
                  </a:lnTo>
                  <a:lnTo>
                    <a:pt x="48" y="1510"/>
                  </a:lnTo>
                  <a:lnTo>
                    <a:pt x="2046" y="34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10902950" y="7543800"/>
              <a:ext cx="2251075" cy="1050925"/>
            </a:xfrm>
            <a:custGeom>
              <a:avLst/>
              <a:gdLst>
                <a:gd name="T0" fmla="*/ 0 w 1418"/>
                <a:gd name="T1" fmla="*/ 0 h 662"/>
                <a:gd name="T2" fmla="*/ 1418 w 1418"/>
                <a:gd name="T3" fmla="*/ 562 h 662"/>
                <a:gd name="T4" fmla="*/ 1342 w 1418"/>
                <a:gd name="T5" fmla="*/ 662 h 662"/>
                <a:gd name="T6" fmla="*/ 48 w 1418"/>
                <a:gd name="T7" fmla="*/ 174 h 662"/>
                <a:gd name="T8" fmla="*/ 0 w 1418"/>
                <a:gd name="T9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" h="662">
                  <a:moveTo>
                    <a:pt x="0" y="0"/>
                  </a:moveTo>
                  <a:lnTo>
                    <a:pt x="1418" y="562"/>
                  </a:lnTo>
                  <a:lnTo>
                    <a:pt x="1342" y="662"/>
                  </a:lnTo>
                  <a:lnTo>
                    <a:pt x="48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7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10185400" y="3552825"/>
              <a:ext cx="2349500" cy="2546350"/>
            </a:xfrm>
            <a:custGeom>
              <a:avLst/>
              <a:gdLst>
                <a:gd name="T0" fmla="*/ 858 w 1480"/>
                <a:gd name="T1" fmla="*/ 0 h 1604"/>
                <a:gd name="T2" fmla="*/ 0 w 1480"/>
                <a:gd name="T3" fmla="*/ 860 h 1604"/>
                <a:gd name="T4" fmla="*/ 0 w 1480"/>
                <a:gd name="T5" fmla="*/ 1604 h 1604"/>
                <a:gd name="T6" fmla="*/ 1480 w 1480"/>
                <a:gd name="T7" fmla="*/ 0 h 1604"/>
                <a:gd name="T8" fmla="*/ 858 w 1480"/>
                <a:gd name="T9" fmla="*/ 0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0" h="1604">
                  <a:moveTo>
                    <a:pt x="858" y="0"/>
                  </a:moveTo>
                  <a:lnTo>
                    <a:pt x="0" y="860"/>
                  </a:lnTo>
                  <a:lnTo>
                    <a:pt x="0" y="1604"/>
                  </a:lnTo>
                  <a:lnTo>
                    <a:pt x="1480" y="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7B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>
              <a:off x="11201400" y="7432675"/>
              <a:ext cx="2270125" cy="1162050"/>
            </a:xfrm>
            <a:custGeom>
              <a:avLst/>
              <a:gdLst>
                <a:gd name="T0" fmla="*/ 90 w 1430"/>
                <a:gd name="T1" fmla="*/ 732 h 732"/>
                <a:gd name="T2" fmla="*/ 1322 w 1430"/>
                <a:gd name="T3" fmla="*/ 350 h 732"/>
                <a:gd name="T4" fmla="*/ 1430 w 1430"/>
                <a:gd name="T5" fmla="*/ 0 h 732"/>
                <a:gd name="T6" fmla="*/ 0 w 1430"/>
                <a:gd name="T7" fmla="*/ 646 h 732"/>
                <a:gd name="T8" fmla="*/ 90 w 143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0" h="732">
                  <a:moveTo>
                    <a:pt x="90" y="732"/>
                  </a:moveTo>
                  <a:lnTo>
                    <a:pt x="1322" y="350"/>
                  </a:lnTo>
                  <a:lnTo>
                    <a:pt x="1430" y="0"/>
                  </a:lnTo>
                  <a:lnTo>
                    <a:pt x="0" y="646"/>
                  </a:lnTo>
                  <a:lnTo>
                    <a:pt x="90" y="732"/>
                  </a:lnTo>
                  <a:close/>
                </a:path>
              </a:pathLst>
            </a:custGeom>
            <a:solidFill>
              <a:srgbClr val="324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11201400" y="8435975"/>
              <a:ext cx="1952625" cy="158750"/>
            </a:xfrm>
            <a:custGeom>
              <a:avLst/>
              <a:gdLst>
                <a:gd name="T0" fmla="*/ 0 w 1230"/>
                <a:gd name="T1" fmla="*/ 14 h 100"/>
                <a:gd name="T2" fmla="*/ 1230 w 1230"/>
                <a:gd name="T3" fmla="*/ 0 h 100"/>
                <a:gd name="T4" fmla="*/ 1154 w 1230"/>
                <a:gd name="T5" fmla="*/ 100 h 100"/>
                <a:gd name="T6" fmla="*/ 90 w 1230"/>
                <a:gd name="T7" fmla="*/ 100 h 100"/>
                <a:gd name="T8" fmla="*/ 0 w 1230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0" h="100">
                  <a:moveTo>
                    <a:pt x="0" y="14"/>
                  </a:moveTo>
                  <a:lnTo>
                    <a:pt x="1230" y="0"/>
                  </a:lnTo>
                  <a:lnTo>
                    <a:pt x="1154" y="100"/>
                  </a:lnTo>
                  <a:lnTo>
                    <a:pt x="90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9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en-AU" sz="1400" dirty="0">
                <a:solidFill>
                  <a:srgbClr val="273339"/>
                </a:solidFill>
                <a:latin typeface="Calibri" panose="020F0502020204030204"/>
              </a:endParaRPr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3453911E-4EA2-4DB8-830C-0B5BDE8519B9}"/>
              </a:ext>
            </a:extLst>
          </p:cNvPr>
          <p:cNvSpPr txBox="1"/>
          <p:nvPr/>
        </p:nvSpPr>
        <p:spPr>
          <a:xfrm>
            <a:off x="5529081" y="1379197"/>
            <a:ext cx="984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6"/>
                </a:solidFill>
                <a:latin typeface="Work Sans Light" panose="00000400000000000000" pitchFamily="2" charset="0"/>
              </a:rPr>
              <a:t>Capacitaciones</a:t>
            </a:r>
          </a:p>
          <a:p>
            <a:pPr algn="ctr"/>
            <a:r>
              <a:rPr lang="es-MX" sz="2400" b="1" dirty="0">
                <a:solidFill>
                  <a:schemeClr val="accent6"/>
                </a:solidFill>
                <a:latin typeface="Work Sans Light" panose="00000400000000000000" pitchFamily="2" charset="0"/>
              </a:rPr>
              <a:t> Servicio </a:t>
            </a:r>
          </a:p>
          <a:p>
            <a:pPr algn="ctr"/>
            <a:r>
              <a:rPr lang="es-MX" sz="2400" b="1" dirty="0">
                <a:solidFill>
                  <a:schemeClr val="accent6"/>
                </a:solidFill>
                <a:latin typeface="Work Sans Light" panose="00000400000000000000" pitchFamily="2" charset="0"/>
              </a:rPr>
              <a:t>Al Ciudadano </a:t>
            </a:r>
            <a:endParaRPr lang="es-CO" sz="2400" b="1" dirty="0">
              <a:solidFill>
                <a:schemeClr val="accent6"/>
              </a:solidFill>
              <a:latin typeface="Work Sans Light" panose="00000400000000000000" pitchFamily="2" charset="0"/>
            </a:endParaRPr>
          </a:p>
        </p:txBody>
      </p:sp>
      <p:sp>
        <p:nvSpPr>
          <p:cNvPr id="75" name="Rectangle 1436"/>
          <p:cNvSpPr>
            <a:spLocks noChangeArrowheads="1"/>
          </p:cNvSpPr>
          <p:nvPr/>
        </p:nvSpPr>
        <p:spPr bwMode="auto">
          <a:xfrm>
            <a:off x="9442397" y="4547951"/>
            <a:ext cx="1035319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just"/>
            <a:r>
              <a:rPr lang="en-US" sz="1400" b="1" dirty="0">
                <a:solidFill>
                  <a:srgbClr val="009900"/>
                </a:solidFill>
                <a:latin typeface="+mj-lt"/>
              </a:rPr>
              <a:t>26</a:t>
            </a:r>
          </a:p>
        </p:txBody>
      </p:sp>
      <p:sp>
        <p:nvSpPr>
          <p:cNvPr id="76" name="TextBox 53"/>
          <p:cNvSpPr txBox="1"/>
          <p:nvPr/>
        </p:nvSpPr>
        <p:spPr>
          <a:xfrm>
            <a:off x="9082775" y="4885051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sz="1400" dirty="0" err="1">
                <a:solidFill>
                  <a:srgbClr val="002060"/>
                </a:solidFill>
                <a:latin typeface="+mj-lt"/>
              </a:rPr>
              <a:t>Proyectos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pPr defTabSz="1219078"/>
            <a:r>
              <a:rPr lang="en-US" sz="1400" dirty="0">
                <a:solidFill>
                  <a:srgbClr val="002060"/>
                </a:solidFill>
                <a:latin typeface="+mj-lt"/>
              </a:rPr>
              <a:t> Carreteros</a:t>
            </a:r>
          </a:p>
        </p:txBody>
      </p:sp>
      <p:sp>
        <p:nvSpPr>
          <p:cNvPr id="77" name="TextBox 53"/>
          <p:cNvSpPr txBox="1"/>
          <p:nvPr/>
        </p:nvSpPr>
        <p:spPr>
          <a:xfrm>
            <a:off x="8827677" y="5382572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sz="1400" dirty="0">
                <a:solidFill>
                  <a:srgbClr val="002060"/>
                </a:solidFill>
                <a:latin typeface="+mj-lt"/>
              </a:rPr>
              <a:t>Charla Presencial</a:t>
            </a:r>
          </a:p>
        </p:txBody>
      </p:sp>
      <p:sp>
        <p:nvSpPr>
          <p:cNvPr id="78" name="Rectangle 1436"/>
          <p:cNvSpPr>
            <a:spLocks noChangeArrowheads="1"/>
          </p:cNvSpPr>
          <p:nvPr/>
        </p:nvSpPr>
        <p:spPr bwMode="auto">
          <a:xfrm>
            <a:off x="9082775" y="2860380"/>
            <a:ext cx="1156367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just">
              <a:buClrTx/>
              <a:buFont typeface="Arial" pitchFamily="34" charset="0"/>
              <a:buNone/>
            </a:pPr>
            <a:r>
              <a:rPr lang="en-US" sz="1400" b="1" dirty="0">
                <a:solidFill>
                  <a:srgbClr val="0095CD"/>
                </a:solidFill>
                <a:latin typeface="+mj-lt"/>
              </a:rPr>
              <a:t>91</a:t>
            </a:r>
          </a:p>
        </p:txBody>
      </p:sp>
      <p:sp>
        <p:nvSpPr>
          <p:cNvPr id="79" name="TextBox 53"/>
          <p:cNvSpPr txBox="1"/>
          <p:nvPr/>
        </p:nvSpPr>
        <p:spPr>
          <a:xfrm>
            <a:off x="8719266" y="3041347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sz="1400" dirty="0">
                <a:solidFill>
                  <a:srgbClr val="002060"/>
                </a:solidFill>
                <a:latin typeface="+mj-lt"/>
              </a:rPr>
              <a:t>Personas </a:t>
            </a:r>
          </a:p>
          <a:p>
            <a:pPr defTabSz="1219078"/>
            <a:r>
              <a:rPr lang="en-US" sz="1400" dirty="0" err="1">
                <a:solidFill>
                  <a:srgbClr val="002060"/>
                </a:solidFill>
                <a:latin typeface="+mj-lt"/>
              </a:rPr>
              <a:t>capacitadas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0" name="Rectangle 1436"/>
          <p:cNvSpPr>
            <a:spLocks noChangeArrowheads="1"/>
          </p:cNvSpPr>
          <p:nvPr/>
        </p:nvSpPr>
        <p:spPr bwMode="auto">
          <a:xfrm>
            <a:off x="10955260" y="2916461"/>
            <a:ext cx="1095253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just">
              <a:buClrTx/>
              <a:buFont typeface="Arial" pitchFamily="34" charset="0"/>
              <a:buNone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15</a:t>
            </a:r>
            <a:r>
              <a:rPr lang="en-US" sz="1400" b="1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sp>
        <p:nvSpPr>
          <p:cNvPr id="81" name="TextBox 53"/>
          <p:cNvSpPr txBox="1"/>
          <p:nvPr/>
        </p:nvSpPr>
        <p:spPr>
          <a:xfrm>
            <a:off x="10932173" y="3172125"/>
            <a:ext cx="135806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8"/>
            <a:r>
              <a:rPr lang="en-US" sz="1400" dirty="0" err="1">
                <a:solidFill>
                  <a:srgbClr val="002060"/>
                </a:solidFill>
                <a:latin typeface="+mj-lt"/>
              </a:rPr>
              <a:t>Proyectos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pPr defTabSz="1219078"/>
            <a:r>
              <a:rPr lang="en-US" sz="1400" dirty="0" err="1">
                <a:solidFill>
                  <a:srgbClr val="002060"/>
                </a:solidFill>
                <a:latin typeface="+mj-lt"/>
              </a:rPr>
              <a:t>Aeroportuarios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pPr defTabSz="1219078"/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pPr defTabSz="1219078"/>
            <a:r>
              <a:rPr lang="en-US" sz="1400" dirty="0">
                <a:solidFill>
                  <a:srgbClr val="002060"/>
                </a:solidFill>
                <a:latin typeface="+mj-lt"/>
              </a:rPr>
              <a:t>Charla </a:t>
            </a:r>
          </a:p>
          <a:p>
            <a:pPr defTabSz="1219078"/>
            <a:r>
              <a:rPr lang="en-US" sz="1400" dirty="0" err="1">
                <a:solidFill>
                  <a:srgbClr val="002060"/>
                </a:solidFill>
                <a:latin typeface="+mj-lt"/>
              </a:rPr>
              <a:t>vía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Streaming</a:t>
            </a:r>
          </a:p>
        </p:txBody>
      </p:sp>
    </p:spTree>
    <p:extLst>
      <p:ext uri="{BB962C8B-B14F-4D97-AF65-F5344CB8AC3E}">
        <p14:creationId xmlns:p14="http://schemas.microsoft.com/office/powerpoint/2010/main" val="15933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3" grpId="0"/>
      <p:bldP spid="84" grpId="0"/>
      <p:bldP spid="86" grpId="0"/>
      <p:bldP spid="87" grpId="0"/>
      <p:bldP spid="88" grpId="0"/>
      <p:bldP spid="98" grpId="0" animBg="1"/>
      <p:bldP spid="99" grpId="0" animBg="1"/>
      <p:bldP spid="36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676" y="3377886"/>
            <a:ext cx="1173457" cy="12105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138" y="3363818"/>
            <a:ext cx="1173457" cy="12105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99" y="3363818"/>
            <a:ext cx="1173457" cy="12105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959" y="3363818"/>
            <a:ext cx="1173457" cy="121057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584" y="3363818"/>
            <a:ext cx="1173457" cy="121057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9618572-6417-419A-96DF-97FAC9C6AA52}"/>
              </a:ext>
            </a:extLst>
          </p:cNvPr>
          <p:cNvSpPr txBox="1"/>
          <p:nvPr/>
        </p:nvSpPr>
        <p:spPr>
          <a:xfrm>
            <a:off x="1235454" y="4679229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b="1" dirty="0">
                <a:latin typeface="Work Sans" panose="00000500000000000000" pitchFamily="2" charset="0"/>
                <a:ea typeface="Avenir Black" charset="0"/>
                <a:cs typeface="Avenir Black" charset="0"/>
              </a:rPr>
              <a:t>1-3 Generación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F6C635-4B6D-4C3C-B538-268F2C44D743}"/>
              </a:ext>
            </a:extLst>
          </p:cNvPr>
          <p:cNvSpPr txBox="1"/>
          <p:nvPr/>
        </p:nvSpPr>
        <p:spPr>
          <a:xfrm>
            <a:off x="1199385" y="5012945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Book" charset="0"/>
                <a:cs typeface="Avenir Book" charset="0"/>
              </a:rPr>
              <a:t>17 proyectos</a:t>
            </a:r>
          </a:p>
          <a:p>
            <a:pPr algn="ctr" defTabSz="914400">
              <a:defRPr/>
            </a:pPr>
            <a:r>
              <a:rPr lang="es-ES_tradnl" sz="1600" dirty="0" err="1">
                <a:latin typeface="Work Sans" panose="00000500000000000000" pitchFamily="2" charset="0"/>
                <a:ea typeface="Avenir Book" charset="0"/>
                <a:cs typeface="Avenir Book" charset="0"/>
              </a:rPr>
              <a:t>Aprox</a:t>
            </a:r>
            <a:r>
              <a:rPr lang="es-ES_tradnl" sz="1600" dirty="0">
                <a:latin typeface="Work Sans" panose="00000500000000000000" pitchFamily="2" charset="0"/>
                <a:ea typeface="Avenir Book" charset="0"/>
                <a:cs typeface="Avenir Book" charset="0"/>
              </a:rPr>
              <a:t> 2.500 km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BFDA9E7-7EB6-4D9A-8B0D-DC6BC10CF451}"/>
              </a:ext>
            </a:extLst>
          </p:cNvPr>
          <p:cNvSpPr txBox="1"/>
          <p:nvPr/>
        </p:nvSpPr>
        <p:spPr>
          <a:xfrm>
            <a:off x="3339496" y="4665161"/>
            <a:ext cx="1718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b="1" dirty="0">
                <a:latin typeface="Work Sans" panose="00000500000000000000" pitchFamily="2" charset="0"/>
                <a:ea typeface="Avenir Black" charset="0"/>
                <a:cs typeface="Avenir Black" charset="0"/>
              </a:rPr>
              <a:t>4ta Generación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024DE87-F6DB-4793-BD03-82323545D9AB}"/>
              </a:ext>
            </a:extLst>
          </p:cNvPr>
          <p:cNvSpPr txBox="1"/>
          <p:nvPr/>
        </p:nvSpPr>
        <p:spPr>
          <a:xfrm>
            <a:off x="3274575" y="4998877"/>
            <a:ext cx="1848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29 proyectos</a:t>
            </a:r>
          </a:p>
          <a:p>
            <a:pPr algn="ctr" defTabSz="914400">
              <a:defRPr/>
            </a:pPr>
            <a:r>
              <a:rPr lang="es-ES_tradnl" sz="1600" dirty="0" err="1">
                <a:latin typeface="Work Sans" panose="00000500000000000000" pitchFamily="2" charset="0"/>
                <a:ea typeface="Avenir Roman" charset="0"/>
                <a:cs typeface="Avenir Roman" charset="0"/>
              </a:rPr>
              <a:t>Aprox</a:t>
            </a: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 5.000  km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F73639A-FBD1-42FF-93E4-7293FD79411C}"/>
              </a:ext>
            </a:extLst>
          </p:cNvPr>
          <p:cNvSpPr txBox="1"/>
          <p:nvPr/>
        </p:nvSpPr>
        <p:spPr>
          <a:xfrm>
            <a:off x="5386529" y="4665161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b="1" dirty="0">
                <a:latin typeface="Work Sans" panose="00000500000000000000" pitchFamily="2" charset="0"/>
                <a:ea typeface="Avenir Black" charset="0"/>
                <a:cs typeface="Avenir Black" charset="0"/>
              </a:rPr>
              <a:t>Aeropuertos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D7DE2C9-31E2-4148-8A36-37B15526AA5D}"/>
              </a:ext>
            </a:extLst>
          </p:cNvPr>
          <p:cNvSpPr txBox="1"/>
          <p:nvPr/>
        </p:nvSpPr>
        <p:spPr>
          <a:xfrm>
            <a:off x="5247871" y="5063708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6 Contratos</a:t>
            </a:r>
          </a:p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16 Aeropuertos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3929301-D733-472E-9AD3-574E7A64DD39}"/>
              </a:ext>
            </a:extLst>
          </p:cNvPr>
          <p:cNvSpPr txBox="1"/>
          <p:nvPr/>
        </p:nvSpPr>
        <p:spPr>
          <a:xfrm>
            <a:off x="7345414" y="4665161"/>
            <a:ext cx="1337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sz="1600" b="1" dirty="0">
                <a:latin typeface="Work Sans" panose="00000500000000000000" pitchFamily="2" charset="0"/>
                <a:ea typeface="Avenir Black" charset="0"/>
                <a:cs typeface="Avenir Black" charset="0"/>
              </a:rPr>
              <a:t>Red Férrea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F50B7A-C132-49EA-A99B-5016D69260C3}"/>
              </a:ext>
            </a:extLst>
          </p:cNvPr>
          <p:cNvSpPr txBox="1"/>
          <p:nvPr/>
        </p:nvSpPr>
        <p:spPr>
          <a:xfrm>
            <a:off x="7166162" y="5030783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2 Concesiones</a:t>
            </a:r>
          </a:p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 1 Obra pública</a:t>
            </a:r>
          </a:p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1.615 km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9705D85-10C7-4DFC-A3E5-7983FD39DB48}"/>
              </a:ext>
            </a:extLst>
          </p:cNvPr>
          <p:cNvSpPr txBox="1"/>
          <p:nvPr/>
        </p:nvSpPr>
        <p:spPr>
          <a:xfrm>
            <a:off x="9372728" y="4665161"/>
            <a:ext cx="1101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sz="1600" b="1" dirty="0">
                <a:latin typeface="Work Sans" panose="00000500000000000000" pitchFamily="2" charset="0"/>
                <a:ea typeface="Avenir Black" charset="0"/>
                <a:cs typeface="Avenir Black" charset="0"/>
              </a:rPr>
              <a:t>Puertos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4D7DD6B-A592-4F7C-A476-73C7701C252C}"/>
              </a:ext>
            </a:extLst>
          </p:cNvPr>
          <p:cNvSpPr txBox="1"/>
          <p:nvPr/>
        </p:nvSpPr>
        <p:spPr>
          <a:xfrm>
            <a:off x="8948193" y="5138505"/>
            <a:ext cx="195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8 Zonas portuarias</a:t>
            </a:r>
          </a:p>
          <a:p>
            <a:pPr algn="ctr" defTabSz="914400">
              <a:defRPr/>
            </a:pPr>
            <a:r>
              <a:rPr lang="es-ES_tradnl" sz="1600" dirty="0">
                <a:latin typeface="Work Sans" panose="00000500000000000000" pitchFamily="2" charset="0"/>
                <a:ea typeface="Avenir Roman" charset="0"/>
                <a:cs typeface="Avenir Roman" charset="0"/>
              </a:rPr>
              <a:t>60 Concesiones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866366" y="1173388"/>
            <a:ext cx="8486102" cy="1754326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es-CO" dirty="0">
                <a:latin typeface="Work Sans" panose="00000500000000000000" pitchFamily="2" charset="0"/>
              </a:rPr>
              <a:t>Nuestra misión:  Desarrollamos infraestructura de transporte a través de asociaciones público-privadas, generando competitividad, bienestar y confianza.</a:t>
            </a:r>
          </a:p>
          <a:p>
            <a:endParaRPr lang="es-CO" dirty="0">
              <a:latin typeface="Work Sans" panose="00000500000000000000" pitchFamily="2" charset="0"/>
            </a:endParaRPr>
          </a:p>
          <a:p>
            <a:endParaRPr lang="es-CO" dirty="0">
              <a:latin typeface="Work Sans" panose="00000500000000000000" pitchFamily="2" charset="0"/>
            </a:endParaRPr>
          </a:p>
          <a:p>
            <a:pPr algn="ctr"/>
            <a:r>
              <a:rPr lang="es-CO" dirty="0">
                <a:latin typeface="Work Sans" panose="00000500000000000000" pitchFamily="2" charset="0"/>
              </a:rPr>
              <a:t>Concesiones que tenemos a cargo</a:t>
            </a:r>
          </a:p>
        </p:txBody>
      </p:sp>
    </p:spTree>
    <p:extLst>
      <p:ext uri="{BB962C8B-B14F-4D97-AF65-F5344CB8AC3E}">
        <p14:creationId xmlns:p14="http://schemas.microsoft.com/office/powerpoint/2010/main" val="4161541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A2B7011C-6FA4-42A2-B4A8-D94CB34A716E}"/>
              </a:ext>
            </a:extLst>
          </p:cNvPr>
          <p:cNvSpPr>
            <a:spLocks/>
          </p:cNvSpPr>
          <p:nvPr/>
        </p:nvSpPr>
        <p:spPr bwMode="auto">
          <a:xfrm>
            <a:off x="2891415" y="2439349"/>
            <a:ext cx="3584735" cy="3240616"/>
          </a:xfrm>
          <a:custGeom>
            <a:avLst/>
            <a:gdLst/>
            <a:ahLst/>
            <a:cxnLst>
              <a:cxn ang="0">
                <a:pos x="1670" y="1786"/>
              </a:cxn>
              <a:cxn ang="0">
                <a:pos x="2027" y="1014"/>
              </a:cxn>
              <a:cxn ang="0">
                <a:pos x="1014" y="0"/>
              </a:cxn>
              <a:cxn ang="0">
                <a:pos x="0" y="1014"/>
              </a:cxn>
              <a:cxn ang="0">
                <a:pos x="331" y="1763"/>
              </a:cxn>
            </a:cxnLst>
            <a:rect l="0" t="0" r="r" b="b"/>
            <a:pathLst>
              <a:path w="2027" h="1786">
                <a:moveTo>
                  <a:pt x="1670" y="1786"/>
                </a:moveTo>
                <a:cubicBezTo>
                  <a:pt x="1888" y="1600"/>
                  <a:pt x="2027" y="1323"/>
                  <a:pt x="2027" y="1014"/>
                </a:cubicBezTo>
                <a:cubicBezTo>
                  <a:pt x="2027" y="454"/>
                  <a:pt x="1573" y="0"/>
                  <a:pt x="1014" y="0"/>
                </a:cubicBezTo>
                <a:cubicBezTo>
                  <a:pt x="454" y="0"/>
                  <a:pt x="0" y="454"/>
                  <a:pt x="0" y="1014"/>
                </a:cubicBezTo>
                <a:cubicBezTo>
                  <a:pt x="0" y="1311"/>
                  <a:pt x="128" y="1578"/>
                  <a:pt x="331" y="1763"/>
                </a:cubicBezTo>
              </a:path>
            </a:pathLst>
          </a:custGeom>
          <a:noFill/>
          <a:ln w="19050" cap="flat">
            <a:solidFill>
              <a:srgbClr val="92D050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latin typeface="Work Sans" panose="00000500000000000000" pitchFamily="2" charset="0"/>
            </a:endParaRPr>
          </a:p>
        </p:txBody>
      </p:sp>
      <p:grpSp>
        <p:nvGrpSpPr>
          <p:cNvPr id="50" name="Group 120">
            <a:extLst>
              <a:ext uri="{FF2B5EF4-FFF2-40B4-BE49-F238E27FC236}">
                <a16:creationId xmlns:a16="http://schemas.microsoft.com/office/drawing/2014/main" id="{5E38BD3D-7D8B-4CA5-AC7D-20A75B3D0949}"/>
              </a:ext>
            </a:extLst>
          </p:cNvPr>
          <p:cNvGrpSpPr/>
          <p:nvPr/>
        </p:nvGrpSpPr>
        <p:grpSpPr>
          <a:xfrm>
            <a:off x="6072460" y="4419467"/>
            <a:ext cx="711200" cy="1290824"/>
            <a:chOff x="7383504" y="1999713"/>
            <a:chExt cx="533400" cy="968118"/>
          </a:xfrm>
        </p:grpSpPr>
        <p:sp>
          <p:nvSpPr>
            <p:cNvPr id="51" name="Oval 33">
              <a:extLst>
                <a:ext uri="{FF2B5EF4-FFF2-40B4-BE49-F238E27FC236}">
                  <a16:creationId xmlns:a16="http://schemas.microsoft.com/office/drawing/2014/main" id="{89E2B1BF-CDC7-49A6-80F3-672121A59DF9}"/>
                </a:ext>
              </a:extLst>
            </p:cNvPr>
            <p:cNvSpPr/>
            <p:nvPr/>
          </p:nvSpPr>
          <p:spPr>
            <a:xfrm>
              <a:off x="7383504" y="1999713"/>
              <a:ext cx="5334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>
                <a:latin typeface="Work Sans" panose="00000500000000000000" pitchFamily="2" charset="0"/>
              </a:endParaRPr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D057811C-D5F7-4A38-9547-15BF2CB8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2932906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CO" sz="2400">
                <a:latin typeface="Work Sans" panose="00000500000000000000" pitchFamily="2" charset="0"/>
              </a:endParaRPr>
            </a:p>
          </p:txBody>
        </p:sp>
      </p:grpSp>
      <p:sp>
        <p:nvSpPr>
          <p:cNvPr id="62" name="Oval 44">
            <a:extLst>
              <a:ext uri="{FF2B5EF4-FFF2-40B4-BE49-F238E27FC236}">
                <a16:creationId xmlns:a16="http://schemas.microsoft.com/office/drawing/2014/main" id="{A658B5E1-588D-4825-8C20-8E8850EFBB1E}"/>
              </a:ext>
            </a:extLst>
          </p:cNvPr>
          <p:cNvSpPr/>
          <p:nvPr/>
        </p:nvSpPr>
        <p:spPr>
          <a:xfrm>
            <a:off x="2583904" y="4370365"/>
            <a:ext cx="711200" cy="678305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latin typeface="Work Sans" panose="00000500000000000000" pitchFamily="2" charset="0"/>
            </a:endParaRPr>
          </a:p>
        </p:txBody>
      </p:sp>
      <p:sp>
        <p:nvSpPr>
          <p:cNvPr id="83" name="TextBox 65">
            <a:extLst>
              <a:ext uri="{FF2B5EF4-FFF2-40B4-BE49-F238E27FC236}">
                <a16:creationId xmlns:a16="http://schemas.microsoft.com/office/drawing/2014/main" id="{4DC45E7A-29F6-4474-85D1-4B118A27A01A}"/>
              </a:ext>
            </a:extLst>
          </p:cNvPr>
          <p:cNvSpPr txBox="1"/>
          <p:nvPr/>
        </p:nvSpPr>
        <p:spPr>
          <a:xfrm>
            <a:off x="6894638" y="4514783"/>
            <a:ext cx="167055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Auxilios educativos</a:t>
            </a:r>
          </a:p>
        </p:txBody>
      </p:sp>
      <p:sp>
        <p:nvSpPr>
          <p:cNvPr id="86" name="TextBox 68">
            <a:extLst>
              <a:ext uri="{FF2B5EF4-FFF2-40B4-BE49-F238E27FC236}">
                <a16:creationId xmlns:a16="http://schemas.microsoft.com/office/drawing/2014/main" id="{C5B12389-10B2-44F0-863B-9937DCF1205E}"/>
              </a:ext>
            </a:extLst>
          </p:cNvPr>
          <p:cNvSpPr txBox="1"/>
          <p:nvPr/>
        </p:nvSpPr>
        <p:spPr>
          <a:xfrm>
            <a:off x="6506796" y="2625426"/>
            <a:ext cx="23447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Plan de </a:t>
            </a:r>
            <a:r>
              <a:rPr lang="es-CO" sz="1600" b="1" dirty="0" err="1">
                <a:solidFill>
                  <a:schemeClr val="accent6"/>
                </a:solidFill>
                <a:latin typeface="Work Sans" panose="00000500000000000000" pitchFamily="2" charset="0"/>
              </a:rPr>
              <a:t>estimulos</a:t>
            </a: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, bienestar e incentivos</a:t>
            </a:r>
          </a:p>
        </p:txBody>
      </p:sp>
      <p:sp>
        <p:nvSpPr>
          <p:cNvPr id="87" name="TextBox 69">
            <a:extLst>
              <a:ext uri="{FF2B5EF4-FFF2-40B4-BE49-F238E27FC236}">
                <a16:creationId xmlns:a16="http://schemas.microsoft.com/office/drawing/2014/main" id="{B7F7965A-FA96-4652-A8D6-D501C47EB5F9}"/>
              </a:ext>
            </a:extLst>
          </p:cNvPr>
          <p:cNvSpPr txBox="1"/>
          <p:nvPr/>
        </p:nvSpPr>
        <p:spPr>
          <a:xfrm>
            <a:off x="329660" y="2845495"/>
            <a:ext cx="2426485" cy="71404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1" algn="r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Plan de seguridad y salud en el trabajo</a:t>
            </a:r>
          </a:p>
          <a:p>
            <a:pPr algn="r">
              <a:spcBef>
                <a:spcPct val="20000"/>
              </a:spcBef>
              <a:defRPr/>
            </a:pPr>
            <a:r>
              <a:rPr lang="es-CO" sz="1200" dirty="0">
                <a:solidFill>
                  <a:schemeClr val="accent6"/>
                </a:solidFill>
                <a:latin typeface="Work Sans" panose="00000500000000000000" pitchFamily="2" charset="0"/>
              </a:rPr>
              <a:t>.</a:t>
            </a:r>
          </a:p>
        </p:txBody>
      </p:sp>
      <p:sp>
        <p:nvSpPr>
          <p:cNvPr id="88" name="TextBox 70">
            <a:extLst>
              <a:ext uri="{FF2B5EF4-FFF2-40B4-BE49-F238E27FC236}">
                <a16:creationId xmlns:a16="http://schemas.microsoft.com/office/drawing/2014/main" id="{21C3DA6F-5298-441C-AF83-82634F3B3908}"/>
              </a:ext>
            </a:extLst>
          </p:cNvPr>
          <p:cNvSpPr txBox="1"/>
          <p:nvPr/>
        </p:nvSpPr>
        <p:spPr>
          <a:xfrm>
            <a:off x="3343855" y="1766412"/>
            <a:ext cx="276491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Plan Felicidad en el trabajo</a:t>
            </a:r>
          </a:p>
        </p:txBody>
      </p:sp>
      <p:sp>
        <p:nvSpPr>
          <p:cNvPr id="59" name="Oval 41">
            <a:extLst>
              <a:ext uri="{FF2B5EF4-FFF2-40B4-BE49-F238E27FC236}">
                <a16:creationId xmlns:a16="http://schemas.microsoft.com/office/drawing/2014/main" id="{756E6C1E-300A-486D-91B9-B0057198BAB4}"/>
              </a:ext>
            </a:extLst>
          </p:cNvPr>
          <p:cNvSpPr/>
          <p:nvPr/>
        </p:nvSpPr>
        <p:spPr>
          <a:xfrm>
            <a:off x="2935733" y="2976019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atin typeface="Work Sans" panose="00000500000000000000" pitchFamily="2" charset="0"/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B2722356-5F79-4634-BBD8-1EE1A658A5A5}"/>
              </a:ext>
            </a:extLst>
          </p:cNvPr>
          <p:cNvSpPr/>
          <p:nvPr/>
        </p:nvSpPr>
        <p:spPr>
          <a:xfrm>
            <a:off x="111761" y="1037126"/>
            <a:ext cx="8855030" cy="552614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C7BCA4-EFCB-4267-87D5-EC0DB53FA471}"/>
              </a:ext>
            </a:extLst>
          </p:cNvPr>
          <p:cNvSpPr txBox="1"/>
          <p:nvPr/>
        </p:nvSpPr>
        <p:spPr>
          <a:xfrm>
            <a:off x="3333864" y="3998002"/>
            <a:ext cx="2740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Work Sans" panose="00000500000000000000" pitchFamily="2" charset="0"/>
              </a:rPr>
              <a:t>Talento Humano</a:t>
            </a:r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FCBBE73-2105-4D02-A3CB-5A36B95D9537}"/>
              </a:ext>
            </a:extLst>
          </p:cNvPr>
          <p:cNvSpPr/>
          <p:nvPr/>
        </p:nvSpPr>
        <p:spPr>
          <a:xfrm>
            <a:off x="4341052" y="2145553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574AD9D3-B8B9-49B3-80A7-0C34D147DAEB}"/>
              </a:ext>
            </a:extLst>
          </p:cNvPr>
          <p:cNvSpPr/>
          <p:nvPr/>
        </p:nvSpPr>
        <p:spPr>
          <a:xfrm>
            <a:off x="5676668" y="2759091"/>
            <a:ext cx="711200" cy="711200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3" name="TextBox 65">
            <a:extLst>
              <a:ext uri="{FF2B5EF4-FFF2-40B4-BE49-F238E27FC236}">
                <a16:creationId xmlns:a16="http://schemas.microsoft.com/office/drawing/2014/main" id="{FF2EA0B6-9A27-4335-87CE-1113D7BF0907}"/>
              </a:ext>
            </a:extLst>
          </p:cNvPr>
          <p:cNvSpPr txBox="1"/>
          <p:nvPr/>
        </p:nvSpPr>
        <p:spPr>
          <a:xfrm>
            <a:off x="667574" y="4503238"/>
            <a:ext cx="177248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chemeClr val="accent6"/>
                </a:solidFill>
                <a:latin typeface="Work Sans" panose="00000500000000000000" pitchFamily="2" charset="0"/>
              </a:rPr>
              <a:t>Capacitaciones ANI</a:t>
            </a:r>
          </a:p>
        </p:txBody>
      </p:sp>
      <p:pic>
        <p:nvPicPr>
          <p:cNvPr id="24" name="Gráfico 23" descr="Audiencia objetivo">
            <a:extLst>
              <a:ext uri="{FF2B5EF4-FFF2-40B4-BE49-F238E27FC236}">
                <a16:creationId xmlns:a16="http://schemas.microsoft.com/office/drawing/2014/main" id="{B18BB39B-4BC2-4322-A186-1AC837A8B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401" y="3016498"/>
            <a:ext cx="597489" cy="597489"/>
          </a:xfrm>
          <a:prstGeom prst="rect">
            <a:avLst/>
          </a:prstGeom>
        </p:spPr>
      </p:pic>
      <p:pic>
        <p:nvPicPr>
          <p:cNvPr id="25" name="Gráfico 24" descr="Conexiones">
            <a:extLst>
              <a:ext uri="{FF2B5EF4-FFF2-40B4-BE49-F238E27FC236}">
                <a16:creationId xmlns:a16="http://schemas.microsoft.com/office/drawing/2014/main" id="{497748C9-72E4-4717-99BC-E5A4E28C8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6399" y="2225377"/>
            <a:ext cx="570348" cy="570348"/>
          </a:xfrm>
          <a:prstGeom prst="rect">
            <a:avLst/>
          </a:prstGeom>
        </p:spPr>
      </p:pic>
      <p:pic>
        <p:nvPicPr>
          <p:cNvPr id="26" name="Gráfico 25" descr="Juez">
            <a:extLst>
              <a:ext uri="{FF2B5EF4-FFF2-40B4-BE49-F238E27FC236}">
                <a16:creationId xmlns:a16="http://schemas.microsoft.com/office/drawing/2014/main" id="{A776D561-A0DD-48D1-9FFD-83A36E719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0253" y="4493056"/>
            <a:ext cx="555614" cy="555614"/>
          </a:xfrm>
          <a:prstGeom prst="rect">
            <a:avLst/>
          </a:prstGeom>
        </p:spPr>
      </p:pic>
      <p:pic>
        <p:nvPicPr>
          <p:cNvPr id="27" name="Gráfico 26" descr="Lluvia de ideas de grupo">
            <a:extLst>
              <a:ext uri="{FF2B5EF4-FFF2-40B4-BE49-F238E27FC236}">
                <a16:creationId xmlns:a16="http://schemas.microsoft.com/office/drawing/2014/main" id="{ECA0FF1D-B87D-4EC5-9182-8863604558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8497" y="2759091"/>
            <a:ext cx="555008" cy="59293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EEB3110-3F7D-47F0-8CA5-368EE745A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1" b="91829" l="9023" r="90226">
                        <a14:foregroundMark x1="19925" y1="20233" x2="19925" y2="20233"/>
                        <a14:foregroundMark x1="24436" y1="8949" x2="24436" y2="8949"/>
                        <a14:foregroundMark x1="48496" y1="12062" x2="48496" y2="12062"/>
                        <a14:foregroundMark x1="79323" y1="8949" x2="79323" y2="8949"/>
                        <a14:foregroundMark x1="54887" y1="21790" x2="54887" y2="21790"/>
                        <a14:foregroundMark x1="37594" y1="91829" x2="37594" y2="91829"/>
                        <a14:foregroundMark x1="11654" y1="87938" x2="11654" y2="87938"/>
                        <a14:foregroundMark x1="14662" y1="80545" x2="14662" y2="80545"/>
                        <a14:foregroundMark x1="13910" y1="74708" x2="13910" y2="74708"/>
                        <a14:foregroundMark x1="13910" y1="69261" x2="13910" y2="69261"/>
                        <a14:foregroundMark x1="87218" y1="88327" x2="87218" y2="88327"/>
                        <a14:foregroundMark x1="90226" y1="80156" x2="90226" y2="80156"/>
                        <a14:foregroundMark x1="89474" y1="75486" x2="89474" y2="75486"/>
                        <a14:foregroundMark x1="89098" y1="70428" x2="89098" y2="704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161" y="4471211"/>
            <a:ext cx="493298" cy="47660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7FD0FCD-F984-43D9-87B4-A2664875C5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1543" y="1480415"/>
            <a:ext cx="2687914" cy="114501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0F26926-4463-4B23-9758-76BE62414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484" y="2759091"/>
            <a:ext cx="2687914" cy="170016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7F29584-0153-4257-B3F6-56ED1E3DB9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7688" y="4599843"/>
            <a:ext cx="2719107" cy="1222767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64698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9E5D6C8-C184-42A2-BED5-B9D646C03B51}"/>
              </a:ext>
            </a:extLst>
          </p:cNvPr>
          <p:cNvSpPr txBox="1"/>
          <p:nvPr/>
        </p:nvSpPr>
        <p:spPr>
          <a:xfrm>
            <a:off x="111761" y="1051522"/>
            <a:ext cx="8564408" cy="468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338"/>
              </a:spcAft>
              <a:defRPr/>
            </a:pPr>
            <a:r>
              <a:rPr lang="es-CO" sz="2400" dirty="0">
                <a:solidFill>
                  <a:schemeClr val="accent6"/>
                </a:solidFill>
                <a:latin typeface="Work Sans" panose="00000500000000000000" pitchFamily="2" charset="0"/>
              </a:rPr>
              <a:t>Proyectos en curso</a:t>
            </a:r>
          </a:p>
        </p:txBody>
      </p:sp>
    </p:spTree>
    <p:extLst>
      <p:ext uri="{BB962C8B-B14F-4D97-AF65-F5344CB8AC3E}">
        <p14:creationId xmlns:p14="http://schemas.microsoft.com/office/powerpoint/2010/main" val="5541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3" grpId="0"/>
      <p:bldP spid="86" grpId="0"/>
      <p:bldP spid="87" grpId="0"/>
      <p:bldP spid="88" grpId="0"/>
      <p:bldP spid="98" grpId="0" animBg="1"/>
      <p:bldP spid="36" grpId="0"/>
      <p:bldP spid="33" grpId="0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C6559923-C35B-45C6-9B6E-D0D75B305078}"/>
              </a:ext>
            </a:extLst>
          </p:cNvPr>
          <p:cNvSpPr/>
          <p:nvPr/>
        </p:nvSpPr>
        <p:spPr>
          <a:xfrm>
            <a:off x="801188" y="208426"/>
            <a:ext cx="72608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 algn="ctr">
              <a:lnSpc>
                <a:spcPct val="90000"/>
              </a:lnSpc>
              <a:spcBef>
                <a:spcPts val="1067"/>
              </a:spcBef>
              <a:buClr>
                <a:schemeClr val="tx1"/>
              </a:buClr>
              <a:buSzPts val="1400"/>
            </a:pPr>
            <a:r>
              <a:rPr lang="es-CO" sz="3200" b="1" spc="-7" dirty="0">
                <a:solidFill>
                  <a:srgbClr val="2A53A7"/>
                </a:solidFill>
              </a:rPr>
              <a:t>Informe PQRS – Primer semestre 2019</a:t>
            </a:r>
            <a:endParaRPr lang="es-CO" sz="3200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3362472" y="1316007"/>
          <a:ext cx="4453467" cy="1447800"/>
        </p:xfrm>
        <a:graphic>
          <a:graphicData uri="http://schemas.openxmlformats.org/drawingml/2006/table">
            <a:tbl>
              <a:tblPr/>
              <a:tblGrid>
                <a:gridCol w="242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27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77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CUMPLE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2386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77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CUMPLE/FUERA PLAZO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77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EN TERMINO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77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INCUMPLE/SIN RESPUESTA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77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199296" y="2038587"/>
            <a:ext cx="2104944" cy="36962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002060"/>
                </a:solidFill>
                <a:cs typeface="Arial"/>
              </a:rPr>
              <a:t>Documentos Ingresados</a:t>
            </a:r>
          </a:p>
          <a:p>
            <a:pPr algn="ctr"/>
            <a:r>
              <a:rPr lang="es-MX" sz="2400" b="1" dirty="0">
                <a:solidFill>
                  <a:srgbClr val="FF6600"/>
                </a:solidFill>
                <a:cs typeface="Arial"/>
              </a:rPr>
              <a:t>66.724 </a:t>
            </a:r>
            <a:r>
              <a:rPr lang="es-MX" sz="2400" b="1" dirty="0">
                <a:solidFill>
                  <a:srgbClr val="002060"/>
                </a:solidFill>
                <a:cs typeface="Arial"/>
              </a:rPr>
              <a:t>Documentos Tipificados PQSR</a:t>
            </a:r>
          </a:p>
          <a:p>
            <a:pPr algn="ctr"/>
            <a:r>
              <a:rPr lang="es-MX" sz="2400" b="1" dirty="0">
                <a:solidFill>
                  <a:srgbClr val="FF6600"/>
                </a:solidFill>
                <a:cs typeface="Arial"/>
              </a:rPr>
              <a:t>2.953 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3362472" y="3786374"/>
          <a:ext cx="4453467" cy="271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Placeholder 9"/>
          <p:cNvSpPr txBox="1">
            <a:spLocks/>
          </p:cNvSpPr>
          <p:nvPr/>
        </p:nvSpPr>
        <p:spPr>
          <a:xfrm>
            <a:off x="3757376" y="3434329"/>
            <a:ext cx="3568699" cy="31995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0095CD"/>
            </a:solidFill>
          </a:ln>
        </p:spPr>
        <p:txBody>
          <a:bodyPr vert="horz" wrap="square" lIns="121920" tIns="60960" rIns="121920" bIns="60960" rtlCol="0" anchor="ctr">
            <a:normAutofit fontScale="85000" lnSpcReduction="20000"/>
          </a:bodyPr>
          <a:lstStyle>
            <a:lvl1pPr marL="171450" indent="-17145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1219170">
              <a:spcBef>
                <a:spcPts val="1333"/>
              </a:spcBef>
              <a:defRPr/>
            </a:pPr>
            <a:r>
              <a:rPr lang="es-MX" sz="2133" dirty="0">
                <a:solidFill>
                  <a:sysClr val="window" lastClr="FFFFFF"/>
                </a:solidFill>
                <a:latin typeface="Calibri" panose="020F0502020204030204"/>
              </a:rPr>
              <a:t>Documentos Tipificados</a:t>
            </a:r>
          </a:p>
        </p:txBody>
      </p:sp>
      <p:sp>
        <p:nvSpPr>
          <p:cNvPr id="14" name="Abrir llave 13"/>
          <p:cNvSpPr/>
          <p:nvPr/>
        </p:nvSpPr>
        <p:spPr>
          <a:xfrm>
            <a:off x="2554957" y="1316007"/>
            <a:ext cx="302195" cy="5120480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400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8459474" y="1261054"/>
            <a:ext cx="3533231" cy="1826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Para el Primer semestre de la vigencia 2019, la ANI recibió</a:t>
            </a:r>
          </a:p>
          <a:p>
            <a:pPr algn="ctr">
              <a:buClrTx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600" b="1" dirty="0">
                <a:solidFill>
                  <a:srgbClr val="FF6600"/>
                </a:solidFill>
                <a:cs typeface="Arial"/>
              </a:rPr>
              <a:t>129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 </a:t>
            </a:r>
          </a:p>
          <a:p>
            <a:pPr algn="ctr">
              <a:buClrTx/>
            </a:pPr>
            <a:r>
              <a:rPr lang="en-US" sz="1600" b="1" dirty="0">
                <a:solidFill>
                  <a:srgbClr val="002060"/>
                </a:solidFill>
                <a:cs typeface="Arial"/>
              </a:rPr>
              <a:t>solicitudes de acceso a  </a:t>
            </a:r>
            <a:r>
              <a:rPr lang="es-419" sz="1600" b="1" dirty="0">
                <a:solidFill>
                  <a:srgbClr val="002060"/>
                </a:solidFill>
                <a:cs typeface="Arial"/>
              </a:rPr>
              <a:t>información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 pública, de las cuales negó </a:t>
            </a:r>
            <a:r>
              <a:rPr lang="en-US" sz="1600" b="1" dirty="0">
                <a:solidFill>
                  <a:srgbClr val="FF6600"/>
                </a:solidFill>
                <a:cs typeface="Arial"/>
              </a:rPr>
              <a:t>5 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por </a:t>
            </a:r>
            <a:r>
              <a:rPr lang="es-419" sz="1600" b="1" dirty="0">
                <a:solidFill>
                  <a:srgbClr val="002060"/>
                </a:solidFill>
                <a:cs typeface="Arial"/>
              </a:rPr>
              <a:t>motivo</a:t>
            </a:r>
            <a:r>
              <a:rPr lang="en-US" sz="1600" b="1" dirty="0">
                <a:solidFill>
                  <a:srgbClr val="002060"/>
                </a:solidFill>
                <a:cs typeface="Arial"/>
              </a:rPr>
              <a:t> de reserva legal.</a:t>
            </a:r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10776640" y="3826575"/>
            <a:ext cx="649205" cy="1443261"/>
          </a:xfrm>
          <a:custGeom>
            <a:avLst/>
            <a:gdLst/>
            <a:ahLst/>
            <a:cxnLst>
              <a:cxn ang="0">
                <a:pos x="256" y="373"/>
              </a:cxn>
              <a:cxn ang="0">
                <a:pos x="0" y="330"/>
              </a:cxn>
              <a:cxn ang="0">
                <a:pos x="256" y="0"/>
              </a:cxn>
              <a:cxn ang="0">
                <a:pos x="256" y="373"/>
              </a:cxn>
            </a:cxnLst>
            <a:rect l="0" t="0" r="r" b="b"/>
            <a:pathLst>
              <a:path w="256" h="373">
                <a:moveTo>
                  <a:pt x="256" y="373"/>
                </a:moveTo>
                <a:lnTo>
                  <a:pt x="0" y="330"/>
                </a:lnTo>
                <a:lnTo>
                  <a:pt x="256" y="0"/>
                </a:lnTo>
                <a:lnTo>
                  <a:pt x="256" y="373"/>
                </a:lnTo>
                <a:close/>
              </a:path>
            </a:pathLst>
          </a:custGeom>
          <a:solidFill>
            <a:srgbClr val="F17C3F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dirty="0">
              <a:solidFill>
                <a:srgbClr val="273339"/>
              </a:solidFill>
              <a:latin typeface="Calibri" panose="020F0502020204030204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11425846" y="3827735"/>
            <a:ext cx="651741" cy="1443261"/>
          </a:xfrm>
          <a:custGeom>
            <a:avLst/>
            <a:gdLst/>
            <a:ahLst/>
            <a:cxnLst>
              <a:cxn ang="0">
                <a:pos x="0" y="373"/>
              </a:cxn>
              <a:cxn ang="0">
                <a:pos x="0" y="0"/>
              </a:cxn>
              <a:cxn ang="0">
                <a:pos x="257" y="325"/>
              </a:cxn>
              <a:cxn ang="0">
                <a:pos x="0" y="373"/>
              </a:cxn>
            </a:cxnLst>
            <a:rect l="0" t="0" r="r" b="b"/>
            <a:pathLst>
              <a:path w="257" h="373">
                <a:moveTo>
                  <a:pt x="0" y="373"/>
                </a:moveTo>
                <a:lnTo>
                  <a:pt x="0" y="0"/>
                </a:lnTo>
                <a:lnTo>
                  <a:pt x="257" y="325"/>
                </a:lnTo>
                <a:lnTo>
                  <a:pt x="0" y="373"/>
                </a:lnTo>
                <a:close/>
              </a:path>
            </a:pathLst>
          </a:custGeom>
          <a:solidFill>
            <a:srgbClr val="F17C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dirty="0">
              <a:solidFill>
                <a:srgbClr val="273339"/>
              </a:solidFill>
              <a:latin typeface="Calibri" panose="020F0502020204030204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8814115" y="3746634"/>
            <a:ext cx="2197669" cy="20870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867" b="1" dirty="0">
                <a:solidFill>
                  <a:srgbClr val="002060"/>
                </a:solidFill>
                <a:cs typeface="Arial"/>
              </a:rPr>
              <a:t>La ANI </a:t>
            </a:r>
          </a:p>
          <a:p>
            <a:pPr marL="0" indent="0" algn="ctr">
              <a:buNone/>
            </a:pPr>
            <a:r>
              <a:rPr lang="es-MX" sz="1867" b="1" dirty="0">
                <a:solidFill>
                  <a:srgbClr val="002060"/>
                </a:solidFill>
                <a:cs typeface="Arial"/>
              </a:rPr>
              <a:t>mantiene un</a:t>
            </a:r>
          </a:p>
          <a:p>
            <a:pPr marL="0" indent="0" algn="ctr">
              <a:buNone/>
            </a:pPr>
            <a:r>
              <a:rPr lang="es-MX" sz="2400" b="1" dirty="0">
                <a:solidFill>
                  <a:srgbClr val="FF6600"/>
                </a:solidFill>
                <a:cs typeface="Arial"/>
              </a:rPr>
              <a:t>97%</a:t>
            </a:r>
            <a:r>
              <a:rPr lang="es-MX" sz="1867" b="1" dirty="0">
                <a:solidFill>
                  <a:srgbClr val="FF6600"/>
                </a:solidFill>
                <a:cs typeface="Arial"/>
              </a:rPr>
              <a:t> </a:t>
            </a:r>
            <a:r>
              <a:rPr lang="es-MX" sz="1867" b="1" dirty="0">
                <a:solidFill>
                  <a:srgbClr val="002060"/>
                </a:solidFill>
                <a:cs typeface="Arial"/>
              </a:rPr>
              <a:t>de cumplimiento</a:t>
            </a:r>
          </a:p>
          <a:p>
            <a:pPr marL="0" indent="0" algn="ctr">
              <a:buNone/>
            </a:pPr>
            <a:r>
              <a:rPr lang="es-MX" sz="1867" b="1" dirty="0">
                <a:solidFill>
                  <a:srgbClr val="002060"/>
                </a:solidFill>
                <a:cs typeface="Arial"/>
              </a:rPr>
              <a:t> en respuestas a PQRS</a:t>
            </a:r>
            <a:endParaRPr lang="es-MX" sz="1867" b="1" dirty="0">
              <a:solidFill>
                <a:srgbClr val="FF66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974530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FEB142A-8346-4106-B7C6-EF37EB37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4" y="2636151"/>
            <a:ext cx="11510963" cy="193141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06BA848-EE92-4205-80A7-678C4AE6657C}"/>
              </a:ext>
            </a:extLst>
          </p:cNvPr>
          <p:cNvSpPr/>
          <p:nvPr/>
        </p:nvSpPr>
        <p:spPr>
          <a:xfrm>
            <a:off x="9481199" y="2161543"/>
            <a:ext cx="2427268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333" dirty="0">
                <a:latin typeface="Arial Narrow" panose="020B0606020202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CIFRAS EN MILLONES DE PESOS</a:t>
            </a:r>
            <a:endParaRPr lang="es-CO" sz="1333" dirty="0"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246552" y="164698"/>
            <a:ext cx="6876623" cy="528749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Pacto por una Gestión Pública Efectiva</a:t>
            </a:r>
            <a:endParaRPr lang="es-CO" sz="2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787596" y="1310335"/>
            <a:ext cx="8366675" cy="528749"/>
          </a:xfrm>
          <a:prstGeom prst="rect">
            <a:avLst/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Resumen ejecución presupuestal a diciembre de 2018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7220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id:image001.png@01D168B1.80615EA0">
            <a:extLst>
              <a:ext uri="{FF2B5EF4-FFF2-40B4-BE49-F238E27FC236}">
                <a16:creationId xmlns:a16="http://schemas.microsoft.com/office/drawing/2014/main" id="{52A83A4B-4D6E-48C9-9614-6A810936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33" y="2093385"/>
            <a:ext cx="0" cy="1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4" name="Imagen 3" descr="cid:image001.png@01D168B1.80615EA0">
            <a:extLst>
              <a:ext uri="{FF2B5EF4-FFF2-40B4-BE49-F238E27FC236}">
                <a16:creationId xmlns:a16="http://schemas.microsoft.com/office/drawing/2014/main" id="{FE876BAD-7CD9-4348-A84B-976198BC6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33" y="2093385"/>
            <a:ext cx="0" cy="1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22BAB07-08BB-4445-83DE-E7AE07BFB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7" y="812660"/>
            <a:ext cx="11369748" cy="519828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32837EF-2D22-4F68-A608-A5AE3BB28B09}"/>
              </a:ext>
            </a:extLst>
          </p:cNvPr>
          <p:cNvSpPr/>
          <p:nvPr/>
        </p:nvSpPr>
        <p:spPr>
          <a:xfrm>
            <a:off x="7820254" y="6045341"/>
            <a:ext cx="198964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67" dirty="0">
                <a:latin typeface="Arial Narrow" panose="020B0606020202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CIFRAS EN MILLONES DE PESOS</a:t>
            </a:r>
            <a:endParaRPr lang="es-CO" sz="1067" dirty="0"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A66BA1-9C08-49CC-B7E9-80DE041AF969}"/>
              </a:ext>
            </a:extLst>
          </p:cNvPr>
          <p:cNvSpPr/>
          <p:nvPr/>
        </p:nvSpPr>
        <p:spPr>
          <a:xfrm>
            <a:off x="1021511" y="204551"/>
            <a:ext cx="8366675" cy="528749"/>
          </a:xfrm>
          <a:prstGeom prst="rect">
            <a:avLst/>
          </a:prstGeom>
          <a:noFill/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0066CD"/>
                </a:solidFill>
                <a:latin typeface="Work Sans Light"/>
              </a:rPr>
              <a:t>Resumen ejecución presupuestal a julio de 2019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36391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E19998-9E72-4BC1-8639-D5599D12ACD9}"/>
              </a:ext>
            </a:extLst>
          </p:cNvPr>
          <p:cNvSpPr txBox="1"/>
          <p:nvPr/>
        </p:nvSpPr>
        <p:spPr>
          <a:xfrm>
            <a:off x="238139" y="211213"/>
            <a:ext cx="115040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33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TRIBUNALES DE ARBITRAMENTO ACTIVOS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F1AC53-76BC-4885-90D4-719EA278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0" y="937164"/>
            <a:ext cx="1106431" cy="9549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683D43-8A52-4B3F-865F-3E9AE51552B8}"/>
              </a:ext>
            </a:extLst>
          </p:cNvPr>
          <p:cNvPicPr/>
          <p:nvPr/>
        </p:nvPicPr>
        <p:blipFill rotWithShape="1">
          <a:blip r:embed="rId4"/>
          <a:srcRect l="54650" t="38736" r="39986" b="51776"/>
          <a:stretch/>
        </p:blipFill>
        <p:spPr bwMode="auto">
          <a:xfrm>
            <a:off x="4314918" y="901407"/>
            <a:ext cx="1106431" cy="954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7278E8-6879-4E89-AB4B-43D9E84FD58D}"/>
              </a:ext>
            </a:extLst>
          </p:cNvPr>
          <p:cNvPicPr/>
          <p:nvPr/>
        </p:nvPicPr>
        <p:blipFill rotWithShape="1">
          <a:blip r:embed="rId4"/>
          <a:srcRect l="38898" t="38586" r="55690" b="51417"/>
          <a:stretch/>
        </p:blipFill>
        <p:spPr bwMode="auto">
          <a:xfrm>
            <a:off x="8173124" y="890761"/>
            <a:ext cx="1066800" cy="110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9A64C7-43BA-4B7E-97EE-4AB31B8EE53E}"/>
              </a:ext>
            </a:extLst>
          </p:cNvPr>
          <p:cNvSpPr txBox="1"/>
          <p:nvPr/>
        </p:nvSpPr>
        <p:spPr>
          <a:xfrm>
            <a:off x="1708461" y="901408"/>
            <a:ext cx="2485755" cy="645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b="1" dirty="0">
                <a:latin typeface="Calibri Light" panose="020F0302020204030204" pitchFamily="34" charset="0"/>
              </a:rPr>
              <a:t>23 Tribunales</a:t>
            </a:r>
          </a:p>
          <a:p>
            <a:endParaRPr lang="es-MX" sz="1467" dirty="0">
              <a:latin typeface="Calibri Light" panose="020F0302020204030204" pitchFamily="34" charset="0"/>
            </a:endParaRPr>
          </a:p>
          <a:p>
            <a:r>
              <a:rPr lang="es-MX" sz="1467" dirty="0">
                <a:latin typeface="Calibri Light" panose="020F0302020204030204" pitchFamily="34" charset="0"/>
              </a:rPr>
              <a:t>Proyectos: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Antioquía Bolívar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Autopista Rio Magdalena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Bogotá Girardot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Bucaramanga Pamplona</a:t>
            </a:r>
          </a:p>
          <a:p>
            <a:pPr marL="228594" indent="-228594">
              <a:buFontTx/>
              <a:buChar char="-"/>
            </a:pPr>
            <a:r>
              <a:rPr lang="es-MX" sz="1467" dirty="0" err="1">
                <a:latin typeface="Calibri Light" panose="020F0302020204030204" pitchFamily="34" charset="0"/>
              </a:rPr>
              <a:t>Cambao</a:t>
            </a:r>
            <a:r>
              <a:rPr lang="es-MX" sz="1467" dirty="0">
                <a:latin typeface="Calibri Light" panose="020F0302020204030204" pitchFamily="34" charset="0"/>
              </a:rPr>
              <a:t> Manizales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César Guajira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Córdoba Sucre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Girardot Ibagué Cajamarca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MV Valle del Cauca 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Popayán Santander de Quilichao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Ruta del sol I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Ruta del sol II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Ruta del sol III (4 T)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Santana Mocoa Neiva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Tercer Carril (2T)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Transversal de las Américas (2T)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Transversal del Sisga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ZMB</a:t>
            </a:r>
          </a:p>
          <a:p>
            <a:pPr marL="228594" indent="-228594">
              <a:buFontTx/>
              <a:buChar char="-"/>
            </a:pPr>
            <a:endParaRPr lang="es-MX" sz="1467" dirty="0">
              <a:latin typeface="Calibri Light" panose="020F0302020204030204" pitchFamily="34" charset="0"/>
            </a:endParaRPr>
          </a:p>
          <a:p>
            <a:pPr marL="228594" indent="-228594">
              <a:buFontTx/>
              <a:buChar char="-"/>
            </a:pPr>
            <a:endParaRPr lang="es-MX" sz="1467" dirty="0">
              <a:latin typeface="Calibri Light" panose="020F0302020204030204" pitchFamily="34" charset="0"/>
            </a:endParaRPr>
          </a:p>
          <a:p>
            <a:pPr marL="228594" indent="-228594">
              <a:buFontTx/>
              <a:buChar char="-"/>
            </a:pPr>
            <a:endParaRPr lang="es-MX" sz="1467" dirty="0">
              <a:latin typeface="Calibri Light" panose="020F0302020204030204" pitchFamily="34" charset="0"/>
            </a:endParaRPr>
          </a:p>
          <a:p>
            <a:pPr marL="228594" indent="-228594">
              <a:buFontTx/>
              <a:buChar char="-"/>
            </a:pPr>
            <a:endParaRPr lang="es-MX" sz="1600" dirty="0"/>
          </a:p>
          <a:p>
            <a:endParaRPr lang="es-MX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8BF766-31BE-4AB4-BC83-71B0B16050D0}"/>
              </a:ext>
            </a:extLst>
          </p:cNvPr>
          <p:cNvSpPr txBox="1"/>
          <p:nvPr/>
        </p:nvSpPr>
        <p:spPr>
          <a:xfrm>
            <a:off x="5566670" y="881151"/>
            <a:ext cx="2485753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b="1" dirty="0">
                <a:latin typeface="Calibri Light" panose="020F0302020204030204" pitchFamily="34" charset="0"/>
              </a:rPr>
              <a:t>2 Tribunales:</a:t>
            </a:r>
          </a:p>
          <a:p>
            <a:endParaRPr lang="es-MX" sz="1467" dirty="0">
              <a:latin typeface="Calibri Light" panose="020F0302020204030204" pitchFamily="34" charset="0"/>
            </a:endParaRPr>
          </a:p>
          <a:p>
            <a:r>
              <a:rPr lang="es-MX" sz="1467" dirty="0">
                <a:latin typeface="Calibri Light" panose="020F0302020204030204" pitchFamily="34" charset="0"/>
              </a:rPr>
              <a:t>Proyectos: 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Argos </a:t>
            </a:r>
          </a:p>
          <a:p>
            <a:pPr marL="228594" indent="-228594">
              <a:buFontTx/>
              <a:buChar char="-"/>
            </a:pPr>
            <a:r>
              <a:rPr lang="es-MX" sz="1467" dirty="0">
                <a:latin typeface="Calibri Light" panose="020F0302020204030204" pitchFamily="34" charset="0"/>
              </a:rPr>
              <a:t>Regional de Buenaventura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D74EBA-AEAA-4B43-A97A-6D21BE0CD30F}"/>
              </a:ext>
            </a:extLst>
          </p:cNvPr>
          <p:cNvSpPr txBox="1"/>
          <p:nvPr/>
        </p:nvSpPr>
        <p:spPr>
          <a:xfrm>
            <a:off x="9385246" y="890762"/>
            <a:ext cx="2558825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b="1" dirty="0">
                <a:latin typeface="Calibri Light" panose="020F0302020204030204" pitchFamily="34" charset="0"/>
              </a:rPr>
              <a:t>3 Tribunales</a:t>
            </a:r>
          </a:p>
          <a:p>
            <a:endParaRPr lang="es-MX" sz="1467" dirty="0">
              <a:latin typeface="Calibri Light" panose="020F0302020204030204" pitchFamily="34" charset="0"/>
            </a:endParaRPr>
          </a:p>
          <a:p>
            <a:r>
              <a:rPr lang="es-MX" sz="1467" dirty="0">
                <a:latin typeface="Calibri Light" panose="020F0302020204030204" pitchFamily="34" charset="0"/>
              </a:rPr>
              <a:t>Proyecto: </a:t>
            </a:r>
          </a:p>
          <a:p>
            <a:r>
              <a:rPr lang="es-MX" sz="1467" dirty="0">
                <a:latin typeface="Calibri Light" panose="020F0302020204030204" pitchFamily="34" charset="0"/>
              </a:rPr>
              <a:t>Aeropuerto el Dorado (3 T)</a:t>
            </a:r>
          </a:p>
          <a:p>
            <a:endParaRPr lang="es-MX" sz="1467" dirty="0">
              <a:latin typeface="Calibri Light" panose="020F0302020204030204" pitchFamily="34" charset="0"/>
            </a:endParaRPr>
          </a:p>
          <a:p>
            <a:pPr marL="304792" indent="-304792">
              <a:buAutoNum type="arabicPeriod"/>
            </a:pPr>
            <a:endParaRPr lang="es-MX" sz="1467" dirty="0">
              <a:latin typeface="Calibri Light" panose="020F03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494EB6-E6A9-44B5-8AE0-337ABA64D24D}"/>
              </a:ext>
            </a:extLst>
          </p:cNvPr>
          <p:cNvSpPr txBox="1"/>
          <p:nvPr/>
        </p:nvSpPr>
        <p:spPr>
          <a:xfrm>
            <a:off x="5663717" y="2658588"/>
            <a:ext cx="413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28 Tribunales de Arbitramento activos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B9B05E-9C36-42B7-84F0-4F6699AF5C62}"/>
              </a:ext>
            </a:extLst>
          </p:cNvPr>
          <p:cNvSpPr txBox="1"/>
          <p:nvPr/>
        </p:nvSpPr>
        <p:spPr>
          <a:xfrm>
            <a:off x="6324051" y="3593703"/>
            <a:ext cx="476494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latin typeface="Calibri Light" panose="020F0302020204030204" pitchFamily="34" charset="0"/>
              </a:rPr>
              <a:t>15 iniciados desde el 8 de agosto de 2018</a:t>
            </a:r>
          </a:p>
        </p:txBody>
      </p:sp>
    </p:spTree>
    <p:extLst>
      <p:ext uri="{BB962C8B-B14F-4D97-AF65-F5344CB8AC3E}">
        <p14:creationId xmlns:p14="http://schemas.microsoft.com/office/powerpoint/2010/main" val="1968801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6A096C-FF17-4885-B0BB-A5FC9C574B83}"/>
              </a:ext>
            </a:extLst>
          </p:cNvPr>
          <p:cNvSpPr txBox="1"/>
          <p:nvPr/>
        </p:nvSpPr>
        <p:spPr>
          <a:xfrm>
            <a:off x="238139" y="211213"/>
            <a:ext cx="115040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33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RESULTADOS ARBITRAJE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DC433EC-30A7-4E8D-AC39-658421CC7558}"/>
              </a:ext>
            </a:extLst>
          </p:cNvPr>
          <p:cNvGraphicFramePr>
            <a:graphicFrameLocks/>
          </p:cNvGraphicFramePr>
          <p:nvPr/>
        </p:nvGraphicFramePr>
        <p:xfrm>
          <a:off x="1689100" y="1206502"/>
          <a:ext cx="8444801" cy="408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A9124784-7FEE-4B64-BBB0-7983745E920D}"/>
              </a:ext>
            </a:extLst>
          </p:cNvPr>
          <p:cNvSpPr/>
          <p:nvPr/>
        </p:nvSpPr>
        <p:spPr>
          <a:xfrm>
            <a:off x="660401" y="5384800"/>
            <a:ext cx="9004299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Valores</a:t>
            </a:r>
            <a:r>
              <a:rPr lang="es-CO" sz="120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expresados en </a:t>
            </a:r>
            <a:r>
              <a:rPr lang="es-CO" sz="1333" b="1" dirty="0">
                <a:latin typeface="Calibri Light" panose="020F0302020204030204" pitchFamily="34" charset="0"/>
                <a:cs typeface="Arial" panose="020B0604020202020204" pitchFamily="34" charset="0"/>
              </a:rPr>
              <a:t>miles de millones </a:t>
            </a:r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de pesos al momento de la demanda.</a:t>
            </a:r>
          </a:p>
          <a:p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- El valor de $368 mil millones correspondiente a los pagos ordenados a la ANI se clasifica en </a:t>
            </a:r>
            <a:r>
              <a:rPr lang="es-CO" sz="1333" b="1" dirty="0">
                <a:latin typeface="Calibri Light" panose="020F0302020204030204" pitchFamily="34" charset="0"/>
                <a:cs typeface="Arial" panose="020B0604020202020204" pitchFamily="34" charset="0"/>
              </a:rPr>
              <a:t>Condenas por valor de $244 MM</a:t>
            </a:r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  y  una </a:t>
            </a:r>
            <a:r>
              <a:rPr lang="es-CO" sz="1333" b="1" dirty="0">
                <a:latin typeface="Calibri Light" panose="020F0302020204030204" pitchFamily="34" charset="0"/>
                <a:cs typeface="Arial" panose="020B0604020202020204" pitchFamily="34" charset="0"/>
              </a:rPr>
              <a:t>conciliación de $123 MM</a:t>
            </a:r>
          </a:p>
          <a:p>
            <a:r>
              <a:rPr lang="es-CO" sz="1333" dirty="0">
                <a:latin typeface="Calibri Light" panose="020F0302020204030204" pitchFamily="34" charset="0"/>
                <a:cs typeface="Arial" panose="020B0604020202020204" pitchFamily="34" charset="0"/>
              </a:rPr>
              <a:t>- Se aclara que todos los tribunales que se han decidido desde el 8 de agosto habían iniciado con antelación, y que de los 15 tribunales que se han instaurado desde el 8 de agosto de 2018, uno solo fue retirado y de los demás aún no se han emitido decisiones finales.</a:t>
            </a:r>
          </a:p>
        </p:txBody>
      </p:sp>
    </p:spTree>
    <p:extLst>
      <p:ext uri="{BB962C8B-B14F-4D97-AF65-F5344CB8AC3E}">
        <p14:creationId xmlns:p14="http://schemas.microsoft.com/office/powerpoint/2010/main" val="1332838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36E5453-578D-4CA0-B104-957A55273B68}"/>
              </a:ext>
            </a:extLst>
          </p:cNvPr>
          <p:cNvSpPr txBox="1"/>
          <p:nvPr/>
        </p:nvSpPr>
        <p:spPr>
          <a:xfrm>
            <a:off x="238139" y="211213"/>
            <a:ext cx="115040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33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SANCIONES IMPUESTAS POR INCUMPLIMIENTO DE CONTRATOS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228947-C4BB-4332-A10A-97FFD381ADD9}"/>
              </a:ext>
            </a:extLst>
          </p:cNvPr>
          <p:cNvSpPr txBox="1"/>
          <p:nvPr/>
        </p:nvSpPr>
        <p:spPr>
          <a:xfrm>
            <a:off x="620901" y="746079"/>
            <a:ext cx="993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alibri Light" panose="020F0302020204030204" pitchFamily="34" charset="0"/>
              </a:rPr>
              <a:t>Desde el 8 de agosto de 2018, se han impuesto 7 sanciones y se declaró un incumplimiento grave </a:t>
            </a:r>
            <a:r>
              <a:rPr lang="es-MX" sz="2400" dirty="0"/>
              <a:t>:</a:t>
            </a:r>
          </a:p>
          <a:p>
            <a:r>
              <a:rPr lang="es-MX" sz="24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3A08A6-D4CE-444C-8F1B-8362F84A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29" y="1551167"/>
            <a:ext cx="1105504" cy="9591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ED3D1B-D9E6-41A6-9ABF-4049CA96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9" y="2894245"/>
            <a:ext cx="1105504" cy="9510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AE0DF1-068C-443A-A2C7-198F87F36CFE}"/>
              </a:ext>
            </a:extLst>
          </p:cNvPr>
          <p:cNvPicPr/>
          <p:nvPr/>
        </p:nvPicPr>
        <p:blipFill rotWithShape="1">
          <a:blip r:embed="rId4"/>
          <a:srcRect l="38898" t="38586" r="55690" b="51417"/>
          <a:stretch/>
        </p:blipFill>
        <p:spPr bwMode="auto">
          <a:xfrm>
            <a:off x="620901" y="1558633"/>
            <a:ext cx="1066800" cy="959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A5C5E7A-1502-4D05-BF19-2681446FEC3E}"/>
              </a:ext>
            </a:extLst>
          </p:cNvPr>
          <p:cNvSpPr txBox="1"/>
          <p:nvPr/>
        </p:nvSpPr>
        <p:spPr>
          <a:xfrm>
            <a:off x="1834393" y="1551167"/>
            <a:ext cx="416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</a:rPr>
              <a:t>Proyecto: Segunda Pista Aeropuerto el Dorado</a:t>
            </a:r>
          </a:p>
          <a:p>
            <a:endParaRPr lang="es-MX" sz="1600" dirty="0">
              <a:latin typeface="Calibri Light" panose="020F0302020204030204" pitchFamily="34" charset="0"/>
            </a:endParaRPr>
          </a:p>
          <a:p>
            <a:r>
              <a:rPr lang="es-MX" sz="1600" dirty="0">
                <a:latin typeface="Calibri Light" panose="020F0302020204030204" pitchFamily="34" charset="0"/>
              </a:rPr>
              <a:t>Valor sanción: </a:t>
            </a:r>
            <a:r>
              <a:rPr lang="es-MX" sz="1600" b="1" dirty="0">
                <a:latin typeface="Calibri Light" panose="020F0302020204030204" pitchFamily="34" charset="0"/>
              </a:rPr>
              <a:t>$21.223 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EC02178-907C-45FD-ABA7-AF295487AD4E}"/>
              </a:ext>
            </a:extLst>
          </p:cNvPr>
          <p:cNvSpPr txBox="1"/>
          <p:nvPr/>
        </p:nvSpPr>
        <p:spPr>
          <a:xfrm>
            <a:off x="1972356" y="2820355"/>
            <a:ext cx="3841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</a:rPr>
              <a:t>Proyectos:</a:t>
            </a:r>
          </a:p>
          <a:p>
            <a:pPr marL="228594" indent="-228594">
              <a:buFontTx/>
              <a:buChar char="-"/>
            </a:pPr>
            <a:r>
              <a:rPr lang="es-MX" sz="1600" dirty="0" err="1">
                <a:latin typeface="Calibri Light" panose="020F0302020204030204" pitchFamily="34" charset="0"/>
              </a:rPr>
              <a:t>Coremar</a:t>
            </a:r>
            <a:r>
              <a:rPr lang="es-MX" sz="1600" dirty="0">
                <a:latin typeface="Calibri Light" panose="020F0302020204030204" pitchFamily="34" charset="0"/>
              </a:rPr>
              <a:t> Shore Base</a:t>
            </a:r>
          </a:p>
          <a:p>
            <a:pPr marL="228594" indent="-228594">
              <a:buFontTx/>
              <a:buChar char="-"/>
            </a:pPr>
            <a:r>
              <a:rPr lang="es-MX" sz="1600" dirty="0">
                <a:latin typeface="Calibri Light" panose="020F0302020204030204" pitchFamily="34" charset="0"/>
              </a:rPr>
              <a:t>Zona Franca Argos</a:t>
            </a:r>
          </a:p>
          <a:p>
            <a:pPr marL="228594" indent="-228594">
              <a:buFontTx/>
              <a:buChar char="-"/>
            </a:pPr>
            <a:r>
              <a:rPr lang="es-MX" sz="1600" dirty="0">
                <a:latin typeface="Calibri Light" panose="020F0302020204030204" pitchFamily="34" charset="0"/>
              </a:rPr>
              <a:t>Puerto Hondo</a:t>
            </a:r>
          </a:p>
          <a:p>
            <a:endParaRPr lang="es-MX" sz="1600" dirty="0">
              <a:latin typeface="Calibri Light" panose="020F0302020204030204" pitchFamily="34" charset="0"/>
            </a:endParaRPr>
          </a:p>
          <a:p>
            <a:r>
              <a:rPr lang="es-MX" sz="1600" dirty="0">
                <a:latin typeface="Calibri Light" panose="020F0302020204030204" pitchFamily="34" charset="0"/>
              </a:rPr>
              <a:t>Valor sanciones en dólares: </a:t>
            </a:r>
            <a:r>
              <a:rPr lang="es-MX" sz="1600" b="1" dirty="0">
                <a:latin typeface="Calibri Light" panose="020F0302020204030204" pitchFamily="34" charset="0"/>
              </a:rPr>
              <a:t>$15.568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106D54-0B52-4AE5-A063-BDF847F92B3E}"/>
              </a:ext>
            </a:extLst>
          </p:cNvPr>
          <p:cNvSpPr txBox="1"/>
          <p:nvPr/>
        </p:nvSpPr>
        <p:spPr>
          <a:xfrm>
            <a:off x="7508475" y="1559725"/>
            <a:ext cx="38194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Tx/>
              <a:buChar char="-"/>
            </a:pPr>
            <a:r>
              <a:rPr lang="es-MX" sz="1600" dirty="0">
                <a:latin typeface="Calibri Light" panose="020F0302020204030204" pitchFamily="34" charset="0"/>
              </a:rPr>
              <a:t>Rio Magdalena 2</a:t>
            </a:r>
          </a:p>
          <a:p>
            <a:r>
              <a:rPr lang="es-MX" sz="1600" dirty="0">
                <a:latin typeface="Calibri Light" panose="020F0302020204030204" pitchFamily="34" charset="0"/>
              </a:rPr>
              <a:t>Proyectos:</a:t>
            </a:r>
          </a:p>
          <a:p>
            <a:pPr marL="228594" indent="-228594">
              <a:buFontTx/>
              <a:buChar char="-"/>
            </a:pPr>
            <a:r>
              <a:rPr lang="es-MX" sz="1600" dirty="0">
                <a:latin typeface="Calibri Light" panose="020F0302020204030204" pitchFamily="34" charset="0"/>
              </a:rPr>
              <a:t>Santana Mocoa Neiva (2 sanciones y 1 incumplimiento grave)</a:t>
            </a:r>
          </a:p>
          <a:p>
            <a:endParaRPr lang="es-MX" sz="1600" dirty="0">
              <a:latin typeface="Calibri Light" panose="020F0302020204030204" pitchFamily="34" charset="0"/>
            </a:endParaRPr>
          </a:p>
          <a:p>
            <a:r>
              <a:rPr lang="es-MX" sz="1600" dirty="0">
                <a:latin typeface="Calibri Light" panose="020F0302020204030204" pitchFamily="34" charset="0"/>
              </a:rPr>
              <a:t>Valor sanciones:</a:t>
            </a:r>
            <a:r>
              <a:rPr lang="es-MX" sz="1600" b="1" dirty="0">
                <a:latin typeface="Calibri Light" panose="020F0302020204030204" pitchFamily="34" charset="0"/>
              </a:rPr>
              <a:t>$25.019 M</a:t>
            </a:r>
          </a:p>
          <a:p>
            <a:r>
              <a:rPr lang="es-MX" sz="1600" dirty="0">
                <a:latin typeface="Calibri Light" panose="020F0302020204030204" pitchFamily="34" charset="0"/>
              </a:rPr>
              <a:t>Santana Mocoa Neiva, se declaró incumplimiento grave y concede término para Plan Remedial</a:t>
            </a:r>
          </a:p>
          <a:p>
            <a:endParaRPr lang="es-MX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3F2F8B-8BCE-48DD-AA9C-15950FC39560}"/>
              </a:ext>
            </a:extLst>
          </p:cNvPr>
          <p:cNvSpPr txBox="1"/>
          <p:nvPr/>
        </p:nvSpPr>
        <p:spPr>
          <a:xfrm>
            <a:off x="7442834" y="3928351"/>
            <a:ext cx="3819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Valor total sanciones impuestas: </a:t>
            </a:r>
          </a:p>
          <a:p>
            <a:r>
              <a:rPr lang="es-MX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COP: $46,242 M</a:t>
            </a:r>
            <a:endParaRPr lang="es-MX" sz="2400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s-MX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USD: $15.568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67A33B-4C3C-4741-AE77-EEBCB90D1AA5}"/>
              </a:ext>
            </a:extLst>
          </p:cNvPr>
          <p:cNvSpPr txBox="1"/>
          <p:nvPr/>
        </p:nvSpPr>
        <p:spPr>
          <a:xfrm>
            <a:off x="620902" y="4932727"/>
            <a:ext cx="894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b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En el periodo se han cerrado 20 procesos por cumplimiento. </a:t>
            </a: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642840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1526385" y="2115104"/>
          <a:ext cx="80622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Google Shape;216;p28"/>
          <p:cNvSpPr txBox="1">
            <a:spLocks/>
          </p:cNvSpPr>
          <p:nvPr/>
        </p:nvSpPr>
        <p:spPr>
          <a:xfrm>
            <a:off x="2810635" y="693059"/>
            <a:ext cx="5150601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s-CO" sz="2400" b="1" kern="0" dirty="0">
                <a:solidFill>
                  <a:schemeClr val="accent6"/>
                </a:solidFill>
                <a:latin typeface="Work Sans Light" panose="00000400000000000000" pitchFamily="2" charset="0"/>
              </a:rPr>
              <a:t>Enfoque de Género en la ANI</a:t>
            </a:r>
          </a:p>
        </p:txBody>
      </p:sp>
    </p:spTree>
    <p:extLst>
      <p:ext uri="{BB962C8B-B14F-4D97-AF65-F5344CB8AC3E}">
        <p14:creationId xmlns:p14="http://schemas.microsoft.com/office/powerpoint/2010/main" val="2125313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25437" y="2732730"/>
            <a:ext cx="1226507" cy="701389"/>
          </a:xfrm>
        </p:spPr>
        <p:txBody>
          <a:bodyPr/>
          <a:lstStyle/>
          <a:p>
            <a:r>
              <a:rPr lang="es-CO" sz="21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CO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2</a:t>
            </a:r>
            <a:endParaRPr lang="es-CO" sz="1400" dirty="0">
              <a:solidFill>
                <a:srgbClr val="FFC000"/>
              </a:solidFill>
            </a:endParaRPr>
          </a:p>
        </p:txBody>
      </p:sp>
      <p:sp>
        <p:nvSpPr>
          <p:cNvPr id="5" name="Google Shape;216;p28"/>
          <p:cNvSpPr txBox="1">
            <a:spLocks noGrp="1"/>
          </p:cNvSpPr>
          <p:nvPr>
            <p:ph type="title"/>
          </p:nvPr>
        </p:nvSpPr>
        <p:spPr>
          <a:xfrm>
            <a:off x="290287" y="524479"/>
            <a:ext cx="9759648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s-MX" sz="3733" b="1" dirty="0">
                <a:solidFill>
                  <a:schemeClr val="accent6"/>
                </a:solidFill>
                <a:latin typeface="Work Sans Light" panose="00000400000000000000" pitchFamily="2" charset="0"/>
              </a:rPr>
              <a:t>Distribución de la Planta por Nivel Jerárquico y Género  </a:t>
            </a:r>
            <a:br>
              <a:rPr lang="es-CO" sz="3733" b="1" dirty="0">
                <a:solidFill>
                  <a:schemeClr val="accent6"/>
                </a:solidFill>
                <a:latin typeface="Work Sans Light" panose="00000400000000000000" pitchFamily="2" charset="0"/>
              </a:rPr>
            </a:br>
            <a:endParaRPr lang="es-CO" sz="3733" b="1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837709" y="4012100"/>
          <a:ext cx="5925335" cy="2722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12977" y="2077368"/>
            <a:ext cx="2724419" cy="701389"/>
          </a:xfrm>
        </p:spPr>
        <p:txBody>
          <a:bodyPr/>
          <a:lstStyle/>
          <a:p>
            <a:pPr algn="ctr"/>
            <a:r>
              <a:rPr lang="es-CO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Total cargos Nivel Directivo </a:t>
            </a:r>
            <a:r>
              <a:rPr lang="es-CO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7</a:t>
            </a:r>
            <a:endParaRPr lang="es-CO" sz="1400" dirty="0">
              <a:solidFill>
                <a:srgbClr val="00B050"/>
              </a:solidFill>
            </a:endParaRP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33319" y="3501850"/>
            <a:ext cx="2762052" cy="701389"/>
          </a:xfrm>
        </p:spPr>
        <p:txBody>
          <a:bodyPr/>
          <a:lstStyle/>
          <a:p>
            <a:pPr algn="ctr"/>
            <a:r>
              <a:rPr lang="es-CO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	Total cargos Nivel Asesor</a:t>
            </a:r>
          </a:p>
          <a:p>
            <a:pPr algn="ctr"/>
            <a:r>
              <a:rPr lang="es-CO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170</a:t>
            </a:r>
            <a:endParaRPr lang="es-CO" sz="3733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479044" y="3600922"/>
            <a:ext cx="1726515" cy="701389"/>
          </a:xfrm>
        </p:spPr>
        <p:txBody>
          <a:bodyPr/>
          <a:lstStyle/>
          <a:p>
            <a:r>
              <a:rPr lang="es-CO" sz="21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CO" sz="37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90</a:t>
            </a:r>
            <a:endParaRPr lang="es-CO" sz="1400" dirty="0">
              <a:solidFill>
                <a:srgbClr val="FFC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 rot="16200000">
            <a:off x="8058147" y="3126535"/>
            <a:ext cx="26010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67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ork Sans"/>
              </a:rPr>
              <a:t>De los cuales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4457" y="2892317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653" y="3769590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9161" y="3769589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9046" y="2892315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9791" y="2453678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6305" y="4247878"/>
            <a:ext cx="398508" cy="485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1C8000-5240-4D14-9008-B309D95502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21"/>
          <a:stretch/>
        </p:blipFill>
        <p:spPr>
          <a:xfrm>
            <a:off x="1075571" y="1334079"/>
            <a:ext cx="4555140" cy="249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177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CBBAE35-E42A-4474-95BC-790B954A3A42}"/>
              </a:ext>
            </a:extLst>
          </p:cNvPr>
          <p:cNvSpPr txBox="1"/>
          <p:nvPr/>
        </p:nvSpPr>
        <p:spPr>
          <a:xfrm>
            <a:off x="1828803" y="1382236"/>
            <a:ext cx="78255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37207"/>
                </a:solidFill>
                <a:latin typeface="Work Sans" panose="00000500000000000000" pitchFamily="2" charset="0"/>
              </a:rPr>
              <a:t>Así desde la ANI</a:t>
            </a:r>
          </a:p>
          <a:p>
            <a:endParaRPr lang="es-CO" sz="2400" b="1" dirty="0">
              <a:solidFill>
                <a:srgbClr val="F37207"/>
              </a:solidFill>
              <a:latin typeface="Work Sans" panose="00000500000000000000" pitchFamily="2" charset="0"/>
            </a:endParaRPr>
          </a:p>
          <a:p>
            <a:r>
              <a:rPr lang="es-CO" sz="2400" b="1" dirty="0">
                <a:solidFill>
                  <a:srgbClr val="F37207"/>
                </a:solidFill>
                <a:latin typeface="Work Sans" panose="00000500000000000000" pitchFamily="2" charset="0"/>
              </a:rPr>
              <a:t>Conectamos</a:t>
            </a:r>
            <a:r>
              <a:rPr lang="es-CO" sz="2400" dirty="0">
                <a:solidFill>
                  <a:schemeClr val="bg2"/>
                </a:solidFill>
              </a:rPr>
              <a:t> a Colombia con el mundo, conectamos familias y creamos historias a través de nuestra infraestructura y </a:t>
            </a:r>
          </a:p>
          <a:p>
            <a:endParaRPr lang="es-CO" sz="2400" dirty="0">
              <a:solidFill>
                <a:schemeClr val="bg2"/>
              </a:solidFill>
              <a:latin typeface="Work Sans" panose="00000500000000000000" pitchFamily="2" charset="0"/>
            </a:endParaRPr>
          </a:p>
          <a:p>
            <a:r>
              <a:rPr lang="es-CO" sz="2400" b="1" dirty="0">
                <a:solidFill>
                  <a:srgbClr val="F37207"/>
                </a:solidFill>
                <a:latin typeface="Work Sans" panose="00000500000000000000" pitchFamily="2" charset="0"/>
              </a:rPr>
              <a:t>Contribuimos</a:t>
            </a:r>
            <a:r>
              <a:rPr lang="es-CO" sz="2400" dirty="0">
                <a:solidFill>
                  <a:schemeClr val="bg2"/>
                </a:solidFill>
              </a:rPr>
              <a:t> al logro de los objetivos de desarrollo sostenible para asegurar la prosperidad para todos, proteger el planeta, erradicar la pobreza, garantizar el respeto a los derechos humanos y la equidad de género.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413" y="5757200"/>
            <a:ext cx="7594339" cy="7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errar llave 3"/>
          <p:cNvSpPr/>
          <p:nvPr/>
        </p:nvSpPr>
        <p:spPr>
          <a:xfrm>
            <a:off x="2443603" y="3376246"/>
            <a:ext cx="5335831" cy="1828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" name="Conector recto 6"/>
          <p:cNvCxnSpPr/>
          <p:nvPr/>
        </p:nvCxnSpPr>
        <p:spPr>
          <a:xfrm>
            <a:off x="2743200" y="3559126"/>
            <a:ext cx="11535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8752422" y="2737305"/>
            <a:ext cx="28281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Retos: Lograr mayor conectividad, competitividad, intermodalidad y equidad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FD63621-BFC9-4CA6-9244-108AE13BAA6D}"/>
              </a:ext>
            </a:extLst>
          </p:cNvPr>
          <p:cNvSpPr/>
          <p:nvPr/>
        </p:nvSpPr>
        <p:spPr>
          <a:xfrm>
            <a:off x="2359246" y="1915409"/>
            <a:ext cx="5420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Work Sans" panose="00000500000000000000" pitchFamily="2" charset="0"/>
                <a:cs typeface="Arial" charset="0"/>
              </a:rPr>
              <a:t>Construir más de 500 km de vías y rehabilitar más de 1400 km, del programa 4G</a:t>
            </a:r>
            <a:endParaRPr lang="es-ES" sz="2000" dirty="0">
              <a:solidFill>
                <a:schemeClr val="bg2">
                  <a:lumMod val="25000"/>
                </a:schemeClr>
              </a:solidFill>
              <a:latin typeface="Work Sans" panose="00000500000000000000" pitchFamily="2" charset="0"/>
              <a:cs typeface="Arial" charset="0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59360FD-BAAA-41BB-8A55-C790E5E5AC73}"/>
              </a:ext>
            </a:extLst>
          </p:cNvPr>
          <p:cNvGrpSpPr/>
          <p:nvPr/>
        </p:nvGrpSpPr>
        <p:grpSpPr>
          <a:xfrm>
            <a:off x="1533726" y="2796505"/>
            <a:ext cx="743203" cy="728145"/>
            <a:chOff x="9453489" y="4451505"/>
            <a:chExt cx="743203" cy="728145"/>
          </a:xfrm>
        </p:grpSpPr>
        <p:sp>
          <p:nvSpPr>
            <p:cNvPr id="25" name="Diagrama de flujo: conector 2">
              <a:extLst>
                <a:ext uri="{FF2B5EF4-FFF2-40B4-BE49-F238E27FC236}">
                  <a16:creationId xmlns:a16="http://schemas.microsoft.com/office/drawing/2014/main" id="{E6050917-43B3-464C-8A64-3A8A0A5E96FE}"/>
                </a:ext>
              </a:extLst>
            </p:cNvPr>
            <p:cNvSpPr/>
            <p:nvPr/>
          </p:nvSpPr>
          <p:spPr>
            <a:xfrm>
              <a:off x="9453489" y="4451505"/>
              <a:ext cx="743203" cy="728145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Work Sans" panose="00000500000000000000" pitchFamily="2" charset="0"/>
              </a:endParaRPr>
            </a:p>
          </p:txBody>
        </p:sp>
        <p:pic>
          <p:nvPicPr>
            <p:cNvPr id="26" name="Gráfico 10" descr="Contrato">
              <a:extLst>
                <a:ext uri="{FF2B5EF4-FFF2-40B4-BE49-F238E27FC236}">
                  <a16:creationId xmlns:a16="http://schemas.microsoft.com/office/drawing/2014/main" id="{0B8F9742-3BA2-42C6-951E-346D3391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98375" y="4511635"/>
              <a:ext cx="581232" cy="581232"/>
            </a:xfrm>
            <a:prstGeom prst="rect">
              <a:avLst/>
            </a:prstGeom>
          </p:spPr>
        </p:pic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DBD23BE-8FB9-4DF3-ACBF-DCE14DF46C1E}"/>
              </a:ext>
            </a:extLst>
          </p:cNvPr>
          <p:cNvSpPr/>
          <p:nvPr/>
        </p:nvSpPr>
        <p:spPr>
          <a:xfrm>
            <a:off x="2347270" y="3063626"/>
            <a:ext cx="6118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Work Sans" panose="00000500000000000000" pitchFamily="2" charset="0"/>
                <a:cs typeface="Arial" charset="0"/>
              </a:rPr>
              <a:t>Terminar la etapa de construcción en 8 proyectos carreteros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E576964-D415-4BAD-BC06-AE6755C07B0F}"/>
              </a:ext>
            </a:extLst>
          </p:cNvPr>
          <p:cNvSpPr/>
          <p:nvPr/>
        </p:nvSpPr>
        <p:spPr>
          <a:xfrm>
            <a:off x="2393325" y="3807827"/>
            <a:ext cx="5852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Work Sans" panose="00000500000000000000" pitchFamily="2" charset="0"/>
                <a:cs typeface="Arial" charset="0"/>
              </a:rPr>
              <a:t>Aumentar la operación comercial en la red férrea a 1,077 Km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5A251E7-BECB-424A-9955-10143B5AB2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87" y="1862789"/>
            <a:ext cx="709411" cy="73185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F205D39-24AC-4DEB-9396-DC6079C8E7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884" y="3682075"/>
            <a:ext cx="743203" cy="76671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2359B89-F077-4501-8C01-351C6B297B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916" y="5528684"/>
            <a:ext cx="821681" cy="847671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B7EA42E1-B232-41C1-A3BE-A06C6B553D9D}"/>
              </a:ext>
            </a:extLst>
          </p:cNvPr>
          <p:cNvSpPr/>
          <p:nvPr/>
        </p:nvSpPr>
        <p:spPr>
          <a:xfrm>
            <a:off x="2423631" y="4719481"/>
            <a:ext cx="5821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Work Sans" panose="00000500000000000000" pitchFamily="2" charset="0"/>
                <a:cs typeface="Arial" charset="0"/>
              </a:rPr>
              <a:t>Adjudicar 6 Contratos de APP en todos los modos  </a:t>
            </a:r>
            <a:endParaRPr lang="es-ES" sz="2000" dirty="0">
              <a:solidFill>
                <a:srgbClr val="033C72"/>
              </a:solidFill>
              <a:latin typeface="Work Sans" panose="00000500000000000000" pitchFamily="2" charset="0"/>
              <a:cs typeface="Arial" charset="0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A35CD5E-A209-41AB-AA80-BAE5FC6B56AE}"/>
              </a:ext>
            </a:extLst>
          </p:cNvPr>
          <p:cNvGrpSpPr/>
          <p:nvPr/>
        </p:nvGrpSpPr>
        <p:grpSpPr>
          <a:xfrm>
            <a:off x="1592680" y="4505414"/>
            <a:ext cx="743203" cy="766711"/>
            <a:chOff x="9973994" y="3730544"/>
            <a:chExt cx="743203" cy="766711"/>
          </a:xfrm>
        </p:grpSpPr>
        <p:sp>
          <p:nvSpPr>
            <p:cNvPr id="37" name="Diagrama de flujo: conector 4">
              <a:extLst>
                <a:ext uri="{FF2B5EF4-FFF2-40B4-BE49-F238E27FC236}">
                  <a16:creationId xmlns:a16="http://schemas.microsoft.com/office/drawing/2014/main" id="{913CE8DE-A5DB-4D1A-B46A-00242E121D15}"/>
                </a:ext>
              </a:extLst>
            </p:cNvPr>
            <p:cNvSpPr/>
            <p:nvPr/>
          </p:nvSpPr>
          <p:spPr>
            <a:xfrm>
              <a:off x="9973994" y="3730544"/>
              <a:ext cx="743203" cy="766711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Work Sans" panose="00000500000000000000" pitchFamily="2" charset="0"/>
              </a:endParaRPr>
            </a:p>
          </p:txBody>
        </p: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9AFB5E5B-7B1C-4C43-AAE6-1C1C1CBF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0629" y="3833552"/>
              <a:ext cx="549931" cy="549931"/>
            </a:xfrm>
            <a:prstGeom prst="rect">
              <a:avLst/>
            </a:prstGeom>
          </p:spPr>
        </p:pic>
      </p:grpSp>
      <p:sp>
        <p:nvSpPr>
          <p:cNvPr id="51" name="Rectángulo 50">
            <a:extLst>
              <a:ext uri="{FF2B5EF4-FFF2-40B4-BE49-F238E27FC236}">
                <a16:creationId xmlns:a16="http://schemas.microsoft.com/office/drawing/2014/main" id="{A6FE3A5E-FFD1-425F-885B-6030D08CFB51}"/>
              </a:ext>
            </a:extLst>
          </p:cNvPr>
          <p:cNvSpPr/>
          <p:nvPr/>
        </p:nvSpPr>
        <p:spPr>
          <a:xfrm>
            <a:off x="2476018" y="5682391"/>
            <a:ext cx="5564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2">
                    <a:lumMod val="25000"/>
                  </a:schemeClr>
                </a:solidFill>
                <a:latin typeface="Work Sans" panose="00000500000000000000" pitchFamily="2" charset="0"/>
                <a:cs typeface="Arial" charset="0"/>
              </a:rPr>
              <a:t>Concluir las obras de modernización en 12 aeropuertos</a:t>
            </a:r>
            <a:endParaRPr lang="es-CO" dirty="0">
              <a:latin typeface="Work Sans" panose="00000500000000000000" pitchFamily="2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0" y="101341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Nuestros compromisos 2018-2022.  Metas Plan Nacional de Desarrollo</a:t>
            </a: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8325439" y="2120109"/>
            <a:ext cx="25197" cy="380203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4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1955490" y="0"/>
            <a:ext cx="1" cy="2057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E1D5F0-34C5-4388-A5CE-0DFB764FA9A7}"/>
              </a:ext>
            </a:extLst>
          </p:cNvPr>
          <p:cNvSpPr txBox="1"/>
          <p:nvPr/>
        </p:nvSpPr>
        <p:spPr>
          <a:xfrm>
            <a:off x="1828660" y="1537136"/>
            <a:ext cx="87973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Cumplir con las metas fijadas en el PND para el cuatrienio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Concluir proyectos estratégicos 4G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Fortalecer la estructuración y el seguimiento contractual en todos los modos, así como el Gobierno Corporativo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Gestionar nuevas fuentes de financiamiento de proyectos estratégicos: Contribución por valorización para autopistas nacionales y estructurar primer cobro.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Generar una mayor credibilidad, confianza y valoración por la entidad, que apalanquen su gestión.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Formular la implementación del Plan Maestro Ferroviario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Actualizar la planificación portuaria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Complementar la red básica y los sistemas de ciudad</a:t>
            </a:r>
          </a:p>
          <a:p>
            <a:endParaRPr lang="es-CO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CO" sz="2000" dirty="0"/>
          </a:p>
          <a:p>
            <a:endParaRPr lang="es-CO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851278" y="824233"/>
            <a:ext cx="8450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Retos Institucionales ANI</a:t>
            </a:r>
          </a:p>
        </p:txBody>
      </p:sp>
    </p:spTree>
    <p:extLst>
      <p:ext uri="{BB962C8B-B14F-4D97-AF65-F5344CB8AC3E}">
        <p14:creationId xmlns:p14="http://schemas.microsoft.com/office/powerpoint/2010/main" val="33960794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3F54888-8D9C-42E6-9C46-6CDABC1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6718"/>
            <a:ext cx="12192000" cy="2510605"/>
          </a:xfrm>
        </p:spPr>
        <p:txBody>
          <a:bodyPr/>
          <a:lstStyle/>
          <a:p>
            <a:pPr algn="ctr" defTabSz="457200">
              <a:defRPr/>
            </a:pPr>
            <a: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Impacto de nuestra gestión</a:t>
            </a:r>
            <a:b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s-CO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CO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00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40995" y="1935388"/>
            <a:ext cx="68940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000" dirty="0">
              <a:latin typeface="Work Sans" panose="00000500000000000000" pitchFamily="2" charset="0"/>
            </a:endParaRPr>
          </a:p>
          <a:p>
            <a:r>
              <a:rPr lang="es-CO" sz="2000" dirty="0">
                <a:latin typeface="+mj-lt"/>
              </a:rPr>
              <a:t>Desde la ANI contribuimos al logro de los objetivos de desarrollo sostenible para asegurar la prosperidad para todos, proteger el planeta, erradicar la pobreza, garantizar el respeto a los derechos humanos y la equidad de género. </a:t>
            </a:r>
          </a:p>
          <a:p>
            <a:endParaRPr lang="es-CO" sz="2000" dirty="0">
              <a:latin typeface="+mj-lt"/>
            </a:endParaRPr>
          </a:p>
          <a:p>
            <a:r>
              <a:rPr lang="es-CO" sz="2000" dirty="0">
                <a:latin typeface="+mj-lt"/>
              </a:rPr>
              <a:t>Trabajamos de manera articulada a nivel sectorial e intergubernamental para atender los retos y lograr mayor efectividad e impacto.</a:t>
            </a:r>
          </a:p>
          <a:p>
            <a:endParaRPr lang="es-CO" sz="2000" dirty="0">
              <a:latin typeface="+mj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1674482" y="509635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3600" b="1" dirty="0">
                <a:sym typeface="Work Sans Light"/>
              </a:rPr>
              <a:t>Impacto general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7D84F57-E333-473B-A06F-85F3D055BAF2}"/>
              </a:ext>
            </a:extLst>
          </p:cNvPr>
          <p:cNvCxnSpPr/>
          <p:nvPr/>
        </p:nvCxnSpPr>
        <p:spPr>
          <a:xfrm>
            <a:off x="8325439" y="1961301"/>
            <a:ext cx="25197" cy="314217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8762928" y="2873939"/>
            <a:ext cx="2828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Infraestructura de transporte sostenible que conecta vidas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96" y="5729545"/>
            <a:ext cx="923925" cy="9144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460" y="5720020"/>
            <a:ext cx="857250" cy="9144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80" y="5742698"/>
            <a:ext cx="900002" cy="88200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332" y="5739070"/>
            <a:ext cx="904875" cy="89535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702" y="5707141"/>
            <a:ext cx="876300" cy="90487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641" y="5707140"/>
            <a:ext cx="904875" cy="90487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0176" y="5726190"/>
            <a:ext cx="904875" cy="88582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2601" y="5729545"/>
            <a:ext cx="904875" cy="89535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138" y="5710618"/>
            <a:ext cx="877061" cy="9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952B933A7828419596C1B4E85C938F" ma:contentTypeVersion="5" ma:contentTypeDescription="Crear nuevo documento." ma:contentTypeScope="" ma:versionID="7b14be474a0406b0872c589433d9e620">
  <xsd:schema xmlns:xsd="http://www.w3.org/2001/XMLSchema" xmlns:xs="http://www.w3.org/2001/XMLSchema" xmlns:p="http://schemas.microsoft.com/office/2006/metadata/properties" xmlns:ns3="ae048785-2b79-411a-9c42-c7ce3999da6b" xmlns:ns4="5810e19a-e870-462a-89b3-185b33b1e61c" targetNamespace="http://schemas.microsoft.com/office/2006/metadata/properties" ma:root="true" ma:fieldsID="4b0edbff7bdef1ad498995b749426b73" ns3:_="" ns4:_="">
    <xsd:import namespace="ae048785-2b79-411a-9c42-c7ce3999da6b"/>
    <xsd:import namespace="5810e19a-e870-462a-89b3-185b33b1e6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48785-2b79-411a-9c42-c7ce3999da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0e19a-e870-462a-89b3-185b33b1e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9C5E6F-1864-46D0-BF88-E12741A49C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1FA546-6DE4-429E-9BE2-8F7CD6CE8F83}">
  <ds:schemaRefs>
    <ds:schemaRef ds:uri="http://purl.org/dc/elements/1.1/"/>
    <ds:schemaRef ds:uri="http://schemas.openxmlformats.org/package/2006/metadata/core-properties"/>
    <ds:schemaRef ds:uri="http://purl.org/dc/dcmitype/"/>
    <ds:schemaRef ds:uri="ae048785-2b79-411a-9c42-c7ce3999da6b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5810e19a-e870-462a-89b3-185b33b1e61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A69D2FD-7547-4003-8F8B-643F75449C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48785-2b79-411a-9c42-c7ce3999da6b"/>
    <ds:schemaRef ds:uri="5810e19a-e870-462a-89b3-185b33b1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8164</TotalTime>
  <Words>4815</Words>
  <Application>Microsoft Office PowerPoint</Application>
  <PresentationFormat>Panorámica</PresentationFormat>
  <Paragraphs>803</Paragraphs>
  <Slides>59</Slides>
  <Notes>14</Notes>
  <HiddenSlides>8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2" baseType="lpstr">
      <vt:lpstr>Arial</vt:lpstr>
      <vt:lpstr>Arial Narrow</vt:lpstr>
      <vt:lpstr>Calibri</vt:lpstr>
      <vt:lpstr>Calibri Light</vt:lpstr>
      <vt:lpstr>Century Gothic</vt:lpstr>
      <vt:lpstr>Roboto Thin</vt:lpstr>
      <vt:lpstr>Times New Roman</vt:lpstr>
      <vt:lpstr>Trebuchet MS</vt:lpstr>
      <vt:lpstr>Wingdings</vt:lpstr>
      <vt:lpstr>Work Sans</vt:lpstr>
      <vt:lpstr>Work Sans Light</vt:lpstr>
      <vt:lpstr>Work Sans SemiBold</vt:lpstr>
      <vt:lpstr>1_Presidencia de Colomba</vt:lpstr>
      <vt:lpstr>Presentación de PowerPoint</vt:lpstr>
      <vt:lpstr>1. Contexto  2. Impacto de nuestra gestión  3. Gestión y Resultados,  Agosto 2018 – Agosto 2019 </vt:lpstr>
      <vt:lpstr>1. Contexto </vt:lpstr>
      <vt:lpstr>Presentación de PowerPoint</vt:lpstr>
      <vt:lpstr>Presentación de PowerPoint</vt:lpstr>
      <vt:lpstr>Presentación de PowerPoint</vt:lpstr>
      <vt:lpstr>Presentación de PowerPoint</vt:lpstr>
      <vt:lpstr>2. Impacto de nuestra gestión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Gestión y Resultados,  Agosto 2018 – Agosto 2019 </vt:lpstr>
      <vt:lpstr>Presentación de PowerPoint</vt:lpstr>
      <vt:lpstr>Presentación de PowerPoint</vt:lpstr>
      <vt:lpstr>Presentación de PowerPoint</vt:lpstr>
      <vt:lpstr> Se ejecutaron 15.7 km de rehabilitación, 8.4 km de construcción de segunda calzada y 3.5 km de vía nueva.    Estas obras se desarrollaron entre los municipios de El Espinal y Flandes en el departamento del Tolima y tuvieron una inversión de $92.663 millones.</vt:lpstr>
      <vt:lpstr>Presentación de PowerPoint</vt:lpstr>
      <vt:lpstr>Presentación de PowerPoint</vt:lpstr>
      <vt:lpstr>Loboguerrero - Buenaventura</vt:lpstr>
      <vt:lpstr>Troncal del Magdalena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en estructuración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de la Planta por Nivel Jerárquico y Género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Cuarto de reactivación</dc:title>
  <dc:creator>Diana Cecilia  Cardona Restrepo</dc:creator>
  <cp:lastModifiedBy>Ricardo Aguilera Wilches</cp:lastModifiedBy>
  <cp:revision>273</cp:revision>
  <cp:lastPrinted>2019-05-08T16:27:47Z</cp:lastPrinted>
  <dcterms:created xsi:type="dcterms:W3CDTF">2019-05-06T19:30:31Z</dcterms:created>
  <dcterms:modified xsi:type="dcterms:W3CDTF">2019-09-10T14:45:31Z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0x010100F2952B933A7828419596C1B4E85C938F</vt:lpwstr>
  </property>
</Properties>
</file>