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67" r:id="rId3"/>
    <p:sldId id="263" r:id="rId4"/>
    <p:sldId id="283" r:id="rId5"/>
    <p:sldId id="280" r:id="rId6"/>
    <p:sldId id="268" r:id="rId7"/>
    <p:sldId id="269" r:id="rId8"/>
    <p:sldId id="270" r:id="rId9"/>
    <p:sldId id="271" r:id="rId10"/>
    <p:sldId id="272" r:id="rId11"/>
    <p:sldId id="273" r:id="rId12"/>
    <p:sldId id="274" r:id="rId13"/>
    <p:sldId id="275" r:id="rId14"/>
    <p:sldId id="276" r:id="rId15"/>
    <p:sldId id="277" r:id="rId16"/>
    <p:sldId id="281" r:id="rId17"/>
    <p:sldId id="282" r:id="rId18"/>
    <p:sldId id="284" r:id="rId19"/>
    <p:sldId id="285" r:id="rId20"/>
    <p:sldId id="286" r:id="rId21"/>
    <p:sldId id="287" r:id="rId22"/>
  </p:sldIdLst>
  <p:sldSz cx="9144000" cy="6858000" type="screen4x3"/>
  <p:notesSz cx="7010400" cy="9296400"/>
  <p:custDataLst>
    <p:tags r:id="rId24"/>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9">
          <p15:clr>
            <a:srgbClr val="A4A3A4"/>
          </p15:clr>
        </p15:guide>
        <p15:guide id="2" orient="horz" pos="810">
          <p15:clr>
            <a:srgbClr val="A4A3A4"/>
          </p15:clr>
        </p15:guide>
        <p15:guide id="3" orient="horz" pos="1493">
          <p15:clr>
            <a:srgbClr val="A4A3A4"/>
          </p15:clr>
        </p15:guide>
        <p15:guide id="4" pos="470">
          <p15:clr>
            <a:srgbClr val="A4A3A4"/>
          </p15:clr>
        </p15:guide>
        <p15:guide id="5"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E"/>
    <a:srgbClr val="CED2DC"/>
    <a:srgbClr val="CED2D2"/>
    <a:srgbClr val="FEF6F0"/>
    <a:srgbClr val="FBD5B5"/>
    <a:srgbClr val="B8CCE4"/>
    <a:srgbClr val="68CCE4"/>
    <a:srgbClr val="B9CDE5"/>
    <a:srgbClr val="95B3D7"/>
    <a:srgbClr val="1BA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39" autoAdjust="0"/>
  </p:normalViewPr>
  <p:slideViewPr>
    <p:cSldViewPr snapToGrid="0">
      <p:cViewPr varScale="1">
        <p:scale>
          <a:sx n="104" d="100"/>
          <a:sy n="104" d="100"/>
        </p:scale>
        <p:origin x="762" y="384"/>
      </p:cViewPr>
      <p:guideLst>
        <p:guide orient="horz" pos="2629"/>
        <p:guide orient="horz" pos="810"/>
        <p:guide orient="horz" pos="1493"/>
        <p:guide pos="470"/>
        <p:guide pos="13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CONTRATACIÓN DIRECTA 2015</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MX"/>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'PROCESOS '!$B$11:$B$12</c:f>
              <c:strCache>
                <c:ptCount val="2"/>
                <c:pt idx="0">
                  <c:v>CONTRATACIÓN DIRECTA</c:v>
                </c:pt>
                <c:pt idx="1">
                  <c:v>CONVENIOS</c:v>
                </c:pt>
              </c:strCache>
            </c:strRef>
          </c:cat>
          <c:val>
            <c:numRef>
              <c:f>'PROCESOS '!$C$11:$C$12</c:f>
              <c:numCache>
                <c:formatCode>General</c:formatCode>
                <c:ptCount val="2"/>
                <c:pt idx="0">
                  <c:v>724</c:v>
                </c:pt>
                <c:pt idx="1">
                  <c:v>25</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81218717314103561"/>
          <c:y val="0.30272727743351613"/>
          <c:w val="0.17659266624258524"/>
          <c:h val="0.453298551095747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DOCUMENTOS PUBLICADOS 2015</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a:sp3d/>
          </c:spPr>
          <c:invertIfNegative val="0"/>
          <c:dPt>
            <c:idx val="19"/>
            <c:invertIfNegative val="0"/>
            <c:bubble3D val="0"/>
            <c:spPr>
              <a:solidFill>
                <a:schemeClr val="accent2"/>
              </a:solidFill>
              <a:ln>
                <a:noFill/>
              </a:ln>
              <a:effectLs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DOCUMENTOS!$B$3:$B$22</c:f>
              <c:strCache>
                <c:ptCount val="20"/>
                <c:pt idx="0">
                  <c:v>AVISOS DE CONVOCATORIA LP-IPV-IPB-APP</c:v>
                </c:pt>
                <c:pt idx="1">
                  <c:v>AVISOS DE CONVOCATORIA SA-CM-SI</c:v>
                </c:pt>
                <c:pt idx="2">
                  <c:v>INVITACION PUBLICA MC</c:v>
                </c:pt>
                <c:pt idx="3">
                  <c:v>ESTUDIOS PREVIOS - GENERAL TODOS LOS PROCESOS</c:v>
                </c:pt>
                <c:pt idx="4">
                  <c:v>RESPUESTA A OBSERVACIONES PREPLIEGO TODOS LOS PROCESOS</c:v>
                </c:pt>
                <c:pt idx="5">
                  <c:v>ACTA DE CIERRE DE PRESENTACION OFERTAS</c:v>
                </c:pt>
                <c:pt idx="6">
                  <c:v>AUDIENCIAACLARACION DE RIESGOS O PLIEGOS- LP-CM-SI-APPS-SA</c:v>
                </c:pt>
                <c:pt idx="7">
                  <c:v>RESOLUCIONES DE APERTURA LP-CM-SI-APPS-SA</c:v>
                </c:pt>
                <c:pt idx="8">
                  <c:v>PLIEGO DE CONDICIONES LP-CM-SI-APPS-SA</c:v>
                </c:pt>
                <c:pt idx="9">
                  <c:v>RESPUESTA PREGUNTAS PLIEGO LP-CM-SI-APPS-SA</c:v>
                </c:pt>
                <c:pt idx="10">
                  <c:v>INFORME DE EVALUACION  TODOS INCLUIDO MINIMA</c:v>
                </c:pt>
                <c:pt idx="11">
                  <c:v>RESPUESTAS AL INFORME DE EVALUACION INICIAL</c:v>
                </c:pt>
                <c:pt idx="12">
                  <c:v>ACTO DECLARATORIA DE DESIERTO </c:v>
                </c:pt>
                <c:pt idx="13">
                  <c:v>ACTO REVOCATORIA</c:v>
                </c:pt>
                <c:pt idx="14">
                  <c:v>ACTO DESCARTADO</c:v>
                </c:pt>
                <c:pt idx="15">
                  <c:v>ACTA AUDIENCIA ADJUDICACION  LP-CM-SI-APPS-SA</c:v>
                </c:pt>
                <c:pt idx="16">
                  <c:v>RESOLUCION DE ADJUDICACION  LP-CM-SI-APPS-SA</c:v>
                </c:pt>
                <c:pt idx="17">
                  <c:v>COMUNICACIÓN DE ACEPTACION DE OFERTA SOLO MINIMAS</c:v>
                </c:pt>
                <c:pt idx="18">
                  <c:v>ADENDAS</c:v>
                </c:pt>
                <c:pt idx="19">
                  <c:v>TOTAL DOCUMENTOS PUBLICADOS</c:v>
                </c:pt>
              </c:strCache>
            </c:strRef>
          </c:cat>
          <c:val>
            <c:numRef>
              <c:f>DOCUMENTOS!$C$3:$C$22</c:f>
              <c:numCache>
                <c:formatCode>0</c:formatCode>
                <c:ptCount val="20"/>
                <c:pt idx="0">
                  <c:v>18</c:v>
                </c:pt>
                <c:pt idx="1">
                  <c:v>34</c:v>
                </c:pt>
                <c:pt idx="2">
                  <c:v>21</c:v>
                </c:pt>
                <c:pt idx="4" formatCode="#,##0">
                  <c:v>63</c:v>
                </c:pt>
                <c:pt idx="5">
                  <c:v>68</c:v>
                </c:pt>
                <c:pt idx="6">
                  <c:v>45</c:v>
                </c:pt>
                <c:pt idx="7">
                  <c:v>45</c:v>
                </c:pt>
                <c:pt idx="8">
                  <c:v>45</c:v>
                </c:pt>
                <c:pt idx="9">
                  <c:v>103</c:v>
                </c:pt>
                <c:pt idx="10">
                  <c:v>60</c:v>
                </c:pt>
                <c:pt idx="11">
                  <c:v>25</c:v>
                </c:pt>
                <c:pt idx="12">
                  <c:v>5</c:v>
                </c:pt>
                <c:pt idx="13">
                  <c:v>3</c:v>
                </c:pt>
                <c:pt idx="14">
                  <c:v>3</c:v>
                </c:pt>
                <c:pt idx="15">
                  <c:v>35</c:v>
                </c:pt>
                <c:pt idx="16">
                  <c:v>48</c:v>
                </c:pt>
                <c:pt idx="17">
                  <c:v>19</c:v>
                </c:pt>
                <c:pt idx="18">
                  <c:v>124</c:v>
                </c:pt>
                <c:pt idx="19">
                  <c:v>691</c:v>
                </c:pt>
              </c:numCache>
            </c:numRef>
          </c:val>
        </c:ser>
        <c:dLbls>
          <c:showLegendKey val="0"/>
          <c:showVal val="0"/>
          <c:showCatName val="0"/>
          <c:showSerName val="0"/>
          <c:showPercent val="0"/>
          <c:showBubbleSize val="0"/>
        </c:dLbls>
        <c:gapWidth val="150"/>
        <c:axId val="341834136"/>
        <c:axId val="341829040"/>
      </c:barChart>
      <c:catAx>
        <c:axId val="341834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41829040"/>
        <c:crosses val="autoZero"/>
        <c:auto val="1"/>
        <c:lblAlgn val="ctr"/>
        <c:lblOffset val="100"/>
        <c:noMultiLvlLbl val="0"/>
      </c:catAx>
      <c:valAx>
        <c:axId val="3418290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1834136"/>
        <c:crosses val="autoZero"/>
        <c:crossBetween val="between"/>
      </c:valAx>
      <c:spPr>
        <a:noFill/>
        <a:ln>
          <a:noFill/>
        </a:ln>
        <a:effectLst/>
        <a:sp3d/>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a:t>DIAS PROMEDIO PARA PRESENTACIÓN DE PROPUESTAS</a:t>
            </a:r>
          </a:p>
        </c:rich>
      </c:tx>
      <c:layout>
        <c:manualLayout>
          <c:xMode val="edge"/>
          <c:yMode val="edge"/>
          <c:x val="0.17607485927802813"/>
          <c:y val="1.652892561983471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8.7580927384077065E-2"/>
          <c:y val="0.17354978354978384"/>
          <c:w val="0.89019685039370178"/>
          <c:h val="0.73901182806694621"/>
        </c:manualLayout>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PROMEDIO!$C$6:$C$13</c:f>
              <c:strCache>
                <c:ptCount val="8"/>
                <c:pt idx="0">
                  <c:v>MC</c:v>
                </c:pt>
                <c:pt idx="1">
                  <c:v>SA</c:v>
                </c:pt>
                <c:pt idx="2">
                  <c:v>SI</c:v>
                </c:pt>
                <c:pt idx="3">
                  <c:v>APP´S</c:v>
                </c:pt>
                <c:pt idx="4">
                  <c:v>IPV</c:v>
                </c:pt>
                <c:pt idx="5">
                  <c:v>IPB</c:v>
                </c:pt>
                <c:pt idx="6">
                  <c:v>LP</c:v>
                </c:pt>
                <c:pt idx="7">
                  <c:v>CM</c:v>
                </c:pt>
              </c:strCache>
            </c:strRef>
          </c:cat>
          <c:val>
            <c:numRef>
              <c:f>PROMEDIO!$D$6:$D$13</c:f>
            </c:numRef>
          </c:val>
        </c:ser>
        <c: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PROMEDIO!$C$6:$C$13</c:f>
              <c:strCache>
                <c:ptCount val="8"/>
                <c:pt idx="0">
                  <c:v>MC</c:v>
                </c:pt>
                <c:pt idx="1">
                  <c:v>SA</c:v>
                </c:pt>
                <c:pt idx="2">
                  <c:v>SI</c:v>
                </c:pt>
                <c:pt idx="3">
                  <c:v>APP´S</c:v>
                </c:pt>
                <c:pt idx="4">
                  <c:v>IPV</c:v>
                </c:pt>
                <c:pt idx="5">
                  <c:v>IPB</c:v>
                </c:pt>
                <c:pt idx="6">
                  <c:v>LP</c:v>
                </c:pt>
                <c:pt idx="7">
                  <c:v>CM</c:v>
                </c:pt>
              </c:strCache>
            </c:strRef>
          </c:cat>
          <c:val>
            <c:numRef>
              <c:f>PROMEDIO!$E$6:$E$13</c:f>
            </c:numRef>
          </c:val>
        </c:ser>
        <c:ser>
          <c:idx val="2"/>
          <c:order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PROMEDIO!$C$6:$C$13</c:f>
              <c:strCache>
                <c:ptCount val="8"/>
                <c:pt idx="0">
                  <c:v>MC</c:v>
                </c:pt>
                <c:pt idx="1">
                  <c:v>SA</c:v>
                </c:pt>
                <c:pt idx="2">
                  <c:v>SI</c:v>
                </c:pt>
                <c:pt idx="3">
                  <c:v>APP´S</c:v>
                </c:pt>
                <c:pt idx="4">
                  <c:v>IPV</c:v>
                </c:pt>
                <c:pt idx="5">
                  <c:v>IPB</c:v>
                </c:pt>
                <c:pt idx="6">
                  <c:v>LP</c:v>
                </c:pt>
                <c:pt idx="7">
                  <c:v>CM</c:v>
                </c:pt>
              </c:strCache>
            </c:strRef>
          </c:cat>
          <c:val>
            <c:numRef>
              <c:f>PROMEDIO!$F$6:$F$13</c:f>
              <c:numCache>
                <c:formatCode>0</c:formatCode>
                <c:ptCount val="8"/>
                <c:pt idx="0">
                  <c:v>6</c:v>
                </c:pt>
                <c:pt idx="1">
                  <c:v>14</c:v>
                </c:pt>
                <c:pt idx="2">
                  <c:v>18</c:v>
                </c:pt>
                <c:pt idx="3">
                  <c:v>99</c:v>
                </c:pt>
                <c:pt idx="4">
                  <c:v>66</c:v>
                </c:pt>
                <c:pt idx="5">
                  <c:v>63</c:v>
                </c:pt>
                <c:pt idx="6">
                  <c:v>32</c:v>
                </c:pt>
                <c:pt idx="7">
                  <c:v>22</c:v>
                </c:pt>
              </c:numCache>
            </c:numRef>
          </c:val>
        </c:ser>
        <c:dLbls>
          <c:showLegendKey val="0"/>
          <c:showVal val="0"/>
          <c:showCatName val="0"/>
          <c:showSerName val="0"/>
          <c:showPercent val="0"/>
          <c:showBubbleSize val="0"/>
        </c:dLbls>
        <c:gapWidth val="115"/>
        <c:overlap val="-20"/>
        <c:axId val="314478864"/>
        <c:axId val="314025568"/>
      </c:barChart>
      <c:catAx>
        <c:axId val="3144788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14025568"/>
        <c:crosses val="autoZero"/>
        <c:auto val="1"/>
        <c:lblAlgn val="ctr"/>
        <c:lblOffset val="100"/>
        <c:noMultiLvlLbl val="0"/>
      </c:catAx>
      <c:valAx>
        <c:axId val="3140255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447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a:t>DIAS ENTRE LA APERTURA Y LA ADJUDICACIÓN DEL PROCESO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PROMEDIO!$C$18:$C$25</c:f>
              <c:strCache>
                <c:ptCount val="8"/>
                <c:pt idx="0">
                  <c:v>MC</c:v>
                </c:pt>
                <c:pt idx="1">
                  <c:v>SA</c:v>
                </c:pt>
                <c:pt idx="2">
                  <c:v>SI</c:v>
                </c:pt>
                <c:pt idx="3">
                  <c:v>APP´S</c:v>
                </c:pt>
                <c:pt idx="4">
                  <c:v>IPV</c:v>
                </c:pt>
                <c:pt idx="5">
                  <c:v>IPB</c:v>
                </c:pt>
                <c:pt idx="6">
                  <c:v>LP</c:v>
                </c:pt>
                <c:pt idx="7">
                  <c:v>CM</c:v>
                </c:pt>
              </c:strCache>
            </c:strRef>
          </c:cat>
          <c:val>
            <c:numRef>
              <c:f>PROMEDIO!$D$18:$D$25</c:f>
            </c:numRef>
          </c:val>
        </c:ser>
        <c: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PROMEDIO!$C$18:$C$25</c:f>
              <c:strCache>
                <c:ptCount val="8"/>
                <c:pt idx="0">
                  <c:v>MC</c:v>
                </c:pt>
                <c:pt idx="1">
                  <c:v>SA</c:v>
                </c:pt>
                <c:pt idx="2">
                  <c:v>SI</c:v>
                </c:pt>
                <c:pt idx="3">
                  <c:v>APP´S</c:v>
                </c:pt>
                <c:pt idx="4">
                  <c:v>IPV</c:v>
                </c:pt>
                <c:pt idx="5">
                  <c:v>IPB</c:v>
                </c:pt>
                <c:pt idx="6">
                  <c:v>LP</c:v>
                </c:pt>
                <c:pt idx="7">
                  <c:v>CM</c:v>
                </c:pt>
              </c:strCache>
            </c:strRef>
          </c:cat>
          <c:val>
            <c:numRef>
              <c:f>PROMEDIO!$E$18:$E$25</c:f>
            </c:numRef>
          </c:val>
        </c:ser>
        <c:ser>
          <c:idx val="2"/>
          <c:order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PROMEDIO!$C$18:$C$25</c:f>
              <c:strCache>
                <c:ptCount val="8"/>
                <c:pt idx="0">
                  <c:v>MC</c:v>
                </c:pt>
                <c:pt idx="1">
                  <c:v>SA</c:v>
                </c:pt>
                <c:pt idx="2">
                  <c:v>SI</c:v>
                </c:pt>
                <c:pt idx="3">
                  <c:v>APP´S</c:v>
                </c:pt>
                <c:pt idx="4">
                  <c:v>IPV</c:v>
                </c:pt>
                <c:pt idx="5">
                  <c:v>IPB</c:v>
                </c:pt>
                <c:pt idx="6">
                  <c:v>LP</c:v>
                </c:pt>
                <c:pt idx="7">
                  <c:v>CM</c:v>
                </c:pt>
              </c:strCache>
            </c:strRef>
          </c:cat>
          <c:val>
            <c:numRef>
              <c:f>PROMEDIO!$F$18:$F$25</c:f>
              <c:numCache>
                <c:formatCode>0</c:formatCode>
                <c:ptCount val="8"/>
                <c:pt idx="0">
                  <c:v>13</c:v>
                </c:pt>
                <c:pt idx="1">
                  <c:v>26</c:v>
                </c:pt>
                <c:pt idx="2">
                  <c:v>30</c:v>
                </c:pt>
                <c:pt idx="3">
                  <c:v>137</c:v>
                </c:pt>
                <c:pt idx="4">
                  <c:v>66</c:v>
                </c:pt>
                <c:pt idx="5">
                  <c:v>100</c:v>
                </c:pt>
                <c:pt idx="6">
                  <c:v>46</c:v>
                </c:pt>
                <c:pt idx="7">
                  <c:v>51</c:v>
                </c:pt>
              </c:numCache>
            </c:numRef>
          </c:val>
        </c:ser>
        <c:dLbls>
          <c:showLegendKey val="0"/>
          <c:showVal val="0"/>
          <c:showCatName val="0"/>
          <c:showSerName val="0"/>
          <c:showPercent val="0"/>
          <c:showBubbleSize val="0"/>
        </c:dLbls>
        <c:gapWidth val="115"/>
        <c:overlap val="-20"/>
        <c:axId val="314474552"/>
        <c:axId val="314816648"/>
      </c:barChart>
      <c:catAx>
        <c:axId val="3144745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14816648"/>
        <c:crosses val="autoZero"/>
        <c:auto val="1"/>
        <c:lblAlgn val="ctr"/>
        <c:lblOffset val="100"/>
        <c:noMultiLvlLbl val="0"/>
      </c:catAx>
      <c:valAx>
        <c:axId val="31481664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4474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MX"/>
              <a:t>PROCESOS CANCELADOS 2015</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MX"/>
        </a:p>
      </c:txPr>
    </c:title>
    <c:autoTitleDeleted val="0"/>
    <c:plotArea>
      <c:layout/>
      <c:barChart>
        <c:barDir val="bar"/>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'DESI- REVO'!$B$14:$B$18</c:f>
              <c:strCache>
                <c:ptCount val="5"/>
                <c:pt idx="0">
                  <c:v>SI</c:v>
                </c:pt>
                <c:pt idx="1">
                  <c:v>APPS</c:v>
                </c:pt>
                <c:pt idx="2">
                  <c:v>IPB</c:v>
                </c:pt>
                <c:pt idx="3">
                  <c:v>CM</c:v>
                </c:pt>
                <c:pt idx="4">
                  <c:v>TOTAL</c:v>
                </c:pt>
              </c:strCache>
            </c:strRef>
          </c:cat>
          <c:val>
            <c:numRef>
              <c:f>'DESI- REVO'!$C$14:$C$18</c:f>
              <c:numCache>
                <c:formatCode>General</c:formatCode>
                <c:ptCount val="5"/>
                <c:pt idx="0">
                  <c:v>1</c:v>
                </c:pt>
                <c:pt idx="1">
                  <c:v>3</c:v>
                </c:pt>
                <c:pt idx="2">
                  <c:v>1</c:v>
                </c:pt>
                <c:pt idx="3">
                  <c:v>2</c:v>
                </c:pt>
                <c:pt idx="4">
                  <c:v>7</c:v>
                </c:pt>
              </c:numCache>
            </c:numRef>
          </c:val>
        </c:ser>
        <c:dLbls>
          <c:showLegendKey val="0"/>
          <c:showVal val="0"/>
          <c:showCatName val="0"/>
          <c:showSerName val="0"/>
          <c:showPercent val="0"/>
          <c:showBubbleSize val="0"/>
        </c:dLbls>
        <c:gapWidth val="100"/>
        <c:axId val="432137288"/>
        <c:axId val="432145520"/>
      </c:barChart>
      <c:catAx>
        <c:axId val="432137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s-MX"/>
          </a:p>
        </c:txPr>
        <c:crossAx val="432145520"/>
        <c:crosses val="autoZero"/>
        <c:auto val="1"/>
        <c:lblAlgn val="ctr"/>
        <c:lblOffset val="100"/>
        <c:noMultiLvlLbl val="0"/>
      </c:catAx>
      <c:valAx>
        <c:axId val="4321455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213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ndara"/>
                <a:sym typeface="Candara"/>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andara"/>
                <a:sym typeface="Candara"/>
              </a:defRPr>
            </a:lvl1pPr>
          </a:lstStyle>
          <a:p>
            <a:fld id="{C05DC3C3-82F0-4D9B-905B-D410E9D2B4EF}" type="datetimeFigureOut">
              <a:rPr lang="en-US" smtClean="0"/>
              <a:pPr/>
              <a:t>2/25/2016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Candara"/>
                <a:sym typeface="Candara"/>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Candara"/>
                <a:sym typeface="Candara"/>
              </a:defRPr>
            </a:lvl1pPr>
          </a:lstStyle>
          <a:p>
            <a:fld id="{922BCB6B-DDD0-410F-889F-FEC5002ABB12}" type="slidenum">
              <a:rPr lang="en-US" smtClean="0"/>
              <a:pPr/>
              <a:t>‹Nº›</a:t>
            </a:fld>
            <a:endParaRPr lang="en-US" dirty="0"/>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dirty="0"/>
          </a:p>
        </p:txBody>
      </p:sp>
    </p:spTree>
    <p:extLst>
      <p:ext uri="{BB962C8B-B14F-4D97-AF65-F5344CB8AC3E}">
        <p14:creationId xmlns:p14="http://schemas.microsoft.com/office/powerpoint/2010/main" val="34346314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5.png"/><Relationship Id="rId2" Type="http://schemas.openxmlformats.org/officeDocument/2006/relationships/tags" Target="../tags/tag10.xml"/><Relationship Id="rId16" Type="http://schemas.openxmlformats.org/officeDocument/2006/relationships/image" Target="../media/image4.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jpeg"/><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tags" Target="../tags/tag28.xml"/><Relationship Id="rId11" Type="http://schemas.openxmlformats.org/officeDocument/2006/relationships/image" Target="../media/image1.emf"/><Relationship Id="rId5" Type="http://schemas.openxmlformats.org/officeDocument/2006/relationships/tags" Target="../tags/tag27.xml"/><Relationship Id="rId10" Type="http://schemas.openxmlformats.org/officeDocument/2006/relationships/oleObject" Target="../embeddings/oleObject4.bin"/><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5.png"/><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tags" Target="../tags/tag37.xml"/><Relationship Id="rId11" Type="http://schemas.openxmlformats.org/officeDocument/2006/relationships/image" Target="../media/image4.jpeg"/><Relationship Id="rId5" Type="http://schemas.openxmlformats.org/officeDocument/2006/relationships/tags" Target="../tags/tag36.xml"/><Relationship Id="rId10" Type="http://schemas.openxmlformats.org/officeDocument/2006/relationships/image" Target="../media/image1.emf"/><Relationship Id="rId4" Type="http://schemas.openxmlformats.org/officeDocument/2006/relationships/tags" Target="../tags/tag35.xml"/><Relationship Id="rId9"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dirty="0" smtClean="0"/>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smtClean="0"/>
              <a:t>Date</a:t>
            </a:r>
            <a:endParaRPr lang="en-US" dirty="0"/>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print">
            <a:clrChange>
              <a:clrFrom>
                <a:srgbClr val="FFFFFE"/>
              </a:clrFrom>
              <a:clrTo>
                <a:srgbClr val="FFFFFE">
                  <a:alpha val="0"/>
                </a:srgbClr>
              </a:clrTo>
            </a:clrChange>
            <a:extLst>
              <a:ext uri="{28A0092B-C50C-407E-A947-70E740481C1C}">
                <a14:useLocalDpi xmlns:a14="http://schemas.microsoft.com/office/drawing/2010/main" val="0"/>
              </a:ext>
            </a:extLst>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281467571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588189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ido, 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6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hasCustomPrompt="1"/>
            <p:custDataLst>
              <p:tags r:id="rId4"/>
            </p:custDataLst>
          </p:nvPr>
        </p:nvSpPr>
        <p:spPr>
          <a:xfrm>
            <a:off x="819150" y="433512"/>
            <a:ext cx="7738274" cy="748669"/>
          </a:xfrm>
        </p:spPr>
        <p:txBody>
          <a:bodyPr/>
          <a:lstStyle>
            <a:lvl1pPr>
              <a:defRPr sz="2400" b="1">
                <a:solidFill>
                  <a:schemeClr val="tx1"/>
                </a:solidFill>
              </a:defRPr>
            </a:lvl1pPr>
          </a:lstStyle>
          <a:p>
            <a:r>
              <a:rPr lang="en-US" dirty="0" smtClean="0"/>
              <a:t>Click to edit master title style</a:t>
            </a:r>
            <a:endParaRPr lang="en-US" dirty="0"/>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grpSp>
      <p:sp>
        <p:nvSpPr>
          <p:cNvPr id="14" name="Rectangle 13"/>
          <p:cNvSpPr/>
          <p:nvPr userDrawn="1">
            <p:custDataLst>
              <p:tags r:id="rId6"/>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grpSp>
        <p:nvGrpSpPr>
          <p:cNvPr id="15" name="Group 14"/>
          <p:cNvGrpSpPr/>
          <p:nvPr userDrawn="1"/>
        </p:nvGrpSpPr>
        <p:grpSpPr>
          <a:xfrm>
            <a:off x="6693696" y="6197601"/>
            <a:ext cx="1863728" cy="667386"/>
            <a:chOff x="6855280" y="6288821"/>
            <a:chExt cx="1703774" cy="576165"/>
          </a:xfrm>
        </p:grpSpPr>
        <p:pic>
          <p:nvPicPr>
            <p:cNvPr id="16" name="E719C35A-4CD6-4178-B0D0-8DA208F1799A" descr="E719C35A-4CD6-4178-B0D0-8DA208F1799A"/>
            <p:cNvPicPr>
              <a:picLocks noChangeAspect="1" noChangeArrowheads="1"/>
            </p:cNvPicPr>
            <p:nvPr>
              <p:custDataLst>
                <p:tags r:id="rId7"/>
              </p:custDataLst>
            </p:nvPr>
          </p:nvPicPr>
          <p:blipFill rotWithShape="1">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rcRect l="16910" t="12070" r="20026" b="11812"/>
            <a:stretch/>
          </p:blipFill>
          <p:spPr bwMode="auto">
            <a:xfrm>
              <a:off x="6855280" y="6288821"/>
              <a:ext cx="618324" cy="576165"/>
            </a:xfrm>
            <a:prstGeom prst="rect">
              <a:avLst/>
            </a:prstGeom>
            <a:noFill/>
            <a:ln w="9525">
              <a:noFill/>
              <a:miter lim="800000"/>
              <a:headEnd/>
              <a:tailEnd/>
            </a:ln>
          </p:spPr>
        </p:pic>
        <p:pic>
          <p:nvPicPr>
            <p:cNvPr id="17" name="Picture 7" descr="http://www.mininterior.gov.co/sites/default/files/galeria-imagenes/2014-logo_web_eslogan.png"/>
            <p:cNvPicPr>
              <a:picLocks noChangeAspect="1" noChangeArrowheads="1"/>
            </p:cNvPicPr>
            <p:nvPr userDrawn="1">
              <p:custDataLst>
                <p:tags r:id="rId8"/>
              </p:custDataLst>
            </p:nvPr>
          </p:nvPicPr>
          <p:blipFill>
            <a:blip r:embed="rId13" cstate="screen">
              <a:extLst>
                <a:ext uri="{28A0092B-C50C-407E-A947-70E740481C1C}">
                  <a14:useLocalDpi xmlns:a14="http://schemas.microsoft.com/office/drawing/2010/main" val="0"/>
                </a:ext>
              </a:extLst>
            </a:blip>
            <a:srcRect/>
            <a:stretch>
              <a:fillRect/>
            </a:stretch>
          </p:blipFill>
          <p:spPr bwMode="auto">
            <a:xfrm>
              <a:off x="7585909" y="6363329"/>
              <a:ext cx="973145" cy="465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089624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5 Marcador de número de diapositiva"/>
          <p:cNvSpPr>
            <a:spLocks noGrp="1"/>
          </p:cNvSpPr>
          <p:nvPr>
            <p:ph type="sldNum" sz="quarter" idx="12"/>
            <p:custDataLst>
              <p:tags r:id="rId3"/>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cion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7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1 Título"/>
          <p:cNvSpPr>
            <a:spLocks noGrp="1"/>
          </p:cNvSpPr>
          <p:nvPr>
            <p:ph type="title" hasCustomPrompt="1"/>
            <p:custDataLst>
              <p:tags r:id="rId4"/>
            </p:custDataLst>
          </p:nvPr>
        </p:nvSpPr>
        <p:spPr>
          <a:xfrm>
            <a:off x="2374900" y="3683000"/>
            <a:ext cx="5956300" cy="1016000"/>
          </a:xfrm>
        </p:spPr>
        <p:txBody>
          <a:bodyPr anchor="t"/>
          <a:lstStyle>
            <a:lvl1pPr algn="l">
              <a:defRPr sz="3200" b="1" cap="none" baseline="0">
                <a:solidFill>
                  <a:schemeClr val="tx2">
                    <a:lumMod val="75000"/>
                  </a:schemeClr>
                </a:solidFill>
              </a:defRPr>
            </a:lvl1pPr>
          </a:lstStyle>
          <a:p>
            <a:r>
              <a:rPr lang="es-ES" dirty="0" smtClean="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5"/>
            </p:custDataLst>
          </p:nvPr>
        </p:nvPicPr>
        <p:blipFill rotWithShape="1">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custDataLst>
              <p:tags r:id="rId7"/>
            </p:custDataLst>
          </p:nvPr>
        </p:nvGrpSpPr>
        <p:grpSpPr>
          <a:xfrm>
            <a:off x="391016" y="4632333"/>
            <a:ext cx="1368413" cy="2225667"/>
            <a:chOff x="-1250950" y="-268289"/>
            <a:chExt cx="3263900" cy="5308600"/>
          </a:xfrm>
          <a:solidFill>
            <a:schemeClr val="accent5">
              <a:lumMod val="60000"/>
              <a:lumOff val="40000"/>
              <a:alpha val="50000"/>
            </a:schemeClr>
          </a:solidFill>
        </p:grpSpPr>
        <p:sp>
          <p:nvSpPr>
            <p:cNvPr id="1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grpSp>
    </p:spTree>
    <p:extLst>
      <p:ext uri="{BB962C8B-B14F-4D97-AF65-F5344CB8AC3E}">
        <p14:creationId xmlns:p14="http://schemas.microsoft.com/office/powerpoint/2010/main" val="416995985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tags" Target="../tags/tag9.xml"/><Relationship Id="rId10" Type="http://schemas.openxmlformats.org/officeDocument/2006/relationships/tags" Target="../tags/tag4.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8"/>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9"/>
            </p:custDataLst>
          </p:nvPr>
        </p:nvSpPr>
        <p:spPr bwMode="auto">
          <a:xfrm>
            <a:off x="286246" y="1250344"/>
            <a:ext cx="8579458" cy="49694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smtClean="0"/>
          </a:p>
        </p:txBody>
      </p:sp>
      <p:sp>
        <p:nvSpPr>
          <p:cNvPr id="6" name="5 Marcador de número de diapositiva"/>
          <p:cNvSpPr>
            <a:spLocks noGrp="1"/>
          </p:cNvSpPr>
          <p:nvPr>
            <p:ph type="sldNum" sz="quarter" idx="4"/>
            <p:custDataLst>
              <p:tags r:id="rId10"/>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mj-lt"/>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grpSp>
        <p:nvGrpSpPr>
          <p:cNvPr id="2" name="Group 1"/>
          <p:cNvGrpSpPr/>
          <p:nvPr userDrawn="1"/>
        </p:nvGrpSpPr>
        <p:grpSpPr>
          <a:xfrm>
            <a:off x="6693696" y="6197601"/>
            <a:ext cx="1863728" cy="667386"/>
            <a:chOff x="6855280" y="6288821"/>
            <a:chExt cx="1703774" cy="576165"/>
          </a:xfrm>
        </p:grpSpPr>
        <p:pic>
          <p:nvPicPr>
            <p:cNvPr id="1031" name="E719C35A-4CD6-4178-B0D0-8DA208F1799A" descr="E719C35A-4CD6-4178-B0D0-8DA208F1799A"/>
            <p:cNvPicPr>
              <a:picLocks noChangeAspect="1" noChangeArrowheads="1"/>
            </p:cNvPicPr>
            <p:nvPr>
              <p:custDataLst>
                <p:tags r:id="rId14"/>
              </p:custDataLst>
            </p:nvPr>
          </p:nvPicPr>
          <p:blipFill rotWithShape="1">
            <a:blip r:embed="rId18" cstate="print">
              <a:clrChange>
                <a:clrFrom>
                  <a:srgbClr val="FFFFFE"/>
                </a:clrFrom>
                <a:clrTo>
                  <a:srgbClr val="FFFFFE">
                    <a:alpha val="0"/>
                  </a:srgbClr>
                </a:clrTo>
              </a:clrChange>
              <a:extLst>
                <a:ext uri="{28A0092B-C50C-407E-A947-70E740481C1C}">
                  <a14:useLocalDpi xmlns:a14="http://schemas.microsoft.com/office/drawing/2010/main" val="0"/>
                </a:ext>
              </a:extLst>
            </a:blip>
            <a:srcRect l="16910" t="12070" r="20026" b="11812"/>
            <a:stretch/>
          </p:blipFill>
          <p:spPr bwMode="auto">
            <a:xfrm>
              <a:off x="685528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19" cstate="screen">
              <a:extLst>
                <a:ext uri="{28A0092B-C50C-407E-A947-70E740481C1C}">
                  <a14:useLocalDpi xmlns:a14="http://schemas.microsoft.com/office/drawing/2010/main" val="0"/>
                </a:ext>
              </a:extLst>
            </a:blip>
            <a:srcRect/>
            <a:stretch>
              <a:fillRect/>
            </a:stretch>
          </p:blipFill>
          <p:spPr bwMode="auto">
            <a:xfrm>
              <a:off x="7585909" y="6363329"/>
              <a:ext cx="973145" cy="465248"/>
            </a:xfrm>
            <a:prstGeom prst="rect">
              <a:avLst/>
            </a:prstGeom>
            <a:noFill/>
            <a:extLst>
              <a:ext uri="{909E8E84-426E-40DD-AFC4-6F175D3DCCD1}">
                <a14:hiddenFill xmlns:a14="http://schemas.microsoft.com/office/drawing/2010/main">
                  <a:solidFill>
                    <a:srgbClr val="FFFFFF"/>
                  </a:solidFill>
                </a14:hiddenFill>
              </a:ext>
            </a:extLst>
          </p:spPr>
        </p:pic>
      </p:grpSp>
      <p:sp>
        <p:nvSpPr>
          <p:cNvPr id="1026" name="1 Marcador de título"/>
          <p:cNvSpPr>
            <a:spLocks noGrp="1"/>
          </p:cNvSpPr>
          <p:nvPr>
            <p:ph type="title"/>
            <p:custDataLst>
              <p:tags r:id="rId11"/>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smtClean="0"/>
              <a:t>Haga clic para modificar el estilo de título del patrón</a:t>
            </a:r>
            <a:endParaRPr lang="es-CO" dirty="0" smtClean="0"/>
          </a:p>
        </p:txBody>
      </p:sp>
      <p:sp>
        <p:nvSpPr>
          <p:cNvPr id="19" name="Rectangle 18"/>
          <p:cNvSpPr/>
          <p:nvPr userDrawn="1">
            <p:custDataLst>
              <p:tags r:id="rId12"/>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
        <p:nvSpPr>
          <p:cNvPr id="12" name="Rectangle 11"/>
          <p:cNvSpPr/>
          <p:nvPr userDrawn="1">
            <p:custDataLst>
              <p:tags r:id="rId13"/>
            </p:custDataLst>
          </p:nvPr>
        </p:nvSpPr>
        <p:spPr>
          <a:xfrm rot="10800000" flipH="1" flipV="1">
            <a:off x="0" y="6716678"/>
            <a:ext cx="6577014"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3" r:id="rId3"/>
    <p:sldLayoutId id="2147483667" r:id="rId4"/>
    <p:sldLayoutId id="2147483674" r:id="rId5"/>
  </p:sldLayoutIdLst>
  <mc:AlternateContent xmlns:mc="http://schemas.openxmlformats.org/markup-compatibility/2006" xmlns:p14="http://schemas.microsoft.com/office/powerpoint/2010/main">
    <mc:Choice Requires="p14">
      <p:transition p14:dur="250" advClick="0"/>
    </mc:Choice>
    <mc:Fallback xmlns="">
      <p:transition advClick="0"/>
    </mc:Fallback>
  </mc:AlternateConten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Clr>
          <a:schemeClr val="accent3"/>
        </a:buClr>
        <a:buFont typeface="Arial" charset="0"/>
        <a:buChar char="•"/>
        <a:defRPr sz="1600" b="0" kern="1200">
          <a:solidFill>
            <a:schemeClr val="tx1"/>
          </a:solidFill>
          <a:latin typeface="+mj-lt"/>
          <a:ea typeface="+mn-ea"/>
          <a:cs typeface="+mn-cs"/>
        </a:defRPr>
      </a:lvl1pPr>
      <a:lvl2pPr marL="342900" indent="-168275" algn="just" rtl="0" eaLnBrk="1" fontAlgn="base" hangingPunct="1">
        <a:spcBef>
          <a:spcPct val="20000"/>
        </a:spcBef>
        <a:spcAft>
          <a:spcPct val="0"/>
        </a:spcAft>
        <a:buClr>
          <a:schemeClr val="accent3"/>
        </a:buClr>
        <a:buFont typeface="Arial" charset="0"/>
        <a:buChar char="–"/>
        <a:defRPr sz="1600" kern="1200">
          <a:solidFill>
            <a:schemeClr val="tx1"/>
          </a:solidFill>
          <a:latin typeface="+mj-lt"/>
          <a:ea typeface="+mn-ea"/>
          <a:cs typeface="+mn-cs"/>
        </a:defRPr>
      </a:lvl2pPr>
      <a:lvl3pPr marL="517525" indent="-174625" algn="just" rtl="0" eaLnBrk="1" fontAlgn="base" hangingPunct="1">
        <a:spcBef>
          <a:spcPct val="20000"/>
        </a:spcBef>
        <a:spcAft>
          <a:spcPct val="0"/>
        </a:spcAft>
        <a:buClr>
          <a:schemeClr val="accent3"/>
        </a:buClr>
        <a:buSzPct val="80000"/>
        <a:buFont typeface="Arial" charset="0"/>
        <a:buChar char="•"/>
        <a:defRPr sz="1600" kern="1200">
          <a:solidFill>
            <a:schemeClr val="tx1"/>
          </a:solidFill>
          <a:latin typeface="+mj-lt"/>
          <a:ea typeface="+mn-ea"/>
          <a:cs typeface="+mn-cs"/>
        </a:defRPr>
      </a:lvl3pPr>
      <a:lvl4pPr marL="685800" indent="-168275" algn="just" rtl="0" eaLnBrk="1" fontAlgn="base" hangingPunct="1">
        <a:spcBef>
          <a:spcPct val="20000"/>
        </a:spcBef>
        <a:spcAft>
          <a:spcPct val="0"/>
        </a:spcAft>
        <a:buClr>
          <a:schemeClr val="accent3"/>
        </a:buClr>
        <a:buFont typeface="Arial" charset="0"/>
        <a:buChar char="–"/>
        <a:tabLst/>
        <a:defRPr sz="1600" kern="1200">
          <a:solidFill>
            <a:schemeClr val="tx1"/>
          </a:solidFill>
          <a:latin typeface="+mj-lt"/>
          <a:ea typeface="+mn-ea"/>
          <a:cs typeface="+mn-cs"/>
        </a:defRPr>
      </a:lvl4pPr>
      <a:lvl5pPr marL="860425" indent="-174625" algn="just" rtl="0" eaLnBrk="1" fontAlgn="base" hangingPunct="1">
        <a:spcBef>
          <a:spcPct val="20000"/>
        </a:spcBef>
        <a:spcAft>
          <a:spcPct val="0"/>
        </a:spcAft>
        <a:buClr>
          <a:schemeClr val="accent3"/>
        </a:buClr>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173018"/>
            <a:ext cx="5833110" cy="1987693"/>
          </a:xfrm>
        </p:spPr>
        <p:txBody>
          <a:bodyPr/>
          <a:lstStyle/>
          <a:p>
            <a:r>
              <a:rPr lang="en-US" dirty="0" smtClean="0">
                <a:solidFill>
                  <a:schemeClr val="tx2"/>
                </a:solidFill>
              </a:rPr>
              <a:t>ESTADISTICAS GESTIÓN </a:t>
            </a:r>
            <a:r>
              <a:rPr lang="en-US" dirty="0" smtClean="0">
                <a:solidFill>
                  <a:schemeClr val="tx2"/>
                </a:solidFill>
              </a:rPr>
              <a:t>DE LA CONTRATACIÓN PÚBLICA DE LA ANI.</a:t>
            </a:r>
            <a:endParaRPr lang="en-US" dirty="0">
              <a:solidFill>
                <a:schemeClr val="tx2"/>
              </a:solidFill>
            </a:endParaRPr>
          </a:p>
        </p:txBody>
      </p:sp>
      <p:sp>
        <p:nvSpPr>
          <p:cNvPr id="132" name="Text Placeholder 131"/>
          <p:cNvSpPr>
            <a:spLocks noGrp="1"/>
          </p:cNvSpPr>
          <p:nvPr>
            <p:ph type="body" sz="quarter" idx="10"/>
            <p:custDataLst>
              <p:tags r:id="rId3"/>
            </p:custDataLst>
          </p:nvPr>
        </p:nvSpPr>
        <p:spPr>
          <a:xfrm>
            <a:off x="2313084" y="4248150"/>
            <a:ext cx="3219450" cy="361950"/>
          </a:xfrm>
        </p:spPr>
        <p:txBody>
          <a:bodyPr/>
          <a:lstStyle/>
          <a:p>
            <a:r>
              <a:rPr lang="es-ES" dirty="0" smtClean="0"/>
              <a:t>Diciembre 31 de  2015</a:t>
            </a:r>
            <a:endParaRPr lang="en-US" dirty="0"/>
          </a:p>
        </p:txBody>
      </p:sp>
    </p:spTree>
    <p:extLst>
      <p:ext uri="{BB962C8B-B14F-4D97-AF65-F5344CB8AC3E}">
        <p14:creationId xmlns:p14="http://schemas.microsoft.com/office/powerpoint/2010/main" val="398285047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2609" y="2473036"/>
            <a:ext cx="5956300" cy="1016000"/>
          </a:xfrm>
        </p:spPr>
        <p:txBody>
          <a:bodyPr/>
          <a:lstStyle/>
          <a:p>
            <a:pPr algn="just"/>
            <a:r>
              <a:rPr lang="es-CO" dirty="0"/>
              <a:t>3.	Tiempo de duración de los procesos de selección</a:t>
            </a:r>
            <a:r>
              <a:rPr lang="es-MX" dirty="0"/>
              <a:t/>
            </a:r>
            <a:br>
              <a:rPr lang="es-MX" dirty="0"/>
            </a:br>
            <a:r>
              <a:rPr lang="es-MX" dirty="0" smtClean="0"/>
              <a:t/>
            </a:r>
            <a:br>
              <a:rPr lang="es-MX" dirty="0" smtClean="0"/>
            </a:br>
            <a:r>
              <a:rPr lang="es-CO" sz="1200" dirty="0" smtClean="0"/>
              <a:t>Para </a:t>
            </a:r>
            <a:r>
              <a:rPr lang="es-CO" sz="1200" dirty="0"/>
              <a:t>el período comprendido el promedio del número de días entre la apertura del proceso y la adjudicación fue acorde con cada modalidad, esto es el término de duración total para cada modalidad de selección.  Se destacan los procesos de alto impacto para la Entidad (</a:t>
            </a:r>
            <a:r>
              <a:rPr lang="es-CO" sz="1200" dirty="0" err="1"/>
              <a:t>APP´s</a:t>
            </a:r>
            <a:r>
              <a:rPr lang="es-CO" sz="1200" dirty="0"/>
              <a:t> y muy por debajo se encuentran los procesos de Concurso de Méritos y Subasta inversa).  Los procesos de Selección Abreviada tienen en promedio el mismo tiempo de los procesos de Licitación Pública. </a:t>
            </a:r>
            <a:endParaRPr lang="es-MX" sz="1200" dirty="0"/>
          </a:p>
        </p:txBody>
      </p:sp>
    </p:spTree>
    <p:extLst>
      <p:ext uri="{BB962C8B-B14F-4D97-AF65-F5344CB8AC3E}">
        <p14:creationId xmlns:p14="http://schemas.microsoft.com/office/powerpoint/2010/main" val="86136179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11</a:t>
            </a:fld>
            <a:endParaRPr lang="es-CO" dirty="0">
              <a:solidFill>
                <a:srgbClr val="244061">
                  <a:tint val="75000"/>
                </a:srgbClr>
              </a:solidFill>
            </a:endParaRPr>
          </a:p>
        </p:txBody>
      </p:sp>
      <p:sp>
        <p:nvSpPr>
          <p:cNvPr id="3" name="Título 2"/>
          <p:cNvSpPr>
            <a:spLocks noGrp="1"/>
          </p:cNvSpPr>
          <p:nvPr>
            <p:ph type="title"/>
          </p:nvPr>
        </p:nvSpPr>
        <p:spPr>
          <a:xfrm>
            <a:off x="295038" y="897924"/>
            <a:ext cx="8595361" cy="518984"/>
          </a:xfrm>
        </p:spPr>
        <p:txBody>
          <a:bodyPr/>
          <a:lstStyle/>
          <a:p>
            <a:r>
              <a:rPr lang="es-ES" dirty="0" smtClean="0">
                <a:sym typeface="Candara"/>
              </a:rPr>
              <a:t>Días promedio entre la apertura y la adjudicación</a:t>
            </a:r>
            <a:r>
              <a:rPr lang="es-ES" dirty="0" smtClean="0">
                <a:sym typeface="Candara"/>
              </a:rPr>
              <a:t/>
            </a:r>
            <a:br>
              <a:rPr lang="es-ES" dirty="0" smtClean="0">
                <a:sym typeface="Candara"/>
              </a:rPr>
            </a:br>
            <a:endParaRPr lang="es-CO" dirty="0"/>
          </a:p>
        </p:txBody>
      </p:sp>
      <p:sp>
        <p:nvSpPr>
          <p:cNvPr id="10" name="Título 2"/>
          <p:cNvSpPr txBox="1">
            <a:spLocks/>
          </p:cNvSpPr>
          <p:nvPr/>
        </p:nvSpPr>
        <p:spPr bwMode="auto">
          <a:xfrm>
            <a:off x="450900" y="5537503"/>
            <a:ext cx="8595361" cy="5189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kern="1200">
                <a:solidFill>
                  <a:schemeClr val="tx2"/>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1200" dirty="0" smtClean="0">
                <a:sym typeface="Candara"/>
              </a:rPr>
              <a:t/>
            </a:r>
            <a:br>
              <a:rPr lang="es-ES" sz="1200" dirty="0" smtClean="0">
                <a:sym typeface="Candara"/>
              </a:rPr>
            </a:br>
            <a:endParaRPr lang="es-CO" sz="1200" dirty="0"/>
          </a:p>
        </p:txBody>
      </p:sp>
      <p:graphicFrame>
        <p:nvGraphicFramePr>
          <p:cNvPr id="6" name="Gráfico 5"/>
          <p:cNvGraphicFramePr/>
          <p:nvPr>
            <p:extLst>
              <p:ext uri="{D42A27DB-BD31-4B8C-83A1-F6EECF244321}">
                <p14:modId xmlns:p14="http://schemas.microsoft.com/office/powerpoint/2010/main" val="1515936850"/>
              </p:ext>
            </p:extLst>
          </p:nvPr>
        </p:nvGraphicFramePr>
        <p:xfrm>
          <a:off x="450900" y="1320799"/>
          <a:ext cx="8037318" cy="4735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019862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4209" y="1918855"/>
            <a:ext cx="5956300" cy="1016000"/>
          </a:xfrm>
        </p:spPr>
        <p:txBody>
          <a:bodyPr/>
          <a:lstStyle/>
          <a:p>
            <a:pPr algn="just"/>
            <a:r>
              <a:rPr lang="es-CO" dirty="0"/>
              <a:t>4. </a:t>
            </a:r>
            <a:r>
              <a:rPr lang="es-CO" dirty="0" smtClean="0"/>
              <a:t>Participación </a:t>
            </a:r>
            <a:r>
              <a:rPr lang="es-CO" dirty="0"/>
              <a:t>de Proponentes</a:t>
            </a:r>
            <a:r>
              <a:rPr lang="es-MX" dirty="0"/>
              <a:t/>
            </a:r>
            <a:br>
              <a:rPr lang="es-MX" dirty="0"/>
            </a:br>
            <a:r>
              <a:rPr lang="es-MX" dirty="0" smtClean="0"/>
              <a:t/>
            </a:r>
            <a:br>
              <a:rPr lang="es-MX" dirty="0" smtClean="0"/>
            </a:br>
            <a:r>
              <a:rPr lang="es-MX" dirty="0" smtClean="0"/>
              <a:t/>
            </a:r>
            <a:br>
              <a:rPr lang="es-MX" dirty="0" smtClean="0"/>
            </a:br>
            <a:r>
              <a:rPr lang="es-CO" sz="1200" dirty="0" smtClean="0"/>
              <a:t>Para </a:t>
            </a:r>
            <a:r>
              <a:rPr lang="es-CO" sz="1200" dirty="0"/>
              <a:t>el período comprendido se presentaron dentro de los 84 procesos competitivos adelantados por la Agencia, 832 propuestas. La modalidad de selección que más proponentes atrae por el valor son los concursos de méritos con 570 propuestas en 23 procesos con un promedio de 25 propuestas por proceso de selección; la mínima cuantía con 100 propuestas para 19 procesos con un promedio de 5 propuestas por proceso y la selección Abreviada incluida la Subasta Inversa con 94 propuestas en 11 procesos con un promedio de 8,5 propuestas por proceso.</a:t>
            </a:r>
            <a:endParaRPr lang="es-MX" sz="1200" dirty="0"/>
          </a:p>
        </p:txBody>
      </p:sp>
    </p:spTree>
    <p:extLst>
      <p:ext uri="{BB962C8B-B14F-4D97-AF65-F5344CB8AC3E}">
        <p14:creationId xmlns:p14="http://schemas.microsoft.com/office/powerpoint/2010/main" val="217832132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13</a:t>
            </a:fld>
            <a:endParaRPr lang="es-CO" dirty="0">
              <a:solidFill>
                <a:srgbClr val="244061">
                  <a:tint val="75000"/>
                </a:srgbClr>
              </a:solidFill>
            </a:endParaRPr>
          </a:p>
        </p:txBody>
      </p:sp>
      <p:sp>
        <p:nvSpPr>
          <p:cNvPr id="3" name="Título 2"/>
          <p:cNvSpPr>
            <a:spLocks noGrp="1"/>
          </p:cNvSpPr>
          <p:nvPr>
            <p:ph type="title"/>
          </p:nvPr>
        </p:nvSpPr>
        <p:spPr>
          <a:xfrm>
            <a:off x="295038" y="897924"/>
            <a:ext cx="8595361" cy="518984"/>
          </a:xfrm>
        </p:spPr>
        <p:txBody>
          <a:bodyPr/>
          <a:lstStyle/>
          <a:p>
            <a:r>
              <a:rPr lang="es-ES" dirty="0" smtClean="0">
                <a:sym typeface="Candara"/>
              </a:rPr>
              <a:t>Participación en procesos de selección</a:t>
            </a:r>
            <a:r>
              <a:rPr lang="es-ES" dirty="0" smtClean="0">
                <a:sym typeface="Candara"/>
              </a:rPr>
              <a:t/>
            </a:r>
            <a:br>
              <a:rPr lang="es-ES" dirty="0" smtClean="0">
                <a:sym typeface="Candara"/>
              </a:rPr>
            </a:br>
            <a:endParaRPr lang="es-CO" dirty="0"/>
          </a:p>
        </p:txBody>
      </p:sp>
      <p:sp>
        <p:nvSpPr>
          <p:cNvPr id="10" name="Título 2"/>
          <p:cNvSpPr txBox="1">
            <a:spLocks/>
          </p:cNvSpPr>
          <p:nvPr/>
        </p:nvSpPr>
        <p:spPr bwMode="auto">
          <a:xfrm>
            <a:off x="388555" y="5475157"/>
            <a:ext cx="7747527" cy="5189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kern="1200">
                <a:solidFill>
                  <a:schemeClr val="tx2"/>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1200" dirty="0" smtClean="0">
                <a:sym typeface="Candara"/>
              </a:rPr>
              <a:t/>
            </a:r>
            <a:br>
              <a:rPr lang="es-ES" sz="1200" dirty="0" smtClean="0">
                <a:sym typeface="Candara"/>
              </a:rPr>
            </a:br>
            <a:endParaRPr lang="es-CO" sz="1200" dirty="0"/>
          </a:p>
        </p:txBody>
      </p:sp>
      <p:pic>
        <p:nvPicPr>
          <p:cNvPr id="4" name="Imagen 3"/>
          <p:cNvPicPr>
            <a:picLocks noChangeAspect="1"/>
          </p:cNvPicPr>
          <p:nvPr/>
        </p:nvPicPr>
        <p:blipFill>
          <a:blip r:embed="rId2"/>
          <a:stretch>
            <a:fillRect/>
          </a:stretch>
        </p:blipFill>
        <p:spPr>
          <a:xfrm>
            <a:off x="544945" y="1348509"/>
            <a:ext cx="7934037" cy="4645631"/>
          </a:xfrm>
          <a:prstGeom prst="rect">
            <a:avLst/>
          </a:prstGeom>
        </p:spPr>
      </p:pic>
    </p:spTree>
    <p:extLst>
      <p:ext uri="{BB962C8B-B14F-4D97-AF65-F5344CB8AC3E}">
        <p14:creationId xmlns:p14="http://schemas.microsoft.com/office/powerpoint/2010/main" val="240754024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4827" y="1558636"/>
            <a:ext cx="5956300" cy="1016000"/>
          </a:xfrm>
        </p:spPr>
        <p:txBody>
          <a:bodyPr/>
          <a:lstStyle/>
          <a:p>
            <a:pPr algn="just"/>
            <a:r>
              <a:rPr lang="es-CO" dirty="0" smtClean="0"/>
              <a:t>4.          Procesos Desiertos</a:t>
            </a:r>
            <a:r>
              <a:rPr lang="es-MX" dirty="0"/>
              <a:t/>
            </a:r>
            <a:br>
              <a:rPr lang="es-MX" dirty="0"/>
            </a:br>
            <a:r>
              <a:rPr lang="es-CO" dirty="0" smtClean="0"/>
              <a:t/>
            </a:r>
            <a:br>
              <a:rPr lang="es-CO" dirty="0" smtClean="0"/>
            </a:br>
            <a:r>
              <a:rPr lang="es-CO" dirty="0"/>
              <a:t/>
            </a:r>
            <a:br>
              <a:rPr lang="es-CO" dirty="0"/>
            </a:br>
            <a:r>
              <a:rPr lang="es-CO" sz="1200" dirty="0"/>
              <a:t>Hace referencia a aquellos c</a:t>
            </a:r>
            <a:r>
              <a:rPr lang="es-CO" sz="1200" dirty="0" smtClean="0"/>
              <a:t>ontratos </a:t>
            </a:r>
            <a:r>
              <a:rPr lang="es-CO" sz="1200" dirty="0"/>
              <a:t>cuya vocación de ser adjudicados, se vio truncada o por ausencia de proponentes o por que habiendo existido proponentes, los mismos no cumplieron con los requisitos establecidos en el pliego de condiciones; para el período evaluado el reporte es de 4 procesos declarados desiertos: 1 IPB, 1 Subasta Inversa y 2 procesos de Mínima cuantía.</a:t>
            </a:r>
            <a:endParaRPr lang="es-MX" sz="1200" dirty="0"/>
          </a:p>
        </p:txBody>
      </p:sp>
    </p:spTree>
    <p:extLst>
      <p:ext uri="{BB962C8B-B14F-4D97-AF65-F5344CB8AC3E}">
        <p14:creationId xmlns:p14="http://schemas.microsoft.com/office/powerpoint/2010/main" val="27108012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15</a:t>
            </a:fld>
            <a:endParaRPr lang="es-CO" dirty="0">
              <a:solidFill>
                <a:srgbClr val="244061">
                  <a:tint val="75000"/>
                </a:srgbClr>
              </a:solidFill>
            </a:endParaRPr>
          </a:p>
        </p:txBody>
      </p:sp>
      <p:sp>
        <p:nvSpPr>
          <p:cNvPr id="3" name="Título 2"/>
          <p:cNvSpPr>
            <a:spLocks noGrp="1"/>
          </p:cNvSpPr>
          <p:nvPr>
            <p:ph type="title"/>
          </p:nvPr>
        </p:nvSpPr>
        <p:spPr>
          <a:xfrm>
            <a:off x="295038" y="540327"/>
            <a:ext cx="8595361" cy="789709"/>
          </a:xfrm>
        </p:spPr>
        <p:txBody>
          <a:bodyPr/>
          <a:lstStyle/>
          <a:p>
            <a:r>
              <a:rPr lang="es-ES" dirty="0" smtClean="0">
                <a:sym typeface="Candara"/>
              </a:rPr>
              <a:t>Desiertos por modalidad de selección</a:t>
            </a:r>
            <a:r>
              <a:rPr lang="es-ES" dirty="0" smtClean="0">
                <a:sym typeface="Candara"/>
              </a:rPr>
              <a:t/>
            </a:r>
            <a:br>
              <a:rPr lang="es-ES" dirty="0" smtClean="0">
                <a:sym typeface="Candara"/>
              </a:rPr>
            </a:br>
            <a:endParaRPr lang="es-CO" dirty="0"/>
          </a:p>
        </p:txBody>
      </p:sp>
      <p:pic>
        <p:nvPicPr>
          <p:cNvPr id="4" name="Imagen 3"/>
          <p:cNvPicPr>
            <a:picLocks noChangeAspect="1"/>
          </p:cNvPicPr>
          <p:nvPr/>
        </p:nvPicPr>
        <p:blipFill>
          <a:blip r:embed="rId2"/>
          <a:stretch>
            <a:fillRect/>
          </a:stretch>
        </p:blipFill>
        <p:spPr>
          <a:xfrm>
            <a:off x="517235" y="1330036"/>
            <a:ext cx="7897091" cy="4710546"/>
          </a:xfrm>
          <a:prstGeom prst="rect">
            <a:avLst/>
          </a:prstGeom>
        </p:spPr>
      </p:pic>
    </p:spTree>
    <p:extLst>
      <p:ext uri="{BB962C8B-B14F-4D97-AF65-F5344CB8AC3E}">
        <p14:creationId xmlns:p14="http://schemas.microsoft.com/office/powerpoint/2010/main" val="327516814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4827" y="1558636"/>
            <a:ext cx="5956300" cy="1016000"/>
          </a:xfrm>
        </p:spPr>
        <p:txBody>
          <a:bodyPr/>
          <a:lstStyle/>
          <a:p>
            <a:pPr algn="just"/>
            <a:r>
              <a:rPr lang="es-CO" dirty="0"/>
              <a:t>5. Procesos cancelados</a:t>
            </a:r>
            <a:r>
              <a:rPr lang="es-MX" dirty="0"/>
              <a:t/>
            </a:r>
            <a:br>
              <a:rPr lang="es-MX" dirty="0"/>
            </a:br>
            <a:r>
              <a:rPr lang="es-MX" dirty="0" smtClean="0"/>
              <a:t/>
            </a:r>
            <a:br>
              <a:rPr lang="es-MX" dirty="0" smtClean="0"/>
            </a:br>
            <a:r>
              <a:rPr lang="es-MX" dirty="0" smtClean="0"/>
              <a:t/>
            </a:r>
            <a:br>
              <a:rPr lang="es-MX" dirty="0" smtClean="0"/>
            </a:br>
            <a:r>
              <a:rPr lang="es-CO" sz="1200" dirty="0" smtClean="0"/>
              <a:t>Hace </a:t>
            </a:r>
            <a:r>
              <a:rPr lang="es-CO" sz="1200" dirty="0"/>
              <a:t>referencia a aquellos procesos que fueron terminados anormalmente antes de su adjudicación.  Generalmente se debe a un acto unilateral de la administración; para el período evaluado el reporte de procesos cancelados fue de : 3 </a:t>
            </a:r>
            <a:r>
              <a:rPr lang="es-CO" sz="1200" dirty="0" err="1"/>
              <a:t>APP´s</a:t>
            </a:r>
            <a:r>
              <a:rPr lang="es-CO" sz="1200" dirty="0"/>
              <a:t>, 2 concursos de méritos, 1 IPB y 1 Subasta Inversa..</a:t>
            </a:r>
            <a:endParaRPr lang="es-MX" sz="1200" dirty="0"/>
          </a:p>
        </p:txBody>
      </p:sp>
    </p:spTree>
    <p:extLst>
      <p:ext uri="{BB962C8B-B14F-4D97-AF65-F5344CB8AC3E}">
        <p14:creationId xmlns:p14="http://schemas.microsoft.com/office/powerpoint/2010/main" val="133945722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5E201F2-EFDD-4C4F-8749-0371D46E11D1}" type="slidenum">
              <a:rPr lang="es-CO" smtClean="0">
                <a:solidFill>
                  <a:srgbClr val="244061">
                    <a:tint val="75000"/>
                  </a:srgbClr>
                </a:solidFill>
              </a:rPr>
              <a:pPr>
                <a:defRPr/>
              </a:pPr>
              <a:t>17</a:t>
            </a:fld>
            <a:endParaRPr lang="es-CO" dirty="0">
              <a:solidFill>
                <a:srgbClr val="244061">
                  <a:tint val="75000"/>
                </a:srgbClr>
              </a:solidFill>
            </a:endParaRPr>
          </a:p>
        </p:txBody>
      </p:sp>
      <p:graphicFrame>
        <p:nvGraphicFramePr>
          <p:cNvPr id="3" name="Gráfico 2"/>
          <p:cNvGraphicFramePr/>
          <p:nvPr>
            <p:extLst>
              <p:ext uri="{D42A27DB-BD31-4B8C-83A1-F6EECF244321}">
                <p14:modId xmlns:p14="http://schemas.microsoft.com/office/powerpoint/2010/main" val="908099763"/>
              </p:ext>
            </p:extLst>
          </p:nvPr>
        </p:nvGraphicFramePr>
        <p:xfrm>
          <a:off x="785092" y="1302327"/>
          <a:ext cx="7647708" cy="4839855"/>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2"/>
          <p:cNvSpPr txBox="1">
            <a:spLocks/>
          </p:cNvSpPr>
          <p:nvPr/>
        </p:nvSpPr>
        <p:spPr>
          <a:xfrm>
            <a:off x="295038" y="540327"/>
            <a:ext cx="8595361" cy="789709"/>
          </a:xfrm>
          <a:prstGeom prst="rect">
            <a:avLst/>
          </a:prstGeom>
        </p:spPr>
        <p:txBody>
          <a:bodyPr/>
          <a:lst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sym typeface="Candara"/>
              </a:rPr>
              <a:t>Cancelados por modalidad de selección</a:t>
            </a:r>
            <a:br>
              <a:rPr lang="es-ES" dirty="0" smtClean="0">
                <a:sym typeface="Candara"/>
              </a:rPr>
            </a:br>
            <a:endParaRPr lang="es-CO" dirty="0"/>
          </a:p>
        </p:txBody>
      </p:sp>
    </p:spTree>
    <p:extLst>
      <p:ext uri="{BB962C8B-B14F-4D97-AF65-F5344CB8AC3E}">
        <p14:creationId xmlns:p14="http://schemas.microsoft.com/office/powerpoint/2010/main" val="357746938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4827" y="1558636"/>
            <a:ext cx="5956300" cy="1016000"/>
          </a:xfrm>
        </p:spPr>
        <p:txBody>
          <a:bodyPr/>
          <a:lstStyle/>
          <a:p>
            <a:pPr algn="just"/>
            <a:r>
              <a:rPr lang="es-CO" dirty="0" smtClean="0"/>
              <a:t>6.Adendas</a:t>
            </a:r>
            <a:r>
              <a:rPr lang="es-MX" dirty="0"/>
              <a:t/>
            </a:r>
            <a:br>
              <a:rPr lang="es-MX" dirty="0"/>
            </a:br>
            <a:r>
              <a:rPr lang="es-MX" dirty="0" smtClean="0"/>
              <a:t/>
            </a:r>
            <a:br>
              <a:rPr lang="es-MX" dirty="0" smtClean="0"/>
            </a:br>
            <a:r>
              <a:rPr lang="es-MX" dirty="0"/>
              <a:t/>
            </a:r>
            <a:br>
              <a:rPr lang="es-MX" dirty="0"/>
            </a:br>
            <a:r>
              <a:rPr lang="es-CO" sz="1200" dirty="0" smtClean="0"/>
              <a:t>Hace </a:t>
            </a:r>
            <a:r>
              <a:rPr lang="es-CO" sz="1200" dirty="0"/>
              <a:t>referencia a las modificaciones realizadas a los pliegos de condiciones y a los avisos modificatorios realizados para cada uno de los procesos competitivos adelantados por la entidad.  Las adendas se discriminan por modalidad de selección y según si modifican el contenido de los pliegos de condiciones o aquellas adendas modificatorias de los plazos del proceso de selección</a:t>
            </a:r>
            <a:r>
              <a:rPr lang="es-CO" sz="1200" dirty="0" smtClean="0"/>
              <a:t>:</a:t>
            </a:r>
            <a:br>
              <a:rPr lang="es-CO" sz="1200" dirty="0" smtClean="0"/>
            </a:br>
            <a:r>
              <a:rPr lang="es-MX" sz="1200" dirty="0"/>
              <a:t/>
            </a:r>
            <a:br>
              <a:rPr lang="es-MX" sz="1200" dirty="0"/>
            </a:br>
            <a:r>
              <a:rPr lang="es-CO" sz="1200" dirty="0"/>
              <a:t>47 adendas modificando el plazo del contrato, siendo el concurso de méritos el proceso con mayor número de adendas (30).</a:t>
            </a:r>
            <a:r>
              <a:rPr lang="es-MX" sz="1200" dirty="0"/>
              <a:t/>
            </a:r>
            <a:br>
              <a:rPr lang="es-MX" sz="1200" dirty="0"/>
            </a:br>
            <a:r>
              <a:rPr lang="es-CO" sz="1200" dirty="0"/>
              <a:t>70 adendas que modifican pliegos de condiciones, siendo las </a:t>
            </a:r>
            <a:r>
              <a:rPr lang="es-CO" sz="1200" dirty="0" err="1"/>
              <a:t>APP´s</a:t>
            </a:r>
            <a:r>
              <a:rPr lang="es-CO" sz="1200" dirty="0"/>
              <a:t> la modalidad con mayor número de adendas con 26, seguido de las IPB, con 20 adendas.</a:t>
            </a:r>
            <a:r>
              <a:rPr lang="es-MX" sz="1200" dirty="0"/>
              <a:t/>
            </a:r>
            <a:br>
              <a:rPr lang="es-MX" sz="1200" dirty="0"/>
            </a:br>
            <a:r>
              <a:rPr lang="es-CO" sz="1200" dirty="0"/>
              <a:t>7 adendas mixtas que modifican tanto plazo como pliegos, siendo el concurso de méritos el proceso con mayor número de adendas mixtas (5).</a:t>
            </a:r>
            <a:endParaRPr lang="es-MX" sz="1200" dirty="0"/>
          </a:p>
        </p:txBody>
      </p:sp>
    </p:spTree>
    <p:extLst>
      <p:ext uri="{BB962C8B-B14F-4D97-AF65-F5344CB8AC3E}">
        <p14:creationId xmlns:p14="http://schemas.microsoft.com/office/powerpoint/2010/main" val="58723740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5E201F2-EFDD-4C4F-8749-0371D46E11D1}" type="slidenum">
              <a:rPr lang="es-CO" smtClean="0">
                <a:solidFill>
                  <a:srgbClr val="244061">
                    <a:tint val="75000"/>
                  </a:srgbClr>
                </a:solidFill>
              </a:rPr>
              <a:pPr>
                <a:defRPr/>
              </a:pPr>
              <a:t>19</a:t>
            </a:fld>
            <a:endParaRPr lang="es-CO" dirty="0">
              <a:solidFill>
                <a:srgbClr val="244061">
                  <a:tint val="75000"/>
                </a:srgbClr>
              </a:solidFill>
            </a:endParaRPr>
          </a:p>
        </p:txBody>
      </p:sp>
      <p:sp>
        <p:nvSpPr>
          <p:cNvPr id="5" name="Título 2"/>
          <p:cNvSpPr txBox="1">
            <a:spLocks/>
          </p:cNvSpPr>
          <p:nvPr/>
        </p:nvSpPr>
        <p:spPr>
          <a:xfrm>
            <a:off x="295038" y="540327"/>
            <a:ext cx="8595361" cy="789709"/>
          </a:xfrm>
          <a:prstGeom prst="rect">
            <a:avLst/>
          </a:prstGeom>
        </p:spPr>
        <p:txBody>
          <a:bodyPr/>
          <a:lst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sym typeface="Candara"/>
              </a:rPr>
              <a:t>Adendas por modalidad de selección</a:t>
            </a:r>
            <a:br>
              <a:rPr lang="es-ES" dirty="0" smtClean="0">
                <a:sym typeface="Candara"/>
              </a:rPr>
            </a:br>
            <a:endParaRPr lang="es-CO" dirty="0"/>
          </a:p>
        </p:txBody>
      </p:sp>
      <p:pic>
        <p:nvPicPr>
          <p:cNvPr id="4" name="Imagen 3"/>
          <p:cNvPicPr>
            <a:picLocks noChangeAspect="1"/>
          </p:cNvPicPr>
          <p:nvPr/>
        </p:nvPicPr>
        <p:blipFill>
          <a:blip r:embed="rId2"/>
          <a:stretch>
            <a:fillRect/>
          </a:stretch>
        </p:blipFill>
        <p:spPr>
          <a:xfrm>
            <a:off x="581892" y="1228436"/>
            <a:ext cx="7555344" cy="4784437"/>
          </a:xfrm>
          <a:prstGeom prst="rect">
            <a:avLst/>
          </a:prstGeom>
        </p:spPr>
      </p:pic>
    </p:spTree>
    <p:extLst>
      <p:ext uri="{BB962C8B-B14F-4D97-AF65-F5344CB8AC3E}">
        <p14:creationId xmlns:p14="http://schemas.microsoft.com/office/powerpoint/2010/main" val="11964761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ym typeface="Candara"/>
              </a:rPr>
              <a:t>PROCESOS 2015.</a:t>
            </a:r>
            <a:endParaRPr lang="es-CO" dirty="0"/>
          </a:p>
        </p:txBody>
      </p:sp>
    </p:spTree>
    <p:extLst>
      <p:ext uri="{BB962C8B-B14F-4D97-AF65-F5344CB8AC3E}">
        <p14:creationId xmlns:p14="http://schemas.microsoft.com/office/powerpoint/2010/main" val="104287432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4827" y="1558636"/>
            <a:ext cx="5956300" cy="1016000"/>
          </a:xfrm>
        </p:spPr>
        <p:txBody>
          <a:bodyPr/>
          <a:lstStyle/>
          <a:p>
            <a:pPr algn="just"/>
            <a:r>
              <a:rPr lang="es-CO" dirty="0"/>
              <a:t>7</a:t>
            </a:r>
            <a:r>
              <a:rPr lang="es-CO" dirty="0" smtClean="0"/>
              <a:t>. </a:t>
            </a:r>
            <a:r>
              <a:rPr lang="es-CO" dirty="0"/>
              <a:t>PAA VS. SECOP</a:t>
            </a:r>
            <a:r>
              <a:rPr lang="es-MX" dirty="0"/>
              <a:t/>
            </a:r>
            <a:br>
              <a:rPr lang="es-MX" dirty="0"/>
            </a:br>
            <a:r>
              <a:rPr lang="es-MX" dirty="0" smtClean="0"/>
              <a:t/>
            </a:r>
            <a:br>
              <a:rPr lang="es-MX" dirty="0" smtClean="0"/>
            </a:br>
            <a:r>
              <a:rPr lang="es-MX" dirty="0"/>
              <a:t/>
            </a:r>
            <a:br>
              <a:rPr lang="es-MX" dirty="0"/>
            </a:br>
            <a:r>
              <a:rPr lang="es-CO" sz="1200" dirty="0" smtClean="0"/>
              <a:t>Según </a:t>
            </a:r>
            <a:r>
              <a:rPr lang="es-CO" sz="1200" dirty="0"/>
              <a:t>la comparación que se realiza entre la primera publicación del PAA el 31 de enero de 2015 y el consolidado de los procesos reportados en el SECOP, se tiene que:</a:t>
            </a:r>
            <a:r>
              <a:rPr lang="es-MX" sz="1200" dirty="0"/>
              <a:t/>
            </a:r>
            <a:br>
              <a:rPr lang="es-MX" sz="1200" dirty="0"/>
            </a:br>
            <a:r>
              <a:rPr lang="es-CO" sz="1200" dirty="0"/>
              <a:t>De acuerdo con lo estimado para cada modalidad de selección se puede evidenciar que para ningún caso se cumplieron los planes con lo realmente ejecutado en número de contratos.  Lo anterior, en atención a que La entidad solamente había programado 130 procesos de los cuales adelantó realmente 841.  La gran mayoría de los contratos de prestación de servicios no se publican.  </a:t>
            </a:r>
            <a:endParaRPr lang="es-MX" sz="1200" dirty="0"/>
          </a:p>
        </p:txBody>
      </p:sp>
    </p:spTree>
    <p:extLst>
      <p:ext uri="{BB962C8B-B14F-4D97-AF65-F5344CB8AC3E}">
        <p14:creationId xmlns:p14="http://schemas.microsoft.com/office/powerpoint/2010/main" val="8581437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5E201F2-EFDD-4C4F-8749-0371D46E11D1}" type="slidenum">
              <a:rPr lang="es-CO" smtClean="0">
                <a:solidFill>
                  <a:srgbClr val="244061">
                    <a:tint val="75000"/>
                  </a:srgbClr>
                </a:solidFill>
              </a:rPr>
              <a:pPr>
                <a:defRPr/>
              </a:pPr>
              <a:t>21</a:t>
            </a:fld>
            <a:endParaRPr lang="es-CO" dirty="0">
              <a:solidFill>
                <a:srgbClr val="244061">
                  <a:tint val="75000"/>
                </a:srgbClr>
              </a:solidFill>
            </a:endParaRPr>
          </a:p>
        </p:txBody>
      </p:sp>
      <p:sp>
        <p:nvSpPr>
          <p:cNvPr id="5" name="Título 2"/>
          <p:cNvSpPr txBox="1">
            <a:spLocks/>
          </p:cNvSpPr>
          <p:nvPr/>
        </p:nvSpPr>
        <p:spPr>
          <a:xfrm>
            <a:off x="295038" y="540327"/>
            <a:ext cx="8595361" cy="789709"/>
          </a:xfrm>
          <a:prstGeom prst="rect">
            <a:avLst/>
          </a:prstGeom>
        </p:spPr>
        <p:txBody>
          <a:bodyPr/>
          <a:lst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sym typeface="Candara"/>
              </a:rPr>
              <a:t>PROCESOS PLANEADOS VS. PROCESOS ADELANTADOS</a:t>
            </a:r>
            <a:br>
              <a:rPr lang="es-ES" dirty="0" smtClean="0">
                <a:sym typeface="Candara"/>
              </a:rPr>
            </a:br>
            <a:endParaRPr lang="es-CO" dirty="0"/>
          </a:p>
        </p:txBody>
      </p:sp>
      <p:pic>
        <p:nvPicPr>
          <p:cNvPr id="4" name="Imagen 3"/>
          <p:cNvPicPr>
            <a:picLocks noChangeAspect="1"/>
          </p:cNvPicPr>
          <p:nvPr/>
        </p:nvPicPr>
        <p:blipFill>
          <a:blip r:embed="rId2"/>
          <a:stretch>
            <a:fillRect/>
          </a:stretch>
        </p:blipFill>
        <p:spPr>
          <a:xfrm>
            <a:off x="424873" y="1330036"/>
            <a:ext cx="8091054" cy="4775200"/>
          </a:xfrm>
          <a:prstGeom prst="rect">
            <a:avLst/>
          </a:prstGeom>
        </p:spPr>
      </p:pic>
    </p:spTree>
    <p:extLst>
      <p:ext uri="{BB962C8B-B14F-4D97-AF65-F5344CB8AC3E}">
        <p14:creationId xmlns:p14="http://schemas.microsoft.com/office/powerpoint/2010/main" val="229071024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3</a:t>
            </a:fld>
            <a:endParaRPr lang="es-CO" dirty="0">
              <a:solidFill>
                <a:srgbClr val="244061">
                  <a:tint val="75000"/>
                </a:srgbClr>
              </a:solidFill>
            </a:endParaRPr>
          </a:p>
        </p:txBody>
      </p:sp>
      <p:sp>
        <p:nvSpPr>
          <p:cNvPr id="3" name="Título 2"/>
          <p:cNvSpPr>
            <a:spLocks noGrp="1"/>
          </p:cNvSpPr>
          <p:nvPr>
            <p:ph type="title"/>
          </p:nvPr>
        </p:nvSpPr>
        <p:spPr>
          <a:xfrm>
            <a:off x="295038" y="888688"/>
            <a:ext cx="8595361" cy="518984"/>
          </a:xfrm>
        </p:spPr>
        <p:txBody>
          <a:bodyPr/>
          <a:lstStyle/>
          <a:p>
            <a:r>
              <a:rPr lang="es-ES" dirty="0" smtClean="0">
                <a:sym typeface="Candara"/>
              </a:rPr>
              <a:t>Procesos 2015 por Modalidad de Selección</a:t>
            </a:r>
            <a:r>
              <a:rPr lang="es-ES" dirty="0" smtClean="0">
                <a:sym typeface="Candara"/>
              </a:rPr>
              <a:t/>
            </a:r>
            <a:br>
              <a:rPr lang="es-ES" dirty="0" smtClean="0">
                <a:sym typeface="Candara"/>
              </a:rPr>
            </a:br>
            <a:endParaRPr lang="es-CO" dirty="0"/>
          </a:p>
        </p:txBody>
      </p:sp>
      <p:sp>
        <p:nvSpPr>
          <p:cNvPr id="10" name="Título 2"/>
          <p:cNvSpPr txBox="1">
            <a:spLocks/>
          </p:cNvSpPr>
          <p:nvPr/>
        </p:nvSpPr>
        <p:spPr bwMode="auto">
          <a:xfrm>
            <a:off x="627546" y="6339016"/>
            <a:ext cx="8595361" cy="5189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kern="1200">
                <a:solidFill>
                  <a:schemeClr val="tx2"/>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1200" dirty="0" smtClean="0">
                <a:sym typeface="Candara"/>
              </a:rPr>
              <a:t>*No incluye  contratación Directa</a:t>
            </a:r>
            <a:r>
              <a:rPr lang="es-ES" sz="1200" dirty="0" smtClean="0">
                <a:sym typeface="Candara"/>
              </a:rPr>
              <a:t/>
            </a:r>
            <a:br>
              <a:rPr lang="es-ES" sz="1200" dirty="0" smtClean="0">
                <a:sym typeface="Candara"/>
              </a:rPr>
            </a:br>
            <a:endParaRPr lang="es-CO" sz="1200" dirty="0"/>
          </a:p>
        </p:txBody>
      </p:sp>
      <p:pic>
        <p:nvPicPr>
          <p:cNvPr id="4" name="Imagen 3"/>
          <p:cNvPicPr>
            <a:picLocks noChangeAspect="1"/>
          </p:cNvPicPr>
          <p:nvPr/>
        </p:nvPicPr>
        <p:blipFill>
          <a:blip r:embed="rId2"/>
          <a:stretch>
            <a:fillRect/>
          </a:stretch>
        </p:blipFill>
        <p:spPr>
          <a:xfrm>
            <a:off x="905164" y="1426290"/>
            <a:ext cx="6844145" cy="4466510"/>
          </a:xfrm>
          <a:prstGeom prst="rect">
            <a:avLst/>
          </a:prstGeom>
        </p:spPr>
      </p:pic>
    </p:spTree>
    <p:extLst>
      <p:ext uri="{BB962C8B-B14F-4D97-AF65-F5344CB8AC3E}">
        <p14:creationId xmlns:p14="http://schemas.microsoft.com/office/powerpoint/2010/main" val="157117221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25E201F2-EFDD-4C4F-8749-0371D46E11D1}" type="slidenum">
              <a:rPr lang="es-CO" smtClean="0">
                <a:solidFill>
                  <a:srgbClr val="244061">
                    <a:tint val="75000"/>
                  </a:srgbClr>
                </a:solidFill>
              </a:rPr>
              <a:pPr>
                <a:defRPr/>
              </a:pPr>
              <a:t>4</a:t>
            </a:fld>
            <a:endParaRPr lang="es-CO" dirty="0">
              <a:solidFill>
                <a:srgbClr val="244061">
                  <a:tint val="75000"/>
                </a:srgbClr>
              </a:solidFill>
            </a:endParaRPr>
          </a:p>
        </p:txBody>
      </p:sp>
      <p:pic>
        <p:nvPicPr>
          <p:cNvPr id="3" name="Imagen 2"/>
          <p:cNvPicPr>
            <a:picLocks noChangeAspect="1"/>
          </p:cNvPicPr>
          <p:nvPr/>
        </p:nvPicPr>
        <p:blipFill>
          <a:blip r:embed="rId2"/>
          <a:stretch>
            <a:fillRect/>
          </a:stretch>
        </p:blipFill>
        <p:spPr>
          <a:xfrm>
            <a:off x="434110" y="1278508"/>
            <a:ext cx="7943272" cy="4706655"/>
          </a:xfrm>
          <a:prstGeom prst="rect">
            <a:avLst/>
          </a:prstGeom>
        </p:spPr>
      </p:pic>
      <p:sp>
        <p:nvSpPr>
          <p:cNvPr id="5" name="Rectángulo 4"/>
          <p:cNvSpPr/>
          <p:nvPr/>
        </p:nvSpPr>
        <p:spPr>
          <a:xfrm>
            <a:off x="318653" y="447511"/>
            <a:ext cx="6109855" cy="830997"/>
          </a:xfrm>
          <a:prstGeom prst="rect">
            <a:avLst/>
          </a:prstGeom>
        </p:spPr>
        <p:txBody>
          <a:bodyPr wrap="square">
            <a:spAutoFit/>
          </a:bodyPr>
          <a:lstStyle/>
          <a:p>
            <a:r>
              <a:rPr lang="es-ES" sz="2400" b="1" dirty="0">
                <a:solidFill>
                  <a:schemeClr val="tx2"/>
                </a:solidFill>
                <a:latin typeface="Candara" panose="020E0502030303020204" pitchFamily="34" charset="0"/>
                <a:sym typeface="Candara"/>
              </a:rPr>
              <a:t>Procesos 2015 por Modalidad de Selección</a:t>
            </a:r>
            <a:r>
              <a:rPr lang="es-ES" sz="2400" b="1" dirty="0">
                <a:solidFill>
                  <a:schemeClr val="tx2"/>
                </a:solidFill>
                <a:sym typeface="Candara"/>
              </a:rPr>
              <a:t/>
            </a:r>
            <a:br>
              <a:rPr lang="es-ES" sz="2400" b="1" dirty="0">
                <a:solidFill>
                  <a:schemeClr val="tx2"/>
                </a:solidFill>
                <a:sym typeface="Candara"/>
              </a:rPr>
            </a:br>
            <a:endParaRPr lang="es-MX" sz="2400" b="1" dirty="0">
              <a:solidFill>
                <a:schemeClr val="tx2"/>
              </a:solidFill>
            </a:endParaRPr>
          </a:p>
        </p:txBody>
      </p:sp>
    </p:spTree>
    <p:extLst>
      <p:ext uri="{BB962C8B-B14F-4D97-AF65-F5344CB8AC3E}">
        <p14:creationId xmlns:p14="http://schemas.microsoft.com/office/powerpoint/2010/main" val="312379925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5</a:t>
            </a:fld>
            <a:endParaRPr lang="es-CO" dirty="0">
              <a:solidFill>
                <a:srgbClr val="244061">
                  <a:tint val="75000"/>
                </a:srgbClr>
              </a:solidFill>
            </a:endParaRPr>
          </a:p>
        </p:txBody>
      </p:sp>
      <p:sp>
        <p:nvSpPr>
          <p:cNvPr id="3" name="Título 2"/>
          <p:cNvSpPr>
            <a:spLocks noGrp="1"/>
          </p:cNvSpPr>
          <p:nvPr>
            <p:ph type="title"/>
          </p:nvPr>
        </p:nvSpPr>
        <p:spPr>
          <a:xfrm>
            <a:off x="295038" y="888688"/>
            <a:ext cx="8595361" cy="518984"/>
          </a:xfrm>
        </p:spPr>
        <p:txBody>
          <a:bodyPr/>
          <a:lstStyle/>
          <a:p>
            <a:r>
              <a:rPr lang="es-ES" dirty="0" smtClean="0">
                <a:sym typeface="Candara"/>
              </a:rPr>
              <a:t>Procesos 2015 por Modalidad de Selección</a:t>
            </a:r>
            <a:r>
              <a:rPr lang="es-ES" dirty="0" smtClean="0">
                <a:sym typeface="Candara"/>
              </a:rPr>
              <a:t/>
            </a:r>
            <a:br>
              <a:rPr lang="es-ES" dirty="0" smtClean="0">
                <a:sym typeface="Candara"/>
              </a:rPr>
            </a:br>
            <a:endParaRPr lang="es-CO" dirty="0"/>
          </a:p>
        </p:txBody>
      </p:sp>
      <p:sp>
        <p:nvSpPr>
          <p:cNvPr id="10" name="Título 2"/>
          <p:cNvSpPr txBox="1">
            <a:spLocks/>
          </p:cNvSpPr>
          <p:nvPr/>
        </p:nvSpPr>
        <p:spPr bwMode="auto">
          <a:xfrm>
            <a:off x="627546" y="6339016"/>
            <a:ext cx="8595361" cy="5189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kern="1200">
                <a:solidFill>
                  <a:schemeClr val="tx2"/>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1200" dirty="0" smtClean="0">
                <a:sym typeface="Candara"/>
              </a:rPr>
              <a:t>*No incluye  Procesos Competitivos</a:t>
            </a:r>
          </a:p>
          <a:p>
            <a:r>
              <a:rPr lang="es-ES" sz="1200" dirty="0" smtClean="0">
                <a:sym typeface="Candara"/>
              </a:rPr>
              <a:t/>
            </a:r>
            <a:br>
              <a:rPr lang="es-ES" sz="1200" dirty="0" smtClean="0">
                <a:sym typeface="Candara"/>
              </a:rPr>
            </a:br>
            <a:endParaRPr lang="es-CO" sz="1200" dirty="0"/>
          </a:p>
        </p:txBody>
      </p:sp>
      <p:graphicFrame>
        <p:nvGraphicFramePr>
          <p:cNvPr id="6" name="Gráfico 5"/>
          <p:cNvGraphicFramePr/>
          <p:nvPr>
            <p:extLst>
              <p:ext uri="{D42A27DB-BD31-4B8C-83A1-F6EECF244321}">
                <p14:modId xmlns:p14="http://schemas.microsoft.com/office/powerpoint/2010/main" val="1515195066"/>
              </p:ext>
            </p:extLst>
          </p:nvPr>
        </p:nvGraphicFramePr>
        <p:xfrm>
          <a:off x="692726" y="1314449"/>
          <a:ext cx="7324437" cy="4809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24340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4899" y="3683000"/>
            <a:ext cx="5974773" cy="1590964"/>
          </a:xfrm>
        </p:spPr>
        <p:txBody>
          <a:bodyPr/>
          <a:lstStyle/>
          <a:p>
            <a:pPr algn="just"/>
            <a:r>
              <a:rPr lang="es-CO" dirty="0"/>
              <a:t>1</a:t>
            </a:r>
            <a:r>
              <a:rPr lang="es-CO" sz="1200" dirty="0"/>
              <a:t>. </a:t>
            </a:r>
            <a:r>
              <a:rPr lang="es-CO" dirty="0"/>
              <a:t>Publicación de </a:t>
            </a:r>
            <a:r>
              <a:rPr lang="es-CO" dirty="0" smtClean="0"/>
              <a:t>documentos</a:t>
            </a:r>
            <a:br>
              <a:rPr lang="es-CO" dirty="0" smtClean="0"/>
            </a:br>
            <a:r>
              <a:rPr lang="es-MX" sz="1200" dirty="0"/>
              <a:t/>
            </a:r>
            <a:br>
              <a:rPr lang="es-MX" sz="1200" dirty="0"/>
            </a:br>
            <a:r>
              <a:rPr lang="es-CO" sz="1200" dirty="0"/>
              <a:t>Para el período </a:t>
            </a:r>
            <a:r>
              <a:rPr lang="es-CO" sz="1200" dirty="0" smtClean="0"/>
              <a:t>2015 </a:t>
            </a:r>
            <a:r>
              <a:rPr lang="es-CO" sz="1200" dirty="0"/>
              <a:t>se revisaron las publicaciones realizadas en los procesos de selección de la Agencia, incluyendo todas las etapas para cada modalidad de selección. El resultado es que se publicaron en el periodo comprendido entre el 1 de enero y el 31 de diciembre 1544 documentos para todas las modalidades de selección discriminados así:</a:t>
            </a:r>
            <a:endParaRPr lang="es-MX" sz="1200" dirty="0"/>
          </a:p>
        </p:txBody>
      </p:sp>
    </p:spTree>
    <p:extLst>
      <p:ext uri="{BB962C8B-B14F-4D97-AF65-F5344CB8AC3E}">
        <p14:creationId xmlns:p14="http://schemas.microsoft.com/office/powerpoint/2010/main" val="378074517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7</a:t>
            </a:fld>
            <a:endParaRPr lang="es-CO" dirty="0">
              <a:solidFill>
                <a:srgbClr val="244061">
                  <a:tint val="75000"/>
                </a:srgbClr>
              </a:solidFill>
            </a:endParaRPr>
          </a:p>
        </p:txBody>
      </p:sp>
      <p:sp>
        <p:nvSpPr>
          <p:cNvPr id="3" name="Título 2"/>
          <p:cNvSpPr>
            <a:spLocks noGrp="1"/>
          </p:cNvSpPr>
          <p:nvPr>
            <p:ph type="title"/>
          </p:nvPr>
        </p:nvSpPr>
        <p:spPr>
          <a:xfrm>
            <a:off x="295038" y="897924"/>
            <a:ext cx="8595361" cy="518984"/>
          </a:xfrm>
        </p:spPr>
        <p:txBody>
          <a:bodyPr/>
          <a:lstStyle/>
          <a:p>
            <a:r>
              <a:rPr lang="es-ES" dirty="0" smtClean="0">
                <a:sym typeface="Candara"/>
              </a:rPr>
              <a:t>Documentos Publicados en SECOP y Página WEB</a:t>
            </a:r>
            <a:r>
              <a:rPr lang="es-ES" dirty="0" smtClean="0">
                <a:sym typeface="Candara"/>
              </a:rPr>
              <a:t/>
            </a:r>
            <a:br>
              <a:rPr lang="es-ES" dirty="0" smtClean="0">
                <a:sym typeface="Candara"/>
              </a:rPr>
            </a:br>
            <a:endParaRPr lang="es-CO" dirty="0"/>
          </a:p>
        </p:txBody>
      </p:sp>
      <p:graphicFrame>
        <p:nvGraphicFramePr>
          <p:cNvPr id="5" name="Gráfico 4"/>
          <p:cNvGraphicFramePr/>
          <p:nvPr>
            <p:extLst>
              <p:ext uri="{D42A27DB-BD31-4B8C-83A1-F6EECF244321}">
                <p14:modId xmlns:p14="http://schemas.microsoft.com/office/powerpoint/2010/main" val="4246584548"/>
              </p:ext>
            </p:extLst>
          </p:nvPr>
        </p:nvGraphicFramePr>
        <p:xfrm>
          <a:off x="858982" y="1256145"/>
          <a:ext cx="7342909" cy="4802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613306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0545" y="2371437"/>
            <a:ext cx="6474691" cy="1016000"/>
          </a:xfrm>
        </p:spPr>
        <p:txBody>
          <a:bodyPr/>
          <a:lstStyle/>
          <a:p>
            <a:pPr algn="just"/>
            <a:r>
              <a:rPr lang="es-MX" dirty="0"/>
              <a:t> </a:t>
            </a:r>
            <a:r>
              <a:rPr lang="es-CO" dirty="0" smtClean="0"/>
              <a:t>2.Tiempo </a:t>
            </a:r>
            <a:r>
              <a:rPr lang="es-CO" dirty="0"/>
              <a:t>para la preparación de </a:t>
            </a:r>
            <a:r>
              <a:rPr lang="es-CO" dirty="0" smtClean="0"/>
              <a:t>las propuestas</a:t>
            </a:r>
            <a:r>
              <a:rPr lang="es-MX" dirty="0"/>
              <a:t/>
            </a:r>
            <a:br>
              <a:rPr lang="es-MX" dirty="0"/>
            </a:br>
            <a:r>
              <a:rPr lang="es-MX" dirty="0" smtClean="0"/>
              <a:t/>
            </a:r>
            <a:br>
              <a:rPr lang="es-MX" dirty="0" smtClean="0"/>
            </a:br>
            <a:r>
              <a:rPr lang="es-CO" sz="1200" dirty="0" smtClean="0"/>
              <a:t>Es </a:t>
            </a:r>
            <a:r>
              <a:rPr lang="es-CO" sz="1200" dirty="0"/>
              <a:t>te término se cuenta como la oportunidad que da la entidad a los diferentes proponentes para presentar ofertas competitivas, de manera que se den plazos consistentes para cada modalidad de selección, de conformidad con lo establecido por la </a:t>
            </a:r>
            <a:r>
              <a:rPr lang="es-CO" sz="1200" dirty="0" smtClean="0"/>
              <a:t>Ley.</a:t>
            </a:r>
            <a:br>
              <a:rPr lang="es-CO" sz="1200" dirty="0" smtClean="0"/>
            </a:br>
            <a:r>
              <a:rPr lang="es-MX" sz="1200" dirty="0"/>
              <a:t/>
            </a:r>
            <a:br>
              <a:rPr lang="es-MX" sz="1200" dirty="0"/>
            </a:br>
            <a:r>
              <a:rPr lang="es-CO" sz="1200" dirty="0"/>
              <a:t>Para el período comprendido el promedio del número de días entre la apertura del proceso y la fecha de cierre, o fecha para la presentación de propuestas fue acorde con cada modalidad. Se destacan los procesos de alto impacto para la Entidad (</a:t>
            </a:r>
            <a:r>
              <a:rPr lang="es-CO" sz="1200" dirty="0" err="1"/>
              <a:t>AAP´s</a:t>
            </a:r>
            <a:r>
              <a:rPr lang="es-CO" sz="1200" dirty="0"/>
              <a:t> – IPV E IPB) seguido muy por debajo por los procesos de Licitación Pública Subasta Inversa y Concurso de Méritos).  </a:t>
            </a:r>
            <a:endParaRPr lang="es-MX" sz="1200" dirty="0"/>
          </a:p>
        </p:txBody>
      </p:sp>
    </p:spTree>
    <p:extLst>
      <p:ext uri="{BB962C8B-B14F-4D97-AF65-F5344CB8AC3E}">
        <p14:creationId xmlns:p14="http://schemas.microsoft.com/office/powerpoint/2010/main" val="226292643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9</a:t>
            </a:fld>
            <a:endParaRPr lang="es-CO" dirty="0">
              <a:solidFill>
                <a:srgbClr val="244061">
                  <a:tint val="75000"/>
                </a:srgbClr>
              </a:solidFill>
            </a:endParaRPr>
          </a:p>
        </p:txBody>
      </p:sp>
      <p:sp>
        <p:nvSpPr>
          <p:cNvPr id="3" name="Título 2"/>
          <p:cNvSpPr>
            <a:spLocks noGrp="1"/>
          </p:cNvSpPr>
          <p:nvPr>
            <p:ph type="title"/>
          </p:nvPr>
        </p:nvSpPr>
        <p:spPr>
          <a:xfrm>
            <a:off x="295038" y="897924"/>
            <a:ext cx="8595361" cy="518984"/>
          </a:xfrm>
        </p:spPr>
        <p:txBody>
          <a:bodyPr/>
          <a:lstStyle/>
          <a:p>
            <a:r>
              <a:rPr lang="es-ES" dirty="0" smtClean="0">
                <a:sym typeface="Candara"/>
              </a:rPr>
              <a:t>Días promedio entre la apertura del proceso y cierre</a:t>
            </a:r>
            <a:r>
              <a:rPr lang="es-ES" dirty="0" smtClean="0">
                <a:sym typeface="Candara"/>
              </a:rPr>
              <a:t/>
            </a:r>
            <a:br>
              <a:rPr lang="es-ES" dirty="0" smtClean="0">
                <a:sym typeface="Candara"/>
              </a:rPr>
            </a:br>
            <a:endParaRPr lang="es-CO" dirty="0"/>
          </a:p>
        </p:txBody>
      </p:sp>
      <p:graphicFrame>
        <p:nvGraphicFramePr>
          <p:cNvPr id="5" name="Gráfico 4"/>
          <p:cNvGraphicFramePr/>
          <p:nvPr>
            <p:extLst>
              <p:ext uri="{D42A27DB-BD31-4B8C-83A1-F6EECF244321}">
                <p14:modId xmlns:p14="http://schemas.microsoft.com/office/powerpoint/2010/main" val="1539455256"/>
              </p:ext>
            </p:extLst>
          </p:nvPr>
        </p:nvGraphicFramePr>
        <p:xfrm>
          <a:off x="591127" y="1293091"/>
          <a:ext cx="7924800" cy="4793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915075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9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16YG7AWgUWRMd25FpTc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spcBef>
            <a:spcPts val="600"/>
          </a:spcBef>
          <a:spcAft>
            <a:spcPts val="600"/>
          </a:spcAft>
          <a:buClr>
            <a:schemeClr val="accent2"/>
          </a:buClr>
          <a:buSzPct val="120000"/>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2672</TotalTime>
  <Words>166</Words>
  <Application>Microsoft Office PowerPoint</Application>
  <PresentationFormat>Presentación en pantalla (4:3)</PresentationFormat>
  <Paragraphs>44</Paragraphs>
  <Slides>21</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6" baseType="lpstr">
      <vt:lpstr>Arial</vt:lpstr>
      <vt:lpstr>Calibri</vt:lpstr>
      <vt:lpstr>Candara</vt:lpstr>
      <vt:lpstr>plantilla ANI</vt:lpstr>
      <vt:lpstr>think-cell Slide</vt:lpstr>
      <vt:lpstr>ESTADISTICAS GESTIÓN DE LA CONTRATACIÓN PÚBLICA DE LA ANI.</vt:lpstr>
      <vt:lpstr>PROCESOS 2015.</vt:lpstr>
      <vt:lpstr>Procesos 2015 por Modalidad de Selección </vt:lpstr>
      <vt:lpstr>Presentación de PowerPoint</vt:lpstr>
      <vt:lpstr>Procesos 2015 por Modalidad de Selección </vt:lpstr>
      <vt:lpstr>1. Publicación de documentos  Para el período 2015 se revisaron las publicaciones realizadas en los procesos de selección de la Agencia, incluyendo todas las etapas para cada modalidad de selección. El resultado es que se publicaron en el periodo comprendido entre el 1 de enero y el 31 de diciembre 1544 documentos para todas las modalidades de selección discriminados así:</vt:lpstr>
      <vt:lpstr>Documentos Publicados en SECOP y Página WEB </vt:lpstr>
      <vt:lpstr> 2.Tiempo para la preparación de las propuestas  Es te término se cuenta como la oportunidad que da la entidad a los diferentes proponentes para presentar ofertas competitivas, de manera que se den plazos consistentes para cada modalidad de selección, de conformidad con lo establecido por la Ley.  Para el período comprendido el promedio del número de días entre la apertura del proceso y la fecha de cierre, o fecha para la presentación de propuestas fue acorde con cada modalidad. Se destacan los procesos de alto impacto para la Entidad (AAP´s – IPV E IPB) seguido muy por debajo por los procesos de Licitación Pública Subasta Inversa y Concurso de Méritos).  </vt:lpstr>
      <vt:lpstr>Días promedio entre la apertura del proceso y cierre </vt:lpstr>
      <vt:lpstr>3. Tiempo de duración de los procesos de selección  Para el período comprendido el promedio del número de días entre la apertura del proceso y la adjudicación fue acorde con cada modalidad, esto es el término de duración total para cada modalidad de selección.  Se destacan los procesos de alto impacto para la Entidad (APP´s y muy por debajo se encuentran los procesos de Concurso de Méritos y Subasta inversa).  Los procesos de Selección Abreviada tienen en promedio el mismo tiempo de los procesos de Licitación Pública. </vt:lpstr>
      <vt:lpstr>Días promedio entre la apertura y la adjudicación </vt:lpstr>
      <vt:lpstr>4. Participación de Proponentes   Para el período comprendido se presentaron dentro de los 84 procesos competitivos adelantados por la Agencia, 832 propuestas. La modalidad de selección que más proponentes atrae por el valor son los concursos de méritos con 570 propuestas en 23 procesos con un promedio de 25 propuestas por proceso de selección; la mínima cuantía con 100 propuestas para 19 procesos con un promedio de 5 propuestas por proceso y la selección Abreviada incluida la Subasta Inversa con 94 propuestas en 11 procesos con un promedio de 8,5 propuestas por proceso.</vt:lpstr>
      <vt:lpstr>Participación en procesos de selección </vt:lpstr>
      <vt:lpstr>4.          Procesos Desiertos   Hace referencia a aquellos contratos cuya vocación de ser adjudicados, se vio truncada o por ausencia de proponentes o por que habiendo existido proponentes, los mismos no cumplieron con los requisitos establecidos en el pliego de condiciones; para el período evaluado el reporte es de 4 procesos declarados desiertos: 1 IPB, 1 Subasta Inversa y 2 procesos de Mínima cuantía.</vt:lpstr>
      <vt:lpstr>Desiertos por modalidad de selección </vt:lpstr>
      <vt:lpstr>5. Procesos cancelados   Hace referencia a aquellos procesos que fueron terminados anormalmente antes de su adjudicación.  Generalmente se debe a un acto unilateral de la administración; para el período evaluado el reporte de procesos cancelados fue de : 3 APP´s, 2 concursos de méritos, 1 IPB y 1 Subasta Inversa..</vt:lpstr>
      <vt:lpstr>Presentación de PowerPoint</vt:lpstr>
      <vt:lpstr>6.Adendas   Hace referencia a las modificaciones realizadas a los pliegos de condiciones y a los avisos modificatorios realizados para cada uno de los procesos competitivos adelantados por la entidad.  Las adendas se discriminan por modalidad de selección y según si modifican el contenido de los pliegos de condiciones o aquellas adendas modificatorias de los plazos del proceso de selección:  47 adendas modificando el plazo del contrato, siendo el concurso de méritos el proceso con mayor número de adendas (30). 70 adendas que modifican pliegos de condiciones, siendo las APP´s la modalidad con mayor número de adendas con 26, seguido de las IPB, con 20 adendas. 7 adendas mixtas que modifican tanto plazo como pliegos, siendo el concurso de méritos el proceso con mayor número de adendas mixtas (5).</vt:lpstr>
      <vt:lpstr>Presentación de PowerPoint</vt:lpstr>
      <vt:lpstr>7. PAA VS. SECOP   Según la comparación que se realiza entre la primera publicación del PAA el 31 de enero de 2015 y el consolidado de los procesos reportados en el SECOP, se tiene que: De acuerdo con lo estimado para cada modalidad de selección se puede evidenciar que para ningún caso se cumplieron los planes con lo realmente ejecutado en número de contratos.  Lo anterior, en atención a que La entidad solamente había programado 130 procesos de los cuales adelantó realmente 841.  La gran mayoría de los contratos de prestación de servicios no se publican.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Margarita</dc:creator>
  <cp:lastModifiedBy>Cesar Augusto Garcia Montoya</cp:lastModifiedBy>
  <cp:revision>220</cp:revision>
  <cp:lastPrinted>2015-09-30T21:09:15Z</cp:lastPrinted>
  <dcterms:created xsi:type="dcterms:W3CDTF">2015-03-20T20:44:41Z</dcterms:created>
  <dcterms:modified xsi:type="dcterms:W3CDTF">2016-02-25T20:21:19Z</dcterms:modified>
</cp:coreProperties>
</file>