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heme/theme2.xml" ContentType="application/vnd.openxmlformats-officedocument.theme+xml"/>
  <Override PartName="/ppt/tags/tag39.xml" ContentType="application/vnd.openxmlformats-officedocument.presentationml.tags+xml"/>
  <Override PartName="/ppt/tags/tag40.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8" r:id="rId2"/>
    <p:sldId id="267" r:id="rId3"/>
    <p:sldId id="263" r:id="rId4"/>
    <p:sldId id="288" r:id="rId5"/>
    <p:sldId id="289" r:id="rId6"/>
    <p:sldId id="268" r:id="rId7"/>
    <p:sldId id="269" r:id="rId8"/>
    <p:sldId id="270" r:id="rId9"/>
    <p:sldId id="271" r:id="rId10"/>
    <p:sldId id="272" r:id="rId11"/>
    <p:sldId id="273" r:id="rId12"/>
    <p:sldId id="274" r:id="rId13"/>
    <p:sldId id="275" r:id="rId14"/>
    <p:sldId id="276" r:id="rId15"/>
    <p:sldId id="277" r:id="rId16"/>
    <p:sldId id="281" r:id="rId17"/>
    <p:sldId id="284" r:id="rId18"/>
    <p:sldId id="285" r:id="rId19"/>
    <p:sldId id="290" r:id="rId20"/>
  </p:sldIdLst>
  <p:sldSz cx="9144000" cy="6858000" type="screen4x3"/>
  <p:notesSz cx="7010400" cy="9296400"/>
  <p:custDataLst>
    <p:tags r:id="rId22"/>
  </p:custDataLst>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29">
          <p15:clr>
            <a:srgbClr val="A4A3A4"/>
          </p15:clr>
        </p15:guide>
        <p15:guide id="2" orient="horz" pos="810">
          <p15:clr>
            <a:srgbClr val="A4A3A4"/>
          </p15:clr>
        </p15:guide>
        <p15:guide id="3" orient="horz" pos="1493">
          <p15:clr>
            <a:srgbClr val="A4A3A4"/>
          </p15:clr>
        </p15:guide>
        <p15:guide id="4" pos="470">
          <p15:clr>
            <a:srgbClr val="A4A3A4"/>
          </p15:clr>
        </p15:guide>
        <p15:guide id="5" pos="13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AEE"/>
    <a:srgbClr val="CED2DC"/>
    <a:srgbClr val="CED2D2"/>
    <a:srgbClr val="FEF6F0"/>
    <a:srgbClr val="FBD5B5"/>
    <a:srgbClr val="B8CCE4"/>
    <a:srgbClr val="68CCE4"/>
    <a:srgbClr val="B9CDE5"/>
    <a:srgbClr val="95B3D7"/>
    <a:srgbClr val="1BA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39" autoAdjust="0"/>
  </p:normalViewPr>
  <p:slideViewPr>
    <p:cSldViewPr snapToGrid="0">
      <p:cViewPr varScale="1">
        <p:scale>
          <a:sx n="92" d="100"/>
          <a:sy n="92" d="100"/>
        </p:scale>
        <p:origin x="1374" y="90"/>
      </p:cViewPr>
      <p:guideLst>
        <p:guide orient="horz" pos="2629"/>
        <p:guide orient="horz" pos="810"/>
        <p:guide orient="horz" pos="1493"/>
        <p:guide pos="470"/>
        <p:guide pos="132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agarcia\AppData\Roaming\Microsoft\Excel\INDICADORES%202016%20FINAL%20(002)%20(version%201).xlsb"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cagarcia\AppData\Local\Microsoft\Windows\Temporary%20Internet%20Files\Content.Outlook\G4OG0TIC\INDICADORES%202016%20FINA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cagarcia\AppData\Roaming\Microsoft\Excel\INDICADORES%202016%20FINAL%20(002)%20(version%201).xlsb"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agarcia\AppData\Roaming\Microsoft\Excel\INDICADORES%202016%20FINAL%20(002)%20(version%201).xlsb"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cagarcia\AppData\Roaming\Microsoft\Excel\INDICADORES%202016%20FINAL%20(002)%20(version%201).xlsb"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oleObject" Target="file:///C:\Users\cagarcia\AppData\Roaming\Microsoft\Excel\INDICADORES%202016%20FINAL%20(002)%20(version%201).xlsb"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cagarcia\AppData\Roaming\Microsoft\Excel\INDICADORES%202016%20FINAL%20(002)%20(version%201).xlsb"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file:///C:\Users\cagarcia\AppData\Roaming\Microsoft\Excel\INDICADORES%202016%20FINAL%20(002)%20(version%201).xlsb"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PROCESOS ANI 2016 </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chemeClr val="accent6">
                <a:alpha val="85000"/>
              </a:schemeClr>
            </a:solidFill>
            <a:ln w="9525" cap="flat" cmpd="sng" algn="ctr">
              <a:solidFill>
                <a:schemeClr val="lt1">
                  <a:alpha val="50000"/>
                </a:schemeClr>
              </a:solidFill>
              <a:round/>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0703-4DAC-BC18-2F4D2B31E100}"/>
              </c:ext>
            </c:extLst>
          </c:dPt>
          <c:dPt>
            <c:idx val="1"/>
            <c:invertIfNegative val="0"/>
            <c:bubble3D val="0"/>
            <c:extLst xmlns:c16r2="http://schemas.microsoft.com/office/drawing/2015/06/chart">
              <c:ext xmlns:c16="http://schemas.microsoft.com/office/drawing/2014/chart" uri="{C3380CC4-5D6E-409C-BE32-E72D297353CC}">
                <c16:uniqueId val="{00000001-0703-4DAC-BC18-2F4D2B31E100}"/>
              </c:ext>
            </c:extLst>
          </c:dPt>
          <c:dPt>
            <c:idx val="2"/>
            <c:invertIfNegative val="0"/>
            <c:bubble3D val="0"/>
            <c:extLst xmlns:c16r2="http://schemas.microsoft.com/office/drawing/2015/06/chart">
              <c:ext xmlns:c16="http://schemas.microsoft.com/office/drawing/2014/chart" uri="{C3380CC4-5D6E-409C-BE32-E72D297353CC}">
                <c16:uniqueId val="{00000002-0703-4DAC-BC18-2F4D2B31E100}"/>
              </c:ext>
            </c:extLst>
          </c:dPt>
          <c:dPt>
            <c:idx val="3"/>
            <c:invertIfNegative val="0"/>
            <c:bubble3D val="0"/>
            <c:extLst xmlns:c16r2="http://schemas.microsoft.com/office/drawing/2015/06/chart">
              <c:ext xmlns:c16="http://schemas.microsoft.com/office/drawing/2014/chart" uri="{C3380CC4-5D6E-409C-BE32-E72D297353CC}">
                <c16:uniqueId val="{00000003-0703-4DAC-BC18-2F4D2B31E100}"/>
              </c:ext>
            </c:extLst>
          </c:dPt>
          <c:dPt>
            <c:idx val="4"/>
            <c:invertIfNegative val="0"/>
            <c:bubble3D val="0"/>
            <c:extLst xmlns:c16r2="http://schemas.microsoft.com/office/drawing/2015/06/chart">
              <c:ext xmlns:c16="http://schemas.microsoft.com/office/drawing/2014/chart" uri="{C3380CC4-5D6E-409C-BE32-E72D297353CC}">
                <c16:uniqueId val="{00000004-0703-4DAC-BC18-2F4D2B31E100}"/>
              </c:ext>
            </c:extLst>
          </c:dPt>
          <c:dPt>
            <c:idx val="5"/>
            <c:invertIfNegative val="0"/>
            <c:bubble3D val="0"/>
            <c:extLst xmlns:c16r2="http://schemas.microsoft.com/office/drawing/2015/06/chart">
              <c:ext xmlns:c16="http://schemas.microsoft.com/office/drawing/2014/chart" uri="{C3380CC4-5D6E-409C-BE32-E72D297353CC}">
                <c16:uniqueId val="{00000005-0703-4DAC-BC18-2F4D2B31E100}"/>
              </c:ext>
            </c:extLst>
          </c:dPt>
          <c:dPt>
            <c:idx val="6"/>
            <c:invertIfNegative val="0"/>
            <c:bubble3D val="0"/>
            <c:extLst xmlns:c16r2="http://schemas.microsoft.com/office/drawing/2015/06/chart">
              <c:ext xmlns:c16="http://schemas.microsoft.com/office/drawing/2014/chart" uri="{C3380CC4-5D6E-409C-BE32-E72D297353CC}">
                <c16:uniqueId val="{00000006-0703-4DAC-BC18-2F4D2B31E100}"/>
              </c:ext>
            </c:extLst>
          </c:dPt>
          <c:dPt>
            <c:idx val="7"/>
            <c:invertIfNegative val="0"/>
            <c:bubble3D val="0"/>
            <c:extLst xmlns:c16r2="http://schemas.microsoft.com/office/drawing/2015/06/chart">
              <c:ext xmlns:c16="http://schemas.microsoft.com/office/drawing/2014/chart" uri="{C3380CC4-5D6E-409C-BE32-E72D297353CC}">
                <c16:uniqueId val="{00000007-0703-4DAC-BC18-2F4D2B31E100}"/>
              </c:ext>
            </c:extLst>
          </c:dPt>
          <c:dPt>
            <c:idx val="8"/>
            <c:invertIfNegative val="0"/>
            <c:bubble3D val="0"/>
            <c:extLst xmlns:c16r2="http://schemas.microsoft.com/office/drawing/2015/06/chart">
              <c:ext xmlns:c16="http://schemas.microsoft.com/office/drawing/2014/chart" uri="{C3380CC4-5D6E-409C-BE32-E72D297353CC}">
                <c16:uniqueId val="{00000008-0703-4DAC-BC18-2F4D2B31E100}"/>
              </c:ext>
            </c:extLst>
          </c:dPt>
          <c:dPt>
            <c:idx val="9"/>
            <c:invertIfNegative val="0"/>
            <c:bubble3D val="0"/>
            <c:extLst xmlns:c16r2="http://schemas.microsoft.com/office/drawing/2015/06/chart">
              <c:ext xmlns:c16="http://schemas.microsoft.com/office/drawing/2014/chart" uri="{C3380CC4-5D6E-409C-BE32-E72D297353CC}">
                <c16:uniqueId val="{00000009-0703-4DAC-BC18-2F4D2B31E100}"/>
              </c:ext>
            </c:extLst>
          </c:dPt>
          <c:dLbls>
            <c:spPr>
              <a:solidFill>
                <a:schemeClr val="tx1"/>
              </a:solid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solidFill>
                    <a:latin typeface="+mn-lt"/>
                    <a:ea typeface="+mn-ea"/>
                    <a:cs typeface="+mn-cs"/>
                  </a:defRPr>
                </a:pPr>
                <a:endParaRPr lang="es-CO"/>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'[INDICADORES 2016 FINAL (002) (version 1).xlsb]PROCESOS '!$B$3:$B$13</c:f>
              <c:strCache>
                <c:ptCount val="11"/>
                <c:pt idx="0">
                  <c:v>MINIMA CUANTIA</c:v>
                </c:pt>
                <c:pt idx="1">
                  <c:v>SA</c:v>
                </c:pt>
                <c:pt idx="2">
                  <c:v>LP</c:v>
                </c:pt>
                <c:pt idx="3">
                  <c:v>SI</c:v>
                </c:pt>
                <c:pt idx="4">
                  <c:v>SA-IPV</c:v>
                </c:pt>
                <c:pt idx="5">
                  <c:v>CM</c:v>
                </c:pt>
                <c:pt idx="6">
                  <c:v>IPV</c:v>
                </c:pt>
                <c:pt idx="7">
                  <c:v>IPB</c:v>
                </c:pt>
                <c:pt idx="8">
                  <c:v>PRESTACIÓN DE SERVICIOS</c:v>
                </c:pt>
                <c:pt idx="9">
                  <c:v>CONVENIOS</c:v>
                </c:pt>
                <c:pt idx="10">
                  <c:v>TOTAL</c:v>
                </c:pt>
              </c:strCache>
            </c:strRef>
          </c:cat>
          <c:val>
            <c:numRef>
              <c:f>'[INDICADORES 2016 FINAL (002) (version 1).xlsb]PROCESOS '!$C$3:$C$13</c:f>
              <c:numCache>
                <c:formatCode>General</c:formatCode>
                <c:ptCount val="11"/>
                <c:pt idx="0">
                  <c:v>25</c:v>
                </c:pt>
                <c:pt idx="1">
                  <c:v>7</c:v>
                </c:pt>
                <c:pt idx="2">
                  <c:v>1</c:v>
                </c:pt>
                <c:pt idx="3">
                  <c:v>1</c:v>
                </c:pt>
                <c:pt idx="4">
                  <c:v>2</c:v>
                </c:pt>
                <c:pt idx="5" formatCode="0">
                  <c:v>11</c:v>
                </c:pt>
                <c:pt idx="6">
                  <c:v>3</c:v>
                </c:pt>
                <c:pt idx="7" formatCode="0">
                  <c:v>4</c:v>
                </c:pt>
                <c:pt idx="8">
                  <c:v>589</c:v>
                </c:pt>
                <c:pt idx="9">
                  <c:v>21</c:v>
                </c:pt>
                <c:pt idx="10">
                  <c:v>664</c:v>
                </c:pt>
              </c:numCache>
            </c:numRef>
          </c:val>
          <c:extLst xmlns:c16r2="http://schemas.microsoft.com/office/drawing/2015/06/chart">
            <c:ext xmlns:c16="http://schemas.microsoft.com/office/drawing/2014/chart" uri="{C3380CC4-5D6E-409C-BE32-E72D297353CC}">
              <c16:uniqueId val="{0000000A-0703-4DAC-BC18-2F4D2B31E100}"/>
            </c:ext>
          </c:extLst>
        </c:ser>
        <c:dLbls>
          <c:dLblPos val="inEnd"/>
          <c:showLegendKey val="0"/>
          <c:showVal val="1"/>
          <c:showCatName val="0"/>
          <c:showSerName val="0"/>
          <c:showPercent val="0"/>
          <c:showBubbleSize val="0"/>
        </c:dLbls>
        <c:gapWidth val="65"/>
        <c:axId val="781706464"/>
        <c:axId val="860077872"/>
      </c:barChart>
      <c:valAx>
        <c:axId val="860077872"/>
        <c:scaling>
          <c:orientation val="minMax"/>
        </c:scaling>
        <c:delete val="1"/>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81706464"/>
        <c:crosses val="autoZero"/>
        <c:crossBetween val="between"/>
      </c:valAx>
      <c:catAx>
        <c:axId val="78170646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CO"/>
          </a:p>
        </c:txPr>
        <c:crossAx val="860077872"/>
        <c:crosses val="autoZero"/>
        <c:auto val="1"/>
        <c:lblAlgn val="ctr"/>
        <c:lblOffset val="100"/>
        <c:noMultiLvlLbl val="0"/>
      </c:cat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r>
              <a:rPr lang="en-US"/>
              <a:t>PROCESOS ANI 2016</a:t>
            </a:r>
          </a:p>
        </c:rich>
      </c:tx>
      <c:layout/>
      <c:overlay val="0"/>
      <c:spPr>
        <a:noFill/>
        <a:ln>
          <a:noFill/>
        </a:ln>
        <a:effectLst/>
      </c:spPr>
      <c:txPr>
        <a:bodyPr rot="0" spcFirstLastPara="1" vertOverflow="ellipsis" vert="horz" wrap="square" anchor="ctr" anchorCtr="1"/>
        <a:lstStyle/>
        <a:p>
          <a:pPr>
            <a:defRPr sz="1800" b="1" i="0" u="none" strike="noStrike" kern="1200" cap="all" spc="150" baseline="0">
              <a:solidFill>
                <a:schemeClr val="tx1">
                  <a:lumMod val="50000"/>
                  <a:lumOff val="50000"/>
                </a:schemeClr>
              </a:solidFill>
              <a:latin typeface="+mn-lt"/>
              <a:ea typeface="+mn-ea"/>
              <a:cs typeface="+mn-cs"/>
            </a:defRPr>
          </a:pPr>
          <a:endParaRPr lang="es-CO"/>
        </a:p>
      </c:txPr>
    </c:title>
    <c:autoTitleDeleted val="0"/>
    <c:plotArea>
      <c:layout/>
      <c:barChart>
        <c:barDir val="bar"/>
        <c:grouping val="clustered"/>
        <c:varyColors val="0"/>
        <c:ser>
          <c:idx val="0"/>
          <c:order val="0"/>
          <c:spPr>
            <a:pattFill prst="narVert">
              <a:fgClr>
                <a:schemeClr val="accent1"/>
              </a:fgClr>
              <a:bgClr>
                <a:schemeClr val="accent1">
                  <a:lumMod val="20000"/>
                  <a:lumOff val="80000"/>
                </a:schemeClr>
              </a:bgClr>
            </a:pattFill>
            <a:ln>
              <a:noFill/>
            </a:ln>
            <a:effectLst>
              <a:innerShdw blurRad="114300">
                <a:schemeClr val="accent1"/>
              </a:innerShdw>
            </a:effectLst>
          </c:spPr>
          <c:invertIfNegative val="0"/>
          <c:dPt>
            <c:idx val="0"/>
            <c:invertIfNegative val="0"/>
            <c:bubble3D val="0"/>
            <c:extLst xmlns:c16r2="http://schemas.microsoft.com/office/drawing/2015/06/chart">
              <c:ext xmlns:c16="http://schemas.microsoft.com/office/drawing/2014/chart" uri="{C3380CC4-5D6E-409C-BE32-E72D297353CC}">
                <c16:uniqueId val="{00000000-0703-4DAC-BC18-2F4D2B31E100}"/>
              </c:ext>
            </c:extLst>
          </c:dPt>
          <c:dPt>
            <c:idx val="1"/>
            <c:invertIfNegative val="0"/>
            <c:bubble3D val="0"/>
            <c:extLst xmlns:c16r2="http://schemas.microsoft.com/office/drawing/2015/06/chart">
              <c:ext xmlns:c16="http://schemas.microsoft.com/office/drawing/2014/chart" uri="{C3380CC4-5D6E-409C-BE32-E72D297353CC}">
                <c16:uniqueId val="{00000001-0703-4DAC-BC18-2F4D2B31E100}"/>
              </c:ext>
            </c:extLst>
          </c:dPt>
          <c:dPt>
            <c:idx val="2"/>
            <c:invertIfNegative val="0"/>
            <c:bubble3D val="0"/>
            <c:extLst xmlns:c16r2="http://schemas.microsoft.com/office/drawing/2015/06/chart">
              <c:ext xmlns:c16="http://schemas.microsoft.com/office/drawing/2014/chart" uri="{C3380CC4-5D6E-409C-BE32-E72D297353CC}">
                <c16:uniqueId val="{00000002-0703-4DAC-BC18-2F4D2B31E100}"/>
              </c:ext>
            </c:extLst>
          </c:dPt>
          <c:dPt>
            <c:idx val="3"/>
            <c:invertIfNegative val="0"/>
            <c:bubble3D val="0"/>
            <c:extLst xmlns:c16r2="http://schemas.microsoft.com/office/drawing/2015/06/chart">
              <c:ext xmlns:c16="http://schemas.microsoft.com/office/drawing/2014/chart" uri="{C3380CC4-5D6E-409C-BE32-E72D297353CC}">
                <c16:uniqueId val="{00000003-0703-4DAC-BC18-2F4D2B31E100}"/>
              </c:ext>
            </c:extLst>
          </c:dPt>
          <c:dPt>
            <c:idx val="4"/>
            <c:invertIfNegative val="0"/>
            <c:bubble3D val="0"/>
            <c:extLst xmlns:c16r2="http://schemas.microsoft.com/office/drawing/2015/06/chart">
              <c:ext xmlns:c16="http://schemas.microsoft.com/office/drawing/2014/chart" uri="{C3380CC4-5D6E-409C-BE32-E72D297353CC}">
                <c16:uniqueId val="{00000004-0703-4DAC-BC18-2F4D2B31E100}"/>
              </c:ext>
            </c:extLst>
          </c:dPt>
          <c:dPt>
            <c:idx val="5"/>
            <c:invertIfNegative val="0"/>
            <c:bubble3D val="0"/>
            <c:extLst xmlns:c16r2="http://schemas.microsoft.com/office/drawing/2015/06/chart">
              <c:ext xmlns:c16="http://schemas.microsoft.com/office/drawing/2014/chart" uri="{C3380CC4-5D6E-409C-BE32-E72D297353CC}">
                <c16:uniqueId val="{00000005-0703-4DAC-BC18-2F4D2B31E100}"/>
              </c:ext>
            </c:extLst>
          </c:dPt>
          <c:dPt>
            <c:idx val="6"/>
            <c:invertIfNegative val="0"/>
            <c:bubble3D val="0"/>
            <c:extLst xmlns:c16r2="http://schemas.microsoft.com/office/drawing/2015/06/chart">
              <c:ext xmlns:c16="http://schemas.microsoft.com/office/drawing/2014/chart" uri="{C3380CC4-5D6E-409C-BE32-E72D297353CC}">
                <c16:uniqueId val="{00000006-0703-4DAC-BC18-2F4D2B31E100}"/>
              </c:ext>
            </c:extLst>
          </c:dPt>
          <c:dPt>
            <c:idx val="7"/>
            <c:invertIfNegative val="0"/>
            <c:bubble3D val="0"/>
            <c:extLst xmlns:c16r2="http://schemas.microsoft.com/office/drawing/2015/06/chart">
              <c:ext xmlns:c16="http://schemas.microsoft.com/office/drawing/2014/chart" uri="{C3380CC4-5D6E-409C-BE32-E72D297353CC}">
                <c16:uniqueId val="{00000007-0703-4DAC-BC18-2F4D2B31E100}"/>
              </c:ext>
            </c:extLst>
          </c:dPt>
          <c:dPt>
            <c:idx val="8"/>
            <c:invertIfNegative val="0"/>
            <c:bubble3D val="0"/>
            <c:extLst xmlns:c16r2="http://schemas.microsoft.com/office/drawing/2015/06/chart">
              <c:ext xmlns:c16="http://schemas.microsoft.com/office/drawing/2014/chart" uri="{C3380CC4-5D6E-409C-BE32-E72D297353CC}">
                <c16:uniqueId val="{00000008-0703-4DAC-BC18-2F4D2B31E100}"/>
              </c:ext>
            </c:extLst>
          </c:dPt>
          <c:dPt>
            <c:idx val="9"/>
            <c:invertIfNegative val="0"/>
            <c:bubble3D val="0"/>
            <c:extLst xmlns:c16r2="http://schemas.microsoft.com/office/drawing/2015/06/chart">
              <c:ext xmlns:c16="http://schemas.microsoft.com/office/drawing/2014/chart" uri="{C3380CC4-5D6E-409C-BE32-E72D297353CC}">
                <c16:uniqueId val="{00000009-0703-4DAC-BC18-2F4D2B31E10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'PROCESOS '!$B$3:$B$13</c:f>
              <c:strCache>
                <c:ptCount val="11"/>
                <c:pt idx="0">
                  <c:v>MINIMA CUANTIA</c:v>
                </c:pt>
                <c:pt idx="1">
                  <c:v>SA</c:v>
                </c:pt>
                <c:pt idx="2">
                  <c:v>LP</c:v>
                </c:pt>
                <c:pt idx="3">
                  <c:v>SI</c:v>
                </c:pt>
                <c:pt idx="4">
                  <c:v>SA-IPV</c:v>
                </c:pt>
                <c:pt idx="5">
                  <c:v>CM</c:v>
                </c:pt>
                <c:pt idx="6">
                  <c:v>IPV</c:v>
                </c:pt>
                <c:pt idx="7">
                  <c:v>IPB</c:v>
                </c:pt>
                <c:pt idx="8">
                  <c:v>PRESTACIÓN DE SERVICIOS</c:v>
                </c:pt>
                <c:pt idx="9">
                  <c:v>CONVENIOS</c:v>
                </c:pt>
                <c:pt idx="10">
                  <c:v>TOTAL</c:v>
                </c:pt>
              </c:strCache>
            </c:strRef>
          </c:cat>
          <c:val>
            <c:numRef>
              <c:f>'PROCESOS '!$C$3:$C$13</c:f>
            </c:numRef>
          </c:val>
          <c:extLst xmlns:c16r2="http://schemas.microsoft.com/office/drawing/2015/06/chart">
            <c:ext xmlns:c16="http://schemas.microsoft.com/office/drawing/2014/chart" uri="{C3380CC4-5D6E-409C-BE32-E72D297353CC}">
              <c16:uniqueId val="{0000000A-0703-4DAC-BC18-2F4D2B31E100}"/>
            </c:ext>
          </c:extLst>
        </c:ser>
        <c:ser>
          <c:idx val="1"/>
          <c:order val="1"/>
          <c:spPr>
            <a:pattFill prst="narVert">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'PROCESOS '!$B$3:$B$13</c:f>
              <c:strCache>
                <c:ptCount val="11"/>
                <c:pt idx="0">
                  <c:v>MINIMA CUANTIA</c:v>
                </c:pt>
                <c:pt idx="1">
                  <c:v>SA</c:v>
                </c:pt>
                <c:pt idx="2">
                  <c:v>LP</c:v>
                </c:pt>
                <c:pt idx="3">
                  <c:v>SI</c:v>
                </c:pt>
                <c:pt idx="4">
                  <c:v>SA-IPV</c:v>
                </c:pt>
                <c:pt idx="5">
                  <c:v>CM</c:v>
                </c:pt>
                <c:pt idx="6">
                  <c:v>IPV</c:v>
                </c:pt>
                <c:pt idx="7">
                  <c:v>IPB</c:v>
                </c:pt>
                <c:pt idx="8">
                  <c:v>PRESTACIÓN DE SERVICIOS</c:v>
                </c:pt>
                <c:pt idx="9">
                  <c:v>CONVENIOS</c:v>
                </c:pt>
                <c:pt idx="10">
                  <c:v>TOTAL</c:v>
                </c:pt>
              </c:strCache>
            </c:strRef>
          </c:cat>
          <c:val>
            <c:numRef>
              <c:f>'PROCESOS '!$D$3:$D$13</c:f>
              <c:numCache>
                <c:formatCode>_("$"* #,##0.00_);_("$"* \(#,##0.00\);_("$"* "-"??_);_(@_)</c:formatCode>
                <c:ptCount val="11"/>
                <c:pt idx="0">
                  <c:v>638852530</c:v>
                </c:pt>
                <c:pt idx="1">
                  <c:v>2994846809</c:v>
                </c:pt>
                <c:pt idx="2">
                  <c:v>6148409199</c:v>
                </c:pt>
                <c:pt idx="3">
                  <c:v>202100000</c:v>
                </c:pt>
                <c:pt idx="4">
                  <c:v>3178661302998</c:v>
                </c:pt>
                <c:pt idx="5">
                  <c:v>147296707483</c:v>
                </c:pt>
                <c:pt idx="6">
                  <c:v>3060229319256</c:v>
                </c:pt>
                <c:pt idx="7">
                  <c:v>1413763000000</c:v>
                </c:pt>
                <c:pt idx="8">
                  <c:v>12391996039</c:v>
                </c:pt>
                <c:pt idx="9">
                  <c:v>2699185000</c:v>
                </c:pt>
                <c:pt idx="10" formatCode="#,##0">
                  <c:v>7825025719314</c:v>
                </c:pt>
              </c:numCache>
            </c:numRef>
          </c:val>
          <c:extLst xmlns:c16r2="http://schemas.microsoft.com/office/drawing/2015/06/chart">
            <c:ext xmlns:c16="http://schemas.microsoft.com/office/drawing/2014/chart" uri="{C3380CC4-5D6E-409C-BE32-E72D297353CC}">
              <c16:uniqueId val="{0000000B-0703-4DAC-BC18-2F4D2B31E100}"/>
            </c:ext>
          </c:extLst>
        </c:ser>
        <c:dLbls>
          <c:showLegendKey val="0"/>
          <c:showVal val="0"/>
          <c:showCatName val="0"/>
          <c:showSerName val="0"/>
          <c:showPercent val="0"/>
          <c:showBubbleSize val="0"/>
        </c:dLbls>
        <c:gapWidth val="227"/>
        <c:overlap val="-48"/>
        <c:axId val="785589664"/>
        <c:axId val="526795984"/>
      </c:barChart>
      <c:catAx>
        <c:axId val="785589664"/>
        <c:scaling>
          <c:orientation val="minMax"/>
        </c:scaling>
        <c:delete val="0"/>
        <c:axPos val="l"/>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26795984"/>
        <c:crosses val="autoZero"/>
        <c:auto val="1"/>
        <c:lblAlgn val="ctr"/>
        <c:lblOffset val="100"/>
        <c:noMultiLvlLbl val="0"/>
      </c:catAx>
      <c:valAx>
        <c:axId val="526795984"/>
        <c:scaling>
          <c:orientation val="minMax"/>
        </c:scaling>
        <c:delete val="1"/>
        <c:axPos val="b"/>
        <c:numFmt formatCode="_(&quot;$&quot;* #,##0.00_);_(&quot;$&quot;* \(#,##0.00\);_(&quot;$&quot;* &quot;-&quot;??_);_(@_)" sourceLinked="1"/>
        <c:majorTickMark val="none"/>
        <c:minorTickMark val="none"/>
        <c:tickLblPos val="nextTo"/>
        <c:crossAx val="7855896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PUBLICACIÓN</a:t>
            </a:r>
            <a:r>
              <a:rPr lang="es-CO" baseline="0"/>
              <a:t> SECOP Y PAGINA WEB</a:t>
            </a:r>
            <a:endParaRPr lang="es-CO"/>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'[INDICADORES 2016 FINAL (002) (version 1).xlsb]DOCUMENTOS'!$B$3:$B$22</c:f>
              <c:strCache>
                <c:ptCount val="20"/>
                <c:pt idx="0">
                  <c:v>AVISOS DE CONVOCATORIA LP-IPV-IPB-APP</c:v>
                </c:pt>
                <c:pt idx="1">
                  <c:v>AVISOS DE CONVOCATORIA SA-CM-SI</c:v>
                </c:pt>
                <c:pt idx="2">
                  <c:v>INVITACION PUBLICA MC</c:v>
                </c:pt>
                <c:pt idx="3">
                  <c:v>ESTUDIOS PREVIOS - GENERAL TODOS LOS PROCESOS</c:v>
                </c:pt>
                <c:pt idx="4">
                  <c:v>RESPUESTA A OBSERVACIONES PREPLIEGO TODOS LOS PROCESOS</c:v>
                </c:pt>
                <c:pt idx="5">
                  <c:v>ACTA DE CIERRE DE PRESENTACION OFERTAS</c:v>
                </c:pt>
                <c:pt idx="6">
                  <c:v>AUDIENCIAACLARACION DE RIESGOS O PLIEGOS- LP-CM-SI-APPS-SA</c:v>
                </c:pt>
                <c:pt idx="7">
                  <c:v>RESOLUCIONES DE APERTURA LP-CM-SI-APPS-SA</c:v>
                </c:pt>
                <c:pt idx="8">
                  <c:v>PLIEGO DE CONDICIONES LP-CM-SI-APPS-SA</c:v>
                </c:pt>
                <c:pt idx="9">
                  <c:v>RESPUESTA PREGUNTAS PLIEGO LP-CM-SI-APPS-SA</c:v>
                </c:pt>
                <c:pt idx="10">
                  <c:v>INFORME DE EVALUACION  TODOS INCLUIDO MINIMA</c:v>
                </c:pt>
                <c:pt idx="11">
                  <c:v>RESPUESTAS AL INFORME DE EVALUACION INICIAL</c:v>
                </c:pt>
                <c:pt idx="12">
                  <c:v>ACTO DECLARATORIA DE DESIERTO </c:v>
                </c:pt>
                <c:pt idx="13">
                  <c:v>ACTO REVOCATORIA</c:v>
                </c:pt>
                <c:pt idx="14">
                  <c:v>ACTO DESCARTADO</c:v>
                </c:pt>
                <c:pt idx="15">
                  <c:v>ACTA AUDIENCIA ADJUDICACION  LP-CM-SI-APPS-SA</c:v>
                </c:pt>
                <c:pt idx="16">
                  <c:v>RESOLUCION DE ADJUDICACION  LP-CM-SI-APPS-SA</c:v>
                </c:pt>
                <c:pt idx="17">
                  <c:v>COMUNICACIÓN DE ACEPTACION DE OFERTA SOLO MINIMAS</c:v>
                </c:pt>
                <c:pt idx="18">
                  <c:v>ADENDAS</c:v>
                </c:pt>
                <c:pt idx="19">
                  <c:v>TOTAL DOCUMENTOS PUBLICADOS</c:v>
                </c:pt>
              </c:strCache>
            </c:strRef>
          </c:cat>
          <c:val>
            <c:numRef>
              <c:f>'[INDICADORES 2016 FINAL (002) (version 1).xlsb]DOCUMENTOS'!$C$3:$C$22</c:f>
              <c:numCache>
                <c:formatCode>0</c:formatCode>
                <c:ptCount val="20"/>
                <c:pt idx="0">
                  <c:v>2</c:v>
                </c:pt>
                <c:pt idx="1">
                  <c:v>24</c:v>
                </c:pt>
                <c:pt idx="2">
                  <c:v>25</c:v>
                </c:pt>
                <c:pt idx="3">
                  <c:v>661</c:v>
                </c:pt>
                <c:pt idx="4" formatCode="#,##0">
                  <c:v>48</c:v>
                </c:pt>
                <c:pt idx="5">
                  <c:v>49</c:v>
                </c:pt>
                <c:pt idx="6">
                  <c:v>26</c:v>
                </c:pt>
                <c:pt idx="7">
                  <c:v>23</c:v>
                </c:pt>
                <c:pt idx="8">
                  <c:v>26</c:v>
                </c:pt>
                <c:pt idx="9">
                  <c:v>59</c:v>
                </c:pt>
                <c:pt idx="10">
                  <c:v>46</c:v>
                </c:pt>
                <c:pt idx="11">
                  <c:v>13</c:v>
                </c:pt>
                <c:pt idx="12">
                  <c:v>5</c:v>
                </c:pt>
                <c:pt idx="13">
                  <c:v>0</c:v>
                </c:pt>
                <c:pt idx="14">
                  <c:v>1</c:v>
                </c:pt>
                <c:pt idx="15">
                  <c:v>14</c:v>
                </c:pt>
                <c:pt idx="16">
                  <c:v>23</c:v>
                </c:pt>
                <c:pt idx="17">
                  <c:v>21</c:v>
                </c:pt>
                <c:pt idx="18">
                  <c:v>64</c:v>
                </c:pt>
                <c:pt idx="19">
                  <c:v>1130</c:v>
                </c:pt>
              </c:numCache>
            </c:numRef>
          </c:val>
        </c:ser>
        <c:dLbls>
          <c:showLegendKey val="0"/>
          <c:showVal val="0"/>
          <c:showCatName val="0"/>
          <c:showSerName val="0"/>
          <c:showPercent val="0"/>
          <c:showBubbleSize val="0"/>
        </c:dLbls>
        <c:gapWidth val="182"/>
        <c:axId val="526791632"/>
        <c:axId val="526801424"/>
      </c:barChart>
      <c:catAx>
        <c:axId val="5267916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26801424"/>
        <c:crosses val="autoZero"/>
        <c:auto val="1"/>
        <c:lblAlgn val="ctr"/>
        <c:lblOffset val="100"/>
        <c:noMultiLvlLbl val="0"/>
      </c:catAx>
      <c:valAx>
        <c:axId val="526801424"/>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526791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a:t>NUMERO DE DIAS PROMEDIO PARA PRESENTACIÓN DE PROPUESTAS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chemeClr val="accent1"/>
            </a:solidFill>
            <a:ln>
              <a:noFill/>
            </a:ln>
            <a:effectLst/>
          </c:spPr>
          <c:invertIfNegative val="0"/>
          <c:cat>
            <c:strRef>
              <c:f>'[INDICADORES 2016 FINAL (002) (version 1).xlsb]PROMEDIO'!$C$6:$C$13</c:f>
              <c:strCache>
                <c:ptCount val="8"/>
                <c:pt idx="0">
                  <c:v>MC</c:v>
                </c:pt>
                <c:pt idx="1">
                  <c:v>SA</c:v>
                </c:pt>
                <c:pt idx="2">
                  <c:v>SI</c:v>
                </c:pt>
                <c:pt idx="3">
                  <c:v>IPV</c:v>
                </c:pt>
                <c:pt idx="4">
                  <c:v>SA/IPV</c:v>
                </c:pt>
                <c:pt idx="5">
                  <c:v>IPB</c:v>
                </c:pt>
                <c:pt idx="6">
                  <c:v>LP</c:v>
                </c:pt>
                <c:pt idx="7">
                  <c:v>CM</c:v>
                </c:pt>
              </c:strCache>
            </c:strRef>
          </c:cat>
          <c:val>
            <c:numRef>
              <c:f>'[INDICADORES 2016 FINAL (002) (version 1).xlsb]PROMEDIO'!$D$6:$D$13</c:f>
            </c:numRef>
          </c:val>
          <c:extLst xmlns:c16r2="http://schemas.microsoft.com/office/drawing/2015/06/chart">
            <c:ext xmlns:c16="http://schemas.microsoft.com/office/drawing/2014/chart" uri="{C3380CC4-5D6E-409C-BE32-E72D297353CC}">
              <c16:uniqueId val="{00000000-21C4-4ACD-A03F-42D729E41215}"/>
            </c:ext>
          </c:extLst>
        </c:ser>
        <c:ser>
          <c:idx val="1"/>
          <c:order val="1"/>
          <c:spPr>
            <a:solidFill>
              <a:schemeClr val="accent2"/>
            </a:solidFill>
            <a:ln>
              <a:noFill/>
            </a:ln>
            <a:effectLst/>
          </c:spPr>
          <c:invertIfNegative val="0"/>
          <c:cat>
            <c:strRef>
              <c:f>'[INDICADORES 2016 FINAL (002) (version 1).xlsb]PROMEDIO'!$C$6:$C$13</c:f>
              <c:strCache>
                <c:ptCount val="8"/>
                <c:pt idx="0">
                  <c:v>MC</c:v>
                </c:pt>
                <c:pt idx="1">
                  <c:v>SA</c:v>
                </c:pt>
                <c:pt idx="2">
                  <c:v>SI</c:v>
                </c:pt>
                <c:pt idx="3">
                  <c:v>IPV</c:v>
                </c:pt>
                <c:pt idx="4">
                  <c:v>SA/IPV</c:v>
                </c:pt>
                <c:pt idx="5">
                  <c:v>IPB</c:v>
                </c:pt>
                <c:pt idx="6">
                  <c:v>LP</c:v>
                </c:pt>
                <c:pt idx="7">
                  <c:v>CM</c:v>
                </c:pt>
              </c:strCache>
            </c:strRef>
          </c:cat>
          <c:val>
            <c:numRef>
              <c:f>'[INDICADORES 2016 FINAL (002) (version 1).xlsb]PROMEDIO'!$E$6:$E$13</c:f>
            </c:numRef>
          </c:val>
          <c:extLst xmlns:c16r2="http://schemas.microsoft.com/office/drawing/2015/06/chart">
            <c:ext xmlns:c16="http://schemas.microsoft.com/office/drawing/2014/chart" uri="{C3380CC4-5D6E-409C-BE32-E72D297353CC}">
              <c16:uniqueId val="{00000001-21C4-4ACD-A03F-42D729E41215}"/>
            </c:ext>
          </c:extLst>
        </c:ser>
        <c:ser>
          <c:idx val="2"/>
          <c:order val="2"/>
          <c:spPr>
            <a:solidFill>
              <a:schemeClr val="accent3"/>
            </a:solidFill>
            <a:ln>
              <a:noFill/>
            </a:ln>
            <a:effectLst/>
          </c:spPr>
          <c:invertIfNegative val="0"/>
          <c:dPt>
            <c:idx val="0"/>
            <c:invertIfNegative val="0"/>
            <c:bubble3D val="0"/>
            <c:spPr>
              <a:solidFill>
                <a:srgbClr val="FFFF00"/>
              </a:solidFill>
              <a:ln>
                <a:noFill/>
              </a:ln>
              <a:effectLst/>
              <a:sp3d/>
            </c:spPr>
            <c:extLst xmlns:c16r2="http://schemas.microsoft.com/office/drawing/2015/06/chart">
              <c:ext xmlns:c16="http://schemas.microsoft.com/office/drawing/2014/chart" uri="{C3380CC4-5D6E-409C-BE32-E72D297353CC}">
                <c16:uniqueId val="{00000003-21C4-4ACD-A03F-42D729E41215}"/>
              </c:ext>
            </c:extLst>
          </c:dPt>
          <c:dPt>
            <c:idx val="1"/>
            <c:invertIfNegative val="0"/>
            <c:bubble3D val="0"/>
            <c:spPr>
              <a:solidFill>
                <a:srgbClr val="FF0000"/>
              </a:solidFill>
              <a:ln>
                <a:noFill/>
              </a:ln>
              <a:effectLst/>
              <a:sp3d/>
            </c:spPr>
            <c:extLst xmlns:c16r2="http://schemas.microsoft.com/office/drawing/2015/06/chart">
              <c:ext xmlns:c16="http://schemas.microsoft.com/office/drawing/2014/chart" uri="{C3380CC4-5D6E-409C-BE32-E72D297353CC}">
                <c16:uniqueId val="{00000005-21C4-4ACD-A03F-42D729E41215}"/>
              </c:ext>
            </c:extLst>
          </c:dPt>
          <c:dPt>
            <c:idx val="2"/>
            <c:invertIfNegative val="0"/>
            <c:bubble3D val="0"/>
            <c:spPr>
              <a:solidFill>
                <a:srgbClr val="FF00FF"/>
              </a:solidFill>
              <a:ln>
                <a:noFill/>
              </a:ln>
              <a:effectLst/>
              <a:sp3d/>
            </c:spPr>
            <c:extLst xmlns:c16r2="http://schemas.microsoft.com/office/drawing/2015/06/chart">
              <c:ext xmlns:c16="http://schemas.microsoft.com/office/drawing/2014/chart" uri="{C3380CC4-5D6E-409C-BE32-E72D297353CC}">
                <c16:uniqueId val="{00000007-21C4-4ACD-A03F-42D729E41215}"/>
              </c:ext>
            </c:extLst>
          </c:dPt>
          <c:dPt>
            <c:idx val="3"/>
            <c:invertIfNegative val="0"/>
            <c:bubble3D val="0"/>
            <c:spPr>
              <a:solidFill>
                <a:srgbClr val="00B050"/>
              </a:solidFill>
              <a:ln>
                <a:noFill/>
              </a:ln>
              <a:effectLst/>
              <a:sp3d/>
            </c:spPr>
            <c:extLst xmlns:c16r2="http://schemas.microsoft.com/office/drawing/2015/06/chart">
              <c:ext xmlns:c16="http://schemas.microsoft.com/office/drawing/2014/chart" uri="{C3380CC4-5D6E-409C-BE32-E72D297353CC}">
                <c16:uniqueId val="{00000009-21C4-4ACD-A03F-42D729E41215}"/>
              </c:ext>
            </c:extLst>
          </c:dPt>
          <c:dPt>
            <c:idx val="4"/>
            <c:invertIfNegative val="0"/>
            <c:bubble3D val="0"/>
            <c:spPr>
              <a:solidFill>
                <a:srgbClr val="00B0F0"/>
              </a:solidFill>
              <a:ln>
                <a:noFill/>
              </a:ln>
              <a:effectLst/>
              <a:sp3d/>
            </c:spPr>
            <c:extLst xmlns:c16r2="http://schemas.microsoft.com/office/drawing/2015/06/chart">
              <c:ext xmlns:c16="http://schemas.microsoft.com/office/drawing/2014/chart" uri="{C3380CC4-5D6E-409C-BE32-E72D297353CC}">
                <c16:uniqueId val="{0000000B-21C4-4ACD-A03F-42D729E41215}"/>
              </c:ext>
            </c:extLst>
          </c:dPt>
          <c:dPt>
            <c:idx val="5"/>
            <c:invertIfNegative val="0"/>
            <c:bubble3D val="0"/>
            <c:spPr>
              <a:solidFill>
                <a:srgbClr val="7030A0"/>
              </a:solidFill>
              <a:ln>
                <a:noFill/>
              </a:ln>
              <a:effectLst/>
              <a:sp3d/>
            </c:spPr>
            <c:extLst xmlns:c16r2="http://schemas.microsoft.com/office/drawing/2015/06/chart">
              <c:ext xmlns:c16="http://schemas.microsoft.com/office/drawing/2014/chart" uri="{C3380CC4-5D6E-409C-BE32-E72D297353CC}">
                <c16:uniqueId val="{0000000D-21C4-4ACD-A03F-42D729E41215}"/>
              </c:ext>
            </c:extLst>
          </c:dPt>
          <c:dPt>
            <c:idx val="6"/>
            <c:invertIfNegative val="0"/>
            <c:bubble3D val="0"/>
            <c:spPr>
              <a:solidFill>
                <a:schemeClr val="accent6">
                  <a:lumMod val="75000"/>
                </a:schemeClr>
              </a:solidFill>
              <a:ln>
                <a:noFill/>
              </a:ln>
              <a:effectLst/>
              <a:sp3d/>
            </c:spPr>
            <c:extLst xmlns:c16r2="http://schemas.microsoft.com/office/drawing/2015/06/chart">
              <c:ext xmlns:c16="http://schemas.microsoft.com/office/drawing/2014/chart" uri="{C3380CC4-5D6E-409C-BE32-E72D297353CC}">
                <c16:uniqueId val="{0000000F-21C4-4ACD-A03F-42D729E41215}"/>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'[INDICADORES 2016 FINAL (002) (version 1).xlsb]PROMEDIO'!$C$6:$C$13</c:f>
              <c:strCache>
                <c:ptCount val="8"/>
                <c:pt idx="0">
                  <c:v>MC</c:v>
                </c:pt>
                <c:pt idx="1">
                  <c:v>SA</c:v>
                </c:pt>
                <c:pt idx="2">
                  <c:v>SI</c:v>
                </c:pt>
                <c:pt idx="3">
                  <c:v>IPV</c:v>
                </c:pt>
                <c:pt idx="4">
                  <c:v>SA/IPV</c:v>
                </c:pt>
                <c:pt idx="5">
                  <c:v>IPB</c:v>
                </c:pt>
                <c:pt idx="6">
                  <c:v>LP</c:v>
                </c:pt>
                <c:pt idx="7">
                  <c:v>CM</c:v>
                </c:pt>
              </c:strCache>
            </c:strRef>
          </c:cat>
          <c:val>
            <c:numRef>
              <c:f>'[INDICADORES 2016 FINAL (002) (version 1).xlsb]PROMEDIO'!$F$6:$F$13</c:f>
              <c:numCache>
                <c:formatCode>0</c:formatCode>
                <c:ptCount val="8"/>
                <c:pt idx="0">
                  <c:v>5</c:v>
                </c:pt>
                <c:pt idx="1">
                  <c:v>29</c:v>
                </c:pt>
                <c:pt idx="2">
                  <c:v>18</c:v>
                </c:pt>
                <c:pt idx="3">
                  <c:v>60.5</c:v>
                </c:pt>
                <c:pt idx="4">
                  <c:v>93</c:v>
                </c:pt>
                <c:pt idx="5">
                  <c:v>115</c:v>
                </c:pt>
                <c:pt idx="6">
                  <c:v>45</c:v>
                </c:pt>
                <c:pt idx="7">
                  <c:v>25</c:v>
                </c:pt>
              </c:numCache>
            </c:numRef>
          </c:val>
          <c:extLst xmlns:c16r2="http://schemas.microsoft.com/office/drawing/2015/06/chart">
            <c:ext xmlns:c16="http://schemas.microsoft.com/office/drawing/2014/chart" uri="{C3380CC4-5D6E-409C-BE32-E72D297353CC}">
              <c16:uniqueId val="{00000010-21C4-4ACD-A03F-42D729E41215}"/>
            </c:ext>
          </c:extLst>
        </c:ser>
        <c:dLbls>
          <c:showLegendKey val="0"/>
          <c:showVal val="0"/>
          <c:showCatName val="0"/>
          <c:showSerName val="0"/>
          <c:showPercent val="0"/>
          <c:showBubbleSize val="0"/>
        </c:dLbls>
        <c:gapWidth val="150"/>
        <c:axId val="786531376"/>
        <c:axId val="734022448"/>
      </c:barChart>
      <c:catAx>
        <c:axId val="7865313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734022448"/>
        <c:crosses val="autoZero"/>
        <c:auto val="1"/>
        <c:lblAlgn val="ctr"/>
        <c:lblOffset val="100"/>
        <c:noMultiLvlLbl val="0"/>
      </c:catAx>
      <c:valAx>
        <c:axId val="734022448"/>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86531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ES"/>
              <a:t>NUMERO DE DIAS ENTRE LA APERTURA Y LA ADJUDICACIÓN DEL PROCESO</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chemeClr val="accent1"/>
            </a:solidFill>
            <a:ln>
              <a:noFill/>
            </a:ln>
            <a:effectLst/>
          </c:spPr>
          <c:invertIfNegative val="0"/>
          <c:cat>
            <c:strRef>
              <c:f>'[INDICADORES 2016 FINAL (002) (version 1).xlsb]PROMEDIO'!$C$18:$C$25</c:f>
              <c:strCache>
                <c:ptCount val="8"/>
                <c:pt idx="0">
                  <c:v>MC</c:v>
                </c:pt>
                <c:pt idx="1">
                  <c:v>SA</c:v>
                </c:pt>
                <c:pt idx="2">
                  <c:v>SI</c:v>
                </c:pt>
                <c:pt idx="3">
                  <c:v>IPV</c:v>
                </c:pt>
                <c:pt idx="4">
                  <c:v>SA/IPV</c:v>
                </c:pt>
                <c:pt idx="5">
                  <c:v>IPB</c:v>
                </c:pt>
                <c:pt idx="6">
                  <c:v>LP</c:v>
                </c:pt>
                <c:pt idx="7">
                  <c:v>CM</c:v>
                </c:pt>
              </c:strCache>
            </c:strRef>
          </c:cat>
          <c:val>
            <c:numRef>
              <c:f>'[INDICADORES 2016 FINAL (002) (version 1).xlsb]PROMEDIO'!$D$18:$D$25</c:f>
            </c:numRef>
          </c:val>
          <c:extLst xmlns:c16r2="http://schemas.microsoft.com/office/drawing/2015/06/chart">
            <c:ext xmlns:c16="http://schemas.microsoft.com/office/drawing/2014/chart" uri="{C3380CC4-5D6E-409C-BE32-E72D297353CC}">
              <c16:uniqueId val="{00000000-EB11-4FDA-A935-E29AAEE99548}"/>
            </c:ext>
          </c:extLst>
        </c:ser>
        <c:ser>
          <c:idx val="1"/>
          <c:order val="1"/>
          <c:spPr>
            <a:solidFill>
              <a:schemeClr val="accent2"/>
            </a:solidFill>
            <a:ln>
              <a:noFill/>
            </a:ln>
            <a:effectLst/>
          </c:spPr>
          <c:invertIfNegative val="0"/>
          <c:cat>
            <c:strRef>
              <c:f>'[INDICADORES 2016 FINAL (002) (version 1).xlsb]PROMEDIO'!$C$18:$C$25</c:f>
              <c:strCache>
                <c:ptCount val="8"/>
                <c:pt idx="0">
                  <c:v>MC</c:v>
                </c:pt>
                <c:pt idx="1">
                  <c:v>SA</c:v>
                </c:pt>
                <c:pt idx="2">
                  <c:v>SI</c:v>
                </c:pt>
                <c:pt idx="3">
                  <c:v>IPV</c:v>
                </c:pt>
                <c:pt idx="4">
                  <c:v>SA/IPV</c:v>
                </c:pt>
                <c:pt idx="5">
                  <c:v>IPB</c:v>
                </c:pt>
                <c:pt idx="6">
                  <c:v>LP</c:v>
                </c:pt>
                <c:pt idx="7">
                  <c:v>CM</c:v>
                </c:pt>
              </c:strCache>
            </c:strRef>
          </c:cat>
          <c:val>
            <c:numRef>
              <c:f>'[INDICADORES 2016 FINAL (002) (version 1).xlsb]PROMEDIO'!$E$18:$E$25</c:f>
            </c:numRef>
          </c:val>
          <c:extLst xmlns:c16r2="http://schemas.microsoft.com/office/drawing/2015/06/chart">
            <c:ext xmlns:c16="http://schemas.microsoft.com/office/drawing/2014/chart" uri="{C3380CC4-5D6E-409C-BE32-E72D297353CC}">
              <c16:uniqueId val="{00000001-EB11-4FDA-A935-E29AAEE99548}"/>
            </c:ext>
          </c:extLst>
        </c:ser>
        <c:ser>
          <c:idx val="2"/>
          <c:order val="2"/>
          <c:spPr>
            <a:solidFill>
              <a:schemeClr val="accent3"/>
            </a:solidFill>
            <a:ln>
              <a:noFill/>
            </a:ln>
            <a:effectLst/>
          </c:spPr>
          <c:invertIfNegative val="0"/>
          <c:dPt>
            <c:idx val="0"/>
            <c:invertIfNegative val="0"/>
            <c:bubble3D val="0"/>
            <c:spPr>
              <a:solidFill>
                <a:srgbClr val="FFFF00"/>
              </a:solidFill>
              <a:ln>
                <a:noFill/>
              </a:ln>
              <a:effectLst/>
              <a:sp3d/>
            </c:spPr>
            <c:extLst xmlns:c16r2="http://schemas.microsoft.com/office/drawing/2015/06/chart">
              <c:ext xmlns:c16="http://schemas.microsoft.com/office/drawing/2014/chart" uri="{C3380CC4-5D6E-409C-BE32-E72D297353CC}">
                <c16:uniqueId val="{00000003-EB11-4FDA-A935-E29AAEE99548}"/>
              </c:ext>
            </c:extLst>
          </c:dPt>
          <c:dPt>
            <c:idx val="1"/>
            <c:invertIfNegative val="0"/>
            <c:bubble3D val="0"/>
            <c:spPr>
              <a:solidFill>
                <a:srgbClr val="FF0000"/>
              </a:solidFill>
              <a:ln>
                <a:noFill/>
              </a:ln>
              <a:effectLst/>
              <a:sp3d/>
            </c:spPr>
            <c:extLst xmlns:c16r2="http://schemas.microsoft.com/office/drawing/2015/06/chart">
              <c:ext xmlns:c16="http://schemas.microsoft.com/office/drawing/2014/chart" uri="{C3380CC4-5D6E-409C-BE32-E72D297353CC}">
                <c16:uniqueId val="{00000005-EB11-4FDA-A935-E29AAEE99548}"/>
              </c:ext>
            </c:extLst>
          </c:dPt>
          <c:dPt>
            <c:idx val="2"/>
            <c:invertIfNegative val="0"/>
            <c:bubble3D val="0"/>
            <c:spPr>
              <a:solidFill>
                <a:srgbClr val="FF00FF"/>
              </a:solidFill>
              <a:ln>
                <a:noFill/>
              </a:ln>
              <a:effectLst/>
              <a:sp3d/>
            </c:spPr>
            <c:extLst xmlns:c16r2="http://schemas.microsoft.com/office/drawing/2015/06/chart">
              <c:ext xmlns:c16="http://schemas.microsoft.com/office/drawing/2014/chart" uri="{C3380CC4-5D6E-409C-BE32-E72D297353CC}">
                <c16:uniqueId val="{00000007-EB11-4FDA-A935-E29AAEE99548}"/>
              </c:ext>
            </c:extLst>
          </c:dPt>
          <c:dPt>
            <c:idx val="3"/>
            <c:invertIfNegative val="0"/>
            <c:bubble3D val="0"/>
            <c:spPr>
              <a:solidFill>
                <a:srgbClr val="00B050"/>
              </a:solidFill>
              <a:ln>
                <a:noFill/>
              </a:ln>
              <a:effectLst/>
              <a:sp3d/>
            </c:spPr>
            <c:extLst xmlns:c16r2="http://schemas.microsoft.com/office/drawing/2015/06/chart">
              <c:ext xmlns:c16="http://schemas.microsoft.com/office/drawing/2014/chart" uri="{C3380CC4-5D6E-409C-BE32-E72D297353CC}">
                <c16:uniqueId val="{00000009-EB11-4FDA-A935-E29AAEE99548}"/>
              </c:ext>
            </c:extLst>
          </c:dPt>
          <c:dPt>
            <c:idx val="4"/>
            <c:invertIfNegative val="0"/>
            <c:bubble3D val="0"/>
            <c:spPr>
              <a:solidFill>
                <a:srgbClr val="00B0F0"/>
              </a:solidFill>
              <a:ln>
                <a:noFill/>
              </a:ln>
              <a:effectLst/>
              <a:sp3d/>
            </c:spPr>
            <c:extLst xmlns:c16r2="http://schemas.microsoft.com/office/drawing/2015/06/chart">
              <c:ext xmlns:c16="http://schemas.microsoft.com/office/drawing/2014/chart" uri="{C3380CC4-5D6E-409C-BE32-E72D297353CC}">
                <c16:uniqueId val="{0000000B-EB11-4FDA-A935-E29AAEE99548}"/>
              </c:ext>
            </c:extLst>
          </c:dPt>
          <c:dPt>
            <c:idx val="5"/>
            <c:invertIfNegative val="0"/>
            <c:bubble3D val="0"/>
            <c:spPr>
              <a:solidFill>
                <a:srgbClr val="7030A0"/>
              </a:solidFill>
              <a:ln>
                <a:noFill/>
              </a:ln>
              <a:effectLst/>
              <a:sp3d/>
            </c:spPr>
            <c:extLst xmlns:c16r2="http://schemas.microsoft.com/office/drawing/2015/06/chart">
              <c:ext xmlns:c16="http://schemas.microsoft.com/office/drawing/2014/chart" uri="{C3380CC4-5D6E-409C-BE32-E72D297353CC}">
                <c16:uniqueId val="{0000000D-EB11-4FDA-A935-E29AAEE99548}"/>
              </c:ext>
            </c:extLst>
          </c:dPt>
          <c:dPt>
            <c:idx val="6"/>
            <c:invertIfNegative val="0"/>
            <c:bubble3D val="0"/>
            <c:spPr>
              <a:solidFill>
                <a:schemeClr val="accent6">
                  <a:lumMod val="75000"/>
                </a:schemeClr>
              </a:solidFill>
              <a:ln>
                <a:noFill/>
              </a:ln>
              <a:effectLst/>
              <a:sp3d/>
            </c:spPr>
            <c:extLst xmlns:c16r2="http://schemas.microsoft.com/office/drawing/2015/06/chart">
              <c:ext xmlns:c16="http://schemas.microsoft.com/office/drawing/2014/chart" uri="{C3380CC4-5D6E-409C-BE32-E72D297353CC}">
                <c16:uniqueId val="{0000000F-EB11-4FDA-A935-E29AAEE99548}"/>
              </c:ext>
            </c:extLst>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ysClr val="windowText" lastClr="000000"/>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'[INDICADORES 2016 FINAL (002) (version 1).xlsb]PROMEDIO'!$C$18:$C$25</c:f>
              <c:strCache>
                <c:ptCount val="8"/>
                <c:pt idx="0">
                  <c:v>MC</c:v>
                </c:pt>
                <c:pt idx="1">
                  <c:v>SA</c:v>
                </c:pt>
                <c:pt idx="2">
                  <c:v>SI</c:v>
                </c:pt>
                <c:pt idx="3">
                  <c:v>IPV</c:v>
                </c:pt>
                <c:pt idx="4">
                  <c:v>SA/IPV</c:v>
                </c:pt>
                <c:pt idx="5">
                  <c:v>IPB</c:v>
                </c:pt>
                <c:pt idx="6">
                  <c:v>LP</c:v>
                </c:pt>
                <c:pt idx="7">
                  <c:v>CM</c:v>
                </c:pt>
              </c:strCache>
            </c:strRef>
          </c:cat>
          <c:val>
            <c:numRef>
              <c:f>'[INDICADORES 2016 FINAL (002) (version 1).xlsb]PROMEDIO'!$F$18:$F$25</c:f>
              <c:numCache>
                <c:formatCode>0</c:formatCode>
                <c:ptCount val="8"/>
                <c:pt idx="0">
                  <c:v>11</c:v>
                </c:pt>
                <c:pt idx="1">
                  <c:v>46</c:v>
                </c:pt>
                <c:pt idx="2">
                  <c:v>27</c:v>
                </c:pt>
                <c:pt idx="3">
                  <c:v>63</c:v>
                </c:pt>
                <c:pt idx="4">
                  <c:v>129</c:v>
                </c:pt>
                <c:pt idx="5">
                  <c:v>130</c:v>
                </c:pt>
                <c:pt idx="6">
                  <c:v>73</c:v>
                </c:pt>
                <c:pt idx="7">
                  <c:v>48</c:v>
                </c:pt>
              </c:numCache>
            </c:numRef>
          </c:val>
          <c:extLst xmlns:c16r2="http://schemas.microsoft.com/office/drawing/2015/06/chart">
            <c:ext xmlns:c16="http://schemas.microsoft.com/office/drawing/2014/chart" uri="{C3380CC4-5D6E-409C-BE32-E72D297353CC}">
              <c16:uniqueId val="{00000010-EB11-4FDA-A935-E29AAEE99548}"/>
            </c:ext>
          </c:extLst>
        </c:ser>
        <c:dLbls>
          <c:showLegendKey val="0"/>
          <c:showVal val="0"/>
          <c:showCatName val="0"/>
          <c:showSerName val="0"/>
          <c:showPercent val="0"/>
          <c:showBubbleSize val="0"/>
        </c:dLbls>
        <c:gapWidth val="150"/>
        <c:axId val="785590208"/>
        <c:axId val="785591296"/>
      </c:barChart>
      <c:catAx>
        <c:axId val="78559020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785591296"/>
        <c:crosses val="autoZero"/>
        <c:auto val="1"/>
        <c:lblAlgn val="ctr"/>
        <c:lblOffset val="100"/>
        <c:noMultiLvlLbl val="0"/>
      </c:catAx>
      <c:valAx>
        <c:axId val="785591296"/>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855902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PROPONENTES</a:t>
            </a:r>
          </a:p>
        </c:rich>
      </c:tx>
      <c:layout/>
      <c:overlay val="0"/>
      <c:spPr>
        <a:noFill/>
        <a:ln>
          <a:noFill/>
        </a:ln>
        <a:effectLst/>
      </c:spPr>
    </c:title>
    <c:autoTitleDeleted val="0"/>
    <c:plotArea>
      <c:layout/>
      <c:barChart>
        <c:barDir val="col"/>
        <c:grouping val="clustered"/>
        <c:varyColors val="0"/>
        <c:ser>
          <c:idx val="0"/>
          <c:order val="0"/>
          <c:spPr>
            <a:ln w="28575" cap="rnd">
              <a:solidFill>
                <a:schemeClr val="accent1"/>
              </a:solidFill>
              <a:round/>
            </a:ln>
            <a:effectLst/>
          </c:spPr>
          <c:invertIfNegative val="0"/>
          <c:dLbls>
            <c:spPr>
              <a:noFill/>
              <a:ln>
                <a:noFill/>
              </a:ln>
              <a:effectLst/>
            </c:spPr>
            <c:txPr>
              <a:bodyPr wrap="square" lIns="38100" tIns="19050" rIns="38100" bIns="19050" anchor="ctr">
                <a:spAutoFit/>
              </a:bodyPr>
              <a:lstStyle/>
              <a:p>
                <a:pPr>
                  <a:defRPr sz="1200" b="0" baseline="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'[INDICADORES 2016 FINAL (002) (version 1).xlsb]P. PROPONENTES'!$B$5:$B$13</c:f>
              <c:strCache>
                <c:ptCount val="9"/>
                <c:pt idx="0">
                  <c:v>MC</c:v>
                </c:pt>
                <c:pt idx="1">
                  <c:v>SA</c:v>
                </c:pt>
                <c:pt idx="2">
                  <c:v>IPV</c:v>
                </c:pt>
                <c:pt idx="3">
                  <c:v>SA-IPV</c:v>
                </c:pt>
                <c:pt idx="4">
                  <c:v>IPB</c:v>
                </c:pt>
                <c:pt idx="5">
                  <c:v>SI</c:v>
                </c:pt>
                <c:pt idx="6">
                  <c:v>LP</c:v>
                </c:pt>
                <c:pt idx="7">
                  <c:v>CM</c:v>
                </c:pt>
                <c:pt idx="8">
                  <c:v>TOTAL </c:v>
                </c:pt>
              </c:strCache>
            </c:strRef>
          </c:cat>
          <c:val>
            <c:numRef>
              <c:f>'[INDICADORES 2016 FINAL (002) (version 1).xlsb]P. PROPONENTES'!$C$5:$C$13</c:f>
              <c:numCache>
                <c:formatCode>0</c:formatCode>
                <c:ptCount val="9"/>
                <c:pt idx="0">
                  <c:v>99</c:v>
                </c:pt>
                <c:pt idx="1">
                  <c:v>98</c:v>
                </c:pt>
                <c:pt idx="2">
                  <c:v>1</c:v>
                </c:pt>
                <c:pt idx="3">
                  <c:v>7</c:v>
                </c:pt>
                <c:pt idx="4">
                  <c:v>2</c:v>
                </c:pt>
                <c:pt idx="5">
                  <c:v>11</c:v>
                </c:pt>
                <c:pt idx="6">
                  <c:v>21</c:v>
                </c:pt>
                <c:pt idx="7">
                  <c:v>344</c:v>
                </c:pt>
                <c:pt idx="8">
                  <c:v>583</c:v>
                </c:pt>
              </c:numCache>
            </c:numRef>
          </c:val>
          <c:extLst xmlns:c16r2="http://schemas.microsoft.com/office/drawing/2015/06/chart">
            <c:ext xmlns:c16="http://schemas.microsoft.com/office/drawing/2014/chart" uri="{C3380CC4-5D6E-409C-BE32-E72D297353CC}">
              <c16:uniqueId val="{00000000-BE9F-4839-A5A5-20D6BC23A4D8}"/>
            </c:ext>
          </c:extLst>
        </c:ser>
        <c:dLbls>
          <c:showLegendKey val="0"/>
          <c:showVal val="0"/>
          <c:showCatName val="0"/>
          <c:showSerName val="0"/>
          <c:showPercent val="0"/>
          <c:showBubbleSize val="0"/>
        </c:dLbls>
        <c:gapWidth val="150"/>
        <c:axId val="785586944"/>
        <c:axId val="526620080"/>
      </c:barChart>
      <c:lineChart>
        <c:grouping val="standard"/>
        <c:varyColors val="0"/>
        <c:ser>
          <c:idx val="1"/>
          <c:order val="1"/>
          <c:marker>
            <c:symbol val="none"/>
          </c:marker>
          <c:dLbls>
            <c:spPr>
              <a:noFill/>
              <a:ln>
                <a:noFill/>
              </a:ln>
              <a:effectLst/>
            </c:spPr>
            <c:txPr>
              <a:bodyPr wrap="square" lIns="38100" tIns="19050" rIns="38100" bIns="19050" anchor="ctr">
                <a:spAutoFit/>
              </a:bodyPr>
              <a:lstStyle/>
              <a:p>
                <a:pPr>
                  <a:defRPr sz="1200" b="1" baseline="0"/>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'[INDICADORES 2016 FINAL (002) (version 1).xlsb]P. PROPONENTES'!$B$5:$B$13</c:f>
              <c:strCache>
                <c:ptCount val="9"/>
                <c:pt idx="0">
                  <c:v>MC</c:v>
                </c:pt>
                <c:pt idx="1">
                  <c:v>SA</c:v>
                </c:pt>
                <c:pt idx="2">
                  <c:v>IPV</c:v>
                </c:pt>
                <c:pt idx="3">
                  <c:v>SA-IPV</c:v>
                </c:pt>
                <c:pt idx="4">
                  <c:v>IPB</c:v>
                </c:pt>
                <c:pt idx="5">
                  <c:v>SI</c:v>
                </c:pt>
                <c:pt idx="6">
                  <c:v>LP</c:v>
                </c:pt>
                <c:pt idx="7">
                  <c:v>CM</c:v>
                </c:pt>
                <c:pt idx="8">
                  <c:v>TOTAL </c:v>
                </c:pt>
              </c:strCache>
            </c:strRef>
          </c:cat>
          <c:val>
            <c:numRef>
              <c:f>'[INDICADORES 2016 FINAL (002) (version 1).xlsb]P. PROPONENTES'!$D$5:$D$13</c:f>
              <c:numCache>
                <c:formatCode>General</c:formatCode>
                <c:ptCount val="9"/>
                <c:pt idx="0">
                  <c:v>25</c:v>
                </c:pt>
                <c:pt idx="1">
                  <c:v>7</c:v>
                </c:pt>
                <c:pt idx="2">
                  <c:v>3</c:v>
                </c:pt>
                <c:pt idx="3">
                  <c:v>2</c:v>
                </c:pt>
                <c:pt idx="4">
                  <c:v>4</c:v>
                </c:pt>
                <c:pt idx="5">
                  <c:v>1</c:v>
                </c:pt>
                <c:pt idx="6">
                  <c:v>1</c:v>
                </c:pt>
                <c:pt idx="7">
                  <c:v>11</c:v>
                </c:pt>
              </c:numCache>
            </c:numRef>
          </c:val>
          <c:smooth val="0"/>
        </c:ser>
        <c:dLbls>
          <c:showLegendKey val="0"/>
          <c:showVal val="0"/>
          <c:showCatName val="0"/>
          <c:showSerName val="0"/>
          <c:showPercent val="0"/>
          <c:showBubbleSize val="0"/>
        </c:dLbls>
        <c:marker val="1"/>
        <c:smooth val="0"/>
        <c:axId val="785586944"/>
        <c:axId val="526620080"/>
      </c:lineChart>
      <c:catAx>
        <c:axId val="785586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26620080"/>
        <c:crosses val="autoZero"/>
        <c:auto val="1"/>
        <c:lblAlgn val="ctr"/>
        <c:lblOffset val="100"/>
        <c:noMultiLvlLbl val="0"/>
      </c:catAx>
      <c:valAx>
        <c:axId val="526620080"/>
        <c:scaling>
          <c:orientation val="minMax"/>
        </c:scaling>
        <c:delete val="1"/>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785586944"/>
        <c:crosses val="autoZero"/>
        <c:crossBetween val="between"/>
      </c:valAx>
      <c:spPr>
        <a:noFill/>
        <a:ln>
          <a:noFill/>
        </a:ln>
        <a:effectLst/>
      </c:spPr>
    </c:plotArea>
    <c:plotVisOnly val="1"/>
    <c:dispBlanksAs val="zero"/>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s-C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s-CO"/>
              <a:t>DESIERTO</a:t>
            </a:r>
          </a:p>
        </c:rich>
      </c:tx>
      <c:layout/>
      <c:overlay val="0"/>
      <c:spPr>
        <a:noFill/>
        <a:ln>
          <a:noFill/>
        </a:ln>
        <a:effectLst/>
      </c:spPr>
    </c:title>
    <c:autoTitleDeleted val="0"/>
    <c:plotArea>
      <c:layout/>
      <c:barChart>
        <c:barDir val="col"/>
        <c:grouping val="clustered"/>
        <c:varyColors val="0"/>
        <c:ser>
          <c:idx val="0"/>
          <c:order val="0"/>
          <c:invertIfNegative val="0"/>
          <c:dPt>
            <c:idx val="0"/>
            <c:invertIfNegative val="0"/>
            <c:bubble3D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629E-43C7-8FCA-CC7065DE06F3}"/>
              </c:ext>
            </c:extLst>
          </c:dPt>
          <c:dPt>
            <c:idx val="1"/>
            <c:invertIfNegative val="0"/>
            <c:bubble3D val="0"/>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629E-43C7-8FCA-CC7065DE06F3}"/>
              </c:ext>
            </c:extLst>
          </c:dPt>
          <c:dPt>
            <c:idx val="2"/>
            <c:invertIfNegative val="0"/>
            <c:bubble3D val="0"/>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629E-43C7-8FCA-CC7065DE06F3}"/>
              </c:ext>
            </c:extLst>
          </c:dPt>
          <c:dPt>
            <c:idx val="3"/>
            <c:invertIfNegative val="0"/>
            <c:bubble3D val="0"/>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629E-43C7-8FCA-CC7065DE06F3}"/>
              </c:ext>
            </c:extLst>
          </c:dPt>
          <c:dPt>
            <c:idx val="4"/>
            <c:invertIfNegative val="0"/>
            <c:bubble3D val="0"/>
            <c:spPr>
              <a:solidFill>
                <a:schemeClr val="accent5"/>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9-629E-43C7-8FCA-CC7065DE06F3}"/>
              </c:ext>
            </c:extLst>
          </c:dPt>
          <c:dPt>
            <c:idx val="5"/>
            <c:invertIfNegative val="0"/>
            <c:bubble3D val="0"/>
            <c:spPr>
              <a:solidFill>
                <a:schemeClr val="accent6"/>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B-629E-43C7-8FCA-CC7065DE06F3}"/>
              </c:ext>
            </c:extLst>
          </c:dPt>
          <c:dPt>
            <c:idx val="6"/>
            <c:invertIfNegative val="0"/>
            <c:bubble3D val="0"/>
            <c:spPr>
              <a:solidFill>
                <a:schemeClr val="accent1">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D-629E-43C7-8FCA-CC7065DE06F3}"/>
              </c:ext>
            </c:extLst>
          </c:dPt>
          <c:dPt>
            <c:idx val="7"/>
            <c:invertIfNegative val="0"/>
            <c:bubble3D val="0"/>
            <c:spPr>
              <a:solidFill>
                <a:schemeClr val="accent2">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F-629E-43C7-8FCA-CC7065DE06F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s-CO"/>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'[INDICADORES 2016 FINAL (002) (version 1).xlsb]DESI- REVO'!$B$5:$B$12</c:f>
              <c:strCache>
                <c:ptCount val="8"/>
                <c:pt idx="0">
                  <c:v>MC</c:v>
                </c:pt>
                <c:pt idx="1">
                  <c:v>SA</c:v>
                </c:pt>
                <c:pt idx="2">
                  <c:v>SI</c:v>
                </c:pt>
                <c:pt idx="3">
                  <c:v>APPS</c:v>
                </c:pt>
                <c:pt idx="4">
                  <c:v>IPB</c:v>
                </c:pt>
                <c:pt idx="5">
                  <c:v>IPV</c:v>
                </c:pt>
                <c:pt idx="6">
                  <c:v>LP</c:v>
                </c:pt>
                <c:pt idx="7">
                  <c:v>CM</c:v>
                </c:pt>
              </c:strCache>
            </c:strRef>
          </c:cat>
          <c:val>
            <c:numRef>
              <c:f>'[INDICADORES 2016 FINAL (002) (version 1).xlsb]DESI- REVO'!$C$5:$C$12</c:f>
              <c:numCache>
                <c:formatCode>General</c:formatCode>
                <c:ptCount val="8"/>
                <c:pt idx="0" formatCode="0">
                  <c:v>2</c:v>
                </c:pt>
                <c:pt idx="4" formatCode="0">
                  <c:v>2</c:v>
                </c:pt>
                <c:pt idx="7" formatCode="0">
                  <c:v>1</c:v>
                </c:pt>
              </c:numCache>
            </c:numRef>
          </c:val>
          <c:extLst xmlns:c16r2="http://schemas.microsoft.com/office/drawing/2015/06/chart">
            <c:ext xmlns:c16="http://schemas.microsoft.com/office/drawing/2014/chart" uri="{C3380CC4-5D6E-409C-BE32-E72D297353CC}">
              <c16:uniqueId val="{00000010-629E-43C7-8FCA-CC7065DE06F3}"/>
            </c:ext>
          </c:extLst>
        </c:ser>
        <c:dLbls>
          <c:showLegendKey val="0"/>
          <c:showVal val="0"/>
          <c:showCatName val="0"/>
          <c:showSerName val="0"/>
          <c:showPercent val="0"/>
          <c:showBubbleSize val="0"/>
        </c:dLbls>
        <c:gapWidth val="100"/>
        <c:axId val="757769536"/>
        <c:axId val="757766272"/>
      </c:barChart>
      <c:catAx>
        <c:axId val="757769536"/>
        <c:scaling>
          <c:orientation val="minMax"/>
        </c:scaling>
        <c:delete val="0"/>
        <c:axPos val="b"/>
        <c:numFmt formatCode="General" sourceLinked="1"/>
        <c:majorTickMark val="out"/>
        <c:minorTickMark val="none"/>
        <c:tickLblPos val="nextTo"/>
        <c:crossAx val="757766272"/>
        <c:crosses val="autoZero"/>
        <c:auto val="1"/>
        <c:lblAlgn val="ctr"/>
        <c:lblOffset val="100"/>
        <c:noMultiLvlLbl val="0"/>
      </c:catAx>
      <c:valAx>
        <c:axId val="757766272"/>
        <c:scaling>
          <c:orientation val="minMax"/>
        </c:scaling>
        <c:delete val="1"/>
        <c:axPos val="l"/>
        <c:majorGridlines/>
        <c:numFmt formatCode="0" sourceLinked="1"/>
        <c:majorTickMark val="out"/>
        <c:minorTickMark val="none"/>
        <c:tickLblPos val="nextTo"/>
        <c:crossAx val="757769536"/>
        <c:crosses val="autoZero"/>
        <c:crossBetween val="between"/>
      </c:valAx>
      <c:spPr>
        <a:noFill/>
        <a:ln>
          <a:noFill/>
        </a:ln>
        <a:effectLst/>
        <a:sp3d/>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C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r>
              <a:rPr lang="es-ES"/>
              <a:t>ADENDAS</a:t>
            </a:r>
          </a:p>
        </c:rich>
      </c:tx>
      <c:layout/>
      <c:overlay val="0"/>
      <c:spPr>
        <a:noFill/>
        <a:ln>
          <a:noFill/>
        </a:ln>
        <a:effectLst/>
      </c:spPr>
      <c:txPr>
        <a:bodyPr rot="0" spcFirstLastPara="1" vertOverflow="ellipsis" vert="horz" wrap="square" anchor="ctr" anchorCtr="1"/>
        <a:lstStyle/>
        <a:p>
          <a:pPr>
            <a:defRPr sz="1600" b="0" i="0" u="none" strike="noStrike" kern="1200" cap="none" spc="50" normalizeH="0" baseline="0">
              <a:solidFill>
                <a:schemeClr val="tx1">
                  <a:lumMod val="65000"/>
                  <a:lumOff val="35000"/>
                </a:schemeClr>
              </a:solidFill>
              <a:latin typeface="+mj-lt"/>
              <a:ea typeface="+mj-ea"/>
              <a:cs typeface="+mj-cs"/>
            </a:defRPr>
          </a:pPr>
          <a:endParaRPr lang="es-CO"/>
        </a:p>
      </c:txPr>
    </c:title>
    <c:autoTitleDeleted val="0"/>
    <c:plotArea>
      <c:layout>
        <c:manualLayout>
          <c:layoutTarget val="inner"/>
          <c:xMode val="edge"/>
          <c:yMode val="edge"/>
          <c:x val="4.0025371828521436E-2"/>
          <c:y val="0.15782407407407409"/>
          <c:w val="0.9155301837270341"/>
          <c:h val="0.61498432487605714"/>
        </c:manualLayout>
      </c:layout>
      <c:barChart>
        <c:barDir val="col"/>
        <c:grouping val="clustered"/>
        <c:varyColors val="0"/>
        <c:ser>
          <c:idx val="0"/>
          <c:order val="0"/>
          <c:tx>
            <c:strRef>
              <c:f>'[INDICADORES 2016 FINAL (002) (version 1).xlsb]ADENDAS'!$C$5</c:f>
              <c:strCache>
                <c:ptCount val="1"/>
                <c:pt idx="0">
                  <c:v>PLAZO</c:v>
                </c:pt>
              </c:strCache>
            </c:strRef>
          </c:tx>
          <c:spPr>
            <a:solidFill>
              <a:schemeClr val="accent1">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'[INDICADORES 2016 FINAL (002) (version 1).xlsb]ADENDAS'!$B$6:$B$14</c:f>
              <c:strCache>
                <c:ptCount val="9"/>
                <c:pt idx="0">
                  <c:v>MC</c:v>
                </c:pt>
                <c:pt idx="1">
                  <c:v>CM</c:v>
                </c:pt>
                <c:pt idx="2">
                  <c:v>SI</c:v>
                </c:pt>
                <c:pt idx="3">
                  <c:v>IPV</c:v>
                </c:pt>
                <c:pt idx="4">
                  <c:v>SA/IPV</c:v>
                </c:pt>
                <c:pt idx="5">
                  <c:v>IPB</c:v>
                </c:pt>
                <c:pt idx="6">
                  <c:v>LP</c:v>
                </c:pt>
                <c:pt idx="7">
                  <c:v>SA</c:v>
                </c:pt>
                <c:pt idx="8">
                  <c:v>TOTAL</c:v>
                </c:pt>
              </c:strCache>
            </c:strRef>
          </c:cat>
          <c:val>
            <c:numRef>
              <c:f>'[INDICADORES 2016 FINAL (002) (version 1).xlsb]ADENDAS'!$C$6:$C$14</c:f>
              <c:numCache>
                <c:formatCode>0</c:formatCode>
                <c:ptCount val="9"/>
                <c:pt idx="0">
                  <c:v>7</c:v>
                </c:pt>
                <c:pt idx="1">
                  <c:v>16</c:v>
                </c:pt>
                <c:pt idx="2">
                  <c:v>0</c:v>
                </c:pt>
                <c:pt idx="3">
                  <c:v>0</c:v>
                </c:pt>
                <c:pt idx="4">
                  <c:v>2</c:v>
                </c:pt>
                <c:pt idx="5">
                  <c:v>3</c:v>
                </c:pt>
                <c:pt idx="6">
                  <c:v>1</c:v>
                </c:pt>
                <c:pt idx="7">
                  <c:v>4</c:v>
                </c:pt>
                <c:pt idx="8">
                  <c:v>33</c:v>
                </c:pt>
              </c:numCache>
            </c:numRef>
          </c:val>
          <c:extLst xmlns:c16r2="http://schemas.microsoft.com/office/drawing/2015/06/chart">
            <c:ext xmlns:c16="http://schemas.microsoft.com/office/drawing/2014/chart" uri="{C3380CC4-5D6E-409C-BE32-E72D297353CC}">
              <c16:uniqueId val="{00000000-59D8-4044-B99F-4EE47687A8D1}"/>
            </c:ext>
          </c:extLst>
        </c:ser>
        <c:ser>
          <c:idx val="1"/>
          <c:order val="1"/>
          <c:tx>
            <c:strRef>
              <c:f>'[INDICADORES 2016 FINAL (002) (version 1).xlsb]ADENDAS'!$D$5</c:f>
              <c:strCache>
                <c:ptCount val="1"/>
                <c:pt idx="0">
                  <c:v>PLIEGO</c:v>
                </c:pt>
              </c:strCache>
            </c:strRef>
          </c:tx>
          <c:spPr>
            <a:solidFill>
              <a:schemeClr val="accent2">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'[INDICADORES 2016 FINAL (002) (version 1).xlsb]ADENDAS'!$B$6:$B$14</c:f>
              <c:strCache>
                <c:ptCount val="9"/>
                <c:pt idx="0">
                  <c:v>MC</c:v>
                </c:pt>
                <c:pt idx="1">
                  <c:v>CM</c:v>
                </c:pt>
                <c:pt idx="2">
                  <c:v>SI</c:v>
                </c:pt>
                <c:pt idx="3">
                  <c:v>IPV</c:v>
                </c:pt>
                <c:pt idx="4">
                  <c:v>SA/IPV</c:v>
                </c:pt>
                <c:pt idx="5">
                  <c:v>IPB</c:v>
                </c:pt>
                <c:pt idx="6">
                  <c:v>LP</c:v>
                </c:pt>
                <c:pt idx="7">
                  <c:v>SA</c:v>
                </c:pt>
                <c:pt idx="8">
                  <c:v>TOTAL</c:v>
                </c:pt>
              </c:strCache>
            </c:strRef>
          </c:cat>
          <c:val>
            <c:numRef>
              <c:f>'[INDICADORES 2016 FINAL (002) (version 1).xlsb]ADENDAS'!$D$6:$D$14</c:f>
              <c:numCache>
                <c:formatCode>0</c:formatCode>
                <c:ptCount val="9"/>
                <c:pt idx="0">
                  <c:v>3</c:v>
                </c:pt>
                <c:pt idx="1">
                  <c:v>5</c:v>
                </c:pt>
                <c:pt idx="2">
                  <c:v>1</c:v>
                </c:pt>
                <c:pt idx="3">
                  <c:v>0</c:v>
                </c:pt>
                <c:pt idx="4">
                  <c:v>1</c:v>
                </c:pt>
                <c:pt idx="5">
                  <c:v>9</c:v>
                </c:pt>
                <c:pt idx="6" formatCode="General">
                  <c:v>1</c:v>
                </c:pt>
                <c:pt idx="7" formatCode="General">
                  <c:v>5</c:v>
                </c:pt>
                <c:pt idx="8">
                  <c:v>25</c:v>
                </c:pt>
              </c:numCache>
            </c:numRef>
          </c:val>
          <c:extLst xmlns:c16r2="http://schemas.microsoft.com/office/drawing/2015/06/chart">
            <c:ext xmlns:c16="http://schemas.microsoft.com/office/drawing/2014/chart" uri="{C3380CC4-5D6E-409C-BE32-E72D297353CC}">
              <c16:uniqueId val="{00000001-59D8-4044-B99F-4EE47687A8D1}"/>
            </c:ext>
          </c:extLst>
        </c:ser>
        <c:ser>
          <c:idx val="2"/>
          <c:order val="2"/>
          <c:tx>
            <c:strRef>
              <c:f>'[INDICADORES 2016 FINAL (002) (version 1).xlsb]ADENDAS'!$E$5</c:f>
              <c:strCache>
                <c:ptCount val="1"/>
                <c:pt idx="0">
                  <c:v>PLAZO /PLIEGO</c:v>
                </c:pt>
              </c:strCache>
            </c:strRef>
          </c:tx>
          <c:spPr>
            <a:solidFill>
              <a:schemeClr val="accent3">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'[INDICADORES 2016 FINAL (002) (version 1).xlsb]ADENDAS'!$B$6:$B$14</c:f>
              <c:strCache>
                <c:ptCount val="9"/>
                <c:pt idx="0">
                  <c:v>MC</c:v>
                </c:pt>
                <c:pt idx="1">
                  <c:v>CM</c:v>
                </c:pt>
                <c:pt idx="2">
                  <c:v>SI</c:v>
                </c:pt>
                <c:pt idx="3">
                  <c:v>IPV</c:v>
                </c:pt>
                <c:pt idx="4">
                  <c:v>SA/IPV</c:v>
                </c:pt>
                <c:pt idx="5">
                  <c:v>IPB</c:v>
                </c:pt>
                <c:pt idx="6">
                  <c:v>LP</c:v>
                </c:pt>
                <c:pt idx="7">
                  <c:v>SA</c:v>
                </c:pt>
                <c:pt idx="8">
                  <c:v>TOTAL</c:v>
                </c:pt>
              </c:strCache>
            </c:strRef>
          </c:cat>
          <c:val>
            <c:numRef>
              <c:f>'[INDICADORES 2016 FINAL (002) (version 1).xlsb]ADENDAS'!$E$6:$E$14</c:f>
              <c:numCache>
                <c:formatCode>0</c:formatCode>
                <c:ptCount val="9"/>
                <c:pt idx="0" formatCode="General">
                  <c:v>0</c:v>
                </c:pt>
                <c:pt idx="1">
                  <c:v>3</c:v>
                </c:pt>
                <c:pt idx="2">
                  <c:v>0</c:v>
                </c:pt>
                <c:pt idx="3">
                  <c:v>0</c:v>
                </c:pt>
                <c:pt idx="4">
                  <c:v>2</c:v>
                </c:pt>
                <c:pt idx="5">
                  <c:v>0</c:v>
                </c:pt>
                <c:pt idx="6" formatCode="General">
                  <c:v>0</c:v>
                </c:pt>
                <c:pt idx="7">
                  <c:v>0</c:v>
                </c:pt>
                <c:pt idx="8">
                  <c:v>5</c:v>
                </c:pt>
              </c:numCache>
            </c:numRef>
          </c:val>
        </c:ser>
        <c:ser>
          <c:idx val="3"/>
          <c:order val="3"/>
          <c:tx>
            <c:strRef>
              <c:f>'[INDICADORES 2016 FINAL (002) (version 1).xlsb]ADENDAS'!$F$5</c:f>
              <c:strCache>
                <c:ptCount val="1"/>
                <c:pt idx="0">
                  <c:v>TOTAL</c:v>
                </c:pt>
              </c:strCache>
            </c:strRef>
          </c:tx>
          <c:spPr>
            <a:solidFill>
              <a:schemeClr val="accent4">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'[INDICADORES 2016 FINAL (002) (version 1).xlsb]ADENDAS'!$B$6:$B$14</c:f>
              <c:strCache>
                <c:ptCount val="9"/>
                <c:pt idx="0">
                  <c:v>MC</c:v>
                </c:pt>
                <c:pt idx="1">
                  <c:v>CM</c:v>
                </c:pt>
                <c:pt idx="2">
                  <c:v>SI</c:v>
                </c:pt>
                <c:pt idx="3">
                  <c:v>IPV</c:v>
                </c:pt>
                <c:pt idx="4">
                  <c:v>SA/IPV</c:v>
                </c:pt>
                <c:pt idx="5">
                  <c:v>IPB</c:v>
                </c:pt>
                <c:pt idx="6">
                  <c:v>LP</c:v>
                </c:pt>
                <c:pt idx="7">
                  <c:v>SA</c:v>
                </c:pt>
                <c:pt idx="8">
                  <c:v>TOTAL</c:v>
                </c:pt>
              </c:strCache>
            </c:strRef>
          </c:cat>
          <c:val>
            <c:numRef>
              <c:f>'[INDICADORES 2016 FINAL (002) (version 1).xlsb]ADENDAS'!$F$6:$F$14</c:f>
              <c:numCache>
                <c:formatCode>0</c:formatCode>
                <c:ptCount val="9"/>
                <c:pt idx="0">
                  <c:v>10</c:v>
                </c:pt>
                <c:pt idx="1">
                  <c:v>24</c:v>
                </c:pt>
                <c:pt idx="2">
                  <c:v>1</c:v>
                </c:pt>
                <c:pt idx="3">
                  <c:v>0</c:v>
                </c:pt>
                <c:pt idx="4">
                  <c:v>5</c:v>
                </c:pt>
                <c:pt idx="5">
                  <c:v>12</c:v>
                </c:pt>
                <c:pt idx="6">
                  <c:v>2</c:v>
                </c:pt>
                <c:pt idx="7">
                  <c:v>9</c:v>
                </c:pt>
                <c:pt idx="8">
                  <c:v>63</c:v>
                </c:pt>
              </c:numCache>
            </c:numRef>
          </c:val>
        </c:ser>
        <c:dLbls>
          <c:showLegendKey val="0"/>
          <c:showVal val="0"/>
          <c:showCatName val="0"/>
          <c:showSerName val="0"/>
          <c:showPercent val="0"/>
          <c:showBubbleSize val="0"/>
        </c:dLbls>
        <c:gapWidth val="80"/>
        <c:overlap val="25"/>
        <c:axId val="785582048"/>
        <c:axId val="526621168"/>
      </c:barChart>
      <c:catAx>
        <c:axId val="785582048"/>
        <c:scaling>
          <c:orientation val="minMax"/>
        </c:scaling>
        <c:delete val="0"/>
        <c:axPos val="b"/>
        <c:numFmt formatCode="General" sourceLinked="1"/>
        <c:majorTickMark val="none"/>
        <c:min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cap="none" spc="20" normalizeH="0" baseline="0">
                <a:solidFill>
                  <a:schemeClr val="tx1">
                    <a:lumMod val="65000"/>
                    <a:lumOff val="35000"/>
                  </a:schemeClr>
                </a:solidFill>
                <a:latin typeface="+mn-lt"/>
                <a:ea typeface="+mn-ea"/>
                <a:cs typeface="+mn-cs"/>
              </a:defRPr>
            </a:pPr>
            <a:endParaRPr lang="es-CO"/>
          </a:p>
        </c:txPr>
        <c:crossAx val="526621168"/>
        <c:crosses val="autoZero"/>
        <c:auto val="1"/>
        <c:lblAlgn val="ctr"/>
        <c:lblOffset val="100"/>
        <c:noMultiLvlLbl val="0"/>
      </c:catAx>
      <c:valAx>
        <c:axId val="526621168"/>
        <c:scaling>
          <c:orientation val="minMax"/>
        </c:scaling>
        <c:delete val="1"/>
        <c:axPos val="l"/>
        <c:majorGridlines>
          <c:spPr>
            <a:ln w="9525" cap="flat" cmpd="sng" algn="ctr">
              <a:solidFill>
                <a:schemeClr val="tx1">
                  <a:lumMod val="5000"/>
                  <a:lumOff val="95000"/>
                </a:schemeClr>
              </a:solidFill>
              <a:round/>
            </a:ln>
            <a:effectLst/>
          </c:spPr>
        </c:majorGridlines>
        <c:numFmt formatCode="0" sourceLinked="1"/>
        <c:majorTickMark val="none"/>
        <c:minorTickMark val="none"/>
        <c:tickLblPos val="nextTo"/>
        <c:crossAx val="7855820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Vert">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ndara"/>
                <a:sym typeface="Candara"/>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Candara"/>
                <a:sym typeface="Candara"/>
              </a:defRPr>
            </a:lvl1pPr>
          </a:lstStyle>
          <a:p>
            <a:fld id="{C05DC3C3-82F0-4D9B-905B-D410E9D2B4EF}" type="datetimeFigureOut">
              <a:rPr lang="en-US" smtClean="0"/>
              <a:pPr/>
              <a:t>1/24/2017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Candara"/>
                <a:sym typeface="Candara"/>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Candara"/>
                <a:sym typeface="Candara"/>
              </a:defRPr>
            </a:lvl1pPr>
          </a:lstStyle>
          <a:p>
            <a:fld id="{922BCB6B-DDD0-410F-889F-FEC5002ABB12}" type="slidenum">
              <a:rPr lang="en-US" smtClean="0"/>
              <a:pPr/>
              <a:t>‹Nº›</a:t>
            </a:fld>
            <a:endParaRPr lang="en-US" dirty="0"/>
          </a:p>
        </p:txBody>
      </p:sp>
    </p:spTree>
    <p:extLst>
      <p:ext uri="{BB962C8B-B14F-4D97-AF65-F5344CB8AC3E}">
        <p14:creationId xmlns:p14="http://schemas.microsoft.com/office/powerpoint/2010/main" val="409108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a:ea typeface="+mn-ea"/>
        <a:cs typeface="+mn-cs"/>
        <a:sym typeface="Candara"/>
      </a:defRPr>
    </a:lvl1pPr>
    <a:lvl2pPr marL="457200" algn="l" defTabSz="914400" rtl="0" eaLnBrk="1" latinLnBrk="0" hangingPunct="1">
      <a:defRPr sz="1200" kern="1200">
        <a:solidFill>
          <a:schemeClr val="tx1"/>
        </a:solidFill>
        <a:latin typeface="Candara"/>
        <a:ea typeface="+mn-ea"/>
        <a:cs typeface="+mn-cs"/>
        <a:sym typeface="Candara"/>
      </a:defRPr>
    </a:lvl2pPr>
    <a:lvl3pPr marL="914400" algn="l" defTabSz="914400" rtl="0" eaLnBrk="1" latinLnBrk="0" hangingPunct="1">
      <a:defRPr sz="1200" kern="1200">
        <a:solidFill>
          <a:schemeClr val="tx1"/>
        </a:solidFill>
        <a:latin typeface="Candara"/>
        <a:ea typeface="+mn-ea"/>
        <a:cs typeface="+mn-cs"/>
        <a:sym typeface="Candara"/>
      </a:defRPr>
    </a:lvl3pPr>
    <a:lvl4pPr marL="1371600" algn="l" defTabSz="914400" rtl="0" eaLnBrk="1" latinLnBrk="0" hangingPunct="1">
      <a:defRPr sz="1200" kern="1200">
        <a:solidFill>
          <a:schemeClr val="tx1"/>
        </a:solidFill>
        <a:latin typeface="Candara"/>
        <a:ea typeface="+mn-ea"/>
        <a:cs typeface="+mn-cs"/>
        <a:sym typeface="Candara"/>
      </a:defRPr>
    </a:lvl4pPr>
    <a:lvl5pPr marL="1828800" algn="l" defTabSz="914400" rtl="0" eaLnBrk="1" latinLnBrk="0" hangingPunct="1">
      <a:defRPr sz="1200" kern="1200">
        <a:solidFill>
          <a:schemeClr val="tx1"/>
        </a:solidFill>
        <a:latin typeface="Candara"/>
        <a:ea typeface="+mn-ea"/>
        <a:cs typeface="+mn-cs"/>
        <a:sym typeface="Candar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2BCB6B-DDD0-410F-889F-FEC5002ABB12}" type="slidenum">
              <a:rPr lang="en-US" smtClean="0"/>
              <a:t>1</a:t>
            </a:fld>
            <a:endParaRPr lang="en-US" dirty="0"/>
          </a:p>
        </p:txBody>
      </p:sp>
    </p:spTree>
    <p:extLst>
      <p:ext uri="{BB962C8B-B14F-4D97-AF65-F5344CB8AC3E}">
        <p14:creationId xmlns:p14="http://schemas.microsoft.com/office/powerpoint/2010/main" val="343463146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16.xml"/><Relationship Id="rId13" Type="http://schemas.openxmlformats.org/officeDocument/2006/relationships/slideMaster" Target="../slideMasters/slideMaster1.xml"/><Relationship Id="rId3" Type="http://schemas.openxmlformats.org/officeDocument/2006/relationships/tags" Target="../tags/tag11.xml"/><Relationship Id="rId7" Type="http://schemas.openxmlformats.org/officeDocument/2006/relationships/tags" Target="../tags/tag15.xml"/><Relationship Id="rId12" Type="http://schemas.openxmlformats.org/officeDocument/2006/relationships/tags" Target="../tags/tag20.xml"/><Relationship Id="rId17" Type="http://schemas.openxmlformats.org/officeDocument/2006/relationships/image" Target="../media/image5.png"/><Relationship Id="rId2" Type="http://schemas.openxmlformats.org/officeDocument/2006/relationships/tags" Target="../tags/tag10.xml"/><Relationship Id="rId16" Type="http://schemas.openxmlformats.org/officeDocument/2006/relationships/image" Target="../media/image4.jpeg"/><Relationship Id="rId1" Type="http://schemas.openxmlformats.org/officeDocument/2006/relationships/vmlDrawing" Target="../drawings/vmlDrawing2.vml"/><Relationship Id="rId6" Type="http://schemas.openxmlformats.org/officeDocument/2006/relationships/tags" Target="../tags/tag14.xml"/><Relationship Id="rId11" Type="http://schemas.openxmlformats.org/officeDocument/2006/relationships/tags" Target="../tags/tag19.xml"/><Relationship Id="rId5" Type="http://schemas.openxmlformats.org/officeDocument/2006/relationships/tags" Target="../tags/tag13.xml"/><Relationship Id="rId15" Type="http://schemas.openxmlformats.org/officeDocument/2006/relationships/image" Target="../media/image1.emf"/><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 Id="rId1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image" Target="../media/image1.emf"/><Relationship Id="rId2" Type="http://schemas.openxmlformats.org/officeDocument/2006/relationships/tags" Target="../tags/tag21.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Master" Target="../slideMasters/slideMaster1.xml"/><Relationship Id="rId4" Type="http://schemas.openxmlformats.org/officeDocument/2006/relationships/tags" Target="../tags/tag23.xml"/></Relationships>
</file>

<file path=ppt/slideLayouts/_rels/slideLayout3.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image" Target="../media/image3.png"/><Relationship Id="rId3" Type="http://schemas.openxmlformats.org/officeDocument/2006/relationships/tags" Target="../tags/tag25.xml"/><Relationship Id="rId7" Type="http://schemas.openxmlformats.org/officeDocument/2006/relationships/tags" Target="../tags/tag29.xml"/><Relationship Id="rId12" Type="http://schemas.openxmlformats.org/officeDocument/2006/relationships/image" Target="../media/image2.jpeg"/><Relationship Id="rId2" Type="http://schemas.openxmlformats.org/officeDocument/2006/relationships/tags" Target="../tags/tag24.xml"/><Relationship Id="rId1" Type="http://schemas.openxmlformats.org/officeDocument/2006/relationships/vmlDrawing" Target="../drawings/vmlDrawing4.vml"/><Relationship Id="rId6" Type="http://schemas.openxmlformats.org/officeDocument/2006/relationships/tags" Target="../tags/tag28.xml"/><Relationship Id="rId11" Type="http://schemas.openxmlformats.org/officeDocument/2006/relationships/image" Target="../media/image1.emf"/><Relationship Id="rId5" Type="http://schemas.openxmlformats.org/officeDocument/2006/relationships/tags" Target="../tags/tag27.xml"/><Relationship Id="rId10" Type="http://schemas.openxmlformats.org/officeDocument/2006/relationships/oleObject" Target="../embeddings/oleObject4.bin"/><Relationship Id="rId4" Type="http://schemas.openxmlformats.org/officeDocument/2006/relationships/tags" Target="../tags/tag26.xml"/><Relationship Id="rId9"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4.xml"/><Relationship Id="rId7" Type="http://schemas.openxmlformats.org/officeDocument/2006/relationships/tags" Target="../tags/tag38.xml"/><Relationship Id="rId12" Type="http://schemas.openxmlformats.org/officeDocument/2006/relationships/image" Target="../media/image5.png"/><Relationship Id="rId2" Type="http://schemas.openxmlformats.org/officeDocument/2006/relationships/tags" Target="../tags/tag33.xml"/><Relationship Id="rId1" Type="http://schemas.openxmlformats.org/officeDocument/2006/relationships/vmlDrawing" Target="../drawings/vmlDrawing6.vml"/><Relationship Id="rId6" Type="http://schemas.openxmlformats.org/officeDocument/2006/relationships/tags" Target="../tags/tag37.xml"/><Relationship Id="rId11" Type="http://schemas.openxmlformats.org/officeDocument/2006/relationships/image" Target="../media/image4.jpeg"/><Relationship Id="rId5" Type="http://schemas.openxmlformats.org/officeDocument/2006/relationships/tags" Target="../tags/tag36.xml"/><Relationship Id="rId10" Type="http://schemas.openxmlformats.org/officeDocument/2006/relationships/image" Target="../media/image1.emf"/><Relationship Id="rId4" Type="http://schemas.openxmlformats.org/officeDocument/2006/relationships/tags" Target="../tags/tag35.xml"/><Relationship Id="rId9" Type="http://schemas.openxmlformats.org/officeDocument/2006/relationships/oleObject" Target="../embeddings/oleObject6.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ortada">
    <p:spTree>
      <p:nvGrpSpPr>
        <p:cNvPr id="1" name=""/>
        <p:cNvGrpSpPr/>
        <p:nvPr/>
      </p:nvGrpSpPr>
      <p:grpSpPr>
        <a:xfrm>
          <a:off x="0" y="0"/>
          <a:ext cx="0" cy="0"/>
          <a:chOff x="0" y="0"/>
          <a:chExt cx="0" cy="0"/>
        </a:xfrm>
      </p:grpSpPr>
      <p:graphicFrame>
        <p:nvGraphicFramePr>
          <p:cNvPr id="11" name="Object 10" hidden="1"/>
          <p:cNvGraphicFramePr>
            <a:graphicFrameLocks noChangeAspect="1"/>
          </p:cNvGraphicFramePr>
          <p:nvPr userDrawn="1">
            <p:custDataLst>
              <p:tags r:id="rId2"/>
            </p:custDataLst>
            <p:extLst>
              <p:ext uri="{D42A27DB-BD31-4B8C-83A1-F6EECF244321}">
                <p14:modId xmlns:p14="http://schemas.microsoft.com/office/powerpoint/2010/main" val="425643863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9" name="think-cell Slide" r:id="rId14" imgW="270" imgH="270" progId="TCLayout.ActiveDocument.1">
                  <p:embed/>
                </p:oleObj>
              </mc:Choice>
              <mc:Fallback>
                <p:oleObj name="think-cell Slide" r:id="rId14" imgW="270" imgH="270" progId="TCLayout.ActiveDocument.1">
                  <p:embed/>
                  <p:pic>
                    <p:nvPicPr>
                      <p:cNvPr id="0" name=""/>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15" name="Rectangle 14"/>
          <p:cNvSpPr/>
          <p:nvPr userDrawn="1">
            <p:custDataLst>
              <p:tags r:id="rId3"/>
            </p:custDataLst>
          </p:nvPr>
        </p:nvSpPr>
        <p:spPr>
          <a:xfrm>
            <a:off x="1" y="-9524"/>
            <a:ext cx="9144000" cy="3433762"/>
          </a:xfrm>
          <a:prstGeom prst="rect">
            <a:avLst/>
          </a:prstGeom>
          <a:solidFill>
            <a:srgbClr val="E4E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custDataLst>
              <p:tags r:id="rId4"/>
            </p:custDataLst>
          </p:nvPr>
        </p:nvSpPr>
        <p:spPr>
          <a:xfrm>
            <a:off x="1838325" y="3383280"/>
            <a:ext cx="7305676" cy="47625"/>
          </a:xfrm>
          <a:prstGeom prst="rect">
            <a:avLst/>
          </a:prstGeom>
          <a:gradFill flip="none" rotWithShape="1">
            <a:gsLst>
              <a:gs pos="0">
                <a:schemeClr val="accent6"/>
              </a:gs>
              <a:gs pos="100000">
                <a:schemeClr val="bg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
        <p:nvSpPr>
          <p:cNvPr id="2" name="1 Título"/>
          <p:cNvSpPr>
            <a:spLocks noGrp="1"/>
          </p:cNvSpPr>
          <p:nvPr>
            <p:ph type="ctrTitle"/>
            <p:custDataLst>
              <p:tags r:id="rId5"/>
            </p:custDataLst>
          </p:nvPr>
        </p:nvSpPr>
        <p:spPr>
          <a:xfrm>
            <a:off x="2313084" y="1690686"/>
            <a:ext cx="5833110" cy="1470025"/>
          </a:xfrm>
        </p:spPr>
        <p:txBody>
          <a:bodyPr/>
          <a:lstStyle>
            <a:lvl1pPr algn="l">
              <a:defRPr sz="3600"/>
            </a:lvl1pPr>
          </a:lstStyle>
          <a:p>
            <a:r>
              <a:rPr lang="es-ES" dirty="0" smtClean="0"/>
              <a:t>Haga clic para modificar el estilo de título del patrón</a:t>
            </a:r>
            <a:endParaRPr lang="es-CO" dirty="0"/>
          </a:p>
        </p:txBody>
      </p:sp>
      <p:sp>
        <p:nvSpPr>
          <p:cNvPr id="3" name="2 Subtítulo"/>
          <p:cNvSpPr>
            <a:spLocks noGrp="1"/>
          </p:cNvSpPr>
          <p:nvPr>
            <p:ph type="subTitle" idx="1"/>
            <p:custDataLst>
              <p:tags r:id="rId6"/>
            </p:custDataLst>
          </p:nvPr>
        </p:nvSpPr>
        <p:spPr>
          <a:xfrm>
            <a:off x="2313084" y="3467100"/>
            <a:ext cx="5852160" cy="619125"/>
          </a:xfrm>
        </p:spPr>
        <p:txBody>
          <a:bodyPr lIns="0" tIns="0" rIns="0" bIns="0"/>
          <a:lstStyle>
            <a:lvl1pPr marL="0" indent="0" algn="l">
              <a:buNone/>
              <a:defRPr sz="1800" b="0">
                <a:solidFill>
                  <a:schemeClr val="accent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s-CO" dirty="0"/>
          </a:p>
        </p:txBody>
      </p:sp>
      <p:sp>
        <p:nvSpPr>
          <p:cNvPr id="20" name="Text Placeholder 19"/>
          <p:cNvSpPr>
            <a:spLocks noGrp="1"/>
          </p:cNvSpPr>
          <p:nvPr>
            <p:ph type="body" sz="quarter" idx="10" hasCustomPrompt="1"/>
            <p:custDataLst>
              <p:tags r:id="rId7"/>
            </p:custDataLst>
          </p:nvPr>
        </p:nvSpPr>
        <p:spPr>
          <a:xfrm>
            <a:off x="2313084" y="4248150"/>
            <a:ext cx="3219450" cy="361950"/>
          </a:xfrm>
        </p:spPr>
        <p:txBody>
          <a:bodyPr lIns="0" tIns="0" rIns="0" bIns="0" anchor="ctr"/>
          <a:lstStyle>
            <a:lvl1pPr marL="0" indent="0" algn="l">
              <a:buNone/>
              <a:defRPr sz="1400" b="0">
                <a:solidFill>
                  <a:schemeClr val="accent3"/>
                </a:solidFill>
              </a:defRPr>
            </a:lvl1pPr>
            <a:lvl5pPr>
              <a:defRPr/>
            </a:lvl5pPr>
          </a:lstStyle>
          <a:p>
            <a:pPr lvl="0"/>
            <a:r>
              <a:rPr lang="en-US" dirty="0" smtClean="0"/>
              <a:t>Date</a:t>
            </a:r>
            <a:endParaRPr lang="en-US" dirty="0"/>
          </a:p>
        </p:txBody>
      </p:sp>
      <p:sp>
        <p:nvSpPr>
          <p:cNvPr id="6" name="Pentagon 5"/>
          <p:cNvSpPr/>
          <p:nvPr userDrawn="1">
            <p:custDataLst>
              <p:tags r:id="rId8"/>
            </p:custDataLst>
          </p:nvPr>
        </p:nvSpPr>
        <p:spPr>
          <a:xfrm>
            <a:off x="0" y="0"/>
            <a:ext cx="1989056" cy="4619624"/>
          </a:xfrm>
          <a:custGeom>
            <a:avLst/>
            <a:gdLst>
              <a:gd name="connsiteX0" fmla="*/ 0 w 2095500"/>
              <a:gd name="connsiteY0" fmla="*/ 0 h 6867525"/>
              <a:gd name="connsiteX1" fmla="*/ 1410691 w 2095500"/>
              <a:gd name="connsiteY1" fmla="*/ 0 h 6867525"/>
              <a:gd name="connsiteX2" fmla="*/ 2095500 w 2095500"/>
              <a:gd name="connsiteY2" fmla="*/ 3433763 h 6867525"/>
              <a:gd name="connsiteX3" fmla="*/ 1410691 w 2095500"/>
              <a:gd name="connsiteY3" fmla="*/ 6867525 h 6867525"/>
              <a:gd name="connsiteX4" fmla="*/ 0 w 2095500"/>
              <a:gd name="connsiteY4" fmla="*/ 6867525 h 6867525"/>
              <a:gd name="connsiteX5" fmla="*/ 0 w 2095500"/>
              <a:gd name="connsiteY5" fmla="*/ 0 h 6867525"/>
              <a:gd name="connsiteX0" fmla="*/ 0 w 2095500"/>
              <a:gd name="connsiteY0" fmla="*/ 0 h 6867525"/>
              <a:gd name="connsiteX1" fmla="*/ 1410691 w 2095500"/>
              <a:gd name="connsiteY1" fmla="*/ 0 h 6867525"/>
              <a:gd name="connsiteX2" fmla="*/ 2095500 w 2095500"/>
              <a:gd name="connsiteY2" fmla="*/ 3433763 h 6867525"/>
              <a:gd name="connsiteX3" fmla="*/ 1036980 w 2095500"/>
              <a:gd name="connsiteY3" fmla="*/ 6867525 h 6867525"/>
              <a:gd name="connsiteX4" fmla="*/ 0 w 2095500"/>
              <a:gd name="connsiteY4" fmla="*/ 6867525 h 6867525"/>
              <a:gd name="connsiteX5" fmla="*/ 0 w 2095500"/>
              <a:gd name="connsiteY5" fmla="*/ 0 h 6867525"/>
              <a:gd name="connsiteX0" fmla="*/ 0 w 2095500"/>
              <a:gd name="connsiteY0" fmla="*/ 0 h 6867525"/>
              <a:gd name="connsiteX1" fmla="*/ 1410691 w 2095500"/>
              <a:gd name="connsiteY1" fmla="*/ 0 h 6867525"/>
              <a:gd name="connsiteX2" fmla="*/ 2095500 w 2095500"/>
              <a:gd name="connsiteY2" fmla="*/ 3433763 h 6867525"/>
              <a:gd name="connsiteX3" fmla="*/ 750733 w 2095500"/>
              <a:gd name="connsiteY3" fmla="*/ 6867525 h 6867525"/>
              <a:gd name="connsiteX4" fmla="*/ 0 w 2095500"/>
              <a:gd name="connsiteY4" fmla="*/ 6867525 h 6867525"/>
              <a:gd name="connsiteX5" fmla="*/ 0 w 2095500"/>
              <a:gd name="connsiteY5" fmla="*/ 0 h 6867525"/>
              <a:gd name="connsiteX0" fmla="*/ 0 w 2095500"/>
              <a:gd name="connsiteY0" fmla="*/ 0 h 6867525"/>
              <a:gd name="connsiteX1" fmla="*/ 1410691 w 2095500"/>
              <a:gd name="connsiteY1" fmla="*/ 0 h 6867525"/>
              <a:gd name="connsiteX2" fmla="*/ 2095500 w 2095500"/>
              <a:gd name="connsiteY2" fmla="*/ 3433763 h 6867525"/>
              <a:gd name="connsiteX3" fmla="*/ 1592248 w 2095500"/>
              <a:gd name="connsiteY3" fmla="*/ 4622800 h 6867525"/>
              <a:gd name="connsiteX4" fmla="*/ 750733 w 2095500"/>
              <a:gd name="connsiteY4" fmla="*/ 6867525 h 6867525"/>
              <a:gd name="connsiteX5" fmla="*/ 0 w 2095500"/>
              <a:gd name="connsiteY5" fmla="*/ 6867525 h 6867525"/>
              <a:gd name="connsiteX6" fmla="*/ 0 w 2095500"/>
              <a:gd name="connsiteY6" fmla="*/ 0 h 6867525"/>
              <a:gd name="connsiteX0" fmla="*/ 7952 w 2103452"/>
              <a:gd name="connsiteY0" fmla="*/ 0 h 6867525"/>
              <a:gd name="connsiteX1" fmla="*/ 1418643 w 2103452"/>
              <a:gd name="connsiteY1" fmla="*/ 0 h 6867525"/>
              <a:gd name="connsiteX2" fmla="*/ 2103452 w 2103452"/>
              <a:gd name="connsiteY2" fmla="*/ 3433763 h 6867525"/>
              <a:gd name="connsiteX3" fmla="*/ 1600200 w 2103452"/>
              <a:gd name="connsiteY3" fmla="*/ 4622800 h 6867525"/>
              <a:gd name="connsiteX4" fmla="*/ 758685 w 2103452"/>
              <a:gd name="connsiteY4" fmla="*/ 6867525 h 6867525"/>
              <a:gd name="connsiteX5" fmla="*/ 7952 w 2103452"/>
              <a:gd name="connsiteY5" fmla="*/ 6867525 h 6867525"/>
              <a:gd name="connsiteX6" fmla="*/ 0 w 2103452"/>
              <a:gd name="connsiteY6" fmla="*/ 4635500 h 6867525"/>
              <a:gd name="connsiteX7" fmla="*/ 7952 w 2103452"/>
              <a:gd name="connsiteY7" fmla="*/ 0 h 6867525"/>
              <a:gd name="connsiteX0" fmla="*/ 7952 w 2103452"/>
              <a:gd name="connsiteY0" fmla="*/ 0 h 6867525"/>
              <a:gd name="connsiteX1" fmla="*/ 1418643 w 2103452"/>
              <a:gd name="connsiteY1" fmla="*/ 0 h 6867525"/>
              <a:gd name="connsiteX2" fmla="*/ 2103452 w 2103452"/>
              <a:gd name="connsiteY2" fmla="*/ 3433763 h 6867525"/>
              <a:gd name="connsiteX3" fmla="*/ 1600200 w 2103452"/>
              <a:gd name="connsiteY3" fmla="*/ 4622800 h 6867525"/>
              <a:gd name="connsiteX4" fmla="*/ 7952 w 2103452"/>
              <a:gd name="connsiteY4" fmla="*/ 6867525 h 6867525"/>
              <a:gd name="connsiteX5" fmla="*/ 0 w 2103452"/>
              <a:gd name="connsiteY5" fmla="*/ 4635500 h 6867525"/>
              <a:gd name="connsiteX6" fmla="*/ 7952 w 2103452"/>
              <a:gd name="connsiteY6" fmla="*/ 0 h 6867525"/>
              <a:gd name="connsiteX0" fmla="*/ 7952 w 2103452"/>
              <a:gd name="connsiteY0" fmla="*/ 0 h 4635500"/>
              <a:gd name="connsiteX1" fmla="*/ 1418643 w 2103452"/>
              <a:gd name="connsiteY1" fmla="*/ 0 h 4635500"/>
              <a:gd name="connsiteX2" fmla="*/ 2103452 w 2103452"/>
              <a:gd name="connsiteY2" fmla="*/ 3433763 h 4635500"/>
              <a:gd name="connsiteX3" fmla="*/ 1600200 w 2103452"/>
              <a:gd name="connsiteY3" fmla="*/ 4622800 h 4635500"/>
              <a:gd name="connsiteX4" fmla="*/ 0 w 2103452"/>
              <a:gd name="connsiteY4" fmla="*/ 4635500 h 4635500"/>
              <a:gd name="connsiteX5" fmla="*/ 7952 w 2103452"/>
              <a:gd name="connsiteY5" fmla="*/ 0 h 4635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03452" h="4635500">
                <a:moveTo>
                  <a:pt x="7952" y="0"/>
                </a:moveTo>
                <a:lnTo>
                  <a:pt x="1418643" y="0"/>
                </a:lnTo>
                <a:lnTo>
                  <a:pt x="2103452" y="3433763"/>
                </a:lnTo>
                <a:lnTo>
                  <a:pt x="1600200" y="4622800"/>
                </a:lnTo>
                <a:lnTo>
                  <a:pt x="0" y="4635500"/>
                </a:lnTo>
                <a:cubicBezTo>
                  <a:pt x="2651" y="3090333"/>
                  <a:pt x="5301" y="1545167"/>
                  <a:pt x="795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p:cNvGrpSpPr/>
          <p:nvPr userDrawn="1">
            <p:custDataLst>
              <p:tags r:id="rId9"/>
            </p:custDataLst>
          </p:nvPr>
        </p:nvGrpSpPr>
        <p:grpSpPr>
          <a:xfrm>
            <a:off x="-1057274" y="-484331"/>
            <a:ext cx="3046330" cy="4954730"/>
            <a:chOff x="-1250950" y="-268289"/>
            <a:chExt cx="3263900" cy="5308600"/>
          </a:xfrm>
          <a:solidFill>
            <a:schemeClr val="accent3">
              <a:lumMod val="20000"/>
              <a:lumOff val="80000"/>
            </a:schemeClr>
          </a:solidFill>
        </p:grpSpPr>
        <p:sp>
          <p:nvSpPr>
            <p:cNvPr id="18" name="Freeform 27"/>
            <p:cNvSpPr>
              <a:spLocks noEditPoints="1"/>
            </p:cNvSpPr>
            <p:nvPr userDrawn="1"/>
          </p:nvSpPr>
          <p:spPr bwMode="auto">
            <a:xfrm>
              <a:off x="-784225" y="-268289"/>
              <a:ext cx="2327275" cy="3987800"/>
            </a:xfrm>
            <a:custGeom>
              <a:avLst/>
              <a:gdLst>
                <a:gd name="T0" fmla="*/ 0 w 1466"/>
                <a:gd name="T1" fmla="*/ 2506 h 2512"/>
                <a:gd name="T2" fmla="*/ 48 w 1466"/>
                <a:gd name="T3" fmla="*/ 2254 h 2512"/>
                <a:gd name="T4" fmla="*/ 300 w 1466"/>
                <a:gd name="T5" fmla="*/ 916 h 2512"/>
                <a:gd name="T6" fmla="*/ 428 w 1466"/>
                <a:gd name="T7" fmla="*/ 240 h 2512"/>
                <a:gd name="T8" fmla="*/ 436 w 1466"/>
                <a:gd name="T9" fmla="*/ 208 h 2512"/>
                <a:gd name="T10" fmla="*/ 454 w 1466"/>
                <a:gd name="T11" fmla="*/ 150 h 2512"/>
                <a:gd name="T12" fmla="*/ 480 w 1466"/>
                <a:gd name="T13" fmla="*/ 104 h 2512"/>
                <a:gd name="T14" fmla="*/ 514 w 1466"/>
                <a:gd name="T15" fmla="*/ 66 h 2512"/>
                <a:gd name="T16" fmla="*/ 554 w 1466"/>
                <a:gd name="T17" fmla="*/ 38 h 2512"/>
                <a:gd name="T18" fmla="*/ 602 w 1466"/>
                <a:gd name="T19" fmla="*/ 18 h 2512"/>
                <a:gd name="T20" fmla="*/ 662 w 1466"/>
                <a:gd name="T21" fmla="*/ 6 h 2512"/>
                <a:gd name="T22" fmla="*/ 730 w 1466"/>
                <a:gd name="T23" fmla="*/ 0 h 2512"/>
                <a:gd name="T24" fmla="*/ 768 w 1466"/>
                <a:gd name="T25" fmla="*/ 2 h 2512"/>
                <a:gd name="T26" fmla="*/ 826 w 1466"/>
                <a:gd name="T27" fmla="*/ 6 h 2512"/>
                <a:gd name="T28" fmla="*/ 876 w 1466"/>
                <a:gd name="T29" fmla="*/ 20 h 2512"/>
                <a:gd name="T30" fmla="*/ 922 w 1466"/>
                <a:gd name="T31" fmla="*/ 40 h 2512"/>
                <a:gd name="T32" fmla="*/ 958 w 1466"/>
                <a:gd name="T33" fmla="*/ 70 h 2512"/>
                <a:gd name="T34" fmla="*/ 990 w 1466"/>
                <a:gd name="T35" fmla="*/ 104 h 2512"/>
                <a:gd name="T36" fmla="*/ 1014 w 1466"/>
                <a:gd name="T37" fmla="*/ 148 h 2512"/>
                <a:gd name="T38" fmla="*/ 1034 w 1466"/>
                <a:gd name="T39" fmla="*/ 198 h 2512"/>
                <a:gd name="T40" fmla="*/ 1048 w 1466"/>
                <a:gd name="T41" fmla="*/ 256 h 2512"/>
                <a:gd name="T42" fmla="*/ 1162 w 1466"/>
                <a:gd name="T43" fmla="*/ 866 h 2512"/>
                <a:gd name="T44" fmla="*/ 1278 w 1466"/>
                <a:gd name="T45" fmla="*/ 1478 h 2512"/>
                <a:gd name="T46" fmla="*/ 1464 w 1466"/>
                <a:gd name="T47" fmla="*/ 2464 h 2512"/>
                <a:gd name="T48" fmla="*/ 1466 w 1466"/>
                <a:gd name="T49" fmla="*/ 2478 h 2512"/>
                <a:gd name="T50" fmla="*/ 1464 w 1466"/>
                <a:gd name="T51" fmla="*/ 2496 h 2512"/>
                <a:gd name="T52" fmla="*/ 1454 w 1466"/>
                <a:gd name="T53" fmla="*/ 2508 h 2512"/>
                <a:gd name="T54" fmla="*/ 1436 w 1466"/>
                <a:gd name="T55" fmla="*/ 2512 h 2512"/>
                <a:gd name="T56" fmla="*/ 1424 w 1466"/>
                <a:gd name="T57" fmla="*/ 2512 h 2512"/>
                <a:gd name="T58" fmla="*/ 40 w 1466"/>
                <a:gd name="T59" fmla="*/ 2512 h 2512"/>
                <a:gd name="T60" fmla="*/ 0 w 1466"/>
                <a:gd name="T61" fmla="*/ 2506 h 2512"/>
                <a:gd name="T62" fmla="*/ 738 w 1466"/>
                <a:gd name="T63" fmla="*/ 886 h 2512"/>
                <a:gd name="T64" fmla="*/ 720 w 1466"/>
                <a:gd name="T65" fmla="*/ 888 h 2512"/>
                <a:gd name="T66" fmla="*/ 538 w 1466"/>
                <a:gd name="T67" fmla="*/ 2064 h 2512"/>
                <a:gd name="T68" fmla="*/ 918 w 1466"/>
                <a:gd name="T69" fmla="*/ 2064 h 2512"/>
                <a:gd name="T70" fmla="*/ 738 w 1466"/>
                <a:gd name="T71" fmla="*/ 886 h 2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6" h="2512">
                  <a:moveTo>
                    <a:pt x="0" y="2506"/>
                  </a:moveTo>
                  <a:lnTo>
                    <a:pt x="0" y="2506"/>
                  </a:lnTo>
                  <a:lnTo>
                    <a:pt x="48" y="2254"/>
                  </a:lnTo>
                  <a:lnTo>
                    <a:pt x="48" y="2254"/>
                  </a:lnTo>
                  <a:lnTo>
                    <a:pt x="300" y="916"/>
                  </a:lnTo>
                  <a:lnTo>
                    <a:pt x="300" y="916"/>
                  </a:lnTo>
                  <a:lnTo>
                    <a:pt x="364" y="578"/>
                  </a:lnTo>
                  <a:lnTo>
                    <a:pt x="428" y="240"/>
                  </a:lnTo>
                  <a:lnTo>
                    <a:pt x="428" y="240"/>
                  </a:lnTo>
                  <a:lnTo>
                    <a:pt x="436" y="208"/>
                  </a:lnTo>
                  <a:lnTo>
                    <a:pt x="444" y="178"/>
                  </a:lnTo>
                  <a:lnTo>
                    <a:pt x="454" y="150"/>
                  </a:lnTo>
                  <a:lnTo>
                    <a:pt x="466" y="126"/>
                  </a:lnTo>
                  <a:lnTo>
                    <a:pt x="480" y="104"/>
                  </a:lnTo>
                  <a:lnTo>
                    <a:pt x="496" y="84"/>
                  </a:lnTo>
                  <a:lnTo>
                    <a:pt x="514" y="66"/>
                  </a:lnTo>
                  <a:lnTo>
                    <a:pt x="532" y="50"/>
                  </a:lnTo>
                  <a:lnTo>
                    <a:pt x="554" y="38"/>
                  </a:lnTo>
                  <a:lnTo>
                    <a:pt x="578" y="26"/>
                  </a:lnTo>
                  <a:lnTo>
                    <a:pt x="602" y="18"/>
                  </a:lnTo>
                  <a:lnTo>
                    <a:pt x="630" y="10"/>
                  </a:lnTo>
                  <a:lnTo>
                    <a:pt x="662" y="6"/>
                  </a:lnTo>
                  <a:lnTo>
                    <a:pt x="694" y="2"/>
                  </a:lnTo>
                  <a:lnTo>
                    <a:pt x="730" y="0"/>
                  </a:lnTo>
                  <a:lnTo>
                    <a:pt x="768" y="2"/>
                  </a:lnTo>
                  <a:lnTo>
                    <a:pt x="768" y="2"/>
                  </a:lnTo>
                  <a:lnTo>
                    <a:pt x="798" y="4"/>
                  </a:lnTo>
                  <a:lnTo>
                    <a:pt x="826" y="6"/>
                  </a:lnTo>
                  <a:lnTo>
                    <a:pt x="852" y="12"/>
                  </a:lnTo>
                  <a:lnTo>
                    <a:pt x="876" y="20"/>
                  </a:lnTo>
                  <a:lnTo>
                    <a:pt x="900" y="30"/>
                  </a:lnTo>
                  <a:lnTo>
                    <a:pt x="922" y="40"/>
                  </a:lnTo>
                  <a:lnTo>
                    <a:pt x="940" y="54"/>
                  </a:lnTo>
                  <a:lnTo>
                    <a:pt x="958" y="70"/>
                  </a:lnTo>
                  <a:lnTo>
                    <a:pt x="974" y="86"/>
                  </a:lnTo>
                  <a:lnTo>
                    <a:pt x="990" y="104"/>
                  </a:lnTo>
                  <a:lnTo>
                    <a:pt x="1002" y="126"/>
                  </a:lnTo>
                  <a:lnTo>
                    <a:pt x="1014" y="148"/>
                  </a:lnTo>
                  <a:lnTo>
                    <a:pt x="1026" y="172"/>
                  </a:lnTo>
                  <a:lnTo>
                    <a:pt x="1034" y="198"/>
                  </a:lnTo>
                  <a:lnTo>
                    <a:pt x="1042" y="226"/>
                  </a:lnTo>
                  <a:lnTo>
                    <a:pt x="1048" y="256"/>
                  </a:lnTo>
                  <a:lnTo>
                    <a:pt x="1048" y="256"/>
                  </a:lnTo>
                  <a:lnTo>
                    <a:pt x="1162" y="866"/>
                  </a:lnTo>
                  <a:lnTo>
                    <a:pt x="1278" y="1478"/>
                  </a:lnTo>
                  <a:lnTo>
                    <a:pt x="1278" y="1478"/>
                  </a:lnTo>
                  <a:lnTo>
                    <a:pt x="1370" y="1970"/>
                  </a:lnTo>
                  <a:lnTo>
                    <a:pt x="1464" y="2464"/>
                  </a:lnTo>
                  <a:lnTo>
                    <a:pt x="1464" y="2464"/>
                  </a:lnTo>
                  <a:lnTo>
                    <a:pt x="1466" y="2478"/>
                  </a:lnTo>
                  <a:lnTo>
                    <a:pt x="1466" y="2488"/>
                  </a:lnTo>
                  <a:lnTo>
                    <a:pt x="1464" y="2496"/>
                  </a:lnTo>
                  <a:lnTo>
                    <a:pt x="1460" y="2502"/>
                  </a:lnTo>
                  <a:lnTo>
                    <a:pt x="1454" y="2508"/>
                  </a:lnTo>
                  <a:lnTo>
                    <a:pt x="1446" y="2510"/>
                  </a:lnTo>
                  <a:lnTo>
                    <a:pt x="1436" y="2512"/>
                  </a:lnTo>
                  <a:lnTo>
                    <a:pt x="1424" y="2512"/>
                  </a:lnTo>
                  <a:lnTo>
                    <a:pt x="1424" y="2512"/>
                  </a:lnTo>
                  <a:lnTo>
                    <a:pt x="40" y="2512"/>
                  </a:lnTo>
                  <a:lnTo>
                    <a:pt x="40" y="2512"/>
                  </a:lnTo>
                  <a:lnTo>
                    <a:pt x="22" y="2510"/>
                  </a:lnTo>
                  <a:lnTo>
                    <a:pt x="0" y="2506"/>
                  </a:lnTo>
                  <a:lnTo>
                    <a:pt x="0" y="2506"/>
                  </a:lnTo>
                  <a:close/>
                  <a:moveTo>
                    <a:pt x="738" y="886"/>
                  </a:moveTo>
                  <a:lnTo>
                    <a:pt x="738" y="886"/>
                  </a:lnTo>
                  <a:lnTo>
                    <a:pt x="720" y="888"/>
                  </a:lnTo>
                  <a:lnTo>
                    <a:pt x="720" y="888"/>
                  </a:lnTo>
                  <a:lnTo>
                    <a:pt x="538" y="2064"/>
                  </a:lnTo>
                  <a:lnTo>
                    <a:pt x="538" y="2064"/>
                  </a:lnTo>
                  <a:lnTo>
                    <a:pt x="918" y="2064"/>
                  </a:lnTo>
                  <a:lnTo>
                    <a:pt x="918" y="2064"/>
                  </a:lnTo>
                  <a:lnTo>
                    <a:pt x="738" y="886"/>
                  </a:lnTo>
                  <a:lnTo>
                    <a:pt x="738" y="886"/>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sp>
          <p:nvSpPr>
            <p:cNvPr id="19" name="Freeform 28"/>
            <p:cNvSpPr>
              <a:spLocks/>
            </p:cNvSpPr>
            <p:nvPr userDrawn="1"/>
          </p:nvSpPr>
          <p:spPr bwMode="auto">
            <a:xfrm>
              <a:off x="-1250950" y="4198936"/>
              <a:ext cx="3263900" cy="841375"/>
            </a:xfrm>
            <a:custGeom>
              <a:avLst/>
              <a:gdLst>
                <a:gd name="T0" fmla="*/ 1028 w 2056"/>
                <a:gd name="T1" fmla="*/ 528 h 530"/>
                <a:gd name="T2" fmla="*/ 62 w 2056"/>
                <a:gd name="T3" fmla="*/ 530 h 530"/>
                <a:gd name="T4" fmla="*/ 46 w 2056"/>
                <a:gd name="T5" fmla="*/ 530 h 530"/>
                <a:gd name="T6" fmla="*/ 20 w 2056"/>
                <a:gd name="T7" fmla="*/ 524 h 530"/>
                <a:gd name="T8" fmla="*/ 6 w 2056"/>
                <a:gd name="T9" fmla="*/ 510 h 530"/>
                <a:gd name="T10" fmla="*/ 0 w 2056"/>
                <a:gd name="T11" fmla="*/ 484 h 530"/>
                <a:gd name="T12" fmla="*/ 0 w 2056"/>
                <a:gd name="T13" fmla="*/ 468 h 530"/>
                <a:gd name="T14" fmla="*/ 2 w 2056"/>
                <a:gd name="T15" fmla="*/ 408 h 530"/>
                <a:gd name="T16" fmla="*/ 10 w 2056"/>
                <a:gd name="T17" fmla="*/ 382 h 530"/>
                <a:gd name="T18" fmla="*/ 20 w 2056"/>
                <a:gd name="T19" fmla="*/ 372 h 530"/>
                <a:gd name="T20" fmla="*/ 44 w 2056"/>
                <a:gd name="T21" fmla="*/ 364 h 530"/>
                <a:gd name="T22" fmla="*/ 104 w 2056"/>
                <a:gd name="T23" fmla="*/ 362 h 530"/>
                <a:gd name="T24" fmla="*/ 116 w 2056"/>
                <a:gd name="T25" fmla="*/ 360 h 530"/>
                <a:gd name="T26" fmla="*/ 134 w 2056"/>
                <a:gd name="T27" fmla="*/ 354 h 530"/>
                <a:gd name="T28" fmla="*/ 146 w 2056"/>
                <a:gd name="T29" fmla="*/ 342 h 530"/>
                <a:gd name="T30" fmla="*/ 156 w 2056"/>
                <a:gd name="T31" fmla="*/ 314 h 530"/>
                <a:gd name="T32" fmla="*/ 180 w 2056"/>
                <a:gd name="T33" fmla="*/ 182 h 530"/>
                <a:gd name="T34" fmla="*/ 204 w 2056"/>
                <a:gd name="T35" fmla="*/ 52 h 530"/>
                <a:gd name="T36" fmla="*/ 212 w 2056"/>
                <a:gd name="T37" fmla="*/ 28 h 530"/>
                <a:gd name="T38" fmla="*/ 222 w 2056"/>
                <a:gd name="T39" fmla="*/ 12 h 530"/>
                <a:gd name="T40" fmla="*/ 240 w 2056"/>
                <a:gd name="T41" fmla="*/ 4 h 530"/>
                <a:gd name="T42" fmla="*/ 264 w 2056"/>
                <a:gd name="T43" fmla="*/ 0 h 530"/>
                <a:gd name="T44" fmla="*/ 1030 w 2056"/>
                <a:gd name="T45" fmla="*/ 2 h 530"/>
                <a:gd name="T46" fmla="*/ 1794 w 2056"/>
                <a:gd name="T47" fmla="*/ 2 h 530"/>
                <a:gd name="T48" fmla="*/ 1818 w 2056"/>
                <a:gd name="T49" fmla="*/ 4 h 530"/>
                <a:gd name="T50" fmla="*/ 1834 w 2056"/>
                <a:gd name="T51" fmla="*/ 12 h 530"/>
                <a:gd name="T52" fmla="*/ 1846 w 2056"/>
                <a:gd name="T53" fmla="*/ 26 h 530"/>
                <a:gd name="T54" fmla="*/ 1852 w 2056"/>
                <a:gd name="T55" fmla="*/ 48 h 530"/>
                <a:gd name="T56" fmla="*/ 1876 w 2056"/>
                <a:gd name="T57" fmla="*/ 180 h 530"/>
                <a:gd name="T58" fmla="*/ 1900 w 2056"/>
                <a:gd name="T59" fmla="*/ 310 h 530"/>
                <a:gd name="T60" fmla="*/ 1908 w 2056"/>
                <a:gd name="T61" fmla="*/ 334 h 530"/>
                <a:gd name="T62" fmla="*/ 1918 w 2056"/>
                <a:gd name="T63" fmla="*/ 350 h 530"/>
                <a:gd name="T64" fmla="*/ 1936 w 2056"/>
                <a:gd name="T65" fmla="*/ 358 h 530"/>
                <a:gd name="T66" fmla="*/ 1962 w 2056"/>
                <a:gd name="T67" fmla="*/ 362 h 530"/>
                <a:gd name="T68" fmla="*/ 1992 w 2056"/>
                <a:gd name="T69" fmla="*/ 362 h 530"/>
                <a:gd name="T70" fmla="*/ 2034 w 2056"/>
                <a:gd name="T71" fmla="*/ 366 h 530"/>
                <a:gd name="T72" fmla="*/ 2044 w 2056"/>
                <a:gd name="T73" fmla="*/ 374 h 530"/>
                <a:gd name="T74" fmla="*/ 2052 w 2056"/>
                <a:gd name="T75" fmla="*/ 384 h 530"/>
                <a:gd name="T76" fmla="*/ 2056 w 2056"/>
                <a:gd name="T77" fmla="*/ 426 h 530"/>
                <a:gd name="T78" fmla="*/ 2056 w 2056"/>
                <a:gd name="T79" fmla="*/ 456 h 530"/>
                <a:gd name="T80" fmla="*/ 2054 w 2056"/>
                <a:gd name="T81" fmla="*/ 498 h 530"/>
                <a:gd name="T82" fmla="*/ 2048 w 2056"/>
                <a:gd name="T83" fmla="*/ 520 h 530"/>
                <a:gd name="T84" fmla="*/ 2026 w 2056"/>
                <a:gd name="T85" fmla="*/ 528 h 530"/>
                <a:gd name="T86" fmla="*/ 1986 w 2056"/>
                <a:gd name="T87" fmla="*/ 528 h 530"/>
                <a:gd name="T88" fmla="*/ 1028 w 2056"/>
                <a:gd name="T89" fmla="*/ 528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56" h="530">
                  <a:moveTo>
                    <a:pt x="1028" y="528"/>
                  </a:moveTo>
                  <a:lnTo>
                    <a:pt x="1028" y="528"/>
                  </a:lnTo>
                  <a:lnTo>
                    <a:pt x="546" y="528"/>
                  </a:lnTo>
                  <a:lnTo>
                    <a:pt x="62" y="530"/>
                  </a:lnTo>
                  <a:lnTo>
                    <a:pt x="62" y="530"/>
                  </a:lnTo>
                  <a:lnTo>
                    <a:pt x="46" y="530"/>
                  </a:lnTo>
                  <a:lnTo>
                    <a:pt x="32" y="528"/>
                  </a:lnTo>
                  <a:lnTo>
                    <a:pt x="20" y="524"/>
                  </a:lnTo>
                  <a:lnTo>
                    <a:pt x="12" y="518"/>
                  </a:lnTo>
                  <a:lnTo>
                    <a:pt x="6" y="510"/>
                  </a:lnTo>
                  <a:lnTo>
                    <a:pt x="2" y="498"/>
                  </a:lnTo>
                  <a:lnTo>
                    <a:pt x="0" y="484"/>
                  </a:lnTo>
                  <a:lnTo>
                    <a:pt x="0" y="468"/>
                  </a:lnTo>
                  <a:lnTo>
                    <a:pt x="0" y="468"/>
                  </a:lnTo>
                  <a:lnTo>
                    <a:pt x="0" y="434"/>
                  </a:lnTo>
                  <a:lnTo>
                    <a:pt x="2" y="408"/>
                  </a:lnTo>
                  <a:lnTo>
                    <a:pt x="6" y="388"/>
                  </a:lnTo>
                  <a:lnTo>
                    <a:pt x="10" y="382"/>
                  </a:lnTo>
                  <a:lnTo>
                    <a:pt x="14" y="376"/>
                  </a:lnTo>
                  <a:lnTo>
                    <a:pt x="20" y="372"/>
                  </a:lnTo>
                  <a:lnTo>
                    <a:pt x="26" y="368"/>
                  </a:lnTo>
                  <a:lnTo>
                    <a:pt x="44" y="364"/>
                  </a:lnTo>
                  <a:lnTo>
                    <a:pt x="70" y="362"/>
                  </a:lnTo>
                  <a:lnTo>
                    <a:pt x="104" y="362"/>
                  </a:lnTo>
                  <a:lnTo>
                    <a:pt x="104" y="362"/>
                  </a:lnTo>
                  <a:lnTo>
                    <a:pt x="116" y="360"/>
                  </a:lnTo>
                  <a:lnTo>
                    <a:pt x="126" y="358"/>
                  </a:lnTo>
                  <a:lnTo>
                    <a:pt x="134" y="354"/>
                  </a:lnTo>
                  <a:lnTo>
                    <a:pt x="142" y="348"/>
                  </a:lnTo>
                  <a:lnTo>
                    <a:pt x="146" y="342"/>
                  </a:lnTo>
                  <a:lnTo>
                    <a:pt x="150" y="334"/>
                  </a:lnTo>
                  <a:lnTo>
                    <a:pt x="156" y="314"/>
                  </a:lnTo>
                  <a:lnTo>
                    <a:pt x="156" y="314"/>
                  </a:lnTo>
                  <a:lnTo>
                    <a:pt x="180" y="182"/>
                  </a:lnTo>
                  <a:lnTo>
                    <a:pt x="204" y="52"/>
                  </a:lnTo>
                  <a:lnTo>
                    <a:pt x="204" y="52"/>
                  </a:lnTo>
                  <a:lnTo>
                    <a:pt x="208" y="40"/>
                  </a:lnTo>
                  <a:lnTo>
                    <a:pt x="212" y="28"/>
                  </a:lnTo>
                  <a:lnTo>
                    <a:pt x="216" y="20"/>
                  </a:lnTo>
                  <a:lnTo>
                    <a:pt x="222" y="12"/>
                  </a:lnTo>
                  <a:lnTo>
                    <a:pt x="230" y="8"/>
                  </a:lnTo>
                  <a:lnTo>
                    <a:pt x="240" y="4"/>
                  </a:lnTo>
                  <a:lnTo>
                    <a:pt x="250" y="2"/>
                  </a:lnTo>
                  <a:lnTo>
                    <a:pt x="264" y="0"/>
                  </a:lnTo>
                  <a:lnTo>
                    <a:pt x="264" y="0"/>
                  </a:lnTo>
                  <a:lnTo>
                    <a:pt x="1030" y="2"/>
                  </a:lnTo>
                  <a:lnTo>
                    <a:pt x="1794" y="2"/>
                  </a:lnTo>
                  <a:lnTo>
                    <a:pt x="1794" y="2"/>
                  </a:lnTo>
                  <a:lnTo>
                    <a:pt x="1808" y="2"/>
                  </a:lnTo>
                  <a:lnTo>
                    <a:pt x="1818" y="4"/>
                  </a:lnTo>
                  <a:lnTo>
                    <a:pt x="1828" y="6"/>
                  </a:lnTo>
                  <a:lnTo>
                    <a:pt x="1834" y="12"/>
                  </a:lnTo>
                  <a:lnTo>
                    <a:pt x="1840" y="18"/>
                  </a:lnTo>
                  <a:lnTo>
                    <a:pt x="1846" y="26"/>
                  </a:lnTo>
                  <a:lnTo>
                    <a:pt x="1850" y="36"/>
                  </a:lnTo>
                  <a:lnTo>
                    <a:pt x="1852" y="48"/>
                  </a:lnTo>
                  <a:lnTo>
                    <a:pt x="1852" y="48"/>
                  </a:lnTo>
                  <a:lnTo>
                    <a:pt x="1876" y="180"/>
                  </a:lnTo>
                  <a:lnTo>
                    <a:pt x="1900" y="310"/>
                  </a:lnTo>
                  <a:lnTo>
                    <a:pt x="1900" y="310"/>
                  </a:lnTo>
                  <a:lnTo>
                    <a:pt x="1904" y="322"/>
                  </a:lnTo>
                  <a:lnTo>
                    <a:pt x="1908" y="334"/>
                  </a:lnTo>
                  <a:lnTo>
                    <a:pt x="1912" y="342"/>
                  </a:lnTo>
                  <a:lnTo>
                    <a:pt x="1918" y="350"/>
                  </a:lnTo>
                  <a:lnTo>
                    <a:pt x="1926" y="356"/>
                  </a:lnTo>
                  <a:lnTo>
                    <a:pt x="1936" y="358"/>
                  </a:lnTo>
                  <a:lnTo>
                    <a:pt x="1948" y="362"/>
                  </a:lnTo>
                  <a:lnTo>
                    <a:pt x="1962" y="362"/>
                  </a:lnTo>
                  <a:lnTo>
                    <a:pt x="1962" y="362"/>
                  </a:lnTo>
                  <a:lnTo>
                    <a:pt x="1992" y="362"/>
                  </a:lnTo>
                  <a:lnTo>
                    <a:pt x="2016" y="362"/>
                  </a:lnTo>
                  <a:lnTo>
                    <a:pt x="2034" y="366"/>
                  </a:lnTo>
                  <a:lnTo>
                    <a:pt x="2040" y="370"/>
                  </a:lnTo>
                  <a:lnTo>
                    <a:pt x="2044" y="374"/>
                  </a:lnTo>
                  <a:lnTo>
                    <a:pt x="2048" y="378"/>
                  </a:lnTo>
                  <a:lnTo>
                    <a:pt x="2052" y="384"/>
                  </a:lnTo>
                  <a:lnTo>
                    <a:pt x="2054" y="402"/>
                  </a:lnTo>
                  <a:lnTo>
                    <a:pt x="2056" y="426"/>
                  </a:lnTo>
                  <a:lnTo>
                    <a:pt x="2056" y="456"/>
                  </a:lnTo>
                  <a:lnTo>
                    <a:pt x="2056" y="456"/>
                  </a:lnTo>
                  <a:lnTo>
                    <a:pt x="2056" y="480"/>
                  </a:lnTo>
                  <a:lnTo>
                    <a:pt x="2054" y="498"/>
                  </a:lnTo>
                  <a:lnTo>
                    <a:pt x="2052" y="512"/>
                  </a:lnTo>
                  <a:lnTo>
                    <a:pt x="2048" y="520"/>
                  </a:lnTo>
                  <a:lnTo>
                    <a:pt x="2038" y="526"/>
                  </a:lnTo>
                  <a:lnTo>
                    <a:pt x="2026" y="528"/>
                  </a:lnTo>
                  <a:lnTo>
                    <a:pt x="2010" y="528"/>
                  </a:lnTo>
                  <a:lnTo>
                    <a:pt x="1986" y="528"/>
                  </a:lnTo>
                  <a:lnTo>
                    <a:pt x="1986" y="528"/>
                  </a:lnTo>
                  <a:lnTo>
                    <a:pt x="1028" y="528"/>
                  </a:lnTo>
                  <a:lnTo>
                    <a:pt x="1028" y="528"/>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grpSp>
      <p:sp>
        <p:nvSpPr>
          <p:cNvPr id="16" name="Rectangle 15"/>
          <p:cNvSpPr/>
          <p:nvPr userDrawn="1">
            <p:custDataLst>
              <p:tags r:id="rId10"/>
            </p:custDataLst>
          </p:nvPr>
        </p:nvSpPr>
        <p:spPr>
          <a:xfrm>
            <a:off x="1" y="4619624"/>
            <a:ext cx="9144000" cy="224313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8" name="E719C35A-4CD6-4178-B0D0-8DA208F1799A" descr="E719C35A-4CD6-4178-B0D0-8DA208F1799A"/>
          <p:cNvPicPr>
            <a:picLocks noChangeAspect="1" noChangeArrowheads="1"/>
          </p:cNvPicPr>
          <p:nvPr userDrawn="1">
            <p:custDataLst>
              <p:tags r:id="rId11"/>
            </p:custDataLst>
          </p:nvPr>
        </p:nvPicPr>
        <p:blipFill rotWithShape="1">
          <a:blip r:embed="rId16"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5498248" y="5557688"/>
            <a:ext cx="1122645" cy="1046100"/>
          </a:xfrm>
          <a:prstGeom prst="rect">
            <a:avLst/>
          </a:prstGeom>
          <a:noFill/>
          <a:ln w="9525">
            <a:noFill/>
            <a:miter lim="800000"/>
            <a:headEnd/>
            <a:tailEnd/>
          </a:ln>
        </p:spPr>
      </p:pic>
      <p:pic>
        <p:nvPicPr>
          <p:cNvPr id="9" name="Picture 7" descr="http://www.mininterior.gov.co/sites/default/files/galeria-imagenes/2014-logo_web_eslogan.png"/>
          <p:cNvPicPr>
            <a:picLocks noChangeAspect="1" noChangeArrowheads="1"/>
          </p:cNvPicPr>
          <p:nvPr userDrawn="1">
            <p:custDataLst>
              <p:tags r:id="rId12"/>
            </p:custDataLst>
          </p:nvPr>
        </p:nvPicPr>
        <p:blipFill>
          <a:blip r:embed="rId17">
            <a:extLst>
              <a:ext uri="{28A0092B-C50C-407E-A947-70E740481C1C}">
                <a14:useLocalDpi xmlns:a14="http://schemas.microsoft.com/office/drawing/2010/main" val="0"/>
              </a:ext>
            </a:extLst>
          </a:blip>
          <a:srcRect/>
          <a:stretch>
            <a:fillRect/>
          </a:stretch>
        </p:blipFill>
        <p:spPr bwMode="auto">
          <a:xfrm>
            <a:off x="6887593" y="5666307"/>
            <a:ext cx="1733700" cy="828862"/>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userDrawn="1"/>
        </p:nvSpPr>
        <p:spPr>
          <a:xfrm>
            <a:off x="0" y="4617720"/>
            <a:ext cx="9144001" cy="47625"/>
          </a:xfrm>
          <a:prstGeom prst="rect">
            <a:avLst/>
          </a:prstGeom>
          <a:gradFill flip="none" rotWithShape="1">
            <a:gsLst>
              <a:gs pos="0">
                <a:schemeClr val="accent5"/>
              </a:gs>
              <a:gs pos="100000">
                <a:schemeClr val="accent5">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Tree>
    <p:extLst>
      <p:ext uri="{BB962C8B-B14F-4D97-AF65-F5344CB8AC3E}">
        <p14:creationId xmlns:p14="http://schemas.microsoft.com/office/powerpoint/2010/main" val="281467571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ólo el título">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68254186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275"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5" name="5 Marcador de número de diapositiva"/>
          <p:cNvSpPr>
            <a:spLocks noGrp="1"/>
          </p:cNvSpPr>
          <p:nvPr>
            <p:ph type="sldNum" sz="quarter" idx="12"/>
            <p:custDataLst>
              <p:tags r:id="rId3"/>
            </p:custDataLst>
          </p:nvPr>
        </p:nvSpPr>
        <p:spPr/>
        <p:txBody>
          <a:bodyPr/>
          <a:lstStyle>
            <a:lvl1pPr>
              <a:defRPr/>
            </a:lvl1pPr>
          </a:lstStyle>
          <a:p>
            <a:pPr>
              <a:defRPr/>
            </a:pPr>
            <a:fld id="{C2C0D9B7-3709-4AA7-BC15-71609CD14C4E}" type="slidenum">
              <a:rPr lang="es-CO" smtClean="0">
                <a:solidFill>
                  <a:srgbClr val="244061">
                    <a:tint val="75000"/>
                  </a:srgbClr>
                </a:solidFill>
              </a:rPr>
              <a:pPr>
                <a:defRPr/>
              </a:pPr>
              <a:t>‹Nº›</a:t>
            </a:fld>
            <a:endParaRPr lang="es-CO" dirty="0">
              <a:solidFill>
                <a:srgbClr val="244061">
                  <a:tint val="75000"/>
                </a:srgbClr>
              </a:solidFill>
            </a:endParaRPr>
          </a:p>
        </p:txBody>
      </p:sp>
      <p:sp>
        <p:nvSpPr>
          <p:cNvPr id="11" name="Title 10"/>
          <p:cNvSpPr>
            <a:spLocks noGrp="1"/>
          </p:cNvSpPr>
          <p:nvPr>
            <p:ph type="title"/>
            <p:custDataLst>
              <p:tags r:id="rId4"/>
            </p:custDataLst>
          </p:nvPr>
        </p:nvSpPr>
        <p:spPr/>
        <p:txBody>
          <a:bodyPr/>
          <a:lstStyle>
            <a:lvl1pPr>
              <a:defRPr>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40588189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ido, Agenda">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33309448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370" name="think-cell Slide" r:id="rId10" imgW="270" imgH="270" progId="TCLayout.ActiveDocument.1">
                  <p:embed/>
                </p:oleObj>
              </mc:Choice>
              <mc:Fallback>
                <p:oleObj name="think-cell Slide" r:id="rId10" imgW="270" imgH="270" progId="TCLayout.ActiveDocument.1">
                  <p:embed/>
                  <p:pic>
                    <p:nvPicPr>
                      <p:cNvPr id="0" name=""/>
                      <p:cNvPicPr/>
                      <p:nvPr/>
                    </p:nvPicPr>
                    <p:blipFill>
                      <a:blip r:embed="rId11"/>
                      <a:stretch>
                        <a:fillRect/>
                      </a:stretch>
                    </p:blipFill>
                    <p:spPr>
                      <a:xfrm>
                        <a:off x="1588" y="1588"/>
                        <a:ext cx="1587" cy="1587"/>
                      </a:xfrm>
                      <a:prstGeom prst="rect">
                        <a:avLst/>
                      </a:prstGeom>
                    </p:spPr>
                  </p:pic>
                </p:oleObj>
              </mc:Fallback>
            </mc:AlternateContent>
          </a:graphicData>
        </a:graphic>
      </p:graphicFrame>
      <p:sp>
        <p:nvSpPr>
          <p:cNvPr id="2" name="Rectangle 1"/>
          <p:cNvSpPr/>
          <p:nvPr userDrawn="1">
            <p:custDataLst>
              <p:tags r:id="rId3"/>
            </p:custDataLst>
          </p:nvPr>
        </p:nvSpPr>
        <p:spPr>
          <a:xfrm>
            <a:off x="477678" y="0"/>
            <a:ext cx="8666321" cy="1200149"/>
          </a:xfrm>
          <a:custGeom>
            <a:avLst/>
            <a:gdLst>
              <a:gd name="connsiteX0" fmla="*/ 0 w 8404860"/>
              <a:gd name="connsiteY0" fmla="*/ 0 h 1209674"/>
              <a:gd name="connsiteX1" fmla="*/ 8404860 w 8404860"/>
              <a:gd name="connsiteY1" fmla="*/ 0 h 1209674"/>
              <a:gd name="connsiteX2" fmla="*/ 8404860 w 8404860"/>
              <a:gd name="connsiteY2" fmla="*/ 1209674 h 1209674"/>
              <a:gd name="connsiteX3" fmla="*/ 0 w 8404860"/>
              <a:gd name="connsiteY3" fmla="*/ 1209674 h 1209674"/>
              <a:gd name="connsiteX4" fmla="*/ 0 w 8404860"/>
              <a:gd name="connsiteY4" fmla="*/ 0 h 1209674"/>
              <a:gd name="connsiteX0" fmla="*/ 0 w 8656320"/>
              <a:gd name="connsiteY0" fmla="*/ 0 h 1217294"/>
              <a:gd name="connsiteX1" fmla="*/ 8656320 w 8656320"/>
              <a:gd name="connsiteY1" fmla="*/ 7620 h 1217294"/>
              <a:gd name="connsiteX2" fmla="*/ 8656320 w 8656320"/>
              <a:gd name="connsiteY2" fmla="*/ 1217294 h 1217294"/>
              <a:gd name="connsiteX3" fmla="*/ 251460 w 8656320"/>
              <a:gd name="connsiteY3" fmla="*/ 1217294 h 1217294"/>
              <a:gd name="connsiteX4" fmla="*/ 0 w 8656320"/>
              <a:gd name="connsiteY4" fmla="*/ 0 h 1217294"/>
              <a:gd name="connsiteX0" fmla="*/ 0 w 8663940"/>
              <a:gd name="connsiteY0" fmla="*/ 15240 h 1209674"/>
              <a:gd name="connsiteX1" fmla="*/ 8663940 w 8663940"/>
              <a:gd name="connsiteY1" fmla="*/ 0 h 1209674"/>
              <a:gd name="connsiteX2" fmla="*/ 8663940 w 8663940"/>
              <a:gd name="connsiteY2" fmla="*/ 1209674 h 1209674"/>
              <a:gd name="connsiteX3" fmla="*/ 259080 w 8663940"/>
              <a:gd name="connsiteY3" fmla="*/ 1209674 h 1209674"/>
              <a:gd name="connsiteX4" fmla="*/ 0 w 8663940"/>
              <a:gd name="connsiteY4" fmla="*/ 15240 h 1209674"/>
              <a:gd name="connsiteX0" fmla="*/ 0 w 8656796"/>
              <a:gd name="connsiteY0" fmla="*/ 5715 h 1209674"/>
              <a:gd name="connsiteX1" fmla="*/ 8656796 w 8656796"/>
              <a:gd name="connsiteY1" fmla="*/ 0 h 1209674"/>
              <a:gd name="connsiteX2" fmla="*/ 8656796 w 8656796"/>
              <a:gd name="connsiteY2" fmla="*/ 1209674 h 1209674"/>
              <a:gd name="connsiteX3" fmla="*/ 251936 w 8656796"/>
              <a:gd name="connsiteY3" fmla="*/ 1209674 h 1209674"/>
              <a:gd name="connsiteX4" fmla="*/ 0 w 8656796"/>
              <a:gd name="connsiteY4" fmla="*/ 5715 h 1209674"/>
              <a:gd name="connsiteX0" fmla="*/ 0 w 8656796"/>
              <a:gd name="connsiteY0" fmla="*/ 8096 h 1209674"/>
              <a:gd name="connsiteX1" fmla="*/ 8656796 w 8656796"/>
              <a:gd name="connsiteY1" fmla="*/ 0 h 1209674"/>
              <a:gd name="connsiteX2" fmla="*/ 8656796 w 8656796"/>
              <a:gd name="connsiteY2" fmla="*/ 1209674 h 1209674"/>
              <a:gd name="connsiteX3" fmla="*/ 251936 w 8656796"/>
              <a:gd name="connsiteY3" fmla="*/ 1209674 h 1209674"/>
              <a:gd name="connsiteX4" fmla="*/ 0 w 8656796"/>
              <a:gd name="connsiteY4" fmla="*/ 8096 h 1209674"/>
              <a:gd name="connsiteX0" fmla="*/ 0 w 8666321"/>
              <a:gd name="connsiteY0" fmla="*/ 0 h 1211103"/>
              <a:gd name="connsiteX1" fmla="*/ 8666321 w 8666321"/>
              <a:gd name="connsiteY1" fmla="*/ 1429 h 1211103"/>
              <a:gd name="connsiteX2" fmla="*/ 8666321 w 8666321"/>
              <a:gd name="connsiteY2" fmla="*/ 1211103 h 1211103"/>
              <a:gd name="connsiteX3" fmla="*/ 261461 w 8666321"/>
              <a:gd name="connsiteY3" fmla="*/ 1211103 h 1211103"/>
              <a:gd name="connsiteX4" fmla="*/ 0 w 8666321"/>
              <a:gd name="connsiteY4" fmla="*/ 0 h 12111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6321" h="1211103">
                <a:moveTo>
                  <a:pt x="0" y="0"/>
                </a:moveTo>
                <a:lnTo>
                  <a:pt x="8666321" y="1429"/>
                </a:lnTo>
                <a:lnTo>
                  <a:pt x="8666321" y="1211103"/>
                </a:lnTo>
                <a:lnTo>
                  <a:pt x="261461" y="1211103"/>
                </a:lnTo>
                <a:lnTo>
                  <a:pt x="0" y="0"/>
                </a:lnTo>
                <a:close/>
              </a:path>
            </a:pathLst>
          </a:custGeom>
          <a:solidFill>
            <a:srgbClr val="E4EB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0"/>
          <p:cNvSpPr>
            <a:spLocks noGrp="1"/>
          </p:cNvSpPr>
          <p:nvPr>
            <p:ph type="title" hasCustomPrompt="1"/>
            <p:custDataLst>
              <p:tags r:id="rId4"/>
            </p:custDataLst>
          </p:nvPr>
        </p:nvSpPr>
        <p:spPr>
          <a:xfrm>
            <a:off x="819150" y="433512"/>
            <a:ext cx="7738274" cy="748669"/>
          </a:xfrm>
        </p:spPr>
        <p:txBody>
          <a:bodyPr/>
          <a:lstStyle>
            <a:lvl1pPr>
              <a:defRPr sz="2400" b="1">
                <a:solidFill>
                  <a:schemeClr val="tx1"/>
                </a:solidFill>
              </a:defRPr>
            </a:lvl1pPr>
          </a:lstStyle>
          <a:p>
            <a:r>
              <a:rPr lang="en-US" dirty="0" smtClean="0"/>
              <a:t>Click to edit master title style</a:t>
            </a:r>
            <a:endParaRPr lang="en-US" dirty="0"/>
          </a:p>
        </p:txBody>
      </p:sp>
      <p:grpSp>
        <p:nvGrpSpPr>
          <p:cNvPr id="22" name="Group 21"/>
          <p:cNvGrpSpPr/>
          <p:nvPr userDrawn="1">
            <p:custDataLst>
              <p:tags r:id="rId5"/>
            </p:custDataLst>
          </p:nvPr>
        </p:nvGrpSpPr>
        <p:grpSpPr>
          <a:xfrm>
            <a:off x="-352425" y="-398782"/>
            <a:ext cx="983076" cy="1598932"/>
            <a:chOff x="-1250950" y="-268289"/>
            <a:chExt cx="3263900" cy="5308600"/>
          </a:xfrm>
          <a:solidFill>
            <a:schemeClr val="accent3">
              <a:lumMod val="20000"/>
              <a:lumOff val="80000"/>
            </a:schemeClr>
          </a:solidFill>
        </p:grpSpPr>
        <p:sp>
          <p:nvSpPr>
            <p:cNvPr id="23" name="Freeform 27"/>
            <p:cNvSpPr>
              <a:spLocks noEditPoints="1"/>
            </p:cNvSpPr>
            <p:nvPr userDrawn="1"/>
          </p:nvSpPr>
          <p:spPr bwMode="auto">
            <a:xfrm>
              <a:off x="-784225" y="-268289"/>
              <a:ext cx="2327275" cy="3987800"/>
            </a:xfrm>
            <a:custGeom>
              <a:avLst/>
              <a:gdLst>
                <a:gd name="T0" fmla="*/ 0 w 1466"/>
                <a:gd name="T1" fmla="*/ 2506 h 2512"/>
                <a:gd name="T2" fmla="*/ 48 w 1466"/>
                <a:gd name="T3" fmla="*/ 2254 h 2512"/>
                <a:gd name="T4" fmla="*/ 300 w 1466"/>
                <a:gd name="T5" fmla="*/ 916 h 2512"/>
                <a:gd name="T6" fmla="*/ 428 w 1466"/>
                <a:gd name="T7" fmla="*/ 240 h 2512"/>
                <a:gd name="T8" fmla="*/ 436 w 1466"/>
                <a:gd name="T9" fmla="*/ 208 h 2512"/>
                <a:gd name="T10" fmla="*/ 454 w 1466"/>
                <a:gd name="T11" fmla="*/ 150 h 2512"/>
                <a:gd name="T12" fmla="*/ 480 w 1466"/>
                <a:gd name="T13" fmla="*/ 104 h 2512"/>
                <a:gd name="T14" fmla="*/ 514 w 1466"/>
                <a:gd name="T15" fmla="*/ 66 h 2512"/>
                <a:gd name="T16" fmla="*/ 554 w 1466"/>
                <a:gd name="T17" fmla="*/ 38 h 2512"/>
                <a:gd name="T18" fmla="*/ 602 w 1466"/>
                <a:gd name="T19" fmla="*/ 18 h 2512"/>
                <a:gd name="T20" fmla="*/ 662 w 1466"/>
                <a:gd name="T21" fmla="*/ 6 h 2512"/>
                <a:gd name="T22" fmla="*/ 730 w 1466"/>
                <a:gd name="T23" fmla="*/ 0 h 2512"/>
                <a:gd name="T24" fmla="*/ 768 w 1466"/>
                <a:gd name="T25" fmla="*/ 2 h 2512"/>
                <a:gd name="T26" fmla="*/ 826 w 1466"/>
                <a:gd name="T27" fmla="*/ 6 h 2512"/>
                <a:gd name="T28" fmla="*/ 876 w 1466"/>
                <a:gd name="T29" fmla="*/ 20 h 2512"/>
                <a:gd name="T30" fmla="*/ 922 w 1466"/>
                <a:gd name="T31" fmla="*/ 40 h 2512"/>
                <a:gd name="T32" fmla="*/ 958 w 1466"/>
                <a:gd name="T33" fmla="*/ 70 h 2512"/>
                <a:gd name="T34" fmla="*/ 990 w 1466"/>
                <a:gd name="T35" fmla="*/ 104 h 2512"/>
                <a:gd name="T36" fmla="*/ 1014 w 1466"/>
                <a:gd name="T37" fmla="*/ 148 h 2512"/>
                <a:gd name="T38" fmla="*/ 1034 w 1466"/>
                <a:gd name="T39" fmla="*/ 198 h 2512"/>
                <a:gd name="T40" fmla="*/ 1048 w 1466"/>
                <a:gd name="T41" fmla="*/ 256 h 2512"/>
                <a:gd name="T42" fmla="*/ 1162 w 1466"/>
                <a:gd name="T43" fmla="*/ 866 h 2512"/>
                <a:gd name="T44" fmla="*/ 1278 w 1466"/>
                <a:gd name="T45" fmla="*/ 1478 h 2512"/>
                <a:gd name="T46" fmla="*/ 1464 w 1466"/>
                <a:gd name="T47" fmla="*/ 2464 h 2512"/>
                <a:gd name="T48" fmla="*/ 1466 w 1466"/>
                <a:gd name="T49" fmla="*/ 2478 h 2512"/>
                <a:gd name="T50" fmla="*/ 1464 w 1466"/>
                <a:gd name="T51" fmla="*/ 2496 h 2512"/>
                <a:gd name="T52" fmla="*/ 1454 w 1466"/>
                <a:gd name="T53" fmla="*/ 2508 h 2512"/>
                <a:gd name="T54" fmla="*/ 1436 w 1466"/>
                <a:gd name="T55" fmla="*/ 2512 h 2512"/>
                <a:gd name="T56" fmla="*/ 1424 w 1466"/>
                <a:gd name="T57" fmla="*/ 2512 h 2512"/>
                <a:gd name="T58" fmla="*/ 40 w 1466"/>
                <a:gd name="T59" fmla="*/ 2512 h 2512"/>
                <a:gd name="T60" fmla="*/ 0 w 1466"/>
                <a:gd name="T61" fmla="*/ 2506 h 2512"/>
                <a:gd name="T62" fmla="*/ 738 w 1466"/>
                <a:gd name="T63" fmla="*/ 886 h 2512"/>
                <a:gd name="T64" fmla="*/ 720 w 1466"/>
                <a:gd name="T65" fmla="*/ 888 h 2512"/>
                <a:gd name="T66" fmla="*/ 538 w 1466"/>
                <a:gd name="T67" fmla="*/ 2064 h 2512"/>
                <a:gd name="T68" fmla="*/ 918 w 1466"/>
                <a:gd name="T69" fmla="*/ 2064 h 2512"/>
                <a:gd name="T70" fmla="*/ 738 w 1466"/>
                <a:gd name="T71" fmla="*/ 886 h 2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6" h="2512">
                  <a:moveTo>
                    <a:pt x="0" y="2506"/>
                  </a:moveTo>
                  <a:lnTo>
                    <a:pt x="0" y="2506"/>
                  </a:lnTo>
                  <a:lnTo>
                    <a:pt x="48" y="2254"/>
                  </a:lnTo>
                  <a:lnTo>
                    <a:pt x="48" y="2254"/>
                  </a:lnTo>
                  <a:lnTo>
                    <a:pt x="300" y="916"/>
                  </a:lnTo>
                  <a:lnTo>
                    <a:pt x="300" y="916"/>
                  </a:lnTo>
                  <a:lnTo>
                    <a:pt x="364" y="578"/>
                  </a:lnTo>
                  <a:lnTo>
                    <a:pt x="428" y="240"/>
                  </a:lnTo>
                  <a:lnTo>
                    <a:pt x="428" y="240"/>
                  </a:lnTo>
                  <a:lnTo>
                    <a:pt x="436" y="208"/>
                  </a:lnTo>
                  <a:lnTo>
                    <a:pt x="444" y="178"/>
                  </a:lnTo>
                  <a:lnTo>
                    <a:pt x="454" y="150"/>
                  </a:lnTo>
                  <a:lnTo>
                    <a:pt x="466" y="126"/>
                  </a:lnTo>
                  <a:lnTo>
                    <a:pt x="480" y="104"/>
                  </a:lnTo>
                  <a:lnTo>
                    <a:pt x="496" y="84"/>
                  </a:lnTo>
                  <a:lnTo>
                    <a:pt x="514" y="66"/>
                  </a:lnTo>
                  <a:lnTo>
                    <a:pt x="532" y="50"/>
                  </a:lnTo>
                  <a:lnTo>
                    <a:pt x="554" y="38"/>
                  </a:lnTo>
                  <a:lnTo>
                    <a:pt x="578" y="26"/>
                  </a:lnTo>
                  <a:lnTo>
                    <a:pt x="602" y="18"/>
                  </a:lnTo>
                  <a:lnTo>
                    <a:pt x="630" y="10"/>
                  </a:lnTo>
                  <a:lnTo>
                    <a:pt x="662" y="6"/>
                  </a:lnTo>
                  <a:lnTo>
                    <a:pt x="694" y="2"/>
                  </a:lnTo>
                  <a:lnTo>
                    <a:pt x="730" y="0"/>
                  </a:lnTo>
                  <a:lnTo>
                    <a:pt x="768" y="2"/>
                  </a:lnTo>
                  <a:lnTo>
                    <a:pt x="768" y="2"/>
                  </a:lnTo>
                  <a:lnTo>
                    <a:pt x="798" y="4"/>
                  </a:lnTo>
                  <a:lnTo>
                    <a:pt x="826" y="6"/>
                  </a:lnTo>
                  <a:lnTo>
                    <a:pt x="852" y="12"/>
                  </a:lnTo>
                  <a:lnTo>
                    <a:pt x="876" y="20"/>
                  </a:lnTo>
                  <a:lnTo>
                    <a:pt x="900" y="30"/>
                  </a:lnTo>
                  <a:lnTo>
                    <a:pt x="922" y="40"/>
                  </a:lnTo>
                  <a:lnTo>
                    <a:pt x="940" y="54"/>
                  </a:lnTo>
                  <a:lnTo>
                    <a:pt x="958" y="70"/>
                  </a:lnTo>
                  <a:lnTo>
                    <a:pt x="974" y="86"/>
                  </a:lnTo>
                  <a:lnTo>
                    <a:pt x="990" y="104"/>
                  </a:lnTo>
                  <a:lnTo>
                    <a:pt x="1002" y="126"/>
                  </a:lnTo>
                  <a:lnTo>
                    <a:pt x="1014" y="148"/>
                  </a:lnTo>
                  <a:lnTo>
                    <a:pt x="1026" y="172"/>
                  </a:lnTo>
                  <a:lnTo>
                    <a:pt x="1034" y="198"/>
                  </a:lnTo>
                  <a:lnTo>
                    <a:pt x="1042" y="226"/>
                  </a:lnTo>
                  <a:lnTo>
                    <a:pt x="1048" y="256"/>
                  </a:lnTo>
                  <a:lnTo>
                    <a:pt x="1048" y="256"/>
                  </a:lnTo>
                  <a:lnTo>
                    <a:pt x="1162" y="866"/>
                  </a:lnTo>
                  <a:lnTo>
                    <a:pt x="1278" y="1478"/>
                  </a:lnTo>
                  <a:lnTo>
                    <a:pt x="1278" y="1478"/>
                  </a:lnTo>
                  <a:lnTo>
                    <a:pt x="1370" y="1970"/>
                  </a:lnTo>
                  <a:lnTo>
                    <a:pt x="1464" y="2464"/>
                  </a:lnTo>
                  <a:lnTo>
                    <a:pt x="1464" y="2464"/>
                  </a:lnTo>
                  <a:lnTo>
                    <a:pt x="1466" y="2478"/>
                  </a:lnTo>
                  <a:lnTo>
                    <a:pt x="1466" y="2488"/>
                  </a:lnTo>
                  <a:lnTo>
                    <a:pt x="1464" y="2496"/>
                  </a:lnTo>
                  <a:lnTo>
                    <a:pt x="1460" y="2502"/>
                  </a:lnTo>
                  <a:lnTo>
                    <a:pt x="1454" y="2508"/>
                  </a:lnTo>
                  <a:lnTo>
                    <a:pt x="1446" y="2510"/>
                  </a:lnTo>
                  <a:lnTo>
                    <a:pt x="1436" y="2512"/>
                  </a:lnTo>
                  <a:lnTo>
                    <a:pt x="1424" y="2512"/>
                  </a:lnTo>
                  <a:lnTo>
                    <a:pt x="1424" y="2512"/>
                  </a:lnTo>
                  <a:lnTo>
                    <a:pt x="40" y="2512"/>
                  </a:lnTo>
                  <a:lnTo>
                    <a:pt x="40" y="2512"/>
                  </a:lnTo>
                  <a:lnTo>
                    <a:pt x="22" y="2510"/>
                  </a:lnTo>
                  <a:lnTo>
                    <a:pt x="0" y="2506"/>
                  </a:lnTo>
                  <a:lnTo>
                    <a:pt x="0" y="2506"/>
                  </a:lnTo>
                  <a:close/>
                  <a:moveTo>
                    <a:pt x="738" y="886"/>
                  </a:moveTo>
                  <a:lnTo>
                    <a:pt x="738" y="886"/>
                  </a:lnTo>
                  <a:lnTo>
                    <a:pt x="720" y="888"/>
                  </a:lnTo>
                  <a:lnTo>
                    <a:pt x="720" y="888"/>
                  </a:lnTo>
                  <a:lnTo>
                    <a:pt x="538" y="2064"/>
                  </a:lnTo>
                  <a:lnTo>
                    <a:pt x="538" y="2064"/>
                  </a:lnTo>
                  <a:lnTo>
                    <a:pt x="918" y="2064"/>
                  </a:lnTo>
                  <a:lnTo>
                    <a:pt x="918" y="2064"/>
                  </a:lnTo>
                  <a:lnTo>
                    <a:pt x="738" y="886"/>
                  </a:lnTo>
                  <a:lnTo>
                    <a:pt x="738" y="886"/>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sp>
          <p:nvSpPr>
            <p:cNvPr id="24" name="Freeform 28"/>
            <p:cNvSpPr>
              <a:spLocks/>
            </p:cNvSpPr>
            <p:nvPr userDrawn="1"/>
          </p:nvSpPr>
          <p:spPr bwMode="auto">
            <a:xfrm>
              <a:off x="-1250950" y="4198936"/>
              <a:ext cx="3263900" cy="841375"/>
            </a:xfrm>
            <a:custGeom>
              <a:avLst/>
              <a:gdLst>
                <a:gd name="T0" fmla="*/ 1028 w 2056"/>
                <a:gd name="T1" fmla="*/ 528 h 530"/>
                <a:gd name="T2" fmla="*/ 62 w 2056"/>
                <a:gd name="T3" fmla="*/ 530 h 530"/>
                <a:gd name="T4" fmla="*/ 46 w 2056"/>
                <a:gd name="T5" fmla="*/ 530 h 530"/>
                <a:gd name="T6" fmla="*/ 20 w 2056"/>
                <a:gd name="T7" fmla="*/ 524 h 530"/>
                <a:gd name="T8" fmla="*/ 6 w 2056"/>
                <a:gd name="T9" fmla="*/ 510 h 530"/>
                <a:gd name="T10" fmla="*/ 0 w 2056"/>
                <a:gd name="T11" fmla="*/ 484 h 530"/>
                <a:gd name="T12" fmla="*/ 0 w 2056"/>
                <a:gd name="T13" fmla="*/ 468 h 530"/>
                <a:gd name="T14" fmla="*/ 2 w 2056"/>
                <a:gd name="T15" fmla="*/ 408 h 530"/>
                <a:gd name="T16" fmla="*/ 10 w 2056"/>
                <a:gd name="T17" fmla="*/ 382 h 530"/>
                <a:gd name="T18" fmla="*/ 20 w 2056"/>
                <a:gd name="T19" fmla="*/ 372 h 530"/>
                <a:gd name="T20" fmla="*/ 44 w 2056"/>
                <a:gd name="T21" fmla="*/ 364 h 530"/>
                <a:gd name="T22" fmla="*/ 104 w 2056"/>
                <a:gd name="T23" fmla="*/ 362 h 530"/>
                <a:gd name="T24" fmla="*/ 116 w 2056"/>
                <a:gd name="T25" fmla="*/ 360 h 530"/>
                <a:gd name="T26" fmla="*/ 134 w 2056"/>
                <a:gd name="T27" fmla="*/ 354 h 530"/>
                <a:gd name="T28" fmla="*/ 146 w 2056"/>
                <a:gd name="T29" fmla="*/ 342 h 530"/>
                <a:gd name="T30" fmla="*/ 156 w 2056"/>
                <a:gd name="T31" fmla="*/ 314 h 530"/>
                <a:gd name="T32" fmla="*/ 180 w 2056"/>
                <a:gd name="T33" fmla="*/ 182 h 530"/>
                <a:gd name="T34" fmla="*/ 204 w 2056"/>
                <a:gd name="T35" fmla="*/ 52 h 530"/>
                <a:gd name="T36" fmla="*/ 212 w 2056"/>
                <a:gd name="T37" fmla="*/ 28 h 530"/>
                <a:gd name="T38" fmla="*/ 222 w 2056"/>
                <a:gd name="T39" fmla="*/ 12 h 530"/>
                <a:gd name="T40" fmla="*/ 240 w 2056"/>
                <a:gd name="T41" fmla="*/ 4 h 530"/>
                <a:gd name="T42" fmla="*/ 264 w 2056"/>
                <a:gd name="T43" fmla="*/ 0 h 530"/>
                <a:gd name="T44" fmla="*/ 1030 w 2056"/>
                <a:gd name="T45" fmla="*/ 2 h 530"/>
                <a:gd name="T46" fmla="*/ 1794 w 2056"/>
                <a:gd name="T47" fmla="*/ 2 h 530"/>
                <a:gd name="T48" fmla="*/ 1818 w 2056"/>
                <a:gd name="T49" fmla="*/ 4 h 530"/>
                <a:gd name="T50" fmla="*/ 1834 w 2056"/>
                <a:gd name="T51" fmla="*/ 12 h 530"/>
                <a:gd name="T52" fmla="*/ 1846 w 2056"/>
                <a:gd name="T53" fmla="*/ 26 h 530"/>
                <a:gd name="T54" fmla="*/ 1852 w 2056"/>
                <a:gd name="T55" fmla="*/ 48 h 530"/>
                <a:gd name="T56" fmla="*/ 1876 w 2056"/>
                <a:gd name="T57" fmla="*/ 180 h 530"/>
                <a:gd name="T58" fmla="*/ 1900 w 2056"/>
                <a:gd name="T59" fmla="*/ 310 h 530"/>
                <a:gd name="T60" fmla="*/ 1908 w 2056"/>
                <a:gd name="T61" fmla="*/ 334 h 530"/>
                <a:gd name="T62" fmla="*/ 1918 w 2056"/>
                <a:gd name="T63" fmla="*/ 350 h 530"/>
                <a:gd name="T64" fmla="*/ 1936 w 2056"/>
                <a:gd name="T65" fmla="*/ 358 h 530"/>
                <a:gd name="T66" fmla="*/ 1962 w 2056"/>
                <a:gd name="T67" fmla="*/ 362 h 530"/>
                <a:gd name="T68" fmla="*/ 1992 w 2056"/>
                <a:gd name="T69" fmla="*/ 362 h 530"/>
                <a:gd name="T70" fmla="*/ 2034 w 2056"/>
                <a:gd name="T71" fmla="*/ 366 h 530"/>
                <a:gd name="T72" fmla="*/ 2044 w 2056"/>
                <a:gd name="T73" fmla="*/ 374 h 530"/>
                <a:gd name="T74" fmla="*/ 2052 w 2056"/>
                <a:gd name="T75" fmla="*/ 384 h 530"/>
                <a:gd name="T76" fmla="*/ 2056 w 2056"/>
                <a:gd name="T77" fmla="*/ 426 h 530"/>
                <a:gd name="T78" fmla="*/ 2056 w 2056"/>
                <a:gd name="T79" fmla="*/ 456 h 530"/>
                <a:gd name="T80" fmla="*/ 2054 w 2056"/>
                <a:gd name="T81" fmla="*/ 498 h 530"/>
                <a:gd name="T82" fmla="*/ 2048 w 2056"/>
                <a:gd name="T83" fmla="*/ 520 h 530"/>
                <a:gd name="T84" fmla="*/ 2026 w 2056"/>
                <a:gd name="T85" fmla="*/ 528 h 530"/>
                <a:gd name="T86" fmla="*/ 1986 w 2056"/>
                <a:gd name="T87" fmla="*/ 528 h 530"/>
                <a:gd name="T88" fmla="*/ 1028 w 2056"/>
                <a:gd name="T89" fmla="*/ 528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56" h="530">
                  <a:moveTo>
                    <a:pt x="1028" y="528"/>
                  </a:moveTo>
                  <a:lnTo>
                    <a:pt x="1028" y="528"/>
                  </a:lnTo>
                  <a:lnTo>
                    <a:pt x="546" y="528"/>
                  </a:lnTo>
                  <a:lnTo>
                    <a:pt x="62" y="530"/>
                  </a:lnTo>
                  <a:lnTo>
                    <a:pt x="62" y="530"/>
                  </a:lnTo>
                  <a:lnTo>
                    <a:pt x="46" y="530"/>
                  </a:lnTo>
                  <a:lnTo>
                    <a:pt x="32" y="528"/>
                  </a:lnTo>
                  <a:lnTo>
                    <a:pt x="20" y="524"/>
                  </a:lnTo>
                  <a:lnTo>
                    <a:pt x="12" y="518"/>
                  </a:lnTo>
                  <a:lnTo>
                    <a:pt x="6" y="510"/>
                  </a:lnTo>
                  <a:lnTo>
                    <a:pt x="2" y="498"/>
                  </a:lnTo>
                  <a:lnTo>
                    <a:pt x="0" y="484"/>
                  </a:lnTo>
                  <a:lnTo>
                    <a:pt x="0" y="468"/>
                  </a:lnTo>
                  <a:lnTo>
                    <a:pt x="0" y="468"/>
                  </a:lnTo>
                  <a:lnTo>
                    <a:pt x="0" y="434"/>
                  </a:lnTo>
                  <a:lnTo>
                    <a:pt x="2" y="408"/>
                  </a:lnTo>
                  <a:lnTo>
                    <a:pt x="6" y="388"/>
                  </a:lnTo>
                  <a:lnTo>
                    <a:pt x="10" y="382"/>
                  </a:lnTo>
                  <a:lnTo>
                    <a:pt x="14" y="376"/>
                  </a:lnTo>
                  <a:lnTo>
                    <a:pt x="20" y="372"/>
                  </a:lnTo>
                  <a:lnTo>
                    <a:pt x="26" y="368"/>
                  </a:lnTo>
                  <a:lnTo>
                    <a:pt x="44" y="364"/>
                  </a:lnTo>
                  <a:lnTo>
                    <a:pt x="70" y="362"/>
                  </a:lnTo>
                  <a:lnTo>
                    <a:pt x="104" y="362"/>
                  </a:lnTo>
                  <a:lnTo>
                    <a:pt x="104" y="362"/>
                  </a:lnTo>
                  <a:lnTo>
                    <a:pt x="116" y="360"/>
                  </a:lnTo>
                  <a:lnTo>
                    <a:pt x="126" y="358"/>
                  </a:lnTo>
                  <a:lnTo>
                    <a:pt x="134" y="354"/>
                  </a:lnTo>
                  <a:lnTo>
                    <a:pt x="142" y="348"/>
                  </a:lnTo>
                  <a:lnTo>
                    <a:pt x="146" y="342"/>
                  </a:lnTo>
                  <a:lnTo>
                    <a:pt x="150" y="334"/>
                  </a:lnTo>
                  <a:lnTo>
                    <a:pt x="156" y="314"/>
                  </a:lnTo>
                  <a:lnTo>
                    <a:pt x="156" y="314"/>
                  </a:lnTo>
                  <a:lnTo>
                    <a:pt x="180" y="182"/>
                  </a:lnTo>
                  <a:lnTo>
                    <a:pt x="204" y="52"/>
                  </a:lnTo>
                  <a:lnTo>
                    <a:pt x="204" y="52"/>
                  </a:lnTo>
                  <a:lnTo>
                    <a:pt x="208" y="40"/>
                  </a:lnTo>
                  <a:lnTo>
                    <a:pt x="212" y="28"/>
                  </a:lnTo>
                  <a:lnTo>
                    <a:pt x="216" y="20"/>
                  </a:lnTo>
                  <a:lnTo>
                    <a:pt x="222" y="12"/>
                  </a:lnTo>
                  <a:lnTo>
                    <a:pt x="230" y="8"/>
                  </a:lnTo>
                  <a:lnTo>
                    <a:pt x="240" y="4"/>
                  </a:lnTo>
                  <a:lnTo>
                    <a:pt x="250" y="2"/>
                  </a:lnTo>
                  <a:lnTo>
                    <a:pt x="264" y="0"/>
                  </a:lnTo>
                  <a:lnTo>
                    <a:pt x="264" y="0"/>
                  </a:lnTo>
                  <a:lnTo>
                    <a:pt x="1030" y="2"/>
                  </a:lnTo>
                  <a:lnTo>
                    <a:pt x="1794" y="2"/>
                  </a:lnTo>
                  <a:lnTo>
                    <a:pt x="1794" y="2"/>
                  </a:lnTo>
                  <a:lnTo>
                    <a:pt x="1808" y="2"/>
                  </a:lnTo>
                  <a:lnTo>
                    <a:pt x="1818" y="4"/>
                  </a:lnTo>
                  <a:lnTo>
                    <a:pt x="1828" y="6"/>
                  </a:lnTo>
                  <a:lnTo>
                    <a:pt x="1834" y="12"/>
                  </a:lnTo>
                  <a:lnTo>
                    <a:pt x="1840" y="18"/>
                  </a:lnTo>
                  <a:lnTo>
                    <a:pt x="1846" y="26"/>
                  </a:lnTo>
                  <a:lnTo>
                    <a:pt x="1850" y="36"/>
                  </a:lnTo>
                  <a:lnTo>
                    <a:pt x="1852" y="48"/>
                  </a:lnTo>
                  <a:lnTo>
                    <a:pt x="1852" y="48"/>
                  </a:lnTo>
                  <a:lnTo>
                    <a:pt x="1876" y="180"/>
                  </a:lnTo>
                  <a:lnTo>
                    <a:pt x="1900" y="310"/>
                  </a:lnTo>
                  <a:lnTo>
                    <a:pt x="1900" y="310"/>
                  </a:lnTo>
                  <a:lnTo>
                    <a:pt x="1904" y="322"/>
                  </a:lnTo>
                  <a:lnTo>
                    <a:pt x="1908" y="334"/>
                  </a:lnTo>
                  <a:lnTo>
                    <a:pt x="1912" y="342"/>
                  </a:lnTo>
                  <a:lnTo>
                    <a:pt x="1918" y="350"/>
                  </a:lnTo>
                  <a:lnTo>
                    <a:pt x="1926" y="356"/>
                  </a:lnTo>
                  <a:lnTo>
                    <a:pt x="1936" y="358"/>
                  </a:lnTo>
                  <a:lnTo>
                    <a:pt x="1948" y="362"/>
                  </a:lnTo>
                  <a:lnTo>
                    <a:pt x="1962" y="362"/>
                  </a:lnTo>
                  <a:lnTo>
                    <a:pt x="1962" y="362"/>
                  </a:lnTo>
                  <a:lnTo>
                    <a:pt x="1992" y="362"/>
                  </a:lnTo>
                  <a:lnTo>
                    <a:pt x="2016" y="362"/>
                  </a:lnTo>
                  <a:lnTo>
                    <a:pt x="2034" y="366"/>
                  </a:lnTo>
                  <a:lnTo>
                    <a:pt x="2040" y="370"/>
                  </a:lnTo>
                  <a:lnTo>
                    <a:pt x="2044" y="374"/>
                  </a:lnTo>
                  <a:lnTo>
                    <a:pt x="2048" y="378"/>
                  </a:lnTo>
                  <a:lnTo>
                    <a:pt x="2052" y="384"/>
                  </a:lnTo>
                  <a:lnTo>
                    <a:pt x="2054" y="402"/>
                  </a:lnTo>
                  <a:lnTo>
                    <a:pt x="2056" y="426"/>
                  </a:lnTo>
                  <a:lnTo>
                    <a:pt x="2056" y="456"/>
                  </a:lnTo>
                  <a:lnTo>
                    <a:pt x="2056" y="456"/>
                  </a:lnTo>
                  <a:lnTo>
                    <a:pt x="2056" y="480"/>
                  </a:lnTo>
                  <a:lnTo>
                    <a:pt x="2054" y="498"/>
                  </a:lnTo>
                  <a:lnTo>
                    <a:pt x="2052" y="512"/>
                  </a:lnTo>
                  <a:lnTo>
                    <a:pt x="2048" y="520"/>
                  </a:lnTo>
                  <a:lnTo>
                    <a:pt x="2038" y="526"/>
                  </a:lnTo>
                  <a:lnTo>
                    <a:pt x="2026" y="528"/>
                  </a:lnTo>
                  <a:lnTo>
                    <a:pt x="2010" y="528"/>
                  </a:lnTo>
                  <a:lnTo>
                    <a:pt x="1986" y="528"/>
                  </a:lnTo>
                  <a:lnTo>
                    <a:pt x="1986" y="528"/>
                  </a:lnTo>
                  <a:lnTo>
                    <a:pt x="1028" y="528"/>
                  </a:lnTo>
                  <a:lnTo>
                    <a:pt x="1028" y="528"/>
                  </a:lnTo>
                  <a:close/>
                </a:path>
              </a:pathLst>
            </a:custGeom>
            <a:solidFill>
              <a:srgbClr val="E4EBF4"/>
            </a:solid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grpSp>
      <p:sp>
        <p:nvSpPr>
          <p:cNvPr id="14" name="Rectangle 13"/>
          <p:cNvSpPr/>
          <p:nvPr userDrawn="1">
            <p:custDataLst>
              <p:tags r:id="rId6"/>
            </p:custDataLst>
          </p:nvPr>
        </p:nvSpPr>
        <p:spPr>
          <a:xfrm rot="10800000" flipH="1" flipV="1">
            <a:off x="-1" y="6724298"/>
            <a:ext cx="7038975" cy="141244"/>
          </a:xfrm>
          <a:prstGeom prst="rect">
            <a:avLst/>
          </a:prstGeom>
          <a:gradFill flip="none" rotWithShape="1">
            <a:gsLst>
              <a:gs pos="0">
                <a:schemeClr val="bg1"/>
              </a:gs>
              <a:gs pos="100000">
                <a:schemeClr val="accent5"/>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grpSp>
        <p:nvGrpSpPr>
          <p:cNvPr id="15" name="Group 14"/>
          <p:cNvGrpSpPr/>
          <p:nvPr userDrawn="1"/>
        </p:nvGrpSpPr>
        <p:grpSpPr>
          <a:xfrm>
            <a:off x="6693696" y="6197601"/>
            <a:ext cx="1863728" cy="667386"/>
            <a:chOff x="6855280" y="6288821"/>
            <a:chExt cx="1703774" cy="576165"/>
          </a:xfrm>
        </p:grpSpPr>
        <p:pic>
          <p:nvPicPr>
            <p:cNvPr id="16" name="E719C35A-4CD6-4178-B0D0-8DA208F1799A" descr="E719C35A-4CD6-4178-B0D0-8DA208F1799A"/>
            <p:cNvPicPr>
              <a:picLocks noChangeAspect="1" noChangeArrowheads="1"/>
            </p:cNvPicPr>
            <p:nvPr>
              <p:custDataLst>
                <p:tags r:id="rId7"/>
              </p:custDataLst>
            </p:nvPr>
          </p:nvPicPr>
          <p:blipFill rotWithShape="1">
            <a:blip r:embed="rId12"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6855280" y="6288821"/>
              <a:ext cx="618324" cy="576165"/>
            </a:xfrm>
            <a:prstGeom prst="rect">
              <a:avLst/>
            </a:prstGeom>
            <a:noFill/>
            <a:ln w="9525">
              <a:noFill/>
              <a:miter lim="800000"/>
              <a:headEnd/>
              <a:tailEnd/>
            </a:ln>
          </p:spPr>
        </p:pic>
        <p:pic>
          <p:nvPicPr>
            <p:cNvPr id="17" name="Picture 7" descr="http://www.mininterior.gov.co/sites/default/files/galeria-imagenes/2014-logo_web_eslogan.png"/>
            <p:cNvPicPr>
              <a:picLocks noChangeAspect="1" noChangeArrowheads="1"/>
            </p:cNvPicPr>
            <p:nvPr userDrawn="1">
              <p:custDataLst>
                <p:tags r:id="rId8"/>
              </p:custDataLst>
            </p:nvPr>
          </p:nvPicPr>
          <p:blipFill>
            <a:blip r:embed="rId13" cstate="screen">
              <a:extLst>
                <a:ext uri="{28A0092B-C50C-407E-A947-70E740481C1C}">
                  <a14:useLocalDpi xmlns:a14="http://schemas.microsoft.com/office/drawing/2010/main" val="0"/>
                </a:ext>
              </a:extLst>
            </a:blip>
            <a:srcRect/>
            <a:stretch>
              <a:fillRect/>
            </a:stretch>
          </p:blipFill>
          <p:spPr bwMode="auto">
            <a:xfrm>
              <a:off x="7585909" y="6363329"/>
              <a:ext cx="973145" cy="46524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8089624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83204726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6038"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4" name="5 Marcador de número de diapositiva"/>
          <p:cNvSpPr>
            <a:spLocks noGrp="1"/>
          </p:cNvSpPr>
          <p:nvPr>
            <p:ph type="sldNum" sz="quarter" idx="12"/>
            <p:custDataLst>
              <p:tags r:id="rId3"/>
            </p:custDataLst>
          </p:nvPr>
        </p:nvSpPr>
        <p:spPr/>
        <p:txBody>
          <a:bodyPr/>
          <a:lstStyle>
            <a:lvl1pPr>
              <a:defRPr/>
            </a:lvl1pPr>
          </a:lstStyle>
          <a:p>
            <a:pPr>
              <a:defRPr/>
            </a:pPr>
            <a:fld id="{25E201F2-EFDD-4C4F-8749-0371D46E11D1}" type="slidenum">
              <a:rPr lang="es-CO" smtClean="0">
                <a:solidFill>
                  <a:srgbClr val="244061">
                    <a:tint val="75000"/>
                  </a:srgbClr>
                </a:solidFill>
              </a:rPr>
              <a:pPr>
                <a:defRPr/>
              </a:pPr>
              <a:t>‹Nº›</a:t>
            </a:fld>
            <a:endParaRPr lang="es-CO" dirty="0">
              <a:solidFill>
                <a:srgbClr val="244061">
                  <a:tint val="75000"/>
                </a:srgbClr>
              </a:solidFill>
            </a:endParaRPr>
          </a:p>
        </p:txBody>
      </p:sp>
    </p:spTree>
    <p:extLst>
      <p:ext uri="{BB962C8B-B14F-4D97-AF65-F5344CB8AC3E}">
        <p14:creationId xmlns:p14="http://schemas.microsoft.com/office/powerpoint/2010/main" val="181299636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ciones">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34722756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9086" name="think-cell Slide" r:id="rId9" imgW="270" imgH="270" progId="TCLayout.ActiveDocument.1">
                  <p:embed/>
                </p:oleObj>
              </mc:Choice>
              <mc:Fallback>
                <p:oleObj name="think-cell Slide" r:id="rId9" imgW="270" imgH="270" progId="TCLayout.ActiveDocument.1">
                  <p:embed/>
                  <p:pic>
                    <p:nvPicPr>
                      <p:cNvPr id="0" name=""/>
                      <p:cNvPicPr/>
                      <p:nvPr/>
                    </p:nvPicPr>
                    <p:blipFill>
                      <a:blip r:embed="rId10"/>
                      <a:stretch>
                        <a:fillRect/>
                      </a:stretch>
                    </p:blipFill>
                    <p:spPr>
                      <a:xfrm>
                        <a:off x="1588" y="1588"/>
                        <a:ext cx="1587" cy="1587"/>
                      </a:xfrm>
                      <a:prstGeom prst="rect">
                        <a:avLst/>
                      </a:prstGeom>
                    </p:spPr>
                  </p:pic>
                </p:oleObj>
              </mc:Fallback>
            </mc:AlternateContent>
          </a:graphicData>
        </a:graphic>
      </p:graphicFrame>
      <p:sp>
        <p:nvSpPr>
          <p:cNvPr id="9" name="Rectangle 8"/>
          <p:cNvSpPr/>
          <p:nvPr userDrawn="1">
            <p:custDataLst>
              <p:tags r:id="rId3"/>
            </p:custDataLst>
          </p:nvPr>
        </p:nvSpPr>
        <p:spPr>
          <a:xfrm>
            <a:off x="0" y="0"/>
            <a:ext cx="2106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1 Título"/>
          <p:cNvSpPr>
            <a:spLocks noGrp="1"/>
          </p:cNvSpPr>
          <p:nvPr>
            <p:ph type="title" hasCustomPrompt="1"/>
            <p:custDataLst>
              <p:tags r:id="rId4"/>
            </p:custDataLst>
          </p:nvPr>
        </p:nvSpPr>
        <p:spPr>
          <a:xfrm>
            <a:off x="2374900" y="3683000"/>
            <a:ext cx="5956300" cy="1016000"/>
          </a:xfrm>
        </p:spPr>
        <p:txBody>
          <a:bodyPr anchor="t"/>
          <a:lstStyle>
            <a:lvl1pPr algn="l">
              <a:defRPr sz="3200" b="1" cap="none" baseline="0">
                <a:solidFill>
                  <a:schemeClr val="tx2">
                    <a:lumMod val="75000"/>
                  </a:schemeClr>
                </a:solidFill>
              </a:defRPr>
            </a:lvl1pPr>
          </a:lstStyle>
          <a:p>
            <a:r>
              <a:rPr lang="es-ES" dirty="0" smtClean="0"/>
              <a:t>Haga clic para modificar el estilo de título del patrón</a:t>
            </a:r>
            <a:endParaRPr lang="es-CO" dirty="0"/>
          </a:p>
        </p:txBody>
      </p:sp>
      <p:pic>
        <p:nvPicPr>
          <p:cNvPr id="11" name="E719C35A-4CD6-4178-B0D0-8DA208F1799A" descr="E719C35A-4CD6-4178-B0D0-8DA208F1799A"/>
          <p:cNvPicPr>
            <a:picLocks noChangeAspect="1" noChangeArrowheads="1"/>
          </p:cNvPicPr>
          <p:nvPr userDrawn="1">
            <p:custDataLst>
              <p:tags r:id="rId5"/>
            </p:custDataLst>
          </p:nvPr>
        </p:nvPicPr>
        <p:blipFill rotWithShape="1">
          <a:blip r:embed="rId11"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5358548" y="5811900"/>
            <a:ext cx="1122645" cy="1046100"/>
          </a:xfrm>
          <a:prstGeom prst="rect">
            <a:avLst/>
          </a:prstGeom>
          <a:noFill/>
          <a:ln w="9525">
            <a:noFill/>
            <a:miter lim="800000"/>
            <a:headEnd/>
            <a:tailEnd/>
          </a:ln>
        </p:spPr>
      </p:pic>
      <p:pic>
        <p:nvPicPr>
          <p:cNvPr id="12" name="Picture 7" descr="http://www.mininterior.gov.co/sites/default/files/galeria-imagenes/2014-logo_web_eslogan.png"/>
          <p:cNvPicPr>
            <a:picLocks noChangeAspect="1" noChangeArrowheads="1"/>
          </p:cNvPicPr>
          <p:nvPr userDrawn="1">
            <p:custDataLst>
              <p:tags r:id="rId6"/>
            </p:custDataLst>
          </p:nvPr>
        </p:nvPicPr>
        <p:blipFill>
          <a:blip r:embed="rId12">
            <a:extLst>
              <a:ext uri="{28A0092B-C50C-407E-A947-70E740481C1C}">
                <a14:useLocalDpi xmlns:a14="http://schemas.microsoft.com/office/drawing/2010/main" val="0"/>
              </a:ext>
            </a:extLst>
          </a:blip>
          <a:srcRect/>
          <a:stretch>
            <a:fillRect/>
          </a:stretch>
        </p:blipFill>
        <p:spPr bwMode="auto">
          <a:xfrm>
            <a:off x="6747893" y="5920519"/>
            <a:ext cx="1733700" cy="828862"/>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userDrawn="1">
            <p:custDataLst>
              <p:tags r:id="rId7"/>
            </p:custDataLst>
          </p:nvPr>
        </p:nvGrpSpPr>
        <p:grpSpPr>
          <a:xfrm>
            <a:off x="391016" y="4632333"/>
            <a:ext cx="1368413" cy="2225667"/>
            <a:chOff x="-1250950" y="-268289"/>
            <a:chExt cx="3263900" cy="5308600"/>
          </a:xfrm>
          <a:solidFill>
            <a:schemeClr val="accent5">
              <a:lumMod val="60000"/>
              <a:lumOff val="40000"/>
              <a:alpha val="50000"/>
            </a:schemeClr>
          </a:solidFill>
        </p:grpSpPr>
        <p:sp>
          <p:nvSpPr>
            <p:cNvPr id="13" name="Freeform 27"/>
            <p:cNvSpPr>
              <a:spLocks noEditPoints="1"/>
            </p:cNvSpPr>
            <p:nvPr userDrawn="1"/>
          </p:nvSpPr>
          <p:spPr bwMode="auto">
            <a:xfrm>
              <a:off x="-784225" y="-268289"/>
              <a:ext cx="2327275" cy="3987800"/>
            </a:xfrm>
            <a:custGeom>
              <a:avLst/>
              <a:gdLst>
                <a:gd name="T0" fmla="*/ 0 w 1466"/>
                <a:gd name="T1" fmla="*/ 2506 h 2512"/>
                <a:gd name="T2" fmla="*/ 48 w 1466"/>
                <a:gd name="T3" fmla="*/ 2254 h 2512"/>
                <a:gd name="T4" fmla="*/ 300 w 1466"/>
                <a:gd name="T5" fmla="*/ 916 h 2512"/>
                <a:gd name="T6" fmla="*/ 428 w 1466"/>
                <a:gd name="T7" fmla="*/ 240 h 2512"/>
                <a:gd name="T8" fmla="*/ 436 w 1466"/>
                <a:gd name="T9" fmla="*/ 208 h 2512"/>
                <a:gd name="T10" fmla="*/ 454 w 1466"/>
                <a:gd name="T11" fmla="*/ 150 h 2512"/>
                <a:gd name="T12" fmla="*/ 480 w 1466"/>
                <a:gd name="T13" fmla="*/ 104 h 2512"/>
                <a:gd name="T14" fmla="*/ 514 w 1466"/>
                <a:gd name="T15" fmla="*/ 66 h 2512"/>
                <a:gd name="T16" fmla="*/ 554 w 1466"/>
                <a:gd name="T17" fmla="*/ 38 h 2512"/>
                <a:gd name="T18" fmla="*/ 602 w 1466"/>
                <a:gd name="T19" fmla="*/ 18 h 2512"/>
                <a:gd name="T20" fmla="*/ 662 w 1466"/>
                <a:gd name="T21" fmla="*/ 6 h 2512"/>
                <a:gd name="T22" fmla="*/ 730 w 1466"/>
                <a:gd name="T23" fmla="*/ 0 h 2512"/>
                <a:gd name="T24" fmla="*/ 768 w 1466"/>
                <a:gd name="T25" fmla="*/ 2 h 2512"/>
                <a:gd name="T26" fmla="*/ 826 w 1466"/>
                <a:gd name="T27" fmla="*/ 6 h 2512"/>
                <a:gd name="T28" fmla="*/ 876 w 1466"/>
                <a:gd name="T29" fmla="*/ 20 h 2512"/>
                <a:gd name="T30" fmla="*/ 922 w 1466"/>
                <a:gd name="T31" fmla="*/ 40 h 2512"/>
                <a:gd name="T32" fmla="*/ 958 w 1466"/>
                <a:gd name="T33" fmla="*/ 70 h 2512"/>
                <a:gd name="T34" fmla="*/ 990 w 1466"/>
                <a:gd name="T35" fmla="*/ 104 h 2512"/>
                <a:gd name="T36" fmla="*/ 1014 w 1466"/>
                <a:gd name="T37" fmla="*/ 148 h 2512"/>
                <a:gd name="T38" fmla="*/ 1034 w 1466"/>
                <a:gd name="T39" fmla="*/ 198 h 2512"/>
                <a:gd name="T40" fmla="*/ 1048 w 1466"/>
                <a:gd name="T41" fmla="*/ 256 h 2512"/>
                <a:gd name="T42" fmla="*/ 1162 w 1466"/>
                <a:gd name="T43" fmla="*/ 866 h 2512"/>
                <a:gd name="T44" fmla="*/ 1278 w 1466"/>
                <a:gd name="T45" fmla="*/ 1478 h 2512"/>
                <a:gd name="T46" fmla="*/ 1464 w 1466"/>
                <a:gd name="T47" fmla="*/ 2464 h 2512"/>
                <a:gd name="T48" fmla="*/ 1466 w 1466"/>
                <a:gd name="T49" fmla="*/ 2478 h 2512"/>
                <a:gd name="T50" fmla="*/ 1464 w 1466"/>
                <a:gd name="T51" fmla="*/ 2496 h 2512"/>
                <a:gd name="T52" fmla="*/ 1454 w 1466"/>
                <a:gd name="T53" fmla="*/ 2508 h 2512"/>
                <a:gd name="T54" fmla="*/ 1436 w 1466"/>
                <a:gd name="T55" fmla="*/ 2512 h 2512"/>
                <a:gd name="T56" fmla="*/ 1424 w 1466"/>
                <a:gd name="T57" fmla="*/ 2512 h 2512"/>
                <a:gd name="T58" fmla="*/ 40 w 1466"/>
                <a:gd name="T59" fmla="*/ 2512 h 2512"/>
                <a:gd name="T60" fmla="*/ 0 w 1466"/>
                <a:gd name="T61" fmla="*/ 2506 h 2512"/>
                <a:gd name="T62" fmla="*/ 738 w 1466"/>
                <a:gd name="T63" fmla="*/ 886 h 2512"/>
                <a:gd name="T64" fmla="*/ 720 w 1466"/>
                <a:gd name="T65" fmla="*/ 888 h 2512"/>
                <a:gd name="T66" fmla="*/ 538 w 1466"/>
                <a:gd name="T67" fmla="*/ 2064 h 2512"/>
                <a:gd name="T68" fmla="*/ 918 w 1466"/>
                <a:gd name="T69" fmla="*/ 2064 h 2512"/>
                <a:gd name="T70" fmla="*/ 738 w 1466"/>
                <a:gd name="T71" fmla="*/ 886 h 2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6" h="2512">
                  <a:moveTo>
                    <a:pt x="0" y="2506"/>
                  </a:moveTo>
                  <a:lnTo>
                    <a:pt x="0" y="2506"/>
                  </a:lnTo>
                  <a:lnTo>
                    <a:pt x="48" y="2254"/>
                  </a:lnTo>
                  <a:lnTo>
                    <a:pt x="48" y="2254"/>
                  </a:lnTo>
                  <a:lnTo>
                    <a:pt x="300" y="916"/>
                  </a:lnTo>
                  <a:lnTo>
                    <a:pt x="300" y="916"/>
                  </a:lnTo>
                  <a:lnTo>
                    <a:pt x="364" y="578"/>
                  </a:lnTo>
                  <a:lnTo>
                    <a:pt x="428" y="240"/>
                  </a:lnTo>
                  <a:lnTo>
                    <a:pt x="428" y="240"/>
                  </a:lnTo>
                  <a:lnTo>
                    <a:pt x="436" y="208"/>
                  </a:lnTo>
                  <a:lnTo>
                    <a:pt x="444" y="178"/>
                  </a:lnTo>
                  <a:lnTo>
                    <a:pt x="454" y="150"/>
                  </a:lnTo>
                  <a:lnTo>
                    <a:pt x="466" y="126"/>
                  </a:lnTo>
                  <a:lnTo>
                    <a:pt x="480" y="104"/>
                  </a:lnTo>
                  <a:lnTo>
                    <a:pt x="496" y="84"/>
                  </a:lnTo>
                  <a:lnTo>
                    <a:pt x="514" y="66"/>
                  </a:lnTo>
                  <a:lnTo>
                    <a:pt x="532" y="50"/>
                  </a:lnTo>
                  <a:lnTo>
                    <a:pt x="554" y="38"/>
                  </a:lnTo>
                  <a:lnTo>
                    <a:pt x="578" y="26"/>
                  </a:lnTo>
                  <a:lnTo>
                    <a:pt x="602" y="18"/>
                  </a:lnTo>
                  <a:lnTo>
                    <a:pt x="630" y="10"/>
                  </a:lnTo>
                  <a:lnTo>
                    <a:pt x="662" y="6"/>
                  </a:lnTo>
                  <a:lnTo>
                    <a:pt x="694" y="2"/>
                  </a:lnTo>
                  <a:lnTo>
                    <a:pt x="730" y="0"/>
                  </a:lnTo>
                  <a:lnTo>
                    <a:pt x="768" y="2"/>
                  </a:lnTo>
                  <a:lnTo>
                    <a:pt x="768" y="2"/>
                  </a:lnTo>
                  <a:lnTo>
                    <a:pt x="798" y="4"/>
                  </a:lnTo>
                  <a:lnTo>
                    <a:pt x="826" y="6"/>
                  </a:lnTo>
                  <a:lnTo>
                    <a:pt x="852" y="12"/>
                  </a:lnTo>
                  <a:lnTo>
                    <a:pt x="876" y="20"/>
                  </a:lnTo>
                  <a:lnTo>
                    <a:pt x="900" y="30"/>
                  </a:lnTo>
                  <a:lnTo>
                    <a:pt x="922" y="40"/>
                  </a:lnTo>
                  <a:lnTo>
                    <a:pt x="940" y="54"/>
                  </a:lnTo>
                  <a:lnTo>
                    <a:pt x="958" y="70"/>
                  </a:lnTo>
                  <a:lnTo>
                    <a:pt x="974" y="86"/>
                  </a:lnTo>
                  <a:lnTo>
                    <a:pt x="990" y="104"/>
                  </a:lnTo>
                  <a:lnTo>
                    <a:pt x="1002" y="126"/>
                  </a:lnTo>
                  <a:lnTo>
                    <a:pt x="1014" y="148"/>
                  </a:lnTo>
                  <a:lnTo>
                    <a:pt x="1026" y="172"/>
                  </a:lnTo>
                  <a:lnTo>
                    <a:pt x="1034" y="198"/>
                  </a:lnTo>
                  <a:lnTo>
                    <a:pt x="1042" y="226"/>
                  </a:lnTo>
                  <a:lnTo>
                    <a:pt x="1048" y="256"/>
                  </a:lnTo>
                  <a:lnTo>
                    <a:pt x="1048" y="256"/>
                  </a:lnTo>
                  <a:lnTo>
                    <a:pt x="1162" y="866"/>
                  </a:lnTo>
                  <a:lnTo>
                    <a:pt x="1278" y="1478"/>
                  </a:lnTo>
                  <a:lnTo>
                    <a:pt x="1278" y="1478"/>
                  </a:lnTo>
                  <a:lnTo>
                    <a:pt x="1370" y="1970"/>
                  </a:lnTo>
                  <a:lnTo>
                    <a:pt x="1464" y="2464"/>
                  </a:lnTo>
                  <a:lnTo>
                    <a:pt x="1464" y="2464"/>
                  </a:lnTo>
                  <a:lnTo>
                    <a:pt x="1466" y="2478"/>
                  </a:lnTo>
                  <a:lnTo>
                    <a:pt x="1466" y="2488"/>
                  </a:lnTo>
                  <a:lnTo>
                    <a:pt x="1464" y="2496"/>
                  </a:lnTo>
                  <a:lnTo>
                    <a:pt x="1460" y="2502"/>
                  </a:lnTo>
                  <a:lnTo>
                    <a:pt x="1454" y="2508"/>
                  </a:lnTo>
                  <a:lnTo>
                    <a:pt x="1446" y="2510"/>
                  </a:lnTo>
                  <a:lnTo>
                    <a:pt x="1436" y="2512"/>
                  </a:lnTo>
                  <a:lnTo>
                    <a:pt x="1424" y="2512"/>
                  </a:lnTo>
                  <a:lnTo>
                    <a:pt x="1424" y="2512"/>
                  </a:lnTo>
                  <a:lnTo>
                    <a:pt x="40" y="2512"/>
                  </a:lnTo>
                  <a:lnTo>
                    <a:pt x="40" y="2512"/>
                  </a:lnTo>
                  <a:lnTo>
                    <a:pt x="22" y="2510"/>
                  </a:lnTo>
                  <a:lnTo>
                    <a:pt x="0" y="2506"/>
                  </a:lnTo>
                  <a:lnTo>
                    <a:pt x="0" y="2506"/>
                  </a:lnTo>
                  <a:close/>
                  <a:moveTo>
                    <a:pt x="738" y="886"/>
                  </a:moveTo>
                  <a:lnTo>
                    <a:pt x="738" y="886"/>
                  </a:lnTo>
                  <a:lnTo>
                    <a:pt x="720" y="888"/>
                  </a:lnTo>
                  <a:lnTo>
                    <a:pt x="720" y="888"/>
                  </a:lnTo>
                  <a:lnTo>
                    <a:pt x="538" y="2064"/>
                  </a:lnTo>
                  <a:lnTo>
                    <a:pt x="538" y="2064"/>
                  </a:lnTo>
                  <a:lnTo>
                    <a:pt x="918" y="2064"/>
                  </a:lnTo>
                  <a:lnTo>
                    <a:pt x="918" y="2064"/>
                  </a:lnTo>
                  <a:lnTo>
                    <a:pt x="738" y="886"/>
                  </a:lnTo>
                  <a:lnTo>
                    <a:pt x="738" y="8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sp>
          <p:nvSpPr>
            <p:cNvPr id="14" name="Freeform 28"/>
            <p:cNvSpPr>
              <a:spLocks/>
            </p:cNvSpPr>
            <p:nvPr userDrawn="1"/>
          </p:nvSpPr>
          <p:spPr bwMode="auto">
            <a:xfrm>
              <a:off x="-1250950" y="4198936"/>
              <a:ext cx="3263900" cy="841375"/>
            </a:xfrm>
            <a:custGeom>
              <a:avLst/>
              <a:gdLst>
                <a:gd name="T0" fmla="*/ 1028 w 2056"/>
                <a:gd name="T1" fmla="*/ 528 h 530"/>
                <a:gd name="T2" fmla="*/ 62 w 2056"/>
                <a:gd name="T3" fmla="*/ 530 h 530"/>
                <a:gd name="T4" fmla="*/ 46 w 2056"/>
                <a:gd name="T5" fmla="*/ 530 h 530"/>
                <a:gd name="T6" fmla="*/ 20 w 2056"/>
                <a:gd name="T7" fmla="*/ 524 h 530"/>
                <a:gd name="T8" fmla="*/ 6 w 2056"/>
                <a:gd name="T9" fmla="*/ 510 h 530"/>
                <a:gd name="T10" fmla="*/ 0 w 2056"/>
                <a:gd name="T11" fmla="*/ 484 h 530"/>
                <a:gd name="T12" fmla="*/ 0 w 2056"/>
                <a:gd name="T13" fmla="*/ 468 h 530"/>
                <a:gd name="T14" fmla="*/ 2 w 2056"/>
                <a:gd name="T15" fmla="*/ 408 h 530"/>
                <a:gd name="T16" fmla="*/ 10 w 2056"/>
                <a:gd name="T17" fmla="*/ 382 h 530"/>
                <a:gd name="T18" fmla="*/ 20 w 2056"/>
                <a:gd name="T19" fmla="*/ 372 h 530"/>
                <a:gd name="T20" fmla="*/ 44 w 2056"/>
                <a:gd name="T21" fmla="*/ 364 h 530"/>
                <a:gd name="T22" fmla="*/ 104 w 2056"/>
                <a:gd name="T23" fmla="*/ 362 h 530"/>
                <a:gd name="T24" fmla="*/ 116 w 2056"/>
                <a:gd name="T25" fmla="*/ 360 h 530"/>
                <a:gd name="T26" fmla="*/ 134 w 2056"/>
                <a:gd name="T27" fmla="*/ 354 h 530"/>
                <a:gd name="T28" fmla="*/ 146 w 2056"/>
                <a:gd name="T29" fmla="*/ 342 h 530"/>
                <a:gd name="T30" fmla="*/ 156 w 2056"/>
                <a:gd name="T31" fmla="*/ 314 h 530"/>
                <a:gd name="T32" fmla="*/ 180 w 2056"/>
                <a:gd name="T33" fmla="*/ 182 h 530"/>
                <a:gd name="T34" fmla="*/ 204 w 2056"/>
                <a:gd name="T35" fmla="*/ 52 h 530"/>
                <a:gd name="T36" fmla="*/ 212 w 2056"/>
                <a:gd name="T37" fmla="*/ 28 h 530"/>
                <a:gd name="T38" fmla="*/ 222 w 2056"/>
                <a:gd name="T39" fmla="*/ 12 h 530"/>
                <a:gd name="T40" fmla="*/ 240 w 2056"/>
                <a:gd name="T41" fmla="*/ 4 h 530"/>
                <a:gd name="T42" fmla="*/ 264 w 2056"/>
                <a:gd name="T43" fmla="*/ 0 h 530"/>
                <a:gd name="T44" fmla="*/ 1030 w 2056"/>
                <a:gd name="T45" fmla="*/ 2 h 530"/>
                <a:gd name="T46" fmla="*/ 1794 w 2056"/>
                <a:gd name="T47" fmla="*/ 2 h 530"/>
                <a:gd name="T48" fmla="*/ 1818 w 2056"/>
                <a:gd name="T49" fmla="*/ 4 h 530"/>
                <a:gd name="T50" fmla="*/ 1834 w 2056"/>
                <a:gd name="T51" fmla="*/ 12 h 530"/>
                <a:gd name="T52" fmla="*/ 1846 w 2056"/>
                <a:gd name="T53" fmla="*/ 26 h 530"/>
                <a:gd name="T54" fmla="*/ 1852 w 2056"/>
                <a:gd name="T55" fmla="*/ 48 h 530"/>
                <a:gd name="T56" fmla="*/ 1876 w 2056"/>
                <a:gd name="T57" fmla="*/ 180 h 530"/>
                <a:gd name="T58" fmla="*/ 1900 w 2056"/>
                <a:gd name="T59" fmla="*/ 310 h 530"/>
                <a:gd name="T60" fmla="*/ 1908 w 2056"/>
                <a:gd name="T61" fmla="*/ 334 h 530"/>
                <a:gd name="T62" fmla="*/ 1918 w 2056"/>
                <a:gd name="T63" fmla="*/ 350 h 530"/>
                <a:gd name="T64" fmla="*/ 1936 w 2056"/>
                <a:gd name="T65" fmla="*/ 358 h 530"/>
                <a:gd name="T66" fmla="*/ 1962 w 2056"/>
                <a:gd name="T67" fmla="*/ 362 h 530"/>
                <a:gd name="T68" fmla="*/ 1992 w 2056"/>
                <a:gd name="T69" fmla="*/ 362 h 530"/>
                <a:gd name="T70" fmla="*/ 2034 w 2056"/>
                <a:gd name="T71" fmla="*/ 366 h 530"/>
                <a:gd name="T72" fmla="*/ 2044 w 2056"/>
                <a:gd name="T73" fmla="*/ 374 h 530"/>
                <a:gd name="T74" fmla="*/ 2052 w 2056"/>
                <a:gd name="T75" fmla="*/ 384 h 530"/>
                <a:gd name="T76" fmla="*/ 2056 w 2056"/>
                <a:gd name="T77" fmla="*/ 426 h 530"/>
                <a:gd name="T78" fmla="*/ 2056 w 2056"/>
                <a:gd name="T79" fmla="*/ 456 h 530"/>
                <a:gd name="T80" fmla="*/ 2054 w 2056"/>
                <a:gd name="T81" fmla="*/ 498 h 530"/>
                <a:gd name="T82" fmla="*/ 2048 w 2056"/>
                <a:gd name="T83" fmla="*/ 520 h 530"/>
                <a:gd name="T84" fmla="*/ 2026 w 2056"/>
                <a:gd name="T85" fmla="*/ 528 h 530"/>
                <a:gd name="T86" fmla="*/ 1986 w 2056"/>
                <a:gd name="T87" fmla="*/ 528 h 530"/>
                <a:gd name="T88" fmla="*/ 1028 w 2056"/>
                <a:gd name="T89" fmla="*/ 528 h 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056" h="530">
                  <a:moveTo>
                    <a:pt x="1028" y="528"/>
                  </a:moveTo>
                  <a:lnTo>
                    <a:pt x="1028" y="528"/>
                  </a:lnTo>
                  <a:lnTo>
                    <a:pt x="546" y="528"/>
                  </a:lnTo>
                  <a:lnTo>
                    <a:pt x="62" y="530"/>
                  </a:lnTo>
                  <a:lnTo>
                    <a:pt x="62" y="530"/>
                  </a:lnTo>
                  <a:lnTo>
                    <a:pt x="46" y="530"/>
                  </a:lnTo>
                  <a:lnTo>
                    <a:pt x="32" y="528"/>
                  </a:lnTo>
                  <a:lnTo>
                    <a:pt x="20" y="524"/>
                  </a:lnTo>
                  <a:lnTo>
                    <a:pt x="12" y="518"/>
                  </a:lnTo>
                  <a:lnTo>
                    <a:pt x="6" y="510"/>
                  </a:lnTo>
                  <a:lnTo>
                    <a:pt x="2" y="498"/>
                  </a:lnTo>
                  <a:lnTo>
                    <a:pt x="0" y="484"/>
                  </a:lnTo>
                  <a:lnTo>
                    <a:pt x="0" y="468"/>
                  </a:lnTo>
                  <a:lnTo>
                    <a:pt x="0" y="468"/>
                  </a:lnTo>
                  <a:lnTo>
                    <a:pt x="0" y="434"/>
                  </a:lnTo>
                  <a:lnTo>
                    <a:pt x="2" y="408"/>
                  </a:lnTo>
                  <a:lnTo>
                    <a:pt x="6" y="388"/>
                  </a:lnTo>
                  <a:lnTo>
                    <a:pt x="10" y="382"/>
                  </a:lnTo>
                  <a:lnTo>
                    <a:pt x="14" y="376"/>
                  </a:lnTo>
                  <a:lnTo>
                    <a:pt x="20" y="372"/>
                  </a:lnTo>
                  <a:lnTo>
                    <a:pt x="26" y="368"/>
                  </a:lnTo>
                  <a:lnTo>
                    <a:pt x="44" y="364"/>
                  </a:lnTo>
                  <a:lnTo>
                    <a:pt x="70" y="362"/>
                  </a:lnTo>
                  <a:lnTo>
                    <a:pt x="104" y="362"/>
                  </a:lnTo>
                  <a:lnTo>
                    <a:pt x="104" y="362"/>
                  </a:lnTo>
                  <a:lnTo>
                    <a:pt x="116" y="360"/>
                  </a:lnTo>
                  <a:lnTo>
                    <a:pt x="126" y="358"/>
                  </a:lnTo>
                  <a:lnTo>
                    <a:pt x="134" y="354"/>
                  </a:lnTo>
                  <a:lnTo>
                    <a:pt x="142" y="348"/>
                  </a:lnTo>
                  <a:lnTo>
                    <a:pt x="146" y="342"/>
                  </a:lnTo>
                  <a:lnTo>
                    <a:pt x="150" y="334"/>
                  </a:lnTo>
                  <a:lnTo>
                    <a:pt x="156" y="314"/>
                  </a:lnTo>
                  <a:lnTo>
                    <a:pt x="156" y="314"/>
                  </a:lnTo>
                  <a:lnTo>
                    <a:pt x="180" y="182"/>
                  </a:lnTo>
                  <a:lnTo>
                    <a:pt x="204" y="52"/>
                  </a:lnTo>
                  <a:lnTo>
                    <a:pt x="204" y="52"/>
                  </a:lnTo>
                  <a:lnTo>
                    <a:pt x="208" y="40"/>
                  </a:lnTo>
                  <a:lnTo>
                    <a:pt x="212" y="28"/>
                  </a:lnTo>
                  <a:lnTo>
                    <a:pt x="216" y="20"/>
                  </a:lnTo>
                  <a:lnTo>
                    <a:pt x="222" y="12"/>
                  </a:lnTo>
                  <a:lnTo>
                    <a:pt x="230" y="8"/>
                  </a:lnTo>
                  <a:lnTo>
                    <a:pt x="240" y="4"/>
                  </a:lnTo>
                  <a:lnTo>
                    <a:pt x="250" y="2"/>
                  </a:lnTo>
                  <a:lnTo>
                    <a:pt x="264" y="0"/>
                  </a:lnTo>
                  <a:lnTo>
                    <a:pt x="264" y="0"/>
                  </a:lnTo>
                  <a:lnTo>
                    <a:pt x="1030" y="2"/>
                  </a:lnTo>
                  <a:lnTo>
                    <a:pt x="1794" y="2"/>
                  </a:lnTo>
                  <a:lnTo>
                    <a:pt x="1794" y="2"/>
                  </a:lnTo>
                  <a:lnTo>
                    <a:pt x="1808" y="2"/>
                  </a:lnTo>
                  <a:lnTo>
                    <a:pt x="1818" y="4"/>
                  </a:lnTo>
                  <a:lnTo>
                    <a:pt x="1828" y="6"/>
                  </a:lnTo>
                  <a:lnTo>
                    <a:pt x="1834" y="12"/>
                  </a:lnTo>
                  <a:lnTo>
                    <a:pt x="1840" y="18"/>
                  </a:lnTo>
                  <a:lnTo>
                    <a:pt x="1846" y="26"/>
                  </a:lnTo>
                  <a:lnTo>
                    <a:pt x="1850" y="36"/>
                  </a:lnTo>
                  <a:lnTo>
                    <a:pt x="1852" y="48"/>
                  </a:lnTo>
                  <a:lnTo>
                    <a:pt x="1852" y="48"/>
                  </a:lnTo>
                  <a:lnTo>
                    <a:pt x="1876" y="180"/>
                  </a:lnTo>
                  <a:lnTo>
                    <a:pt x="1900" y="310"/>
                  </a:lnTo>
                  <a:lnTo>
                    <a:pt x="1900" y="310"/>
                  </a:lnTo>
                  <a:lnTo>
                    <a:pt x="1904" y="322"/>
                  </a:lnTo>
                  <a:lnTo>
                    <a:pt x="1908" y="334"/>
                  </a:lnTo>
                  <a:lnTo>
                    <a:pt x="1912" y="342"/>
                  </a:lnTo>
                  <a:lnTo>
                    <a:pt x="1918" y="350"/>
                  </a:lnTo>
                  <a:lnTo>
                    <a:pt x="1926" y="356"/>
                  </a:lnTo>
                  <a:lnTo>
                    <a:pt x="1936" y="358"/>
                  </a:lnTo>
                  <a:lnTo>
                    <a:pt x="1948" y="362"/>
                  </a:lnTo>
                  <a:lnTo>
                    <a:pt x="1962" y="362"/>
                  </a:lnTo>
                  <a:lnTo>
                    <a:pt x="1962" y="362"/>
                  </a:lnTo>
                  <a:lnTo>
                    <a:pt x="1992" y="362"/>
                  </a:lnTo>
                  <a:lnTo>
                    <a:pt x="2016" y="362"/>
                  </a:lnTo>
                  <a:lnTo>
                    <a:pt x="2034" y="366"/>
                  </a:lnTo>
                  <a:lnTo>
                    <a:pt x="2040" y="370"/>
                  </a:lnTo>
                  <a:lnTo>
                    <a:pt x="2044" y="374"/>
                  </a:lnTo>
                  <a:lnTo>
                    <a:pt x="2048" y="378"/>
                  </a:lnTo>
                  <a:lnTo>
                    <a:pt x="2052" y="384"/>
                  </a:lnTo>
                  <a:lnTo>
                    <a:pt x="2054" y="402"/>
                  </a:lnTo>
                  <a:lnTo>
                    <a:pt x="2056" y="426"/>
                  </a:lnTo>
                  <a:lnTo>
                    <a:pt x="2056" y="456"/>
                  </a:lnTo>
                  <a:lnTo>
                    <a:pt x="2056" y="456"/>
                  </a:lnTo>
                  <a:lnTo>
                    <a:pt x="2056" y="480"/>
                  </a:lnTo>
                  <a:lnTo>
                    <a:pt x="2054" y="498"/>
                  </a:lnTo>
                  <a:lnTo>
                    <a:pt x="2052" y="512"/>
                  </a:lnTo>
                  <a:lnTo>
                    <a:pt x="2048" y="520"/>
                  </a:lnTo>
                  <a:lnTo>
                    <a:pt x="2038" y="526"/>
                  </a:lnTo>
                  <a:lnTo>
                    <a:pt x="2026" y="528"/>
                  </a:lnTo>
                  <a:lnTo>
                    <a:pt x="2010" y="528"/>
                  </a:lnTo>
                  <a:lnTo>
                    <a:pt x="1986" y="528"/>
                  </a:lnTo>
                  <a:lnTo>
                    <a:pt x="1986" y="528"/>
                  </a:lnTo>
                  <a:lnTo>
                    <a:pt x="1028" y="528"/>
                  </a:lnTo>
                  <a:lnTo>
                    <a:pt x="1028" y="5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dirty="0">
                <a:solidFill>
                  <a:schemeClr val="lt1"/>
                </a:solidFill>
              </a:endParaRPr>
            </a:p>
          </p:txBody>
        </p:sp>
      </p:grpSp>
    </p:spTree>
    <p:extLst>
      <p:ext uri="{BB962C8B-B14F-4D97-AF65-F5344CB8AC3E}">
        <p14:creationId xmlns:p14="http://schemas.microsoft.com/office/powerpoint/2010/main" val="416995985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vmlDrawing" Target="../drawings/vmlDrawing1.vml"/><Relationship Id="rId12" Type="http://schemas.openxmlformats.org/officeDocument/2006/relationships/tags" Target="../tags/tag6.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tags" Target="../tags/tag5.xml"/><Relationship Id="rId5" Type="http://schemas.openxmlformats.org/officeDocument/2006/relationships/slideLayout" Target="../slideLayouts/slideLayout5.xml"/><Relationship Id="rId15" Type="http://schemas.openxmlformats.org/officeDocument/2006/relationships/tags" Target="../tags/tag9.xml"/><Relationship Id="rId10" Type="http://schemas.openxmlformats.org/officeDocument/2006/relationships/tags" Target="../tags/tag4.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8"/>
            </p:custDataLst>
            <p:extLst>
              <p:ext uri="{D42A27DB-BD31-4B8C-83A1-F6EECF244321}">
                <p14:modId xmlns:p14="http://schemas.microsoft.com/office/powerpoint/2010/main" val="32261536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264"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1027" name="2 Marcador de texto"/>
          <p:cNvSpPr>
            <a:spLocks noGrp="1"/>
          </p:cNvSpPr>
          <p:nvPr>
            <p:ph type="body" idx="1"/>
            <p:custDataLst>
              <p:tags r:id="rId9"/>
            </p:custDataLst>
          </p:nvPr>
        </p:nvSpPr>
        <p:spPr bwMode="auto">
          <a:xfrm>
            <a:off x="286246" y="1250344"/>
            <a:ext cx="8579458" cy="496948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O" dirty="0" smtClean="0"/>
          </a:p>
        </p:txBody>
      </p:sp>
      <p:sp>
        <p:nvSpPr>
          <p:cNvPr id="6" name="5 Marcador de número de diapositiva"/>
          <p:cNvSpPr>
            <a:spLocks noGrp="1"/>
          </p:cNvSpPr>
          <p:nvPr>
            <p:ph type="sldNum" sz="quarter" idx="4"/>
            <p:custDataLst>
              <p:tags r:id="rId10"/>
            </p:custDataLst>
          </p:nvPr>
        </p:nvSpPr>
        <p:spPr>
          <a:xfrm>
            <a:off x="8674100" y="6451341"/>
            <a:ext cx="432598" cy="365125"/>
          </a:xfrm>
          <a:prstGeom prst="rect">
            <a:avLst/>
          </a:prstGeom>
        </p:spPr>
        <p:txBody>
          <a:bodyPr vert="horz" lIns="91440" tIns="45720" rIns="91440" bIns="45720" rtlCol="0" anchor="ctr"/>
          <a:lstStyle>
            <a:lvl1pPr algn="ctr" fontAlgn="auto">
              <a:spcBef>
                <a:spcPts val="0"/>
              </a:spcBef>
              <a:spcAft>
                <a:spcPts val="0"/>
              </a:spcAft>
              <a:defRPr sz="1100" smtClean="0">
                <a:solidFill>
                  <a:schemeClr val="tx1">
                    <a:tint val="75000"/>
                  </a:schemeClr>
                </a:solidFill>
                <a:latin typeface="+mj-lt"/>
                <a:cs typeface="+mn-cs"/>
                <a:sym typeface="Candara"/>
              </a:defRPr>
            </a:lvl1pPr>
          </a:lstStyle>
          <a:p>
            <a:pPr>
              <a:defRPr/>
            </a:pPr>
            <a:fld id="{CC308BA6-CE2B-4543-82B0-7E6DCE132E0F}" type="slidenum">
              <a:rPr lang="es-CO" smtClean="0">
                <a:solidFill>
                  <a:srgbClr val="244061">
                    <a:tint val="75000"/>
                  </a:srgbClr>
                </a:solidFill>
              </a:rPr>
              <a:pPr>
                <a:defRPr/>
              </a:pPr>
              <a:t>‹Nº›</a:t>
            </a:fld>
            <a:endParaRPr lang="es-CO" dirty="0">
              <a:solidFill>
                <a:srgbClr val="244061">
                  <a:tint val="75000"/>
                </a:srgbClr>
              </a:solidFill>
            </a:endParaRPr>
          </a:p>
        </p:txBody>
      </p:sp>
      <p:grpSp>
        <p:nvGrpSpPr>
          <p:cNvPr id="2" name="Group 1"/>
          <p:cNvGrpSpPr/>
          <p:nvPr userDrawn="1"/>
        </p:nvGrpSpPr>
        <p:grpSpPr>
          <a:xfrm>
            <a:off x="6693696" y="6197601"/>
            <a:ext cx="1863728" cy="667386"/>
            <a:chOff x="6855280" y="6288821"/>
            <a:chExt cx="1703774" cy="576165"/>
          </a:xfrm>
        </p:grpSpPr>
        <p:pic>
          <p:nvPicPr>
            <p:cNvPr id="1031" name="E719C35A-4CD6-4178-B0D0-8DA208F1799A" descr="E719C35A-4CD6-4178-B0D0-8DA208F1799A"/>
            <p:cNvPicPr>
              <a:picLocks noChangeAspect="1" noChangeArrowheads="1"/>
            </p:cNvPicPr>
            <p:nvPr>
              <p:custDataLst>
                <p:tags r:id="rId14"/>
              </p:custDataLst>
            </p:nvPr>
          </p:nvPicPr>
          <p:blipFill rotWithShape="1">
            <a:blip r:embed="rId18" cstate="print">
              <a:clrChange>
                <a:clrFrom>
                  <a:srgbClr val="FFFFFE"/>
                </a:clrFrom>
                <a:clrTo>
                  <a:srgbClr val="FFFFFE">
                    <a:alpha val="0"/>
                  </a:srgbClr>
                </a:clrTo>
              </a:clrChange>
              <a:extLst>
                <a:ext uri="{28A0092B-C50C-407E-A947-70E740481C1C}">
                  <a14:useLocalDpi xmlns:a14="http://schemas.microsoft.com/office/drawing/2010/main" val="0"/>
                </a:ext>
              </a:extLst>
            </a:blip>
            <a:srcRect l="16910" t="12070" r="20026" b="11812"/>
            <a:stretch/>
          </p:blipFill>
          <p:spPr bwMode="auto">
            <a:xfrm>
              <a:off x="6855280" y="6288821"/>
              <a:ext cx="618324" cy="576165"/>
            </a:xfrm>
            <a:prstGeom prst="rect">
              <a:avLst/>
            </a:prstGeom>
            <a:noFill/>
            <a:ln w="9525">
              <a:noFill/>
              <a:miter lim="800000"/>
              <a:headEnd/>
              <a:tailEnd/>
            </a:ln>
          </p:spPr>
        </p:pic>
        <p:pic>
          <p:nvPicPr>
            <p:cNvPr id="10" name="Picture 7" descr="http://www.mininterior.gov.co/sites/default/files/galeria-imagenes/2014-logo_web_eslogan.png"/>
            <p:cNvPicPr>
              <a:picLocks noChangeAspect="1" noChangeArrowheads="1"/>
            </p:cNvPicPr>
            <p:nvPr userDrawn="1">
              <p:custDataLst>
                <p:tags r:id="rId15"/>
              </p:custDataLst>
            </p:nvPr>
          </p:nvPicPr>
          <p:blipFill>
            <a:blip r:embed="rId19" cstate="screen">
              <a:extLst>
                <a:ext uri="{28A0092B-C50C-407E-A947-70E740481C1C}">
                  <a14:useLocalDpi xmlns:a14="http://schemas.microsoft.com/office/drawing/2010/main" val="0"/>
                </a:ext>
              </a:extLst>
            </a:blip>
            <a:srcRect/>
            <a:stretch>
              <a:fillRect/>
            </a:stretch>
          </p:blipFill>
          <p:spPr bwMode="auto">
            <a:xfrm>
              <a:off x="7585909" y="6363329"/>
              <a:ext cx="973145" cy="465248"/>
            </a:xfrm>
            <a:prstGeom prst="rect">
              <a:avLst/>
            </a:prstGeom>
            <a:noFill/>
            <a:extLst>
              <a:ext uri="{909E8E84-426E-40DD-AFC4-6F175D3DCCD1}">
                <a14:hiddenFill xmlns:a14="http://schemas.microsoft.com/office/drawing/2010/main">
                  <a:solidFill>
                    <a:srgbClr val="FFFFFF"/>
                  </a:solidFill>
                </a14:hiddenFill>
              </a:ext>
            </a:extLst>
          </p:spPr>
        </p:pic>
      </p:grpSp>
      <p:sp>
        <p:nvSpPr>
          <p:cNvPr id="1026" name="1 Marcador de título"/>
          <p:cNvSpPr>
            <a:spLocks noGrp="1"/>
          </p:cNvSpPr>
          <p:nvPr>
            <p:ph type="title"/>
            <p:custDataLst>
              <p:tags r:id="rId11"/>
            </p:custDataLst>
          </p:nvPr>
        </p:nvSpPr>
        <p:spPr bwMode="auto">
          <a:xfrm>
            <a:off x="286246" y="262340"/>
            <a:ext cx="8595361" cy="748669"/>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s-ES" dirty="0" smtClean="0"/>
              <a:t>Haga clic para modificar el estilo de título del patrón</a:t>
            </a:r>
            <a:endParaRPr lang="es-CO" dirty="0" smtClean="0"/>
          </a:p>
        </p:txBody>
      </p:sp>
      <p:sp>
        <p:nvSpPr>
          <p:cNvPr id="19" name="Rectangle 18"/>
          <p:cNvSpPr/>
          <p:nvPr userDrawn="1">
            <p:custDataLst>
              <p:tags r:id="rId12"/>
            </p:custDataLst>
          </p:nvPr>
        </p:nvSpPr>
        <p:spPr>
          <a:xfrm rot="10800000" flipH="1" flipV="1">
            <a:off x="285252" y="1059059"/>
            <a:ext cx="8589667" cy="45721"/>
          </a:xfrm>
          <a:prstGeom prst="rect">
            <a:avLst/>
          </a:prstGeom>
          <a:gradFill flip="none" rotWithShape="1">
            <a:gsLst>
              <a:gs pos="0">
                <a:schemeClr val="bg2">
                  <a:lumMod val="90000"/>
                  <a:alpha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
        <p:nvSpPr>
          <p:cNvPr id="12" name="Rectangle 11"/>
          <p:cNvSpPr/>
          <p:nvPr userDrawn="1">
            <p:custDataLst>
              <p:tags r:id="rId13"/>
            </p:custDataLst>
          </p:nvPr>
        </p:nvSpPr>
        <p:spPr>
          <a:xfrm rot="10800000" flipH="1" flipV="1">
            <a:off x="0" y="6716678"/>
            <a:ext cx="6577014" cy="141244"/>
          </a:xfrm>
          <a:prstGeom prst="rect">
            <a:avLst/>
          </a:prstGeom>
          <a:gradFill flip="none" rotWithShape="1">
            <a:gsLst>
              <a:gs pos="0">
                <a:schemeClr val="bg1"/>
              </a:gs>
              <a:gs pos="100000">
                <a:schemeClr val="accent5"/>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a:sym typeface="Candara"/>
            </a:endParaRPr>
          </a:p>
        </p:txBody>
      </p:sp>
    </p:spTree>
    <p:extLst>
      <p:ext uri="{BB962C8B-B14F-4D97-AF65-F5344CB8AC3E}">
        <p14:creationId xmlns:p14="http://schemas.microsoft.com/office/powerpoint/2010/main" val="78115681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73" r:id="rId3"/>
    <p:sldLayoutId id="2147483667" r:id="rId4"/>
    <p:sldLayoutId id="2147483674" r:id="rId5"/>
  </p:sldLayoutIdLst>
  <mc:AlternateContent xmlns:mc="http://schemas.openxmlformats.org/markup-compatibility/2006" xmlns:p14="http://schemas.microsoft.com/office/powerpoint/2010/main">
    <mc:Choice Requires="p14">
      <p:transition p14:dur="250" advClick="0"/>
    </mc:Choice>
    <mc:Fallback xmlns="">
      <p:transition advClick="0"/>
    </mc:Fallback>
  </mc:AlternateContent>
  <p:hf hdr="0" ftr="0" dt="0"/>
  <p:txStyles>
    <p:titleStyle>
      <a:lvl1pPr algn="l" rtl="0" eaLnBrk="1" fontAlgn="base" hangingPunct="1">
        <a:spcBef>
          <a:spcPct val="0"/>
        </a:spcBef>
        <a:spcAft>
          <a:spcPct val="0"/>
        </a:spcAft>
        <a:defRPr sz="2400" b="1" kern="1200">
          <a:solidFill>
            <a:schemeClr val="accent4"/>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177800" indent="-177800" algn="just" rtl="0" eaLnBrk="1" fontAlgn="base" hangingPunct="1">
        <a:spcBef>
          <a:spcPct val="20000"/>
        </a:spcBef>
        <a:spcAft>
          <a:spcPct val="0"/>
        </a:spcAft>
        <a:buClr>
          <a:schemeClr val="accent3"/>
        </a:buClr>
        <a:buFont typeface="Arial" charset="0"/>
        <a:buChar char="•"/>
        <a:defRPr sz="1600" b="0" kern="1200">
          <a:solidFill>
            <a:schemeClr val="tx1"/>
          </a:solidFill>
          <a:latin typeface="+mj-lt"/>
          <a:ea typeface="+mn-ea"/>
          <a:cs typeface="+mn-cs"/>
        </a:defRPr>
      </a:lvl1pPr>
      <a:lvl2pPr marL="342900" indent="-168275" algn="just" rtl="0" eaLnBrk="1" fontAlgn="base" hangingPunct="1">
        <a:spcBef>
          <a:spcPct val="20000"/>
        </a:spcBef>
        <a:spcAft>
          <a:spcPct val="0"/>
        </a:spcAft>
        <a:buClr>
          <a:schemeClr val="accent3"/>
        </a:buClr>
        <a:buFont typeface="Arial" charset="0"/>
        <a:buChar char="–"/>
        <a:defRPr sz="1600" kern="1200">
          <a:solidFill>
            <a:schemeClr val="tx1"/>
          </a:solidFill>
          <a:latin typeface="+mj-lt"/>
          <a:ea typeface="+mn-ea"/>
          <a:cs typeface="+mn-cs"/>
        </a:defRPr>
      </a:lvl2pPr>
      <a:lvl3pPr marL="517525" indent="-174625" algn="just" rtl="0" eaLnBrk="1" fontAlgn="base" hangingPunct="1">
        <a:spcBef>
          <a:spcPct val="20000"/>
        </a:spcBef>
        <a:spcAft>
          <a:spcPct val="0"/>
        </a:spcAft>
        <a:buClr>
          <a:schemeClr val="accent3"/>
        </a:buClr>
        <a:buSzPct val="80000"/>
        <a:buFont typeface="Arial" charset="0"/>
        <a:buChar char="•"/>
        <a:defRPr sz="1600" kern="1200">
          <a:solidFill>
            <a:schemeClr val="tx1"/>
          </a:solidFill>
          <a:latin typeface="+mj-lt"/>
          <a:ea typeface="+mn-ea"/>
          <a:cs typeface="+mn-cs"/>
        </a:defRPr>
      </a:lvl3pPr>
      <a:lvl4pPr marL="685800" indent="-168275" algn="just" rtl="0" eaLnBrk="1" fontAlgn="base" hangingPunct="1">
        <a:spcBef>
          <a:spcPct val="20000"/>
        </a:spcBef>
        <a:spcAft>
          <a:spcPct val="0"/>
        </a:spcAft>
        <a:buClr>
          <a:schemeClr val="accent3"/>
        </a:buClr>
        <a:buFont typeface="Arial" charset="0"/>
        <a:buChar char="–"/>
        <a:tabLst/>
        <a:defRPr sz="1600" kern="1200">
          <a:solidFill>
            <a:schemeClr val="tx1"/>
          </a:solidFill>
          <a:latin typeface="+mj-lt"/>
          <a:ea typeface="+mn-ea"/>
          <a:cs typeface="+mn-cs"/>
        </a:defRPr>
      </a:lvl4pPr>
      <a:lvl5pPr marL="860425" indent="-174625" algn="just" rtl="0" eaLnBrk="1" fontAlgn="base" hangingPunct="1">
        <a:spcBef>
          <a:spcPct val="20000"/>
        </a:spcBef>
        <a:spcAft>
          <a:spcPct val="0"/>
        </a:spcAft>
        <a:buClr>
          <a:schemeClr val="accent3"/>
        </a:buClr>
        <a:buFont typeface="Arial" charset="0"/>
        <a:buChar char="»"/>
        <a:defRPr sz="16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0.xml"/><Relationship Id="rId7" Type="http://schemas.openxmlformats.org/officeDocument/2006/relationships/image" Target="../media/image1.emf"/><Relationship Id="rId2" Type="http://schemas.openxmlformats.org/officeDocument/2006/relationships/tags" Target="../tags/tag39.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8" name="Object 127" hidden="1"/>
          <p:cNvGraphicFramePr>
            <a:graphicFrameLocks noChangeAspect="1"/>
          </p:cNvGraphicFramePr>
          <p:nvPr>
            <p:custDataLst>
              <p:tags r:id="rId2"/>
            </p:custDataLst>
            <p:extLst>
              <p:ext uri="{D42A27DB-BD31-4B8C-83A1-F6EECF244321}">
                <p14:modId xmlns:p14="http://schemas.microsoft.com/office/powerpoint/2010/main" val="31692862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351" name="think-cell Slide" r:id="rId6" imgW="270" imgH="270" progId="TCLayout.ActiveDocument.1">
                  <p:embed/>
                </p:oleObj>
              </mc:Choice>
              <mc:Fallback>
                <p:oleObj name="think-cell Slide" r:id="rId6" imgW="270" imgH="270" progId="TCLayout.ActiveDocument.1">
                  <p:embed/>
                  <p:pic>
                    <p:nvPicPr>
                      <p:cNvPr id="0" name=""/>
                      <p:cNvPicPr/>
                      <p:nvPr/>
                    </p:nvPicPr>
                    <p:blipFill>
                      <a:blip r:embed="rId7"/>
                      <a:stretch>
                        <a:fillRect/>
                      </a:stretch>
                    </p:blipFill>
                    <p:spPr>
                      <a:xfrm>
                        <a:off x="1588" y="1588"/>
                        <a:ext cx="1587" cy="1587"/>
                      </a:xfrm>
                      <a:prstGeom prst="rect">
                        <a:avLst/>
                      </a:prstGeom>
                    </p:spPr>
                  </p:pic>
                </p:oleObj>
              </mc:Fallback>
            </mc:AlternateContent>
          </a:graphicData>
        </a:graphic>
      </p:graphicFrame>
      <p:sp>
        <p:nvSpPr>
          <p:cNvPr id="39" name="Title 38"/>
          <p:cNvSpPr>
            <a:spLocks noGrp="1"/>
          </p:cNvSpPr>
          <p:nvPr>
            <p:ph type="ctrTitle"/>
          </p:nvPr>
        </p:nvSpPr>
        <p:spPr>
          <a:xfrm>
            <a:off x="2313084" y="1173018"/>
            <a:ext cx="5833110" cy="1987693"/>
          </a:xfrm>
        </p:spPr>
        <p:txBody>
          <a:bodyPr/>
          <a:lstStyle/>
          <a:p>
            <a:r>
              <a:rPr lang="en-US" dirty="0" smtClean="0">
                <a:solidFill>
                  <a:schemeClr val="tx2"/>
                </a:solidFill>
              </a:rPr>
              <a:t>ESTADÍSTICAS </a:t>
            </a:r>
            <a:r>
              <a:rPr lang="en-US" dirty="0" smtClean="0">
                <a:solidFill>
                  <a:schemeClr val="tx2"/>
                </a:solidFill>
              </a:rPr>
              <a:t>GESTIÓN DE LA CONTRATACIÓN PÚBLICA DE LA ANI.</a:t>
            </a:r>
            <a:endParaRPr lang="en-US" dirty="0">
              <a:solidFill>
                <a:schemeClr val="tx2"/>
              </a:solidFill>
            </a:endParaRPr>
          </a:p>
        </p:txBody>
      </p:sp>
      <p:sp>
        <p:nvSpPr>
          <p:cNvPr id="132" name="Text Placeholder 131"/>
          <p:cNvSpPr>
            <a:spLocks noGrp="1"/>
          </p:cNvSpPr>
          <p:nvPr>
            <p:ph type="body" sz="quarter" idx="10"/>
            <p:custDataLst>
              <p:tags r:id="rId3"/>
            </p:custDataLst>
          </p:nvPr>
        </p:nvSpPr>
        <p:spPr>
          <a:xfrm>
            <a:off x="2313084" y="4248150"/>
            <a:ext cx="3219450" cy="361950"/>
          </a:xfrm>
        </p:spPr>
        <p:txBody>
          <a:bodyPr/>
          <a:lstStyle/>
          <a:p>
            <a:r>
              <a:rPr lang="es-ES" dirty="0" smtClean="0"/>
              <a:t>Diciembre 31 de  </a:t>
            </a:r>
            <a:r>
              <a:rPr lang="es-ES" dirty="0" smtClean="0"/>
              <a:t>2016</a:t>
            </a:r>
            <a:endParaRPr lang="en-US" dirty="0"/>
          </a:p>
        </p:txBody>
      </p:sp>
    </p:spTree>
    <p:extLst>
      <p:ext uri="{BB962C8B-B14F-4D97-AF65-F5344CB8AC3E}">
        <p14:creationId xmlns:p14="http://schemas.microsoft.com/office/powerpoint/2010/main" val="398285047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402609" y="2473036"/>
            <a:ext cx="5956300" cy="1016000"/>
          </a:xfrm>
        </p:spPr>
        <p:txBody>
          <a:bodyPr/>
          <a:lstStyle/>
          <a:p>
            <a:pPr algn="just"/>
            <a:r>
              <a:rPr lang="es-CO" dirty="0"/>
              <a:t>3.	Tiempo de duración de los procesos de selección</a:t>
            </a:r>
            <a:r>
              <a:rPr lang="es-MX" dirty="0"/>
              <a:t/>
            </a:r>
            <a:br>
              <a:rPr lang="es-MX" dirty="0"/>
            </a:br>
            <a:r>
              <a:rPr lang="es-MX" dirty="0" smtClean="0"/>
              <a:t/>
            </a:r>
            <a:br>
              <a:rPr lang="es-MX" dirty="0" smtClean="0"/>
            </a:br>
            <a:r>
              <a:rPr lang="es-CO" sz="1200" dirty="0" smtClean="0"/>
              <a:t>Para </a:t>
            </a:r>
            <a:r>
              <a:rPr lang="es-CO" sz="1200" dirty="0"/>
              <a:t>el período comprendido el promedio del número de días entre la apertura del proceso y la adjudicación fue acorde con cada modalidad, esto es el término de duración total para cada modalidad de selección.  Se destacan los procesos de alto impacto para la Entidad (</a:t>
            </a:r>
            <a:r>
              <a:rPr lang="es-CO" sz="1200" dirty="0" err="1"/>
              <a:t>APP´s</a:t>
            </a:r>
            <a:r>
              <a:rPr lang="es-CO" sz="1200" dirty="0"/>
              <a:t> y muy por debajo se encuentran los procesos de Concurso de Méritos y Subasta inversa).  Los procesos de Selección Abreviada tienen en promedio el mismo tiempo de los procesos de Licitación Pública. </a:t>
            </a:r>
            <a:endParaRPr lang="es-MX" sz="1200" dirty="0"/>
          </a:p>
        </p:txBody>
      </p:sp>
    </p:spTree>
    <p:extLst>
      <p:ext uri="{BB962C8B-B14F-4D97-AF65-F5344CB8AC3E}">
        <p14:creationId xmlns:p14="http://schemas.microsoft.com/office/powerpoint/2010/main" val="861361798"/>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11</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smtClean="0">
                <a:sym typeface="Candara"/>
              </a:rPr>
              <a:t>Días promedio entre la apertura y la adjudicación</a:t>
            </a:r>
            <a:br>
              <a:rPr lang="es-ES" dirty="0" smtClean="0">
                <a:sym typeface="Candara"/>
              </a:rPr>
            </a:br>
            <a:endParaRPr lang="es-CO" dirty="0"/>
          </a:p>
        </p:txBody>
      </p:sp>
      <p:sp>
        <p:nvSpPr>
          <p:cNvPr id="10" name="Título 2"/>
          <p:cNvSpPr txBox="1">
            <a:spLocks/>
          </p:cNvSpPr>
          <p:nvPr/>
        </p:nvSpPr>
        <p:spPr bwMode="auto">
          <a:xfrm>
            <a:off x="450900" y="5537503"/>
            <a:ext cx="8595361"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smtClean="0">
                <a:sym typeface="Candara"/>
              </a:rPr>
              <a:t/>
            </a:r>
            <a:br>
              <a:rPr lang="es-ES" sz="1200" dirty="0" smtClean="0">
                <a:sym typeface="Candara"/>
              </a:rPr>
            </a:br>
            <a:endParaRPr lang="es-CO" sz="1200" dirty="0"/>
          </a:p>
        </p:txBody>
      </p:sp>
      <p:graphicFrame>
        <p:nvGraphicFramePr>
          <p:cNvPr id="8" name="Gráfico 7"/>
          <p:cNvGraphicFramePr>
            <a:graphicFrameLocks/>
          </p:cNvGraphicFramePr>
          <p:nvPr>
            <p:extLst>
              <p:ext uri="{D42A27DB-BD31-4B8C-83A1-F6EECF244321}">
                <p14:modId xmlns:p14="http://schemas.microsoft.com/office/powerpoint/2010/main" val="1859172723"/>
              </p:ext>
            </p:extLst>
          </p:nvPr>
        </p:nvGraphicFramePr>
        <p:xfrm>
          <a:off x="450900" y="1257300"/>
          <a:ext cx="8223200" cy="48941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019862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04209" y="1918855"/>
            <a:ext cx="5956300" cy="1016000"/>
          </a:xfrm>
        </p:spPr>
        <p:txBody>
          <a:bodyPr/>
          <a:lstStyle/>
          <a:p>
            <a:pPr algn="just"/>
            <a:r>
              <a:rPr lang="es-CO" dirty="0"/>
              <a:t>4. </a:t>
            </a:r>
            <a:r>
              <a:rPr lang="es-CO" dirty="0" smtClean="0"/>
              <a:t>Participación </a:t>
            </a:r>
            <a:r>
              <a:rPr lang="es-CO" dirty="0"/>
              <a:t>de Proponentes</a:t>
            </a:r>
            <a:r>
              <a:rPr lang="es-MX" dirty="0"/>
              <a:t/>
            </a:r>
            <a:br>
              <a:rPr lang="es-MX" dirty="0"/>
            </a:br>
            <a:r>
              <a:rPr lang="es-MX" dirty="0" smtClean="0"/>
              <a:t/>
            </a:r>
            <a:br>
              <a:rPr lang="es-MX" dirty="0" smtClean="0"/>
            </a:br>
            <a:r>
              <a:rPr lang="es-MX" dirty="0" smtClean="0"/>
              <a:t/>
            </a:r>
            <a:br>
              <a:rPr lang="es-MX" dirty="0" smtClean="0"/>
            </a:br>
            <a:r>
              <a:rPr lang="es-CO" sz="1200" dirty="0" smtClean="0"/>
              <a:t>Para </a:t>
            </a:r>
            <a:r>
              <a:rPr lang="es-CO" sz="1200" dirty="0"/>
              <a:t>el período comprendido se presentaron dentro de los </a:t>
            </a:r>
            <a:r>
              <a:rPr lang="es-CO" sz="1200" dirty="0" smtClean="0"/>
              <a:t>54 </a:t>
            </a:r>
            <a:r>
              <a:rPr lang="es-CO" sz="1200" dirty="0"/>
              <a:t>procesos competitivos adelantados por la Agencia, </a:t>
            </a:r>
            <a:r>
              <a:rPr lang="es-CO" sz="1200" dirty="0" smtClean="0"/>
              <a:t>589 </a:t>
            </a:r>
            <a:r>
              <a:rPr lang="es-CO" sz="1200" dirty="0"/>
              <a:t>propuestas. La modalidad de selección que más proponentes atrae por el valor son los concursos de méritos con </a:t>
            </a:r>
            <a:r>
              <a:rPr lang="es-CO" sz="1200" dirty="0" smtClean="0"/>
              <a:t>344 </a:t>
            </a:r>
            <a:r>
              <a:rPr lang="es-CO" sz="1200" dirty="0"/>
              <a:t>propuestas en </a:t>
            </a:r>
            <a:r>
              <a:rPr lang="es-CO" sz="1200" dirty="0" smtClean="0"/>
              <a:t>11 </a:t>
            </a:r>
            <a:r>
              <a:rPr lang="es-CO" sz="1200" dirty="0"/>
              <a:t>procesos con un promedio de </a:t>
            </a:r>
            <a:r>
              <a:rPr lang="es-CO" sz="1200" dirty="0" smtClean="0"/>
              <a:t>31 </a:t>
            </a:r>
            <a:r>
              <a:rPr lang="es-CO" sz="1200" dirty="0"/>
              <a:t>propuestas por proceso de selección; la mínima cuantía con </a:t>
            </a:r>
            <a:r>
              <a:rPr lang="es-CO" sz="1200" dirty="0" smtClean="0"/>
              <a:t>99</a:t>
            </a:r>
            <a:r>
              <a:rPr lang="es-CO" sz="1200" dirty="0" smtClean="0"/>
              <a:t> </a:t>
            </a:r>
            <a:r>
              <a:rPr lang="es-CO" sz="1200" dirty="0"/>
              <a:t>propuestas para </a:t>
            </a:r>
            <a:r>
              <a:rPr lang="es-CO" sz="1200" dirty="0" smtClean="0"/>
              <a:t>25 </a:t>
            </a:r>
            <a:r>
              <a:rPr lang="es-CO" sz="1200" dirty="0"/>
              <a:t>procesos con un promedio de </a:t>
            </a:r>
            <a:r>
              <a:rPr lang="es-CO" sz="1200" dirty="0" smtClean="0"/>
              <a:t>4 </a:t>
            </a:r>
            <a:r>
              <a:rPr lang="es-CO" sz="1200" dirty="0"/>
              <a:t>propuestas por proceso y la selección Abreviada incluida la Subasta Inversa con </a:t>
            </a:r>
            <a:r>
              <a:rPr lang="es-CO" sz="1200" dirty="0" smtClean="0"/>
              <a:t>98 </a:t>
            </a:r>
            <a:r>
              <a:rPr lang="es-CO" sz="1200" dirty="0"/>
              <a:t>propuestas en </a:t>
            </a:r>
            <a:r>
              <a:rPr lang="es-CO" sz="1200" dirty="0"/>
              <a:t>7</a:t>
            </a:r>
            <a:r>
              <a:rPr lang="es-CO" sz="1200" dirty="0" smtClean="0"/>
              <a:t> </a:t>
            </a:r>
            <a:r>
              <a:rPr lang="es-CO" sz="1200" dirty="0"/>
              <a:t>procesos con un promedio de </a:t>
            </a:r>
            <a:r>
              <a:rPr lang="es-CO" sz="1200" dirty="0" smtClean="0"/>
              <a:t>14</a:t>
            </a:r>
            <a:r>
              <a:rPr lang="es-CO" sz="1200" dirty="0" smtClean="0"/>
              <a:t> </a:t>
            </a:r>
            <a:r>
              <a:rPr lang="es-CO" sz="1200" dirty="0"/>
              <a:t>propuestas por proceso.</a:t>
            </a:r>
            <a:endParaRPr lang="es-MX" sz="1200" dirty="0"/>
          </a:p>
        </p:txBody>
      </p:sp>
    </p:spTree>
    <p:extLst>
      <p:ext uri="{BB962C8B-B14F-4D97-AF65-F5344CB8AC3E}">
        <p14:creationId xmlns:p14="http://schemas.microsoft.com/office/powerpoint/2010/main" val="217832132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13</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smtClean="0">
                <a:sym typeface="Candara"/>
              </a:rPr>
              <a:t>Participación en procesos de selección</a:t>
            </a:r>
            <a:br>
              <a:rPr lang="es-ES" dirty="0" smtClean="0">
                <a:sym typeface="Candara"/>
              </a:rPr>
            </a:br>
            <a:endParaRPr lang="es-CO" dirty="0"/>
          </a:p>
        </p:txBody>
      </p:sp>
      <p:sp>
        <p:nvSpPr>
          <p:cNvPr id="10" name="Título 2"/>
          <p:cNvSpPr txBox="1">
            <a:spLocks/>
          </p:cNvSpPr>
          <p:nvPr/>
        </p:nvSpPr>
        <p:spPr bwMode="auto">
          <a:xfrm>
            <a:off x="388555" y="5475157"/>
            <a:ext cx="7747527"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smtClean="0">
                <a:sym typeface="Candara"/>
              </a:rPr>
              <a:t/>
            </a:r>
            <a:br>
              <a:rPr lang="es-ES" sz="1200" dirty="0" smtClean="0">
                <a:sym typeface="Candara"/>
              </a:rPr>
            </a:br>
            <a:endParaRPr lang="es-CO" sz="1200" dirty="0"/>
          </a:p>
        </p:txBody>
      </p:sp>
      <p:graphicFrame>
        <p:nvGraphicFramePr>
          <p:cNvPr id="6" name="Gráfico 5"/>
          <p:cNvGraphicFramePr>
            <a:graphicFrameLocks/>
          </p:cNvGraphicFramePr>
          <p:nvPr>
            <p:extLst>
              <p:ext uri="{D42A27DB-BD31-4B8C-83A1-F6EECF244321}">
                <p14:modId xmlns:p14="http://schemas.microsoft.com/office/powerpoint/2010/main" val="1705508616"/>
              </p:ext>
            </p:extLst>
          </p:nvPr>
        </p:nvGraphicFramePr>
        <p:xfrm>
          <a:off x="581891" y="1288474"/>
          <a:ext cx="7980218" cy="48837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7540247"/>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827" y="1558636"/>
            <a:ext cx="5956300" cy="1016000"/>
          </a:xfrm>
        </p:spPr>
        <p:txBody>
          <a:bodyPr/>
          <a:lstStyle/>
          <a:p>
            <a:pPr algn="just"/>
            <a:r>
              <a:rPr lang="es-CO" dirty="0" smtClean="0"/>
              <a:t>4.          Procesos Desiertos</a:t>
            </a:r>
            <a:r>
              <a:rPr lang="es-MX" dirty="0"/>
              <a:t/>
            </a:r>
            <a:br>
              <a:rPr lang="es-MX" dirty="0"/>
            </a:br>
            <a:r>
              <a:rPr lang="es-CO" dirty="0" smtClean="0"/>
              <a:t/>
            </a:r>
            <a:br>
              <a:rPr lang="es-CO" dirty="0" smtClean="0"/>
            </a:br>
            <a:r>
              <a:rPr lang="es-CO" dirty="0"/>
              <a:t/>
            </a:r>
            <a:br>
              <a:rPr lang="es-CO" dirty="0"/>
            </a:br>
            <a:r>
              <a:rPr lang="es-CO" sz="1200" dirty="0"/>
              <a:t>Hace referencia a aquellos c</a:t>
            </a:r>
            <a:r>
              <a:rPr lang="es-CO" sz="1200" dirty="0" smtClean="0"/>
              <a:t>ontratos </a:t>
            </a:r>
            <a:r>
              <a:rPr lang="es-CO" sz="1200" dirty="0"/>
              <a:t>cuya vocación de ser adjudicados, se vio truncada o por ausencia de proponentes o por que habiendo existido proponentes, los mismos no cumplieron con los requisitos establecidos en el pliego de condiciones; para el período evaluado el reporte es de </a:t>
            </a:r>
            <a:r>
              <a:rPr lang="es-CO" sz="1200" dirty="0" smtClean="0"/>
              <a:t>5 </a:t>
            </a:r>
            <a:r>
              <a:rPr lang="es-CO" sz="1200" dirty="0"/>
              <a:t>procesos declarados desiertos: 1 IPB, </a:t>
            </a:r>
            <a:r>
              <a:rPr lang="es-CO" sz="1200" dirty="0" smtClean="0"/>
              <a:t>2 Concursos de Méritos y </a:t>
            </a:r>
            <a:r>
              <a:rPr lang="es-CO" sz="1200" dirty="0"/>
              <a:t>2 procesos de Mínima cuantía.</a:t>
            </a:r>
            <a:endParaRPr lang="es-MX" sz="1200" dirty="0"/>
          </a:p>
        </p:txBody>
      </p:sp>
    </p:spTree>
    <p:extLst>
      <p:ext uri="{BB962C8B-B14F-4D97-AF65-F5344CB8AC3E}">
        <p14:creationId xmlns:p14="http://schemas.microsoft.com/office/powerpoint/2010/main" val="27108012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15</a:t>
            </a:fld>
            <a:endParaRPr lang="es-CO" dirty="0">
              <a:solidFill>
                <a:srgbClr val="244061">
                  <a:tint val="75000"/>
                </a:srgbClr>
              </a:solidFill>
            </a:endParaRPr>
          </a:p>
        </p:txBody>
      </p:sp>
      <p:sp>
        <p:nvSpPr>
          <p:cNvPr id="3" name="Título 2"/>
          <p:cNvSpPr>
            <a:spLocks noGrp="1"/>
          </p:cNvSpPr>
          <p:nvPr>
            <p:ph type="title"/>
          </p:nvPr>
        </p:nvSpPr>
        <p:spPr>
          <a:xfrm>
            <a:off x="295038" y="540327"/>
            <a:ext cx="8595361" cy="789709"/>
          </a:xfrm>
        </p:spPr>
        <p:txBody>
          <a:bodyPr/>
          <a:lstStyle/>
          <a:p>
            <a:r>
              <a:rPr lang="es-ES" dirty="0" smtClean="0">
                <a:sym typeface="Candara"/>
              </a:rPr>
              <a:t>Desiertos por modalidad de selección</a:t>
            </a:r>
            <a:br>
              <a:rPr lang="es-ES" dirty="0" smtClean="0">
                <a:sym typeface="Candara"/>
              </a:rPr>
            </a:br>
            <a:endParaRPr lang="es-CO" dirty="0"/>
          </a:p>
        </p:txBody>
      </p:sp>
      <p:graphicFrame>
        <p:nvGraphicFramePr>
          <p:cNvPr id="5" name="Gráfico 4"/>
          <p:cNvGraphicFramePr>
            <a:graphicFrameLocks/>
          </p:cNvGraphicFramePr>
          <p:nvPr>
            <p:extLst>
              <p:ext uri="{D42A27DB-BD31-4B8C-83A1-F6EECF244321}">
                <p14:modId xmlns:p14="http://schemas.microsoft.com/office/powerpoint/2010/main" val="300909704"/>
              </p:ext>
            </p:extLst>
          </p:nvPr>
        </p:nvGraphicFramePr>
        <p:xfrm>
          <a:off x="581891" y="1330036"/>
          <a:ext cx="7949045" cy="48421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7516814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827" y="1558636"/>
            <a:ext cx="5956300" cy="1016000"/>
          </a:xfrm>
        </p:spPr>
        <p:txBody>
          <a:bodyPr/>
          <a:lstStyle/>
          <a:p>
            <a:pPr algn="just"/>
            <a:r>
              <a:rPr lang="es-CO" dirty="0"/>
              <a:t>5. Procesos cancelados</a:t>
            </a:r>
            <a:r>
              <a:rPr lang="es-MX" dirty="0"/>
              <a:t/>
            </a:r>
            <a:br>
              <a:rPr lang="es-MX" dirty="0"/>
            </a:br>
            <a:r>
              <a:rPr lang="es-MX" dirty="0" smtClean="0"/>
              <a:t/>
            </a:r>
            <a:br>
              <a:rPr lang="es-MX" dirty="0" smtClean="0"/>
            </a:br>
            <a:r>
              <a:rPr lang="es-MX" dirty="0" smtClean="0"/>
              <a:t/>
            </a:r>
            <a:br>
              <a:rPr lang="es-MX" dirty="0" smtClean="0"/>
            </a:br>
            <a:r>
              <a:rPr lang="es-CO" sz="1200" dirty="0" smtClean="0"/>
              <a:t>Hace </a:t>
            </a:r>
            <a:r>
              <a:rPr lang="es-CO" sz="1200" dirty="0"/>
              <a:t>referencia a aquellos procesos que fueron terminados anormalmente antes de su adjudicación.  Generalmente se debe a un acto unilateral de la administración; para el período evaluado el reporte de procesos cancelados fue de </a:t>
            </a:r>
            <a:r>
              <a:rPr lang="es-CO" sz="1200" dirty="0"/>
              <a:t> </a:t>
            </a:r>
            <a:r>
              <a:rPr lang="es-CO" sz="1200" dirty="0" smtClean="0"/>
              <a:t>1 proceso cancelado unilateralmente por la Administración relacionado con la Mínima cuantía.</a:t>
            </a:r>
            <a:endParaRPr lang="es-MX" sz="1200" dirty="0"/>
          </a:p>
        </p:txBody>
      </p:sp>
    </p:spTree>
    <p:extLst>
      <p:ext uri="{BB962C8B-B14F-4D97-AF65-F5344CB8AC3E}">
        <p14:creationId xmlns:p14="http://schemas.microsoft.com/office/powerpoint/2010/main" val="133945722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827" y="1558636"/>
            <a:ext cx="5956300" cy="1016000"/>
          </a:xfrm>
        </p:spPr>
        <p:txBody>
          <a:bodyPr/>
          <a:lstStyle/>
          <a:p>
            <a:pPr algn="just"/>
            <a:r>
              <a:rPr lang="es-CO" dirty="0" smtClean="0"/>
              <a:t>6.Adendas</a:t>
            </a:r>
            <a:r>
              <a:rPr lang="es-MX" dirty="0"/>
              <a:t/>
            </a:r>
            <a:br>
              <a:rPr lang="es-MX" dirty="0"/>
            </a:br>
            <a:r>
              <a:rPr lang="es-MX" dirty="0" smtClean="0"/>
              <a:t/>
            </a:r>
            <a:br>
              <a:rPr lang="es-MX" dirty="0" smtClean="0"/>
            </a:br>
            <a:r>
              <a:rPr lang="es-MX" dirty="0"/>
              <a:t/>
            </a:r>
            <a:br>
              <a:rPr lang="es-MX" dirty="0"/>
            </a:br>
            <a:r>
              <a:rPr lang="es-CO" sz="1200" dirty="0" smtClean="0"/>
              <a:t>Hace </a:t>
            </a:r>
            <a:r>
              <a:rPr lang="es-CO" sz="1200" dirty="0"/>
              <a:t>referencia a las modificaciones realizadas a los pliegos de condiciones y a los avisos modificatorios realizados para cada uno de los procesos competitivos adelantados por la entidad.  Las adendas se discriminan por modalidad de selección y según si modifican el contenido de los pliegos de condiciones o aquellas adendas modificatorias de los plazos del proceso de selección</a:t>
            </a:r>
            <a:r>
              <a:rPr lang="es-CO" sz="1200" dirty="0" smtClean="0"/>
              <a:t>:</a:t>
            </a:r>
            <a:br>
              <a:rPr lang="es-CO" sz="1200" dirty="0" smtClean="0"/>
            </a:br>
            <a:r>
              <a:rPr lang="es-MX" sz="1200" dirty="0"/>
              <a:t/>
            </a:r>
            <a:br>
              <a:rPr lang="es-MX" sz="1200" dirty="0"/>
            </a:br>
            <a:r>
              <a:rPr lang="es-CO" sz="1200" dirty="0" smtClean="0"/>
              <a:t>63 adendas en total; de estas, existen 33 </a:t>
            </a:r>
            <a:r>
              <a:rPr lang="es-CO" sz="1200" dirty="0"/>
              <a:t>modificando el plazo del contrato, siendo el concurso de méritos el proceso con mayor número de adendas </a:t>
            </a:r>
            <a:r>
              <a:rPr lang="es-CO" sz="1200" dirty="0" smtClean="0"/>
              <a:t>(</a:t>
            </a:r>
            <a:r>
              <a:rPr lang="es-CO" sz="1200" dirty="0" smtClean="0"/>
              <a:t>16</a:t>
            </a:r>
            <a:r>
              <a:rPr lang="es-CO" sz="1200" dirty="0" smtClean="0"/>
              <a:t>).</a:t>
            </a:r>
            <a:r>
              <a:rPr lang="es-MX" sz="1200" dirty="0"/>
              <a:t/>
            </a:r>
            <a:br>
              <a:rPr lang="es-MX" sz="1200" dirty="0"/>
            </a:br>
            <a:r>
              <a:rPr lang="es-CO" sz="1200" dirty="0" smtClean="0"/>
              <a:t>25adendas </a:t>
            </a:r>
            <a:r>
              <a:rPr lang="es-CO" sz="1200" dirty="0"/>
              <a:t>que modifican pliegos de condiciones, siendo las </a:t>
            </a:r>
            <a:r>
              <a:rPr lang="es-CO" sz="1200" dirty="0" smtClean="0"/>
              <a:t>IPB </a:t>
            </a:r>
            <a:r>
              <a:rPr lang="es-CO" sz="1200" dirty="0"/>
              <a:t>la modalidad con mayor número de adendas con </a:t>
            </a:r>
            <a:r>
              <a:rPr lang="es-CO" sz="1200" dirty="0" smtClean="0"/>
              <a:t>9, </a:t>
            </a:r>
            <a:r>
              <a:rPr lang="es-CO" sz="1200" dirty="0"/>
              <a:t>seguido de </a:t>
            </a:r>
            <a:r>
              <a:rPr lang="es-CO" sz="1200" dirty="0" smtClean="0"/>
              <a:t>la selección abreviada y el Concurso de méritos con 5 adendas para cada modalidad;</a:t>
            </a:r>
            <a:r>
              <a:rPr lang="es-MX" sz="1200" dirty="0"/>
              <a:t/>
            </a:r>
            <a:br>
              <a:rPr lang="es-MX" sz="1200" dirty="0"/>
            </a:br>
            <a:r>
              <a:rPr lang="es-CO" sz="1200" dirty="0" smtClean="0"/>
              <a:t>75adendas </a:t>
            </a:r>
            <a:r>
              <a:rPr lang="es-CO" sz="1200" dirty="0"/>
              <a:t>mixtas que modifican tanto plazo como pliegos, siendo el concurso de méritos el proceso con mayor número de adendas mixtas </a:t>
            </a:r>
            <a:r>
              <a:rPr lang="es-CO" sz="1200" dirty="0" smtClean="0"/>
              <a:t>(3) y el procesos de SA/IPV con 2.</a:t>
            </a:r>
            <a:endParaRPr lang="es-MX" sz="1200" dirty="0"/>
          </a:p>
        </p:txBody>
      </p:sp>
    </p:spTree>
    <p:extLst>
      <p:ext uri="{BB962C8B-B14F-4D97-AF65-F5344CB8AC3E}">
        <p14:creationId xmlns:p14="http://schemas.microsoft.com/office/powerpoint/2010/main" val="587237405"/>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25E201F2-EFDD-4C4F-8749-0371D46E11D1}" type="slidenum">
              <a:rPr lang="es-CO" smtClean="0">
                <a:solidFill>
                  <a:srgbClr val="244061">
                    <a:tint val="75000"/>
                  </a:srgbClr>
                </a:solidFill>
              </a:rPr>
              <a:pPr>
                <a:defRPr/>
              </a:pPr>
              <a:t>18</a:t>
            </a:fld>
            <a:endParaRPr lang="es-CO" dirty="0">
              <a:solidFill>
                <a:srgbClr val="244061">
                  <a:tint val="75000"/>
                </a:srgbClr>
              </a:solidFill>
            </a:endParaRPr>
          </a:p>
        </p:txBody>
      </p:sp>
      <p:sp>
        <p:nvSpPr>
          <p:cNvPr id="5" name="Título 2"/>
          <p:cNvSpPr txBox="1">
            <a:spLocks/>
          </p:cNvSpPr>
          <p:nvPr/>
        </p:nvSpPr>
        <p:spPr>
          <a:xfrm>
            <a:off x="295038" y="540327"/>
            <a:ext cx="8595361" cy="789709"/>
          </a:xfrm>
          <a:prstGeom prst="rect">
            <a:avLst/>
          </a:prstGeom>
        </p:spPr>
        <p:txBody>
          <a:bodyPr/>
          <a:lstStyle>
            <a:lvl1pPr algn="l" rtl="0" eaLnBrk="1" fontAlgn="base" hangingPunct="1">
              <a:spcBef>
                <a:spcPct val="0"/>
              </a:spcBef>
              <a:spcAft>
                <a:spcPct val="0"/>
              </a:spcAft>
              <a:defRPr sz="2400" b="1" kern="1200">
                <a:solidFill>
                  <a:schemeClr val="accent4"/>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dirty="0" smtClean="0">
                <a:sym typeface="Candara"/>
              </a:rPr>
              <a:t>Adendas por modalidad de selección</a:t>
            </a:r>
            <a:br>
              <a:rPr lang="es-ES" dirty="0" smtClean="0">
                <a:sym typeface="Candara"/>
              </a:rPr>
            </a:br>
            <a:endParaRPr lang="es-CO" dirty="0"/>
          </a:p>
        </p:txBody>
      </p:sp>
      <p:graphicFrame>
        <p:nvGraphicFramePr>
          <p:cNvPr id="6" name="Gráfico 5"/>
          <p:cNvGraphicFramePr>
            <a:graphicFrameLocks/>
          </p:cNvGraphicFramePr>
          <p:nvPr>
            <p:extLst>
              <p:ext uri="{D42A27DB-BD31-4B8C-83A1-F6EECF244321}">
                <p14:modId xmlns:p14="http://schemas.microsoft.com/office/powerpoint/2010/main" val="1111165650"/>
              </p:ext>
            </p:extLst>
          </p:nvPr>
        </p:nvGraphicFramePr>
        <p:xfrm>
          <a:off x="415636" y="1205345"/>
          <a:ext cx="7928264" cy="47902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64761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25E201F2-EFDD-4C4F-8749-0371D46E11D1}" type="slidenum">
              <a:rPr lang="es-CO" smtClean="0">
                <a:solidFill>
                  <a:srgbClr val="244061">
                    <a:tint val="75000"/>
                  </a:srgbClr>
                </a:solidFill>
              </a:rPr>
              <a:pPr>
                <a:defRPr/>
              </a:pPr>
              <a:t>19</a:t>
            </a:fld>
            <a:endParaRPr lang="es-CO" dirty="0">
              <a:solidFill>
                <a:srgbClr val="244061">
                  <a:tint val="75000"/>
                </a:srgbClr>
              </a:solidFill>
            </a:endParaRPr>
          </a:p>
        </p:txBody>
      </p:sp>
      <p:sp>
        <p:nvSpPr>
          <p:cNvPr id="3" name="CuadroTexto 2"/>
          <p:cNvSpPr txBox="1"/>
          <p:nvPr/>
        </p:nvSpPr>
        <p:spPr>
          <a:xfrm>
            <a:off x="602673" y="1600200"/>
            <a:ext cx="7523018" cy="1384995"/>
          </a:xfrm>
          <a:prstGeom prst="rect">
            <a:avLst/>
          </a:prstGeom>
          <a:noFill/>
        </p:spPr>
        <p:txBody>
          <a:bodyPr wrap="square" lIns="0" tIns="0" rIns="0" bIns="0" rtlCol="0">
            <a:spAutoFit/>
          </a:bodyPr>
          <a:lstStyle/>
          <a:p>
            <a:pPr algn="just">
              <a:spcBef>
                <a:spcPts val="600"/>
              </a:spcBef>
              <a:spcAft>
                <a:spcPts val="600"/>
              </a:spcAft>
              <a:buClr>
                <a:schemeClr val="accent2"/>
              </a:buClr>
              <a:buSzPct val="120000"/>
            </a:pPr>
            <a:r>
              <a:rPr lang="es-CO" dirty="0" smtClean="0"/>
              <a:t>Los indicadores utilizados en esta presentación, han sido tomados de la Evaluación de Adquisición País, realizada en Colombia en el año 2008 liderada por Planeación Nacional, de conformidad con la metodología OCDE y para atender los requerimientos de información del ITN – Índice de Transparencia Nacional según la metodología 2013 - 2014. </a:t>
            </a:r>
            <a:endParaRPr lang="es-CO" dirty="0"/>
          </a:p>
        </p:txBody>
      </p:sp>
    </p:spTree>
    <p:extLst>
      <p:ext uri="{BB962C8B-B14F-4D97-AF65-F5344CB8AC3E}">
        <p14:creationId xmlns:p14="http://schemas.microsoft.com/office/powerpoint/2010/main" val="1688218736"/>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sym typeface="Candara"/>
              </a:rPr>
              <a:t>PROCESOS </a:t>
            </a:r>
            <a:r>
              <a:rPr lang="es-ES" dirty="0" smtClean="0">
                <a:sym typeface="Candara"/>
              </a:rPr>
              <a:t>2016.</a:t>
            </a:r>
            <a:endParaRPr lang="es-CO" dirty="0"/>
          </a:p>
        </p:txBody>
      </p:sp>
    </p:spTree>
    <p:extLst>
      <p:ext uri="{BB962C8B-B14F-4D97-AF65-F5344CB8AC3E}">
        <p14:creationId xmlns:p14="http://schemas.microsoft.com/office/powerpoint/2010/main" val="104287432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3</a:t>
            </a:fld>
            <a:endParaRPr lang="es-CO" dirty="0">
              <a:solidFill>
                <a:srgbClr val="244061">
                  <a:tint val="75000"/>
                </a:srgbClr>
              </a:solidFill>
            </a:endParaRPr>
          </a:p>
        </p:txBody>
      </p:sp>
      <p:sp>
        <p:nvSpPr>
          <p:cNvPr id="3" name="Título 2"/>
          <p:cNvSpPr>
            <a:spLocks noGrp="1"/>
          </p:cNvSpPr>
          <p:nvPr>
            <p:ph type="title"/>
          </p:nvPr>
        </p:nvSpPr>
        <p:spPr>
          <a:xfrm>
            <a:off x="295038" y="888688"/>
            <a:ext cx="8595361" cy="518984"/>
          </a:xfrm>
        </p:spPr>
        <p:txBody>
          <a:bodyPr/>
          <a:lstStyle/>
          <a:p>
            <a:r>
              <a:rPr lang="es-ES" dirty="0" smtClean="0">
                <a:sym typeface="Candara"/>
              </a:rPr>
              <a:t>Procesos </a:t>
            </a:r>
            <a:r>
              <a:rPr lang="es-ES" dirty="0" smtClean="0">
                <a:sym typeface="Candara"/>
              </a:rPr>
              <a:t>2016 </a:t>
            </a:r>
            <a:r>
              <a:rPr lang="es-ES" dirty="0" smtClean="0">
                <a:sym typeface="Candara"/>
              </a:rPr>
              <a:t>por Modalidad de Selección</a:t>
            </a:r>
            <a:br>
              <a:rPr lang="es-ES" dirty="0" smtClean="0">
                <a:sym typeface="Candara"/>
              </a:rPr>
            </a:br>
            <a:endParaRPr lang="es-CO" dirty="0"/>
          </a:p>
        </p:txBody>
      </p:sp>
      <p:sp>
        <p:nvSpPr>
          <p:cNvPr id="10" name="Título 2"/>
          <p:cNvSpPr txBox="1">
            <a:spLocks/>
          </p:cNvSpPr>
          <p:nvPr/>
        </p:nvSpPr>
        <p:spPr bwMode="auto">
          <a:xfrm>
            <a:off x="627546" y="6339016"/>
            <a:ext cx="8595361"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smtClean="0">
                <a:sym typeface="Candara"/>
              </a:rPr>
              <a:t>*No incluye  contratación Directa</a:t>
            </a:r>
            <a:br>
              <a:rPr lang="es-ES" sz="1200" dirty="0" smtClean="0">
                <a:sym typeface="Candara"/>
              </a:rPr>
            </a:br>
            <a:endParaRPr lang="es-CO" sz="1200" dirty="0"/>
          </a:p>
        </p:txBody>
      </p:sp>
      <p:pic>
        <p:nvPicPr>
          <p:cNvPr id="5" name="Imagen 4"/>
          <p:cNvPicPr>
            <a:picLocks noChangeAspect="1"/>
          </p:cNvPicPr>
          <p:nvPr/>
        </p:nvPicPr>
        <p:blipFill>
          <a:blip r:embed="rId2"/>
          <a:stretch>
            <a:fillRect/>
          </a:stretch>
        </p:blipFill>
        <p:spPr>
          <a:xfrm>
            <a:off x="477982" y="1508593"/>
            <a:ext cx="8196118" cy="4830423"/>
          </a:xfrm>
          <a:prstGeom prst="rect">
            <a:avLst/>
          </a:prstGeom>
        </p:spPr>
      </p:pic>
    </p:spTree>
    <p:extLst>
      <p:ext uri="{BB962C8B-B14F-4D97-AF65-F5344CB8AC3E}">
        <p14:creationId xmlns:p14="http://schemas.microsoft.com/office/powerpoint/2010/main" val="1571172210"/>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4</a:t>
            </a:fld>
            <a:endParaRPr lang="es-CO" dirty="0">
              <a:solidFill>
                <a:srgbClr val="244061">
                  <a:tint val="75000"/>
                </a:srgbClr>
              </a:solidFill>
            </a:endParaRPr>
          </a:p>
        </p:txBody>
      </p:sp>
      <p:sp>
        <p:nvSpPr>
          <p:cNvPr id="3" name="Título 2"/>
          <p:cNvSpPr>
            <a:spLocks noGrp="1"/>
          </p:cNvSpPr>
          <p:nvPr>
            <p:ph type="title"/>
          </p:nvPr>
        </p:nvSpPr>
        <p:spPr>
          <a:xfrm>
            <a:off x="295038" y="888688"/>
            <a:ext cx="8595361" cy="518984"/>
          </a:xfrm>
        </p:spPr>
        <p:txBody>
          <a:bodyPr/>
          <a:lstStyle/>
          <a:p>
            <a:r>
              <a:rPr lang="es-ES" dirty="0" smtClean="0">
                <a:sym typeface="Candara"/>
              </a:rPr>
              <a:t>Procesos </a:t>
            </a:r>
            <a:r>
              <a:rPr lang="es-ES" dirty="0" smtClean="0">
                <a:sym typeface="Candara"/>
              </a:rPr>
              <a:t>2016 </a:t>
            </a:r>
            <a:r>
              <a:rPr lang="es-ES" dirty="0" smtClean="0">
                <a:sym typeface="Candara"/>
              </a:rPr>
              <a:t>por Modalidad de </a:t>
            </a:r>
            <a:r>
              <a:rPr lang="es-ES" dirty="0" smtClean="0">
                <a:sym typeface="Candara"/>
              </a:rPr>
              <a:t>Selección(Incluye Cont. Directa)</a:t>
            </a:r>
            <a:r>
              <a:rPr lang="es-ES" dirty="0" smtClean="0">
                <a:sym typeface="Candara"/>
              </a:rPr>
              <a:t/>
            </a:r>
            <a:br>
              <a:rPr lang="es-ES" dirty="0" smtClean="0">
                <a:sym typeface="Candara"/>
              </a:rPr>
            </a:br>
            <a:endParaRPr lang="es-CO" dirty="0"/>
          </a:p>
        </p:txBody>
      </p:sp>
      <p:sp>
        <p:nvSpPr>
          <p:cNvPr id="10" name="Título 2"/>
          <p:cNvSpPr txBox="1">
            <a:spLocks/>
          </p:cNvSpPr>
          <p:nvPr/>
        </p:nvSpPr>
        <p:spPr bwMode="auto">
          <a:xfrm>
            <a:off x="295037" y="6286515"/>
            <a:ext cx="8595361" cy="238429"/>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smtClean="0">
                <a:sym typeface="Candara"/>
              </a:rPr>
              <a:t>*incluye  </a:t>
            </a:r>
            <a:r>
              <a:rPr lang="es-ES" sz="1200" dirty="0">
                <a:sym typeface="Candara"/>
              </a:rPr>
              <a:t>contratación </a:t>
            </a:r>
            <a:r>
              <a:rPr lang="es-ES" sz="1200" dirty="0" smtClean="0">
                <a:sym typeface="Candara"/>
              </a:rPr>
              <a:t>Directa (Prestación de Servicios y Convenios Interadministrativos)</a:t>
            </a:r>
            <a:endParaRPr lang="es-CO" sz="1200" dirty="0"/>
          </a:p>
        </p:txBody>
      </p:sp>
      <p:graphicFrame>
        <p:nvGraphicFramePr>
          <p:cNvPr id="7" name="Gráfico 6"/>
          <p:cNvGraphicFramePr>
            <a:graphicFrameLocks/>
          </p:cNvGraphicFramePr>
          <p:nvPr>
            <p:extLst>
              <p:ext uri="{D42A27DB-BD31-4B8C-83A1-F6EECF244321}">
                <p14:modId xmlns:p14="http://schemas.microsoft.com/office/powerpoint/2010/main" val="3789874772"/>
              </p:ext>
            </p:extLst>
          </p:nvPr>
        </p:nvGraphicFramePr>
        <p:xfrm>
          <a:off x="295038" y="1215736"/>
          <a:ext cx="8379062" cy="48629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237038"/>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5</a:t>
            </a:fld>
            <a:endParaRPr lang="es-CO" dirty="0">
              <a:solidFill>
                <a:srgbClr val="244061">
                  <a:tint val="75000"/>
                </a:srgbClr>
              </a:solidFill>
            </a:endParaRPr>
          </a:p>
        </p:txBody>
      </p:sp>
      <p:sp>
        <p:nvSpPr>
          <p:cNvPr id="3" name="Título 2"/>
          <p:cNvSpPr>
            <a:spLocks noGrp="1"/>
          </p:cNvSpPr>
          <p:nvPr>
            <p:ph type="title"/>
          </p:nvPr>
        </p:nvSpPr>
        <p:spPr>
          <a:xfrm>
            <a:off x="280555" y="545255"/>
            <a:ext cx="8609844" cy="493272"/>
          </a:xfrm>
        </p:spPr>
        <p:txBody>
          <a:bodyPr/>
          <a:lstStyle/>
          <a:p>
            <a:r>
              <a:rPr lang="es-ES" dirty="0" smtClean="0">
                <a:sym typeface="Candara"/>
              </a:rPr>
              <a:t>Procesos </a:t>
            </a:r>
            <a:r>
              <a:rPr lang="es-ES" dirty="0" smtClean="0">
                <a:sym typeface="Candara"/>
              </a:rPr>
              <a:t>2016 Valor total procesos VS. valor por modalidad</a:t>
            </a:r>
            <a:endParaRPr lang="es-CO" dirty="0"/>
          </a:p>
        </p:txBody>
      </p:sp>
      <p:sp>
        <p:nvSpPr>
          <p:cNvPr id="10" name="Título 2"/>
          <p:cNvSpPr txBox="1">
            <a:spLocks/>
          </p:cNvSpPr>
          <p:nvPr/>
        </p:nvSpPr>
        <p:spPr bwMode="auto">
          <a:xfrm>
            <a:off x="627546" y="6339016"/>
            <a:ext cx="8595361" cy="518984"/>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spcBef>
                <a:spcPct val="0"/>
              </a:spcBef>
              <a:spcAft>
                <a:spcPct val="0"/>
              </a:spcAft>
              <a:defRPr sz="2400" b="1" kern="1200">
                <a:solidFill>
                  <a:schemeClr val="tx2"/>
                </a:solidFill>
                <a:latin typeface="Candara" pitchFamily="34"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s-ES" sz="1200" dirty="0" smtClean="0">
                <a:sym typeface="Candara"/>
              </a:rPr>
              <a:t>La contratación directa ( Prestación de servicios y convenios es equivalente </a:t>
            </a:r>
          </a:p>
          <a:p>
            <a:r>
              <a:rPr lang="es-ES" sz="1200" dirty="0" smtClean="0">
                <a:sym typeface="Candara"/>
              </a:rPr>
              <a:t>al 0,20% del valor total de procesos)</a:t>
            </a:r>
            <a:endParaRPr lang="es-ES" sz="1200" dirty="0" smtClean="0">
              <a:sym typeface="Candara"/>
            </a:endParaRPr>
          </a:p>
          <a:p>
            <a:r>
              <a:rPr lang="es-ES" sz="1200" dirty="0" smtClean="0">
                <a:sym typeface="Candara"/>
              </a:rPr>
              <a:t/>
            </a:r>
            <a:br>
              <a:rPr lang="es-ES" sz="1200" dirty="0" smtClean="0">
                <a:sym typeface="Candara"/>
              </a:rPr>
            </a:br>
            <a:endParaRPr lang="es-CO" sz="1200" dirty="0"/>
          </a:p>
        </p:txBody>
      </p:sp>
      <p:graphicFrame>
        <p:nvGraphicFramePr>
          <p:cNvPr id="7" name="Gráfico 6"/>
          <p:cNvGraphicFramePr>
            <a:graphicFrameLocks/>
          </p:cNvGraphicFramePr>
          <p:nvPr>
            <p:extLst>
              <p:ext uri="{D42A27DB-BD31-4B8C-83A1-F6EECF244321}">
                <p14:modId xmlns:p14="http://schemas.microsoft.com/office/powerpoint/2010/main" val="4085889447"/>
              </p:ext>
            </p:extLst>
          </p:nvPr>
        </p:nvGraphicFramePr>
        <p:xfrm>
          <a:off x="280555" y="1226127"/>
          <a:ext cx="8499763" cy="48317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1193127"/>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4899" y="3683000"/>
            <a:ext cx="5974773" cy="1590964"/>
          </a:xfrm>
        </p:spPr>
        <p:txBody>
          <a:bodyPr/>
          <a:lstStyle/>
          <a:p>
            <a:pPr algn="just"/>
            <a:r>
              <a:rPr lang="es-CO" dirty="0"/>
              <a:t>1</a:t>
            </a:r>
            <a:r>
              <a:rPr lang="es-CO" sz="1200" dirty="0"/>
              <a:t>. </a:t>
            </a:r>
            <a:r>
              <a:rPr lang="es-CO" dirty="0"/>
              <a:t>Publicación de </a:t>
            </a:r>
            <a:r>
              <a:rPr lang="es-CO" dirty="0" smtClean="0"/>
              <a:t>documentos</a:t>
            </a:r>
            <a:br>
              <a:rPr lang="es-CO" dirty="0" smtClean="0"/>
            </a:br>
            <a:r>
              <a:rPr lang="es-MX" sz="1200" dirty="0"/>
              <a:t/>
            </a:r>
            <a:br>
              <a:rPr lang="es-MX" sz="1200" dirty="0"/>
            </a:br>
            <a:r>
              <a:rPr lang="es-CO" sz="1200" dirty="0"/>
              <a:t>Para el período </a:t>
            </a:r>
            <a:r>
              <a:rPr lang="es-CO" sz="1200" dirty="0" smtClean="0"/>
              <a:t>2016 </a:t>
            </a:r>
            <a:r>
              <a:rPr lang="es-CO" sz="1200" dirty="0"/>
              <a:t>se revisaron las publicaciones realizadas en los procesos de selección de la Agencia, incluyendo todas las etapas para cada modalidad de selección. El resultado es que se publicaron en el periodo comprendido entre el 1 de enero y el 31 de diciembre </a:t>
            </a:r>
            <a:r>
              <a:rPr lang="es-CO" sz="1200" dirty="0" smtClean="0"/>
              <a:t>de 2016 1130 </a:t>
            </a:r>
            <a:r>
              <a:rPr lang="es-CO" sz="1200" dirty="0"/>
              <a:t>documentos para todas las modalidades de selección discriminados así:</a:t>
            </a:r>
            <a:endParaRPr lang="es-MX" sz="1200" dirty="0"/>
          </a:p>
        </p:txBody>
      </p:sp>
    </p:spTree>
    <p:extLst>
      <p:ext uri="{BB962C8B-B14F-4D97-AF65-F5344CB8AC3E}">
        <p14:creationId xmlns:p14="http://schemas.microsoft.com/office/powerpoint/2010/main" val="3780745171"/>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7</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smtClean="0">
                <a:sym typeface="Candara"/>
              </a:rPr>
              <a:t>Documentos Publicados en SECOP y Página WEB</a:t>
            </a:r>
            <a:br>
              <a:rPr lang="es-ES" dirty="0" smtClean="0">
                <a:sym typeface="Candara"/>
              </a:rPr>
            </a:br>
            <a:endParaRPr lang="es-CO" dirty="0"/>
          </a:p>
        </p:txBody>
      </p:sp>
      <p:graphicFrame>
        <p:nvGraphicFramePr>
          <p:cNvPr id="6" name="Gráfico 5"/>
          <p:cNvGraphicFramePr>
            <a:graphicFrameLocks/>
          </p:cNvGraphicFramePr>
          <p:nvPr>
            <p:extLst>
              <p:ext uri="{D42A27DB-BD31-4B8C-83A1-F6EECF244321}">
                <p14:modId xmlns:p14="http://schemas.microsoft.com/office/powerpoint/2010/main" val="71524949"/>
              </p:ext>
            </p:extLst>
          </p:nvPr>
        </p:nvGraphicFramePr>
        <p:xfrm>
          <a:off x="436419" y="1402555"/>
          <a:ext cx="8125690" cy="47592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6133064"/>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70545" y="2371437"/>
            <a:ext cx="6474691" cy="1016000"/>
          </a:xfrm>
        </p:spPr>
        <p:txBody>
          <a:bodyPr/>
          <a:lstStyle/>
          <a:p>
            <a:pPr algn="just"/>
            <a:r>
              <a:rPr lang="es-MX" dirty="0"/>
              <a:t> </a:t>
            </a:r>
            <a:r>
              <a:rPr lang="es-CO" dirty="0" smtClean="0"/>
              <a:t>2.Tiempo </a:t>
            </a:r>
            <a:r>
              <a:rPr lang="es-CO" dirty="0"/>
              <a:t>para la preparación de </a:t>
            </a:r>
            <a:r>
              <a:rPr lang="es-CO" dirty="0" smtClean="0"/>
              <a:t>las propuestas</a:t>
            </a:r>
            <a:r>
              <a:rPr lang="es-MX" dirty="0"/>
              <a:t/>
            </a:r>
            <a:br>
              <a:rPr lang="es-MX" dirty="0"/>
            </a:br>
            <a:r>
              <a:rPr lang="es-MX" dirty="0" smtClean="0"/>
              <a:t/>
            </a:r>
            <a:br>
              <a:rPr lang="es-MX" dirty="0" smtClean="0"/>
            </a:br>
            <a:r>
              <a:rPr lang="es-CO" sz="1200" dirty="0" smtClean="0"/>
              <a:t>Es </a:t>
            </a:r>
            <a:r>
              <a:rPr lang="es-CO" sz="1200" dirty="0"/>
              <a:t>te término se cuenta como la oportunidad que da la entidad a los diferentes proponentes para presentar ofertas competitivas, de manera que se den plazos consistentes para cada modalidad de selección, de conformidad con lo establecido por la </a:t>
            </a:r>
            <a:r>
              <a:rPr lang="es-CO" sz="1200" dirty="0" smtClean="0"/>
              <a:t>Ley.</a:t>
            </a:r>
            <a:r>
              <a:rPr lang="es-CO" sz="1200" dirty="0" smtClean="0"/>
              <a:t/>
            </a:r>
            <a:br>
              <a:rPr lang="es-CO" sz="1200" dirty="0" smtClean="0"/>
            </a:br>
            <a:r>
              <a:rPr lang="es-MX" sz="1200" dirty="0"/>
              <a:t/>
            </a:r>
            <a:br>
              <a:rPr lang="es-MX" sz="1200" dirty="0"/>
            </a:br>
            <a:r>
              <a:rPr lang="es-CO" sz="1200" dirty="0"/>
              <a:t>Para el período comprendido el promedio del número de días entre la apertura del proceso y la fecha de cierre, o fecha para la presentación de propuestas fue acorde con cada modalidad. Se destacan los procesos de alto impacto para la Entidad (</a:t>
            </a:r>
            <a:r>
              <a:rPr lang="es-CO" sz="1200" dirty="0" err="1"/>
              <a:t>AAP´s</a:t>
            </a:r>
            <a:r>
              <a:rPr lang="es-CO" sz="1200" dirty="0"/>
              <a:t> – IPV E IPB) seguido muy por debajo por los procesos de Licitación Pública Subasta Inversa y Concurso de Méritos).  </a:t>
            </a:r>
            <a:endParaRPr lang="es-MX" sz="1200" dirty="0"/>
          </a:p>
        </p:txBody>
      </p:sp>
    </p:spTree>
    <p:extLst>
      <p:ext uri="{BB962C8B-B14F-4D97-AF65-F5344CB8AC3E}">
        <p14:creationId xmlns:p14="http://schemas.microsoft.com/office/powerpoint/2010/main" val="2262926438"/>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pPr>
              <a:defRPr/>
            </a:pPr>
            <a:fld id="{C2C0D9B7-3709-4AA7-BC15-71609CD14C4E}" type="slidenum">
              <a:rPr lang="es-CO" smtClean="0">
                <a:solidFill>
                  <a:srgbClr val="244061">
                    <a:tint val="75000"/>
                  </a:srgbClr>
                </a:solidFill>
              </a:rPr>
              <a:pPr>
                <a:defRPr/>
              </a:pPr>
              <a:t>9</a:t>
            </a:fld>
            <a:endParaRPr lang="es-CO" dirty="0">
              <a:solidFill>
                <a:srgbClr val="244061">
                  <a:tint val="75000"/>
                </a:srgbClr>
              </a:solidFill>
            </a:endParaRPr>
          </a:p>
        </p:txBody>
      </p:sp>
      <p:sp>
        <p:nvSpPr>
          <p:cNvPr id="3" name="Título 2"/>
          <p:cNvSpPr>
            <a:spLocks noGrp="1"/>
          </p:cNvSpPr>
          <p:nvPr>
            <p:ph type="title"/>
          </p:nvPr>
        </p:nvSpPr>
        <p:spPr>
          <a:xfrm>
            <a:off x="295038" y="897924"/>
            <a:ext cx="8595361" cy="518984"/>
          </a:xfrm>
        </p:spPr>
        <p:txBody>
          <a:bodyPr/>
          <a:lstStyle/>
          <a:p>
            <a:r>
              <a:rPr lang="es-ES" dirty="0" smtClean="0">
                <a:sym typeface="Candara"/>
              </a:rPr>
              <a:t>Días </a:t>
            </a:r>
            <a:r>
              <a:rPr lang="es-ES" dirty="0" smtClean="0">
                <a:sym typeface="Candara"/>
              </a:rPr>
              <a:t>entre </a:t>
            </a:r>
            <a:r>
              <a:rPr lang="es-ES" dirty="0" smtClean="0">
                <a:sym typeface="Candara"/>
              </a:rPr>
              <a:t>la apertura del proceso y </a:t>
            </a:r>
            <a:r>
              <a:rPr lang="es-ES" dirty="0" smtClean="0">
                <a:sym typeface="Candara"/>
              </a:rPr>
              <a:t>cierre (Por modalidad)</a:t>
            </a:r>
            <a:r>
              <a:rPr lang="es-ES" dirty="0" smtClean="0">
                <a:sym typeface="Candara"/>
              </a:rPr>
              <a:t/>
            </a:r>
            <a:br>
              <a:rPr lang="es-ES" dirty="0" smtClean="0">
                <a:sym typeface="Candara"/>
              </a:rPr>
            </a:br>
            <a:endParaRPr lang="es-CO" dirty="0"/>
          </a:p>
        </p:txBody>
      </p:sp>
      <p:graphicFrame>
        <p:nvGraphicFramePr>
          <p:cNvPr id="6" name="Gráfico 5"/>
          <p:cNvGraphicFramePr>
            <a:graphicFrameLocks/>
          </p:cNvGraphicFramePr>
          <p:nvPr>
            <p:extLst>
              <p:ext uri="{D42A27DB-BD31-4B8C-83A1-F6EECF244321}">
                <p14:modId xmlns:p14="http://schemas.microsoft.com/office/powerpoint/2010/main" val="3500808710"/>
              </p:ext>
            </p:extLst>
          </p:nvPr>
        </p:nvGraphicFramePr>
        <p:xfrm>
          <a:off x="540327" y="1319645"/>
          <a:ext cx="8133773" cy="47798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09150753"/>
      </p:ext>
    </p:extLst>
  </p:cSld>
  <p:clrMapOvr>
    <a:masterClrMapping/>
  </p:clrMapOvr>
  <mc:AlternateContent xmlns:mc="http://schemas.openxmlformats.org/markup-compatibility/2006" xmlns:p14="http://schemas.microsoft.com/office/powerpoint/2010/main">
    <mc:Choice Requires="p14">
      <p:transition p14:dur="250" advClick="0"/>
    </mc:Choice>
    <mc:Fallback xmlns="">
      <p:transition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7839&quot;&gt;&lt;version val=&quot;2118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2.69891059609000020000E+000&quot;&gt;&lt;m_ppcolschidx val=&quot;0&quot;/&gt;&lt;m_rgb r=&quot;95&quot; g=&quot;b3&quot; b=&quot;d7&quot;/&gt;&lt;/elem&gt;&lt;elem m_fUsage=&quot;2.27611758283289990000E+000&quot;&gt;&lt;m_ppcolschidx val=&quot;0&quot;/&gt;&lt;m_rgb r=&quot;7f&quot; g=&quot;7f&quot; b=&quot;7f&quot;/&gt;&lt;/elem&gt;&lt;elem m_fUsage=&quot;1.94753203454961050000E+000&quot;&gt;&lt;m_ppcolschidx val=&quot;0&quot;/&gt;&lt;m_rgb r=&quot;bf&quot; g=&quot;bf&quot; b=&quot;bf&quot;/&gt;&lt;/elem&gt;&lt;elem m_fUsage=&quot;1.21361826373501590000E+000&quot;&gt;&lt;m_ppcolschidx val=&quot;0&quot;/&gt;&lt;m_rgb r=&quot;36&quot; g=&quot;60&quot; b=&quot;92&quot;/&gt;&lt;/elem&gt;&lt;elem m_fUsage=&quot;1.02635124360039480000E+000&quot;&gt;&lt;m_ppcolschidx val=&quot;0&quot;/&gt;&lt;m_rgb r=&quot;d9&quot; g=&quot;d9&quot; b=&quot;d9&quot;/&gt;&lt;/elem&gt;&lt;elem m_fUsage=&quot;2.88210765068180720000E-001&quot;&gt;&lt;m_ppcolschidx val=&quot;0&quot;/&gt;&lt;m_rgb r=&quot;24&quot; g=&quot;40&quot; b=&quot;61&quot;/&gt;&lt;/elem&gt;&lt;elem m_fUsage=&quot;2.05891132094649100000E-001&quot;&gt;&lt;m_ppcolschidx val=&quot;0&quot;/&gt;&lt;m_rgb r=&quot;a6&quot; g=&quot;a6&quot; b=&quot;a6&quot;/&gt;&lt;/elem&gt;&lt;/m_vecMRU&gt;&lt;/m_mruColor&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CDefaultPrec&gt;&lt;/root&gt;"/>
  <p:tag name="THINKCELLUNDODONOTDELETE" val="19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fof1lz785029W5QenBo_G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DIUfAvxx5U6KroDGBWqzm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NOB37tIvZEGT8CuoODbv2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6w1R.JuqvUKq1ooSY0XBD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90IG4Op1KUyZVFRdStyc2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iauloeukbkC27FQiS1qUE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cNN5AWZ92ky9MEV0q8zww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FYbwo9AthUuE.91gUlFBk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SJSnmfNNVEqJPNl7AW2hV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VYwZ1M7eG0.jNdzCVSD8O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RAAAsFFX1kuGGmmOOH7Og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J9O9Fm9zFUmjHR0rPyEQo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04EyAmG.vU.tyllajF_Oe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vJNeayY3Gk.49_resxvDA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cNN5AWZ92ky9MEV0q8zww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hQxFVzBCeky9IUK7A2vvj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F9BheZNjg022f.xW_Zqxv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SRVFNPLT8Ua98uLBCIL4c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aFfuEWCH0E29iZh5ToItr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FvHQrVme_EeqJHHqOdgxD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Sa9EjtYRLEq.Sa1_uMAwu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2.8X9YeG6k.xnXVSAiJHV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SJSnmfNNVEqJPNl7AW2hV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VYwZ1M7eG0.jNdzCVSD8OQ"/>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cNN5AWZ92ky9MEV0q8zww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sxtJt2Wj10eKpMgU4_al4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B16YG7AWgUWRMd25FpTcU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knjxhAqMzkC79VmyB5OJP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zdaBqouLVE.2phnNOznu8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hQxFVzBCeky9IUK7A2vvj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F9BheZNjg022f.xW_Zqxv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aFfuEWCH0E29iZh5ToItrA"/>
</p:tagLst>
</file>

<file path=ppt/theme/theme1.xml><?xml version="1.0" encoding="utf-8"?>
<a:theme xmlns:a="http://schemas.openxmlformats.org/drawingml/2006/main" name="plantilla ANI">
  <a:themeElements>
    <a:clrScheme name="ANI2">
      <a:dk1>
        <a:srgbClr val="386295"/>
      </a:dk1>
      <a:lt1>
        <a:sysClr val="window" lastClr="FFFFFF"/>
      </a:lt1>
      <a:dk2>
        <a:srgbClr val="244061"/>
      </a:dk2>
      <a:lt2>
        <a:srgbClr val="B8CCE4"/>
      </a:lt2>
      <a:accent1>
        <a:srgbClr val="D9D9D9"/>
      </a:accent1>
      <a:accent2>
        <a:srgbClr val="A6A6A6"/>
      </a:accent2>
      <a:accent3>
        <a:srgbClr val="7F7F7F"/>
      </a:accent3>
      <a:accent4>
        <a:srgbClr val="424242"/>
      </a:accent4>
      <a:accent5>
        <a:srgbClr val="E36C09"/>
      </a:accent5>
      <a:accent6>
        <a:srgbClr val="366092"/>
      </a:accent6>
      <a:hlink>
        <a:srgbClr val="244061"/>
      </a:hlink>
      <a:folHlink>
        <a:srgbClr val="1C31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spcBef>
            <a:spcPts val="600"/>
          </a:spcBef>
          <a:spcAft>
            <a:spcPts val="600"/>
          </a:spcAft>
          <a:buClr>
            <a:schemeClr val="accent2"/>
          </a:buClr>
          <a:buSzPct val="120000"/>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20439</TotalTime>
  <Words>251</Words>
  <Application>Microsoft Office PowerPoint</Application>
  <PresentationFormat>Presentación en pantalla (4:3)</PresentationFormat>
  <Paragraphs>46</Paragraphs>
  <Slides>19</Slides>
  <Notes>1</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19</vt:i4>
      </vt:variant>
    </vt:vector>
  </HeadingPairs>
  <TitlesOfParts>
    <vt:vector size="24" baseType="lpstr">
      <vt:lpstr>Arial</vt:lpstr>
      <vt:lpstr>Calibri</vt:lpstr>
      <vt:lpstr>Candara</vt:lpstr>
      <vt:lpstr>plantilla ANI</vt:lpstr>
      <vt:lpstr>think-cell Slide</vt:lpstr>
      <vt:lpstr>ESTADÍSTICAS GESTIÓN DE LA CONTRATACIÓN PÚBLICA DE LA ANI.</vt:lpstr>
      <vt:lpstr>PROCESOS 2016.</vt:lpstr>
      <vt:lpstr>Procesos 2016 por Modalidad de Selección </vt:lpstr>
      <vt:lpstr>Procesos 2016 por Modalidad de Selección(Incluye Cont. Directa) </vt:lpstr>
      <vt:lpstr>Procesos 2016 Valor total procesos VS. valor por modalidad</vt:lpstr>
      <vt:lpstr>1. Publicación de documentos  Para el período 2016 se revisaron las publicaciones realizadas en los procesos de selección de la Agencia, incluyendo todas las etapas para cada modalidad de selección. El resultado es que se publicaron en el periodo comprendido entre el 1 de enero y el 31 de diciembre de 2016 1130 documentos para todas las modalidades de selección discriminados así:</vt:lpstr>
      <vt:lpstr>Documentos Publicados en SECOP y Página WEB </vt:lpstr>
      <vt:lpstr> 2.Tiempo para la preparación de las propuestas  Es te término se cuenta como la oportunidad que da la entidad a los diferentes proponentes para presentar ofertas competitivas, de manera que se den plazos consistentes para cada modalidad de selección, de conformidad con lo establecido por la Ley.  Para el período comprendido el promedio del número de días entre la apertura del proceso y la fecha de cierre, o fecha para la presentación de propuestas fue acorde con cada modalidad. Se destacan los procesos de alto impacto para la Entidad (AAP´s – IPV E IPB) seguido muy por debajo por los procesos de Licitación Pública Subasta Inversa y Concurso de Méritos).  </vt:lpstr>
      <vt:lpstr>Días entre la apertura del proceso y cierre (Por modalidad) </vt:lpstr>
      <vt:lpstr>3. Tiempo de duración de los procesos de selección  Para el período comprendido el promedio del número de días entre la apertura del proceso y la adjudicación fue acorde con cada modalidad, esto es el término de duración total para cada modalidad de selección.  Se destacan los procesos de alto impacto para la Entidad (APP´s y muy por debajo se encuentran los procesos de Concurso de Méritos y Subasta inversa).  Los procesos de Selección Abreviada tienen en promedio el mismo tiempo de los procesos de Licitación Pública. </vt:lpstr>
      <vt:lpstr>Días promedio entre la apertura y la adjudicación </vt:lpstr>
      <vt:lpstr>4. Participación de Proponentes   Para el período comprendido se presentaron dentro de los 54 procesos competitivos adelantados por la Agencia, 589 propuestas. La modalidad de selección que más proponentes atrae por el valor son los concursos de méritos con 344 propuestas en 11 procesos con un promedio de 31 propuestas por proceso de selección; la mínima cuantía con 99 propuestas para 25 procesos con un promedio de 4 propuestas por proceso y la selección Abreviada incluida la Subasta Inversa con 98 propuestas en 7 procesos con un promedio de 14 propuestas por proceso.</vt:lpstr>
      <vt:lpstr>Participación en procesos de selección </vt:lpstr>
      <vt:lpstr>4.          Procesos Desiertos   Hace referencia a aquellos contratos cuya vocación de ser adjudicados, se vio truncada o por ausencia de proponentes o por que habiendo existido proponentes, los mismos no cumplieron con los requisitos establecidos en el pliego de condiciones; para el período evaluado el reporte es de 5 procesos declarados desiertos: 1 IPB, 2 Concursos de Méritos y 2 procesos de Mínima cuantía.</vt:lpstr>
      <vt:lpstr>Desiertos por modalidad de selección </vt:lpstr>
      <vt:lpstr>5. Procesos cancelados   Hace referencia a aquellos procesos que fueron terminados anormalmente antes de su adjudicación.  Generalmente se debe a un acto unilateral de la administración; para el período evaluado el reporte de procesos cancelados fue de  1 proceso cancelado unilateralmente por la Administración relacionado con la Mínima cuantía.</vt:lpstr>
      <vt:lpstr>6.Adendas   Hace referencia a las modificaciones realizadas a los pliegos de condiciones y a los avisos modificatorios realizados para cada uno de los procesos competitivos adelantados por la entidad.  Las adendas se discriminan por modalidad de selección y según si modifican el contenido de los pliegos de condiciones o aquellas adendas modificatorias de los plazos del proceso de selección:  63 adendas en total; de estas, existen 33 modificando el plazo del contrato, siendo el concurso de méritos el proceso con mayor número de adendas (16). 25adendas que modifican pliegos de condiciones, siendo las IPB la modalidad con mayor número de adendas con 9, seguido de la selección abreviada y el Concurso de méritos con 5 adendas para cada modalidad; 75adendas mixtas que modifican tanto plazo como pliegos, siendo el concurso de méritos el proceso con mayor número de adendas mixtas (3) y el procesos de SA/IPV con 2.</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Margarita</dc:creator>
  <cp:lastModifiedBy>Cesar Augusto Garcia Montoya</cp:lastModifiedBy>
  <cp:revision>234</cp:revision>
  <cp:lastPrinted>2015-09-30T21:09:15Z</cp:lastPrinted>
  <dcterms:created xsi:type="dcterms:W3CDTF">2015-03-20T20:44:41Z</dcterms:created>
  <dcterms:modified xsi:type="dcterms:W3CDTF">2017-02-01T00:40:06Z</dcterms:modified>
</cp:coreProperties>
</file>