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heme/theme2.xml" ContentType="application/vnd.openxmlformats-officedocument.theme+xml"/>
  <Override PartName="/ppt/tags/tag5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78" r:id="rId3"/>
    <p:sldId id="279" r:id="rId4"/>
  </p:sldIdLst>
  <p:sldSz cx="9144000" cy="6858000" type="screen4x3"/>
  <p:notesSz cx="6858000" cy="9144000"/>
  <p:custDataLst>
    <p:tags r:id="rId6"/>
  </p:custData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77" userDrawn="1">
          <p15:clr>
            <a:srgbClr val="A4A3A4"/>
          </p15:clr>
        </p15:guide>
        <p15:guide id="2" orient="horz" pos="3861" userDrawn="1">
          <p15:clr>
            <a:srgbClr val="A4A3A4"/>
          </p15:clr>
        </p15:guide>
        <p15:guide id="3" pos="2880">
          <p15:clr>
            <a:srgbClr val="A4A3A4"/>
          </p15:clr>
        </p15:guide>
        <p15:guide id="4" pos="181">
          <p15:clr>
            <a:srgbClr val="A4A3A4"/>
          </p15:clr>
        </p15:guide>
        <p15:guide id="5" pos="553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dia Esperanza Alfaro Cubillos" initials="NEAC" lastIdx="1" clrIdx="0">
    <p:extLst>
      <p:ext uri="{19B8F6BF-5375-455C-9EA6-DF929625EA0E}">
        <p15:presenceInfo xmlns:p15="http://schemas.microsoft.com/office/powerpoint/2012/main" userId="Nidia Esperanza Alfaro Cubill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061"/>
    <a:srgbClr val="1BA3B1"/>
    <a:srgbClr val="FEF6F0"/>
    <a:srgbClr val="FBD5B5"/>
    <a:srgbClr val="B8CCE4"/>
    <a:srgbClr val="68CCE4"/>
    <a:srgbClr val="B9CDE5"/>
    <a:srgbClr val="95B3D7"/>
    <a:srgbClr val="1CB0A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4660"/>
  </p:normalViewPr>
  <p:slideViewPr>
    <p:cSldViewPr snapToGrid="0">
      <p:cViewPr varScale="1">
        <p:scale>
          <a:sx n="67" d="100"/>
          <a:sy n="67" d="100"/>
        </p:scale>
        <p:origin x="1704" y="66"/>
      </p:cViewPr>
      <p:guideLst>
        <p:guide orient="horz" pos="777"/>
        <p:guide orient="horz" pos="3861"/>
        <p:guide pos="2880"/>
        <p:guide pos="181"/>
        <p:guide pos="55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/>
                <a:sym typeface="Candar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/>
                <a:sym typeface="Candara"/>
              </a:defRPr>
            </a:lvl1pPr>
          </a:lstStyle>
          <a:p>
            <a:fld id="{C05DC3C3-82F0-4D9B-905B-D410E9D2B4EF}" type="datetimeFigureOut">
              <a:rPr lang="en-US" smtClean="0"/>
              <a:pPr/>
              <a:t>12/30/2015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/>
                <a:sym typeface="Candar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/>
                <a:sym typeface="Candara"/>
              </a:defRPr>
            </a:lvl1pPr>
          </a:lstStyle>
          <a:p>
            <a:fld id="{922BCB6B-DDD0-410F-889F-FEC5002ABB1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8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BCB6B-DDD0-410F-889F-FEC5002ABB1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3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tags" Target="../tags/tag21.xml"/><Relationship Id="rId18" Type="http://schemas.openxmlformats.org/officeDocument/2006/relationships/image" Target="../media/image2.png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tags" Target="../tags/tag20.xml"/><Relationship Id="rId17" Type="http://schemas.openxmlformats.org/officeDocument/2006/relationships/image" Target="../media/image4.jpeg"/><Relationship Id="rId2" Type="http://schemas.openxmlformats.org/officeDocument/2006/relationships/tags" Target="../tags/tag10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2.vml"/><Relationship Id="rId6" Type="http://schemas.openxmlformats.org/officeDocument/2006/relationships/tags" Target="../tags/tag14.xml"/><Relationship Id="rId11" Type="http://schemas.openxmlformats.org/officeDocument/2006/relationships/tags" Target="../tags/tag19.xml"/><Relationship Id="rId5" Type="http://schemas.openxmlformats.org/officeDocument/2006/relationships/tags" Target="../tags/tag13.xml"/><Relationship Id="rId15" Type="http://schemas.openxmlformats.org/officeDocument/2006/relationships/oleObject" Target="../embeddings/oleObject2.bin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4.v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10" Type="http://schemas.openxmlformats.org/officeDocument/2006/relationships/image" Target="../media/image1.emf"/><Relationship Id="rId4" Type="http://schemas.openxmlformats.org/officeDocument/2006/relationships/tags" Target="../tags/tag29.xml"/><Relationship Id="rId9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7" Type="http://schemas.openxmlformats.org/officeDocument/2006/relationships/image" Target="../media/image1.emf"/><Relationship Id="rId2" Type="http://schemas.openxmlformats.org/officeDocument/2006/relationships/tags" Target="../tags/tag3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image" Target="../media/image5.jpeg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image" Target="../media/image2.png"/><Relationship Id="rId2" Type="http://schemas.openxmlformats.org/officeDocument/2006/relationships/tags" Target="../tags/tag36.xml"/><Relationship Id="rId1" Type="http://schemas.openxmlformats.org/officeDocument/2006/relationships/vmlDrawing" Target="../drawings/vmlDrawing6.vml"/><Relationship Id="rId6" Type="http://schemas.openxmlformats.org/officeDocument/2006/relationships/tags" Target="../tags/tag40.xml"/><Relationship Id="rId11" Type="http://schemas.openxmlformats.org/officeDocument/2006/relationships/image" Target="../media/image1.emf"/><Relationship Id="rId5" Type="http://schemas.openxmlformats.org/officeDocument/2006/relationships/tags" Target="../tags/tag39.xml"/><Relationship Id="rId10" Type="http://schemas.openxmlformats.org/officeDocument/2006/relationships/oleObject" Target="../embeddings/oleObject6.bin"/><Relationship Id="rId4" Type="http://schemas.openxmlformats.org/officeDocument/2006/relationships/tags" Target="../tags/tag38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44.xml"/><Relationship Id="rId7" Type="http://schemas.openxmlformats.org/officeDocument/2006/relationships/oleObject" Target="../embeddings/oleObject7.bin"/><Relationship Id="rId2" Type="http://schemas.openxmlformats.org/officeDocument/2006/relationships/tags" Target="../tags/tag43.xml"/><Relationship Id="rId1" Type="http://schemas.openxmlformats.org/officeDocument/2006/relationships/vmlDrawing" Target="../drawings/vmlDrawing7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image" Target="../media/image6.jpeg"/><Relationship Id="rId2" Type="http://schemas.openxmlformats.org/officeDocument/2006/relationships/tags" Target="../tags/tag47.xml"/><Relationship Id="rId1" Type="http://schemas.openxmlformats.org/officeDocument/2006/relationships/vmlDrawing" Target="../drawings/vmlDrawing8.vml"/><Relationship Id="rId6" Type="http://schemas.openxmlformats.org/officeDocument/2006/relationships/tags" Target="../tags/tag51.xml"/><Relationship Id="rId11" Type="http://schemas.openxmlformats.org/officeDocument/2006/relationships/image" Target="../media/image2.png"/><Relationship Id="rId5" Type="http://schemas.openxmlformats.org/officeDocument/2006/relationships/tags" Target="../tags/tag50.xml"/><Relationship Id="rId10" Type="http://schemas.openxmlformats.org/officeDocument/2006/relationships/image" Target="../media/image1.emf"/><Relationship Id="rId4" Type="http://schemas.openxmlformats.org/officeDocument/2006/relationships/tags" Target="../tags/tag49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2" Type="http://schemas.openxmlformats.org/officeDocument/2006/relationships/tags" Target="../tags/tag53.xml"/><Relationship Id="rId1" Type="http://schemas.openxmlformats.org/officeDocument/2006/relationships/vmlDrawing" Target="../drawings/vmlDrawing9.v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10" Type="http://schemas.openxmlformats.org/officeDocument/2006/relationships/image" Target="../media/image1.emf"/><Relationship Id="rId4" Type="http://schemas.openxmlformats.org/officeDocument/2006/relationships/tags" Target="../tags/tag55.xml"/><Relationship Id="rId9" Type="http://schemas.openxmlformats.org/officeDocument/2006/relationships/oleObject" Target="../embeddings/oleObject9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0444621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 userDrawn="1">
            <p:custDataLst>
              <p:tags r:id="rId3"/>
            </p:custDataLst>
          </p:nvPr>
        </p:nvSpPr>
        <p:spPr>
          <a:xfrm>
            <a:off x="1" y="4619624"/>
            <a:ext cx="9144000" cy="22431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5" name="Rectangle 14"/>
          <p:cNvSpPr/>
          <p:nvPr userDrawn="1">
            <p:custDataLst>
              <p:tags r:id="rId4"/>
            </p:custDataLst>
          </p:nvPr>
        </p:nvSpPr>
        <p:spPr>
          <a:xfrm>
            <a:off x="1" y="-9524"/>
            <a:ext cx="9144000" cy="3433762"/>
          </a:xfrm>
          <a:prstGeom prst="rect">
            <a:avLst/>
          </a:prstGeom>
          <a:solidFill>
            <a:srgbClr val="E4E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>
            <p:custDataLst>
              <p:tags r:id="rId5"/>
            </p:custDataLst>
          </p:nvPr>
        </p:nvSpPr>
        <p:spPr>
          <a:xfrm>
            <a:off x="1838325" y="3383280"/>
            <a:ext cx="7305676" cy="47625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  <p:custDataLst>
              <p:tags r:id="rId6"/>
            </p:custDataLst>
          </p:nvPr>
        </p:nvSpPr>
        <p:spPr>
          <a:xfrm>
            <a:off x="2313084" y="1690686"/>
            <a:ext cx="5833110" cy="1470025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  <p:custDataLst>
              <p:tags r:id="rId7"/>
            </p:custDataLst>
          </p:nvPr>
        </p:nvSpPr>
        <p:spPr>
          <a:xfrm>
            <a:off x="2313084" y="3467100"/>
            <a:ext cx="5852160" cy="619125"/>
          </a:xfrm>
        </p:spPr>
        <p:txBody>
          <a:bodyPr lIns="0" tIns="0" rIns="0" bIns="0"/>
          <a:lstStyle>
            <a:lvl1pPr marL="0" indent="0" algn="l">
              <a:buNone/>
              <a:defRPr sz="1800" b="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O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  <p:custDataLst>
              <p:tags r:id="rId8"/>
            </p:custDataLst>
          </p:nvPr>
        </p:nvSpPr>
        <p:spPr>
          <a:xfrm>
            <a:off x="2313084" y="4181475"/>
            <a:ext cx="3219450" cy="361950"/>
          </a:xfrm>
        </p:spPr>
        <p:txBody>
          <a:bodyPr lIns="0" tIns="0" rIns="0" bIns="0" anchor="ctr"/>
          <a:lstStyle>
            <a:lvl1pPr marL="0" indent="0" algn="l">
              <a:buNone/>
              <a:defRPr sz="1400" b="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6" name="Pentagon 5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989056" cy="4619624"/>
          </a:xfrm>
          <a:custGeom>
            <a:avLst/>
            <a:gdLst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410691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036980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750733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592248 w 2095500"/>
              <a:gd name="connsiteY3" fmla="*/ 4622800 h 6867525"/>
              <a:gd name="connsiteX4" fmla="*/ 750733 w 2095500"/>
              <a:gd name="connsiteY4" fmla="*/ 6867525 h 6867525"/>
              <a:gd name="connsiteX5" fmla="*/ 0 w 2095500"/>
              <a:gd name="connsiteY5" fmla="*/ 6867525 h 6867525"/>
              <a:gd name="connsiteX6" fmla="*/ 0 w 2095500"/>
              <a:gd name="connsiteY6" fmla="*/ 0 h 6867525"/>
              <a:gd name="connsiteX0" fmla="*/ 7952 w 2103452"/>
              <a:gd name="connsiteY0" fmla="*/ 0 h 6867525"/>
              <a:gd name="connsiteX1" fmla="*/ 1418643 w 2103452"/>
              <a:gd name="connsiteY1" fmla="*/ 0 h 6867525"/>
              <a:gd name="connsiteX2" fmla="*/ 2103452 w 2103452"/>
              <a:gd name="connsiteY2" fmla="*/ 3433763 h 6867525"/>
              <a:gd name="connsiteX3" fmla="*/ 1600200 w 2103452"/>
              <a:gd name="connsiteY3" fmla="*/ 4622800 h 6867525"/>
              <a:gd name="connsiteX4" fmla="*/ 758685 w 2103452"/>
              <a:gd name="connsiteY4" fmla="*/ 6867525 h 6867525"/>
              <a:gd name="connsiteX5" fmla="*/ 7952 w 2103452"/>
              <a:gd name="connsiteY5" fmla="*/ 6867525 h 6867525"/>
              <a:gd name="connsiteX6" fmla="*/ 0 w 2103452"/>
              <a:gd name="connsiteY6" fmla="*/ 4635500 h 6867525"/>
              <a:gd name="connsiteX7" fmla="*/ 7952 w 2103452"/>
              <a:gd name="connsiteY7" fmla="*/ 0 h 6867525"/>
              <a:gd name="connsiteX0" fmla="*/ 7952 w 2103452"/>
              <a:gd name="connsiteY0" fmla="*/ 0 h 6867525"/>
              <a:gd name="connsiteX1" fmla="*/ 1418643 w 2103452"/>
              <a:gd name="connsiteY1" fmla="*/ 0 h 6867525"/>
              <a:gd name="connsiteX2" fmla="*/ 2103452 w 2103452"/>
              <a:gd name="connsiteY2" fmla="*/ 3433763 h 6867525"/>
              <a:gd name="connsiteX3" fmla="*/ 1600200 w 2103452"/>
              <a:gd name="connsiteY3" fmla="*/ 4622800 h 6867525"/>
              <a:gd name="connsiteX4" fmla="*/ 7952 w 2103452"/>
              <a:gd name="connsiteY4" fmla="*/ 6867525 h 6867525"/>
              <a:gd name="connsiteX5" fmla="*/ 0 w 2103452"/>
              <a:gd name="connsiteY5" fmla="*/ 4635500 h 6867525"/>
              <a:gd name="connsiteX6" fmla="*/ 7952 w 2103452"/>
              <a:gd name="connsiteY6" fmla="*/ 0 h 6867525"/>
              <a:gd name="connsiteX0" fmla="*/ 7952 w 2103452"/>
              <a:gd name="connsiteY0" fmla="*/ 0 h 4635500"/>
              <a:gd name="connsiteX1" fmla="*/ 1418643 w 2103452"/>
              <a:gd name="connsiteY1" fmla="*/ 0 h 4635500"/>
              <a:gd name="connsiteX2" fmla="*/ 2103452 w 2103452"/>
              <a:gd name="connsiteY2" fmla="*/ 3433763 h 4635500"/>
              <a:gd name="connsiteX3" fmla="*/ 1600200 w 2103452"/>
              <a:gd name="connsiteY3" fmla="*/ 4622800 h 4635500"/>
              <a:gd name="connsiteX4" fmla="*/ 0 w 2103452"/>
              <a:gd name="connsiteY4" fmla="*/ 4635500 h 4635500"/>
              <a:gd name="connsiteX5" fmla="*/ 7952 w 2103452"/>
              <a:gd name="connsiteY5" fmla="*/ 0 h 463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452" h="4635500">
                <a:moveTo>
                  <a:pt x="7952" y="0"/>
                </a:moveTo>
                <a:lnTo>
                  <a:pt x="1418643" y="0"/>
                </a:lnTo>
                <a:lnTo>
                  <a:pt x="2103452" y="3433763"/>
                </a:lnTo>
                <a:lnTo>
                  <a:pt x="1600200" y="4622800"/>
                </a:lnTo>
                <a:lnTo>
                  <a:pt x="0" y="4635500"/>
                </a:lnTo>
                <a:cubicBezTo>
                  <a:pt x="2651" y="3090333"/>
                  <a:pt x="5301" y="1545167"/>
                  <a:pt x="79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/>
          <p:cNvGrpSpPr/>
          <p:nvPr userDrawn="1">
            <p:custDataLst>
              <p:tags r:id="rId10"/>
            </p:custDataLst>
          </p:nvPr>
        </p:nvGrpSpPr>
        <p:grpSpPr>
          <a:xfrm>
            <a:off x="-1057274" y="-484331"/>
            <a:ext cx="3046330" cy="4954730"/>
            <a:chOff x="-1250950" y="-268289"/>
            <a:chExt cx="3263900" cy="53086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8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9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5" name="Rectangle 24"/>
          <p:cNvSpPr/>
          <p:nvPr userDrawn="1">
            <p:custDataLst>
              <p:tags r:id="rId11"/>
            </p:custDataLst>
          </p:nvPr>
        </p:nvSpPr>
        <p:spPr>
          <a:xfrm>
            <a:off x="0" y="4617720"/>
            <a:ext cx="9144001" cy="47625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4921028" y="5053846"/>
            <a:ext cx="3918389" cy="1453840"/>
            <a:chOff x="4921028" y="5053846"/>
            <a:chExt cx="3918389" cy="1453840"/>
          </a:xfrm>
        </p:grpSpPr>
        <p:pic>
          <p:nvPicPr>
            <p:cNvPr id="23" name="E719C35A-4CD6-4178-B0D0-8DA208F1799A" descr="E719C35A-4CD6-4178-B0D0-8DA208F1799A"/>
            <p:cNvPicPr>
              <a:picLocks noChangeAspect="1" noChangeArrowheads="1"/>
            </p:cNvPicPr>
            <p:nvPr userDrawn="1">
              <p:custDataLst>
                <p:tags r:id="rId12"/>
              </p:custDataLst>
            </p:nvPr>
          </p:nvPicPr>
          <p:blipFill rotWithShape="1">
            <a:blip r:embed="rId17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4921028" y="5467432"/>
              <a:ext cx="718653" cy="709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/>
            <p:cNvPicPr>
              <a:picLocks noChangeAspect="1"/>
            </p:cNvPicPr>
            <p:nvPr userDrawn="1">
              <p:custDataLst>
                <p:tags r:id="rId13"/>
              </p:custDataLst>
            </p:nvPr>
          </p:nvPicPr>
          <p:blipFill>
            <a:blip r:embed="rId1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8813" y="5053846"/>
              <a:ext cx="3100604" cy="1453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1467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0459070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4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>
            <a:lvl1pPr algn="just">
              <a:defRPr sz="1600" b="1"/>
            </a:lvl1pPr>
            <a:lvl2pPr algn="just">
              <a:defRPr sz="1600"/>
            </a:lvl2pPr>
            <a:lvl3pPr algn="just">
              <a:defRPr sz="1600"/>
            </a:lvl3pPr>
            <a:lvl4pPr algn="just">
              <a:defRPr sz="1600"/>
            </a:lvl4pPr>
            <a:lvl5pPr algn="just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791575" y="6492875"/>
            <a:ext cx="35242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6E1E8-899A-4EC0-8EB7-308EA0A8D60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7" name="Rectángulo 5"/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3253528" y="982470"/>
            <a:ext cx="290464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spc="50" dirty="0">
                <a:ln w="11430"/>
                <a:solidFill>
                  <a:srgbClr val="E36B1A"/>
                </a:solidFill>
                <a:effectLst>
                  <a:reflection blurRad="6350" stA="55000" endA="300" endPos="45500" dir="5400000" sy="-100000" algn="bl" rotWithShape="0"/>
                </a:effectLst>
                <a:latin typeface="Candara"/>
                <a:ea typeface="Helvetica Neue Bold Condensed" charset="0"/>
                <a:cs typeface="Impact"/>
                <a:sym typeface="Candara"/>
              </a:rPr>
              <a:t> </a:t>
            </a:r>
          </a:p>
        </p:txBody>
      </p:sp>
      <p:sp>
        <p:nvSpPr>
          <p:cNvPr id="8" name="Rectángulo 5"/>
          <p:cNvSpPr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1913243" y="404784"/>
            <a:ext cx="301686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spc="50" dirty="0">
                <a:ln w="11430"/>
                <a:solidFill>
                  <a:srgbClr val="1F497D">
                    <a:lumMod val="75000"/>
                  </a:srgbClr>
                </a:solidFill>
                <a:latin typeface="Candara"/>
                <a:ea typeface="Helvetica Neue Bold Condensed" charset="0"/>
                <a:cs typeface="Impact"/>
                <a:sym typeface="Candar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96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48063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19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14B49-4D72-45FA-8B65-70D0AF839554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3959087" y="6356351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1256305" y="6356351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52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25418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5 Marcador de número de diapositiva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8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3309448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 userDrawn="1">
            <p:custDataLst>
              <p:tags r:id="rId3"/>
            </p:custDataLst>
          </p:nvPr>
        </p:nvSpPr>
        <p:spPr>
          <a:xfrm>
            <a:off x="477678" y="0"/>
            <a:ext cx="8666321" cy="1200149"/>
          </a:xfrm>
          <a:custGeom>
            <a:avLst/>
            <a:gdLst>
              <a:gd name="connsiteX0" fmla="*/ 0 w 8404860"/>
              <a:gd name="connsiteY0" fmla="*/ 0 h 1209674"/>
              <a:gd name="connsiteX1" fmla="*/ 8404860 w 8404860"/>
              <a:gd name="connsiteY1" fmla="*/ 0 h 1209674"/>
              <a:gd name="connsiteX2" fmla="*/ 8404860 w 8404860"/>
              <a:gd name="connsiteY2" fmla="*/ 1209674 h 1209674"/>
              <a:gd name="connsiteX3" fmla="*/ 0 w 8404860"/>
              <a:gd name="connsiteY3" fmla="*/ 1209674 h 1209674"/>
              <a:gd name="connsiteX4" fmla="*/ 0 w 8404860"/>
              <a:gd name="connsiteY4" fmla="*/ 0 h 1209674"/>
              <a:gd name="connsiteX0" fmla="*/ 0 w 8656320"/>
              <a:gd name="connsiteY0" fmla="*/ 0 h 1217294"/>
              <a:gd name="connsiteX1" fmla="*/ 8656320 w 8656320"/>
              <a:gd name="connsiteY1" fmla="*/ 7620 h 1217294"/>
              <a:gd name="connsiteX2" fmla="*/ 8656320 w 8656320"/>
              <a:gd name="connsiteY2" fmla="*/ 1217294 h 1217294"/>
              <a:gd name="connsiteX3" fmla="*/ 251460 w 8656320"/>
              <a:gd name="connsiteY3" fmla="*/ 1217294 h 1217294"/>
              <a:gd name="connsiteX4" fmla="*/ 0 w 8656320"/>
              <a:gd name="connsiteY4" fmla="*/ 0 h 1217294"/>
              <a:gd name="connsiteX0" fmla="*/ 0 w 8663940"/>
              <a:gd name="connsiteY0" fmla="*/ 15240 h 1209674"/>
              <a:gd name="connsiteX1" fmla="*/ 8663940 w 8663940"/>
              <a:gd name="connsiteY1" fmla="*/ 0 h 1209674"/>
              <a:gd name="connsiteX2" fmla="*/ 8663940 w 8663940"/>
              <a:gd name="connsiteY2" fmla="*/ 1209674 h 1209674"/>
              <a:gd name="connsiteX3" fmla="*/ 259080 w 8663940"/>
              <a:gd name="connsiteY3" fmla="*/ 1209674 h 1209674"/>
              <a:gd name="connsiteX4" fmla="*/ 0 w 8663940"/>
              <a:gd name="connsiteY4" fmla="*/ 15240 h 1209674"/>
              <a:gd name="connsiteX0" fmla="*/ 0 w 8656796"/>
              <a:gd name="connsiteY0" fmla="*/ 5715 h 1209674"/>
              <a:gd name="connsiteX1" fmla="*/ 8656796 w 8656796"/>
              <a:gd name="connsiteY1" fmla="*/ 0 h 1209674"/>
              <a:gd name="connsiteX2" fmla="*/ 8656796 w 8656796"/>
              <a:gd name="connsiteY2" fmla="*/ 1209674 h 1209674"/>
              <a:gd name="connsiteX3" fmla="*/ 251936 w 8656796"/>
              <a:gd name="connsiteY3" fmla="*/ 1209674 h 1209674"/>
              <a:gd name="connsiteX4" fmla="*/ 0 w 8656796"/>
              <a:gd name="connsiteY4" fmla="*/ 5715 h 1209674"/>
              <a:gd name="connsiteX0" fmla="*/ 0 w 8656796"/>
              <a:gd name="connsiteY0" fmla="*/ 8096 h 1209674"/>
              <a:gd name="connsiteX1" fmla="*/ 8656796 w 8656796"/>
              <a:gd name="connsiteY1" fmla="*/ 0 h 1209674"/>
              <a:gd name="connsiteX2" fmla="*/ 8656796 w 8656796"/>
              <a:gd name="connsiteY2" fmla="*/ 1209674 h 1209674"/>
              <a:gd name="connsiteX3" fmla="*/ 251936 w 8656796"/>
              <a:gd name="connsiteY3" fmla="*/ 1209674 h 1209674"/>
              <a:gd name="connsiteX4" fmla="*/ 0 w 8656796"/>
              <a:gd name="connsiteY4" fmla="*/ 8096 h 1209674"/>
              <a:gd name="connsiteX0" fmla="*/ 0 w 8666321"/>
              <a:gd name="connsiteY0" fmla="*/ 0 h 1211103"/>
              <a:gd name="connsiteX1" fmla="*/ 8666321 w 8666321"/>
              <a:gd name="connsiteY1" fmla="*/ 1429 h 1211103"/>
              <a:gd name="connsiteX2" fmla="*/ 8666321 w 8666321"/>
              <a:gd name="connsiteY2" fmla="*/ 1211103 h 1211103"/>
              <a:gd name="connsiteX3" fmla="*/ 261461 w 8666321"/>
              <a:gd name="connsiteY3" fmla="*/ 1211103 h 1211103"/>
              <a:gd name="connsiteX4" fmla="*/ 0 w 8666321"/>
              <a:gd name="connsiteY4" fmla="*/ 0 h 121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66321" h="1211103">
                <a:moveTo>
                  <a:pt x="0" y="0"/>
                </a:moveTo>
                <a:lnTo>
                  <a:pt x="8666321" y="1429"/>
                </a:lnTo>
                <a:lnTo>
                  <a:pt x="8666321" y="1211103"/>
                </a:lnTo>
                <a:lnTo>
                  <a:pt x="261461" y="1211103"/>
                </a:lnTo>
                <a:lnTo>
                  <a:pt x="0" y="0"/>
                </a:lnTo>
                <a:close/>
              </a:path>
            </a:pathLst>
          </a:custGeom>
          <a:solidFill>
            <a:srgbClr val="E4E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19150" y="433512"/>
            <a:ext cx="7318788" cy="748669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22" name="Group 21"/>
          <p:cNvGrpSpPr/>
          <p:nvPr userDrawn="1">
            <p:custDataLst>
              <p:tags r:id="rId5"/>
            </p:custDataLst>
          </p:nvPr>
        </p:nvGrpSpPr>
        <p:grpSpPr>
          <a:xfrm>
            <a:off x="-352425" y="-398782"/>
            <a:ext cx="983076" cy="1598932"/>
            <a:chOff x="-1250950" y="-268289"/>
            <a:chExt cx="3263900" cy="53086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3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4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4" name="Rectangle 13"/>
          <p:cNvSpPr/>
          <p:nvPr userDrawn="1">
            <p:custDataLst>
              <p:tags r:id="rId6"/>
            </p:custDataLst>
          </p:nvPr>
        </p:nvSpPr>
        <p:spPr>
          <a:xfrm rot="10800000" flipH="1" flipV="1">
            <a:off x="-1" y="6714773"/>
            <a:ext cx="7038975" cy="1412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6473159" y="5919468"/>
            <a:ext cx="2350254" cy="872485"/>
            <a:chOff x="6473159" y="5919468"/>
            <a:chExt cx="2350254" cy="872485"/>
          </a:xfrm>
        </p:grpSpPr>
        <p:pic>
          <p:nvPicPr>
            <p:cNvPr id="13" name="Picture 12"/>
            <p:cNvPicPr>
              <a:picLocks noChangeAspect="1"/>
            </p:cNvPicPr>
            <p:nvPr userDrawn="1">
              <p:custDataLst>
                <p:tags r:id="rId7"/>
              </p:custDataLst>
            </p:nvPr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2664" y="5919468"/>
              <a:ext cx="1860749" cy="872485"/>
            </a:xfrm>
            <a:prstGeom prst="rect">
              <a:avLst/>
            </a:prstGeom>
          </p:spPr>
        </p:pic>
        <p:pic>
          <p:nvPicPr>
            <p:cNvPr id="15" name="E719C35A-4CD6-4178-B0D0-8DA208F1799A" descr="E719C35A-4CD6-4178-B0D0-8DA208F1799A"/>
            <p:cNvPicPr>
              <a:picLocks noChangeAspect="1" noChangeArrowheads="1"/>
            </p:cNvPicPr>
            <p:nvPr userDrawn="1">
              <p:custDataLst>
                <p:tags r:id="rId8"/>
              </p:custDataLst>
            </p:nvPr>
          </p:nvPicPr>
          <p:blipFill rotWithShape="1">
            <a:blip r:embed="rId13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473159" y="6167594"/>
              <a:ext cx="423661" cy="41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980896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320472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3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4 Marcador de pie de página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959087" y="6356351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201F2-EFDD-4C4F-8749-0371D46E11D1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1256305" y="6356351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9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472275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2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2374900" y="3683000"/>
            <a:ext cx="5956300" cy="1016000"/>
          </a:xfrm>
        </p:spPr>
        <p:txBody>
          <a:bodyPr anchor="t"/>
          <a:lstStyle>
            <a:lvl1pPr algn="l">
              <a:defRPr sz="3200" b="1" cap="none" baseline="0">
                <a:solidFill>
                  <a:schemeClr val="tx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8" name="Rectangle 7"/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2106613" cy="6858000"/>
          </a:xfrm>
          <a:prstGeom prst="rect">
            <a:avLst/>
          </a:prstGeom>
          <a:pattFill prst="dkDnDiag">
            <a:fgClr>
              <a:schemeClr val="accent5">
                <a:lumMod val="20000"/>
                <a:lumOff val="80000"/>
              </a:schemeClr>
            </a:fgClr>
            <a:bgClr>
              <a:schemeClr val="accent5">
                <a:lumMod val="40000"/>
                <a:lumOff val="6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/>
          <p:cNvGrpSpPr/>
          <p:nvPr userDrawn="1">
            <p:custDataLst>
              <p:tags r:id="rId5"/>
            </p:custDataLst>
          </p:nvPr>
        </p:nvGrpSpPr>
        <p:grpSpPr>
          <a:xfrm>
            <a:off x="391016" y="4632333"/>
            <a:ext cx="1368413" cy="2225667"/>
            <a:chOff x="-1250950" y="-268289"/>
            <a:chExt cx="3263900" cy="5308600"/>
          </a:xfrm>
          <a:solidFill>
            <a:schemeClr val="accent5">
              <a:lumMod val="60000"/>
              <a:lumOff val="40000"/>
              <a:alpha val="50000"/>
            </a:schemeClr>
          </a:solidFill>
        </p:grpSpPr>
        <p:sp>
          <p:nvSpPr>
            <p:cNvPr id="14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5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5759171" y="5651500"/>
            <a:ext cx="3072092" cy="1140453"/>
            <a:chOff x="6153800" y="5919468"/>
            <a:chExt cx="2350254" cy="872485"/>
          </a:xfrm>
        </p:grpSpPr>
        <p:pic>
          <p:nvPicPr>
            <p:cNvPr id="18" name="Picture 17"/>
            <p:cNvPicPr>
              <a:picLocks noChangeAspect="1"/>
            </p:cNvPicPr>
            <p:nvPr userDrawn="1">
              <p:custDataLst>
                <p:tags r:id="rId6"/>
              </p:custDataLst>
            </p:nvPr>
          </p:nvPicPr>
          <p:blipFill>
            <a:blip r:embed="rId1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3305" y="5919468"/>
              <a:ext cx="1860749" cy="872485"/>
            </a:xfrm>
            <a:prstGeom prst="rect">
              <a:avLst/>
            </a:prstGeom>
          </p:spPr>
        </p:pic>
        <p:pic>
          <p:nvPicPr>
            <p:cNvPr id="19" name="E719C35A-4CD6-4178-B0D0-8DA208F1799A" descr="E719C35A-4CD6-4178-B0D0-8DA208F1799A"/>
            <p:cNvPicPr>
              <a:picLocks noChangeAspect="1" noChangeArrowheads="1"/>
            </p:cNvPicPr>
            <p:nvPr userDrawn="1">
              <p:custDataLst>
                <p:tags r:id="rId7"/>
              </p:custDataLst>
            </p:nvPr>
          </p:nvPicPr>
          <p:blipFill rotWithShape="1">
            <a:blip r:embed="rId12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153800" y="6167594"/>
              <a:ext cx="423661" cy="41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16995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663441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7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1256305" y="1250343"/>
            <a:ext cx="7529885" cy="51266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8E18E1EC-63BD-4A12-BF8A-3B41A5EE0EAA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/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1256305" y="6356351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3959087" y="6356351"/>
            <a:ext cx="2895600" cy="365125"/>
          </a:xfrm>
          <a:prstGeom prst="rect">
            <a:avLst/>
          </a:prstGeom>
        </p:spPr>
        <p:txBody>
          <a:bodyPr anchor="ctr"/>
          <a:lstStyle>
            <a:lvl1pPr>
              <a:defRPr sz="1100">
                <a:latin typeface="Candara"/>
                <a:sym typeface="Candara"/>
              </a:defRPr>
            </a:lvl1pPr>
          </a:lstStyle>
          <a:p>
            <a:pPr>
              <a:defRPr/>
            </a:pPr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60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4.xml"/><Relationship Id="rId18" Type="http://schemas.openxmlformats.org/officeDocument/2006/relationships/tags" Target="../tags/tag9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3.xml"/><Relationship Id="rId17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7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6.xml"/><Relationship Id="rId10" Type="http://schemas.openxmlformats.org/officeDocument/2006/relationships/vmlDrawing" Target="../drawings/vmlDrawing1.v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14" Type="http://schemas.openxmlformats.org/officeDocument/2006/relationships/tags" Target="../tags/tag5.xml"/><Relationship Id="rId22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68270154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think-cell Slide" r:id="rId19" imgW="270" imgH="270" progId="TCLayout.ActiveDocument.1">
                  <p:embed/>
                </p:oleObj>
              </mc:Choice>
              <mc:Fallback>
                <p:oleObj name="think-cell Slide" r:id="rId1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2 Marcador de texto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 bwMode="auto">
          <a:xfrm>
            <a:off x="286246" y="1250344"/>
            <a:ext cx="8579458" cy="496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  <p:custDataLst>
              <p:tags r:id="rId13"/>
            </p:custDataLst>
          </p:nvPr>
        </p:nvSpPr>
        <p:spPr>
          <a:xfrm>
            <a:off x="8791574" y="6492875"/>
            <a:ext cx="3524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Candara"/>
                <a:cs typeface="+mn-cs"/>
                <a:sym typeface="Candara"/>
              </a:defRPr>
            </a:lvl1pPr>
          </a:lstStyle>
          <a:p>
            <a:pPr>
              <a:defRPr/>
            </a:pPr>
            <a:fld id="{CC308BA6-CE2B-4543-82B0-7E6DCE132E0F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1026" name="1 Marcador de título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286246" y="262340"/>
            <a:ext cx="8595361" cy="74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título del patrón</a:t>
            </a:r>
            <a:endParaRPr lang="es-CO" dirty="0" smtClean="0"/>
          </a:p>
        </p:txBody>
      </p:sp>
      <p:sp>
        <p:nvSpPr>
          <p:cNvPr id="19" name="Rectangle 18"/>
          <p:cNvSpPr/>
          <p:nvPr>
            <p:custDataLst>
              <p:tags r:id="rId15"/>
            </p:custDataLst>
          </p:nvPr>
        </p:nvSpPr>
        <p:spPr>
          <a:xfrm rot="10800000" flipH="1" flipV="1">
            <a:off x="285252" y="1059059"/>
            <a:ext cx="8589667" cy="4572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12" name="Rectangle 11"/>
          <p:cNvSpPr/>
          <p:nvPr>
            <p:custDataLst>
              <p:tags r:id="rId16"/>
            </p:custDataLst>
          </p:nvPr>
        </p:nvSpPr>
        <p:spPr>
          <a:xfrm rot="10800000" flipH="1" flipV="1">
            <a:off x="-1" y="6721123"/>
            <a:ext cx="6717507" cy="1412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6880913" y="6078441"/>
            <a:ext cx="1922022" cy="713512"/>
            <a:chOff x="6153800" y="5919468"/>
            <a:chExt cx="2350254" cy="872485"/>
          </a:xfrm>
        </p:grpSpPr>
        <p:pic>
          <p:nvPicPr>
            <p:cNvPr id="13" name="Picture 12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2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3305" y="5919468"/>
              <a:ext cx="1860749" cy="872485"/>
            </a:xfrm>
            <a:prstGeom prst="rect">
              <a:avLst/>
            </a:prstGeom>
          </p:spPr>
        </p:pic>
        <p:pic>
          <p:nvPicPr>
            <p:cNvPr id="15" name="E719C35A-4CD6-4178-B0D0-8DA208F1799A" descr="E719C35A-4CD6-4178-B0D0-8DA208F1799A"/>
            <p:cNvPicPr>
              <a:picLocks noChangeAspect="1" noChangeArrowheads="1"/>
            </p:cNvPicPr>
            <p:nvPr>
              <p:custDataLst>
                <p:tags r:id="rId18"/>
              </p:custDataLst>
            </p:nvPr>
          </p:nvPicPr>
          <p:blipFill rotWithShape="1">
            <a:blip r:embed="rId22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153800" y="6167594"/>
              <a:ext cx="423661" cy="41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78115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73" r:id="rId5"/>
    <p:sldLayoutId id="2147483667" r:id="rId6"/>
    <p:sldLayoutId id="2147483674" r:id="rId7"/>
    <p:sldLayoutId id="2147483672" r:id="rId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4"/>
          </a:solidFill>
          <a:latin typeface="Candara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177800" indent="-177800" algn="just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622300" indent="-165100" algn="just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2pPr>
      <a:lvl3pPr marL="1079500" indent="-165100" algn="just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3pPr>
      <a:lvl4pPr marL="1524000" indent="-152400" algn="just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1968500" indent="-139700" algn="just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0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icorrupcion.gov.co/SiteAssets/Paginas/Publicaciones/informe_secretaria_transparencia201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Object 12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692862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itle 38"/>
          <p:cNvSpPr>
            <a:spLocks noGrp="1"/>
          </p:cNvSpPr>
          <p:nvPr>
            <p:ph type="ctrTitle"/>
          </p:nvPr>
        </p:nvSpPr>
        <p:spPr>
          <a:xfrm>
            <a:off x="2551115" y="3101579"/>
            <a:ext cx="5833110" cy="1470025"/>
          </a:xfrm>
        </p:spPr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Mecanismo </a:t>
            </a:r>
            <a:r>
              <a:rPr lang="es-ES" dirty="0">
                <a:solidFill>
                  <a:schemeClr val="tx1"/>
                </a:solidFill>
              </a:rPr>
              <a:t>de Denuncia de Alto </a:t>
            </a:r>
            <a:r>
              <a:rPr lang="es-ES" dirty="0" smtClean="0">
                <a:solidFill>
                  <a:schemeClr val="tx1"/>
                </a:solidFill>
              </a:rPr>
              <a:t>Nivel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5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6E1E8-899A-4EC0-8EB7-308EA0A8D60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2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5" name="1 Rectángulo"/>
          <p:cNvSpPr/>
          <p:nvPr/>
        </p:nvSpPr>
        <p:spPr>
          <a:xfrm>
            <a:off x="0" y="250986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400" b="1" cap="all" dirty="0" smtClean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ea typeface="Helvetica Neue Bold Condensed" charset="0"/>
                <a:cs typeface="Impact"/>
              </a:rPr>
              <a:t>Mecanismo </a:t>
            </a:r>
            <a:r>
              <a:rPr lang="es-ES" sz="2400" b="1" cap="all" dirty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ea typeface="Helvetica Neue Bold Condensed" charset="0"/>
                <a:cs typeface="Impact"/>
              </a:rPr>
              <a:t>de Denuncia de Alto Nivel</a:t>
            </a:r>
            <a:endParaRPr lang="es-CO" sz="2400" b="1" cap="all" dirty="0">
              <a:ln w="9000" cmpd="sng">
                <a:solidFill>
                  <a:srgbClr val="0070C0"/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ea typeface="Helvetica Neue Bold Condensed" charset="0"/>
              <a:cs typeface="Impact"/>
            </a:endParaRPr>
          </a:p>
        </p:txBody>
      </p:sp>
      <p:sp>
        <p:nvSpPr>
          <p:cNvPr id="6" name="Marcador de contenido 1"/>
          <p:cNvSpPr>
            <a:spLocks noGrp="1"/>
          </p:cNvSpPr>
          <p:nvPr>
            <p:ph idx="1"/>
          </p:nvPr>
        </p:nvSpPr>
        <p:spPr>
          <a:xfrm>
            <a:off x="282271" y="1385417"/>
            <a:ext cx="8579458" cy="5107458"/>
          </a:xfrm>
        </p:spPr>
        <p:txBody>
          <a:bodyPr/>
          <a:lstStyle/>
          <a:p>
            <a:pPr marL="0" indent="0">
              <a:buNone/>
            </a:pPr>
            <a:r>
              <a:rPr lang="es-ES" sz="2800" b="0" dirty="0" smtClean="0">
                <a:latin typeface="Calibri" panose="020F0502020204030204" pitchFamily="34" charset="0"/>
              </a:rPr>
              <a:t>En </a:t>
            </a:r>
            <a:r>
              <a:rPr lang="es-ES" sz="2800" b="0" dirty="0">
                <a:latin typeface="Calibri" panose="020F0502020204030204" pitchFamily="34" charset="0"/>
              </a:rPr>
              <a:t>los procesos de </a:t>
            </a:r>
            <a:r>
              <a:rPr lang="es-ES" sz="2800" dirty="0">
                <a:latin typeface="Calibri" panose="020F0502020204030204" pitchFamily="34" charset="0"/>
              </a:rPr>
              <a:t>licitación </a:t>
            </a:r>
            <a:r>
              <a:rPr lang="es-ES" sz="2800" b="0" dirty="0">
                <a:latin typeface="Calibri" panose="020F0502020204030204" pitchFamily="34" charset="0"/>
              </a:rPr>
              <a:t>de proyectos de concesión se ha establecido la posibilidad de </a:t>
            </a:r>
            <a:r>
              <a:rPr lang="es-ES" sz="2800" dirty="0">
                <a:latin typeface="Calibri" panose="020F0502020204030204" pitchFamily="34" charset="0"/>
              </a:rPr>
              <a:t>acudir al Mecanismo de Denuncia de Alto Nivel</a:t>
            </a:r>
            <a:r>
              <a:rPr lang="es-ES" sz="2800" b="0" dirty="0">
                <a:latin typeface="Calibri" panose="020F0502020204030204" pitchFamily="34" charset="0"/>
              </a:rPr>
              <a:t> promovido por la Secretaría de Transparencia de la Presidencia de la República.</a:t>
            </a:r>
          </a:p>
          <a:p>
            <a:endParaRPr lang="es-CO" sz="2800" b="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s-CO" sz="1400" b="0" dirty="0">
                <a:latin typeface="Calibri" panose="020F0502020204030204" pitchFamily="34" charset="0"/>
              </a:rPr>
              <a:t>En los pliegos de condiciones se incorpora el siguiente texto para conocimiento de los interesados:</a:t>
            </a:r>
            <a:endParaRPr lang="es-ES" sz="1400" b="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es-ES" sz="1400" b="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s-ES" sz="1400" b="0" dirty="0">
                <a:latin typeface="Calibri" panose="020F0502020204030204" pitchFamily="34" charset="0"/>
              </a:rPr>
              <a:t>“INTEGRIDAD DE LOS PARTICIPANTES Y RESPETO.</a:t>
            </a:r>
            <a:r>
              <a:rPr lang="es-CO" sz="1400" b="0" dirty="0">
                <a:latin typeface="Calibri" panose="020F0502020204030204" pitchFamily="34" charset="0"/>
              </a:rPr>
              <a:t> (…) [Son obligaciones de los oferentes] (…)</a:t>
            </a:r>
          </a:p>
          <a:p>
            <a:pPr marL="0" indent="0" algn="ctr">
              <a:buNone/>
            </a:pPr>
            <a:endParaRPr lang="es-ES" sz="1400" b="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s-ES" sz="1400" b="0" dirty="0">
                <a:latin typeface="Calibri" panose="020F0502020204030204" pitchFamily="34" charset="0"/>
              </a:rPr>
              <a:t>(…) en el evento de conocerse casos especiales de corrupción, [los oferentes] deberán reportar el hecho a la Secretaria de Transparencia de la Presidencia de la República a través de los números telefónicos: (571) 562 93 00- 382 41 28 00, vía fax al número telefónico: (571) 337 58 90 – 342 05 92; al sitio de denuncias del programa, en el portal de internet: www.presidencia.gov.co, correspondencia o personalmente, en la dirección Carrera 8 No 7–26, Bogotá, D.C pudiendo hacer uso para el efecto del Mecanismo de Denuncias de Alto Nivel del cual es piloto la Entidad en la actualidad.</a:t>
            </a:r>
          </a:p>
          <a:p>
            <a:pPr marL="0" indent="0">
              <a:buNone/>
            </a:pPr>
            <a:endParaRPr lang="es-MX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19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6E1E8-899A-4EC0-8EB7-308EA0A8D60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3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5" name="1 Rectángulo"/>
          <p:cNvSpPr/>
          <p:nvPr/>
        </p:nvSpPr>
        <p:spPr>
          <a:xfrm>
            <a:off x="0" y="250986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400" b="1" cap="all" dirty="0" smtClean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ea typeface="Helvetica Neue Bold Condensed" charset="0"/>
                <a:cs typeface="Impact"/>
              </a:rPr>
              <a:t>Mecanismo </a:t>
            </a:r>
            <a:r>
              <a:rPr lang="es-ES" sz="2400" b="1" cap="all" dirty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ea typeface="Helvetica Neue Bold Condensed" charset="0"/>
                <a:cs typeface="Impact"/>
              </a:rPr>
              <a:t>de Denuncia de Alto Nivel</a:t>
            </a:r>
            <a:endParaRPr lang="es-CO" sz="2400" b="1" cap="all" dirty="0">
              <a:ln w="9000" cmpd="sng">
                <a:solidFill>
                  <a:srgbClr val="0070C0"/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  <a:ea typeface="Helvetica Neue Bold Condensed" charset="0"/>
              <a:cs typeface="Impact"/>
            </a:endParaRPr>
          </a:p>
        </p:txBody>
      </p:sp>
      <p:sp>
        <p:nvSpPr>
          <p:cNvPr id="6" name="Marcador de contenido 1"/>
          <p:cNvSpPr>
            <a:spLocks noGrp="1"/>
          </p:cNvSpPr>
          <p:nvPr>
            <p:ph idx="1"/>
          </p:nvPr>
        </p:nvSpPr>
        <p:spPr>
          <a:xfrm>
            <a:off x="282271" y="1385417"/>
            <a:ext cx="8579458" cy="972193"/>
          </a:xfrm>
        </p:spPr>
        <p:txBody>
          <a:bodyPr/>
          <a:lstStyle/>
          <a:p>
            <a:pPr marL="0" indent="0">
              <a:buNone/>
            </a:pPr>
            <a:r>
              <a:rPr lang="es-CO" sz="2800" b="0" dirty="0"/>
              <a:t>Publicaciones que dan cuenta del compromiso de la ANI con el uso del Mecanismo de Denuncia de Alto Nivel:</a:t>
            </a:r>
            <a:endParaRPr lang="es-CO" sz="2800" b="0" dirty="0">
              <a:hlinkClick r:id="rId2"/>
            </a:endParaRPr>
          </a:p>
          <a:p>
            <a:endParaRPr lang="es-CO" sz="2800" b="0" dirty="0">
              <a:latin typeface="Calibri" panose="020F0502020204030204" pitchFamily="34" charset="0"/>
            </a:endParaRPr>
          </a:p>
        </p:txBody>
      </p:sp>
      <p:sp>
        <p:nvSpPr>
          <p:cNvPr id="7" name="Marcador de contenido 1"/>
          <p:cNvSpPr txBox="1">
            <a:spLocks/>
          </p:cNvSpPr>
          <p:nvPr/>
        </p:nvSpPr>
        <p:spPr bwMode="auto">
          <a:xfrm>
            <a:off x="282272" y="2506777"/>
            <a:ext cx="2832404" cy="74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7800" indent="-1778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6223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2pPr>
            <a:lvl3pPr marL="10795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1524000" indent="-1524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968500" indent="-1397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b="0" dirty="0" err="1"/>
              <a:t>Basel</a:t>
            </a:r>
            <a:r>
              <a:rPr lang="es-CO" sz="1400" b="0" dirty="0"/>
              <a:t> </a:t>
            </a:r>
            <a:r>
              <a:rPr lang="es-CO" sz="1400" b="0" dirty="0" err="1"/>
              <a:t>Institute</a:t>
            </a:r>
            <a:r>
              <a:rPr lang="es-CO" sz="1400" b="0" dirty="0"/>
              <a:t> </a:t>
            </a:r>
            <a:r>
              <a:rPr lang="es-CO" sz="1400" b="0" dirty="0" err="1"/>
              <a:t>on</a:t>
            </a:r>
            <a:r>
              <a:rPr lang="es-CO" sz="1400" b="0" dirty="0"/>
              <a:t> </a:t>
            </a:r>
            <a:r>
              <a:rPr lang="es-CO" sz="1400" b="0" dirty="0" err="1"/>
              <a:t>Governance</a:t>
            </a:r>
            <a:r>
              <a:rPr lang="es-CO" sz="1400" b="0" dirty="0"/>
              <a:t>: </a:t>
            </a:r>
            <a:r>
              <a:rPr lang="en-US" sz="1400" b="0" dirty="0"/>
              <a:t>Working Paper 19 on High Level Reporting Mechanisms in Colombia and Ukraine</a:t>
            </a:r>
            <a:endParaRPr lang="es-ES" sz="1400" b="0" dirty="0"/>
          </a:p>
          <a:p>
            <a:pPr marL="0" indent="0">
              <a:buFont typeface="Arial" charset="0"/>
              <a:buNone/>
            </a:pPr>
            <a:endParaRPr lang="es-MX" sz="1200" b="0" dirty="0">
              <a:latin typeface="Calibri" panose="020F0502020204030204" pitchFamily="34" charset="0"/>
            </a:endParaRPr>
          </a:p>
        </p:txBody>
      </p:sp>
      <p:sp>
        <p:nvSpPr>
          <p:cNvPr id="8" name="Marcador de contenido 1"/>
          <p:cNvSpPr txBox="1">
            <a:spLocks/>
          </p:cNvSpPr>
          <p:nvPr/>
        </p:nvSpPr>
        <p:spPr bwMode="auto">
          <a:xfrm>
            <a:off x="282270" y="3439669"/>
            <a:ext cx="2832405" cy="74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7800" indent="-1778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6223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2pPr>
            <a:lvl3pPr marL="10795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1524000" indent="-1524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968500" indent="-1397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b="0" dirty="0"/>
              <a:t>Secretaría de Transparencia de la Presidencia de la República: Informe de Gestión.</a:t>
            </a:r>
            <a:endParaRPr lang="es-ES" sz="1400" b="0" dirty="0"/>
          </a:p>
        </p:txBody>
      </p:sp>
      <p:sp>
        <p:nvSpPr>
          <p:cNvPr id="9" name="Marcador de contenido 1"/>
          <p:cNvSpPr txBox="1">
            <a:spLocks/>
          </p:cNvSpPr>
          <p:nvPr/>
        </p:nvSpPr>
        <p:spPr bwMode="auto">
          <a:xfrm>
            <a:off x="394675" y="4941166"/>
            <a:ext cx="2720000" cy="74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7800" indent="-1778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6223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2pPr>
            <a:lvl3pPr marL="10795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1524000" indent="-1524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968500" indent="-1397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400" b="0" dirty="0">
                <a:solidFill>
                  <a:srgbClr val="FF0000"/>
                </a:solidFill>
              </a:rPr>
              <a:t>Noticias </a:t>
            </a:r>
            <a:r>
              <a:rPr lang="es-CO" sz="1400" b="0" dirty="0"/>
              <a:t>sobre el lanzamiento del Mecanismo en el programa de concesiones 4G</a:t>
            </a:r>
            <a:endParaRPr lang="es-ES" sz="1400" b="0" dirty="0"/>
          </a:p>
          <a:p>
            <a:pPr marL="0" indent="0">
              <a:buFont typeface="Arial" charset="0"/>
              <a:buNone/>
            </a:pPr>
            <a:endParaRPr lang="es-MX" sz="1200" b="0" dirty="0">
              <a:latin typeface="Calibri" panose="020F0502020204030204" pitchFamily="34" charset="0"/>
            </a:endParaRPr>
          </a:p>
        </p:txBody>
      </p:sp>
      <p:sp>
        <p:nvSpPr>
          <p:cNvPr id="10" name="Marcador de contenido 1"/>
          <p:cNvSpPr txBox="1">
            <a:spLocks/>
          </p:cNvSpPr>
          <p:nvPr/>
        </p:nvSpPr>
        <p:spPr bwMode="auto">
          <a:xfrm>
            <a:off x="3910988" y="2492495"/>
            <a:ext cx="4307596" cy="74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7800" indent="-1778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6223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2pPr>
            <a:lvl3pPr marL="10795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1524000" indent="-1524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968500" indent="-1397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b="0" dirty="0"/>
              <a:t>https://www.baselgovernance.org/news/icar/new-working-paper-19-high-level-reporting-mechanisms-colombia-and-ukraine</a:t>
            </a:r>
          </a:p>
          <a:p>
            <a:pPr marL="0" indent="0">
              <a:buFont typeface="Arial" charset="0"/>
              <a:buNone/>
            </a:pPr>
            <a:endParaRPr lang="es-MX" sz="1200" b="0" dirty="0">
              <a:latin typeface="Calibri" panose="020F0502020204030204" pitchFamily="34" charset="0"/>
            </a:endParaRPr>
          </a:p>
        </p:txBody>
      </p:sp>
      <p:sp>
        <p:nvSpPr>
          <p:cNvPr id="11" name="Marcador de contenido 1"/>
          <p:cNvSpPr txBox="1">
            <a:spLocks/>
          </p:cNvSpPr>
          <p:nvPr/>
        </p:nvSpPr>
        <p:spPr bwMode="auto">
          <a:xfrm>
            <a:off x="3910987" y="3384481"/>
            <a:ext cx="4307596" cy="74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7800" indent="-1778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6223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2pPr>
            <a:lvl3pPr marL="10795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1524000" indent="-1524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968500" indent="-1397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b="0" dirty="0">
                <a:hlinkClick r:id="rId2"/>
              </a:rPr>
              <a:t>http://www.anticorrupcion.gov.co/SiteAssets/Paginas/Publicaciones/informe_secretaria_transparencia2014.pdf</a:t>
            </a:r>
            <a:endParaRPr lang="es-ES" sz="1400" b="0" dirty="0"/>
          </a:p>
          <a:p>
            <a:pPr marL="0" indent="0">
              <a:buFont typeface="Arial" charset="0"/>
              <a:buNone/>
            </a:pPr>
            <a:endParaRPr lang="es-MX" sz="1200" b="0" dirty="0">
              <a:latin typeface="Calibri" panose="020F0502020204030204" pitchFamily="34" charset="0"/>
            </a:endParaRPr>
          </a:p>
        </p:txBody>
      </p:sp>
      <p:sp>
        <p:nvSpPr>
          <p:cNvPr id="12" name="Marcador de contenido 1"/>
          <p:cNvSpPr txBox="1">
            <a:spLocks/>
          </p:cNvSpPr>
          <p:nvPr/>
        </p:nvSpPr>
        <p:spPr bwMode="auto">
          <a:xfrm>
            <a:off x="3910987" y="4255747"/>
            <a:ext cx="4307596" cy="56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7800" indent="-1778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6223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2pPr>
            <a:lvl3pPr marL="10795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1524000" indent="-1524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968500" indent="-1397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b="0" dirty="0"/>
              <a:t>http://wsp.presidencia.gov.co/Prensa/2013/Abril/Paginas/20130402_07.aspx</a:t>
            </a:r>
          </a:p>
          <a:p>
            <a:pPr marL="0" indent="0">
              <a:buFont typeface="Arial" charset="0"/>
              <a:buNone/>
            </a:pPr>
            <a:endParaRPr lang="es-MX" sz="1200" b="0" dirty="0">
              <a:latin typeface="Calibri" panose="020F0502020204030204" pitchFamily="34" charset="0"/>
            </a:endParaRPr>
          </a:p>
        </p:txBody>
      </p:sp>
      <p:sp>
        <p:nvSpPr>
          <p:cNvPr id="13" name="Marcador de contenido 1"/>
          <p:cNvSpPr txBox="1">
            <a:spLocks/>
          </p:cNvSpPr>
          <p:nvPr/>
        </p:nvSpPr>
        <p:spPr bwMode="auto">
          <a:xfrm>
            <a:off x="3910987" y="4998421"/>
            <a:ext cx="4307596" cy="561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7800" indent="-1778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6223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2pPr>
            <a:lvl3pPr marL="10795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1524000" indent="-1524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968500" indent="-1397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b="0" dirty="0"/>
              <a:t>http://www.eltiempo.com/archivo/documento/CMS-12722159</a:t>
            </a:r>
          </a:p>
          <a:p>
            <a:pPr marL="0" indent="0">
              <a:buFont typeface="Arial" charset="0"/>
              <a:buNone/>
            </a:pPr>
            <a:endParaRPr lang="es-MX" sz="1200" b="0" dirty="0">
              <a:latin typeface="Calibri" panose="020F0502020204030204" pitchFamily="34" charset="0"/>
            </a:endParaRPr>
          </a:p>
        </p:txBody>
      </p:sp>
      <p:sp>
        <p:nvSpPr>
          <p:cNvPr id="14" name="Marcador de contenido 1"/>
          <p:cNvSpPr txBox="1">
            <a:spLocks/>
          </p:cNvSpPr>
          <p:nvPr/>
        </p:nvSpPr>
        <p:spPr bwMode="auto">
          <a:xfrm>
            <a:off x="3910987" y="5683840"/>
            <a:ext cx="4307596" cy="74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7800" indent="-1778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b="1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1pPr>
            <a:lvl2pPr marL="6223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2pPr>
            <a:lvl3pPr marL="1079500" indent="-1651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3pPr>
            <a:lvl4pPr marL="1524000" indent="-1524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4pPr>
            <a:lvl5pPr marL="1968500" indent="-139700" algn="just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Candar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b="0" dirty="0"/>
              <a:t>http://www.ani.gov.co/nota-de-interes/general/licitaciones-4g-de-ani-las-primeras-en-usar-mecanismo-de-transparencia-de-la</a:t>
            </a:r>
          </a:p>
          <a:p>
            <a:pPr marL="0" indent="0">
              <a:buFont typeface="Arial" charset="0"/>
              <a:buNone/>
            </a:pPr>
            <a:endParaRPr lang="es-MX" sz="1200" b="0" dirty="0">
              <a:latin typeface="Calibri" panose="020F0502020204030204" pitchFamily="34" charset="0"/>
            </a:endParaRPr>
          </a:p>
        </p:txBody>
      </p:sp>
      <p:sp>
        <p:nvSpPr>
          <p:cNvPr id="2" name="Abrir llave 1"/>
          <p:cNvSpPr/>
          <p:nvPr/>
        </p:nvSpPr>
        <p:spPr>
          <a:xfrm>
            <a:off x="3671888" y="4357688"/>
            <a:ext cx="239099" cy="2068826"/>
          </a:xfrm>
          <a:prstGeom prst="leftBrace">
            <a:avLst/>
          </a:prstGeom>
          <a:noFill/>
          <a:ln>
            <a:solidFill>
              <a:srgbClr val="2440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558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8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2.69891059609000020000E+000&quot;&gt;&lt;m_ppcolschidx val=&quot;0&quot;/&gt;&lt;m_rgb r=&quot;95&quot; g=&quot;b3&quot; b=&quot;d7&quot;/&gt;&lt;/elem&gt;&lt;elem m_fUsage=&quot;2.27611758283289990000E+000&quot;&gt;&lt;m_ppcolschidx val=&quot;0&quot;/&gt;&lt;m_rgb r=&quot;7f&quot; g=&quot;7f&quot; b=&quot;7f&quot;/&gt;&lt;/elem&gt;&lt;elem m_fUsage=&quot;1.94753203454961050000E+000&quot;&gt;&lt;m_ppcolschidx val=&quot;0&quot;/&gt;&lt;m_rgb r=&quot;bf&quot; g=&quot;bf&quot; b=&quot;bf&quot;/&gt;&lt;/elem&gt;&lt;elem m_fUsage=&quot;1.21361826373501590000E+000&quot;&gt;&lt;m_ppcolschidx val=&quot;0&quot;/&gt;&lt;m_rgb r=&quot;36&quot; g=&quot;60&quot; b=&quot;92&quot;/&gt;&lt;/elem&gt;&lt;elem m_fUsage=&quot;1.02635124360039480000E+000&quot;&gt;&lt;m_ppcolschidx val=&quot;0&quot;/&gt;&lt;m_rgb r=&quot;d9&quot; g=&quot;d9&quot; b=&quot;d9&quot;/&gt;&lt;/elem&gt;&lt;elem m_fUsage=&quot;2.88210765068180720000E-001&quot;&gt;&lt;m_ppcolschidx val=&quot;0&quot;/&gt;&lt;m_rgb r=&quot;24&quot; g=&quot;40&quot; b=&quot;61&quot;/&gt;&lt;/elem&gt;&lt;elem m_fUsage=&quot;2.05891132094649100000E-001&quot;&gt;&lt;m_ppcolschidx val=&quot;0&quot;/&gt;&lt;m_rgb r=&quot;a6&quot; g=&quot;a6&quot; b=&quot;a6&quot;/&gt;&lt;/elem&gt;&lt;/m_vecMRU&gt;&lt;/m_mruColor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/&gt;&lt;/CDefaultPrec&gt;&lt;/root&gt;"/>
  <p:tag name="THINKCELLUNDODONOTDELETE" val="1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bwo9AthUuE.91gUlFBk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of1lz785029W5QenBo_G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IUfAvxx5U6KroDGBWqzm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OB37tIvZEGT8CuoODbv2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hZINhujfU6MAa85KtouS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0IG4Op1KUyZVFRdStyc2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KzuJszGIkGAgfOgAhCJb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5ckO2TiU.KVBhPF5X0I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PkGicEpUmooZjK8gl92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mjax1kIXUqsM5.6cUQfU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Qab9mNBH0Gcc7hbKbeC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YaRyqNEkGOukg5uv1cO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_P9fboXu0.IO8lChEu5o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Lo1VcRmXEKFaIQRadjjk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gdyCmJ5EGj5KRqCCnA3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.8X9YeG6k.xnXVSAiJHV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LR6CLhMO0SjKRPu_O0hu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de.ToiKTUuLsdf6.4v0V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2jScBLiuk6KLo0sLxdCt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ktlhI8h2Ei_kK1d0trQK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zUZ2V4kSkUAGQ0Il2u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AAsFFX1kuGGmmOOH7Og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9O9Fm9zFUmjHR0rPyEQo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EyAmG.vU.tyllajF_Oe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NeayY3Gk.49_resxvDA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p.FdzpqqEieoXdHUEYAM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QxFVzBCeky9IUK7A2vvj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dg_WbIEZUGsQ0lh6fmbH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Vxux7Nv6Uydg4JgHTthE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7e6TteMBEKF3tXkGjWvw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HQrVme_EeqJHHqOdgxD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kRbDQmWr02pGTxAMGr5y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.8X9YeG6k.xnXVSAiJHV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9EjtYRLEq.Sa1_uMAwu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mkDcN.YEu75pGj6X.Dk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dg_WbIEZUGsQ0lh6fmbH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Vxux7Nv6Uydg4JgHTthE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FCPDM1Nm0.ULHT78o0iA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Q5l6lrWhUSfZ7CJUHmAr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llhCPHSx0unBsk906R7b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aQl5OiYLE29QVV.CfTU9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4OrOpCUU6qxIVX3yhLE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o0k2Vxv4E2IaC27ejpM4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U7phmuGLkeCwSvWah7Nl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dg_WbIEZUGsQ0lh6fmbH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Vxux7Nv6Uydg4JgHTthEA"/>
</p:tagLst>
</file>

<file path=ppt/theme/theme1.xml><?xml version="1.0" encoding="utf-8"?>
<a:theme xmlns:a="http://schemas.openxmlformats.org/drawingml/2006/main" name="PLANTILLA ANI PPT">
  <a:themeElements>
    <a:clrScheme name="ANI2">
      <a:dk1>
        <a:srgbClr val="386295"/>
      </a:dk1>
      <a:lt1>
        <a:sysClr val="window" lastClr="FFFFFF"/>
      </a:lt1>
      <a:dk2>
        <a:srgbClr val="244061"/>
      </a:dk2>
      <a:lt2>
        <a:srgbClr val="B8CCE4"/>
      </a:lt2>
      <a:accent1>
        <a:srgbClr val="D9D9D9"/>
      </a:accent1>
      <a:accent2>
        <a:srgbClr val="A6A6A6"/>
      </a:accent2>
      <a:accent3>
        <a:srgbClr val="7F7F7F"/>
      </a:accent3>
      <a:accent4>
        <a:srgbClr val="424242"/>
      </a:accent4>
      <a:accent5>
        <a:srgbClr val="E36C09"/>
      </a:accent5>
      <a:accent6>
        <a:srgbClr val="366092"/>
      </a:accent6>
      <a:hlink>
        <a:srgbClr val="244061"/>
      </a:hlink>
      <a:folHlink>
        <a:srgbClr val="1C31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2699</TotalTime>
  <Words>286</Words>
  <Application>Microsoft Office PowerPoint</Application>
  <PresentationFormat>Presentación en pantalla (4:3)</PresentationFormat>
  <Paragraphs>22</Paragraphs>
  <Slides>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Candara</vt:lpstr>
      <vt:lpstr>Helvetica Neue Bold Condensed</vt:lpstr>
      <vt:lpstr>Impact</vt:lpstr>
      <vt:lpstr>PLANTILLA ANI PPT</vt:lpstr>
      <vt:lpstr>think-cell Slide</vt:lpstr>
      <vt:lpstr>Mecanismo de Denuncia de Alto Nivel</vt:lpstr>
      <vt:lpstr>Presentación de PowerPoint</vt:lpstr>
      <vt:lpstr>Presentación de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del documento</dc:title>
  <dc:creator>Eliana</dc:creator>
  <cp:lastModifiedBy>Camilo Mendoza Rozo</cp:lastModifiedBy>
  <cp:revision>54</cp:revision>
  <dcterms:created xsi:type="dcterms:W3CDTF">2015-07-22T15:15:21Z</dcterms:created>
  <dcterms:modified xsi:type="dcterms:W3CDTF">2015-12-30T16:09:21Z</dcterms:modified>
</cp:coreProperties>
</file>