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1" r:id="rId2"/>
    <p:sldId id="321" r:id="rId3"/>
    <p:sldId id="342" r:id="rId4"/>
    <p:sldId id="34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933" autoAdjust="0"/>
    <p:restoredTop sz="94671" autoAdjust="0"/>
  </p:normalViewPr>
  <p:slideViewPr>
    <p:cSldViewPr>
      <p:cViewPr varScale="1">
        <p:scale>
          <a:sx n="100" d="100"/>
          <a:sy n="100" d="100"/>
        </p:scale>
        <p:origin x="12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67614-33D8-48E0-AB18-FB7AB5EBB3BC}" type="datetimeFigureOut">
              <a:rPr lang="es-CO" smtClean="0"/>
              <a:pPr/>
              <a:t>16/02/2015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1E3C-222C-4FC0-A54B-C648CFC00D6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8053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2808A-0ADA-4E8E-970B-FF84D4F43DF6}" type="datetimeFigureOut">
              <a:rPr lang="es-CO" smtClean="0"/>
              <a:pPr/>
              <a:t>16/02/2015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A047F-CF36-418D-A9ED-C46C1B0E34E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5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64CA-4B7A-49EE-9FFE-D97E283BD100}" type="datetime1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16/02/2015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dirty="0" smtClean="0">
                <a:solidFill>
                  <a:srgbClr val="244061">
                    <a:tint val="75000"/>
                  </a:srgbClr>
                </a:solidFill>
              </a:rPr>
              <a:t>Coordinación Grupo Interno de Trabajo de Talento Humano</a:t>
            </a: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CB27-87BA-4586-B732-7F13B9736870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9900" y="260648"/>
            <a:ext cx="1905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980D-476F-4A7C-9CEB-6A8FD7CF010F}" type="datetime1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16/02/2015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dirty="0" smtClean="0">
                <a:solidFill>
                  <a:srgbClr val="244061">
                    <a:tint val="75000"/>
                  </a:srgbClr>
                </a:solidFill>
              </a:rPr>
              <a:t>Coordinación Grupo Interno de Trabajo de Talento Humano</a:t>
            </a: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9695-C8FE-4066-8F1D-399077434BB9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0EA03-A5B7-4A27-AF71-7F6C12511822}" type="datetime1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16/02/2015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dirty="0" smtClean="0">
                <a:solidFill>
                  <a:srgbClr val="244061">
                    <a:tint val="75000"/>
                  </a:srgbClr>
                </a:solidFill>
              </a:rPr>
              <a:t>Coordinación Grupo Interno de Trabajo de Talento Humano</a:t>
            </a: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56B4-EC9A-4814-8764-FCC30253DE78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4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43900" y="6356351"/>
            <a:ext cx="542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/>
        </p:nvSpPr>
        <p:spPr bwMode="auto">
          <a:xfrm>
            <a:off x="3253528" y="982470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/>
        </p:nvSpPr>
        <p:spPr bwMode="auto">
          <a:xfrm>
            <a:off x="1913243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47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4F168-65AC-4AA8-81E1-1AB5905ADBA8}" type="datetime1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16/02/2015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dirty="0" smtClean="0">
                <a:solidFill>
                  <a:srgbClr val="244061">
                    <a:tint val="75000"/>
                  </a:srgbClr>
                </a:solidFill>
              </a:rPr>
              <a:t>Coordinación Grupo Interno de Trabajo de Talento Humano</a:t>
            </a: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7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8B6A-CD96-41F6-BA87-695B1DF77435}" type="datetime1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16/02/2015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dirty="0" smtClean="0">
                <a:solidFill>
                  <a:srgbClr val="244061">
                    <a:tint val="75000"/>
                  </a:srgbClr>
                </a:solidFill>
              </a:rPr>
              <a:t>Coordinación Grupo Interno de Trabajo de Talento Humano</a:t>
            </a: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B118C-028F-4E27-AB82-21DAF9C4358D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3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B8D2-6C4E-4791-B7AB-124F621BE32D}" type="datetime1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16/02/2015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dirty="0" smtClean="0">
                <a:solidFill>
                  <a:srgbClr val="244061">
                    <a:tint val="75000"/>
                  </a:srgbClr>
                </a:solidFill>
              </a:rPr>
              <a:t>Coordinación Grupo Interno de Trabajo de Talento Humano</a:t>
            </a: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A81C-D246-4252-8520-F38D3424FD49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BEAE-8662-492B-A35B-038CEC76889C}" type="datetime1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16/02/2015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dirty="0" smtClean="0">
                <a:solidFill>
                  <a:srgbClr val="244061">
                    <a:tint val="75000"/>
                  </a:srgbClr>
                </a:solidFill>
              </a:rPr>
              <a:t>Coordinación Grupo Interno de Trabajo de Talento Humano</a:t>
            </a: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4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39D0C-7FED-4C6B-85EE-DE91D5A5C1A5}" type="datetime1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16/02/2015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dirty="0" smtClean="0">
                <a:solidFill>
                  <a:srgbClr val="244061">
                    <a:tint val="75000"/>
                  </a:srgbClr>
                </a:solidFill>
              </a:rPr>
              <a:t>Coordinación Grupo Interno de Trabajo de Talento Humano</a:t>
            </a: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0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C038-71F7-4534-9779-28C884692EC7}" type="datetime1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16/02/2015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dirty="0" smtClean="0">
                <a:solidFill>
                  <a:srgbClr val="244061">
                    <a:tint val="75000"/>
                  </a:srgbClr>
                </a:solidFill>
              </a:rPr>
              <a:t>Coordinación Grupo Interno de Trabajo de Talento Humano</a:t>
            </a: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605F-80F8-4DEB-9DD8-0D878AA67D5B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4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7CB5-635A-4DE9-9165-A2444A613D90}" type="datetime1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16/02/2015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dirty="0" smtClean="0">
                <a:solidFill>
                  <a:srgbClr val="244061">
                    <a:tint val="75000"/>
                  </a:srgbClr>
                </a:solidFill>
              </a:rPr>
              <a:t>Coordinación Grupo Interno de Trabajo de Talento Humano</a:t>
            </a: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18DC-19DF-4AA4-8A02-A07BDA535497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3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857356" y="274638"/>
            <a:ext cx="55007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CO" dirty="0" smtClean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43900" y="635635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08BA6-CE2B-4543-82B0-7E6DCE132E0F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1031" name="E719C35A-4CD6-4178-B0D0-8DA208F1799A" descr="E719C35A-4CD6-4178-B0D0-8DA208F1799A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81316" y="260648"/>
            <a:ext cx="167887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" descr="Presidencia de la República de Colombia"/>
          <p:cNvPicPr>
            <a:picLocks noChangeAspect="1" noChangeArrowheads="1"/>
          </p:cNvPicPr>
          <p:nvPr/>
        </p:nvPicPr>
        <p:blipFill>
          <a:blip r:embed="rId15" cstate="print"/>
          <a:srcRect l="69547"/>
          <a:stretch>
            <a:fillRect/>
          </a:stretch>
        </p:blipFill>
        <p:spPr bwMode="auto">
          <a:xfrm>
            <a:off x="7297227" y="476672"/>
            <a:ext cx="1395846" cy="7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8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654136" y="2852167"/>
            <a:ext cx="2214008" cy="1009650"/>
            <a:chOff x="3131840" y="2852167"/>
            <a:chExt cx="2214008" cy="1009650"/>
          </a:xfrm>
        </p:grpSpPr>
        <p:sp>
          <p:nvSpPr>
            <p:cNvPr id="7" name="6 CuadroTexto"/>
            <p:cNvSpPr txBox="1"/>
            <p:nvPr/>
          </p:nvSpPr>
          <p:spPr>
            <a:xfrm>
              <a:off x="3131840" y="3267542"/>
              <a:ext cx="2214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dirty="0" smtClean="0"/>
                <a:t> 2014</a:t>
              </a:r>
              <a:endParaRPr lang="es-CO" sz="2800" dirty="0"/>
            </a:p>
          </p:txBody>
        </p:sp>
        <p:pic>
          <p:nvPicPr>
            <p:cNvPr id="8" name="89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923" y="2852167"/>
              <a:ext cx="1309946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2" y="5944195"/>
            <a:ext cx="4046886" cy="365125"/>
          </a:xfrm>
        </p:spPr>
        <p:txBody>
          <a:bodyPr/>
          <a:lstStyle/>
          <a:p>
            <a:pPr algn="ctr"/>
            <a:r>
              <a:rPr lang="es-CO" sz="1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Interno de Trabajo de Talento Humano</a:t>
            </a:r>
            <a:endParaRPr lang="es-CO" sz="1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017070" y="2727482"/>
            <a:ext cx="1944216" cy="1080120"/>
          </a:xfrm>
        </p:spPr>
        <p:txBody>
          <a:bodyPr/>
          <a:lstStyle/>
          <a:p>
            <a:pPr algn="l"/>
            <a:r>
              <a:rPr lang="es-CO" sz="60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UNI</a:t>
            </a:r>
            <a:endParaRPr lang="es-CO" sz="6000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30200" y="2828181"/>
            <a:ext cx="121814" cy="967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660207" y="4096754"/>
            <a:ext cx="460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i="1" dirty="0" smtClean="0"/>
              <a:t>Una Universidad para el futuro de la Infraestructura del país </a:t>
            </a:r>
            <a:endParaRPr lang="es-CO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2195736" y="548680"/>
            <a:ext cx="50405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Enfoque Pedagógico </a:t>
            </a:r>
          </a:p>
          <a:p>
            <a:pPr algn="ctr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Constructivismo</a:t>
            </a:r>
            <a:endParaRPr lang="es-CO" sz="2000" b="1" dirty="0" smtClean="0">
              <a:latin typeface="+mj-lt"/>
            </a:endParaRPr>
          </a:p>
          <a:p>
            <a:pPr algn="ctr">
              <a:defRPr/>
            </a:pPr>
            <a:endParaRPr lang="es-CO" sz="2000" b="1" dirty="0" smtClean="0">
              <a:latin typeface="+mj-lt"/>
            </a:endParaRPr>
          </a:p>
        </p:txBody>
      </p:sp>
      <p:sp>
        <p:nvSpPr>
          <p:cNvPr id="9220" name="3 CuadroTexto"/>
          <p:cNvSpPr txBox="1">
            <a:spLocks noChangeArrowheads="1"/>
          </p:cNvSpPr>
          <p:nvPr/>
        </p:nvSpPr>
        <p:spPr bwMode="auto">
          <a:xfrm>
            <a:off x="323850" y="2276475"/>
            <a:ext cx="4783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O" sz="2000">
              <a:cs typeface="Arial" charset="0"/>
            </a:endParaRPr>
          </a:p>
          <a:p>
            <a:pPr algn="just" eaLnBrk="1" hangingPunct="1"/>
            <a:r>
              <a:rPr lang="es-CO" sz="2000">
                <a:cs typeface="Arial" charset="0"/>
              </a:rPr>
              <a:t> </a:t>
            </a:r>
          </a:p>
        </p:txBody>
      </p:sp>
      <p:sp>
        <p:nvSpPr>
          <p:cNvPr id="9221" name="3 CuadroTexto"/>
          <p:cNvSpPr txBox="1">
            <a:spLocks noChangeArrowheads="1"/>
          </p:cNvSpPr>
          <p:nvPr/>
        </p:nvSpPr>
        <p:spPr bwMode="auto">
          <a:xfrm>
            <a:off x="539552" y="1628800"/>
            <a:ext cx="503238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CO" dirty="0">
                <a:latin typeface="+mn-lt"/>
                <a:cs typeface="Arial" charset="0"/>
              </a:rPr>
              <a:t>La educación como un proceso permanente </a:t>
            </a:r>
            <a:r>
              <a:rPr lang="es-CO" dirty="0" smtClean="0">
                <a:latin typeface="+mn-lt"/>
                <a:cs typeface="Arial" charset="0"/>
              </a:rPr>
              <a:t> - de </a:t>
            </a:r>
            <a:r>
              <a:rPr lang="es-CO" dirty="0">
                <a:latin typeface="+mn-lt"/>
                <a:cs typeface="Arial" charset="0"/>
              </a:rPr>
              <a:t>sujeto pasivo a sujeto activo.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CO" dirty="0">
                <a:latin typeface="+mn-lt"/>
                <a:cs typeface="Arial" charset="0"/>
              </a:rPr>
              <a:t>De instrucción a construcción permanente del conocimiento.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CO" dirty="0">
                <a:latin typeface="+mn-lt"/>
                <a:cs typeface="Arial" charset="0"/>
              </a:rPr>
              <a:t>El individuo o grupo descubre, elabora, </a:t>
            </a:r>
            <a:r>
              <a:rPr lang="es-CO" dirty="0" smtClean="0">
                <a:latin typeface="+mn-lt"/>
                <a:cs typeface="Arial" charset="0"/>
              </a:rPr>
              <a:t>reinventa </a:t>
            </a:r>
            <a:r>
              <a:rPr lang="es-CO" dirty="0">
                <a:latin typeface="+mn-lt"/>
                <a:cs typeface="Arial" charset="0"/>
              </a:rPr>
              <a:t>y hace suyo el conocimiento.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CO" u="sng" dirty="0">
                <a:latin typeface="+mn-lt"/>
                <a:cs typeface="Arial" charset="0"/>
              </a:rPr>
              <a:t>El conocimiento se construye</a:t>
            </a:r>
            <a:r>
              <a:rPr lang="es-CO" dirty="0">
                <a:latin typeface="+mn-lt"/>
                <a:cs typeface="Arial" charset="0"/>
              </a:rPr>
              <a:t>: interacción activa y productiva entre los significados que el individuo ya posee y las informaciones que llegan desde el exterior.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CO" b="1" dirty="0">
                <a:latin typeface="+mn-lt"/>
                <a:cs typeface="Arial" charset="0"/>
              </a:rPr>
              <a:t>Aprender a aprender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CO" dirty="0">
                <a:latin typeface="+mn-lt"/>
                <a:cs typeface="Arial" charset="0"/>
              </a:rPr>
              <a:t>El verdadero aprendizaje: Los individuos se </a:t>
            </a:r>
            <a:r>
              <a:rPr lang="es-CO" dirty="0" smtClean="0">
                <a:latin typeface="+mn-lt"/>
                <a:cs typeface="Arial" charset="0"/>
              </a:rPr>
              <a:t>auto gestionan</a:t>
            </a:r>
            <a:r>
              <a:rPr lang="es-CO" dirty="0">
                <a:latin typeface="+mn-lt"/>
                <a:cs typeface="Arial" charset="0"/>
              </a:rPr>
              <a:t>. Contribuye al desarrollo y humanización del individuo</a:t>
            </a:r>
            <a:r>
              <a:rPr lang="es-CO" dirty="0" smtClean="0">
                <a:latin typeface="+mn-lt"/>
                <a:cs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 Aprendizaje Colaborativo</a:t>
            </a:r>
            <a:endParaRPr lang="es-CO" b="1" dirty="0">
              <a:latin typeface="+mn-lt"/>
            </a:endParaRPr>
          </a:p>
          <a:p>
            <a:pPr eaLnBrk="1" hangingPunct="1">
              <a:buFont typeface="Wingdings" pitchFamily="2" charset="2"/>
              <a:buChar char="Ø"/>
            </a:pPr>
            <a:endParaRPr lang="es-CO" dirty="0"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s-CO" dirty="0"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s-CO" dirty="0"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s-CO" dirty="0">
              <a:latin typeface="+mn-lt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s-CO" sz="2000" dirty="0">
              <a:latin typeface="+mn-lt"/>
              <a:cs typeface="Arial" charset="0"/>
            </a:endParaRPr>
          </a:p>
        </p:txBody>
      </p:sp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6475"/>
            <a:ext cx="2644775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32656"/>
            <a:ext cx="1905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1800" dirty="0" smtClean="0"/>
              <a:t>Una de las principales ventajas del proyecto de UNIANI, es el ahorro en recursos económicos y logísticos. </a:t>
            </a:r>
          </a:p>
          <a:p>
            <a:r>
              <a:rPr lang="es-CO" sz="1800" dirty="0" smtClean="0"/>
              <a:t>De acuerdo con la directiva presidencial y los compromisos de austeridad en las diferentes acciones de la entidad, esta iniciativa nos permite utilizar herramientas tales como la plataforma e-</a:t>
            </a:r>
            <a:r>
              <a:rPr lang="es-CO" sz="1800" dirty="0" err="1" smtClean="0"/>
              <a:t>learning</a:t>
            </a:r>
            <a:r>
              <a:rPr lang="es-CO" sz="1800" dirty="0" smtClean="0"/>
              <a:t> ya adquirida previamente</a:t>
            </a:r>
          </a:p>
          <a:p>
            <a:r>
              <a:rPr lang="es-CO" sz="1800" dirty="0" smtClean="0"/>
              <a:t>Experticia interna en cada temática</a:t>
            </a:r>
          </a:p>
          <a:p>
            <a:r>
              <a:rPr lang="es-CO" sz="1800" dirty="0" smtClean="0"/>
              <a:t>Utilización de salas propias</a:t>
            </a:r>
          </a:p>
          <a:p>
            <a:r>
              <a:rPr lang="es-CO" sz="1800" dirty="0" smtClean="0"/>
              <a:t>Ahorro en transporte y honorarios de docentes externos ( Se proponen incentivos no monetarios para los internos)</a:t>
            </a:r>
          </a:p>
          <a:p>
            <a:r>
              <a:rPr lang="es-CO" sz="1800" dirty="0" smtClean="0"/>
              <a:t>Se cuenta con la estructura del Grupo interno de trabajo de Talento Humano y el soporte de los funcionarios en metodología, docencia y temas específicos.</a:t>
            </a:r>
          </a:p>
          <a:p>
            <a:endParaRPr lang="es-CO" sz="1800" dirty="0"/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2195736" y="548680"/>
            <a:ext cx="5040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CO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Herramientas, Recursos</a:t>
            </a:r>
            <a:endParaRPr lang="es-CO" sz="2000" b="1" dirty="0" smtClean="0">
              <a:latin typeface="+mj-lt"/>
            </a:endParaRPr>
          </a:p>
          <a:p>
            <a:pPr algn="ctr">
              <a:defRPr/>
            </a:pPr>
            <a:r>
              <a:rPr lang="es-CO" sz="2000" b="1" dirty="0" smtClean="0">
                <a:latin typeface="+mj-lt"/>
              </a:rPr>
              <a:t>Estructura y soportes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42166"/>
            <a:ext cx="1905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8560"/>
          <a:ext cx="8229600" cy="4543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Actividad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Duración estimada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Fecha inicio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Presentación y aprobación general del proyecto a Presidencia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Un día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16 Febrero 2015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Presentación a los grupos internos de interés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 semanas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17 a 28 Febrero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Definición</a:t>
                      </a:r>
                      <a:r>
                        <a:rPr lang="es-CO" baseline="0" dirty="0" smtClean="0"/>
                        <a:t> de PAES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 semana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28 Febrero – 9 Marzo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Selección de Temáticas y contenidos curriculares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 semanas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 –</a:t>
                      </a:r>
                      <a:r>
                        <a:rPr lang="es-CO" baseline="0" dirty="0" smtClean="0"/>
                        <a:t> 30 Marzo</a:t>
                      </a:r>
                      <a:endParaRPr lang="es-CO" dirty="0"/>
                    </a:p>
                  </a:txBody>
                  <a:tcPr/>
                </a:tc>
              </a:tr>
              <a:tr h="692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Estructura metodológica de los programas</a:t>
                      </a:r>
                    </a:p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 semanas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Simultánea</a:t>
                      </a:r>
                      <a:r>
                        <a:rPr lang="es-CO" baseline="0" dirty="0" smtClean="0"/>
                        <a:t> con actividad anterior y desde </a:t>
                      </a:r>
                    </a:p>
                    <a:p>
                      <a:pPr algn="ctr"/>
                      <a:r>
                        <a:rPr lang="es-CO" baseline="0" dirty="0" smtClean="0"/>
                        <a:t>15 Abril  – 15 Mayo</a:t>
                      </a:r>
                      <a:endParaRPr lang="es-CO" dirty="0"/>
                    </a:p>
                  </a:txBody>
                  <a:tcPr/>
                </a:tc>
              </a:tr>
              <a:tr h="69276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Validación, pilotos y seguimiento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r>
                        <a:rPr lang="es-CO" baseline="0" dirty="0" smtClean="0"/>
                        <a:t> semanas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Inicio estimado 1er programa: 1 Junio 2015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2195736" y="548680"/>
            <a:ext cx="5040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CO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Cronograma</a:t>
            </a:r>
            <a:endParaRPr lang="es-CO" sz="2000" b="1" dirty="0" smtClean="0">
              <a:latin typeface="+mj-lt"/>
            </a:endParaRPr>
          </a:p>
          <a:p>
            <a:pPr algn="ctr">
              <a:defRPr/>
            </a:pPr>
            <a:endParaRPr lang="es-CO" sz="2000" b="1" dirty="0" smtClean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60648"/>
            <a:ext cx="1905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57252" y="1340768"/>
            <a:ext cx="7772400" cy="1470025"/>
          </a:xfrm>
        </p:spPr>
        <p:txBody>
          <a:bodyPr/>
          <a:lstStyle/>
          <a:p>
            <a:r>
              <a:rPr lang="es-CO" dirty="0" smtClean="0"/>
              <a:t>Contenido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2" name="Marcador de contenido 1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400800" cy="1752600"/>
          </a:xfrm>
        </p:spPr>
        <p:txBody>
          <a:bodyPr/>
          <a:lstStyle/>
          <a:p>
            <a:pPr marL="342900" indent="-342900" algn="l">
              <a:buAutoNum type="arabicPeriod"/>
            </a:pPr>
            <a:r>
              <a:rPr lang="es-CO" dirty="0" smtClean="0"/>
              <a:t>Introducción</a:t>
            </a:r>
          </a:p>
          <a:p>
            <a:pPr marL="342900" indent="-342900" algn="l">
              <a:buAutoNum type="arabicPeriod"/>
            </a:pPr>
            <a:r>
              <a:rPr lang="es-CO" dirty="0" smtClean="0"/>
              <a:t>Antecedentes</a:t>
            </a:r>
          </a:p>
          <a:p>
            <a:pPr marL="342900" indent="-342900" algn="l">
              <a:buAutoNum type="arabicPeriod"/>
            </a:pPr>
            <a:r>
              <a:rPr lang="es-CO" dirty="0" smtClean="0"/>
              <a:t>Objetivos</a:t>
            </a:r>
          </a:p>
          <a:p>
            <a:pPr marL="342900" indent="-342900" algn="l">
              <a:buAutoNum type="arabicPeriod"/>
            </a:pPr>
            <a:r>
              <a:rPr lang="es-CO" dirty="0" smtClean="0"/>
              <a:t>Metodología</a:t>
            </a:r>
          </a:p>
          <a:p>
            <a:pPr marL="800100" lvl="1" indent="-342900" algn="l">
              <a:buAutoNum type="arabicPeriod"/>
            </a:pPr>
            <a:r>
              <a:rPr lang="es-CO" dirty="0" smtClean="0"/>
              <a:t>Contenidos curriculares </a:t>
            </a:r>
          </a:p>
          <a:p>
            <a:pPr marL="342900" indent="-342900" algn="l">
              <a:buAutoNum type="arabicPeriod"/>
            </a:pPr>
            <a:r>
              <a:rPr lang="es-CO" dirty="0" smtClean="0"/>
              <a:t>Beneficios esperados</a:t>
            </a:r>
          </a:p>
          <a:p>
            <a:pPr marL="342900" indent="-342900" algn="l">
              <a:buAutoNum type="arabicPeriod"/>
            </a:pPr>
            <a:r>
              <a:rPr lang="es-CO" dirty="0" smtClean="0"/>
              <a:t>Conclusiones y Recomendaciones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8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03648" y="908720"/>
            <a:ext cx="6192688" cy="5112568"/>
            <a:chOff x="1259632" y="332656"/>
            <a:chExt cx="6192688" cy="51125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Triángulo isósceles 7"/>
            <p:cNvSpPr/>
            <p:nvPr/>
          </p:nvSpPr>
          <p:spPr>
            <a:xfrm>
              <a:off x="1259632" y="332656"/>
              <a:ext cx="6192688" cy="1296144"/>
            </a:xfrm>
            <a:prstGeom prst="triangl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Alcance</a:t>
              </a:r>
            </a:p>
            <a:p>
              <a:pPr algn="ctr"/>
              <a:r>
                <a:rPr lang="es-CO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Objetivos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763688" y="1700808"/>
              <a:ext cx="1080120" cy="295232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CO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Metodología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499992" y="1700808"/>
              <a:ext cx="1080120" cy="295232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CO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Herramientas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131840" y="1700808"/>
              <a:ext cx="1080120" cy="295232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CO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Programas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868144" y="1700808"/>
              <a:ext cx="1080120" cy="295232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CO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Recursos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475656" y="4725144"/>
              <a:ext cx="5760640" cy="72008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O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Estructura y Soportes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5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3528" y="1535881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Las </a:t>
            </a:r>
            <a:r>
              <a:rPr lang="es-CO" dirty="0"/>
              <a:t>universidades corporativas son </a:t>
            </a:r>
            <a:r>
              <a:rPr lang="es-CO" dirty="0" smtClean="0"/>
              <a:t>relativamente </a:t>
            </a:r>
            <a:r>
              <a:rPr lang="es-CO" dirty="0"/>
              <a:t>nuevas en </a:t>
            </a:r>
            <a:r>
              <a:rPr lang="es-CO" dirty="0" smtClean="0"/>
              <a:t>los modelos educativos.</a:t>
            </a:r>
            <a:endParaRPr lang="es-CO" dirty="0"/>
          </a:p>
          <a:p>
            <a:pPr algn="just"/>
            <a:r>
              <a:rPr lang="es-CO" dirty="0" smtClean="0"/>
              <a:t>Son una respuesta a las necesidades que sienten las organizaciones públicas y privadas de mantener a sus colaboradores actualizados, desarrollar programas específicos, diseñados a la medida de sus requerimientos y lograr que el conocimiento y las mejores prácticas se identifiquen y transfieran de manera formal y continua. </a:t>
            </a: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Se responde de manera integral </a:t>
            </a:r>
            <a:r>
              <a:rPr lang="es-CO" dirty="0"/>
              <a:t>a </a:t>
            </a:r>
            <a:r>
              <a:rPr lang="es-CO" dirty="0" smtClean="0"/>
              <a:t>requerimientos </a:t>
            </a:r>
            <a:r>
              <a:rPr lang="es-CO" dirty="0"/>
              <a:t>instruccionales específicos, </a:t>
            </a:r>
            <a:r>
              <a:rPr lang="es-CO" dirty="0" smtClean="0"/>
              <a:t>que son difíciles de alcanzar a través de las </a:t>
            </a:r>
            <a:r>
              <a:rPr lang="es-CO" dirty="0"/>
              <a:t>instituciones </a:t>
            </a:r>
            <a:r>
              <a:rPr lang="es-CO" dirty="0" smtClean="0"/>
              <a:t>académicas tradicionales.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Cada día se observan mas universidades corporativas con diseños curriculares y programas reconocidos por instituciones formales de </a:t>
            </a:r>
            <a:r>
              <a:rPr lang="es-CO" dirty="0"/>
              <a:t>Educación Formal. </a:t>
            </a:r>
            <a:br>
              <a:rPr lang="es-CO" dirty="0"/>
            </a:br>
            <a:r>
              <a:rPr lang="es-CO" dirty="0" smtClean="0"/>
              <a:t>La calidad, cobertura y alcance de los proyectos educativos internos han contribuido, adicionalmente, a generar espacios de integración y motivación del personal, así como el desarrollo progresivo de las competencias tanto técnicas, como directivas y comportamentales.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Casos de Éxito: McDonald, </a:t>
            </a:r>
            <a:r>
              <a:rPr lang="es-CO" dirty="0" err="1" smtClean="0"/>
              <a:t>Novartis</a:t>
            </a:r>
            <a:r>
              <a:rPr lang="es-CO" dirty="0" smtClean="0"/>
              <a:t>, Grupo Carvajal, Compensar, Bavaria.</a:t>
            </a:r>
            <a:endParaRPr lang="es-CO" dirty="0"/>
          </a:p>
          <a:p>
            <a:pPr algn="just"/>
            <a:endParaRPr lang="es-CO" dirty="0"/>
          </a:p>
        </p:txBody>
      </p:sp>
      <p:sp>
        <p:nvSpPr>
          <p:cNvPr id="15" name="2 CuadroTexto"/>
          <p:cNvSpPr txBox="1">
            <a:spLocks noChangeArrowheads="1"/>
          </p:cNvSpPr>
          <p:nvPr/>
        </p:nvSpPr>
        <p:spPr bwMode="auto">
          <a:xfrm>
            <a:off x="1835696" y="667544"/>
            <a:ext cx="5400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CO" sz="2000" b="1" dirty="0" smtClean="0">
                <a:latin typeface="+mj-lt"/>
                <a:cs typeface="Arial" charset="0"/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382487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1800" dirty="0" smtClean="0"/>
              <a:t>La Universidad de la ANI tiene, como universidad corporativa, </a:t>
            </a:r>
            <a:r>
              <a:rPr lang="es-CO" sz="1800" dirty="0"/>
              <a:t>un carácter </a:t>
            </a:r>
            <a:r>
              <a:rPr lang="es-CO" sz="1800" dirty="0" smtClean="0"/>
              <a:t>cerrado, </a:t>
            </a:r>
            <a:r>
              <a:rPr lang="es-CO" sz="1800" dirty="0"/>
              <a:t>se </a:t>
            </a:r>
            <a:r>
              <a:rPr lang="es-CO" sz="1800" dirty="0" smtClean="0"/>
              <a:t>utilizarán, sesiones presenciales, grupos foco, estudios de casos, paneles de expertos, dinámicas y talleres de aplicabilidad práctica y </a:t>
            </a:r>
            <a:r>
              <a:rPr lang="es-CO" sz="1800" dirty="0"/>
              <a:t>herramientas de Tecnología </a:t>
            </a:r>
            <a:r>
              <a:rPr lang="es-CO" sz="1800" dirty="0" smtClean="0"/>
              <a:t>Informática </a:t>
            </a:r>
            <a:r>
              <a:rPr lang="es-CO" sz="1800" dirty="0"/>
              <a:t>como plataformas </a:t>
            </a:r>
            <a:r>
              <a:rPr lang="es-CO" sz="1800" dirty="0" smtClean="0"/>
              <a:t>e-</a:t>
            </a:r>
            <a:r>
              <a:rPr lang="es-CO" sz="1800" dirty="0" err="1" smtClean="0"/>
              <a:t>learning</a:t>
            </a:r>
            <a:r>
              <a:rPr lang="es-CO" sz="1800" dirty="0" smtClean="0"/>
              <a:t>, muy eficaces </a:t>
            </a:r>
            <a:r>
              <a:rPr lang="es-CO" sz="1800" dirty="0"/>
              <a:t>para transferir los conocimientos y competencias requeridas por la organización, lograr mayor cobertura, aprovechar los recursos, el conocimiento y la memoria institucional a un costo mucho menor que en la formación tradicional y externa.  </a:t>
            </a:r>
            <a:endParaRPr lang="es-CO" sz="1800" dirty="0" smtClean="0"/>
          </a:p>
          <a:p>
            <a:pPr algn="just"/>
            <a:r>
              <a:rPr lang="es-CO" sz="1800" dirty="0" smtClean="0"/>
              <a:t>Soporte normativo:</a:t>
            </a:r>
          </a:p>
          <a:p>
            <a:pPr algn="just"/>
            <a:endParaRPr lang="es-CO" sz="1800" dirty="0"/>
          </a:p>
          <a:p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O" smtClean="0">
                <a:solidFill>
                  <a:srgbClr val="244061">
                    <a:tint val="75000"/>
                  </a:srgbClr>
                </a:solidFill>
              </a:rPr>
              <a:t>TALENTO HUMANO</a:t>
            </a:r>
            <a:endParaRPr lang="es-CO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5CB27-87BA-4586-B732-7F13B9736870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es-CO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37438" y="587263"/>
            <a:ext cx="5877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 algn="ctr">
              <a:defRPr sz="2400" b="1">
                <a:latin typeface="+mj-lt"/>
                <a:cs typeface="Arial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s-CO" sz="2000" dirty="0" smtClean="0"/>
              <a:t>Metodología</a:t>
            </a:r>
            <a:endParaRPr lang="es-CO" sz="2000" dirty="0"/>
          </a:p>
          <a:p>
            <a:endParaRPr lang="es-CO" sz="2000" dirty="0"/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504056" y="3789040"/>
            <a:ext cx="8316416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O" dirty="0">
              <a:latin typeface="+mn-lt"/>
              <a:cs typeface="Arial" charset="0"/>
            </a:endParaRPr>
          </a:p>
          <a:p>
            <a:pPr algn="just" eaLnBrk="1" hangingPunct="1">
              <a:buFontTx/>
              <a:buChar char="•"/>
            </a:pPr>
            <a:r>
              <a:rPr lang="es-CO" dirty="0">
                <a:latin typeface="+mn-lt"/>
                <a:cs typeface="Arial" charset="0"/>
              </a:rPr>
              <a:t>Decreto 4665 de 2007 – Plan Nacional de Formación y Capacitación para Empleados Públicos</a:t>
            </a:r>
          </a:p>
          <a:p>
            <a:pPr algn="just" eaLnBrk="1" hangingPunct="1">
              <a:buFontTx/>
              <a:buChar char="•"/>
            </a:pPr>
            <a:r>
              <a:rPr lang="es-CO" dirty="0">
                <a:latin typeface="+mn-lt"/>
                <a:cs typeface="Arial" charset="0"/>
              </a:rPr>
              <a:t>Decreto 2539 de 2005 – </a:t>
            </a:r>
            <a:r>
              <a:rPr lang="es-ES" dirty="0">
                <a:latin typeface="+mn-lt"/>
                <a:cs typeface="Arial" charset="0"/>
              </a:rPr>
              <a:t>Establece las competencias laborales generales para los empleos públicos de los distintos niveles jerárquicos de las entidades.</a:t>
            </a:r>
          </a:p>
          <a:p>
            <a:pPr algn="just" eaLnBrk="1" hangingPunct="1">
              <a:buFontTx/>
              <a:buChar char="•"/>
            </a:pPr>
            <a:r>
              <a:rPr lang="es-CO" dirty="0">
                <a:latin typeface="+mn-lt"/>
                <a:cs typeface="Arial" charset="0"/>
              </a:rPr>
              <a:t>Ley 909 de 2004 – Art. 36 Define los objetivos de la capacitación de los empleados públicos.</a:t>
            </a:r>
          </a:p>
          <a:p>
            <a:pPr algn="just" eaLnBrk="1" hangingPunct="1"/>
            <a:r>
              <a:rPr lang="es-CO" dirty="0">
                <a:latin typeface="+mn-lt"/>
                <a:cs typeface="Arial" charset="0"/>
              </a:rPr>
              <a:t>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89" y="380749"/>
            <a:ext cx="1905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dirty="0" smtClean="0"/>
              <a:t>Cada año la entidad debe desarrollar el Plan Institucional de Capacitación PIC, cuyos objetivos generales para el Sector Público se sintetizan en alcanzar el desarrollo de un</a:t>
            </a:r>
            <a:r>
              <a:rPr lang="es-CO" sz="1800" dirty="0" smtClean="0">
                <a:cs typeface="Arial" charset="0"/>
              </a:rPr>
              <a:t> conjunto </a:t>
            </a:r>
            <a:r>
              <a:rPr lang="es-CO" sz="1800" dirty="0">
                <a:cs typeface="Arial" charset="0"/>
              </a:rPr>
              <a:t>de procesos </a:t>
            </a:r>
            <a:r>
              <a:rPr lang="es-CO" sz="1800" dirty="0" smtClean="0">
                <a:cs typeface="Arial" charset="0"/>
              </a:rPr>
              <a:t>organizados de educación que sirvan de complemento al nivel académico y de conocimientos requeridos en los perfiles de cada cargo, generando </a:t>
            </a:r>
            <a:r>
              <a:rPr lang="es-CO" sz="1800" dirty="0">
                <a:cs typeface="Arial" charset="0"/>
              </a:rPr>
              <a:t>conocimientos, desarrollo de habilidades y cambio de </a:t>
            </a:r>
            <a:r>
              <a:rPr lang="es-CO" sz="1800" dirty="0" smtClean="0">
                <a:cs typeface="Arial" charset="0"/>
              </a:rPr>
              <a:t>actitudes a fin de Incrementar </a:t>
            </a:r>
            <a:r>
              <a:rPr lang="es-CO" sz="1800" dirty="0">
                <a:cs typeface="Arial" charset="0"/>
              </a:rPr>
              <a:t>la capacidad individual y </a:t>
            </a:r>
            <a:r>
              <a:rPr lang="es-CO" sz="1800" dirty="0" smtClean="0">
                <a:cs typeface="Arial" charset="0"/>
              </a:rPr>
              <a:t>colectiva, contribuir </a:t>
            </a:r>
            <a:r>
              <a:rPr lang="es-CO" sz="1800" dirty="0">
                <a:cs typeface="Arial" charset="0"/>
              </a:rPr>
              <a:t>al cumplimiento de la misión </a:t>
            </a:r>
            <a:r>
              <a:rPr lang="es-CO" sz="1800" dirty="0" smtClean="0">
                <a:cs typeface="Arial" charset="0"/>
              </a:rPr>
              <a:t>institucional, mejorar </a:t>
            </a:r>
            <a:r>
              <a:rPr lang="es-CO" sz="1800" dirty="0">
                <a:cs typeface="Arial" charset="0"/>
              </a:rPr>
              <a:t>servicio </a:t>
            </a:r>
            <a:r>
              <a:rPr lang="es-CO" sz="1800" dirty="0" smtClean="0">
                <a:cs typeface="Arial" charset="0"/>
              </a:rPr>
              <a:t>público y el desarrollo individual.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dirty="0" smtClean="0">
                <a:cs typeface="Arial" charset="0"/>
              </a:rPr>
              <a:t>Los requerimientos de la entidad se identifican, entre otros, a través de</a:t>
            </a:r>
            <a:endParaRPr lang="es-CO" sz="1800" dirty="0"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Los </a:t>
            </a:r>
            <a:r>
              <a:rPr lang="es-E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Proyectos de Aprendizaje en </a:t>
            </a:r>
            <a:r>
              <a:rPr lang="es-E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Equipo (PAE)</a:t>
            </a:r>
            <a:endParaRPr lang="es-CO" sz="1800" b="1" dirty="0"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800" dirty="0" smtClean="0"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800" dirty="0"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837438" y="587263"/>
            <a:ext cx="5877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 algn="ctr">
              <a:defRPr sz="2400" b="1">
                <a:latin typeface="+mj-lt"/>
                <a:cs typeface="Arial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s-CO" sz="2000" dirty="0" smtClean="0"/>
              <a:t>Programas</a:t>
            </a:r>
            <a:endParaRPr lang="es-CO" sz="2000" dirty="0"/>
          </a:p>
          <a:p>
            <a:endParaRPr lang="es-CO" sz="20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212975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58301"/>
            <a:ext cx="1905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1763688" y="620688"/>
            <a:ext cx="54726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latin typeface="+mj-lt"/>
              </a:rPr>
              <a:t>Retos de la Política Nacional de</a:t>
            </a:r>
          </a:p>
          <a:p>
            <a:pPr algn="ctr">
              <a:defRPr/>
            </a:pPr>
            <a:r>
              <a:rPr lang="es-ES" sz="2000" b="1" dirty="0" smtClean="0">
                <a:latin typeface="+mj-lt"/>
              </a:rPr>
              <a:t> Formación y Capacitación</a:t>
            </a:r>
            <a:r>
              <a:rPr lang="es-ES" sz="2000" dirty="0" smtClean="0">
                <a:latin typeface="+mj-lt"/>
              </a:rPr>
              <a:t> </a:t>
            </a:r>
            <a:endParaRPr lang="es-CO" sz="2000" dirty="0" smtClean="0">
              <a:latin typeface="+mj-lt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323850" y="2276475"/>
            <a:ext cx="4783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O" sz="2000">
              <a:cs typeface="Arial" charset="0"/>
            </a:endParaRPr>
          </a:p>
          <a:p>
            <a:pPr algn="just" eaLnBrk="1" hangingPunct="1"/>
            <a:r>
              <a:rPr lang="es-CO" sz="2000">
                <a:cs typeface="Arial" charset="0"/>
              </a:rPr>
              <a:t> 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372225" y="3141663"/>
            <a:ext cx="23622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1400"/>
              <a:t>Vincular a todos los empleados públicos en procesos de aprendizaje</a:t>
            </a:r>
            <a:endParaRPr lang="es-ES" sz="1400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372225" y="4149725"/>
            <a:ext cx="23622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1400"/>
              <a:t>Atender las necesidades concretas de capacitación de las entidades públicas</a:t>
            </a:r>
            <a:endParaRPr lang="es-ES" sz="1400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372225" y="5157788"/>
            <a:ext cx="23622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1300"/>
              <a:t>Orientar la gestión de la capacitación bajo el enfoque de Aprendizaje de Equipo</a:t>
            </a:r>
            <a:endParaRPr lang="es-ES" sz="1300"/>
          </a:p>
        </p:txBody>
      </p:sp>
      <p:sp>
        <p:nvSpPr>
          <p:cNvPr id="6152" name="AutoShape 15"/>
          <p:cNvSpPr>
            <a:spLocks noChangeArrowheads="1"/>
          </p:cNvSpPr>
          <p:nvPr/>
        </p:nvSpPr>
        <p:spPr bwMode="auto">
          <a:xfrm>
            <a:off x="3779838" y="2133600"/>
            <a:ext cx="2286000" cy="838200"/>
          </a:xfrm>
          <a:prstGeom prst="homePlate">
            <a:avLst>
              <a:gd name="adj" fmla="val 6818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s-MX" sz="1200" b="1"/>
              <a:t>CAPACITACION CON ENFOQUE EN COMPETENCIAS</a:t>
            </a:r>
            <a:endParaRPr lang="es-ES" sz="1200" b="1"/>
          </a:p>
        </p:txBody>
      </p:sp>
      <p:sp>
        <p:nvSpPr>
          <p:cNvPr id="6153" name="AutoShape 16"/>
          <p:cNvSpPr>
            <a:spLocks noChangeArrowheads="1"/>
          </p:cNvSpPr>
          <p:nvPr/>
        </p:nvSpPr>
        <p:spPr bwMode="auto">
          <a:xfrm>
            <a:off x="3783013" y="3124200"/>
            <a:ext cx="2286000" cy="838200"/>
          </a:xfrm>
          <a:prstGeom prst="homePlate">
            <a:avLst>
              <a:gd name="adj" fmla="val 6818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s-MX" sz="1200" b="1"/>
              <a:t>EDUCACION INFORMAL PARA EL TRABAJO Y EL DESARROLLO</a:t>
            </a:r>
            <a:endParaRPr lang="es-ES" sz="1200" b="1"/>
          </a:p>
        </p:txBody>
      </p:sp>
      <p:sp>
        <p:nvSpPr>
          <p:cNvPr id="6154" name="AutoShape 17"/>
          <p:cNvSpPr>
            <a:spLocks noChangeArrowheads="1"/>
          </p:cNvSpPr>
          <p:nvPr/>
        </p:nvSpPr>
        <p:spPr bwMode="auto">
          <a:xfrm>
            <a:off x="3783013" y="4114800"/>
            <a:ext cx="2286000" cy="838200"/>
          </a:xfrm>
          <a:prstGeom prst="homePlate">
            <a:avLst>
              <a:gd name="adj" fmla="val 6818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anchor="ctr" anchorCtr="1"/>
          <a:lstStyle/>
          <a:p>
            <a:r>
              <a:rPr lang="es-MX" sz="1200" b="1"/>
              <a:t>PRIORIDADES REGIONALES Y NACIONALES</a:t>
            </a:r>
            <a:endParaRPr lang="es-ES" sz="1200" b="1"/>
          </a:p>
        </p:txBody>
      </p:sp>
      <p:sp>
        <p:nvSpPr>
          <p:cNvPr id="6155" name="AutoShape 18"/>
          <p:cNvSpPr>
            <a:spLocks noChangeArrowheads="1"/>
          </p:cNvSpPr>
          <p:nvPr/>
        </p:nvSpPr>
        <p:spPr bwMode="auto">
          <a:xfrm>
            <a:off x="3783013" y="5105400"/>
            <a:ext cx="2286000" cy="838200"/>
          </a:xfrm>
          <a:prstGeom prst="homePlate">
            <a:avLst>
              <a:gd name="adj" fmla="val 6818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s-MX" sz="1100" b="1"/>
              <a:t>PROYECTOS DE APRENDIZAJE – PAE A PARTIR DE SITUACIONES PROBLEMICAS</a:t>
            </a:r>
            <a:endParaRPr lang="es-ES" sz="1100" b="1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372225" y="2205038"/>
            <a:ext cx="23622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1400"/>
              <a:t>Impulsar el tema de las competencias como eje de la propuesta pedagógica</a:t>
            </a:r>
            <a:endParaRPr lang="es-ES" sz="1400"/>
          </a:p>
        </p:txBody>
      </p:sp>
      <p:pic>
        <p:nvPicPr>
          <p:cNvPr id="615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6264">
            <a:off x="395288" y="2708275"/>
            <a:ext cx="295275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25634"/>
            <a:ext cx="1905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84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184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3000" fill="hold"/>
                                        <p:tgtEl>
                                          <p:spTgt spid="184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0" fill="hold"/>
                                        <p:tgtEl>
                                          <p:spTgt spid="184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5" grpId="0"/>
      <p:bldP spid="18446" grpId="0"/>
      <p:bldP spid="184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CuadroTexto"/>
          <p:cNvSpPr txBox="1">
            <a:spLocks noChangeArrowheads="1"/>
          </p:cNvSpPr>
          <p:nvPr/>
        </p:nvSpPr>
        <p:spPr bwMode="auto">
          <a:xfrm>
            <a:off x="2195736" y="620688"/>
            <a:ext cx="489654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Lineamientos Pedagógicos Política Nacional de Formación y Capacitación</a:t>
            </a:r>
            <a:r>
              <a:rPr lang="es-ES" dirty="0" smtClean="0">
                <a:latin typeface="Arial" charset="0"/>
              </a:rPr>
              <a:t> </a:t>
            </a:r>
            <a:endParaRPr lang="es-CO" dirty="0" smtClean="0">
              <a:latin typeface="Arial" charset="0"/>
            </a:endParaRPr>
          </a:p>
        </p:txBody>
      </p:sp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323850" y="2276475"/>
            <a:ext cx="4783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O" sz="2000">
              <a:cs typeface="Arial" charset="0"/>
            </a:endParaRPr>
          </a:p>
          <a:p>
            <a:pPr algn="just" eaLnBrk="1" hangingPunct="1"/>
            <a:r>
              <a:rPr lang="es-CO" sz="2000">
                <a:cs typeface="Arial" charset="0"/>
              </a:rPr>
              <a:t> </a:t>
            </a:r>
          </a:p>
        </p:txBody>
      </p:sp>
      <p:sp>
        <p:nvSpPr>
          <p:cNvPr id="7173" name="3 CuadroTexto"/>
          <p:cNvSpPr txBox="1">
            <a:spLocks noChangeArrowheads="1"/>
          </p:cNvSpPr>
          <p:nvPr/>
        </p:nvSpPr>
        <p:spPr bwMode="auto">
          <a:xfrm>
            <a:off x="755576" y="1753370"/>
            <a:ext cx="478313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CO" dirty="0">
                <a:cs typeface="Arial" charset="0"/>
              </a:rPr>
              <a:t>Educación basada en problemas</a:t>
            </a:r>
          </a:p>
          <a:p>
            <a:pPr eaLnBrk="1" hangingPunct="1">
              <a:buFont typeface="Wingdings" pitchFamily="2" charset="2"/>
              <a:buChar char="Ø"/>
            </a:pPr>
            <a:endParaRPr lang="es-CO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CO" dirty="0">
                <a:cs typeface="Arial" charset="0"/>
              </a:rPr>
              <a:t>Capacitación en forma de proyectos de aprendizaje</a:t>
            </a:r>
          </a:p>
          <a:p>
            <a:pPr eaLnBrk="1" hangingPunct="1">
              <a:buFont typeface="Wingdings" pitchFamily="2" charset="2"/>
              <a:buChar char="Ø"/>
            </a:pPr>
            <a:endParaRPr lang="es-CO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CO" dirty="0">
                <a:cs typeface="Arial" charset="0"/>
              </a:rPr>
              <a:t>Establecimiento de estrategias </a:t>
            </a:r>
            <a:r>
              <a:rPr lang="es-CO" b="1" dirty="0">
                <a:cs typeface="Arial" charset="0"/>
              </a:rPr>
              <a:t>internas </a:t>
            </a:r>
            <a:r>
              <a:rPr lang="es-CO" dirty="0">
                <a:cs typeface="Arial" charset="0"/>
              </a:rPr>
              <a:t> y </a:t>
            </a:r>
            <a:r>
              <a:rPr lang="es-CO" b="1" dirty="0">
                <a:cs typeface="Arial" charset="0"/>
              </a:rPr>
              <a:t>externas </a:t>
            </a:r>
            <a:r>
              <a:rPr lang="es-CO" dirty="0">
                <a:cs typeface="Arial" charset="0"/>
              </a:rPr>
              <a:t>para potenciar el aprendizaje de los equipos.</a:t>
            </a:r>
          </a:p>
          <a:p>
            <a:pPr eaLnBrk="1" hangingPunct="1">
              <a:buFont typeface="Wingdings" pitchFamily="2" charset="2"/>
              <a:buChar char="Ø"/>
            </a:pPr>
            <a:endParaRPr lang="es-CO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CO" dirty="0">
                <a:cs typeface="Arial" charset="0"/>
              </a:rPr>
              <a:t>Evidencias de desarrollo individual para la evaluación de aprendizajes</a:t>
            </a:r>
            <a:endParaRPr lang="es-CO" sz="2000" dirty="0">
              <a:cs typeface="Arial" charset="0"/>
            </a:endParaRPr>
          </a:p>
        </p:txBody>
      </p:sp>
      <p:pic>
        <p:nvPicPr>
          <p:cNvPr id="717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43995"/>
            <a:ext cx="2667000" cy="1922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371426"/>
            <a:ext cx="1905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1691680" y="332656"/>
            <a:ext cx="55446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Guía Temática </a:t>
            </a:r>
            <a:r>
              <a:rPr lang="es-CO" sz="2000" b="1" dirty="0" smtClean="0">
                <a:latin typeface="+mj-lt"/>
              </a:rPr>
              <a:t>Plan Nacional de</a:t>
            </a:r>
          </a:p>
          <a:p>
            <a:pPr algn="ctr">
              <a:defRPr/>
            </a:pPr>
            <a:r>
              <a:rPr lang="es-CO" sz="2000" b="1" dirty="0" smtClean="0">
                <a:latin typeface="+mj-lt"/>
              </a:rPr>
              <a:t> Formación y Capacitación para Empleados Públicos</a:t>
            </a:r>
          </a:p>
          <a:p>
            <a:pPr algn="ctr">
              <a:defRPr/>
            </a:pPr>
            <a:endParaRPr lang="es-CO" sz="2000" b="1" dirty="0" smtClean="0">
              <a:latin typeface="+mj-lt"/>
            </a:endParaRPr>
          </a:p>
        </p:txBody>
      </p:sp>
      <p:sp>
        <p:nvSpPr>
          <p:cNvPr id="8196" name="3 CuadroTexto"/>
          <p:cNvSpPr txBox="1">
            <a:spLocks noChangeArrowheads="1"/>
          </p:cNvSpPr>
          <p:nvPr/>
        </p:nvSpPr>
        <p:spPr bwMode="auto">
          <a:xfrm>
            <a:off x="323850" y="2132459"/>
            <a:ext cx="4783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O" sz="2000">
              <a:cs typeface="Arial" charset="0"/>
            </a:endParaRPr>
          </a:p>
          <a:p>
            <a:pPr algn="just" eaLnBrk="1" hangingPunct="1"/>
            <a:r>
              <a:rPr lang="es-CO" sz="2000">
                <a:cs typeface="Arial" charset="0"/>
              </a:rPr>
              <a:t> </a:t>
            </a:r>
          </a:p>
        </p:txBody>
      </p:sp>
      <p:graphicFrame>
        <p:nvGraphicFramePr>
          <p:cNvPr id="20529" name="Group 49"/>
          <p:cNvGraphicFramePr>
            <a:graphicFrameLocks noGrp="1"/>
          </p:cNvGraphicFramePr>
          <p:nvPr>
            <p:extLst/>
          </p:nvPr>
        </p:nvGraphicFramePr>
        <p:xfrm>
          <a:off x="899592" y="1412776"/>
          <a:ext cx="7704063" cy="3003916"/>
        </p:xfrm>
        <a:graphic>
          <a:graphicData uri="http://schemas.openxmlformats.org/drawingml/2006/table">
            <a:tbl>
              <a:tblPr/>
              <a:tblGrid>
                <a:gridCol w="3852032"/>
                <a:gridCol w="3852031"/>
              </a:tblGrid>
              <a:tr h="382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COMPONENTES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entury Gothic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EJES  DE DESARROLLO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entury Gothic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056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DESARROLLO INSTITUCIONAL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entury Gothic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1.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Planificación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2.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Inversión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Pública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3.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Organización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Administrativa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4.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Gobernabilidad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entury Gothic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CUMPLIMIENTO DEL PLAN NACIONAL DE DESARROLLO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entury Gothic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1.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Administración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 al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servicio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 del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ciudadano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2.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Lucha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 contra 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corrupción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3.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Mejoramiento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 continuo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4.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Gobierno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 de 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información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5.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Innovación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institucional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6.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Gestión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por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entury Gothic" pitchFamily="34" charset="0"/>
                        </a:rPr>
                        <a:t>resultados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entury Gothic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4752020" y="4653136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899593" y="4437112"/>
            <a:ext cx="38524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solidFill>
                  <a:schemeClr val="tx1"/>
                </a:solidFill>
              </a:rPr>
              <a:t>Requerimientos corporativos/ Programas desarrollados en la ANI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52020" y="4437112"/>
            <a:ext cx="3852428" cy="1368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 smtClean="0"/>
              <a:t>2012: Herramientas para Equipos de Alto Desempeño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 smtClean="0"/>
              <a:t>2013: Habilidades Gerenciales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 smtClean="0"/>
              <a:t>2014: Negociación y solución de Conflictos</a:t>
            </a:r>
            <a:endParaRPr lang="es-CO" sz="1600" b="1" dirty="0"/>
          </a:p>
        </p:txBody>
      </p:sp>
      <p:sp>
        <p:nvSpPr>
          <p:cNvPr id="7" name="Rectángulo 6"/>
          <p:cNvSpPr/>
          <p:nvPr/>
        </p:nvSpPr>
        <p:spPr>
          <a:xfrm>
            <a:off x="899592" y="5805264"/>
            <a:ext cx="7704856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2015: Desarrollo de Competencias de Supervisión</a:t>
            </a:r>
            <a:endParaRPr lang="es-CO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319733"/>
            <a:ext cx="1905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ANI">
  <a:themeElements>
    <a:clrScheme name="Personalizado 2">
      <a:dk1>
        <a:srgbClr val="244061"/>
      </a:dk1>
      <a:lt1>
        <a:sysClr val="window" lastClr="FFFFFF"/>
      </a:lt1>
      <a:dk2>
        <a:srgbClr val="DB620F"/>
      </a:dk2>
      <a:lt2>
        <a:srgbClr val="D8D8D8"/>
      </a:lt2>
      <a:accent1>
        <a:srgbClr val="B8CCE4"/>
      </a:accent1>
      <a:accent2>
        <a:srgbClr val="95B3D7"/>
      </a:accent2>
      <a:accent3>
        <a:srgbClr val="366092"/>
      </a:accent3>
      <a:accent4>
        <a:srgbClr val="244061"/>
      </a:accent4>
      <a:accent5>
        <a:srgbClr val="FBD5B5"/>
      </a:accent5>
      <a:accent6>
        <a:srgbClr val="E36C09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930</Words>
  <Application>Microsoft Office PowerPoint</Application>
  <PresentationFormat>Presentación en pantalla (4:3)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Berlin Sans FB Demi</vt:lpstr>
      <vt:lpstr>Calibri</vt:lpstr>
      <vt:lpstr>Candara</vt:lpstr>
      <vt:lpstr>Century Gothic</vt:lpstr>
      <vt:lpstr>Helvetica Neue Bold Condensed</vt:lpstr>
      <vt:lpstr>Impact</vt:lpstr>
      <vt:lpstr>Times New Roman</vt:lpstr>
      <vt:lpstr>Wingdings</vt:lpstr>
      <vt:lpstr>plantilla ANI</vt:lpstr>
      <vt:lpstr>Presentación de PowerPoint</vt:lpstr>
      <vt:lpstr>Contenido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iPRADA</dc:creator>
  <cp:lastModifiedBy>Ivonne de la Caridad Prada Medina</cp:lastModifiedBy>
  <cp:revision>202</cp:revision>
  <dcterms:created xsi:type="dcterms:W3CDTF">2013-01-16T14:47:21Z</dcterms:created>
  <dcterms:modified xsi:type="dcterms:W3CDTF">2015-02-16T23:21:59Z</dcterms:modified>
</cp:coreProperties>
</file>