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4" r:id="rId2"/>
    <p:sldId id="294" r:id="rId3"/>
    <p:sldId id="318" r:id="rId4"/>
    <p:sldId id="371" r:id="rId5"/>
    <p:sldId id="336" r:id="rId6"/>
    <p:sldId id="325" r:id="rId7"/>
    <p:sldId id="356" r:id="rId8"/>
    <p:sldId id="362" r:id="rId9"/>
    <p:sldId id="364" r:id="rId10"/>
    <p:sldId id="355" r:id="rId11"/>
    <p:sldId id="365" r:id="rId12"/>
    <p:sldId id="329" r:id="rId13"/>
    <p:sldId id="352" r:id="rId14"/>
    <p:sldId id="353" r:id="rId15"/>
    <p:sldId id="350" r:id="rId16"/>
    <p:sldId id="367" r:id="rId17"/>
    <p:sldId id="377" r:id="rId18"/>
    <p:sldId id="378" r:id="rId19"/>
    <p:sldId id="379" r:id="rId20"/>
    <p:sldId id="366" r:id="rId21"/>
    <p:sldId id="374" r:id="rId22"/>
    <p:sldId id="375" r:id="rId23"/>
    <p:sldId id="376" r:id="rId24"/>
    <p:sldId id="320" r:id="rId25"/>
    <p:sldId id="321" r:id="rId26"/>
    <p:sldId id="322" r:id="rId27"/>
    <p:sldId id="323" r:id="rId28"/>
    <p:sldId id="372" r:id="rId29"/>
    <p:sldId id="357" r:id="rId30"/>
    <p:sldId id="359" r:id="rId31"/>
    <p:sldId id="358" r:id="rId32"/>
    <p:sldId id="360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5F5F5"/>
    <a:srgbClr val="1F497D"/>
    <a:srgbClr val="C21621"/>
    <a:srgbClr val="5A0F67"/>
    <a:srgbClr val="E46C0A"/>
    <a:srgbClr val="F1213C"/>
    <a:srgbClr val="4F81BD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9640" autoAdjust="0"/>
  </p:normalViewPr>
  <p:slideViewPr>
    <p:cSldViewPr>
      <p:cViewPr varScale="1">
        <p:scale>
          <a:sx n="72" d="100"/>
          <a:sy n="72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B6E07-B308-45BE-80D7-10D081B272DE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BFA65-D5B5-4969-8679-4BDD41044E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32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95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961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0FA70-8985-7A45-AFFA-CAA44F0BDF2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43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794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415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26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BFA65-D5B5-4969-8679-4BDD41044E7A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25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1348-C8B7-41C4-AA2B-6907E0F9BDE0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7057-A446-4688-8E4A-A326F0ED5FEF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CF92-67F0-4019-8FA2-C862E2A22BB0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F6C63-78F0-4483-8B21-D7F5841E788A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EA92-44E6-4108-B2CE-79CF5F95AEC0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225A-7C2A-4E1C-982D-ADE8B74FE8E8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BFEA-F11B-4209-A4E9-C35459FEB7F8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92C9-8CBB-442B-A66D-1254281C91A9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6F0E0-EC0F-41C8-8147-2B192473E5FB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8B25-5354-4FDA-B8B6-069D324A2994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ED17C-4D49-4E70-A20A-333445F1F23D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DAD63-F4DA-4295-9AC9-21E9DA33F18E}" type="datetime1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5F9F-4D33-44C9-BFA2-801B92EA49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jpe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2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3.jpe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6.jpe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autopistasprosperidad.com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://www.ani.gov.co" TargetMode="External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10.pn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0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ogle.com.co/url?sa=i&amp;rct=j&amp;q=prosperidad+para+todos&amp;source=images&amp;cd=&amp;cad=rja&amp;docid=Dedsb-MRZMHnWM&amp;tbnid=b-YlZ3u2Zv1WyM:&amp;ved=0CAUQjRw&amp;url=http://restituciondetierras.gov.co/&amp;ei=pJhgUfqjEYr-9QTF0YGoAg&amp;bvm=bv.44770516,d.eWU&amp;psig=AFQjCNEG30Xyx-PqtoAQ1mADxmhFW6W8pQ&amp;ust=1365371416132669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pPr eaLnBrk="1" hangingPunct="1"/>
            <a:endParaRPr lang="es-ES" smtClean="0">
              <a:ea typeface="ＭＳ Ｐゴシック" pitchFamily="34" charset="-128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s-CO">
              <a:ea typeface="+mn-ea"/>
            </a:endParaRPr>
          </a:p>
        </p:txBody>
      </p:sp>
      <p:pic>
        <p:nvPicPr>
          <p:cNvPr id="16387" name="Picture 2" descr="D:\Manual de Identidad Corporativa\Manual JPG\MANUAL ANI FINAL PRIMERA PARTE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804" y="-373063"/>
            <a:ext cx="9252439" cy="723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16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77270"/>
            <a:ext cx="4572000" cy="5914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Funcional </a:t>
            </a:r>
            <a:r>
              <a:rPr lang="es-CO" b="1" dirty="0" smtClean="0">
                <a:latin typeface="Lucida Bright" pitchFamily="18" charset="0"/>
                <a:cs typeface="Arial"/>
              </a:rPr>
              <a:t>4 </a:t>
            </a:r>
          </a:p>
          <a:p>
            <a:pPr algn="r"/>
            <a:r>
              <a:rPr lang="es-CO" b="1" dirty="0" smtClean="0">
                <a:latin typeface="Lucida Bright" pitchFamily="18" charset="0"/>
                <a:cs typeface="Arial"/>
              </a:rPr>
              <a:t>Asia </a:t>
            </a:r>
            <a:r>
              <a:rPr lang="es-CO" b="1" dirty="0">
                <a:latin typeface="Lucida Bright" pitchFamily="18" charset="0"/>
                <a:cs typeface="Arial"/>
              </a:rPr>
              <a:t>– La Virginia</a:t>
            </a: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000" smtClean="0">
                <a:latin typeface="Lucida Bright" pitchFamily="18" charset="0"/>
              </a:rPr>
              <a:pPr/>
              <a:t>10</a:t>
            </a:fld>
            <a:endParaRPr lang="es-ES" sz="1000">
              <a:latin typeface="Lucida Bright" pitchFamily="18" charset="0"/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itchFamily="18" charset="0"/>
              </a:endParaRPr>
            </a:p>
          </p:txBody>
        </p:sp>
        <p:pic>
          <p:nvPicPr>
            <p:cNvPr id="42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2260" r="11121" b="18211"/>
          <a:stretch/>
        </p:blipFill>
        <p:spPr bwMode="auto">
          <a:xfrm>
            <a:off x="4956026" y="1734668"/>
            <a:ext cx="3895726" cy="229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68295" y="399633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s-CO" sz="1400" dirty="0">
              <a:latin typeface="Lucida Bright" pitchFamily="18" charset="0"/>
            </a:endParaRPr>
          </a:p>
          <a:p>
            <a:pPr algn="ctr"/>
            <a:r>
              <a:rPr lang="es-CO" sz="1400" b="1" dirty="0">
                <a:latin typeface="Lucida Bright" pitchFamily="18" charset="0"/>
              </a:rPr>
              <a:t>Viaducto </a:t>
            </a:r>
            <a:r>
              <a:rPr lang="es-CO" sz="1400" b="1" dirty="0" smtClean="0">
                <a:latin typeface="Lucida Bright" pitchFamily="18" charset="0"/>
              </a:rPr>
              <a:t>sobre el Río </a:t>
            </a:r>
            <a:r>
              <a:rPr lang="es-CO" sz="1400" b="1" dirty="0">
                <a:latin typeface="Lucida Bright" pitchFamily="18" charset="0"/>
              </a:rPr>
              <a:t>Cauca </a:t>
            </a:r>
            <a:endParaRPr lang="es-CO" sz="1400" dirty="0">
              <a:latin typeface="Lucida Bright" pitchFamily="18" charset="0"/>
            </a:endParaRPr>
          </a:p>
          <a:p>
            <a:pPr algn="ctr"/>
            <a:r>
              <a:rPr lang="es-CO" sz="1400" b="1" dirty="0">
                <a:latin typeface="Lucida Bright" pitchFamily="18" charset="0"/>
              </a:rPr>
              <a:t>L= 240 m </a:t>
            </a:r>
            <a:endParaRPr lang="es-CO" sz="1400" dirty="0">
              <a:latin typeface="Lucida Bright" pitchFamily="18" charset="0"/>
            </a:endParaRPr>
          </a:p>
        </p:txBody>
      </p:sp>
      <p:pic>
        <p:nvPicPr>
          <p:cNvPr id="21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32564" y="1729751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recto"/>
          <p:cNvCxnSpPr/>
          <p:nvPr/>
        </p:nvCxnSpPr>
        <p:spPr>
          <a:xfrm flipV="1">
            <a:off x="1547665" y="1734668"/>
            <a:ext cx="3408361" cy="3854572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1547665" y="3996334"/>
            <a:ext cx="3408361" cy="1592906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2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Funcional </a:t>
            </a:r>
            <a:r>
              <a:rPr lang="es-CO" b="1" dirty="0" smtClean="0">
                <a:latin typeface="Lucida Bright" pitchFamily="18" charset="0"/>
                <a:cs typeface="Arial"/>
              </a:rPr>
              <a:t>5 </a:t>
            </a:r>
            <a:endParaRPr lang="es-CO" b="1" dirty="0">
              <a:latin typeface="Lucida Bright" pitchFamily="18" charset="0"/>
              <a:cs typeface="Arial"/>
            </a:endParaRPr>
          </a:p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Variante Tesalia</a:t>
            </a:r>
          </a:p>
        </p:txBody>
      </p:sp>
      <p:grpSp>
        <p:nvGrpSpPr>
          <p:cNvPr id="7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8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5" descr="http://restituciondetierras.gov.co/media/imagenes/logo_prosperidad_para_todos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0" name="Picture 42" descr="Logo-MinTranspor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11" name="Picture 44" descr="Logo-GOBERNACION_ANTIOQUI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12" name="Picture 45" descr="Logo-ANI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13" name="Picture 46" descr="Logo-ALCALDIA_MEDELLIN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14" name="Imagen 3" descr="Screen Shot 2013-04-03 at 15.45.3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372200" y="4581128"/>
            <a:ext cx="2234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Lucida Bright" pitchFamily="18" charset="0"/>
              </a:rPr>
              <a:t>Carriles de adelantamiento Longitud de 8,1 km</a:t>
            </a:r>
            <a:endParaRPr lang="es-CO" sz="1400" b="1" dirty="0">
              <a:latin typeface="Lucida Bright" pitchFamily="18" charset="0"/>
            </a:endParaRPr>
          </a:p>
        </p:txBody>
      </p:sp>
      <p:pic>
        <p:nvPicPr>
          <p:cNvPr id="2050" name="Picture 2" descr="C:\Users\rgomez\Downloads\Mapa-Pacifico 3-presentacion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92" y="1590453"/>
            <a:ext cx="3511776" cy="454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9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/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Funcional </a:t>
            </a:r>
            <a:r>
              <a:rPr lang="es-CO" b="1" dirty="0" smtClean="0">
                <a:latin typeface="Lucida Bright" pitchFamily="18" charset="0"/>
                <a:cs typeface="Arial"/>
              </a:rPr>
              <a:t>5 </a:t>
            </a:r>
            <a:endParaRPr lang="es-CO" b="1" dirty="0">
              <a:latin typeface="Lucida Bright" pitchFamily="18" charset="0"/>
              <a:cs typeface="Arial"/>
            </a:endParaRPr>
          </a:p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Variante Tesalia</a:t>
            </a: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12</a:t>
            </a:fld>
            <a:endParaRPr lang="es-ES"/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17999" r="28420" b="6749"/>
          <a:stretch/>
        </p:blipFill>
        <p:spPr bwMode="auto">
          <a:xfrm>
            <a:off x="4283968" y="1593431"/>
            <a:ext cx="4770884" cy="4118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283968" y="1569368"/>
            <a:ext cx="1440160" cy="6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63988" y="511200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latin typeface="Lucida Bright" pitchFamily="18" charset="0"/>
              </a:rPr>
              <a:t>Longitud de 3.3 km</a:t>
            </a:r>
            <a:endParaRPr lang="es-CO" sz="1400" b="1" dirty="0">
              <a:latin typeface="Lucida Bright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984540" y="1186879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latin typeface="Lucida Bright" pitchFamily="18" charset="0"/>
              </a:rPr>
              <a:t>Túnel de Tesalia</a:t>
            </a:r>
            <a:endParaRPr lang="es-CO" sz="1400" b="1" dirty="0">
              <a:latin typeface="Lucida Bright" pitchFamily="18" charset="0"/>
            </a:endParaRPr>
          </a:p>
        </p:txBody>
      </p:sp>
      <p:pic>
        <p:nvPicPr>
          <p:cNvPr id="24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32564" y="1729751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24 Conector recto"/>
          <p:cNvCxnSpPr/>
          <p:nvPr/>
        </p:nvCxnSpPr>
        <p:spPr>
          <a:xfrm flipV="1">
            <a:off x="1835696" y="1569368"/>
            <a:ext cx="2448272" cy="325814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1835696" y="4858127"/>
            <a:ext cx="2448272" cy="815532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16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Funcional 6 </a:t>
            </a:r>
          </a:p>
          <a:p>
            <a:pPr algn="r"/>
            <a:r>
              <a:rPr lang="es-CO" b="1" dirty="0" err="1" smtClean="0">
                <a:latin typeface="Lucida Bright" pitchFamily="18" charset="0"/>
                <a:cs typeface="Arial"/>
              </a:rPr>
              <a:t>Irra</a:t>
            </a:r>
            <a:r>
              <a:rPr lang="es-CO" b="1" dirty="0" smtClean="0">
                <a:latin typeface="Lucida Bright" pitchFamily="18" charset="0"/>
                <a:cs typeface="Arial"/>
              </a:rPr>
              <a:t> – La Manuela</a:t>
            </a:r>
            <a:endParaRPr lang="es-ES" b="1" dirty="0">
              <a:latin typeface="Lucida Bright" pitchFamily="18" charset="0"/>
              <a:cs typeface="Arial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422291" y="6372124"/>
            <a:ext cx="2133600" cy="365125"/>
          </a:xfrm>
        </p:spPr>
        <p:txBody>
          <a:bodyPr/>
          <a:lstStyle/>
          <a:p>
            <a:fld id="{A07A5F9F-4D33-44C9-BFA2-801B92EA49BB}" type="slidenum">
              <a:rPr lang="es-ES" sz="1000" smtClean="0">
                <a:latin typeface="Lucida Bright" pitchFamily="18" charset="0"/>
              </a:rPr>
              <a:pPr/>
              <a:t>13</a:t>
            </a:fld>
            <a:endParaRPr lang="es-ES" sz="1000">
              <a:latin typeface="Lucida Bright" pitchFamily="18" charset="0"/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itchFamily="18" charset="0"/>
              </a:endParaRPr>
            </a:p>
          </p:txBody>
        </p:sp>
        <p:pic>
          <p:nvPicPr>
            <p:cNvPr id="42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cxnSp>
        <p:nvCxnSpPr>
          <p:cNvPr id="21" name="20 Conector recto"/>
          <p:cNvCxnSpPr/>
          <p:nvPr/>
        </p:nvCxnSpPr>
        <p:spPr>
          <a:xfrm>
            <a:off x="2286000" y="4570231"/>
            <a:ext cx="1363051" cy="82905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21596" r="10475" b="43200"/>
          <a:stretch/>
        </p:blipFill>
        <p:spPr bwMode="auto">
          <a:xfrm rot="12203386">
            <a:off x="3707904" y="4359206"/>
            <a:ext cx="5206160" cy="137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508100" y="3933491"/>
            <a:ext cx="133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Tres puertas</a:t>
            </a:r>
            <a:endParaRPr lang="es-CO" sz="1200" dirty="0">
              <a:latin typeface="Lucida Bright" pitchFamily="18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818173" y="6460250"/>
            <a:ext cx="133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La Manuela </a:t>
            </a:r>
            <a:endParaRPr lang="es-CO" sz="1200" dirty="0">
              <a:latin typeface="Lucida Bright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23609" r="13357" b="18687"/>
          <a:stretch/>
        </p:blipFill>
        <p:spPr bwMode="auto">
          <a:xfrm>
            <a:off x="5724129" y="1617767"/>
            <a:ext cx="3248788" cy="167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7489091" y="5301208"/>
            <a:ext cx="1330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latin typeface="Lucida Bright" pitchFamily="18" charset="0"/>
              </a:rPr>
              <a:t>Túnel de La Manuela </a:t>
            </a:r>
            <a:endParaRPr lang="es-CO" sz="1200" dirty="0">
              <a:latin typeface="Lucida Bright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068666" y="1248797"/>
            <a:ext cx="274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Lucida Bright" pitchFamily="18" charset="0"/>
                <a:cs typeface="Arial"/>
              </a:rPr>
              <a:t>Enlace </a:t>
            </a:r>
            <a:r>
              <a:rPr lang="es-CO" sz="1400" b="1" dirty="0">
                <a:latin typeface="Lucida Bright" pitchFamily="18" charset="0"/>
                <a:cs typeface="Arial"/>
              </a:rPr>
              <a:t>Tres </a:t>
            </a:r>
            <a:r>
              <a:rPr lang="es-CO" sz="1400" b="1" dirty="0" smtClean="0">
                <a:latin typeface="Lucida Bright" pitchFamily="18" charset="0"/>
                <a:cs typeface="Arial"/>
              </a:rPr>
              <a:t>Puertas</a:t>
            </a:r>
            <a:endParaRPr lang="es-CO" sz="1400" dirty="0">
              <a:latin typeface="Lucida Bright" pitchFamily="18" charset="0"/>
            </a:endParaRPr>
          </a:p>
        </p:txBody>
      </p:sp>
      <p:pic>
        <p:nvPicPr>
          <p:cNvPr id="29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32564" y="1729751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29 Conector recto"/>
          <p:cNvCxnSpPr/>
          <p:nvPr/>
        </p:nvCxnSpPr>
        <p:spPr>
          <a:xfrm flipV="1">
            <a:off x="1996089" y="3382286"/>
            <a:ext cx="2124926" cy="1373346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 flipV="1">
            <a:off x="1996089" y="4653136"/>
            <a:ext cx="1652962" cy="204992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4427984" y="3297047"/>
            <a:ext cx="1296145" cy="203962"/>
          </a:xfrm>
          <a:prstGeom prst="line">
            <a:avLst/>
          </a:prstGeom>
          <a:ln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V="1">
            <a:off x="4211960" y="1790631"/>
            <a:ext cx="1512169" cy="1575269"/>
          </a:xfrm>
          <a:prstGeom prst="line">
            <a:avLst/>
          </a:prstGeom>
          <a:ln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5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32564" y="1729751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16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Funcional 6 </a:t>
            </a:r>
          </a:p>
          <a:p>
            <a:pPr algn="r"/>
            <a:r>
              <a:rPr lang="es-CO" b="1" dirty="0" err="1">
                <a:latin typeface="Lucida Bright" pitchFamily="18" charset="0"/>
                <a:cs typeface="Arial"/>
              </a:rPr>
              <a:t>Irra</a:t>
            </a:r>
            <a:r>
              <a:rPr lang="es-CO" b="1" dirty="0">
                <a:latin typeface="Lucida Bright" pitchFamily="18" charset="0"/>
                <a:cs typeface="Arial"/>
              </a:rPr>
              <a:t> – La </a:t>
            </a:r>
            <a:r>
              <a:rPr lang="es-CO" b="1" dirty="0" smtClean="0">
                <a:latin typeface="Lucida Bright" pitchFamily="18" charset="0"/>
                <a:cs typeface="Arial"/>
              </a:rPr>
              <a:t>Manuela</a:t>
            </a:r>
            <a:endParaRPr lang="es-CO" b="1" dirty="0">
              <a:latin typeface="Lucida Bright" pitchFamily="18" charset="0"/>
              <a:cs typeface="Arial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000" smtClean="0">
                <a:latin typeface="Lucida Bright" pitchFamily="18" charset="0"/>
              </a:rPr>
              <a:pPr/>
              <a:t>14</a:t>
            </a:fld>
            <a:endParaRPr lang="es-ES" sz="1000">
              <a:latin typeface="Lucida Bright" pitchFamily="18" charset="0"/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itchFamily="18" charset="0"/>
              </a:endParaRPr>
            </a:p>
          </p:txBody>
        </p:sp>
        <p:pic>
          <p:nvPicPr>
            <p:cNvPr id="42" name="Picture 5" descr="http://restituciondetierras.gov.co/media/imagenes/logo_prosperidad_para_todos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37" name="36 CuadroTexto"/>
          <p:cNvSpPr txBox="1"/>
          <p:nvPr/>
        </p:nvSpPr>
        <p:spPr>
          <a:xfrm>
            <a:off x="6320224" y="4816276"/>
            <a:ext cx="1330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latin typeface="Lucida Bright" pitchFamily="18" charset="0"/>
              </a:rPr>
              <a:t>Túnel de La Manuela </a:t>
            </a:r>
            <a:endParaRPr lang="es-CO" sz="1200" dirty="0">
              <a:latin typeface="Lucida Bright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21596" r="10475" b="43200"/>
          <a:stretch/>
        </p:blipFill>
        <p:spPr bwMode="auto">
          <a:xfrm rot="12203386">
            <a:off x="3707904" y="4359206"/>
            <a:ext cx="5206160" cy="137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4508100" y="3933491"/>
            <a:ext cx="133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Tres puertas</a:t>
            </a:r>
            <a:endParaRPr lang="es-CO" sz="1200" dirty="0">
              <a:latin typeface="Lucida Bright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824039" y="6420788"/>
            <a:ext cx="133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La Manuela </a:t>
            </a:r>
            <a:endParaRPr lang="es-CO" sz="1200" dirty="0">
              <a:latin typeface="Lucida Bright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27145" r="26856" b="15827"/>
          <a:stretch/>
        </p:blipFill>
        <p:spPr bwMode="auto">
          <a:xfrm>
            <a:off x="5422191" y="1134616"/>
            <a:ext cx="3488278" cy="237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24 Conector recto"/>
          <p:cNvCxnSpPr/>
          <p:nvPr/>
        </p:nvCxnSpPr>
        <p:spPr>
          <a:xfrm flipV="1">
            <a:off x="7956376" y="3512694"/>
            <a:ext cx="864096" cy="2292570"/>
          </a:xfrm>
          <a:prstGeom prst="line">
            <a:avLst/>
          </a:prstGeom>
          <a:ln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H="1" flipV="1">
            <a:off x="5422191" y="3512694"/>
            <a:ext cx="2318161" cy="2508594"/>
          </a:xfrm>
          <a:prstGeom prst="line">
            <a:avLst/>
          </a:prstGeom>
          <a:ln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6480212" y="393349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latin typeface="Lucida Bright" pitchFamily="18" charset="0"/>
              </a:rPr>
              <a:t>Longitud de 337 m</a:t>
            </a:r>
            <a:endParaRPr lang="es-CO" sz="1200" b="1" dirty="0">
              <a:latin typeface="Lucida Bright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323960" y="3606609"/>
            <a:ext cx="1830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1400" b="1" dirty="0">
                <a:latin typeface="Lucida Bright" pitchFamily="18" charset="0"/>
              </a:rPr>
              <a:t>Túnel La Manuela </a:t>
            </a:r>
          </a:p>
        </p:txBody>
      </p:sp>
      <p:cxnSp>
        <p:nvCxnSpPr>
          <p:cNvPr id="35" name="34 Conector recto"/>
          <p:cNvCxnSpPr/>
          <p:nvPr/>
        </p:nvCxnSpPr>
        <p:spPr>
          <a:xfrm flipV="1">
            <a:off x="1996089" y="3382286"/>
            <a:ext cx="2124926" cy="1467424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flipV="1">
            <a:off x="2082800" y="4653137"/>
            <a:ext cx="1566251" cy="299863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0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32564" y="1729751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16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Funcional 6 </a:t>
            </a:r>
          </a:p>
          <a:p>
            <a:pPr algn="r"/>
            <a:r>
              <a:rPr lang="es-CO" b="1" dirty="0" err="1">
                <a:latin typeface="Lucida Bright" pitchFamily="18" charset="0"/>
                <a:cs typeface="Arial"/>
              </a:rPr>
              <a:t>Irra</a:t>
            </a:r>
            <a:r>
              <a:rPr lang="es-CO" b="1" dirty="0">
                <a:latin typeface="Lucida Bright" pitchFamily="18" charset="0"/>
                <a:cs typeface="Arial"/>
              </a:rPr>
              <a:t> – La </a:t>
            </a:r>
            <a:r>
              <a:rPr lang="es-CO" b="1" dirty="0" smtClean="0">
                <a:latin typeface="Lucida Bright" pitchFamily="18" charset="0"/>
                <a:cs typeface="Arial"/>
              </a:rPr>
              <a:t>Manuela</a:t>
            </a:r>
            <a:endParaRPr lang="es-ES" b="1" dirty="0">
              <a:latin typeface="Lucida Bright" pitchFamily="18" charset="0"/>
              <a:cs typeface="Arial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000" smtClean="0">
                <a:latin typeface="Lucida Bright" pitchFamily="18" charset="0"/>
              </a:rPr>
              <a:pPr/>
              <a:t>15</a:t>
            </a:fld>
            <a:endParaRPr lang="es-ES" sz="1000">
              <a:latin typeface="Lucida Bright" pitchFamily="18" charset="0"/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itchFamily="18" charset="0"/>
              </a:endParaRPr>
            </a:p>
          </p:txBody>
        </p:sp>
        <p:pic>
          <p:nvPicPr>
            <p:cNvPr id="42" name="Picture 5" descr="http://restituciondetierras.gov.co/media/imagenes/logo_prosperidad_para_todos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9" t="18671" r="13490" b="17376"/>
          <a:stretch/>
        </p:blipFill>
        <p:spPr bwMode="auto">
          <a:xfrm>
            <a:off x="5471085" y="1595661"/>
            <a:ext cx="3028385" cy="1859366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21596" r="10475" b="43200"/>
          <a:stretch/>
        </p:blipFill>
        <p:spPr bwMode="auto">
          <a:xfrm rot="12203386">
            <a:off x="3707904" y="4359206"/>
            <a:ext cx="5206160" cy="137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4508100" y="3933491"/>
            <a:ext cx="133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Tres puertas</a:t>
            </a:r>
            <a:endParaRPr lang="es-CO" sz="1200" dirty="0">
              <a:latin typeface="Lucida Bright" pitchFamily="18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7002656" y="6433286"/>
            <a:ext cx="133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La Manuela </a:t>
            </a:r>
            <a:endParaRPr lang="es-CO" sz="1200" dirty="0">
              <a:latin typeface="Lucida Bright" pitchFamily="18" charset="0"/>
            </a:endParaRPr>
          </a:p>
        </p:txBody>
      </p:sp>
      <p:cxnSp>
        <p:nvCxnSpPr>
          <p:cNvPr id="24" name="23 Conector recto"/>
          <p:cNvCxnSpPr/>
          <p:nvPr/>
        </p:nvCxnSpPr>
        <p:spPr>
          <a:xfrm flipH="1" flipV="1">
            <a:off x="5471085" y="3455027"/>
            <a:ext cx="2917339" cy="3104261"/>
          </a:xfrm>
          <a:prstGeom prst="line">
            <a:avLst/>
          </a:prstGeom>
          <a:ln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H="1" flipV="1">
            <a:off x="8499471" y="3455027"/>
            <a:ext cx="104977" cy="2850243"/>
          </a:xfrm>
          <a:prstGeom prst="line">
            <a:avLst/>
          </a:prstGeom>
          <a:ln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V="1">
            <a:off x="2159733" y="3382286"/>
            <a:ext cx="1961282" cy="1570714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V="1">
            <a:off x="2159733" y="4653138"/>
            <a:ext cx="1489318" cy="393147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5558507" y="1248797"/>
            <a:ext cx="274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Lucida Bright" pitchFamily="18" charset="0"/>
                <a:cs typeface="Arial"/>
              </a:rPr>
              <a:t>Enlace La Manuela</a:t>
            </a:r>
            <a:endParaRPr lang="es-CO" sz="1400" dirty="0"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Autopista Conexión Pacífico 2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>
                <a:latin typeface="Lucida Bright" pitchFamily="18" charset="0"/>
              </a:rPr>
              <a:pPr/>
              <a:t>16</a:t>
            </a:fld>
            <a:endParaRPr lang="es-ES">
              <a:latin typeface="Lucida Bright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572000" y="5488776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Conecta centros de insumos y producción del norte del país en Magdalena, Atlántico, Bolívar, Córdoba, Sucre y Antioquia, con la Zona Cafetera, Valle del Cauca y el Pacífico. </a:t>
            </a:r>
          </a:p>
        </p:txBody>
      </p:sp>
      <p:cxnSp>
        <p:nvCxnSpPr>
          <p:cNvPr id="36" name="35 Conector recto"/>
          <p:cNvCxnSpPr/>
          <p:nvPr/>
        </p:nvCxnSpPr>
        <p:spPr>
          <a:xfrm flipH="1">
            <a:off x="251520" y="3038183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Rectángulo"/>
          <p:cNvSpPr/>
          <p:nvPr/>
        </p:nvSpPr>
        <p:spPr>
          <a:xfrm rot="10800000">
            <a:off x="2539774" y="2750151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2483768" y="2750151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41  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cxnSp>
        <p:nvCxnSpPr>
          <p:cNvPr id="40" name="39 Conector recto"/>
          <p:cNvCxnSpPr/>
          <p:nvPr/>
        </p:nvCxnSpPr>
        <p:spPr>
          <a:xfrm flipH="1">
            <a:off x="251520" y="3933055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Rectángulo"/>
          <p:cNvSpPr/>
          <p:nvPr/>
        </p:nvSpPr>
        <p:spPr>
          <a:xfrm rot="10800000">
            <a:off x="2539774" y="3645023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2483768" y="3645023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95  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cxnSp>
        <p:nvCxnSpPr>
          <p:cNvPr id="45" name="44 Conector recto"/>
          <p:cNvCxnSpPr/>
          <p:nvPr/>
        </p:nvCxnSpPr>
        <p:spPr>
          <a:xfrm flipH="1">
            <a:off x="251520" y="4869160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Rectángulo"/>
          <p:cNvSpPr/>
          <p:nvPr/>
        </p:nvSpPr>
        <p:spPr>
          <a:xfrm rot="10800000">
            <a:off x="2539774" y="4581128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2483768" y="4581128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2.5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539552" y="441918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1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 Túneles</a:t>
            </a:r>
          </a:p>
        </p:txBody>
      </p:sp>
      <p:cxnSp>
        <p:nvCxnSpPr>
          <p:cNvPr id="49" name="48 Conector recto"/>
          <p:cNvCxnSpPr/>
          <p:nvPr/>
        </p:nvCxnSpPr>
        <p:spPr>
          <a:xfrm flipH="1">
            <a:off x="251520" y="5805264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 rot="10800000">
            <a:off x="2539774" y="5517232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2483768" y="551723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2.42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539552" y="535528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33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puentes</a:t>
            </a:r>
          </a:p>
        </p:txBody>
      </p:sp>
      <p:cxnSp>
        <p:nvCxnSpPr>
          <p:cNvPr id="53" name="52 Conector recto"/>
          <p:cNvCxnSpPr/>
          <p:nvPr/>
        </p:nvCxnSpPr>
        <p:spPr>
          <a:xfrm flipH="1">
            <a:off x="251520" y="2152601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Rectángulo"/>
          <p:cNvSpPr/>
          <p:nvPr/>
        </p:nvSpPr>
        <p:spPr>
          <a:xfrm rot="10800000">
            <a:off x="2539774" y="1864569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2483768" y="1864569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0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.94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Billones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62" name="Rectangle 61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pitchFamily="18" charset="0"/>
              </a:endParaRPr>
            </a:p>
          </p:txBody>
        </p:sp>
        <p:pic>
          <p:nvPicPr>
            <p:cNvPr id="63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64" name="Picture 63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65" name="Picture 6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66" name="Picture 6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67" name="Picture 6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6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558362" y="255840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Vías intervenidas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558362" y="3347699"/>
            <a:ext cx="172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Vías operación y mantenimiento</a:t>
            </a:r>
          </a:p>
        </p:txBody>
      </p:sp>
      <p:sp>
        <p:nvSpPr>
          <p:cNvPr id="59" name="58 CuadroTexto"/>
          <p:cNvSpPr txBox="1"/>
          <p:nvPr/>
        </p:nvSpPr>
        <p:spPr>
          <a:xfrm>
            <a:off x="558362" y="178268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Inversión</a:t>
            </a:r>
          </a:p>
        </p:txBody>
      </p:sp>
      <p:pic>
        <p:nvPicPr>
          <p:cNvPr id="60" name="Picture 3" descr="localizacion Antioqu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4053"/>
          <a:stretch>
            <a:fillRect/>
          </a:stretch>
        </p:blipFill>
        <p:spPr bwMode="auto">
          <a:xfrm>
            <a:off x="4283968" y="2200631"/>
            <a:ext cx="2275533" cy="302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AutoShape 5"/>
          <p:cNvCxnSpPr>
            <a:cxnSpLocks noChangeShapeType="1"/>
          </p:cNvCxnSpPr>
          <p:nvPr/>
        </p:nvCxnSpPr>
        <p:spPr bwMode="auto">
          <a:xfrm flipH="1">
            <a:off x="4967322" y="1016732"/>
            <a:ext cx="978831" cy="2345226"/>
          </a:xfrm>
          <a:prstGeom prst="straightConnector1">
            <a:avLst/>
          </a:prstGeom>
          <a:noFill/>
          <a:ln w="9525">
            <a:solidFill>
              <a:srgbClr val="1F497D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70" name="AutoShape 6"/>
          <p:cNvCxnSpPr>
            <a:cxnSpLocks noChangeShapeType="1"/>
          </p:cNvCxnSpPr>
          <p:nvPr/>
        </p:nvCxnSpPr>
        <p:spPr bwMode="auto">
          <a:xfrm flipH="1" flipV="1">
            <a:off x="4981331" y="3557102"/>
            <a:ext cx="964822" cy="1029176"/>
          </a:xfrm>
          <a:prstGeom prst="straightConnector1">
            <a:avLst/>
          </a:prstGeom>
          <a:noFill/>
          <a:ln w="9525" algn="ctr">
            <a:solidFill>
              <a:srgbClr val="1F497D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pic>
        <p:nvPicPr>
          <p:cNvPr id="3" name="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70" y="953255"/>
            <a:ext cx="2820914" cy="365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9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/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>
                <a:latin typeface="Lucida Bright" pitchFamily="18" charset="0"/>
                <a:cs typeface="Arial"/>
              </a:rPr>
              <a:t>Autopista Conexión Pacifico 2</a:t>
            </a:r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graphicFrame>
        <p:nvGraphicFramePr>
          <p:cNvPr id="5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812346"/>
              </p:ext>
            </p:extLst>
          </p:nvPr>
        </p:nvGraphicFramePr>
        <p:xfrm>
          <a:off x="179513" y="2986981"/>
          <a:ext cx="4260981" cy="753265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4116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TRAMO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TIPO DE </a:t>
                      </a:r>
                      <a:r>
                        <a:rPr lang="es-C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INTERVENCIÓN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LONGITUD (km)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1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Bolombolo</a:t>
                      </a:r>
                      <a:r>
                        <a:rPr lang="es-CO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 – La Pintada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Mejoramiento</a:t>
                      </a:r>
                      <a:r>
                        <a:rPr lang="es-CO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 y construcción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41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518183"/>
              </p:ext>
            </p:extLst>
          </p:nvPr>
        </p:nvGraphicFramePr>
        <p:xfrm>
          <a:off x="179512" y="3779069"/>
          <a:ext cx="4260981" cy="335280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225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La Pintada -</a:t>
                      </a:r>
                      <a:r>
                        <a:rPr lang="es-CO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 Primavera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Mantenimiento</a:t>
                      </a:r>
                      <a:r>
                        <a:rPr lang="es-CO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 y Operación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54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Forma libre"/>
          <p:cNvSpPr/>
          <p:nvPr/>
        </p:nvSpPr>
        <p:spPr>
          <a:xfrm>
            <a:off x="6773506" y="3091158"/>
            <a:ext cx="290631" cy="459341"/>
          </a:xfrm>
          <a:custGeom>
            <a:avLst/>
            <a:gdLst>
              <a:gd name="connsiteX0" fmla="*/ 218485 w 277215"/>
              <a:gd name="connsiteY0" fmla="*/ 0 h 461246"/>
              <a:gd name="connsiteX1" fmla="*/ 275129 w 277215"/>
              <a:gd name="connsiteY1" fmla="*/ 323681 h 461246"/>
              <a:gd name="connsiteX2" fmla="*/ 250853 w 277215"/>
              <a:gd name="connsiteY2" fmla="*/ 396509 h 461246"/>
              <a:gd name="connsiteX3" fmla="*/ 121380 w 277215"/>
              <a:gd name="connsiteY3" fmla="*/ 412693 h 461246"/>
              <a:gd name="connsiteX4" fmla="*/ 0 w 277215"/>
              <a:gd name="connsiteY4" fmla="*/ 461246 h 461246"/>
              <a:gd name="connsiteX5" fmla="*/ 0 w 277215"/>
              <a:gd name="connsiteY5" fmla="*/ 461246 h 461246"/>
              <a:gd name="connsiteX0" fmla="*/ 227985 w 286715"/>
              <a:gd name="connsiteY0" fmla="*/ 0 h 463058"/>
              <a:gd name="connsiteX1" fmla="*/ 284629 w 286715"/>
              <a:gd name="connsiteY1" fmla="*/ 323681 h 463058"/>
              <a:gd name="connsiteX2" fmla="*/ 260353 w 286715"/>
              <a:gd name="connsiteY2" fmla="*/ 396509 h 463058"/>
              <a:gd name="connsiteX3" fmla="*/ 130880 w 286715"/>
              <a:gd name="connsiteY3" fmla="*/ 412693 h 463058"/>
              <a:gd name="connsiteX4" fmla="*/ 9500 w 286715"/>
              <a:gd name="connsiteY4" fmla="*/ 461246 h 463058"/>
              <a:gd name="connsiteX5" fmla="*/ 7595 w 286715"/>
              <a:gd name="connsiteY5" fmla="*/ 451721 h 463058"/>
              <a:gd name="connsiteX0" fmla="*/ 268015 w 326745"/>
              <a:gd name="connsiteY0" fmla="*/ 0 h 479017"/>
              <a:gd name="connsiteX1" fmla="*/ 324659 w 326745"/>
              <a:gd name="connsiteY1" fmla="*/ 323681 h 479017"/>
              <a:gd name="connsiteX2" fmla="*/ 300383 w 326745"/>
              <a:gd name="connsiteY2" fmla="*/ 396509 h 479017"/>
              <a:gd name="connsiteX3" fmla="*/ 170910 w 326745"/>
              <a:gd name="connsiteY3" fmla="*/ 412693 h 479017"/>
              <a:gd name="connsiteX4" fmla="*/ 49530 w 326745"/>
              <a:gd name="connsiteY4" fmla="*/ 461246 h 479017"/>
              <a:gd name="connsiteX5" fmla="*/ 0 w 326745"/>
              <a:gd name="connsiteY5" fmla="*/ 478391 h 479017"/>
              <a:gd name="connsiteX0" fmla="*/ 269608 w 328338"/>
              <a:gd name="connsiteY0" fmla="*/ 0 h 482623"/>
              <a:gd name="connsiteX1" fmla="*/ 326252 w 328338"/>
              <a:gd name="connsiteY1" fmla="*/ 323681 h 482623"/>
              <a:gd name="connsiteX2" fmla="*/ 301976 w 328338"/>
              <a:gd name="connsiteY2" fmla="*/ 396509 h 482623"/>
              <a:gd name="connsiteX3" fmla="*/ 172503 w 328338"/>
              <a:gd name="connsiteY3" fmla="*/ 412693 h 482623"/>
              <a:gd name="connsiteX4" fmla="*/ 51123 w 328338"/>
              <a:gd name="connsiteY4" fmla="*/ 461246 h 482623"/>
              <a:gd name="connsiteX5" fmla="*/ 1593 w 328338"/>
              <a:gd name="connsiteY5" fmla="*/ 478391 h 482623"/>
              <a:gd name="connsiteX0" fmla="*/ 268875 w 327605"/>
              <a:gd name="connsiteY0" fmla="*/ 0 h 480861"/>
              <a:gd name="connsiteX1" fmla="*/ 325519 w 327605"/>
              <a:gd name="connsiteY1" fmla="*/ 323681 h 480861"/>
              <a:gd name="connsiteX2" fmla="*/ 301243 w 327605"/>
              <a:gd name="connsiteY2" fmla="*/ 396509 h 480861"/>
              <a:gd name="connsiteX3" fmla="*/ 171770 w 327605"/>
              <a:gd name="connsiteY3" fmla="*/ 412693 h 480861"/>
              <a:gd name="connsiteX4" fmla="*/ 82775 w 327605"/>
              <a:gd name="connsiteY4" fmla="*/ 440291 h 480861"/>
              <a:gd name="connsiteX5" fmla="*/ 860 w 327605"/>
              <a:gd name="connsiteY5" fmla="*/ 478391 h 480861"/>
              <a:gd name="connsiteX0" fmla="*/ 268015 w 326745"/>
              <a:gd name="connsiteY0" fmla="*/ 0 h 478391"/>
              <a:gd name="connsiteX1" fmla="*/ 324659 w 326745"/>
              <a:gd name="connsiteY1" fmla="*/ 323681 h 478391"/>
              <a:gd name="connsiteX2" fmla="*/ 300383 w 326745"/>
              <a:gd name="connsiteY2" fmla="*/ 396509 h 478391"/>
              <a:gd name="connsiteX3" fmla="*/ 170910 w 326745"/>
              <a:gd name="connsiteY3" fmla="*/ 412693 h 478391"/>
              <a:gd name="connsiteX4" fmla="*/ 0 w 326745"/>
              <a:gd name="connsiteY4" fmla="*/ 478391 h 478391"/>
              <a:gd name="connsiteX0" fmla="*/ 226105 w 284835"/>
              <a:gd name="connsiteY0" fmla="*/ 0 h 459341"/>
              <a:gd name="connsiteX1" fmla="*/ 282749 w 284835"/>
              <a:gd name="connsiteY1" fmla="*/ 323681 h 459341"/>
              <a:gd name="connsiteX2" fmla="*/ 258473 w 284835"/>
              <a:gd name="connsiteY2" fmla="*/ 396509 h 459341"/>
              <a:gd name="connsiteX3" fmla="*/ 129000 w 284835"/>
              <a:gd name="connsiteY3" fmla="*/ 412693 h 459341"/>
              <a:gd name="connsiteX4" fmla="*/ 0 w 284835"/>
              <a:gd name="connsiteY4" fmla="*/ 459341 h 459341"/>
              <a:gd name="connsiteX0" fmla="*/ 226105 w 284835"/>
              <a:gd name="connsiteY0" fmla="*/ 0 h 459341"/>
              <a:gd name="connsiteX1" fmla="*/ 282749 w 284835"/>
              <a:gd name="connsiteY1" fmla="*/ 323681 h 459341"/>
              <a:gd name="connsiteX2" fmla="*/ 258473 w 284835"/>
              <a:gd name="connsiteY2" fmla="*/ 396509 h 459341"/>
              <a:gd name="connsiteX3" fmla="*/ 129000 w 284835"/>
              <a:gd name="connsiteY3" fmla="*/ 412693 h 459341"/>
              <a:gd name="connsiteX4" fmla="*/ 0 w 284835"/>
              <a:gd name="connsiteY4" fmla="*/ 459341 h 459341"/>
              <a:gd name="connsiteX0" fmla="*/ 226105 w 284750"/>
              <a:gd name="connsiteY0" fmla="*/ 0 h 459341"/>
              <a:gd name="connsiteX1" fmla="*/ 282749 w 284750"/>
              <a:gd name="connsiteY1" fmla="*/ 323681 h 459341"/>
              <a:gd name="connsiteX2" fmla="*/ 258473 w 284750"/>
              <a:gd name="connsiteY2" fmla="*/ 396509 h 459341"/>
              <a:gd name="connsiteX3" fmla="*/ 132810 w 284750"/>
              <a:gd name="connsiteY3" fmla="*/ 422218 h 459341"/>
              <a:gd name="connsiteX4" fmla="*/ 0 w 284750"/>
              <a:gd name="connsiteY4" fmla="*/ 459341 h 459341"/>
              <a:gd name="connsiteX0" fmla="*/ 226105 w 284750"/>
              <a:gd name="connsiteY0" fmla="*/ 0 h 459341"/>
              <a:gd name="connsiteX1" fmla="*/ 282749 w 284750"/>
              <a:gd name="connsiteY1" fmla="*/ 323681 h 459341"/>
              <a:gd name="connsiteX2" fmla="*/ 258473 w 284750"/>
              <a:gd name="connsiteY2" fmla="*/ 396509 h 459341"/>
              <a:gd name="connsiteX3" fmla="*/ 132810 w 284750"/>
              <a:gd name="connsiteY3" fmla="*/ 422218 h 459341"/>
              <a:gd name="connsiteX4" fmla="*/ 0 w 284750"/>
              <a:gd name="connsiteY4" fmla="*/ 459341 h 459341"/>
              <a:gd name="connsiteX0" fmla="*/ 226105 w 284750"/>
              <a:gd name="connsiteY0" fmla="*/ 0 h 459341"/>
              <a:gd name="connsiteX1" fmla="*/ 282749 w 284750"/>
              <a:gd name="connsiteY1" fmla="*/ 323681 h 459341"/>
              <a:gd name="connsiteX2" fmla="*/ 258473 w 284750"/>
              <a:gd name="connsiteY2" fmla="*/ 396509 h 459341"/>
              <a:gd name="connsiteX3" fmla="*/ 132810 w 284750"/>
              <a:gd name="connsiteY3" fmla="*/ 422218 h 459341"/>
              <a:gd name="connsiteX4" fmla="*/ 0 w 284750"/>
              <a:gd name="connsiteY4" fmla="*/ 459341 h 459341"/>
              <a:gd name="connsiteX0" fmla="*/ 226105 w 284750"/>
              <a:gd name="connsiteY0" fmla="*/ 0 h 459341"/>
              <a:gd name="connsiteX1" fmla="*/ 282749 w 284750"/>
              <a:gd name="connsiteY1" fmla="*/ 323681 h 459341"/>
              <a:gd name="connsiteX2" fmla="*/ 258473 w 284750"/>
              <a:gd name="connsiteY2" fmla="*/ 396509 h 459341"/>
              <a:gd name="connsiteX3" fmla="*/ 132810 w 284750"/>
              <a:gd name="connsiteY3" fmla="*/ 422218 h 459341"/>
              <a:gd name="connsiteX4" fmla="*/ 0 w 284750"/>
              <a:gd name="connsiteY4" fmla="*/ 459341 h 459341"/>
              <a:gd name="connsiteX0" fmla="*/ 226105 w 289925"/>
              <a:gd name="connsiteY0" fmla="*/ 0 h 459341"/>
              <a:gd name="connsiteX1" fmla="*/ 288464 w 289925"/>
              <a:gd name="connsiteY1" fmla="*/ 352256 h 459341"/>
              <a:gd name="connsiteX2" fmla="*/ 258473 w 289925"/>
              <a:gd name="connsiteY2" fmla="*/ 396509 h 459341"/>
              <a:gd name="connsiteX3" fmla="*/ 132810 w 289925"/>
              <a:gd name="connsiteY3" fmla="*/ 422218 h 459341"/>
              <a:gd name="connsiteX4" fmla="*/ 0 w 289925"/>
              <a:gd name="connsiteY4" fmla="*/ 459341 h 459341"/>
              <a:gd name="connsiteX0" fmla="*/ 226105 w 288650"/>
              <a:gd name="connsiteY0" fmla="*/ 0 h 459341"/>
              <a:gd name="connsiteX1" fmla="*/ 288464 w 288650"/>
              <a:gd name="connsiteY1" fmla="*/ 352256 h 459341"/>
              <a:gd name="connsiteX2" fmla="*/ 241328 w 288650"/>
              <a:gd name="connsiteY2" fmla="*/ 392699 h 459341"/>
              <a:gd name="connsiteX3" fmla="*/ 132810 w 288650"/>
              <a:gd name="connsiteY3" fmla="*/ 422218 h 459341"/>
              <a:gd name="connsiteX4" fmla="*/ 0 w 288650"/>
              <a:gd name="connsiteY4" fmla="*/ 459341 h 459341"/>
              <a:gd name="connsiteX0" fmla="*/ 226105 w 288650"/>
              <a:gd name="connsiteY0" fmla="*/ 0 h 459341"/>
              <a:gd name="connsiteX1" fmla="*/ 288464 w 288650"/>
              <a:gd name="connsiteY1" fmla="*/ 352256 h 459341"/>
              <a:gd name="connsiteX2" fmla="*/ 241328 w 288650"/>
              <a:gd name="connsiteY2" fmla="*/ 398414 h 459341"/>
              <a:gd name="connsiteX3" fmla="*/ 132810 w 288650"/>
              <a:gd name="connsiteY3" fmla="*/ 422218 h 459341"/>
              <a:gd name="connsiteX4" fmla="*/ 0 w 288650"/>
              <a:gd name="connsiteY4" fmla="*/ 459341 h 459341"/>
              <a:gd name="connsiteX0" fmla="*/ 226105 w 290544"/>
              <a:gd name="connsiteY0" fmla="*/ 0 h 459341"/>
              <a:gd name="connsiteX1" fmla="*/ 290369 w 290544"/>
              <a:gd name="connsiteY1" fmla="*/ 331301 h 459341"/>
              <a:gd name="connsiteX2" fmla="*/ 241328 w 290544"/>
              <a:gd name="connsiteY2" fmla="*/ 398414 h 459341"/>
              <a:gd name="connsiteX3" fmla="*/ 132810 w 290544"/>
              <a:gd name="connsiteY3" fmla="*/ 422218 h 459341"/>
              <a:gd name="connsiteX4" fmla="*/ 0 w 290544"/>
              <a:gd name="connsiteY4" fmla="*/ 459341 h 459341"/>
              <a:gd name="connsiteX0" fmla="*/ 226105 w 290631"/>
              <a:gd name="connsiteY0" fmla="*/ 0 h 459341"/>
              <a:gd name="connsiteX1" fmla="*/ 290369 w 290631"/>
              <a:gd name="connsiteY1" fmla="*/ 331301 h 459341"/>
              <a:gd name="connsiteX2" fmla="*/ 241328 w 290631"/>
              <a:gd name="connsiteY2" fmla="*/ 398414 h 459341"/>
              <a:gd name="connsiteX3" fmla="*/ 132810 w 290631"/>
              <a:gd name="connsiteY3" fmla="*/ 422218 h 459341"/>
              <a:gd name="connsiteX4" fmla="*/ 0 w 290631"/>
              <a:gd name="connsiteY4" fmla="*/ 459341 h 45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631" h="459341">
                <a:moveTo>
                  <a:pt x="226105" y="0"/>
                </a:moveTo>
                <a:cubicBezTo>
                  <a:pt x="251729" y="128798"/>
                  <a:pt x="287832" y="264899"/>
                  <a:pt x="290369" y="331301"/>
                </a:cubicBezTo>
                <a:cubicBezTo>
                  <a:pt x="292906" y="397703"/>
                  <a:pt x="277113" y="387071"/>
                  <a:pt x="241328" y="398414"/>
                </a:cubicBezTo>
                <a:cubicBezTo>
                  <a:pt x="205543" y="409757"/>
                  <a:pt x="173031" y="412064"/>
                  <a:pt x="132810" y="422218"/>
                </a:cubicBezTo>
                <a:cubicBezTo>
                  <a:pt x="92589" y="432372"/>
                  <a:pt x="62276" y="436129"/>
                  <a:pt x="0" y="459341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Forma libre"/>
          <p:cNvSpPr/>
          <p:nvPr/>
        </p:nvSpPr>
        <p:spPr>
          <a:xfrm>
            <a:off x="5631567" y="3525416"/>
            <a:ext cx="978664" cy="706720"/>
          </a:xfrm>
          <a:custGeom>
            <a:avLst/>
            <a:gdLst>
              <a:gd name="connsiteX0" fmla="*/ 971044 w 971044"/>
              <a:gd name="connsiteY0" fmla="*/ 106297 h 713200"/>
              <a:gd name="connsiteX1" fmla="*/ 898216 w 971044"/>
              <a:gd name="connsiteY1" fmla="*/ 130573 h 713200"/>
              <a:gd name="connsiteX2" fmla="*/ 793019 w 971044"/>
              <a:gd name="connsiteY2" fmla="*/ 114389 h 713200"/>
              <a:gd name="connsiteX3" fmla="*/ 679731 w 971044"/>
              <a:gd name="connsiteY3" fmla="*/ 73929 h 713200"/>
              <a:gd name="connsiteX4" fmla="*/ 501706 w 971044"/>
              <a:gd name="connsiteY4" fmla="*/ 1100 h 713200"/>
              <a:gd name="connsiteX5" fmla="*/ 364141 w 971044"/>
              <a:gd name="connsiteY5" fmla="*/ 57745 h 713200"/>
              <a:gd name="connsiteX6" fmla="*/ 194209 w 971044"/>
              <a:gd name="connsiteY6" fmla="*/ 373334 h 713200"/>
              <a:gd name="connsiteX7" fmla="*/ 0 w 971044"/>
              <a:gd name="connsiteY7" fmla="*/ 713200 h 713200"/>
              <a:gd name="connsiteX0" fmla="*/ 971044 w 971044"/>
              <a:gd name="connsiteY0" fmla="*/ 106297 h 713200"/>
              <a:gd name="connsiteX1" fmla="*/ 898216 w 971044"/>
              <a:gd name="connsiteY1" fmla="*/ 130573 h 713200"/>
              <a:gd name="connsiteX2" fmla="*/ 772064 w 971044"/>
              <a:gd name="connsiteY2" fmla="*/ 118199 h 713200"/>
              <a:gd name="connsiteX3" fmla="*/ 679731 w 971044"/>
              <a:gd name="connsiteY3" fmla="*/ 73929 h 713200"/>
              <a:gd name="connsiteX4" fmla="*/ 501706 w 971044"/>
              <a:gd name="connsiteY4" fmla="*/ 1100 h 713200"/>
              <a:gd name="connsiteX5" fmla="*/ 364141 w 971044"/>
              <a:gd name="connsiteY5" fmla="*/ 57745 h 713200"/>
              <a:gd name="connsiteX6" fmla="*/ 194209 w 971044"/>
              <a:gd name="connsiteY6" fmla="*/ 373334 h 713200"/>
              <a:gd name="connsiteX7" fmla="*/ 0 w 971044"/>
              <a:gd name="connsiteY7" fmla="*/ 713200 h 713200"/>
              <a:gd name="connsiteX0" fmla="*/ 971044 w 971044"/>
              <a:gd name="connsiteY0" fmla="*/ 106297 h 713200"/>
              <a:gd name="connsiteX1" fmla="*/ 875356 w 971044"/>
              <a:gd name="connsiteY1" fmla="*/ 134383 h 713200"/>
              <a:gd name="connsiteX2" fmla="*/ 772064 w 971044"/>
              <a:gd name="connsiteY2" fmla="*/ 118199 h 713200"/>
              <a:gd name="connsiteX3" fmla="*/ 679731 w 971044"/>
              <a:gd name="connsiteY3" fmla="*/ 73929 h 713200"/>
              <a:gd name="connsiteX4" fmla="*/ 501706 w 971044"/>
              <a:gd name="connsiteY4" fmla="*/ 1100 h 713200"/>
              <a:gd name="connsiteX5" fmla="*/ 364141 w 971044"/>
              <a:gd name="connsiteY5" fmla="*/ 57745 h 713200"/>
              <a:gd name="connsiteX6" fmla="*/ 194209 w 971044"/>
              <a:gd name="connsiteY6" fmla="*/ 373334 h 713200"/>
              <a:gd name="connsiteX7" fmla="*/ 0 w 971044"/>
              <a:gd name="connsiteY7" fmla="*/ 713200 h 713200"/>
              <a:gd name="connsiteX0" fmla="*/ 953899 w 953899"/>
              <a:gd name="connsiteY0" fmla="*/ 104392 h 713200"/>
              <a:gd name="connsiteX1" fmla="*/ 875356 w 953899"/>
              <a:gd name="connsiteY1" fmla="*/ 134383 h 713200"/>
              <a:gd name="connsiteX2" fmla="*/ 772064 w 953899"/>
              <a:gd name="connsiteY2" fmla="*/ 118199 h 713200"/>
              <a:gd name="connsiteX3" fmla="*/ 679731 w 953899"/>
              <a:gd name="connsiteY3" fmla="*/ 73929 h 713200"/>
              <a:gd name="connsiteX4" fmla="*/ 501706 w 953899"/>
              <a:gd name="connsiteY4" fmla="*/ 1100 h 713200"/>
              <a:gd name="connsiteX5" fmla="*/ 364141 w 953899"/>
              <a:gd name="connsiteY5" fmla="*/ 57745 h 713200"/>
              <a:gd name="connsiteX6" fmla="*/ 194209 w 953899"/>
              <a:gd name="connsiteY6" fmla="*/ 373334 h 713200"/>
              <a:gd name="connsiteX7" fmla="*/ 0 w 953899"/>
              <a:gd name="connsiteY7" fmla="*/ 713200 h 713200"/>
              <a:gd name="connsiteX0" fmla="*/ 953899 w 953899"/>
              <a:gd name="connsiteY0" fmla="*/ 99361 h 708169"/>
              <a:gd name="connsiteX1" fmla="*/ 875356 w 953899"/>
              <a:gd name="connsiteY1" fmla="*/ 129352 h 708169"/>
              <a:gd name="connsiteX2" fmla="*/ 772064 w 953899"/>
              <a:gd name="connsiteY2" fmla="*/ 113168 h 708169"/>
              <a:gd name="connsiteX3" fmla="*/ 679731 w 953899"/>
              <a:gd name="connsiteY3" fmla="*/ 68898 h 708169"/>
              <a:gd name="connsiteX4" fmla="*/ 492181 w 953899"/>
              <a:gd name="connsiteY4" fmla="*/ 1784 h 708169"/>
              <a:gd name="connsiteX5" fmla="*/ 364141 w 953899"/>
              <a:gd name="connsiteY5" fmla="*/ 52714 h 708169"/>
              <a:gd name="connsiteX6" fmla="*/ 194209 w 953899"/>
              <a:gd name="connsiteY6" fmla="*/ 368303 h 708169"/>
              <a:gd name="connsiteX7" fmla="*/ 0 w 953899"/>
              <a:gd name="connsiteY7" fmla="*/ 708169 h 708169"/>
              <a:gd name="connsiteX0" fmla="*/ 953899 w 953899"/>
              <a:gd name="connsiteY0" fmla="*/ 97990 h 706798"/>
              <a:gd name="connsiteX1" fmla="*/ 875356 w 953899"/>
              <a:gd name="connsiteY1" fmla="*/ 127981 h 706798"/>
              <a:gd name="connsiteX2" fmla="*/ 772064 w 953899"/>
              <a:gd name="connsiteY2" fmla="*/ 111797 h 706798"/>
              <a:gd name="connsiteX3" fmla="*/ 679731 w 953899"/>
              <a:gd name="connsiteY3" fmla="*/ 67527 h 706798"/>
              <a:gd name="connsiteX4" fmla="*/ 492181 w 953899"/>
              <a:gd name="connsiteY4" fmla="*/ 413 h 706798"/>
              <a:gd name="connsiteX5" fmla="*/ 337471 w 953899"/>
              <a:gd name="connsiteY5" fmla="*/ 58963 h 706798"/>
              <a:gd name="connsiteX6" fmla="*/ 194209 w 953899"/>
              <a:gd name="connsiteY6" fmla="*/ 366932 h 706798"/>
              <a:gd name="connsiteX7" fmla="*/ 0 w 953899"/>
              <a:gd name="connsiteY7" fmla="*/ 706798 h 706798"/>
              <a:gd name="connsiteX0" fmla="*/ 953899 w 953899"/>
              <a:gd name="connsiteY0" fmla="*/ 97912 h 706720"/>
              <a:gd name="connsiteX1" fmla="*/ 875356 w 953899"/>
              <a:gd name="connsiteY1" fmla="*/ 127903 h 706720"/>
              <a:gd name="connsiteX2" fmla="*/ 772064 w 953899"/>
              <a:gd name="connsiteY2" fmla="*/ 111719 h 706720"/>
              <a:gd name="connsiteX3" fmla="*/ 679731 w 953899"/>
              <a:gd name="connsiteY3" fmla="*/ 67449 h 706720"/>
              <a:gd name="connsiteX4" fmla="*/ 492181 w 953899"/>
              <a:gd name="connsiteY4" fmla="*/ 335 h 706720"/>
              <a:gd name="connsiteX5" fmla="*/ 337471 w 953899"/>
              <a:gd name="connsiteY5" fmla="*/ 58885 h 706720"/>
              <a:gd name="connsiteX6" fmla="*/ 177064 w 953899"/>
              <a:gd name="connsiteY6" fmla="*/ 357329 h 706720"/>
              <a:gd name="connsiteX7" fmla="*/ 0 w 953899"/>
              <a:gd name="connsiteY7" fmla="*/ 706720 h 706720"/>
              <a:gd name="connsiteX0" fmla="*/ 978664 w 978664"/>
              <a:gd name="connsiteY0" fmla="*/ 97912 h 706720"/>
              <a:gd name="connsiteX1" fmla="*/ 900121 w 978664"/>
              <a:gd name="connsiteY1" fmla="*/ 127903 h 706720"/>
              <a:gd name="connsiteX2" fmla="*/ 796829 w 978664"/>
              <a:gd name="connsiteY2" fmla="*/ 111719 h 706720"/>
              <a:gd name="connsiteX3" fmla="*/ 704496 w 978664"/>
              <a:gd name="connsiteY3" fmla="*/ 67449 h 706720"/>
              <a:gd name="connsiteX4" fmla="*/ 516946 w 978664"/>
              <a:gd name="connsiteY4" fmla="*/ 335 h 706720"/>
              <a:gd name="connsiteX5" fmla="*/ 362236 w 978664"/>
              <a:gd name="connsiteY5" fmla="*/ 58885 h 706720"/>
              <a:gd name="connsiteX6" fmla="*/ 201829 w 978664"/>
              <a:gd name="connsiteY6" fmla="*/ 357329 h 706720"/>
              <a:gd name="connsiteX7" fmla="*/ 0 w 978664"/>
              <a:gd name="connsiteY7" fmla="*/ 706720 h 706720"/>
              <a:gd name="connsiteX0" fmla="*/ 978664 w 978664"/>
              <a:gd name="connsiteY0" fmla="*/ 97912 h 706720"/>
              <a:gd name="connsiteX1" fmla="*/ 900121 w 978664"/>
              <a:gd name="connsiteY1" fmla="*/ 127903 h 706720"/>
              <a:gd name="connsiteX2" fmla="*/ 796829 w 978664"/>
              <a:gd name="connsiteY2" fmla="*/ 111719 h 706720"/>
              <a:gd name="connsiteX3" fmla="*/ 704496 w 978664"/>
              <a:gd name="connsiteY3" fmla="*/ 67449 h 706720"/>
              <a:gd name="connsiteX4" fmla="*/ 516946 w 978664"/>
              <a:gd name="connsiteY4" fmla="*/ 335 h 706720"/>
              <a:gd name="connsiteX5" fmla="*/ 362236 w 978664"/>
              <a:gd name="connsiteY5" fmla="*/ 58885 h 706720"/>
              <a:gd name="connsiteX6" fmla="*/ 201829 w 978664"/>
              <a:gd name="connsiteY6" fmla="*/ 357329 h 706720"/>
              <a:gd name="connsiteX7" fmla="*/ 0 w 978664"/>
              <a:gd name="connsiteY7" fmla="*/ 706720 h 706720"/>
              <a:gd name="connsiteX0" fmla="*/ 978664 w 978664"/>
              <a:gd name="connsiteY0" fmla="*/ 97912 h 706720"/>
              <a:gd name="connsiteX1" fmla="*/ 900121 w 978664"/>
              <a:gd name="connsiteY1" fmla="*/ 127903 h 706720"/>
              <a:gd name="connsiteX2" fmla="*/ 796829 w 978664"/>
              <a:gd name="connsiteY2" fmla="*/ 111719 h 706720"/>
              <a:gd name="connsiteX3" fmla="*/ 704496 w 978664"/>
              <a:gd name="connsiteY3" fmla="*/ 67449 h 706720"/>
              <a:gd name="connsiteX4" fmla="*/ 516946 w 978664"/>
              <a:gd name="connsiteY4" fmla="*/ 335 h 706720"/>
              <a:gd name="connsiteX5" fmla="*/ 362236 w 978664"/>
              <a:gd name="connsiteY5" fmla="*/ 58885 h 706720"/>
              <a:gd name="connsiteX6" fmla="*/ 201829 w 978664"/>
              <a:gd name="connsiteY6" fmla="*/ 357329 h 706720"/>
              <a:gd name="connsiteX7" fmla="*/ 0 w 978664"/>
              <a:gd name="connsiteY7" fmla="*/ 706720 h 70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8664" h="706720">
                <a:moveTo>
                  <a:pt x="978664" y="97912"/>
                </a:moveTo>
                <a:cubicBezTo>
                  <a:pt x="957085" y="109375"/>
                  <a:pt x="930427" y="125602"/>
                  <a:pt x="900121" y="127903"/>
                </a:cubicBezTo>
                <a:cubicBezTo>
                  <a:pt x="869815" y="130204"/>
                  <a:pt x="829433" y="121795"/>
                  <a:pt x="796829" y="111719"/>
                </a:cubicBezTo>
                <a:cubicBezTo>
                  <a:pt x="764225" y="101643"/>
                  <a:pt x="751143" y="86013"/>
                  <a:pt x="704496" y="67449"/>
                </a:cubicBezTo>
                <a:cubicBezTo>
                  <a:pt x="657849" y="48885"/>
                  <a:pt x="573989" y="1762"/>
                  <a:pt x="516946" y="335"/>
                </a:cubicBezTo>
                <a:cubicBezTo>
                  <a:pt x="459903" y="-1092"/>
                  <a:pt x="414755" y="-614"/>
                  <a:pt x="362236" y="58885"/>
                </a:cubicBezTo>
                <a:cubicBezTo>
                  <a:pt x="309717" y="118384"/>
                  <a:pt x="262202" y="249357"/>
                  <a:pt x="201829" y="357329"/>
                </a:cubicBezTo>
                <a:cubicBezTo>
                  <a:pt x="141456" y="465302"/>
                  <a:pt x="102954" y="570453"/>
                  <a:pt x="0" y="706720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Picture 2" descr="C:\Users\Erika Torres\Pictures\AdaptacionesWeb\Concesion Autopista Conexion Pacifico 2.jpg"/>
          <p:cNvPicPr>
            <a:picLocks noChangeAspect="1" noChangeArrowheads="1"/>
          </p:cNvPicPr>
          <p:nvPr/>
        </p:nvPicPr>
        <p:blipFill rotWithShape="1">
          <a:blip r:embed="rId10" cstate="print"/>
          <a:srcRect l="4722"/>
          <a:stretch/>
        </p:blipFill>
        <p:spPr bwMode="auto">
          <a:xfrm>
            <a:off x="4619959" y="1381229"/>
            <a:ext cx="4632561" cy="4773168"/>
          </a:xfrm>
          <a:prstGeom prst="rect">
            <a:avLst/>
          </a:prstGeom>
          <a:noFill/>
        </p:spPr>
      </p:pic>
      <p:sp>
        <p:nvSpPr>
          <p:cNvPr id="16" name="15 Forma libre"/>
          <p:cNvSpPr/>
          <p:nvPr/>
        </p:nvSpPr>
        <p:spPr>
          <a:xfrm>
            <a:off x="7050356" y="3565845"/>
            <a:ext cx="209157" cy="1672906"/>
          </a:xfrm>
          <a:custGeom>
            <a:avLst/>
            <a:gdLst>
              <a:gd name="connsiteX0" fmla="*/ 0 w 218779"/>
              <a:gd name="connsiteY0" fmla="*/ 0 h 955772"/>
              <a:gd name="connsiteX1" fmla="*/ 194310 w 218779"/>
              <a:gd name="connsiteY1" fmla="*/ 826770 h 955772"/>
              <a:gd name="connsiteX2" fmla="*/ 209550 w 218779"/>
              <a:gd name="connsiteY2" fmla="*/ 941070 h 955772"/>
              <a:gd name="connsiteX0" fmla="*/ 0 w 194310"/>
              <a:gd name="connsiteY0" fmla="*/ 0 h 826770"/>
              <a:gd name="connsiteX1" fmla="*/ 194310 w 194310"/>
              <a:gd name="connsiteY1" fmla="*/ 826770 h 826770"/>
              <a:gd name="connsiteX0" fmla="*/ 0 w 209550"/>
              <a:gd name="connsiteY0" fmla="*/ 0 h 845820"/>
              <a:gd name="connsiteX1" fmla="*/ 209550 w 209550"/>
              <a:gd name="connsiteY1" fmla="*/ 845820 h 845820"/>
              <a:gd name="connsiteX0" fmla="*/ 0 w 205740"/>
              <a:gd name="connsiteY0" fmla="*/ 0 h 849630"/>
              <a:gd name="connsiteX1" fmla="*/ 205740 w 205740"/>
              <a:gd name="connsiteY1" fmla="*/ 849630 h 849630"/>
              <a:gd name="connsiteX0" fmla="*/ 0 w 186690"/>
              <a:gd name="connsiteY0" fmla="*/ 0 h 845820"/>
              <a:gd name="connsiteX1" fmla="*/ 186690 w 186690"/>
              <a:gd name="connsiteY1" fmla="*/ 845820 h 845820"/>
              <a:gd name="connsiteX0" fmla="*/ 0 w 186690"/>
              <a:gd name="connsiteY0" fmla="*/ 0 h 845820"/>
              <a:gd name="connsiteX1" fmla="*/ 186690 w 186690"/>
              <a:gd name="connsiteY1" fmla="*/ 845820 h 845820"/>
              <a:gd name="connsiteX0" fmla="*/ 11430 w 198120"/>
              <a:gd name="connsiteY0" fmla="*/ 7936 h 853756"/>
              <a:gd name="connsiteX1" fmla="*/ 0 w 198120"/>
              <a:gd name="connsiteY1" fmla="*/ 316 h 853756"/>
              <a:gd name="connsiteX2" fmla="*/ 198120 w 198120"/>
              <a:gd name="connsiteY2" fmla="*/ 853756 h 853756"/>
              <a:gd name="connsiteX0" fmla="*/ 11430 w 207096"/>
              <a:gd name="connsiteY0" fmla="*/ 7936 h 891379"/>
              <a:gd name="connsiteX1" fmla="*/ 0 w 207096"/>
              <a:gd name="connsiteY1" fmla="*/ 316 h 891379"/>
              <a:gd name="connsiteX2" fmla="*/ 190500 w 207096"/>
              <a:gd name="connsiteY2" fmla="*/ 819466 h 891379"/>
              <a:gd name="connsiteX3" fmla="*/ 198120 w 207096"/>
              <a:gd name="connsiteY3" fmla="*/ 853756 h 891379"/>
              <a:gd name="connsiteX0" fmla="*/ 11430 w 194149"/>
              <a:gd name="connsiteY0" fmla="*/ 7936 h 1672906"/>
              <a:gd name="connsiteX1" fmla="*/ 0 w 194149"/>
              <a:gd name="connsiteY1" fmla="*/ 316 h 1672906"/>
              <a:gd name="connsiteX2" fmla="*/ 190500 w 194149"/>
              <a:gd name="connsiteY2" fmla="*/ 819466 h 1672906"/>
              <a:gd name="connsiteX3" fmla="*/ 22860 w 194149"/>
              <a:gd name="connsiteY3" fmla="*/ 1672906 h 1672906"/>
              <a:gd name="connsiteX0" fmla="*/ 11430 w 220431"/>
              <a:gd name="connsiteY0" fmla="*/ 7936 h 1672906"/>
              <a:gd name="connsiteX1" fmla="*/ 0 w 220431"/>
              <a:gd name="connsiteY1" fmla="*/ 316 h 1672906"/>
              <a:gd name="connsiteX2" fmla="*/ 217170 w 220431"/>
              <a:gd name="connsiteY2" fmla="*/ 888046 h 1672906"/>
              <a:gd name="connsiteX3" fmla="*/ 22860 w 220431"/>
              <a:gd name="connsiteY3" fmla="*/ 1672906 h 1672906"/>
              <a:gd name="connsiteX0" fmla="*/ 11430 w 209157"/>
              <a:gd name="connsiteY0" fmla="*/ 7936 h 1672906"/>
              <a:gd name="connsiteX1" fmla="*/ 0 w 209157"/>
              <a:gd name="connsiteY1" fmla="*/ 316 h 1672906"/>
              <a:gd name="connsiteX2" fmla="*/ 205740 w 209157"/>
              <a:gd name="connsiteY2" fmla="*/ 884236 h 1672906"/>
              <a:gd name="connsiteX3" fmla="*/ 22860 w 209157"/>
              <a:gd name="connsiteY3" fmla="*/ 1672906 h 167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57" h="1672906">
                <a:moveTo>
                  <a:pt x="11430" y="7936"/>
                </a:moveTo>
                <a:cubicBezTo>
                  <a:pt x="10795" y="9841"/>
                  <a:pt x="794" y="-2065"/>
                  <a:pt x="0" y="316"/>
                </a:cubicBezTo>
                <a:cubicBezTo>
                  <a:pt x="29845" y="135571"/>
                  <a:pt x="172720" y="741996"/>
                  <a:pt x="205740" y="884236"/>
                </a:cubicBezTo>
                <a:cubicBezTo>
                  <a:pt x="238760" y="1026476"/>
                  <a:pt x="21590" y="1667191"/>
                  <a:pt x="22860" y="1672906"/>
                </a:cubicBezTo>
              </a:path>
            </a:pathLst>
          </a:cu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17 Forma libre"/>
          <p:cNvSpPr/>
          <p:nvPr/>
        </p:nvSpPr>
        <p:spPr>
          <a:xfrm>
            <a:off x="5579608" y="4213860"/>
            <a:ext cx="1345019" cy="1078230"/>
          </a:xfrm>
          <a:custGeom>
            <a:avLst/>
            <a:gdLst>
              <a:gd name="connsiteX0" fmla="*/ 1368670 w 1368670"/>
              <a:gd name="connsiteY0" fmla="*/ 1078230 h 1078230"/>
              <a:gd name="connsiteX1" fmla="*/ 378070 w 1368670"/>
              <a:gd name="connsiteY1" fmla="*/ 327660 h 1078230"/>
              <a:gd name="connsiteX2" fmla="*/ 229480 w 1368670"/>
              <a:gd name="connsiteY2" fmla="*/ 240030 h 1078230"/>
              <a:gd name="connsiteX3" fmla="*/ 61840 w 1368670"/>
              <a:gd name="connsiteY3" fmla="*/ 171450 h 1078230"/>
              <a:gd name="connsiteX4" fmla="*/ 880 w 1368670"/>
              <a:gd name="connsiteY4" fmla="*/ 57150 h 1078230"/>
              <a:gd name="connsiteX5" fmla="*/ 31360 w 1368670"/>
              <a:gd name="connsiteY5" fmla="*/ 0 h 1078230"/>
              <a:gd name="connsiteX0" fmla="*/ 1368670 w 1368670"/>
              <a:gd name="connsiteY0" fmla="*/ 1078230 h 1078230"/>
              <a:gd name="connsiteX1" fmla="*/ 378070 w 1368670"/>
              <a:gd name="connsiteY1" fmla="*/ 327660 h 1078230"/>
              <a:gd name="connsiteX2" fmla="*/ 206620 w 1368670"/>
              <a:gd name="connsiteY2" fmla="*/ 228600 h 1078230"/>
              <a:gd name="connsiteX3" fmla="*/ 61840 w 1368670"/>
              <a:gd name="connsiteY3" fmla="*/ 171450 h 1078230"/>
              <a:gd name="connsiteX4" fmla="*/ 880 w 1368670"/>
              <a:gd name="connsiteY4" fmla="*/ 57150 h 1078230"/>
              <a:gd name="connsiteX5" fmla="*/ 31360 w 1368670"/>
              <a:gd name="connsiteY5" fmla="*/ 0 h 1078230"/>
              <a:gd name="connsiteX0" fmla="*/ 1368670 w 1368670"/>
              <a:gd name="connsiteY0" fmla="*/ 1078230 h 1078230"/>
              <a:gd name="connsiteX1" fmla="*/ 378070 w 1368670"/>
              <a:gd name="connsiteY1" fmla="*/ 327660 h 1078230"/>
              <a:gd name="connsiteX2" fmla="*/ 206620 w 1368670"/>
              <a:gd name="connsiteY2" fmla="*/ 228600 h 1078230"/>
              <a:gd name="connsiteX3" fmla="*/ 61840 w 1368670"/>
              <a:gd name="connsiteY3" fmla="*/ 171450 h 1078230"/>
              <a:gd name="connsiteX4" fmla="*/ 880 w 1368670"/>
              <a:gd name="connsiteY4" fmla="*/ 57150 h 1078230"/>
              <a:gd name="connsiteX5" fmla="*/ 31360 w 1368670"/>
              <a:gd name="connsiteY5" fmla="*/ 0 h 1078230"/>
              <a:gd name="connsiteX0" fmla="*/ 1368670 w 1368670"/>
              <a:gd name="connsiteY0" fmla="*/ 1078230 h 1078230"/>
              <a:gd name="connsiteX1" fmla="*/ 408550 w 1368670"/>
              <a:gd name="connsiteY1" fmla="*/ 335280 h 1078230"/>
              <a:gd name="connsiteX2" fmla="*/ 206620 w 1368670"/>
              <a:gd name="connsiteY2" fmla="*/ 228600 h 1078230"/>
              <a:gd name="connsiteX3" fmla="*/ 61840 w 1368670"/>
              <a:gd name="connsiteY3" fmla="*/ 171450 h 1078230"/>
              <a:gd name="connsiteX4" fmla="*/ 880 w 1368670"/>
              <a:gd name="connsiteY4" fmla="*/ 57150 h 1078230"/>
              <a:gd name="connsiteX5" fmla="*/ 31360 w 1368670"/>
              <a:gd name="connsiteY5" fmla="*/ 0 h 1078230"/>
              <a:gd name="connsiteX0" fmla="*/ 1353430 w 1353430"/>
              <a:gd name="connsiteY0" fmla="*/ 1078230 h 1078230"/>
              <a:gd name="connsiteX1" fmla="*/ 408550 w 1353430"/>
              <a:gd name="connsiteY1" fmla="*/ 335280 h 1078230"/>
              <a:gd name="connsiteX2" fmla="*/ 206620 w 1353430"/>
              <a:gd name="connsiteY2" fmla="*/ 228600 h 1078230"/>
              <a:gd name="connsiteX3" fmla="*/ 61840 w 1353430"/>
              <a:gd name="connsiteY3" fmla="*/ 171450 h 1078230"/>
              <a:gd name="connsiteX4" fmla="*/ 880 w 1353430"/>
              <a:gd name="connsiteY4" fmla="*/ 57150 h 1078230"/>
              <a:gd name="connsiteX5" fmla="*/ 31360 w 1353430"/>
              <a:gd name="connsiteY5" fmla="*/ 0 h 1078230"/>
              <a:gd name="connsiteX0" fmla="*/ 1322070 w 1322070"/>
              <a:gd name="connsiteY0" fmla="*/ 1078230 h 1078230"/>
              <a:gd name="connsiteX1" fmla="*/ 377190 w 1322070"/>
              <a:gd name="connsiteY1" fmla="*/ 335280 h 1078230"/>
              <a:gd name="connsiteX2" fmla="*/ 175260 w 1322070"/>
              <a:gd name="connsiteY2" fmla="*/ 228600 h 1078230"/>
              <a:gd name="connsiteX3" fmla="*/ 30480 w 1322070"/>
              <a:gd name="connsiteY3" fmla="*/ 171450 h 1078230"/>
              <a:gd name="connsiteX4" fmla="*/ 0 w 1322070"/>
              <a:gd name="connsiteY4" fmla="*/ 0 h 1078230"/>
              <a:gd name="connsiteX0" fmla="*/ 1336796 w 1336796"/>
              <a:gd name="connsiteY0" fmla="*/ 1078230 h 1078230"/>
              <a:gd name="connsiteX1" fmla="*/ 391916 w 1336796"/>
              <a:gd name="connsiteY1" fmla="*/ 335280 h 1078230"/>
              <a:gd name="connsiteX2" fmla="*/ 189986 w 1336796"/>
              <a:gd name="connsiteY2" fmla="*/ 228600 h 1078230"/>
              <a:gd name="connsiteX3" fmla="*/ 10916 w 1336796"/>
              <a:gd name="connsiteY3" fmla="*/ 160020 h 1078230"/>
              <a:gd name="connsiteX4" fmla="*/ 14726 w 1336796"/>
              <a:gd name="connsiteY4" fmla="*/ 0 h 1078230"/>
              <a:gd name="connsiteX0" fmla="*/ 1335422 w 1335422"/>
              <a:gd name="connsiteY0" fmla="*/ 1078230 h 1078230"/>
              <a:gd name="connsiteX1" fmla="*/ 390542 w 1335422"/>
              <a:gd name="connsiteY1" fmla="*/ 335280 h 1078230"/>
              <a:gd name="connsiteX2" fmla="*/ 169562 w 1335422"/>
              <a:gd name="connsiteY2" fmla="*/ 220980 h 1078230"/>
              <a:gd name="connsiteX3" fmla="*/ 9542 w 1335422"/>
              <a:gd name="connsiteY3" fmla="*/ 160020 h 1078230"/>
              <a:gd name="connsiteX4" fmla="*/ 13352 w 1335422"/>
              <a:gd name="connsiteY4" fmla="*/ 0 h 1078230"/>
              <a:gd name="connsiteX0" fmla="*/ 1335422 w 1335422"/>
              <a:gd name="connsiteY0" fmla="*/ 1078230 h 1078230"/>
              <a:gd name="connsiteX1" fmla="*/ 390542 w 1335422"/>
              <a:gd name="connsiteY1" fmla="*/ 335280 h 1078230"/>
              <a:gd name="connsiteX2" fmla="*/ 169562 w 1335422"/>
              <a:gd name="connsiteY2" fmla="*/ 220980 h 1078230"/>
              <a:gd name="connsiteX3" fmla="*/ 9542 w 1335422"/>
              <a:gd name="connsiteY3" fmla="*/ 160020 h 1078230"/>
              <a:gd name="connsiteX4" fmla="*/ 13352 w 1335422"/>
              <a:gd name="connsiteY4" fmla="*/ 0 h 1078230"/>
              <a:gd name="connsiteX0" fmla="*/ 1342069 w 1342069"/>
              <a:gd name="connsiteY0" fmla="*/ 1078230 h 1078230"/>
              <a:gd name="connsiteX1" fmla="*/ 397189 w 1342069"/>
              <a:gd name="connsiteY1" fmla="*/ 335280 h 1078230"/>
              <a:gd name="connsiteX2" fmla="*/ 176209 w 1342069"/>
              <a:gd name="connsiteY2" fmla="*/ 220980 h 1078230"/>
              <a:gd name="connsiteX3" fmla="*/ 16189 w 1342069"/>
              <a:gd name="connsiteY3" fmla="*/ 160020 h 1078230"/>
              <a:gd name="connsiteX4" fmla="*/ 19999 w 1342069"/>
              <a:gd name="connsiteY4" fmla="*/ 0 h 1078230"/>
              <a:gd name="connsiteX0" fmla="*/ 1352146 w 1352146"/>
              <a:gd name="connsiteY0" fmla="*/ 1078230 h 1078230"/>
              <a:gd name="connsiteX1" fmla="*/ 407266 w 1352146"/>
              <a:gd name="connsiteY1" fmla="*/ 335280 h 1078230"/>
              <a:gd name="connsiteX2" fmla="*/ 186286 w 1352146"/>
              <a:gd name="connsiteY2" fmla="*/ 220980 h 1078230"/>
              <a:gd name="connsiteX3" fmla="*/ 26266 w 1352146"/>
              <a:gd name="connsiteY3" fmla="*/ 160020 h 1078230"/>
              <a:gd name="connsiteX4" fmla="*/ 30076 w 1352146"/>
              <a:gd name="connsiteY4" fmla="*/ 0 h 1078230"/>
              <a:gd name="connsiteX0" fmla="*/ 1334327 w 1334327"/>
              <a:gd name="connsiteY0" fmla="*/ 1078230 h 1078230"/>
              <a:gd name="connsiteX1" fmla="*/ 389447 w 1334327"/>
              <a:gd name="connsiteY1" fmla="*/ 335280 h 1078230"/>
              <a:gd name="connsiteX2" fmla="*/ 153227 w 1334327"/>
              <a:gd name="connsiteY2" fmla="*/ 236220 h 1078230"/>
              <a:gd name="connsiteX3" fmla="*/ 8447 w 1334327"/>
              <a:gd name="connsiteY3" fmla="*/ 160020 h 1078230"/>
              <a:gd name="connsiteX4" fmla="*/ 12257 w 1334327"/>
              <a:gd name="connsiteY4" fmla="*/ 0 h 1078230"/>
              <a:gd name="connsiteX0" fmla="*/ 1334327 w 1334327"/>
              <a:gd name="connsiteY0" fmla="*/ 1078230 h 1078230"/>
              <a:gd name="connsiteX1" fmla="*/ 378017 w 1334327"/>
              <a:gd name="connsiteY1" fmla="*/ 350520 h 1078230"/>
              <a:gd name="connsiteX2" fmla="*/ 153227 w 1334327"/>
              <a:gd name="connsiteY2" fmla="*/ 236220 h 1078230"/>
              <a:gd name="connsiteX3" fmla="*/ 8447 w 1334327"/>
              <a:gd name="connsiteY3" fmla="*/ 160020 h 1078230"/>
              <a:gd name="connsiteX4" fmla="*/ 12257 w 1334327"/>
              <a:gd name="connsiteY4" fmla="*/ 0 h 1078230"/>
              <a:gd name="connsiteX0" fmla="*/ 1333782 w 1333782"/>
              <a:gd name="connsiteY0" fmla="*/ 1078230 h 1078230"/>
              <a:gd name="connsiteX1" fmla="*/ 377472 w 1333782"/>
              <a:gd name="connsiteY1" fmla="*/ 350520 h 1078230"/>
              <a:gd name="connsiteX2" fmla="*/ 145062 w 1333782"/>
              <a:gd name="connsiteY2" fmla="*/ 228600 h 1078230"/>
              <a:gd name="connsiteX3" fmla="*/ 7902 w 1333782"/>
              <a:gd name="connsiteY3" fmla="*/ 160020 h 1078230"/>
              <a:gd name="connsiteX4" fmla="*/ 11712 w 1333782"/>
              <a:gd name="connsiteY4" fmla="*/ 0 h 1078230"/>
              <a:gd name="connsiteX0" fmla="*/ 1333782 w 1333782"/>
              <a:gd name="connsiteY0" fmla="*/ 1078230 h 1078230"/>
              <a:gd name="connsiteX1" fmla="*/ 377472 w 1333782"/>
              <a:gd name="connsiteY1" fmla="*/ 350520 h 1078230"/>
              <a:gd name="connsiteX2" fmla="*/ 145062 w 1333782"/>
              <a:gd name="connsiteY2" fmla="*/ 228600 h 1078230"/>
              <a:gd name="connsiteX3" fmla="*/ 7902 w 1333782"/>
              <a:gd name="connsiteY3" fmla="*/ 160020 h 1078230"/>
              <a:gd name="connsiteX4" fmla="*/ 11712 w 1333782"/>
              <a:gd name="connsiteY4" fmla="*/ 0 h 1078230"/>
              <a:gd name="connsiteX0" fmla="*/ 1333782 w 1333782"/>
              <a:gd name="connsiteY0" fmla="*/ 1078230 h 1078230"/>
              <a:gd name="connsiteX1" fmla="*/ 385092 w 1333782"/>
              <a:gd name="connsiteY1" fmla="*/ 331470 h 1078230"/>
              <a:gd name="connsiteX2" fmla="*/ 145062 w 1333782"/>
              <a:gd name="connsiteY2" fmla="*/ 228600 h 1078230"/>
              <a:gd name="connsiteX3" fmla="*/ 7902 w 1333782"/>
              <a:gd name="connsiteY3" fmla="*/ 160020 h 1078230"/>
              <a:gd name="connsiteX4" fmla="*/ 11712 w 1333782"/>
              <a:gd name="connsiteY4" fmla="*/ 0 h 1078230"/>
              <a:gd name="connsiteX0" fmla="*/ 1332161 w 1332161"/>
              <a:gd name="connsiteY0" fmla="*/ 1078230 h 1078230"/>
              <a:gd name="connsiteX1" fmla="*/ 383471 w 1332161"/>
              <a:gd name="connsiteY1" fmla="*/ 331470 h 1078230"/>
              <a:gd name="connsiteX2" fmla="*/ 120581 w 1332161"/>
              <a:gd name="connsiteY2" fmla="*/ 224790 h 1078230"/>
              <a:gd name="connsiteX3" fmla="*/ 6281 w 1332161"/>
              <a:gd name="connsiteY3" fmla="*/ 160020 h 1078230"/>
              <a:gd name="connsiteX4" fmla="*/ 10091 w 1332161"/>
              <a:gd name="connsiteY4" fmla="*/ 0 h 1078230"/>
              <a:gd name="connsiteX0" fmla="*/ 1338777 w 1338777"/>
              <a:gd name="connsiteY0" fmla="*/ 1078230 h 1078230"/>
              <a:gd name="connsiteX1" fmla="*/ 390087 w 1338777"/>
              <a:gd name="connsiteY1" fmla="*/ 331470 h 1078230"/>
              <a:gd name="connsiteX2" fmla="*/ 127197 w 1338777"/>
              <a:gd name="connsiteY2" fmla="*/ 224790 h 1078230"/>
              <a:gd name="connsiteX3" fmla="*/ 5277 w 1338777"/>
              <a:gd name="connsiteY3" fmla="*/ 125730 h 1078230"/>
              <a:gd name="connsiteX4" fmla="*/ 16707 w 1338777"/>
              <a:gd name="connsiteY4" fmla="*/ 0 h 1078230"/>
              <a:gd name="connsiteX0" fmla="*/ 1345019 w 1345019"/>
              <a:gd name="connsiteY0" fmla="*/ 1078230 h 1078230"/>
              <a:gd name="connsiteX1" fmla="*/ 396329 w 1345019"/>
              <a:gd name="connsiteY1" fmla="*/ 331470 h 1078230"/>
              <a:gd name="connsiteX2" fmla="*/ 133439 w 1345019"/>
              <a:gd name="connsiteY2" fmla="*/ 224790 h 1078230"/>
              <a:gd name="connsiteX3" fmla="*/ 11519 w 1345019"/>
              <a:gd name="connsiteY3" fmla="*/ 125730 h 1078230"/>
              <a:gd name="connsiteX4" fmla="*/ 22949 w 1345019"/>
              <a:gd name="connsiteY4" fmla="*/ 0 h 1078230"/>
              <a:gd name="connsiteX0" fmla="*/ 1345019 w 1345019"/>
              <a:gd name="connsiteY0" fmla="*/ 1078230 h 1078230"/>
              <a:gd name="connsiteX1" fmla="*/ 396329 w 1345019"/>
              <a:gd name="connsiteY1" fmla="*/ 331470 h 1078230"/>
              <a:gd name="connsiteX2" fmla="*/ 133439 w 1345019"/>
              <a:gd name="connsiteY2" fmla="*/ 224790 h 1078230"/>
              <a:gd name="connsiteX3" fmla="*/ 11519 w 1345019"/>
              <a:gd name="connsiteY3" fmla="*/ 125730 h 1078230"/>
              <a:gd name="connsiteX4" fmla="*/ 22949 w 1345019"/>
              <a:gd name="connsiteY4" fmla="*/ 0 h 1078230"/>
              <a:gd name="connsiteX0" fmla="*/ 1345019 w 1345019"/>
              <a:gd name="connsiteY0" fmla="*/ 1078230 h 1078230"/>
              <a:gd name="connsiteX1" fmla="*/ 396329 w 1345019"/>
              <a:gd name="connsiteY1" fmla="*/ 331470 h 1078230"/>
              <a:gd name="connsiteX2" fmla="*/ 133439 w 1345019"/>
              <a:gd name="connsiteY2" fmla="*/ 224790 h 1078230"/>
              <a:gd name="connsiteX3" fmla="*/ 11519 w 1345019"/>
              <a:gd name="connsiteY3" fmla="*/ 125730 h 1078230"/>
              <a:gd name="connsiteX4" fmla="*/ 22949 w 1345019"/>
              <a:gd name="connsiteY4" fmla="*/ 0 h 1078230"/>
              <a:gd name="connsiteX0" fmla="*/ 1345019 w 1345019"/>
              <a:gd name="connsiteY0" fmla="*/ 1078230 h 1078230"/>
              <a:gd name="connsiteX1" fmla="*/ 396329 w 1345019"/>
              <a:gd name="connsiteY1" fmla="*/ 331470 h 1078230"/>
              <a:gd name="connsiteX2" fmla="*/ 133439 w 1345019"/>
              <a:gd name="connsiteY2" fmla="*/ 224790 h 1078230"/>
              <a:gd name="connsiteX3" fmla="*/ 11519 w 1345019"/>
              <a:gd name="connsiteY3" fmla="*/ 125730 h 1078230"/>
              <a:gd name="connsiteX4" fmla="*/ 22949 w 1345019"/>
              <a:gd name="connsiteY4" fmla="*/ 0 h 10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5019" h="1078230">
                <a:moveTo>
                  <a:pt x="1345019" y="1078230"/>
                </a:moveTo>
                <a:cubicBezTo>
                  <a:pt x="1030059" y="830580"/>
                  <a:pt x="598259" y="473710"/>
                  <a:pt x="396329" y="331470"/>
                </a:cubicBezTo>
                <a:cubicBezTo>
                  <a:pt x="194399" y="189230"/>
                  <a:pt x="235674" y="266700"/>
                  <a:pt x="133439" y="224790"/>
                </a:cubicBezTo>
                <a:cubicBezTo>
                  <a:pt x="31204" y="182880"/>
                  <a:pt x="45174" y="193675"/>
                  <a:pt x="11519" y="125730"/>
                </a:cubicBezTo>
                <a:cubicBezTo>
                  <a:pt x="-22136" y="57785"/>
                  <a:pt x="29299" y="35719"/>
                  <a:pt x="22949" y="0"/>
                </a:cubicBezTo>
              </a:path>
            </a:pathLst>
          </a:cu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91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/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Franklin Gothic Book" pitchFamily="34" charset="0"/>
              </a:rPr>
              <a:t>Autopista Conexión Pacifico </a:t>
            </a:r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Franklin Gothic Book" pitchFamily="34" charset="0"/>
              </a:rPr>
              <a:t>2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Franklin Gothic Book" pitchFamily="34" charset="0"/>
            </a:endParaRPr>
          </a:p>
          <a:p>
            <a:pPr algn="r"/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Franklin Gothic Book" pitchFamily="34" charset="0"/>
              </a:rPr>
              <a:t>Túnel de Mulatos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18</a:t>
            </a:fld>
            <a:endParaRPr lang="es-ES"/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2" y="1664804"/>
            <a:ext cx="3282909" cy="424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2239" r="8354" b="13541"/>
          <a:stretch/>
        </p:blipFill>
        <p:spPr bwMode="auto">
          <a:xfrm>
            <a:off x="4283968" y="2132857"/>
            <a:ext cx="437687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"/>
          <p:cNvCxnSpPr/>
          <p:nvPr/>
        </p:nvCxnSpPr>
        <p:spPr>
          <a:xfrm flipV="1">
            <a:off x="1087566" y="2132857"/>
            <a:ext cx="3196402" cy="1368151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1259632" y="3645025"/>
            <a:ext cx="3024336" cy="936104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2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>
              <a:latin typeface="Lucida Brigh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Lucida Bright"/>
              </a:rPr>
              <a:t>Autopista Conexión Pacifico </a:t>
            </a:r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Lucida Bright"/>
              </a:rPr>
              <a:t>2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>
                <a:latin typeface="Lucida Bright"/>
              </a:rPr>
              <a:pPr/>
              <a:t>19</a:t>
            </a:fld>
            <a:endParaRPr lang="es-ES">
              <a:latin typeface="Lucida Bright"/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</a:endParaRPr>
            </a:p>
          </p:txBody>
        </p:sp>
        <p:pic>
          <p:nvPicPr>
            <p:cNvPr id="42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 flipV="1">
            <a:off x="899592" y="3501008"/>
            <a:ext cx="144016" cy="188962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26 Rectángulo"/>
          <p:cNvSpPr/>
          <p:nvPr/>
        </p:nvSpPr>
        <p:spPr>
          <a:xfrm>
            <a:off x="5108606" y="5419781"/>
            <a:ext cx="4032448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 smtClean="0">
                <a:solidFill>
                  <a:schemeClr val="tx1"/>
                </a:solidFill>
                <a:latin typeface="Lucida Bright"/>
              </a:rPr>
              <a:t>Las elevaciones del túnel de Mulatos, tiene en cuenta las cotas generadas por el embalse de </a:t>
            </a:r>
            <a:r>
              <a:rPr lang="es-CO" sz="1100" dirty="0" err="1" smtClean="0">
                <a:solidFill>
                  <a:schemeClr val="tx1"/>
                </a:solidFill>
                <a:latin typeface="Lucida Bright"/>
              </a:rPr>
              <a:t>Cañafisto</a:t>
            </a:r>
            <a:r>
              <a:rPr lang="es-CO" sz="1100" dirty="0" smtClean="0">
                <a:solidFill>
                  <a:schemeClr val="tx1"/>
                </a:solidFill>
                <a:latin typeface="Lucida Bright"/>
              </a:rPr>
              <a:t>. </a:t>
            </a:r>
            <a:endParaRPr lang="es-CO" sz="1100" dirty="0">
              <a:latin typeface="Lucida Bright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509392" y="511200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latin typeface="Lucida Bright"/>
              </a:rPr>
              <a:t>Longitud de 2.5 km</a:t>
            </a:r>
            <a:endParaRPr lang="es-CO" sz="1400" b="1" dirty="0">
              <a:latin typeface="Lucida Bright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084168" y="1186879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latin typeface="Lucida Bright"/>
              </a:rPr>
              <a:t>Túnel de Mulatos</a:t>
            </a:r>
            <a:endParaRPr lang="es-CO" sz="1400" b="1" dirty="0">
              <a:latin typeface="Lucida Br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2" t="22090" r="23554" b="12681"/>
          <a:stretch/>
        </p:blipFill>
        <p:spPr bwMode="auto">
          <a:xfrm>
            <a:off x="4572000" y="1700808"/>
            <a:ext cx="4400699" cy="328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768295" y="1700808"/>
            <a:ext cx="131587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2" y="1664804"/>
            <a:ext cx="3282909" cy="424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24 Conector recto"/>
          <p:cNvCxnSpPr/>
          <p:nvPr/>
        </p:nvCxnSpPr>
        <p:spPr>
          <a:xfrm flipV="1">
            <a:off x="1087566" y="1700808"/>
            <a:ext cx="3421826" cy="1800201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1259632" y="3645025"/>
            <a:ext cx="3312368" cy="134293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4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632"/>
            <a:ext cx="3203848" cy="1296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3"/>
          <p:cNvSpPr txBox="1"/>
          <p:nvPr/>
        </p:nvSpPr>
        <p:spPr>
          <a:xfrm>
            <a:off x="0" y="2958043"/>
            <a:ext cx="9144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tx2"/>
                </a:solidFill>
                <a:latin typeface="Lucida Bright" pitchFamily="18" charset="0"/>
                <a:cs typeface="Arial"/>
              </a:rPr>
              <a:t>Concesión Autopista Conexión Pacifico 3</a:t>
            </a:r>
          </a:p>
          <a:p>
            <a:pPr algn="ctr"/>
            <a:endParaRPr lang="es-ES" sz="900" b="1" dirty="0" smtClean="0">
              <a:solidFill>
                <a:schemeClr val="tx2"/>
              </a:solidFill>
              <a:latin typeface="Lucida Bright" pitchFamily="18" charset="0"/>
              <a:cs typeface="Arial"/>
            </a:endParaRPr>
          </a:p>
          <a:p>
            <a:pPr algn="ctr"/>
            <a:r>
              <a:rPr lang="es-ES" sz="2800" b="1" dirty="0" smtClean="0">
                <a:solidFill>
                  <a:schemeClr val="tx2"/>
                </a:solidFill>
                <a:latin typeface="Lucida Bright" pitchFamily="18" charset="0"/>
                <a:cs typeface="Arial"/>
              </a:rPr>
              <a:t>Proyecto Autopistas para la Prosperidad</a:t>
            </a:r>
          </a:p>
          <a:p>
            <a:pPr algn="ctr"/>
            <a:endParaRPr lang="es-ES" sz="3200" b="1" dirty="0">
              <a:solidFill>
                <a:schemeClr val="tx2"/>
              </a:solidFill>
              <a:latin typeface="Lucida Bright" pitchFamily="18" charset="0"/>
              <a:cs typeface="Arial"/>
            </a:endParaRPr>
          </a:p>
          <a:p>
            <a:pPr algn="ctr"/>
            <a:endParaRPr lang="es-ES" sz="2800" b="1" dirty="0">
              <a:solidFill>
                <a:schemeClr val="tx2"/>
              </a:solidFill>
              <a:latin typeface="Lucida Bright" pitchFamily="18" charset="0"/>
              <a:cs typeface="Arial"/>
            </a:endParaRPr>
          </a:p>
        </p:txBody>
      </p:sp>
      <p:sp>
        <p:nvSpPr>
          <p:cNvPr id="7" name="CuadroTexto 33"/>
          <p:cNvSpPr txBox="1"/>
          <p:nvPr/>
        </p:nvSpPr>
        <p:spPr>
          <a:xfrm>
            <a:off x="0" y="51432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s-ES" sz="1400" dirty="0" smtClean="0">
                <a:solidFill>
                  <a:schemeClr val="tx2"/>
                </a:solidFill>
                <a:latin typeface="Lucida Bright" pitchFamily="18" charset="0"/>
                <a:cs typeface="Arial"/>
              </a:rPr>
              <a:t>Junio de 2013</a:t>
            </a:r>
          </a:p>
          <a:p>
            <a:pPr algn="ctr"/>
            <a:r>
              <a:rPr lang="es-ES" sz="1400" dirty="0" smtClean="0">
                <a:solidFill>
                  <a:schemeClr val="tx2"/>
                </a:solidFill>
                <a:latin typeface="Lucida Bright" pitchFamily="18" charset="0"/>
                <a:cs typeface="Arial"/>
              </a:rPr>
              <a:t>La Pintada, Antioquia.</a:t>
            </a:r>
            <a:endParaRPr lang="es-ES" sz="1400" dirty="0">
              <a:solidFill>
                <a:schemeClr val="tx2"/>
              </a:solidFill>
              <a:latin typeface="Lucida Bright" pitchFamily="18" charset="0"/>
              <a:cs typeface="Arial"/>
            </a:endParaRPr>
          </a:p>
        </p:txBody>
      </p:sp>
      <p:pic>
        <p:nvPicPr>
          <p:cNvPr id="8" name="Picture 7" descr="Logo-Autopistas_Prosperida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16" y="797617"/>
            <a:ext cx="4925240" cy="1706766"/>
          </a:xfrm>
          <a:prstGeom prst="rect">
            <a:avLst/>
          </a:prstGeom>
        </p:spPr>
      </p:pic>
      <p:pic>
        <p:nvPicPr>
          <p:cNvPr id="14" name="Picture 5" descr="http://restituciondetierras.gov.co/media/imagenes/logo_prosperidad_para_todo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949280"/>
            <a:ext cx="2429181" cy="7062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Picture 15" descr="Logo-MinTranspor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49280"/>
            <a:ext cx="2608197" cy="720080"/>
          </a:xfrm>
          <a:prstGeom prst="rect">
            <a:avLst/>
          </a:prstGeom>
        </p:spPr>
      </p:pic>
      <p:pic>
        <p:nvPicPr>
          <p:cNvPr id="17" name="Picture 16" descr="Logo-GOBERNACION_ANTIOQUI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32648"/>
            <a:ext cx="1009523" cy="980728"/>
          </a:xfrm>
          <a:prstGeom prst="rect">
            <a:avLst/>
          </a:prstGeom>
        </p:spPr>
      </p:pic>
      <p:pic>
        <p:nvPicPr>
          <p:cNvPr id="18" name="Picture 17" descr="Logo-ANI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77272"/>
            <a:ext cx="1185514" cy="908720"/>
          </a:xfrm>
          <a:prstGeom prst="rect">
            <a:avLst/>
          </a:prstGeom>
        </p:spPr>
      </p:pic>
      <p:pic>
        <p:nvPicPr>
          <p:cNvPr id="19" name="Picture 18" descr="Logo-ALCALDIA_MEDELLI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77272"/>
            <a:ext cx="1143611" cy="8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Autopista Conexión Pacífico 1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>
                <a:latin typeface="Lucida Bright" pitchFamily="18" charset="0"/>
              </a:rPr>
              <a:pPr/>
              <a:t>20</a:t>
            </a:fld>
            <a:endParaRPr lang="es-ES">
              <a:latin typeface="Lucida Bright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572000" y="5395901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Conecta centros de insumos y producción del norte del país en Magdalena, Atlántico, Bolívar, Córdoba, Sucre y Antioquia, con la Zona Cafetera, Valle del Cauca y el Pacífico. </a:t>
            </a:r>
          </a:p>
        </p:txBody>
      </p:sp>
      <p:cxnSp>
        <p:nvCxnSpPr>
          <p:cNvPr id="36" name="35 Conector recto"/>
          <p:cNvCxnSpPr/>
          <p:nvPr/>
        </p:nvCxnSpPr>
        <p:spPr>
          <a:xfrm flipH="1">
            <a:off x="251520" y="3038183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Rectángulo"/>
          <p:cNvSpPr/>
          <p:nvPr/>
        </p:nvSpPr>
        <p:spPr>
          <a:xfrm rot="10800000">
            <a:off x="2539774" y="2750151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2483768" y="2750151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46  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558362" y="255840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Vías intervenidas</a:t>
            </a:r>
          </a:p>
        </p:txBody>
      </p:sp>
      <p:cxnSp>
        <p:nvCxnSpPr>
          <p:cNvPr id="40" name="39 Conector recto"/>
          <p:cNvCxnSpPr/>
          <p:nvPr/>
        </p:nvCxnSpPr>
        <p:spPr>
          <a:xfrm flipH="1">
            <a:off x="251520" y="3933055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Rectángulo"/>
          <p:cNvSpPr/>
          <p:nvPr/>
        </p:nvSpPr>
        <p:spPr>
          <a:xfrm rot="10800000">
            <a:off x="2539774" y="3645023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2483768" y="3645023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46  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558362" y="3347699"/>
            <a:ext cx="172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Vías operación y mantenimiento</a:t>
            </a:r>
          </a:p>
        </p:txBody>
      </p:sp>
      <p:cxnSp>
        <p:nvCxnSpPr>
          <p:cNvPr id="45" name="44 Conector recto"/>
          <p:cNvCxnSpPr/>
          <p:nvPr/>
        </p:nvCxnSpPr>
        <p:spPr>
          <a:xfrm flipH="1">
            <a:off x="251520" y="4869160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Rectángulo"/>
          <p:cNvSpPr/>
          <p:nvPr/>
        </p:nvSpPr>
        <p:spPr>
          <a:xfrm rot="10800000">
            <a:off x="2539774" y="4581128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2483768" y="4581128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5.60 </a:t>
            </a:r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558362" y="446846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 Túneles</a:t>
            </a:r>
          </a:p>
        </p:txBody>
      </p:sp>
      <p:cxnSp>
        <p:nvCxnSpPr>
          <p:cNvPr id="49" name="48 Conector recto"/>
          <p:cNvCxnSpPr/>
          <p:nvPr/>
        </p:nvCxnSpPr>
        <p:spPr>
          <a:xfrm flipH="1">
            <a:off x="251520" y="5805264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 rot="10800000">
            <a:off x="2539774" y="5517232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2483768" y="551723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2.17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558362" y="540457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20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Puentes</a:t>
            </a:r>
          </a:p>
        </p:txBody>
      </p:sp>
      <p:cxnSp>
        <p:nvCxnSpPr>
          <p:cNvPr id="53" name="52 Conector recto"/>
          <p:cNvCxnSpPr/>
          <p:nvPr/>
        </p:nvCxnSpPr>
        <p:spPr>
          <a:xfrm flipH="1">
            <a:off x="251520" y="2152601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Rectángulo"/>
          <p:cNvSpPr/>
          <p:nvPr/>
        </p:nvSpPr>
        <p:spPr>
          <a:xfrm rot="10800000">
            <a:off x="2539774" y="1864569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Lucida Bright" pitchFamily="18" charset="0"/>
              </a:rPr>
              <a:t>146 </a:t>
            </a:r>
            <a:r>
              <a:rPr lang="es-ES" sz="1400" b="1" dirty="0" smtClean="0">
                <a:latin typeface="Lucida Bright" pitchFamily="18" charset="0"/>
              </a:rPr>
              <a:t>Km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2483768" y="1864569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1.94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Billones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558362" y="178268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Inversión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62" name="Rectangle 61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Lucida Bright" pitchFamily="18" charset="0"/>
              </a:endParaRPr>
            </a:p>
          </p:txBody>
        </p:sp>
        <p:pic>
          <p:nvPicPr>
            <p:cNvPr id="63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64" name="Picture 63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65" name="Picture 6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66" name="Picture 6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67" name="Picture 6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6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83968" y="1087761"/>
            <a:ext cx="4534272" cy="4141439"/>
            <a:chOff x="106761841" y="107176513"/>
            <a:chExt cx="3276162" cy="3166246"/>
          </a:xfrm>
        </p:grpSpPr>
        <p:pic>
          <p:nvPicPr>
            <p:cNvPr id="1027" name="Picture 3" descr="localizacion Antioqui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3" r="4053"/>
            <a:stretch>
              <a:fillRect/>
            </a:stretch>
          </p:blipFill>
          <p:spPr bwMode="auto">
            <a:xfrm>
              <a:off x="106761841" y="108027333"/>
              <a:ext cx="1644148" cy="2315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Mapa-Pacifico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2825" y="107176513"/>
              <a:ext cx="2075178" cy="27439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1F497D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 flipH="1">
              <a:off x="107255587" y="107284595"/>
              <a:ext cx="678557" cy="1630605"/>
            </a:xfrm>
            <a:prstGeom prst="straightConnector1">
              <a:avLst/>
            </a:prstGeom>
            <a:noFill/>
            <a:ln w="9525">
              <a:solidFill>
                <a:srgbClr val="1F497D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30" name="AutoShape 6"/>
            <p:cNvCxnSpPr>
              <a:cxnSpLocks noChangeShapeType="1"/>
            </p:cNvCxnSpPr>
            <p:nvPr/>
          </p:nvCxnSpPr>
          <p:spPr bwMode="auto">
            <a:xfrm flipH="1" flipV="1">
              <a:off x="107265709" y="109064393"/>
              <a:ext cx="697116" cy="786834"/>
            </a:xfrm>
            <a:prstGeom prst="straightConnector1">
              <a:avLst/>
            </a:prstGeom>
            <a:noFill/>
            <a:ln w="9525" algn="ctr">
              <a:solidFill>
                <a:srgbClr val="1F497D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604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Rectángulo"/>
          <p:cNvSpPr/>
          <p:nvPr/>
        </p:nvSpPr>
        <p:spPr>
          <a:xfrm>
            <a:off x="5508104" y="5373216"/>
            <a:ext cx="3563888" cy="5040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5508104" y="4725144"/>
            <a:ext cx="356388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5508104" y="4077072"/>
            <a:ext cx="3563888" cy="5040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508104" y="3429000"/>
            <a:ext cx="356388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5508104" y="2780928"/>
            <a:ext cx="3563888" cy="5040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Características del proyecto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107504" y="2060848"/>
            <a:ext cx="2160240" cy="0"/>
          </a:xfrm>
          <a:prstGeom prst="line">
            <a:avLst/>
          </a:prstGeom>
          <a:ln w="12700">
            <a:solidFill>
              <a:schemeClr val="tx2"/>
            </a:solidFill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2339752" y="2060848"/>
            <a:ext cx="2736304" cy="0"/>
          </a:xfrm>
          <a:prstGeom prst="line">
            <a:avLst/>
          </a:prstGeom>
          <a:ln w="12700">
            <a:solidFill>
              <a:schemeClr val="tx2"/>
            </a:solidFill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5220072" y="2060848"/>
            <a:ext cx="3203848" cy="0"/>
          </a:xfrm>
          <a:prstGeom prst="line">
            <a:avLst/>
          </a:prstGeom>
          <a:ln w="12700">
            <a:solidFill>
              <a:schemeClr val="tx2"/>
            </a:solidFill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Elipse"/>
          <p:cNvSpPr/>
          <p:nvPr/>
        </p:nvSpPr>
        <p:spPr>
          <a:xfrm>
            <a:off x="4355976" y="1484784"/>
            <a:ext cx="1008112" cy="10081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Lucida Bright" pitchFamily="18" charset="0"/>
              </a:rPr>
              <a:t>6%</a:t>
            </a:r>
            <a:endParaRPr lang="es-ES" sz="2400" b="1" dirty="0">
              <a:latin typeface="Lucida Bright" pitchFamily="18" charset="0"/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8100392" y="1484784"/>
            <a:ext cx="1008112" cy="10081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Lucida Bright" pitchFamily="18" charset="0"/>
              </a:rPr>
              <a:t>229</a:t>
            </a:r>
            <a:r>
              <a:rPr lang="es-ES" sz="1600" b="1" dirty="0" smtClean="0">
                <a:latin typeface="Lucida Bright" pitchFamily="18" charset="0"/>
              </a:rPr>
              <a:t> </a:t>
            </a:r>
            <a:r>
              <a:rPr lang="es-ES" sz="1200" b="1" dirty="0" err="1" smtClean="0">
                <a:latin typeface="Lucida Bright" pitchFamily="18" charset="0"/>
              </a:rPr>
              <a:t>Mts</a:t>
            </a:r>
            <a:r>
              <a:rPr lang="es-ES" sz="1200" b="1" dirty="0" smtClean="0">
                <a:latin typeface="Lucida Bright" pitchFamily="18" charset="0"/>
              </a:rPr>
              <a:t>.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-396552" y="170080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Velocidad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411760" y="170080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Pendiente máx.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5508104" y="169151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Radio de curvatura mín.</a:t>
            </a:r>
          </a:p>
        </p:txBody>
      </p:sp>
      <p:sp>
        <p:nvSpPr>
          <p:cNvPr id="31" name="30 Elipse"/>
          <p:cNvSpPr/>
          <p:nvPr/>
        </p:nvSpPr>
        <p:spPr>
          <a:xfrm>
            <a:off x="1475656" y="1556792"/>
            <a:ext cx="1008112" cy="1008112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Lucida Bright" pitchFamily="18" charset="0"/>
              </a:rPr>
              <a:t>80</a:t>
            </a:r>
          </a:p>
          <a:p>
            <a:pPr algn="ctr"/>
            <a:r>
              <a:rPr lang="es-ES" sz="1200" b="1" dirty="0" smtClean="0">
                <a:latin typeface="Lucida Bright" pitchFamily="18" charset="0"/>
              </a:rPr>
              <a:t>Km/h</a:t>
            </a:r>
            <a:endParaRPr lang="es-ES" sz="1400" b="1" dirty="0">
              <a:latin typeface="Lucida Bright" pitchFamily="18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5580112" y="2780928"/>
            <a:ext cx="3563888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Servicios para los usuarios: (ambulancia, policía, grúas, teléfonos de emergencia)</a:t>
            </a: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580112" y="3429000"/>
            <a:ext cx="3563888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Señalización con estándares internacionales</a:t>
            </a: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5580112" y="4077072"/>
            <a:ext cx="3563888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Seguridad vial</a:t>
            </a: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80112" y="4725144"/>
            <a:ext cx="3563888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Variantes en poblaciones</a:t>
            </a: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580112" y="5373216"/>
            <a:ext cx="3563888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itchFamily="18" charset="0"/>
              </a:rPr>
              <a:t>Andenes y bermas amplios</a:t>
            </a: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55" name="5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050" smtClean="0">
                <a:latin typeface="Lucida Bright" pitchFamily="18" charset="0"/>
              </a:rPr>
              <a:pPr/>
              <a:t>21</a:t>
            </a:fld>
            <a:endParaRPr lang="es-ES" sz="1050">
              <a:latin typeface="Lucida Bright" pitchFamily="18" charset="0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5" name="Rectangle 44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Lucida Bright" pitchFamily="18" charset="0"/>
              </a:endParaRPr>
            </a:p>
          </p:txBody>
        </p:sp>
        <p:pic>
          <p:nvPicPr>
            <p:cNvPr id="46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8" name="Picture 47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50" name="Picture 49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52" name="Picture 51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56" name="Picture 55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57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36" name="26 Rectángulo"/>
          <p:cNvSpPr/>
          <p:nvPr/>
        </p:nvSpPr>
        <p:spPr>
          <a:xfrm>
            <a:off x="611560" y="4941168"/>
            <a:ext cx="4032448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Desde el inicio del proyecto, quedarán planteadas y diseñadas todas las vías en doble calzada.</a:t>
            </a:r>
          </a:p>
          <a:p>
            <a:pPr algn="just"/>
            <a:endParaRPr lang="es-E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  <a:p>
            <a:pPr algn="just"/>
            <a:r>
              <a:rPr lang="es-E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Las licencias y compra de predios se harán para las dos calzadas.</a:t>
            </a:r>
          </a:p>
        </p:txBody>
      </p:sp>
      <p:sp>
        <p:nvSpPr>
          <p:cNvPr id="37" name="29 Rectángulo"/>
          <p:cNvSpPr/>
          <p:nvPr/>
        </p:nvSpPr>
        <p:spPr>
          <a:xfrm>
            <a:off x="611560" y="3444071"/>
            <a:ext cx="4032448" cy="151216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latin typeface="Lucida Bright" pitchFamily="18" charset="0"/>
            </a:endParaRPr>
          </a:p>
        </p:txBody>
      </p:sp>
      <p:sp>
        <p:nvSpPr>
          <p:cNvPr id="38" name="31 Rectángulo"/>
          <p:cNvSpPr/>
          <p:nvPr/>
        </p:nvSpPr>
        <p:spPr>
          <a:xfrm>
            <a:off x="611560" y="4452183"/>
            <a:ext cx="21602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latin typeface="Lucida Bright" pitchFamily="18" charset="0"/>
            </a:endParaRPr>
          </a:p>
        </p:txBody>
      </p:sp>
      <p:pic>
        <p:nvPicPr>
          <p:cNvPr id="58" name="Imagen 7" descr="Screen Shot 2013-04-03 at 22.08.36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4032448" cy="2103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7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z="4000">
              <a:latin typeface="Lucida Bright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100" smtClean="0">
                <a:latin typeface="Lucida Bright" pitchFamily="18" charset="0"/>
              </a:rPr>
              <a:pPr/>
              <a:t>22</a:t>
            </a:fld>
            <a:endParaRPr lang="es-ES" sz="1100">
              <a:latin typeface="Lucida Brigh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000" dirty="0">
              <a:latin typeface="Lucida Bright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latin typeface="Lucida Bright" pitchFamily="18" charset="0"/>
                <a:cs typeface="Arial"/>
              </a:rPr>
              <a:t>Generación de empleo</a:t>
            </a:r>
            <a:endParaRPr lang="es-ES" b="1" dirty="0">
              <a:latin typeface="Lucida Bright" pitchFamily="18" charset="0"/>
              <a:cs typeface="Arial"/>
            </a:endParaRPr>
          </a:p>
        </p:txBody>
      </p:sp>
      <p:grpSp>
        <p:nvGrpSpPr>
          <p:cNvPr id="8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9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Lucida Bright" pitchFamily="18" charset="0"/>
              </a:endParaRPr>
            </a:p>
          </p:txBody>
        </p:sp>
        <p:pic>
          <p:nvPicPr>
            <p:cNvPr id="10" name="Picture 5" descr="http://restituciondetierras.gov.co/media/imagenes/logo_prosperidad_para_todos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1" name="Picture 42" descr="Logo-MinTranspor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12" name="Picture 44" descr="Logo-GOBERNACION_ANTIOQUI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13" name="Picture 45" descr="Logo-ANI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14" name="Picture 46" descr="Logo-ALCALDIA_MEDELLIN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5124" name="Picture 4" descr="http://t0.gstatic.com/images?q=tbn:ANd9GcSKTszhUYmT2szQGGEhGtLVEZKZXqr5lY3B-sWu_mNzTHjeKOf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12" y="1844824"/>
            <a:ext cx="324626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462678" y="266333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Total de empleos </a:t>
            </a:r>
          </a:p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Fase de Construcción </a:t>
            </a:r>
          </a:p>
        </p:txBody>
      </p:sp>
      <p:cxnSp>
        <p:nvCxnSpPr>
          <p:cNvPr id="20" name="19 Conector recto"/>
          <p:cNvCxnSpPr/>
          <p:nvPr/>
        </p:nvCxnSpPr>
        <p:spPr>
          <a:xfrm flipH="1">
            <a:off x="561278" y="3278797"/>
            <a:ext cx="2640433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 rot="10800000">
            <a:off x="3323932" y="2990765"/>
            <a:ext cx="776468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093066" y="2990765"/>
            <a:ext cx="956092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6.100</a:t>
            </a:r>
            <a:endParaRPr lang="es-E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276847" y="4747111"/>
            <a:ext cx="2114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Empleos Directos </a:t>
            </a:r>
          </a:p>
        </p:txBody>
      </p:sp>
      <p:cxnSp>
        <p:nvCxnSpPr>
          <p:cNvPr id="24" name="23 Conector recto"/>
          <p:cNvCxnSpPr/>
          <p:nvPr/>
        </p:nvCxnSpPr>
        <p:spPr>
          <a:xfrm flipH="1">
            <a:off x="1272035" y="5176581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 rot="10800000">
            <a:off x="3512667" y="4888549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3504283" y="4888549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3.700</a:t>
            </a:r>
          </a:p>
        </p:txBody>
      </p:sp>
      <p:cxnSp>
        <p:nvCxnSpPr>
          <p:cNvPr id="28" name="27 Conector recto"/>
          <p:cNvCxnSpPr/>
          <p:nvPr/>
        </p:nvCxnSpPr>
        <p:spPr>
          <a:xfrm flipH="1">
            <a:off x="4784570" y="5176581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Rectángulo"/>
          <p:cNvSpPr/>
          <p:nvPr/>
        </p:nvSpPr>
        <p:spPr>
          <a:xfrm rot="10800000">
            <a:off x="6994437" y="4888549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6964287" y="4866677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2.400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848040" y="4734660"/>
            <a:ext cx="190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Empleos Indirectos </a:t>
            </a:r>
          </a:p>
        </p:txBody>
      </p:sp>
      <p:pic>
        <p:nvPicPr>
          <p:cNvPr id="32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000" dirty="0">
              <a:latin typeface="Lucida Bright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600" b="1" dirty="0" smtClean="0">
                <a:ln w="1905"/>
                <a:solidFill>
                  <a:srgbClr val="77933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Bright" pitchFamily="18" charset="0"/>
              </a:rPr>
              <a:t> </a:t>
            </a:r>
            <a:r>
              <a:rPr lang="es-CO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Simultaneidad Medellín </a:t>
            </a:r>
            <a:r>
              <a:rPr lang="es-CO" b="1" dirty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– </a:t>
            </a:r>
            <a:r>
              <a:rPr lang="es-CO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Cali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pic>
        <p:nvPicPr>
          <p:cNvPr id="20" name="Imagen 3" descr="Screen Shot 2013-04-03 at 15.45.3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21" name="Picture 4" descr="http://www.rutacol.com/wp-content/uploads/2010/10/medellin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" y="2276872"/>
            <a:ext cx="1756117" cy="1197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9" name="3 CuadroTexto"/>
          <p:cNvSpPr txBox="1"/>
          <p:nvPr/>
        </p:nvSpPr>
        <p:spPr>
          <a:xfrm>
            <a:off x="2286000" y="2581797"/>
            <a:ext cx="6204402" cy="523220"/>
          </a:xfrm>
          <a:prstGeom prst="rect">
            <a:avLst/>
          </a:prstGeom>
          <a:solidFill>
            <a:srgbClr val="EBF1D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tx1"/>
                </a:solidFill>
                <a:latin typeface="Lucida Bright" pitchFamily="18" charset="0"/>
              </a:rPr>
              <a:t>15 HORAS</a:t>
            </a:r>
            <a:endParaRPr lang="es-ES" sz="2800" b="1" dirty="0">
              <a:solidFill>
                <a:schemeClr val="tx1"/>
              </a:solidFill>
              <a:latin typeface="Lucida Bright" pitchFamily="18" charset="0"/>
            </a:endParaRPr>
          </a:p>
        </p:txBody>
      </p:sp>
      <p:sp>
        <p:nvSpPr>
          <p:cNvPr id="30" name="4 CuadroTexto"/>
          <p:cNvSpPr txBox="1"/>
          <p:nvPr/>
        </p:nvSpPr>
        <p:spPr>
          <a:xfrm>
            <a:off x="2250407" y="4969104"/>
            <a:ext cx="3303967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tx1"/>
                </a:solidFill>
                <a:latin typeface="Lucida Bright" pitchFamily="18" charset="0"/>
              </a:rPr>
              <a:t>8 HORAS</a:t>
            </a:r>
            <a:endParaRPr lang="es-ES" sz="2800" b="1" dirty="0">
              <a:solidFill>
                <a:schemeClr val="tx1"/>
              </a:solidFill>
              <a:latin typeface="Lucida Bright" pitchFamily="18" charset="0"/>
            </a:endParaRPr>
          </a:p>
        </p:txBody>
      </p:sp>
      <p:sp>
        <p:nvSpPr>
          <p:cNvPr id="33" name="8 CuadroTexto"/>
          <p:cNvSpPr txBox="1"/>
          <p:nvPr/>
        </p:nvSpPr>
        <p:spPr>
          <a:xfrm>
            <a:off x="701823" y="1736865"/>
            <a:ext cx="1584177" cy="369332"/>
          </a:xfrm>
          <a:prstGeom prst="rect">
            <a:avLst/>
          </a:prstGeom>
          <a:solidFill>
            <a:srgbClr val="EBF1D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chemeClr val="tx1"/>
                </a:solidFill>
                <a:latin typeface="Lucida Bright" pitchFamily="18" charset="0"/>
              </a:rPr>
              <a:t>ACTUAL</a:t>
            </a:r>
            <a:endParaRPr lang="es-ES" b="1" dirty="0">
              <a:solidFill>
                <a:schemeClr val="tx1"/>
              </a:solidFill>
              <a:latin typeface="Lucida Bright" pitchFamily="18" charset="0"/>
            </a:endParaRPr>
          </a:p>
        </p:txBody>
      </p:sp>
      <p:sp>
        <p:nvSpPr>
          <p:cNvPr id="34" name="9 CuadroTexto"/>
          <p:cNvSpPr txBox="1"/>
          <p:nvPr/>
        </p:nvSpPr>
        <p:spPr>
          <a:xfrm>
            <a:off x="674362" y="3960992"/>
            <a:ext cx="440169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tx1"/>
                </a:solidFill>
                <a:latin typeface="Lucida Bright" pitchFamily="18" charset="0"/>
              </a:rPr>
              <a:t>AUTOPISTAS DE LA PROSPERIDAD</a:t>
            </a:r>
            <a:endParaRPr lang="es-ES" b="1" dirty="0">
              <a:solidFill>
                <a:schemeClr val="tx1"/>
              </a:solidFill>
              <a:latin typeface="Lucida Bright" pitchFamily="18" charset="0"/>
            </a:endParaRPr>
          </a:p>
        </p:txBody>
      </p:sp>
      <p:pic>
        <p:nvPicPr>
          <p:cNvPr id="36" name="1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42" y="4718758"/>
            <a:ext cx="1249604" cy="894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1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07" y="2396203"/>
            <a:ext cx="1249604" cy="894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4" descr="http://www.rutacol.com/wp-content/uploads/2010/10/medellin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" y="4567385"/>
            <a:ext cx="1756117" cy="1197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5778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0.57934 0.0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5000" de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7361 -0.00116 " pathEditMode="relative" rAng="0" ptsTypes="AA">
                                      <p:cBhvr>
                                        <p:cTn id="31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66 Conector recto"/>
          <p:cNvCxnSpPr/>
          <p:nvPr/>
        </p:nvCxnSpPr>
        <p:spPr>
          <a:xfrm>
            <a:off x="755576" y="4068361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0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Proceso de selección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107504" y="1838435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Presentación 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Manifestaciones 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de Interés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-540568" y="4862771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Invitación a presentar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Manifestaciones 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de Interés</a:t>
            </a:r>
          </a:p>
        </p:txBody>
      </p:sp>
      <p:cxnSp>
        <p:nvCxnSpPr>
          <p:cNvPr id="73" name="72 Conector recto"/>
          <p:cNvCxnSpPr/>
          <p:nvPr/>
        </p:nvCxnSpPr>
        <p:spPr>
          <a:xfrm>
            <a:off x="3275856" y="4068361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73 CuadroTexto"/>
          <p:cNvSpPr txBox="1"/>
          <p:nvPr/>
        </p:nvSpPr>
        <p:spPr>
          <a:xfrm>
            <a:off x="1763688" y="4862771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Confirmación 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lista precalificados</a:t>
            </a:r>
          </a:p>
        </p:txBody>
      </p:sp>
      <p:cxnSp>
        <p:nvCxnSpPr>
          <p:cNvPr id="75" name="74 Conector recto"/>
          <p:cNvCxnSpPr/>
          <p:nvPr/>
        </p:nvCxnSpPr>
        <p:spPr>
          <a:xfrm>
            <a:off x="6588224" y="4068361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75 CuadroTexto"/>
          <p:cNvSpPr txBox="1"/>
          <p:nvPr/>
        </p:nvSpPr>
        <p:spPr>
          <a:xfrm>
            <a:off x="4644008" y="485173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Presentación 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de propuestas</a:t>
            </a:r>
          </a:p>
        </p:txBody>
      </p:sp>
      <p:cxnSp>
        <p:nvCxnSpPr>
          <p:cNvPr id="77" name="76 Conector recto"/>
          <p:cNvCxnSpPr/>
          <p:nvPr/>
        </p:nvCxnSpPr>
        <p:spPr>
          <a:xfrm>
            <a:off x="7956376" y="4149080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>
            <a:off x="7020272" y="3852337"/>
            <a:ext cx="0" cy="144016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>
            <a:off x="7164288" y="2772217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81 CuadroTexto"/>
          <p:cNvSpPr txBox="1"/>
          <p:nvPr/>
        </p:nvSpPr>
        <p:spPr>
          <a:xfrm>
            <a:off x="5652120" y="1869212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Selección </a:t>
            </a:r>
          </a:p>
          <a:p>
            <a:pPr algn="ct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i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nversionista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privado</a:t>
            </a:r>
          </a:p>
        </p:txBody>
      </p:sp>
      <p:sp>
        <p:nvSpPr>
          <p:cNvPr id="83" name="82 CuadroTexto"/>
          <p:cNvSpPr txBox="1"/>
          <p:nvPr/>
        </p:nvSpPr>
        <p:spPr>
          <a:xfrm>
            <a:off x="6444208" y="479715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Firma 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contrato</a:t>
            </a:r>
          </a:p>
        </p:txBody>
      </p:sp>
      <p:sp>
        <p:nvSpPr>
          <p:cNvPr id="84" name="83 CuadroTexto"/>
          <p:cNvSpPr txBox="1"/>
          <p:nvPr/>
        </p:nvSpPr>
        <p:spPr>
          <a:xfrm>
            <a:off x="5508104" y="5364505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Calificación de 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propuestas</a:t>
            </a:r>
          </a:p>
        </p:txBody>
      </p:sp>
      <p:cxnSp>
        <p:nvCxnSpPr>
          <p:cNvPr id="91" name="90 Conector recto"/>
          <p:cNvCxnSpPr/>
          <p:nvPr/>
        </p:nvCxnSpPr>
        <p:spPr>
          <a:xfrm>
            <a:off x="1619672" y="2772217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62 Grupo"/>
          <p:cNvGrpSpPr/>
          <p:nvPr/>
        </p:nvGrpSpPr>
        <p:grpSpPr>
          <a:xfrm>
            <a:off x="1016037" y="3348281"/>
            <a:ext cx="7372383" cy="864096"/>
            <a:chOff x="367425" y="2780928"/>
            <a:chExt cx="8957103" cy="807872"/>
          </a:xfrm>
        </p:grpSpPr>
        <p:sp>
          <p:nvSpPr>
            <p:cNvPr id="23" name="Cheurón 4"/>
            <p:cNvSpPr/>
            <p:nvPr/>
          </p:nvSpPr>
          <p:spPr>
            <a:xfrm>
              <a:off x="367425" y="2780928"/>
              <a:ext cx="655923" cy="807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400" kern="1200" dirty="0">
                <a:latin typeface="Lucida Bright" pitchFamily="18" charset="0"/>
              </a:endParaRPr>
            </a:p>
          </p:txBody>
        </p:sp>
        <p:sp>
          <p:nvSpPr>
            <p:cNvPr id="26" name="Cheurón 4"/>
            <p:cNvSpPr/>
            <p:nvPr/>
          </p:nvSpPr>
          <p:spPr>
            <a:xfrm>
              <a:off x="1375536" y="2780928"/>
              <a:ext cx="655923" cy="807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400" kern="1200" dirty="0">
                <a:latin typeface="Lucida Bright" pitchFamily="18" charset="0"/>
              </a:endParaRPr>
            </a:p>
          </p:txBody>
        </p:sp>
        <p:sp>
          <p:nvSpPr>
            <p:cNvPr id="29" name="Cheurón 4"/>
            <p:cNvSpPr/>
            <p:nvPr/>
          </p:nvSpPr>
          <p:spPr>
            <a:xfrm>
              <a:off x="2383648" y="2780928"/>
              <a:ext cx="655923" cy="807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400" kern="1200" dirty="0">
                <a:latin typeface="Lucida Bright" pitchFamily="18" charset="0"/>
              </a:endParaRPr>
            </a:p>
          </p:txBody>
        </p:sp>
        <p:sp>
          <p:nvSpPr>
            <p:cNvPr id="39" name="Cheurón 4"/>
            <p:cNvSpPr/>
            <p:nvPr/>
          </p:nvSpPr>
          <p:spPr>
            <a:xfrm>
              <a:off x="3391759" y="2780928"/>
              <a:ext cx="655923" cy="807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400" kern="1200" dirty="0">
                <a:latin typeface="Lucida Bright" pitchFamily="18" charset="0"/>
              </a:endParaRPr>
            </a:p>
          </p:txBody>
        </p:sp>
        <p:sp>
          <p:nvSpPr>
            <p:cNvPr id="42" name="Cheurón 4"/>
            <p:cNvSpPr/>
            <p:nvPr/>
          </p:nvSpPr>
          <p:spPr>
            <a:xfrm>
              <a:off x="4399871" y="2780928"/>
              <a:ext cx="655923" cy="807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400" kern="1200" dirty="0">
                <a:latin typeface="Lucida Bright" pitchFamily="18" charset="0"/>
              </a:endParaRPr>
            </a:p>
          </p:txBody>
        </p:sp>
        <p:sp>
          <p:nvSpPr>
            <p:cNvPr id="46" name="Cheurón 4"/>
            <p:cNvSpPr/>
            <p:nvPr/>
          </p:nvSpPr>
          <p:spPr>
            <a:xfrm>
              <a:off x="5407983" y="2780928"/>
              <a:ext cx="655923" cy="807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400" kern="1200" dirty="0">
                <a:latin typeface="Lucida Bright" pitchFamily="18" charset="0"/>
              </a:endParaRPr>
            </a:p>
          </p:txBody>
        </p:sp>
        <p:sp>
          <p:nvSpPr>
            <p:cNvPr id="51" name="Cheurón 4"/>
            <p:cNvSpPr/>
            <p:nvPr/>
          </p:nvSpPr>
          <p:spPr>
            <a:xfrm>
              <a:off x="6416096" y="2780928"/>
              <a:ext cx="655923" cy="807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400" kern="1200" dirty="0">
                <a:latin typeface="Lucida Bright" pitchFamily="18" charset="0"/>
              </a:endParaRPr>
            </a:p>
          </p:txBody>
        </p:sp>
        <p:grpSp>
          <p:nvGrpSpPr>
            <p:cNvPr id="11" name="51 Grupo"/>
            <p:cNvGrpSpPr/>
            <p:nvPr/>
          </p:nvGrpSpPr>
          <p:grpSpPr>
            <a:xfrm>
              <a:off x="7020272" y="2780928"/>
              <a:ext cx="1296144" cy="807872"/>
              <a:chOff x="2736319" y="1872203"/>
              <a:chExt cx="1296144" cy="807872"/>
            </a:xfrm>
          </p:grpSpPr>
          <p:sp>
            <p:nvSpPr>
              <p:cNvPr id="55" name="54 Cheurón"/>
              <p:cNvSpPr/>
              <p:nvPr/>
            </p:nvSpPr>
            <p:spPr>
              <a:xfrm>
                <a:off x="2736319" y="1872203"/>
                <a:ext cx="1296144" cy="720080"/>
              </a:xfrm>
              <a:prstGeom prst="chevron">
                <a:avLst/>
              </a:prstGeom>
              <a:gradFill flip="none" rotWithShape="1">
                <a:gsLst>
                  <a:gs pos="0">
                    <a:schemeClr val="accent1">
                      <a:hueOff val="0"/>
                      <a:satOff val="0"/>
                      <a:lumOff val="0"/>
                      <a:tint val="66000"/>
                      <a:satMod val="160000"/>
                    </a:schemeClr>
                  </a:gs>
                  <a:gs pos="50000">
                    <a:schemeClr val="accent1">
                      <a:hueOff val="0"/>
                      <a:satOff val="0"/>
                      <a:lumOff val="0"/>
                      <a:tint val="44500"/>
                      <a:satMod val="160000"/>
                    </a:schemeClr>
                  </a:gs>
                  <a:gs pos="100000">
                    <a:schemeClr val="accent1">
                      <a:hueOff val="0"/>
                      <a:satOff val="0"/>
                      <a:lumOff val="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Cheurón 4"/>
              <p:cNvSpPr/>
              <p:nvPr/>
            </p:nvSpPr>
            <p:spPr>
              <a:xfrm>
                <a:off x="3140254" y="1872203"/>
                <a:ext cx="655923" cy="8078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2024" tIns="64008" rIns="64008" bIns="64008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4400" kern="1200" dirty="0">
                  <a:latin typeface="Lucida Bright" pitchFamily="18" charset="0"/>
                </a:endParaRPr>
              </a:p>
            </p:txBody>
          </p:sp>
        </p:grpSp>
        <p:grpSp>
          <p:nvGrpSpPr>
            <p:cNvPr id="12" name="59 Grupo"/>
            <p:cNvGrpSpPr/>
            <p:nvPr/>
          </p:nvGrpSpPr>
          <p:grpSpPr>
            <a:xfrm>
              <a:off x="8028384" y="2780928"/>
              <a:ext cx="1296144" cy="807872"/>
              <a:chOff x="2736319" y="1872203"/>
              <a:chExt cx="1296144" cy="807872"/>
            </a:xfrm>
          </p:grpSpPr>
          <p:sp>
            <p:nvSpPr>
              <p:cNvPr id="61" name="60 Cheurón"/>
              <p:cNvSpPr/>
              <p:nvPr/>
            </p:nvSpPr>
            <p:spPr>
              <a:xfrm>
                <a:off x="2736319" y="1872203"/>
                <a:ext cx="1296144" cy="720080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2" name="Cheurón 4"/>
              <p:cNvSpPr/>
              <p:nvPr/>
            </p:nvSpPr>
            <p:spPr>
              <a:xfrm>
                <a:off x="3140254" y="1872203"/>
                <a:ext cx="655923" cy="8078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2024" tIns="64008" rIns="64008" bIns="64008" numCol="1" spcCol="1270" anchor="ctr" anchorCtr="0">
                <a:noAutofit/>
              </a:bodyPr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4400" kern="1200" dirty="0">
                  <a:latin typeface="Lucida Bright" pitchFamily="18" charset="0"/>
                </a:endParaRPr>
              </a:p>
            </p:txBody>
          </p:sp>
        </p:grpSp>
      </p:grpSp>
      <p:sp>
        <p:nvSpPr>
          <p:cNvPr id="92" name="91 CuadroTexto"/>
          <p:cNvSpPr txBox="1"/>
          <p:nvPr/>
        </p:nvSpPr>
        <p:spPr>
          <a:xfrm rot="19283871">
            <a:off x="388869" y="277472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Lucida Bright" pitchFamily="18" charset="0"/>
              </a:rPr>
              <a:t>May</a:t>
            </a:r>
            <a:r>
              <a:rPr lang="es-ES" sz="1200" b="1" dirty="0" smtClean="0">
                <a:latin typeface="Lucida Bright" pitchFamily="18" charset="0"/>
              </a:rPr>
              <a:t> 2013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93" name="92 CuadroTexto"/>
          <p:cNvSpPr txBox="1"/>
          <p:nvPr/>
        </p:nvSpPr>
        <p:spPr>
          <a:xfrm rot="19283871">
            <a:off x="1521794" y="2750674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Lucida Bright" pitchFamily="18" charset="0"/>
              </a:rPr>
              <a:t>Jun</a:t>
            </a:r>
            <a:r>
              <a:rPr lang="es-ES" sz="1200" b="1" dirty="0" smtClean="0">
                <a:latin typeface="Lucida Bright" pitchFamily="18" charset="0"/>
              </a:rPr>
              <a:t> 2013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94" name="93 CuadroTexto"/>
          <p:cNvSpPr txBox="1"/>
          <p:nvPr/>
        </p:nvSpPr>
        <p:spPr>
          <a:xfrm rot="19283871">
            <a:off x="2889946" y="2750674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Lucida Bright" pitchFamily="18" charset="0"/>
              </a:rPr>
              <a:t>Ago</a:t>
            </a:r>
            <a:r>
              <a:rPr lang="es-ES" sz="1200" b="1" dirty="0" smtClean="0">
                <a:latin typeface="Lucida Bright" pitchFamily="18" charset="0"/>
              </a:rPr>
              <a:t> 2013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95" name="94 CuadroTexto"/>
          <p:cNvSpPr txBox="1"/>
          <p:nvPr/>
        </p:nvSpPr>
        <p:spPr>
          <a:xfrm rot="19283871">
            <a:off x="6290566" y="2750674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Lucida Bright" pitchFamily="18" charset="0"/>
              </a:rPr>
              <a:t>Nov2013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96" name="95 CuadroTexto"/>
          <p:cNvSpPr txBox="1"/>
          <p:nvPr/>
        </p:nvSpPr>
        <p:spPr>
          <a:xfrm rot="19283871">
            <a:off x="7226670" y="2750674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Lucida Bright" pitchFamily="18" charset="0"/>
              </a:rPr>
              <a:t>Dic</a:t>
            </a:r>
            <a:r>
              <a:rPr lang="es-ES" sz="1200" b="1" dirty="0" smtClean="0">
                <a:latin typeface="Lucida Bright" pitchFamily="18" charset="0"/>
              </a:rPr>
              <a:t> 2013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98" name="9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100" smtClean="0">
                <a:latin typeface="Lucida Bright" pitchFamily="18" charset="0"/>
              </a:rPr>
              <a:pPr/>
              <a:t>24</a:t>
            </a:fld>
            <a:endParaRPr lang="es-ES" sz="1100">
              <a:latin typeface="Lucida Bright" pitchFamily="18" charset="0"/>
            </a:endParaRPr>
          </a:p>
        </p:txBody>
      </p:sp>
      <p:grpSp>
        <p:nvGrpSpPr>
          <p:cNvPr id="13" name="Group 65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68" name="Rectangle 67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Lucida Bright" pitchFamily="18" charset="0"/>
              </a:endParaRPr>
            </a:p>
          </p:txBody>
        </p:sp>
        <p:pic>
          <p:nvPicPr>
            <p:cNvPr id="69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70" name="Picture 69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71" name="Picture 70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72" name="Picture 71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80" name="Picture 79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81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85" name="63 CuadroTexto"/>
          <p:cNvSpPr txBox="1"/>
          <p:nvPr/>
        </p:nvSpPr>
        <p:spPr>
          <a:xfrm>
            <a:off x="3419872" y="206084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Preparación Propuestas</a:t>
            </a:r>
          </a:p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Precalificados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</p:txBody>
      </p:sp>
      <p:cxnSp>
        <p:nvCxnSpPr>
          <p:cNvPr id="86" name="78 Conector recto"/>
          <p:cNvCxnSpPr/>
          <p:nvPr/>
        </p:nvCxnSpPr>
        <p:spPr>
          <a:xfrm>
            <a:off x="4932040" y="2708920"/>
            <a:ext cx="0" cy="576064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78 Conector recto"/>
          <p:cNvCxnSpPr/>
          <p:nvPr/>
        </p:nvCxnSpPr>
        <p:spPr>
          <a:xfrm>
            <a:off x="3275856" y="3284984"/>
            <a:ext cx="3168352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Cheurón"/>
          <p:cNvSpPr/>
          <p:nvPr/>
        </p:nvSpPr>
        <p:spPr>
          <a:xfrm>
            <a:off x="4840374" y="3348281"/>
            <a:ext cx="1066826" cy="770194"/>
          </a:xfrm>
          <a:prstGeom prst="chevron">
            <a:avLst/>
          </a:prstGeom>
          <a:gradFill flip="none" rotWithShape="1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6" name="65 Cheurón"/>
          <p:cNvSpPr/>
          <p:nvPr/>
        </p:nvSpPr>
        <p:spPr>
          <a:xfrm>
            <a:off x="3161679" y="3345432"/>
            <a:ext cx="1066826" cy="770194"/>
          </a:xfrm>
          <a:prstGeom prst="chevron">
            <a:avLst/>
          </a:prstGeom>
          <a:gradFill flip="none" rotWithShape="1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8" name="87 Cheurón"/>
          <p:cNvSpPr/>
          <p:nvPr/>
        </p:nvSpPr>
        <p:spPr>
          <a:xfrm>
            <a:off x="1491565" y="3339813"/>
            <a:ext cx="1066826" cy="770194"/>
          </a:xfrm>
          <a:prstGeom prst="chevron">
            <a:avLst/>
          </a:prstGeom>
          <a:gradFill flip="none" rotWithShape="1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8" name="117 Cheurón"/>
          <p:cNvSpPr/>
          <p:nvPr/>
        </p:nvSpPr>
        <p:spPr>
          <a:xfrm>
            <a:off x="5658767" y="3348281"/>
            <a:ext cx="1066826" cy="770194"/>
          </a:xfrm>
          <a:prstGeom prst="chevron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9" name="118 Cheurón"/>
          <p:cNvSpPr/>
          <p:nvPr/>
        </p:nvSpPr>
        <p:spPr>
          <a:xfrm>
            <a:off x="3970091" y="3339813"/>
            <a:ext cx="1066826" cy="770194"/>
          </a:xfrm>
          <a:prstGeom prst="chevron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0" name="119 Cheurón"/>
          <p:cNvSpPr/>
          <p:nvPr/>
        </p:nvSpPr>
        <p:spPr>
          <a:xfrm>
            <a:off x="2349236" y="3348281"/>
            <a:ext cx="1066826" cy="770194"/>
          </a:xfrm>
          <a:prstGeom prst="chevron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1" name="120 Cheurón"/>
          <p:cNvSpPr/>
          <p:nvPr/>
        </p:nvSpPr>
        <p:spPr>
          <a:xfrm>
            <a:off x="696862" y="3348281"/>
            <a:ext cx="1066826" cy="770194"/>
          </a:xfrm>
          <a:prstGeom prst="chevron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52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0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Cronograma contrato tipo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100" smtClean="0">
                <a:latin typeface="Lucida Bright" pitchFamily="18" charset="0"/>
              </a:rPr>
              <a:pPr/>
              <a:t>25</a:t>
            </a:fld>
            <a:endParaRPr lang="es-ES" sz="1100">
              <a:latin typeface="Lucida Bright" pitchFamily="18" charset="0"/>
            </a:endParaRPr>
          </a:p>
        </p:txBody>
      </p:sp>
      <p:grpSp>
        <p:nvGrpSpPr>
          <p:cNvPr id="8" name="Group 57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68" name="Rectangle 67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Lucida Bright" pitchFamily="18" charset="0"/>
              </a:endParaRPr>
            </a:p>
          </p:txBody>
        </p:sp>
        <p:pic>
          <p:nvPicPr>
            <p:cNvPr id="69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72" name="Picture 71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73" name="Picture 72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77" name="Picture 76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78" name="Picture 77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86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19283871">
            <a:off x="153642" y="2110763"/>
            <a:ext cx="111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err="1" smtClean="0">
                <a:latin typeface="Lucida Bright" pitchFamily="18" charset="0"/>
              </a:rPr>
              <a:t>Dic</a:t>
            </a:r>
            <a:r>
              <a:rPr lang="es-ES" sz="1100" b="1" dirty="0" smtClean="0">
                <a:latin typeface="Lucida Bright" pitchFamily="18" charset="0"/>
              </a:rPr>
              <a:t> 2013</a:t>
            </a:r>
            <a:endParaRPr lang="es-ES" sz="1100" b="1" dirty="0">
              <a:latin typeface="Lucida Bright" pitchFamily="18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 rot="19283871">
            <a:off x="2446171" y="2110765"/>
            <a:ext cx="111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latin typeface="Lucida Bright" pitchFamily="18" charset="0"/>
              </a:rPr>
              <a:t>Ene 2014</a:t>
            </a:r>
            <a:endParaRPr lang="es-ES" sz="1100" b="1" dirty="0">
              <a:latin typeface="Lucida Bright" pitchFamily="18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 rot="19283871">
            <a:off x="3266230" y="2110763"/>
            <a:ext cx="111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latin typeface="Lucida Bright" pitchFamily="18" charset="0"/>
              </a:rPr>
              <a:t>Ene 2015</a:t>
            </a:r>
            <a:endParaRPr lang="es-ES" sz="1100" b="1" dirty="0">
              <a:latin typeface="Lucida Bright" pitchFamily="18" charset="0"/>
            </a:endParaRPr>
          </a:p>
        </p:txBody>
      </p:sp>
      <p:sp>
        <p:nvSpPr>
          <p:cNvPr id="56" name="55 CuadroTexto"/>
          <p:cNvSpPr txBox="1"/>
          <p:nvPr/>
        </p:nvSpPr>
        <p:spPr>
          <a:xfrm rot="19283871">
            <a:off x="5786510" y="2110296"/>
            <a:ext cx="111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latin typeface="Lucida Bright" pitchFamily="18" charset="0"/>
              </a:rPr>
              <a:t>Ene 2020</a:t>
            </a:r>
            <a:endParaRPr lang="es-ES" sz="1100" b="1" dirty="0">
              <a:latin typeface="Lucida Bright" pitchFamily="18" charset="0"/>
            </a:endParaRPr>
          </a:p>
        </p:txBody>
      </p:sp>
      <p:sp>
        <p:nvSpPr>
          <p:cNvPr id="57" name="56 CuadroTexto"/>
          <p:cNvSpPr txBox="1"/>
          <p:nvPr/>
        </p:nvSpPr>
        <p:spPr>
          <a:xfrm rot="19283871">
            <a:off x="8306790" y="2110296"/>
            <a:ext cx="111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latin typeface="Lucida Bright" pitchFamily="18" charset="0"/>
              </a:rPr>
              <a:t>Dic 2038</a:t>
            </a:r>
            <a:endParaRPr lang="es-ES" sz="1100" b="1" dirty="0">
              <a:latin typeface="Lucida Bright" pitchFamily="18" charset="0"/>
            </a:endParaRPr>
          </a:p>
        </p:txBody>
      </p:sp>
      <p:cxnSp>
        <p:nvCxnSpPr>
          <p:cNvPr id="58" name="57 Conector recto"/>
          <p:cNvCxnSpPr/>
          <p:nvPr/>
        </p:nvCxnSpPr>
        <p:spPr>
          <a:xfrm>
            <a:off x="467544" y="3356992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59 Grupo"/>
          <p:cNvGrpSpPr/>
          <p:nvPr/>
        </p:nvGrpSpPr>
        <p:grpSpPr>
          <a:xfrm>
            <a:off x="360040" y="2637846"/>
            <a:ext cx="8604448" cy="720080"/>
            <a:chOff x="539552" y="3140968"/>
            <a:chExt cx="10585176" cy="936104"/>
          </a:xfrm>
        </p:grpSpPr>
        <p:grpSp>
          <p:nvGrpSpPr>
            <p:cNvPr id="88" name="26 Grupo"/>
            <p:cNvGrpSpPr/>
            <p:nvPr/>
          </p:nvGrpSpPr>
          <p:grpSpPr>
            <a:xfrm>
              <a:off x="539552" y="3140968"/>
              <a:ext cx="2241233" cy="936104"/>
              <a:chOff x="2827" y="1702792"/>
              <a:chExt cx="1646039" cy="658415"/>
            </a:xfrm>
          </p:grpSpPr>
          <p:sp>
            <p:nvSpPr>
              <p:cNvPr id="101" name="100 Cheurón"/>
              <p:cNvSpPr/>
              <p:nvPr/>
            </p:nvSpPr>
            <p:spPr>
              <a:xfrm>
                <a:off x="2827" y="1702792"/>
                <a:ext cx="1646039" cy="658415"/>
              </a:xfrm>
              <a:prstGeom prst="chevron">
                <a:avLst/>
              </a:prstGeom>
              <a:gradFill flip="none" rotWithShape="1">
                <a:gsLst>
                  <a:gs pos="0">
                    <a:schemeClr val="accent1">
                      <a:hueOff val="0"/>
                      <a:satOff val="0"/>
                      <a:lumOff val="0"/>
                      <a:shade val="30000"/>
                      <a:satMod val="115000"/>
                    </a:schemeClr>
                  </a:gs>
                  <a:gs pos="50000">
                    <a:schemeClr val="accent1">
                      <a:hueOff val="0"/>
                      <a:satOff val="0"/>
                      <a:lumOff val="0"/>
                      <a:shade val="67500"/>
                      <a:satMod val="115000"/>
                    </a:schemeClr>
                  </a:gs>
                  <a:gs pos="100000">
                    <a:schemeClr val="accent1">
                      <a:hueOff val="0"/>
                      <a:satOff val="0"/>
                      <a:lumOff val="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2" name="Cheurón 4"/>
              <p:cNvSpPr/>
              <p:nvPr/>
            </p:nvSpPr>
            <p:spPr>
              <a:xfrm>
                <a:off x="332035" y="1702792"/>
                <a:ext cx="987624" cy="6584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6012" tIns="32004" rIns="32004" bIns="32004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kern="1200">
                  <a:latin typeface="Lucida Bright" pitchFamily="18" charset="0"/>
                </a:endParaRPr>
              </a:p>
            </p:txBody>
          </p:sp>
        </p:grpSp>
        <p:grpSp>
          <p:nvGrpSpPr>
            <p:cNvPr id="92" name="36 Grupo"/>
            <p:cNvGrpSpPr/>
            <p:nvPr/>
          </p:nvGrpSpPr>
          <p:grpSpPr>
            <a:xfrm>
              <a:off x="2372592" y="3140968"/>
              <a:ext cx="2559448" cy="936104"/>
              <a:chOff x="2827" y="1702792"/>
              <a:chExt cx="1646039" cy="658415"/>
            </a:xfrm>
          </p:grpSpPr>
          <p:sp>
            <p:nvSpPr>
              <p:cNvPr id="99" name="98 Cheurón"/>
              <p:cNvSpPr/>
              <p:nvPr/>
            </p:nvSpPr>
            <p:spPr>
              <a:xfrm>
                <a:off x="2827" y="1702792"/>
                <a:ext cx="1646039" cy="658415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0" name="Cheurón 4"/>
              <p:cNvSpPr/>
              <p:nvPr/>
            </p:nvSpPr>
            <p:spPr>
              <a:xfrm>
                <a:off x="332035" y="1702792"/>
                <a:ext cx="987624" cy="6584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6012" tIns="32004" rIns="32004" bIns="32004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kern="1200">
                  <a:latin typeface="Lucida Bright" pitchFamily="18" charset="0"/>
                </a:endParaRPr>
              </a:p>
            </p:txBody>
          </p:sp>
        </p:grpSp>
        <p:grpSp>
          <p:nvGrpSpPr>
            <p:cNvPr id="93" name="39 Grupo"/>
            <p:cNvGrpSpPr/>
            <p:nvPr/>
          </p:nvGrpSpPr>
          <p:grpSpPr>
            <a:xfrm>
              <a:off x="4499992" y="3140968"/>
              <a:ext cx="3528392" cy="936104"/>
              <a:chOff x="2827" y="1702792"/>
              <a:chExt cx="1646039" cy="658415"/>
            </a:xfrm>
          </p:grpSpPr>
          <p:sp>
            <p:nvSpPr>
              <p:cNvPr id="97" name="96 Cheurón"/>
              <p:cNvSpPr/>
              <p:nvPr/>
            </p:nvSpPr>
            <p:spPr>
              <a:xfrm>
                <a:off x="2827" y="1702792"/>
                <a:ext cx="1646039" cy="658415"/>
              </a:xfrm>
              <a:prstGeom prst="chevron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8" name="Cheurón 4"/>
              <p:cNvSpPr/>
              <p:nvPr/>
            </p:nvSpPr>
            <p:spPr>
              <a:xfrm>
                <a:off x="332035" y="1702792"/>
                <a:ext cx="987624" cy="6584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6012" tIns="32004" rIns="32004" bIns="32004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kern="1200">
                  <a:latin typeface="Lucida Bright" pitchFamily="18" charset="0"/>
                </a:endParaRPr>
              </a:p>
            </p:txBody>
          </p:sp>
        </p:grpSp>
        <p:grpSp>
          <p:nvGrpSpPr>
            <p:cNvPr id="94" name="50 Grupo"/>
            <p:cNvGrpSpPr/>
            <p:nvPr/>
          </p:nvGrpSpPr>
          <p:grpSpPr>
            <a:xfrm>
              <a:off x="7596336" y="3140968"/>
              <a:ext cx="3528392" cy="936104"/>
              <a:chOff x="2827" y="1702792"/>
              <a:chExt cx="1646039" cy="658415"/>
            </a:xfrm>
          </p:grpSpPr>
          <p:sp>
            <p:nvSpPr>
              <p:cNvPr id="95" name="94 Cheurón"/>
              <p:cNvSpPr/>
              <p:nvPr/>
            </p:nvSpPr>
            <p:spPr>
              <a:xfrm>
                <a:off x="2827" y="1702792"/>
                <a:ext cx="1646039" cy="658415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6" name="Cheurón 4"/>
              <p:cNvSpPr/>
              <p:nvPr/>
            </p:nvSpPr>
            <p:spPr>
              <a:xfrm>
                <a:off x="332035" y="1702792"/>
                <a:ext cx="987624" cy="6584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6012" tIns="32004" rIns="32004" bIns="32004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kern="1200">
                  <a:latin typeface="Lucida Bright" pitchFamily="18" charset="0"/>
                </a:endParaRPr>
              </a:p>
            </p:txBody>
          </p:sp>
        </p:grpSp>
      </p:grpSp>
      <p:cxnSp>
        <p:nvCxnSpPr>
          <p:cNvPr id="103" name="102 Conector recto"/>
          <p:cNvCxnSpPr/>
          <p:nvPr/>
        </p:nvCxnSpPr>
        <p:spPr>
          <a:xfrm>
            <a:off x="1763688" y="3356992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103 CuadroTexto"/>
          <p:cNvSpPr txBox="1"/>
          <p:nvPr/>
        </p:nvSpPr>
        <p:spPr>
          <a:xfrm>
            <a:off x="755576" y="4212377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Firma acta</a:t>
            </a:r>
          </a:p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de inicio</a:t>
            </a:r>
          </a:p>
        </p:txBody>
      </p:sp>
      <p:sp>
        <p:nvSpPr>
          <p:cNvPr id="105" name="104 CuadroTexto"/>
          <p:cNvSpPr txBox="1"/>
          <p:nvPr/>
        </p:nvSpPr>
        <p:spPr>
          <a:xfrm>
            <a:off x="1979712" y="335699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  <a:latin typeface="Lucida Bright" pitchFamily="18" charset="0"/>
              </a:rPr>
              <a:t>Preconstrucción</a:t>
            </a:r>
            <a:endParaRPr lang="es-ES" sz="1200" dirty="0">
              <a:solidFill>
                <a:schemeClr val="tx2"/>
              </a:solidFill>
              <a:latin typeface="Lucida Bright" pitchFamily="18" charset="0"/>
            </a:endParaRPr>
          </a:p>
        </p:txBody>
      </p:sp>
      <p:cxnSp>
        <p:nvCxnSpPr>
          <p:cNvPr id="106" name="105 Conector recto"/>
          <p:cNvCxnSpPr/>
          <p:nvPr/>
        </p:nvCxnSpPr>
        <p:spPr>
          <a:xfrm>
            <a:off x="2771800" y="3789040"/>
            <a:ext cx="0" cy="100811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106 CuadroTexto"/>
          <p:cNvSpPr txBox="1"/>
          <p:nvPr/>
        </p:nvSpPr>
        <p:spPr>
          <a:xfrm>
            <a:off x="1547664" y="479715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Cierre financiero</a:t>
            </a:r>
          </a:p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Licencias ambientales</a:t>
            </a:r>
          </a:p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Gestión predial y social</a:t>
            </a:r>
          </a:p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Diseños Fase III</a:t>
            </a:r>
          </a:p>
        </p:txBody>
      </p:sp>
      <p:sp>
        <p:nvSpPr>
          <p:cNvPr id="108" name="107 CuadroTexto"/>
          <p:cNvSpPr txBox="1"/>
          <p:nvPr/>
        </p:nvSpPr>
        <p:spPr>
          <a:xfrm>
            <a:off x="179512" y="33569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2"/>
                </a:solidFill>
                <a:latin typeface="Lucida Bright" pitchFamily="18" charset="0"/>
              </a:rPr>
              <a:t>Requisitos</a:t>
            </a:r>
          </a:p>
          <a:p>
            <a:pPr algn="ctr"/>
            <a:r>
              <a:rPr lang="es-ES" sz="1200" dirty="0" smtClean="0">
                <a:solidFill>
                  <a:schemeClr val="tx2"/>
                </a:solidFill>
                <a:latin typeface="Lucida Bright" pitchFamily="18" charset="0"/>
              </a:rPr>
              <a:t>previos</a:t>
            </a:r>
            <a:endParaRPr lang="es-ES" sz="1200" dirty="0">
              <a:solidFill>
                <a:schemeClr val="tx2"/>
              </a:solidFill>
              <a:latin typeface="Lucida Bright" pitchFamily="18" charset="0"/>
            </a:endParaRPr>
          </a:p>
        </p:txBody>
      </p:sp>
      <p:sp>
        <p:nvSpPr>
          <p:cNvPr id="109" name="108 CuadroTexto"/>
          <p:cNvSpPr txBox="1"/>
          <p:nvPr/>
        </p:nvSpPr>
        <p:spPr>
          <a:xfrm>
            <a:off x="4427984" y="335699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  <a:latin typeface="Lucida Bright" pitchFamily="18" charset="0"/>
              </a:rPr>
              <a:t>Construcción</a:t>
            </a:r>
            <a:endParaRPr lang="es-ES" sz="1200" dirty="0">
              <a:solidFill>
                <a:schemeClr val="tx2"/>
              </a:solidFill>
              <a:latin typeface="Lucida Bright" pitchFamily="18" charset="0"/>
            </a:endParaRPr>
          </a:p>
        </p:txBody>
      </p:sp>
      <p:cxnSp>
        <p:nvCxnSpPr>
          <p:cNvPr id="110" name="109 Conector recto"/>
          <p:cNvCxnSpPr/>
          <p:nvPr/>
        </p:nvCxnSpPr>
        <p:spPr>
          <a:xfrm>
            <a:off x="3635896" y="3365703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110 CuadroTexto"/>
          <p:cNvSpPr txBox="1"/>
          <p:nvPr/>
        </p:nvSpPr>
        <p:spPr>
          <a:xfrm>
            <a:off x="2627784" y="422108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Inicio de obras</a:t>
            </a:r>
          </a:p>
        </p:txBody>
      </p:sp>
      <p:cxnSp>
        <p:nvCxnSpPr>
          <p:cNvPr id="112" name="111 Conector recto"/>
          <p:cNvCxnSpPr/>
          <p:nvPr/>
        </p:nvCxnSpPr>
        <p:spPr>
          <a:xfrm>
            <a:off x="6156176" y="3356992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CuadroTexto"/>
          <p:cNvSpPr txBox="1"/>
          <p:nvPr/>
        </p:nvSpPr>
        <p:spPr>
          <a:xfrm>
            <a:off x="5148064" y="4212377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Entrega Unidades Funcionales</a:t>
            </a:r>
          </a:p>
        </p:txBody>
      </p:sp>
      <p:sp>
        <p:nvSpPr>
          <p:cNvPr id="114" name="113 CuadroTexto"/>
          <p:cNvSpPr txBox="1"/>
          <p:nvPr/>
        </p:nvSpPr>
        <p:spPr>
          <a:xfrm>
            <a:off x="6516216" y="33569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2"/>
                </a:solidFill>
                <a:latin typeface="Lucida Bright" pitchFamily="18" charset="0"/>
              </a:rPr>
              <a:t>Etapa de Administración</a:t>
            </a:r>
            <a:endParaRPr lang="es-ES" sz="1200" dirty="0">
              <a:solidFill>
                <a:schemeClr val="tx2"/>
              </a:solidFill>
              <a:latin typeface="Lucida Bright" pitchFamily="18" charset="0"/>
            </a:endParaRPr>
          </a:p>
        </p:txBody>
      </p:sp>
      <p:cxnSp>
        <p:nvCxnSpPr>
          <p:cNvPr id="115" name="114 Conector recto"/>
          <p:cNvCxnSpPr/>
          <p:nvPr/>
        </p:nvCxnSpPr>
        <p:spPr>
          <a:xfrm>
            <a:off x="8604448" y="3356992"/>
            <a:ext cx="0" cy="6480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115 CuadroTexto"/>
          <p:cNvSpPr txBox="1"/>
          <p:nvPr/>
        </p:nvSpPr>
        <p:spPr>
          <a:xfrm>
            <a:off x="7596336" y="4212377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Fin</a:t>
            </a:r>
          </a:p>
          <a:p>
            <a:pPr algn="ctr"/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contrato</a:t>
            </a:r>
          </a:p>
        </p:txBody>
      </p:sp>
      <p:cxnSp>
        <p:nvCxnSpPr>
          <p:cNvPr id="117" name="116 Conector recto"/>
          <p:cNvCxnSpPr/>
          <p:nvPr/>
        </p:nvCxnSpPr>
        <p:spPr>
          <a:xfrm>
            <a:off x="1835696" y="6021288"/>
            <a:ext cx="6768752" cy="0"/>
          </a:xfrm>
          <a:prstGeom prst="line">
            <a:avLst/>
          </a:prstGeom>
          <a:ln w="12700">
            <a:solidFill>
              <a:schemeClr val="tx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117 CuadroTexto"/>
          <p:cNvSpPr txBox="1"/>
          <p:nvPr/>
        </p:nvSpPr>
        <p:spPr>
          <a:xfrm>
            <a:off x="5724128" y="566124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/>
                </a:solidFill>
                <a:latin typeface="Lucida Bright" pitchFamily="18" charset="0"/>
              </a:rPr>
              <a:t>Operación y Mantenimiento</a:t>
            </a:r>
          </a:p>
        </p:txBody>
      </p:sp>
      <p:cxnSp>
        <p:nvCxnSpPr>
          <p:cNvPr id="119" name="118 Conector recto"/>
          <p:cNvCxnSpPr/>
          <p:nvPr/>
        </p:nvCxnSpPr>
        <p:spPr>
          <a:xfrm>
            <a:off x="6084168" y="5363924"/>
            <a:ext cx="2520280" cy="9292"/>
          </a:xfrm>
          <a:prstGeom prst="line">
            <a:avLst/>
          </a:prstGeom>
          <a:ln w="12700">
            <a:solidFill>
              <a:schemeClr val="tx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119 CuadroTexto"/>
          <p:cNvSpPr txBox="1"/>
          <p:nvPr/>
        </p:nvSpPr>
        <p:spPr>
          <a:xfrm>
            <a:off x="5796136" y="494116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/>
                </a:solidFill>
                <a:latin typeface="Lucida Bright" pitchFamily="18" charset="0"/>
              </a:rPr>
              <a:t>Pago a Concesionarios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Más información del proceso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98" name="9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>
                <a:latin typeface="Lucida Bright" pitchFamily="18" charset="0"/>
              </a:rPr>
              <a:pPr/>
              <a:t>26</a:t>
            </a:fld>
            <a:endParaRPr lang="es-ES">
              <a:latin typeface="Lucida Bright" pitchFamily="18" charset="0"/>
            </a:endParaRPr>
          </a:p>
        </p:txBody>
      </p:sp>
      <p:sp>
        <p:nvSpPr>
          <p:cNvPr id="69" name="68 CuadroTexto"/>
          <p:cNvSpPr txBox="1"/>
          <p:nvPr/>
        </p:nvSpPr>
        <p:spPr>
          <a:xfrm>
            <a:off x="2123728" y="458112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  <a:hlinkClick r:id="rId3"/>
              </a:rPr>
              <a:t>www.autopistasprosperidad.com</a:t>
            </a:r>
            <a:endParaRPr lang="es-E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  <a:p>
            <a:pPr algn="ctr"/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  <a:hlinkClick r:id="rId4"/>
              </a:rPr>
              <a:t>www.ani.gov.co</a:t>
            </a:r>
            <a:endParaRPr lang="es-E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  <a:p>
            <a:pPr algn="ctr"/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22" name="Rectangle 21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pitchFamily="18" charset="0"/>
              </a:endParaRPr>
            </a:p>
          </p:txBody>
        </p:sp>
        <p:pic>
          <p:nvPicPr>
            <p:cNvPr id="23" name="Picture 5" descr="http://restituciondetierras.gov.co/media/imagenes/logo_prosperidad_para_todos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4" name="Picture 23" descr="Logo-MinTransport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25" name="Picture 24" descr="Logo-GOBERNACION_ANTIOQUIA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26" name="Picture 25" descr="Logo-AN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27" name="Picture 26" descr="Logo-ALCALDIA_MEDELLIN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28" name="Imagen 3" descr="Screen Shot 2013-04-03 at 15.45.3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2" name="Picture 1" descr="Data_Room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45283"/>
            <a:ext cx="6372200" cy="1703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632"/>
            <a:ext cx="3203848" cy="1296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ucida Bright" pitchFamily="18" charset="0"/>
            </a:endParaRPr>
          </a:p>
        </p:txBody>
      </p:sp>
      <p:sp>
        <p:nvSpPr>
          <p:cNvPr id="6" name="CuadroTexto 3"/>
          <p:cNvSpPr txBox="1"/>
          <p:nvPr/>
        </p:nvSpPr>
        <p:spPr>
          <a:xfrm>
            <a:off x="0" y="347139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Lucida Bright" pitchFamily="18" charset="0"/>
                <a:cs typeface="Arial"/>
              </a:rPr>
              <a:t>MUCHAS GRACIAS</a:t>
            </a:r>
            <a:endParaRPr lang="es-ES" sz="3200" b="1" dirty="0">
              <a:latin typeface="Lucida Bright" pitchFamily="18" charset="0"/>
              <a:cs typeface="Arial"/>
            </a:endParaRPr>
          </a:p>
        </p:txBody>
      </p:sp>
      <p:pic>
        <p:nvPicPr>
          <p:cNvPr id="8" name="Picture 7" descr="Logo-Autopistas_Prosperida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16" y="797617"/>
            <a:ext cx="4925240" cy="1706766"/>
          </a:xfrm>
          <a:prstGeom prst="rect">
            <a:avLst/>
          </a:prstGeom>
        </p:spPr>
      </p:pic>
      <p:pic>
        <p:nvPicPr>
          <p:cNvPr id="14" name="Picture 5" descr="http://restituciondetierras.gov.co/media/imagenes/logo_prosperidad_para_todo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949280"/>
            <a:ext cx="2429181" cy="7062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Picture 15" descr="Logo-MinTranspor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49280"/>
            <a:ext cx="2608197" cy="720080"/>
          </a:xfrm>
          <a:prstGeom prst="rect">
            <a:avLst/>
          </a:prstGeom>
        </p:spPr>
      </p:pic>
      <p:pic>
        <p:nvPicPr>
          <p:cNvPr id="17" name="Picture 16" descr="Logo-GOBERNACION_ANTIOQUI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32648"/>
            <a:ext cx="1009523" cy="980728"/>
          </a:xfrm>
          <a:prstGeom prst="rect">
            <a:avLst/>
          </a:prstGeom>
        </p:spPr>
      </p:pic>
      <p:pic>
        <p:nvPicPr>
          <p:cNvPr id="18" name="Picture 17" descr="Logo-ANI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77272"/>
            <a:ext cx="1185514" cy="908720"/>
          </a:xfrm>
          <a:prstGeom prst="rect">
            <a:avLst/>
          </a:prstGeom>
        </p:spPr>
      </p:pic>
      <p:pic>
        <p:nvPicPr>
          <p:cNvPr id="19" name="Picture 18" descr="Logo-ALCALDIA_MEDELLI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77272"/>
            <a:ext cx="1143611" cy="8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38992"/>
          </a:xfr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CO" sz="6000" b="1" dirty="0">
                <a:latin typeface="Lucida Bright" pitchFamily="18" charset="0"/>
                <a:cs typeface="Arial"/>
              </a:rPr>
              <a:t>Aclaraciones para el a</a:t>
            </a:r>
            <a:r>
              <a:rPr lang="es-CO" sz="6000" b="1" dirty="0" smtClean="0">
                <a:latin typeface="Lucida Bright" pitchFamily="18" charset="0"/>
                <a:cs typeface="Arial"/>
              </a:rPr>
              <a:t>lcalde</a:t>
            </a:r>
            <a:r>
              <a:rPr lang="es-CO" sz="6000" b="1" dirty="0">
                <a:latin typeface="Lucida Bright" pitchFamily="18" charset="0"/>
                <a:cs typeface="Arial"/>
              </a:rPr>
              <a:t>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1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>
              <a:latin typeface="Lucida Bright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>
                <a:latin typeface="Lucida Bright" pitchFamily="18" charset="0"/>
              </a:rPr>
              <a:pPr/>
              <a:t>29</a:t>
            </a:fld>
            <a:endParaRPr lang="es-ES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>
              <a:latin typeface="Lucida Brigh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 smtClean="0">
                <a:latin typeface="Lucida Bright" pitchFamily="18" charset="0"/>
              </a:rPr>
              <a:t>Intersección La Manuela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grpSp>
        <p:nvGrpSpPr>
          <p:cNvPr id="7" name="Group 20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8" name="Rectangle 21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pitchFamily="18" charset="0"/>
              </a:endParaRPr>
            </a:p>
          </p:txBody>
        </p:sp>
        <p:pic>
          <p:nvPicPr>
            <p:cNvPr id="9" name="Picture 5" descr="http://restituciondetierras.gov.co/media/imagenes/logo_prosperidad_para_todos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0" name="Picture 23" descr="Logo-MinTranspor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11" name="Picture 24" descr="Logo-GOBERNACION_ANTIOQUI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12" name="Picture 25" descr="Logo-ANI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13" name="Picture 26" descr="Logo-ALCALDIA_MEDELLIN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14" name="Imagen 3" descr="Screen Shot 2013-04-03 at 15.45.3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25" name="24 Rectángulo"/>
          <p:cNvSpPr/>
          <p:nvPr/>
        </p:nvSpPr>
        <p:spPr>
          <a:xfrm>
            <a:off x="790406" y="5413533"/>
            <a:ext cx="3515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 smtClean="0">
                <a:latin typeface="Lucida Bright" pitchFamily="18" charset="0"/>
              </a:rPr>
              <a:t>NO es </a:t>
            </a:r>
            <a:r>
              <a:rPr lang="es-CO" sz="1200" dirty="0">
                <a:latin typeface="Lucida Bright" pitchFamily="18" charset="0"/>
              </a:rPr>
              <a:t>posible el giro </a:t>
            </a:r>
            <a:r>
              <a:rPr lang="es-CO" sz="1200" dirty="0" smtClean="0">
                <a:latin typeface="Lucida Bright" pitchFamily="18" charset="0"/>
              </a:rPr>
              <a:t>a la izquierda </a:t>
            </a:r>
            <a:r>
              <a:rPr lang="es-CO" sz="1200" dirty="0">
                <a:latin typeface="Lucida Bright" pitchFamily="18" charset="0"/>
              </a:rPr>
              <a:t>desde la Autopista del Café hacia Pereira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1972" r="40900" b="10402"/>
          <a:stretch/>
        </p:blipFill>
        <p:spPr bwMode="auto">
          <a:xfrm>
            <a:off x="691932" y="2516476"/>
            <a:ext cx="3419039" cy="269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304712" y="1712198"/>
            <a:ext cx="4934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latin typeface="Lucida Bright" pitchFamily="18" charset="0"/>
              </a:rPr>
              <a:t>I</a:t>
            </a:r>
            <a:r>
              <a:rPr lang="es-CO" sz="1200" dirty="0" smtClean="0">
                <a:latin typeface="Lucida Bright" pitchFamily="18" charset="0"/>
              </a:rPr>
              <a:t>ntersección </a:t>
            </a:r>
            <a:r>
              <a:rPr lang="es-CO" sz="1200" dirty="0">
                <a:latin typeface="Lucida Bright" pitchFamily="18" charset="0"/>
              </a:rPr>
              <a:t>en forma de “Y” que comunica esta carretera por un lado </a:t>
            </a:r>
            <a:r>
              <a:rPr lang="es-CO" sz="1200" dirty="0" smtClean="0">
                <a:latin typeface="Lucida Bright" pitchFamily="18" charset="0"/>
              </a:rPr>
              <a:t>con Pereira</a:t>
            </a:r>
            <a:r>
              <a:rPr lang="es-CO" sz="1200" dirty="0">
                <a:latin typeface="Lucida Bright" pitchFamily="18" charset="0"/>
              </a:rPr>
              <a:t>, y por otro con Manizales, a través de las Autopistas del Café.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001987" y="3452336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Lucida Bright" pitchFamily="18" charset="0"/>
              </a:rPr>
              <a:t>Manizales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348320" y="3613449"/>
            <a:ext cx="78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  <a:latin typeface="Lucida Bright" pitchFamily="18" charset="0"/>
              </a:rPr>
              <a:t>Pereira</a:t>
            </a:r>
            <a:endParaRPr lang="es-CO" sz="14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9" t="21259" r="9346" b="20433"/>
          <a:stretch/>
        </p:blipFill>
        <p:spPr bwMode="auto">
          <a:xfrm>
            <a:off x="5580111" y="2533269"/>
            <a:ext cx="2930495" cy="252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30 Rectángulo"/>
          <p:cNvSpPr/>
          <p:nvPr/>
        </p:nvSpPr>
        <p:spPr>
          <a:xfrm>
            <a:off x="5348310" y="2204641"/>
            <a:ext cx="78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 smtClean="0">
                <a:latin typeface="Lucida Bright" pitchFamily="18" charset="0"/>
              </a:rPr>
              <a:t>Pereira</a:t>
            </a:r>
            <a:endParaRPr lang="es-CO" sz="1400" dirty="0"/>
          </a:p>
        </p:txBody>
      </p:sp>
      <p:sp>
        <p:nvSpPr>
          <p:cNvPr id="32" name="31 Rectángulo"/>
          <p:cNvSpPr/>
          <p:nvPr/>
        </p:nvSpPr>
        <p:spPr>
          <a:xfrm>
            <a:off x="5656247" y="5053492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latin typeface="Lucida Bright" pitchFamily="18" charset="0"/>
              </a:rPr>
              <a:t>Manizales</a:t>
            </a:r>
            <a:endParaRPr lang="es-CO" sz="1400" dirty="0"/>
          </a:p>
        </p:txBody>
      </p:sp>
      <p:sp>
        <p:nvSpPr>
          <p:cNvPr id="33" name="32 Rectángulo"/>
          <p:cNvSpPr/>
          <p:nvPr/>
        </p:nvSpPr>
        <p:spPr>
          <a:xfrm>
            <a:off x="7812360" y="3144559"/>
            <a:ext cx="12682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 smtClean="0">
                <a:latin typeface="Lucida Bright" pitchFamily="18" charset="0"/>
              </a:rPr>
              <a:t>Tres Puertas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9953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http://restituciondetierras.gov.co/media/imagenes/logo_prosperidad_para_tod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949280"/>
            <a:ext cx="2429181" cy="7062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Picture 15" descr="Logo-MinTranspor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49280"/>
            <a:ext cx="2608197" cy="720080"/>
          </a:xfrm>
          <a:prstGeom prst="rect">
            <a:avLst/>
          </a:prstGeom>
        </p:spPr>
      </p:pic>
      <p:pic>
        <p:nvPicPr>
          <p:cNvPr id="17" name="Picture 16" descr="Logo-GOBERNACION_ANTIOQUI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32648"/>
            <a:ext cx="1009523" cy="980728"/>
          </a:xfrm>
          <a:prstGeom prst="rect">
            <a:avLst/>
          </a:prstGeom>
        </p:spPr>
      </p:pic>
      <p:pic>
        <p:nvPicPr>
          <p:cNvPr id="18" name="Picture 17" descr="Logo-ANI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77272"/>
            <a:ext cx="1185514" cy="908720"/>
          </a:xfrm>
          <a:prstGeom prst="rect">
            <a:avLst/>
          </a:prstGeom>
        </p:spPr>
      </p:pic>
      <p:pic>
        <p:nvPicPr>
          <p:cNvPr id="19" name="Picture 18" descr="Logo-ALCALDIA_MEDELLI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77272"/>
            <a:ext cx="1143611" cy="889321"/>
          </a:xfrm>
          <a:prstGeom prst="rect">
            <a:avLst/>
          </a:prstGeom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395536" y="1844824"/>
            <a:ext cx="7988629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800" dirty="0">
                <a:latin typeface="Lucida Bright" pitchFamily="18" charset="0"/>
              </a:rPr>
              <a:t>C</a:t>
            </a:r>
            <a:r>
              <a:rPr lang="es-CO" sz="1800" dirty="0" smtClean="0">
                <a:latin typeface="Lucida Bright" pitchFamily="18" charset="0"/>
              </a:rPr>
              <a:t>arretera primaria pavimentada a cargo del </a:t>
            </a:r>
            <a:r>
              <a:rPr lang="es-CO" sz="1800" dirty="0" err="1" smtClean="0">
                <a:latin typeface="Lucida Bright" pitchFamily="18" charset="0"/>
              </a:rPr>
              <a:t>Invias</a:t>
            </a:r>
            <a:endParaRPr lang="es-CO" sz="1800" dirty="0" smtClean="0">
              <a:latin typeface="Lucida Bright" pitchFamily="18" charset="0"/>
            </a:endParaRPr>
          </a:p>
          <a:p>
            <a:pPr algn="just"/>
            <a:r>
              <a:rPr lang="es-CO" sz="1800" dirty="0" smtClean="0">
                <a:latin typeface="Lucida Bright" pitchFamily="18" charset="0"/>
              </a:rPr>
              <a:t>Bermas prácticamente inexistentes</a:t>
            </a:r>
          </a:p>
          <a:p>
            <a:pPr algn="just"/>
            <a:r>
              <a:rPr lang="es-CO" sz="1800" dirty="0" smtClean="0">
                <a:latin typeface="Lucida Bright" pitchFamily="18" charset="0"/>
              </a:rPr>
              <a:t>Señalización general pobre, inconsistente y variable </a:t>
            </a:r>
            <a:endParaRPr lang="es-ES" sz="1800" dirty="0" smtClean="0">
              <a:latin typeface="Lucida Bright" pitchFamily="18" charset="0"/>
            </a:endParaRPr>
          </a:p>
          <a:p>
            <a:pPr algn="just"/>
            <a:r>
              <a:rPr lang="es-ES" sz="1800" dirty="0" smtClean="0">
                <a:latin typeface="Lucida Bright" pitchFamily="18" charset="0"/>
              </a:rPr>
              <a:t>Vías de bajas especificaciones </a:t>
            </a:r>
            <a:endParaRPr lang="es-ES" sz="1800" dirty="0">
              <a:latin typeface="Lucida Bright" pitchFamily="18" charset="0"/>
            </a:endParaRPr>
          </a:p>
          <a:p>
            <a:pPr algn="just"/>
            <a:r>
              <a:rPr lang="es-ES" sz="1800" dirty="0" smtClean="0">
                <a:solidFill>
                  <a:schemeClr val="accent6"/>
                </a:solidFill>
                <a:latin typeface="Lucida Bright" pitchFamily="18" charset="0"/>
              </a:rPr>
              <a:t>Deslizamientos </a:t>
            </a:r>
            <a:r>
              <a:rPr lang="es-ES" sz="1800" dirty="0">
                <a:solidFill>
                  <a:schemeClr val="accent6"/>
                </a:solidFill>
                <a:latin typeface="Lucida Bright" pitchFamily="18" charset="0"/>
              </a:rPr>
              <a:t>Permanentes </a:t>
            </a:r>
          </a:p>
          <a:p>
            <a:pPr algn="just"/>
            <a:r>
              <a:rPr lang="es-ES" sz="1800" dirty="0" smtClean="0">
                <a:latin typeface="Lucida Bright" pitchFamily="18" charset="0"/>
              </a:rPr>
              <a:t>Operación </a:t>
            </a:r>
            <a:r>
              <a:rPr lang="es-ES" sz="1800" dirty="0">
                <a:latin typeface="Lucida Bright" pitchFamily="18" charset="0"/>
              </a:rPr>
              <a:t>Insegura e incierta </a:t>
            </a:r>
          </a:p>
          <a:p>
            <a:pPr algn="just"/>
            <a:r>
              <a:rPr lang="es-ES" sz="1800" dirty="0" smtClean="0">
                <a:latin typeface="Lucida Bright" pitchFamily="18" charset="0"/>
              </a:rPr>
              <a:t>Cortes </a:t>
            </a:r>
            <a:r>
              <a:rPr lang="es-ES" sz="1800" dirty="0">
                <a:latin typeface="Lucida Bright" pitchFamily="18" charset="0"/>
              </a:rPr>
              <a:t>a </a:t>
            </a:r>
            <a:r>
              <a:rPr lang="es-ES" sz="1800" dirty="0" smtClean="0">
                <a:latin typeface="Lucida Bright" pitchFamily="18" charset="0"/>
              </a:rPr>
              <a:t>cielo </a:t>
            </a:r>
            <a:r>
              <a:rPr lang="es-ES" sz="1800" dirty="0">
                <a:latin typeface="Lucida Bright" pitchFamily="18" charset="0"/>
              </a:rPr>
              <a:t>abierto sin </a:t>
            </a:r>
            <a:r>
              <a:rPr lang="es-ES" sz="1800" dirty="0" smtClean="0">
                <a:latin typeface="Lucida Bright" pitchFamily="18" charset="0"/>
              </a:rPr>
              <a:t>tratamiento </a:t>
            </a:r>
            <a:endParaRPr lang="es-ES" sz="1800" dirty="0">
              <a:latin typeface="Lucida Bright" pitchFamily="18" charset="0"/>
            </a:endParaRPr>
          </a:p>
          <a:p>
            <a:pPr algn="just"/>
            <a:r>
              <a:rPr lang="es-ES" sz="1800" dirty="0" smtClean="0">
                <a:latin typeface="Lucida Bright" pitchFamily="18" charset="0"/>
              </a:rPr>
              <a:t>Complejas condiciones </a:t>
            </a:r>
            <a:r>
              <a:rPr lang="es-ES" sz="1800" dirty="0">
                <a:latin typeface="Lucida Bright" pitchFamily="18" charset="0"/>
              </a:rPr>
              <a:t>g</a:t>
            </a:r>
            <a:r>
              <a:rPr lang="es-ES" sz="1800" dirty="0" smtClean="0">
                <a:latin typeface="Lucida Bright" pitchFamily="18" charset="0"/>
              </a:rPr>
              <a:t>eológicas</a:t>
            </a:r>
          </a:p>
          <a:p>
            <a:pPr algn="just"/>
            <a:r>
              <a:rPr lang="es-ES" sz="1800" dirty="0" smtClean="0">
                <a:latin typeface="Lucida Bright" pitchFamily="18" charset="0"/>
              </a:rPr>
              <a:t>Ancho promedio de calzadas de 8 m incluyendo berma y/o cuneta</a:t>
            </a:r>
          </a:p>
          <a:p>
            <a:pPr algn="just"/>
            <a:r>
              <a:rPr lang="es-ES" sz="1800" dirty="0" smtClean="0">
                <a:solidFill>
                  <a:schemeClr val="accent6"/>
                </a:solidFill>
                <a:latin typeface="Lucida Bright" pitchFamily="18" charset="0"/>
              </a:rPr>
              <a:t>Ausencia de servicios conexos como grúas, ambulancias, carro talleres.</a:t>
            </a:r>
            <a:endParaRPr lang="es-ES" sz="1800" dirty="0">
              <a:solidFill>
                <a:schemeClr val="accent6"/>
              </a:solidFill>
              <a:latin typeface="Lucida Bright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Lucida Bright" pitchFamily="18" charset="0"/>
            </a:endParaRPr>
          </a:p>
        </p:txBody>
      </p:sp>
      <p:pic>
        <p:nvPicPr>
          <p:cNvPr id="13" name="Imagen 3" descr="Screen Shot 2013-04-03 at 15.45.3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>
              <a:latin typeface="Lucida Bright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Situación </a:t>
            </a:r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Actual</a:t>
            </a:r>
            <a:endParaRPr lang="es-ES" sz="2000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latin typeface="Lucida Brigh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 smtClean="0">
                <a:latin typeface="Lucida Bright" pitchFamily="18" charset="0"/>
              </a:rPr>
              <a:t>Intersección La </a:t>
            </a:r>
            <a:r>
              <a:rPr lang="es-CO" b="1" dirty="0">
                <a:latin typeface="Lucida Bright" pitchFamily="18" charset="0"/>
              </a:rPr>
              <a:t>Manuela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grpSp>
        <p:nvGrpSpPr>
          <p:cNvPr id="7" name="Group 20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8" name="Rectangle 21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Lucida Bright" pitchFamily="18" charset="0"/>
              </a:endParaRPr>
            </a:p>
          </p:txBody>
        </p:sp>
        <p:pic>
          <p:nvPicPr>
            <p:cNvPr id="9" name="Picture 5" descr="http://restituciondetierras.gov.co/media/imagenes/logo_prosperidad_para_todos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0" name="Picture 23" descr="Logo-MinTranspor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11" name="Picture 24" descr="Logo-GOBERNACION_ANTIOQUI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12" name="Picture 25" descr="Logo-ANI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13" name="Picture 26" descr="Logo-ALCALDIA_MEDELLIN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14" name="Imagen 3" descr="Screen Shot 2013-04-03 at 15.45.3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9" t="21259" r="9346" b="20433"/>
          <a:stretch/>
        </p:blipFill>
        <p:spPr bwMode="auto">
          <a:xfrm>
            <a:off x="168070" y="2645664"/>
            <a:ext cx="2930495" cy="252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68069" y="2448471"/>
            <a:ext cx="700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Pereira</a:t>
            </a:r>
            <a:endParaRPr lang="es-CO" sz="1200" dirty="0"/>
          </a:p>
        </p:txBody>
      </p:sp>
      <p:sp>
        <p:nvSpPr>
          <p:cNvPr id="17" name="16 Rectángulo"/>
          <p:cNvSpPr/>
          <p:nvPr/>
        </p:nvSpPr>
        <p:spPr>
          <a:xfrm>
            <a:off x="153680" y="5165887"/>
            <a:ext cx="926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latin typeface="Lucida Bright" pitchFamily="18" charset="0"/>
              </a:rPr>
              <a:t>Manizales</a:t>
            </a:r>
            <a:endParaRPr lang="es-CO" sz="1200" dirty="0"/>
          </a:p>
        </p:txBody>
      </p:sp>
      <p:sp>
        <p:nvSpPr>
          <p:cNvPr id="18" name="17 Rectángulo"/>
          <p:cNvSpPr/>
          <p:nvPr/>
        </p:nvSpPr>
        <p:spPr>
          <a:xfrm>
            <a:off x="2400319" y="3256954"/>
            <a:ext cx="1116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 smtClean="0">
                <a:latin typeface="Lucida Bright" pitchFamily="18" charset="0"/>
              </a:rPr>
              <a:t>Tres Puertas</a:t>
            </a:r>
            <a:endParaRPr lang="es-CO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t="22694" b="17475"/>
          <a:stretch/>
        </p:blipFill>
        <p:spPr bwMode="auto">
          <a:xfrm>
            <a:off x="4122414" y="1529766"/>
            <a:ext cx="4754418" cy="194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7140" r="17267" b="23934"/>
          <a:stretch/>
        </p:blipFill>
        <p:spPr bwMode="auto">
          <a:xfrm>
            <a:off x="4901176" y="3910510"/>
            <a:ext cx="3975656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20 Conector recto"/>
          <p:cNvCxnSpPr/>
          <p:nvPr/>
        </p:nvCxnSpPr>
        <p:spPr>
          <a:xfrm flipH="1">
            <a:off x="900011" y="2054136"/>
            <a:ext cx="1296145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1011123" y="1779895"/>
            <a:ext cx="960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/>
                </a:solidFill>
                <a:latin typeface="Lucida Bright" pitchFamily="18" charset="0"/>
              </a:rPr>
              <a:t>1 Fase</a:t>
            </a:r>
          </a:p>
        </p:txBody>
      </p:sp>
      <p:cxnSp>
        <p:nvCxnSpPr>
          <p:cNvPr id="24" name="23 Conector recto"/>
          <p:cNvCxnSpPr/>
          <p:nvPr/>
        </p:nvCxnSpPr>
        <p:spPr>
          <a:xfrm flipH="1">
            <a:off x="6274068" y="3816439"/>
            <a:ext cx="1296145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6082405" y="354219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/>
                </a:solidFill>
                <a:latin typeface="Lucida Bright" pitchFamily="18" charset="0"/>
              </a:rPr>
              <a:t>2 Fase</a:t>
            </a:r>
          </a:p>
        </p:txBody>
      </p:sp>
    </p:spTree>
    <p:extLst>
      <p:ext uri="{BB962C8B-B14F-4D97-AF65-F5344CB8AC3E}">
        <p14:creationId xmlns:p14="http://schemas.microsoft.com/office/powerpoint/2010/main" val="6964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z="3600">
              <a:latin typeface="Lucida Bright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sz="2400" dirty="0">
              <a:latin typeface="Lucida Bright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050" smtClean="0">
                <a:latin typeface="Lucida Bright" pitchFamily="18" charset="0"/>
              </a:rPr>
              <a:pPr/>
              <a:t>31</a:t>
            </a:fld>
            <a:endParaRPr lang="es-ES" sz="1050">
              <a:latin typeface="Lucida Bright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t="16813" r="23596" b="11287"/>
          <a:stretch/>
        </p:blipFill>
        <p:spPr bwMode="auto">
          <a:xfrm>
            <a:off x="553889" y="2276872"/>
            <a:ext cx="3240636" cy="243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latin typeface="Lucida Bright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 smtClean="0">
                <a:latin typeface="Lucida Bright" pitchFamily="18" charset="0"/>
              </a:rPr>
              <a:t>Intersección Tres Puertas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9" name="Rectangle 21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Lucida Bright" pitchFamily="18" charset="0"/>
              </a:endParaRPr>
            </a:p>
          </p:txBody>
        </p:sp>
        <p:pic>
          <p:nvPicPr>
            <p:cNvPr id="10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1" name="Picture 23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12" name="Picture 2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13" name="Picture 2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14" name="Picture 2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15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23441" r="5025" b="24129"/>
          <a:stretch/>
        </p:blipFill>
        <p:spPr bwMode="auto">
          <a:xfrm>
            <a:off x="4276204" y="4437112"/>
            <a:ext cx="4561218" cy="156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4810336" y="5589240"/>
            <a:ext cx="4331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 err="1" smtClean="0">
                <a:latin typeface="Lucida Bright" pitchFamily="18" charset="0"/>
              </a:rPr>
              <a:t>Irra</a:t>
            </a:r>
            <a:endParaRPr lang="es-CO" sz="1100" dirty="0">
              <a:latin typeface="Lucida Bright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805142" y="5219775"/>
            <a:ext cx="10390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 smtClean="0">
                <a:latin typeface="Lucida Bright" pitchFamily="18" charset="0"/>
              </a:rPr>
              <a:t>Tres Puertas</a:t>
            </a:r>
            <a:endParaRPr lang="es-CO" sz="1100" dirty="0"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1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latin typeface="Lucida Brigh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 smtClean="0">
                <a:latin typeface="Lucida Bright" pitchFamily="18" charset="0"/>
              </a:rPr>
              <a:t>Intersección Tres Puertas</a:t>
            </a:r>
            <a:endParaRPr lang="es-ES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grpSp>
        <p:nvGrpSpPr>
          <p:cNvPr id="7" name="Group 20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8" name="Rectangle 21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Lucida Bright" pitchFamily="18" charset="0"/>
              </a:endParaRPr>
            </a:p>
          </p:txBody>
        </p:sp>
        <p:pic>
          <p:nvPicPr>
            <p:cNvPr id="9" name="Picture 5" descr="http://restituciondetierras.gov.co/media/imagenes/logo_prosperidad_para_todos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0" name="Picture 23" descr="Logo-MinTranspor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11" name="Picture 24" descr="Logo-GOBERNACION_ANTIOQUI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12" name="Picture 25" descr="Logo-ANI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13" name="Picture 26" descr="Logo-ALCALDIA_MEDELLIN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14" name="Imagen 3" descr="Screen Shot 2013-04-03 at 15.45.3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23441" r="5025" b="24129"/>
          <a:stretch/>
        </p:blipFill>
        <p:spPr bwMode="auto">
          <a:xfrm>
            <a:off x="267237" y="2171091"/>
            <a:ext cx="398666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034643" y="3232442"/>
            <a:ext cx="5439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dirty="0" err="1" smtClean="0">
                <a:latin typeface="Lucida Bright" pitchFamily="18" charset="0"/>
              </a:rPr>
              <a:t>Irra</a:t>
            </a:r>
            <a:endParaRPr lang="es-CO" sz="1100" dirty="0">
              <a:latin typeface="Lucida Bright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094403" y="3028094"/>
            <a:ext cx="8281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00" dirty="0" smtClean="0">
                <a:latin typeface="Lucida Bright" pitchFamily="18" charset="0"/>
              </a:rPr>
              <a:t>Tres Puertas</a:t>
            </a:r>
            <a:endParaRPr lang="es-CO" sz="1100" dirty="0">
              <a:latin typeface="Lucida Bright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15624" r="16028" b="22050"/>
          <a:stretch/>
        </p:blipFill>
        <p:spPr bwMode="auto">
          <a:xfrm>
            <a:off x="4932040" y="4199647"/>
            <a:ext cx="3908161" cy="212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20635" r="11142" b="22636"/>
          <a:stretch/>
        </p:blipFill>
        <p:spPr bwMode="auto">
          <a:xfrm>
            <a:off x="4755345" y="1698596"/>
            <a:ext cx="3974367" cy="197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19 Conector recto"/>
          <p:cNvCxnSpPr/>
          <p:nvPr/>
        </p:nvCxnSpPr>
        <p:spPr>
          <a:xfrm flipH="1">
            <a:off x="461951" y="4338581"/>
            <a:ext cx="1296145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270288" y="406434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/>
                </a:solidFill>
                <a:latin typeface="Lucida Bright" pitchFamily="18" charset="0"/>
              </a:rPr>
              <a:t>1 Fase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950441" y="375656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/>
                </a:solidFill>
                <a:latin typeface="Lucida Bright" pitchFamily="18" charset="0"/>
              </a:rPr>
              <a:t>2 Fase</a:t>
            </a:r>
          </a:p>
        </p:txBody>
      </p:sp>
      <p:cxnSp>
        <p:nvCxnSpPr>
          <p:cNvPr id="23" name="22 Conector recto"/>
          <p:cNvCxnSpPr/>
          <p:nvPr/>
        </p:nvCxnSpPr>
        <p:spPr>
          <a:xfrm flipH="1">
            <a:off x="6094456" y="4005064"/>
            <a:ext cx="1296145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4</a:t>
            </a:fld>
            <a:endParaRPr lang="es-ES"/>
          </a:p>
        </p:txBody>
      </p:sp>
      <p:pic>
        <p:nvPicPr>
          <p:cNvPr id="6" name="Imagen 3" descr="Screen Shot 2013-04-03 at 15.45.3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>
              <a:latin typeface="Lucida Bright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Situación </a:t>
            </a:r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  <a:latin typeface="Lucida Bright" pitchFamily="18" charset="0"/>
              </a:rPr>
              <a:t>Actual</a:t>
            </a:r>
            <a:endParaRPr lang="es-ES" sz="2000" b="1" dirty="0">
              <a:solidFill>
                <a:schemeClr val="bg1">
                  <a:lumMod val="95000"/>
                </a:schemeClr>
              </a:solidFill>
              <a:latin typeface="Lucida Bright" pitchFamily="18" charset="0"/>
            </a:endParaRPr>
          </a:p>
        </p:txBody>
      </p:sp>
      <p:pic>
        <p:nvPicPr>
          <p:cNvPr id="9" name="Picture 5" descr="http://restituciondetierras.gov.co/media/imagenes/logo_prosperidad_para_todo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949280"/>
            <a:ext cx="2429181" cy="7062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15" descr="Logo-MinTranspor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49280"/>
            <a:ext cx="2608197" cy="720080"/>
          </a:xfrm>
          <a:prstGeom prst="rect">
            <a:avLst/>
          </a:prstGeom>
        </p:spPr>
      </p:pic>
      <p:pic>
        <p:nvPicPr>
          <p:cNvPr id="11" name="Picture 16" descr="Logo-GOBERNACION_ANTIOQUI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32648"/>
            <a:ext cx="1009523" cy="980728"/>
          </a:xfrm>
          <a:prstGeom prst="rect">
            <a:avLst/>
          </a:prstGeom>
        </p:spPr>
      </p:pic>
      <p:pic>
        <p:nvPicPr>
          <p:cNvPr id="12" name="Picture 17" descr="Logo-ANI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77272"/>
            <a:ext cx="1185514" cy="908720"/>
          </a:xfrm>
          <a:prstGeom prst="rect">
            <a:avLst/>
          </a:prstGeom>
        </p:spPr>
      </p:pic>
      <p:pic>
        <p:nvPicPr>
          <p:cNvPr id="13" name="Picture 18" descr="Logo-ALCALDIA_MEDELLI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77272"/>
            <a:ext cx="1143611" cy="889321"/>
          </a:xfrm>
          <a:prstGeom prst="rect">
            <a:avLst/>
          </a:prstGeom>
        </p:spPr>
      </p:pic>
      <p:graphicFrame>
        <p:nvGraphicFramePr>
          <p:cNvPr id="14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214969"/>
              </p:ext>
            </p:extLst>
          </p:nvPr>
        </p:nvGraphicFramePr>
        <p:xfrm>
          <a:off x="1073421" y="2204864"/>
          <a:ext cx="6609332" cy="926748"/>
        </p:xfrm>
        <a:graphic>
          <a:graphicData uri="http://schemas.openxmlformats.org/drawingml/2006/table">
            <a:tbl>
              <a:tblPr/>
              <a:tblGrid>
                <a:gridCol w="2572742"/>
                <a:gridCol w="1675256"/>
                <a:gridCol w="1065190"/>
                <a:gridCol w="1296144"/>
              </a:tblGrid>
              <a:tr h="926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TRAMO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Pendiente</a:t>
                      </a:r>
                      <a:r>
                        <a:rPr lang="es-CO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 Máx.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Radio</a:t>
                      </a:r>
                      <a:r>
                        <a:rPr lang="es-CO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 Mínimo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(m)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Velocidad</a:t>
                      </a:r>
                      <a:r>
                        <a:rPr lang="es-CO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 </a:t>
                      </a:r>
                      <a:r>
                        <a:rPr lang="es-CO" sz="14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Prom</a:t>
                      </a:r>
                      <a:r>
                        <a:rPr lang="es-CO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(km/hora)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276959"/>
              </p:ext>
            </p:extLst>
          </p:nvPr>
        </p:nvGraphicFramePr>
        <p:xfrm>
          <a:off x="1058017" y="3140968"/>
          <a:ext cx="6624737" cy="1728192"/>
        </p:xfrm>
        <a:graphic>
          <a:graphicData uri="http://schemas.openxmlformats.org/drawingml/2006/table">
            <a:tbl>
              <a:tblPr/>
              <a:tblGrid>
                <a:gridCol w="2588687"/>
                <a:gridCol w="1675032"/>
                <a:gridCol w="1064875"/>
                <a:gridCol w="1296143"/>
              </a:tblGrid>
              <a:tr h="3700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La </a:t>
                      </a:r>
                      <a:r>
                        <a:rPr lang="es-CO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Virginia</a:t>
                      </a:r>
                      <a:r>
                        <a:rPr lang="es-CO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 – Variante la Tesalia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5.3%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120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60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1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Tres puertas - </a:t>
                      </a:r>
                      <a:r>
                        <a:rPr lang="es-CO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Irra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8.0%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70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60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1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Irra</a:t>
                      </a:r>
                      <a:r>
                        <a:rPr lang="es-CO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 – La Felisa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5.2%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70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50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83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La Felisa – La Pintada</a:t>
                      </a:r>
                      <a:endParaRPr lang="es-CO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  <a:p>
                      <a:pPr algn="ctr" rtl="0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6%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110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40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z="1100" smtClean="0">
                <a:latin typeface="Lucida Bright" pitchFamily="18" charset="0"/>
              </a:rPr>
              <a:pPr/>
              <a:t>5</a:t>
            </a:fld>
            <a:endParaRPr lang="es-ES" sz="1100" dirty="0">
              <a:latin typeface="Lucida Bright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44408" y="6309320"/>
            <a:ext cx="720080" cy="54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ucida Bright" pitchFamily="18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000" dirty="0">
              <a:latin typeface="Lucida Bright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>
                <a:latin typeface="Lucida Bright" pitchFamily="18" charset="0"/>
                <a:cs typeface="Arial"/>
              </a:rPr>
              <a:t>Autopista Conexión Pacifico 3</a:t>
            </a:r>
          </a:p>
        </p:txBody>
      </p:sp>
      <p:cxnSp>
        <p:nvCxnSpPr>
          <p:cNvPr id="56" name="55 Conector recto"/>
          <p:cNvCxnSpPr/>
          <p:nvPr/>
        </p:nvCxnSpPr>
        <p:spPr>
          <a:xfrm flipH="1">
            <a:off x="251520" y="2929413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Rectángulo"/>
          <p:cNvSpPr/>
          <p:nvPr/>
        </p:nvSpPr>
        <p:spPr>
          <a:xfrm rot="10800000">
            <a:off x="2539774" y="2641381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Lucida Bright" pitchFamily="18" charset="0"/>
              </a:rPr>
              <a:t>146 </a:t>
            </a:r>
            <a:r>
              <a:rPr lang="es-ES" sz="1200" b="1" dirty="0" smtClean="0">
                <a:latin typeface="Lucida Bright" pitchFamily="18" charset="0"/>
              </a:rPr>
              <a:t>Km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59" name="58 Rectángulo"/>
          <p:cNvSpPr/>
          <p:nvPr/>
        </p:nvSpPr>
        <p:spPr>
          <a:xfrm>
            <a:off x="2487134" y="264138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144 </a:t>
            </a:r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61" name="60 CuadroTexto"/>
          <p:cNvSpPr txBox="1"/>
          <p:nvPr/>
        </p:nvSpPr>
        <p:spPr>
          <a:xfrm>
            <a:off x="539552" y="2442197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Vías intervenidas</a:t>
            </a:r>
          </a:p>
        </p:txBody>
      </p:sp>
      <p:cxnSp>
        <p:nvCxnSpPr>
          <p:cNvPr id="62" name="61 Conector recto"/>
          <p:cNvCxnSpPr/>
          <p:nvPr/>
        </p:nvCxnSpPr>
        <p:spPr>
          <a:xfrm flipH="1">
            <a:off x="251520" y="3933055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Rectángulo"/>
          <p:cNvSpPr/>
          <p:nvPr/>
        </p:nvSpPr>
        <p:spPr>
          <a:xfrm rot="10800000">
            <a:off x="2539774" y="3645023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Lucida Bright" pitchFamily="18" charset="0"/>
              </a:rPr>
              <a:t>146 </a:t>
            </a:r>
            <a:r>
              <a:rPr lang="es-ES" sz="1200" b="1" dirty="0" smtClean="0">
                <a:latin typeface="Lucida Bright" pitchFamily="18" charset="0"/>
              </a:rPr>
              <a:t>Km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64" name="63 Rectángulo"/>
          <p:cNvSpPr/>
          <p:nvPr/>
        </p:nvSpPr>
        <p:spPr>
          <a:xfrm>
            <a:off x="2483768" y="3645023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229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 </a:t>
            </a:r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499717" y="3402424"/>
            <a:ext cx="1746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Vías operación y mantenimiento</a:t>
            </a:r>
          </a:p>
        </p:txBody>
      </p:sp>
      <p:cxnSp>
        <p:nvCxnSpPr>
          <p:cNvPr id="67" name="66 Conector recto"/>
          <p:cNvCxnSpPr/>
          <p:nvPr/>
        </p:nvCxnSpPr>
        <p:spPr>
          <a:xfrm flipH="1">
            <a:off x="251520" y="4869160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67 Rectángulo"/>
          <p:cNvSpPr/>
          <p:nvPr/>
        </p:nvSpPr>
        <p:spPr>
          <a:xfrm rot="10800000">
            <a:off x="2539774" y="4581128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Lucida Bright" pitchFamily="18" charset="0"/>
              </a:rPr>
              <a:t>146 </a:t>
            </a:r>
            <a:r>
              <a:rPr lang="es-ES" sz="1200" b="1" dirty="0" smtClean="0">
                <a:latin typeface="Lucida Bright" pitchFamily="18" charset="0"/>
              </a:rPr>
              <a:t>Km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69" name="68 Rectángulo"/>
          <p:cNvSpPr/>
          <p:nvPr/>
        </p:nvSpPr>
        <p:spPr>
          <a:xfrm>
            <a:off x="2483768" y="4581128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4.31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70" name="69 CuadroTexto"/>
          <p:cNvSpPr txBox="1"/>
          <p:nvPr/>
        </p:nvSpPr>
        <p:spPr>
          <a:xfrm>
            <a:off x="635473" y="44117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3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 Túneles</a:t>
            </a:r>
          </a:p>
        </p:txBody>
      </p:sp>
      <p:cxnSp>
        <p:nvCxnSpPr>
          <p:cNvPr id="71" name="70 Conector recto"/>
          <p:cNvCxnSpPr/>
          <p:nvPr/>
        </p:nvCxnSpPr>
        <p:spPr>
          <a:xfrm flipH="1">
            <a:off x="251520" y="5805264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71 Rectángulo"/>
          <p:cNvSpPr/>
          <p:nvPr/>
        </p:nvSpPr>
        <p:spPr>
          <a:xfrm rot="10800000">
            <a:off x="2539774" y="5517232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Lucida Bright" pitchFamily="18" charset="0"/>
              </a:rPr>
              <a:t>146 </a:t>
            </a:r>
            <a:r>
              <a:rPr lang="es-ES" sz="1200" b="1" dirty="0" smtClean="0">
                <a:latin typeface="Lucida Bright" pitchFamily="18" charset="0"/>
              </a:rPr>
              <a:t>Km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2483768" y="551723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1.16</a:t>
            </a:r>
            <a:endParaRPr lang="es-ES" sz="1100" b="1" dirty="0">
              <a:solidFill>
                <a:schemeClr val="tx1">
                  <a:lumMod val="75000"/>
                  <a:lumOff val="25000"/>
                </a:schemeClr>
              </a:solidFill>
              <a:latin typeface="Lucida Bright" pitchFamily="18" charset="0"/>
            </a:endParaRPr>
          </a:p>
          <a:p>
            <a:pPr algn="ctr"/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Km</a:t>
            </a:r>
          </a:p>
        </p:txBody>
      </p:sp>
      <p:sp>
        <p:nvSpPr>
          <p:cNvPr id="74" name="73 CuadroTexto"/>
          <p:cNvSpPr txBox="1"/>
          <p:nvPr/>
        </p:nvSpPr>
        <p:spPr>
          <a:xfrm>
            <a:off x="635473" y="53325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26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 Puentes</a:t>
            </a:r>
          </a:p>
        </p:txBody>
      </p:sp>
      <p:cxnSp>
        <p:nvCxnSpPr>
          <p:cNvPr id="75" name="74 Conector recto"/>
          <p:cNvCxnSpPr/>
          <p:nvPr/>
        </p:nvCxnSpPr>
        <p:spPr>
          <a:xfrm flipH="1">
            <a:off x="251520" y="1998712"/>
            <a:ext cx="223224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75 Rectángulo"/>
          <p:cNvSpPr/>
          <p:nvPr/>
        </p:nvSpPr>
        <p:spPr>
          <a:xfrm rot="10800000">
            <a:off x="2539774" y="1710680"/>
            <a:ext cx="808090" cy="648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Lucida Bright" pitchFamily="18" charset="0"/>
              </a:rPr>
              <a:t>146 </a:t>
            </a:r>
            <a:r>
              <a:rPr lang="es-ES" sz="1200" b="1" dirty="0" smtClean="0">
                <a:latin typeface="Lucida Bright" pitchFamily="18" charset="0"/>
              </a:rPr>
              <a:t>Km</a:t>
            </a:r>
            <a:endParaRPr lang="es-ES" sz="1200" b="1" dirty="0">
              <a:latin typeface="Lucida Bright" pitchFamily="18" charset="0"/>
            </a:endParaRPr>
          </a:p>
        </p:txBody>
      </p:sp>
      <p:sp>
        <p:nvSpPr>
          <p:cNvPr id="77" name="76 Rectángulo"/>
          <p:cNvSpPr/>
          <p:nvPr/>
        </p:nvSpPr>
        <p:spPr>
          <a:xfrm>
            <a:off x="2483768" y="1710680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1.18</a:t>
            </a:r>
          </a:p>
          <a:p>
            <a:pPr algn="ctr"/>
            <a:r>
              <a:rPr lang="es-E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Billones</a:t>
            </a:r>
          </a:p>
        </p:txBody>
      </p:sp>
      <p:sp>
        <p:nvSpPr>
          <p:cNvPr id="90" name="89 CuadroTexto"/>
          <p:cNvSpPr txBox="1"/>
          <p:nvPr/>
        </p:nvSpPr>
        <p:spPr>
          <a:xfrm>
            <a:off x="527461" y="171068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Inversión</a:t>
            </a:r>
          </a:p>
        </p:txBody>
      </p:sp>
      <p:grpSp>
        <p:nvGrpSpPr>
          <p:cNvPr id="3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Lucida Bright" pitchFamily="18" charset="0"/>
              </a:endParaRPr>
            </a:p>
          </p:txBody>
        </p:sp>
        <p:pic>
          <p:nvPicPr>
            <p:cNvPr id="42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4705176" y="5442609"/>
            <a:ext cx="42593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Conecta centros de insumos y producción del occidente del país en Antioquia, Eje Cafetero y Valle del Cauca con </a:t>
            </a:r>
            <a:r>
              <a:rPr lang="es-CO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Bright" pitchFamily="18" charset="0"/>
              </a:rPr>
              <a:t>el sur occidente del país, además de tener acceso al puerto de Buenaventura.</a:t>
            </a:r>
          </a:p>
          <a:p>
            <a:pPr algn="just"/>
            <a:endParaRPr lang="es-ES" sz="1100" i="1" dirty="0">
              <a:latin typeface="Lucida Bright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3435"/>
            <a:ext cx="4191420" cy="411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3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67 Grupo"/>
          <p:cNvGrpSpPr/>
          <p:nvPr/>
        </p:nvGrpSpPr>
        <p:grpSpPr>
          <a:xfrm>
            <a:off x="4783982" y="1700808"/>
            <a:ext cx="4158306" cy="4237599"/>
            <a:chOff x="4783982" y="1700808"/>
            <a:chExt cx="4158306" cy="423759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79" t="11811" r="12780" b="5826"/>
            <a:stretch/>
          </p:blipFill>
          <p:spPr bwMode="auto">
            <a:xfrm>
              <a:off x="4783982" y="1700808"/>
              <a:ext cx="4158306" cy="42375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5" name="64 Conector recto"/>
            <p:cNvCxnSpPr/>
            <p:nvPr/>
          </p:nvCxnSpPr>
          <p:spPr>
            <a:xfrm flipH="1">
              <a:off x="6282818" y="4440150"/>
              <a:ext cx="84822" cy="17370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43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dirty="0"/>
          </a:p>
        </p:txBody>
      </p:sp>
      <p:sp>
        <p:nvSpPr>
          <p:cNvPr id="5" name="4 Rectángulo"/>
          <p:cNvSpPr/>
          <p:nvPr/>
        </p:nvSpPr>
        <p:spPr>
          <a:xfrm>
            <a:off x="0" y="692696"/>
            <a:ext cx="4572000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>
                <a:latin typeface="Lucida Bright" pitchFamily="18" charset="0"/>
                <a:cs typeface="Arial"/>
              </a:rPr>
              <a:t>Autopista Conexión Pacifico 3</a:t>
            </a:r>
          </a:p>
        </p:txBody>
      </p:sp>
      <p:grpSp>
        <p:nvGrpSpPr>
          <p:cNvPr id="2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41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5" descr="http://restituciondetierras.gov.co/media/imagenes/logo_prosperidad_para_todos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3" name="Picture 42" descr="Logo-MinTranspor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45" name="Picture 44" descr="Logo-GOBERNACION_ANTIOQUI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46" name="Picture 45" descr="Logo-ANI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47" name="Picture 46" descr="Logo-ALCALDIA_MEDELLIN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48" name="Imagen 3" descr="Screen Shot 2013-04-03 at 15.45.3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graphicFrame>
        <p:nvGraphicFramePr>
          <p:cNvPr id="5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347155"/>
              </p:ext>
            </p:extLst>
          </p:nvPr>
        </p:nvGraphicFramePr>
        <p:xfrm>
          <a:off x="167003" y="2420888"/>
          <a:ext cx="4260981" cy="411645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4116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TRAMO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TIPO </a:t>
                      </a:r>
                      <a:r>
                        <a:rPr lang="es-C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DE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INTERVENCIÓN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Lucida Bright"/>
                        </a:rPr>
                        <a:t>LONGITUD (km)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078018"/>
              </p:ext>
            </p:extLst>
          </p:nvPr>
        </p:nvGraphicFramePr>
        <p:xfrm>
          <a:off x="167003" y="2852936"/>
          <a:ext cx="4260981" cy="341621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3416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La Pintada – La Felisa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Mejoramiento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13394"/>
              </p:ext>
            </p:extLst>
          </p:nvPr>
        </p:nvGraphicFramePr>
        <p:xfrm>
          <a:off x="167003" y="3170817"/>
          <a:ext cx="4260981" cy="360040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36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La Felisa – Irra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Mejoramiento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48465"/>
              </p:ext>
            </p:extLst>
          </p:nvPr>
        </p:nvGraphicFramePr>
        <p:xfrm>
          <a:off x="167003" y="3499848"/>
          <a:ext cx="4260981" cy="360040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36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La Felisa – Asia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Rehabilitación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84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818426"/>
              </p:ext>
            </p:extLst>
          </p:nvPr>
        </p:nvGraphicFramePr>
        <p:xfrm>
          <a:off x="172605" y="3817179"/>
          <a:ext cx="4260981" cy="360040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36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Asia – La Virginia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Mejoramiento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26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Br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81602"/>
              </p:ext>
            </p:extLst>
          </p:nvPr>
        </p:nvGraphicFramePr>
        <p:xfrm>
          <a:off x="172605" y="4153539"/>
          <a:ext cx="4260981" cy="360040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36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Variante Tesalia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Construcción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395726"/>
              </p:ext>
            </p:extLst>
          </p:nvPr>
        </p:nvGraphicFramePr>
        <p:xfrm>
          <a:off x="167003" y="4519522"/>
          <a:ext cx="4260981" cy="640080"/>
        </p:xfrm>
        <a:graphic>
          <a:graphicData uri="http://schemas.openxmlformats.org/drawingml/2006/table">
            <a:tbl>
              <a:tblPr/>
              <a:tblGrid>
                <a:gridCol w="2031569"/>
                <a:gridCol w="1311419"/>
                <a:gridCol w="917993"/>
              </a:tblGrid>
              <a:tr h="5750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Irra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 – Tres Puertas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–La Manuela</a:t>
                      </a:r>
                    </a:p>
                    <a:p>
                      <a:pPr algn="ctr" rtl="0" fontAlgn="ctr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(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Incluida Conexión Autopistas del Café)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Mejoramiento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14 Rectángulo"/>
          <p:cNvSpPr/>
          <p:nvPr/>
        </p:nvSpPr>
        <p:spPr>
          <a:xfrm>
            <a:off x="7351028" y="3825524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UF 6</a:t>
            </a:r>
          </a:p>
        </p:txBody>
      </p:sp>
      <p:grpSp>
        <p:nvGrpSpPr>
          <p:cNvPr id="64" name="63 Grupo"/>
          <p:cNvGrpSpPr/>
          <p:nvPr/>
        </p:nvGrpSpPr>
        <p:grpSpPr>
          <a:xfrm>
            <a:off x="6873285" y="3916263"/>
            <a:ext cx="1439924" cy="845718"/>
            <a:chOff x="6819500" y="3948519"/>
            <a:chExt cx="1439924" cy="845718"/>
          </a:xfrm>
        </p:grpSpPr>
        <p:sp>
          <p:nvSpPr>
            <p:cNvPr id="13" name="12 Rectángulo"/>
            <p:cNvSpPr/>
            <p:nvPr/>
          </p:nvSpPr>
          <p:spPr>
            <a:xfrm>
              <a:off x="6819500" y="4507615"/>
              <a:ext cx="5341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b="1" dirty="0">
                  <a:solidFill>
                    <a:srgbClr val="5A0F67"/>
                  </a:solidFill>
                  <a:latin typeface="Lucida Bright" pitchFamily="18" charset="0"/>
                </a:rPr>
                <a:t>UF 5</a:t>
              </a:r>
            </a:p>
          </p:txBody>
        </p:sp>
        <p:sp>
          <p:nvSpPr>
            <p:cNvPr id="66" name="65 Rectángulo"/>
            <p:cNvSpPr/>
            <p:nvPr/>
          </p:nvSpPr>
          <p:spPr>
            <a:xfrm rot="1644228">
              <a:off x="7232629" y="3948519"/>
              <a:ext cx="1026795" cy="8457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66 Rectángulo"/>
            <p:cNvSpPr/>
            <p:nvPr/>
          </p:nvSpPr>
          <p:spPr>
            <a:xfrm rot="4746929">
              <a:off x="7337124" y="3991187"/>
              <a:ext cx="300811" cy="68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5478170" y="3740242"/>
            <a:ext cx="2621553" cy="1483385"/>
            <a:chOff x="5498842" y="3693605"/>
            <a:chExt cx="2621553" cy="1483385"/>
          </a:xfrm>
        </p:grpSpPr>
        <p:sp>
          <p:nvSpPr>
            <p:cNvPr id="22" name="21 Rectángulo"/>
            <p:cNvSpPr/>
            <p:nvPr/>
          </p:nvSpPr>
          <p:spPr>
            <a:xfrm>
              <a:off x="5498842" y="4586643"/>
              <a:ext cx="5341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b="1" dirty="0">
                  <a:solidFill>
                    <a:schemeClr val="tx2">
                      <a:lumMod val="75000"/>
                    </a:schemeClr>
                  </a:solidFill>
                  <a:latin typeface="Lucida Bright" pitchFamily="18" charset="0"/>
                </a:rPr>
                <a:t>UF 4</a:t>
              </a:r>
            </a:p>
          </p:txBody>
        </p:sp>
        <p:sp>
          <p:nvSpPr>
            <p:cNvPr id="49" name="48 Rectángulo"/>
            <p:cNvSpPr/>
            <p:nvPr/>
          </p:nvSpPr>
          <p:spPr>
            <a:xfrm rot="18714992">
              <a:off x="6378820" y="4444408"/>
              <a:ext cx="1402385" cy="62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49 Rectángulo"/>
            <p:cNvSpPr/>
            <p:nvPr/>
          </p:nvSpPr>
          <p:spPr>
            <a:xfrm rot="17829730">
              <a:off x="6421879" y="4222297"/>
              <a:ext cx="405384" cy="341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50 Rectángulo"/>
            <p:cNvSpPr/>
            <p:nvPr/>
          </p:nvSpPr>
          <p:spPr>
            <a:xfrm rot="17497893">
              <a:off x="6937883" y="4032122"/>
              <a:ext cx="97100" cy="243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51 Rectángulo"/>
            <p:cNvSpPr/>
            <p:nvPr/>
          </p:nvSpPr>
          <p:spPr>
            <a:xfrm rot="14447055">
              <a:off x="6747887" y="4061254"/>
              <a:ext cx="150818" cy="185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52 Rectángulo"/>
            <p:cNvSpPr/>
            <p:nvPr/>
          </p:nvSpPr>
          <p:spPr>
            <a:xfrm rot="18714992">
              <a:off x="7070101" y="4051854"/>
              <a:ext cx="1203675" cy="896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53 Rectángulo"/>
            <p:cNvSpPr/>
            <p:nvPr/>
          </p:nvSpPr>
          <p:spPr>
            <a:xfrm rot="19151620">
              <a:off x="7257116" y="3693605"/>
              <a:ext cx="230880" cy="569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55 Rectángulo"/>
            <p:cNvSpPr/>
            <p:nvPr/>
          </p:nvSpPr>
          <p:spPr>
            <a:xfrm rot="16432026">
              <a:off x="7052383" y="3927097"/>
              <a:ext cx="636631" cy="400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56 Rectángulo"/>
            <p:cNvSpPr/>
            <p:nvPr/>
          </p:nvSpPr>
          <p:spPr>
            <a:xfrm rot="16823573">
              <a:off x="6843521" y="4052569"/>
              <a:ext cx="190477" cy="204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5508104" y="3674535"/>
            <a:ext cx="3384376" cy="2202738"/>
            <a:chOff x="5491568" y="3653968"/>
            <a:chExt cx="3384376" cy="2202738"/>
          </a:xfrm>
        </p:grpSpPr>
        <p:sp>
          <p:nvSpPr>
            <p:cNvPr id="12" name="11 Rectángulo"/>
            <p:cNvSpPr/>
            <p:nvPr/>
          </p:nvSpPr>
          <p:spPr>
            <a:xfrm>
              <a:off x="6109811" y="3653968"/>
              <a:ext cx="5341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b="1" dirty="0">
                  <a:solidFill>
                    <a:schemeClr val="accent5">
                      <a:lumMod val="75000"/>
                    </a:schemeClr>
                  </a:solidFill>
                  <a:latin typeface="Lucida Bright" pitchFamily="18" charset="0"/>
                </a:rPr>
                <a:t>UF 3</a:t>
              </a: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6902469" y="3767812"/>
              <a:ext cx="1973475" cy="2088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5491568" y="4409500"/>
              <a:ext cx="1797849" cy="14472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39 Rectángulo"/>
            <p:cNvSpPr/>
            <p:nvPr/>
          </p:nvSpPr>
          <p:spPr>
            <a:xfrm rot="1644228">
              <a:off x="6505574" y="3916775"/>
              <a:ext cx="574062" cy="8457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4785023" y="3083400"/>
            <a:ext cx="4156223" cy="2843231"/>
            <a:chOff x="4783981" y="3095175"/>
            <a:chExt cx="4156223" cy="2843231"/>
          </a:xfrm>
        </p:grpSpPr>
        <p:sp>
          <p:nvSpPr>
            <p:cNvPr id="21" name="20 Rectángulo"/>
            <p:cNvSpPr/>
            <p:nvPr/>
          </p:nvSpPr>
          <p:spPr>
            <a:xfrm>
              <a:off x="7167260" y="3429000"/>
              <a:ext cx="5341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200" b="1" dirty="0">
                  <a:solidFill>
                    <a:schemeClr val="tx2">
                      <a:lumMod val="75000"/>
                    </a:schemeClr>
                  </a:solidFill>
                  <a:latin typeface="Lucida Bright" pitchFamily="18" charset="0"/>
                </a:rPr>
                <a:t>UF 2</a:t>
              </a: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6751126" y="3792467"/>
              <a:ext cx="2189078" cy="2145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4783981" y="3171375"/>
              <a:ext cx="2050305" cy="2767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4783983" y="3095175"/>
              <a:ext cx="2531824" cy="184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6703617" y="3201444"/>
              <a:ext cx="283689" cy="406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70" name="69 Grupo"/>
          <p:cNvGrpSpPr/>
          <p:nvPr/>
        </p:nvGrpSpPr>
        <p:grpSpPr>
          <a:xfrm>
            <a:off x="4833576" y="2552570"/>
            <a:ext cx="4108712" cy="3373504"/>
            <a:chOff x="4780556" y="2581299"/>
            <a:chExt cx="4108712" cy="3373504"/>
          </a:xfrm>
        </p:grpSpPr>
        <p:grpSp>
          <p:nvGrpSpPr>
            <p:cNvPr id="16" name="15 Grupo"/>
            <p:cNvGrpSpPr/>
            <p:nvPr/>
          </p:nvGrpSpPr>
          <p:grpSpPr>
            <a:xfrm>
              <a:off x="4780556" y="2581299"/>
              <a:ext cx="4108712" cy="3373504"/>
              <a:chOff x="4786067" y="2564904"/>
              <a:chExt cx="4108712" cy="3373504"/>
            </a:xfrm>
          </p:grpSpPr>
          <p:sp>
            <p:nvSpPr>
              <p:cNvPr id="11" name="10 Rectángulo"/>
              <p:cNvSpPr/>
              <p:nvPr/>
            </p:nvSpPr>
            <p:spPr>
              <a:xfrm>
                <a:off x="7020272" y="2564904"/>
                <a:ext cx="5341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1200" b="1" dirty="0">
                    <a:solidFill>
                      <a:schemeClr val="tx2">
                        <a:lumMod val="75000"/>
                      </a:schemeClr>
                    </a:solidFill>
                    <a:latin typeface="Lucida Bright" pitchFamily="18" charset="0"/>
                  </a:rPr>
                  <a:t>UF 1</a:t>
                </a:r>
              </a:p>
            </p:txBody>
          </p:sp>
          <p:sp>
            <p:nvSpPr>
              <p:cNvPr id="3" name="2 Rectángulo"/>
              <p:cNvSpPr/>
              <p:nvPr/>
            </p:nvSpPr>
            <p:spPr>
              <a:xfrm>
                <a:off x="4786067" y="3153302"/>
                <a:ext cx="2405260" cy="27851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30 Rectángulo"/>
              <p:cNvSpPr/>
              <p:nvPr/>
            </p:nvSpPr>
            <p:spPr>
              <a:xfrm>
                <a:off x="6705701" y="3440629"/>
                <a:ext cx="2189078" cy="249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69" name="68 Elipse"/>
            <p:cNvSpPr/>
            <p:nvPr/>
          </p:nvSpPr>
          <p:spPr>
            <a:xfrm rot="2975668">
              <a:off x="7021033" y="3166853"/>
              <a:ext cx="268111" cy="1122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1" name="70 Elipse"/>
            <p:cNvSpPr/>
            <p:nvPr/>
          </p:nvSpPr>
          <p:spPr>
            <a:xfrm rot="17988431">
              <a:off x="7114980" y="3474098"/>
              <a:ext cx="199316" cy="1350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32564" y="1729751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77" r="5215" b="22343"/>
          <a:stretch/>
        </p:blipFill>
        <p:spPr bwMode="auto">
          <a:xfrm>
            <a:off x="3726984" y="1791590"/>
            <a:ext cx="5185716" cy="203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>
          <a:xfrm>
            <a:off x="2159733" y="3425624"/>
            <a:ext cx="1567251" cy="427433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1600" dirty="0">
              <a:latin typeface="Lucida Bright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677270"/>
            <a:ext cx="4572000" cy="5914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Funcional 1</a:t>
            </a:r>
            <a:r>
              <a:rPr lang="es-CO" b="1" dirty="0" smtClean="0">
                <a:latin typeface="Lucida Bright" pitchFamily="18" charset="0"/>
                <a:cs typeface="Arial"/>
              </a:rPr>
              <a:t> </a:t>
            </a:r>
          </a:p>
          <a:p>
            <a:pPr algn="r"/>
            <a:r>
              <a:rPr lang="es-CO" b="1" dirty="0" smtClean="0">
                <a:latin typeface="Lucida Bright" pitchFamily="18" charset="0"/>
                <a:cs typeface="Arial"/>
              </a:rPr>
              <a:t>La Pintada – La Felisa</a:t>
            </a:r>
            <a:endParaRPr lang="es-CO" b="1" dirty="0">
              <a:latin typeface="Lucida Bright" pitchFamily="18" charset="0"/>
              <a:cs typeface="Arial"/>
            </a:endParaRPr>
          </a:p>
        </p:txBody>
      </p:sp>
      <p:pic>
        <p:nvPicPr>
          <p:cNvPr id="20" name="Imagen 3" descr="Screen Shot 2013-04-03 at 15.45.3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grpSp>
        <p:nvGrpSpPr>
          <p:cNvPr id="21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22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itchFamily="18" charset="0"/>
              </a:endParaRPr>
            </a:p>
          </p:txBody>
        </p:sp>
        <p:pic>
          <p:nvPicPr>
            <p:cNvPr id="23" name="Picture 5" descr="http://restituciondetierras.gov.co/media/imagenes/logo_prosperidad_para_todos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4" name="Picture 42" descr="Logo-MinTransport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25" name="Picture 44" descr="Logo-GOBERNACION_ANTIOQUIA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26" name="Picture 45" descr="Logo-AN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27" name="Picture 46" descr="Logo-ALCALDIA_MEDELLIN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cxnSp>
        <p:nvCxnSpPr>
          <p:cNvPr id="35" name="34 Conector recto"/>
          <p:cNvCxnSpPr/>
          <p:nvPr/>
        </p:nvCxnSpPr>
        <p:spPr>
          <a:xfrm flipV="1">
            <a:off x="2159733" y="1814286"/>
            <a:ext cx="1567251" cy="147069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0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23436" y="1695223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1600" dirty="0">
              <a:latin typeface="Lucida Bright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677270"/>
            <a:ext cx="4572000" cy="5914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</a:t>
            </a:r>
            <a:r>
              <a:rPr lang="es-CO" b="1" dirty="0" smtClean="0">
                <a:latin typeface="Lucida Bright" pitchFamily="18" charset="0"/>
                <a:cs typeface="Arial"/>
              </a:rPr>
              <a:t>Funcional </a:t>
            </a:r>
          </a:p>
          <a:p>
            <a:pPr algn="r"/>
            <a:r>
              <a:rPr lang="es-CO" b="1" dirty="0" smtClean="0">
                <a:latin typeface="Lucida Bright" pitchFamily="18" charset="0"/>
                <a:cs typeface="Arial"/>
              </a:rPr>
              <a:t>La Felisa - </a:t>
            </a:r>
            <a:r>
              <a:rPr lang="es-CO" b="1" dirty="0" err="1" smtClean="0">
                <a:latin typeface="Lucida Bright" pitchFamily="18" charset="0"/>
                <a:cs typeface="Arial"/>
              </a:rPr>
              <a:t>Irra</a:t>
            </a:r>
            <a:endParaRPr lang="es-CO" b="1" dirty="0">
              <a:latin typeface="Lucida Bright" pitchFamily="18" charset="0"/>
              <a:cs typeface="Arial"/>
            </a:endParaRPr>
          </a:p>
        </p:txBody>
      </p:sp>
      <p:pic>
        <p:nvPicPr>
          <p:cNvPr id="20" name="Imagen 3" descr="Screen Shot 2013-04-03 at 15.45.3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grpSp>
        <p:nvGrpSpPr>
          <p:cNvPr id="21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22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itchFamily="18" charset="0"/>
              </a:endParaRPr>
            </a:p>
          </p:txBody>
        </p:sp>
        <p:pic>
          <p:nvPicPr>
            <p:cNvPr id="23" name="Picture 5" descr="http://restituciondetierras.gov.co/media/imagenes/logo_prosperidad_para_todos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4" name="Picture 42" descr="Logo-MinTranspor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25" name="Picture 44" descr="Logo-GOBERNACION_ANTIOQUI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26" name="Picture 45" descr="Logo-ANI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27" name="Picture 46" descr="Logo-ALCALDIA_MEDELLIN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sp>
        <p:nvSpPr>
          <p:cNvPr id="28" name="27 CuadroTexto"/>
          <p:cNvSpPr txBox="1"/>
          <p:nvPr/>
        </p:nvSpPr>
        <p:spPr>
          <a:xfrm>
            <a:off x="5004048" y="458112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latin typeface="Lucida Bright" pitchFamily="18" charset="0"/>
              </a:rPr>
              <a:t>Longitud de 457m</a:t>
            </a:r>
            <a:endParaRPr lang="es-CO" sz="1200" b="1" dirty="0">
              <a:latin typeface="Lucida Bright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11485" r="21807" b="22343"/>
          <a:stretch/>
        </p:blipFill>
        <p:spPr bwMode="auto">
          <a:xfrm>
            <a:off x="4121015" y="1665617"/>
            <a:ext cx="4626151" cy="319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30 Conector recto"/>
          <p:cNvCxnSpPr/>
          <p:nvPr/>
        </p:nvCxnSpPr>
        <p:spPr>
          <a:xfrm flipV="1">
            <a:off x="2159733" y="1665618"/>
            <a:ext cx="1961282" cy="255547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1986961" y="4373488"/>
            <a:ext cx="2134054" cy="484639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3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5F9F-4D33-44C9-BFA2-801B92EA49BB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0" y="692696"/>
            <a:ext cx="4572000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1600" dirty="0">
              <a:latin typeface="Lucida Bright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677270"/>
            <a:ext cx="4572000" cy="5914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b="1" dirty="0">
                <a:latin typeface="Lucida Bright" pitchFamily="18" charset="0"/>
                <a:cs typeface="Arial"/>
              </a:rPr>
              <a:t>Unidad </a:t>
            </a:r>
            <a:r>
              <a:rPr lang="es-CO" b="1" dirty="0" smtClean="0">
                <a:latin typeface="Lucida Bright" pitchFamily="18" charset="0"/>
                <a:cs typeface="Arial"/>
              </a:rPr>
              <a:t>Funcional </a:t>
            </a:r>
          </a:p>
          <a:p>
            <a:pPr algn="r"/>
            <a:r>
              <a:rPr lang="es-CO" b="1" dirty="0" smtClean="0">
                <a:latin typeface="Lucida Bright" pitchFamily="18" charset="0"/>
                <a:cs typeface="Arial"/>
              </a:rPr>
              <a:t>La Felisa - </a:t>
            </a:r>
            <a:r>
              <a:rPr lang="es-CO" b="1" dirty="0" err="1" smtClean="0">
                <a:latin typeface="Lucida Bright" pitchFamily="18" charset="0"/>
                <a:cs typeface="Arial"/>
              </a:rPr>
              <a:t>Irra</a:t>
            </a:r>
            <a:endParaRPr lang="es-CO" b="1" dirty="0">
              <a:latin typeface="Lucida Bright" pitchFamily="18" charset="0"/>
              <a:cs typeface="Arial"/>
            </a:endParaRPr>
          </a:p>
        </p:txBody>
      </p:sp>
      <p:pic>
        <p:nvPicPr>
          <p:cNvPr id="20" name="Imagen 3" descr="Screen Shot 2013-04-03 at 15.45.3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677269"/>
          </a:xfrm>
          <a:prstGeom prst="rect">
            <a:avLst/>
          </a:prstGeom>
        </p:spPr>
      </p:pic>
      <p:grpSp>
        <p:nvGrpSpPr>
          <p:cNvPr id="21" name="Group 39"/>
          <p:cNvGrpSpPr/>
          <p:nvPr/>
        </p:nvGrpSpPr>
        <p:grpSpPr>
          <a:xfrm>
            <a:off x="4500" y="6305270"/>
            <a:ext cx="5359587" cy="560642"/>
            <a:chOff x="4500" y="6305270"/>
            <a:chExt cx="5359587" cy="560642"/>
          </a:xfrm>
        </p:grpSpPr>
        <p:sp>
          <p:nvSpPr>
            <p:cNvPr id="22" name="Rectangle 40"/>
            <p:cNvSpPr/>
            <p:nvPr/>
          </p:nvSpPr>
          <p:spPr>
            <a:xfrm>
              <a:off x="4500" y="6309320"/>
              <a:ext cx="535958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itchFamily="18" charset="0"/>
              </a:endParaRPr>
            </a:p>
          </p:txBody>
        </p:sp>
        <p:pic>
          <p:nvPicPr>
            <p:cNvPr id="23" name="Picture 5" descr="http://restituciondetierras.gov.co/media/imagenes/logo_prosperidad_para_todos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5" y="6381328"/>
              <a:ext cx="1224136" cy="3559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4" name="Picture 42" descr="Logo-MinTranspor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81328"/>
              <a:ext cx="1384061" cy="382116"/>
            </a:xfrm>
            <a:prstGeom prst="rect">
              <a:avLst/>
            </a:prstGeom>
          </p:spPr>
        </p:pic>
        <p:pic>
          <p:nvPicPr>
            <p:cNvPr id="25" name="Picture 44" descr="Logo-GOBERNACION_ANTIOQUI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01" y="6354000"/>
              <a:ext cx="505467" cy="491049"/>
            </a:xfrm>
            <a:prstGeom prst="rect">
              <a:avLst/>
            </a:prstGeom>
          </p:spPr>
        </p:pic>
        <p:pic>
          <p:nvPicPr>
            <p:cNvPr id="26" name="Picture 45" descr="Logo-AN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6305270"/>
              <a:ext cx="715807" cy="548680"/>
            </a:xfrm>
            <a:prstGeom prst="rect">
              <a:avLst/>
            </a:prstGeom>
          </p:spPr>
        </p:pic>
        <p:pic>
          <p:nvPicPr>
            <p:cNvPr id="27" name="Picture 46" descr="Logo-ALCALDIA_MEDELLI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328719"/>
              <a:ext cx="680622" cy="529281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b="18277"/>
          <a:stretch/>
        </p:blipFill>
        <p:spPr bwMode="auto">
          <a:xfrm>
            <a:off x="3778502" y="2285999"/>
            <a:ext cx="5034162" cy="1998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7552524" y="315052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  <a:latin typeface="Lucida Bright" pitchFamily="18" charset="0"/>
              </a:rPr>
              <a:t>Túnel de </a:t>
            </a:r>
            <a:r>
              <a:rPr lang="es-CO" sz="1400" b="1" dirty="0" err="1" smtClean="0">
                <a:solidFill>
                  <a:schemeClr val="bg1"/>
                </a:solidFill>
                <a:latin typeface="Lucida Bright" pitchFamily="18" charset="0"/>
              </a:rPr>
              <a:t>Irra</a:t>
            </a:r>
            <a:endParaRPr lang="es-CO" sz="1400" b="1" dirty="0">
              <a:solidFill>
                <a:schemeClr val="bg1"/>
              </a:solidFill>
              <a:latin typeface="Lucida Bright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164288" y="387583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bg1"/>
                </a:solidFill>
                <a:latin typeface="Lucida Bright" pitchFamily="18" charset="0"/>
              </a:rPr>
              <a:t>Longitud de 457 m</a:t>
            </a:r>
            <a:endParaRPr lang="es-CO" sz="1200" b="1" dirty="0">
              <a:solidFill>
                <a:schemeClr val="bg1"/>
              </a:solidFill>
              <a:latin typeface="Lucida Bright" pitchFamily="18" charset="0"/>
            </a:endParaRPr>
          </a:p>
        </p:txBody>
      </p:sp>
      <p:pic>
        <p:nvPicPr>
          <p:cNvPr id="32" name="Picture 3" descr="C:\Users\gjimenez\AppData\Local\Microsoft\Windows\Temporary Internet Files\Content.Outlook\WALYGGPR\Mapa-Pacifico 3-presentacio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703" r="5070" b="2561"/>
          <a:stretch/>
        </p:blipFill>
        <p:spPr bwMode="auto">
          <a:xfrm>
            <a:off x="432564" y="1729751"/>
            <a:ext cx="3127051" cy="424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32 Conector recto"/>
          <p:cNvCxnSpPr/>
          <p:nvPr/>
        </p:nvCxnSpPr>
        <p:spPr>
          <a:xfrm flipV="1">
            <a:off x="2159733" y="2285999"/>
            <a:ext cx="1618768" cy="1935089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2159733" y="4284654"/>
            <a:ext cx="1618769" cy="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6229</TotalTime>
  <Words>874</Words>
  <Application>Microsoft Office PowerPoint</Application>
  <PresentationFormat>Presentación en pantalla (4:3)</PresentationFormat>
  <Paragraphs>335</Paragraphs>
  <Slides>32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Erika Torres</dc:creator>
  <cp:lastModifiedBy>gabriel alejandro jimenez tellez</cp:lastModifiedBy>
  <cp:revision>319</cp:revision>
  <cp:lastPrinted>2013-04-08T08:42:08Z</cp:lastPrinted>
  <dcterms:created xsi:type="dcterms:W3CDTF">2013-04-06T21:19:09Z</dcterms:created>
  <dcterms:modified xsi:type="dcterms:W3CDTF">2013-06-26T21:02:21Z</dcterms:modified>
</cp:coreProperties>
</file>