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charts/chart1.xml" ContentType="application/vnd.openxmlformats-officedocument.drawingml.chart+xml"/>
  <Override PartName="/ppt/theme/themeOverride8.xml" ContentType="application/vnd.openxmlformats-officedocument.themeOverr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3.xml" ContentType="application/vnd.openxmlformats-officedocument.themeOverride+xml"/>
  <Override PartName="/ppt/theme/themeOverride14.xml" ContentType="application/vnd.openxmlformats-officedocument.themeOverr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5.xml" ContentType="application/vnd.openxmlformats-officedocument.themeOverr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20.xml" ContentType="application/vnd.openxmlformats-officedocument.themeOverride+xml"/>
  <Override PartName="/ppt/theme/themeOverride21.xml" ContentType="application/vnd.openxmlformats-officedocument.themeOverr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22.xml" ContentType="application/vnd.openxmlformats-officedocument.themeOverride+xml"/>
  <Override PartName="/ppt/theme/themeOverride23.xml" ContentType="application/vnd.openxmlformats-officedocument.themeOverr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charts/chart11.xml" ContentType="application/vnd.openxmlformats-officedocument.drawingml.chart+xml"/>
  <Override PartName="/ppt/theme/themeOverride32.xml" ContentType="application/vnd.openxmlformats-officedocument.themeOverrid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33.xml" ContentType="application/vnd.openxmlformats-officedocument.themeOverrid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xml" ContentType="application/vnd.openxmlformats-officedocument.drawingml.chartshapes+xml"/>
  <Override PartName="/ppt/theme/themeOverride34.xml" ContentType="application/vnd.openxmlformats-officedocument.themeOverride+xml"/>
  <Override PartName="/ppt/theme/themeOverride35.xml" ContentType="application/vnd.openxmlformats-officedocument.themeOverride+xml"/>
  <Override PartName="/ppt/charts/chart14.xml" ContentType="application/vnd.openxmlformats-officedocument.drawingml.chart+xml"/>
  <Override PartName="/ppt/theme/themeOverride36.xml" ContentType="application/vnd.openxmlformats-officedocument.themeOverride+xml"/>
  <Override PartName="/ppt/charts/chart15.xml" ContentType="application/vnd.openxmlformats-officedocument.drawingml.chart+xml"/>
  <Override PartName="/ppt/theme/themeOverride37.xml" ContentType="application/vnd.openxmlformats-officedocument.themeOverride+xml"/>
  <Override PartName="/ppt/theme/themeOverride38.xml" ContentType="application/vnd.openxmlformats-officedocument.themeOverride+xml"/>
  <Override PartName="/ppt/charts/chart16.xml" ContentType="application/vnd.openxmlformats-officedocument.drawingml.chart+xml"/>
  <Override PartName="/ppt/theme/themeOverride39.xml" ContentType="application/vnd.openxmlformats-officedocument.themeOverride+xml"/>
  <Override PartName="/ppt/theme/themeOverride40.xml" ContentType="application/vnd.openxmlformats-officedocument.themeOverride+xml"/>
  <Override PartName="/ppt/charts/chart17.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41.xml" ContentType="application/vnd.openxmlformats-officedocument.themeOverride+xml"/>
  <Override PartName="/ppt/charts/chart18.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42.xml" ContentType="application/vnd.openxmlformats-officedocument.themeOverride+xml"/>
  <Override PartName="/ppt/drawings/drawing2.xml" ContentType="application/vnd.openxmlformats-officedocument.drawingml.chartshapes+xml"/>
  <Override PartName="/ppt/theme/themeOverride43.xml" ContentType="application/vnd.openxmlformats-officedocument.themeOverride+xml"/>
  <Override PartName="/ppt/theme/themeOverride44.xml" ContentType="application/vnd.openxmlformats-officedocument.themeOverride+xml"/>
  <Override PartName="/ppt/theme/themeOverride45.xml" ContentType="application/vnd.openxmlformats-officedocument.themeOverride+xml"/>
  <Override PartName="/ppt/theme/themeOverride46.xml" ContentType="application/vnd.openxmlformats-officedocument.themeOverride+xml"/>
  <Override PartName="/ppt/theme/themeOverride47.xml" ContentType="application/vnd.openxmlformats-officedocument.themeOverride+xml"/>
  <Override PartName="/ppt/charts/chart19.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48.xml" ContentType="application/vnd.openxmlformats-officedocument.themeOverride+xml"/>
  <Override PartName="/ppt/theme/themeOverride49.xml" ContentType="application/vnd.openxmlformats-officedocument.themeOverride+xml"/>
  <Override PartName="/ppt/theme/themeOverride50.xml" ContentType="application/vnd.openxmlformats-officedocument.themeOverride+xml"/>
  <Override PartName="/ppt/charts/chart20.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51.xml" ContentType="application/vnd.openxmlformats-officedocument.themeOverride+xml"/>
  <Override PartName="/ppt/theme/themeOverride52.xml" ContentType="application/vnd.openxmlformats-officedocument.themeOverride+xml"/>
  <Override PartName="/ppt/theme/themeOverride53.xml" ContentType="application/vnd.openxmlformats-officedocument.themeOverride+xml"/>
  <Override PartName="/ppt/theme/themeOverride5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67" r:id="rId3"/>
    <p:sldId id="275" r:id="rId4"/>
    <p:sldId id="265" r:id="rId5"/>
    <p:sldId id="274" r:id="rId6"/>
    <p:sldId id="258" r:id="rId7"/>
    <p:sldId id="332" r:id="rId8"/>
    <p:sldId id="340" r:id="rId9"/>
    <p:sldId id="259" r:id="rId10"/>
    <p:sldId id="266" r:id="rId11"/>
    <p:sldId id="284" r:id="rId12"/>
    <p:sldId id="323" r:id="rId13"/>
    <p:sldId id="345" r:id="rId14"/>
    <p:sldId id="278" r:id="rId15"/>
    <p:sldId id="279" r:id="rId16"/>
    <p:sldId id="280" r:id="rId17"/>
    <p:sldId id="281" r:id="rId18"/>
    <p:sldId id="285" r:id="rId19"/>
    <p:sldId id="286" r:id="rId20"/>
    <p:sldId id="288" r:id="rId21"/>
    <p:sldId id="289" r:id="rId22"/>
    <p:sldId id="290" r:id="rId23"/>
    <p:sldId id="324" r:id="rId24"/>
    <p:sldId id="292" r:id="rId25"/>
    <p:sldId id="293" r:id="rId26"/>
    <p:sldId id="294" r:id="rId27"/>
    <p:sldId id="302" r:id="rId28"/>
    <p:sldId id="260" r:id="rId29"/>
    <p:sldId id="325" r:id="rId30"/>
    <p:sldId id="295" r:id="rId31"/>
    <p:sldId id="351" r:id="rId32"/>
    <p:sldId id="296" r:id="rId33"/>
    <p:sldId id="297" r:id="rId34"/>
    <p:sldId id="298" r:id="rId35"/>
    <p:sldId id="299" r:id="rId36"/>
    <p:sldId id="320" r:id="rId37"/>
    <p:sldId id="261" r:id="rId38"/>
    <p:sldId id="269" r:id="rId39"/>
    <p:sldId id="313" r:id="rId40"/>
    <p:sldId id="303" r:id="rId41"/>
    <p:sldId id="304" r:id="rId42"/>
    <p:sldId id="348" r:id="rId43"/>
    <p:sldId id="349" r:id="rId44"/>
    <p:sldId id="350" r:id="rId45"/>
    <p:sldId id="306" r:id="rId46"/>
    <p:sldId id="307" r:id="rId47"/>
    <p:sldId id="308" r:id="rId48"/>
    <p:sldId id="309" r:id="rId49"/>
    <p:sldId id="347" r:id="rId50"/>
    <p:sldId id="352" r:id="rId51"/>
    <p:sldId id="353" r:id="rId52"/>
    <p:sldId id="337" r:id="rId53"/>
    <p:sldId id="264"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6608"/>
    <a:srgbClr val="B06E0E"/>
    <a:srgbClr val="FFC000"/>
    <a:srgbClr val="5B9BD5"/>
    <a:srgbClr val="ED7D31"/>
    <a:srgbClr val="CE6E18"/>
    <a:srgbClr val="203975"/>
    <a:srgbClr val="AC743A"/>
    <a:srgbClr val="5880C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08" autoAdjust="0"/>
    <p:restoredTop sz="94660"/>
  </p:normalViewPr>
  <p:slideViewPr>
    <p:cSldViewPr snapToGrid="0">
      <p:cViewPr varScale="1">
        <p:scale>
          <a:sx n="81" d="100"/>
          <a:sy n="81" d="100"/>
        </p:scale>
        <p:origin x="108" y="6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1" Type="http://schemas.openxmlformats.org/officeDocument/2006/relationships/oleObject" Target="Libro2"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1.xlsx"/></Relationships>
</file>

<file path=ppt/charts/_rels/chart11.xml.rels><?xml version="1.0" encoding="UTF-8" standalone="yes"?>
<Relationships xmlns="http://schemas.openxmlformats.org/package/2006/relationships"><Relationship Id="rId2" Type="http://schemas.openxmlformats.org/officeDocument/2006/relationships/oleObject" Target="file:///C:\Users\santy\Desktop\2016-11-28_DashBoard.xlsx" TargetMode="External"/><Relationship Id="rId1" Type="http://schemas.openxmlformats.org/officeDocument/2006/relationships/themeOverride" Target="../theme/themeOverride32.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santy\Documents\CONSULTORIAS\2016.07%20-%20DAFP\COMITES%20SECTORIALES\4TRIMESTRE\04.TRANSPORTE\Datos_presentacion_sector_transporte.xlsx" TargetMode="External"/><Relationship Id="rId2" Type="http://schemas.microsoft.com/office/2011/relationships/chartColorStyle" Target="colors10.xml"/><Relationship Id="rId1" Type="http://schemas.microsoft.com/office/2011/relationships/chartStyle" Target="style10.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juruiz\Dropbox\DAFP\Direcci&#243;n%20General\Presentaciones\CDM\comparativos%20presentacion.xlsx" TargetMode="Externa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xml"/></Relationships>
</file>

<file path=ppt/charts/_rels/chart14.xml.rels><?xml version="1.0" encoding="UTF-8" standalone="yes"?>
<Relationships xmlns="http://schemas.openxmlformats.org/package/2006/relationships"><Relationship Id="rId1" Type="http://schemas.openxmlformats.org/officeDocument/2006/relationships/oleObject" Target="file:///C:\Users\santy\Desktop\2016-11-28_DashBoard.xlsx" TargetMode="Externa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7.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9.xm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41.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file:///C:\Users\santy\AppData\Local\Microsoft\Windows\INetCache\Content.Outlook\JTVGRYTW\dash%20con%20ajuste%20de%20correccion%20a%20HV%20SIGEP%20(002).xlsx" TargetMode="Externa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42.xml"/><Relationship Id="rId2" Type="http://schemas.microsoft.com/office/2011/relationships/chartColorStyle" Target="colors13.xml"/><Relationship Id="rId1" Type="http://schemas.microsoft.com/office/2011/relationships/chartStyle" Target="style13.xml"/><Relationship Id="rId5" Type="http://schemas.openxmlformats.org/officeDocument/2006/relationships/chartUserShapes" Target="../drawings/drawing2.xml"/><Relationship Id="rId4" Type="http://schemas.openxmlformats.org/officeDocument/2006/relationships/package" Target="../embeddings/Microsoft_Excel_Worksheet4.xlsx"/></Relationships>
</file>

<file path=ppt/charts/_rels/chart19.xml.rels><?xml version="1.0" encoding="UTF-8" standalone="yes"?>
<Relationships xmlns="http://schemas.openxmlformats.org/package/2006/relationships"><Relationship Id="rId3" Type="http://schemas.openxmlformats.org/officeDocument/2006/relationships/oleObject" Target="file:///C:\Users\santy\Documents\CONSULTORIAS\2016.07%20-%20DAFP\COMITES%20SECTORIALES\4TRIMESTRE\04.TRANSPORTE\Datos_presentacion_sector_transporte.xlsx" TargetMode="External"/><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anty\Documents\CONSULTORIAS\2016.07%20-%20DAFP\COMITES%20SECTORIALES\4TRIMESTRE\00.RAMA\Graficos_Rama.xlsx" TargetMode="External"/><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santy\Documents\CONSULTORIAS\2016.07%20-%20DAFP\COMITES%20SECTORIALES\4TRIMESTRE\04.TRANSPORTE\Datos_presentacion_sector_transporte.xlsx" TargetMode="External"/><Relationship Id="rId2" Type="http://schemas.microsoft.com/office/2011/relationships/chartColorStyle" Target="colors15.xml"/><Relationship Id="rId1" Type="http://schemas.microsoft.com/office/2011/relationships/chartStyle" Target="style15.xml"/></Relationships>
</file>

<file path=ppt/charts/_rels/chart3.xml.rels><?xml version="1.0" encoding="UTF-8" standalone="yes"?>
<Relationships xmlns="http://schemas.openxmlformats.org/package/2006/relationships"><Relationship Id="rId3" Type="http://schemas.openxmlformats.org/officeDocument/2006/relationships/oleObject" Target="file:///C:\Users\santy\Documents\CONSULTORIAS\2016.07%20-%20DAFP\COMITES%20SECTORIALES\4TRIMESTRE\00.RAMA\Graficos_Rama.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C:\Users\santy\Documents\CONSULTORIAS\2016.07%20-%20DAFP\COMITES%20SECTORIALES\4TRIMESTRE\00.RAMA\Graficos_Rama.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microsoft.com/office/2011/relationships/chartColorStyle" Target="colors4.xml"/><Relationship Id="rId1" Type="http://schemas.microsoft.com/office/2011/relationships/chartStyle" Target="style4.xml"/><Relationship Id="rId6" Type="http://schemas.openxmlformats.org/officeDocument/2006/relationships/image" Target="../media/image33.png"/><Relationship Id="rId11" Type="http://schemas.openxmlformats.org/officeDocument/2006/relationships/oleObject" Target="file:///C:\Users\santy\Documents\CONSULTORIAS\2016.07%20-%20DAFP\COMITES%20SECTORIALES\4TRIMESTRE\04.TRANSPORTE\Datos_presentacion_sector_transporte.xlsx" TargetMode="External"/><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charts/_rels/chart6.xml.rels><?xml version="1.0" encoding="UTF-8" standalone="yes"?>
<Relationships xmlns="http://schemas.openxmlformats.org/package/2006/relationships"><Relationship Id="rId3" Type="http://schemas.openxmlformats.org/officeDocument/2006/relationships/oleObject" Target="file:///C:\Users\santy\Documents\CONSULTORIAS\2016.07%20-%20DAFP\COMITES%20SECTORIALES\4TRIMESTRE\04.TRANSPORTE\Datos_presentacion_sector_transporte.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xlsx"/></Relationships>
</file>

<file path=ppt/charts/_rels/chart8.xml.rels><?xml version="1.0" encoding="UTF-8" standalone="yes"?>
<Relationships xmlns="http://schemas.openxmlformats.org/package/2006/relationships"><Relationship Id="rId3" Type="http://schemas.openxmlformats.org/officeDocument/2006/relationships/oleObject" Target="file:///C:\Users\santy\Documents\CONSULTORIAS\2016.07%20-%20DAFP\COMITES%20SECTORIALES\4TRIMESTRE\04.TRANSPORTE\Datos_presentacion_sector_transporte.xlsx"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file:///C:\Users\santy\Desktop\2016-11-28_DashBoard.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Hoja1!$B$1</c:f>
              <c:strCache>
                <c:ptCount val="1"/>
                <c:pt idx="0">
                  <c:v>Total </c:v>
                </c:pt>
              </c:strCache>
            </c:strRef>
          </c:tx>
          <c:spPr>
            <a:solidFill>
              <a:srgbClr val="AC743A"/>
            </a:solidFill>
          </c:spPr>
          <c:invertIfNegative val="0"/>
          <c:dLbls>
            <c:numFmt formatCode="#,##0" sourceLinked="0"/>
            <c:spPr>
              <a:noFill/>
              <a:ln>
                <a:noFill/>
              </a:ln>
              <a:effectLst/>
            </c:spPr>
            <c:txPr>
              <a:bodyPr vertOverflow="overflow" horzOverflow="overflow">
                <a:spAutoFit/>
              </a:bodyPr>
              <a:lstStyle/>
              <a:p>
                <a:pPr>
                  <a:defRPr b="1"/>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Hoja1!$A$2:$A$7</c:f>
              <c:strCache>
                <c:ptCount val="6"/>
                <c:pt idx="0">
                  <c:v>AERONÁUTICA CIVIL</c:v>
                </c:pt>
                <c:pt idx="1">
                  <c:v>INVIAS</c:v>
                </c:pt>
                <c:pt idx="2">
                  <c:v>MINISTERIO DE TRANSPORTE</c:v>
                </c:pt>
                <c:pt idx="3">
                  <c:v>ANI</c:v>
                </c:pt>
                <c:pt idx="4">
                  <c:v>SUPERINTENDENCIA DE PUERTOS Y TRANSPORTE</c:v>
                </c:pt>
                <c:pt idx="5">
                  <c:v>ANSV</c:v>
                </c:pt>
              </c:strCache>
            </c:strRef>
          </c:cat>
          <c:val>
            <c:numRef>
              <c:f>Hoja1!$B$2:$B$7</c:f>
              <c:numCache>
                <c:formatCode>General</c:formatCode>
                <c:ptCount val="6"/>
                <c:pt idx="0">
                  <c:v>3091</c:v>
                </c:pt>
                <c:pt idx="1">
                  <c:v>915</c:v>
                </c:pt>
                <c:pt idx="2">
                  <c:v>745</c:v>
                </c:pt>
                <c:pt idx="3">
                  <c:v>246</c:v>
                </c:pt>
                <c:pt idx="4">
                  <c:v>136</c:v>
                </c:pt>
                <c:pt idx="5">
                  <c:v>114</c:v>
                </c:pt>
              </c:numCache>
            </c:numRef>
          </c:val>
          <c:extLst>
            <c:ext xmlns:c16="http://schemas.microsoft.com/office/drawing/2014/chart" uri="{C3380CC4-5D6E-409C-BE32-E72D297353CC}">
              <c16:uniqueId val="{00000006-B061-4FBD-A57A-7791D6CF10D9}"/>
            </c:ext>
          </c:extLst>
        </c:ser>
        <c:dLbls>
          <c:showLegendKey val="0"/>
          <c:showVal val="0"/>
          <c:showCatName val="0"/>
          <c:showSerName val="0"/>
          <c:showPercent val="0"/>
          <c:showBubbleSize val="0"/>
        </c:dLbls>
        <c:gapWidth val="150"/>
        <c:axId val="-1921397424"/>
        <c:axId val="-1921399600"/>
      </c:barChart>
      <c:catAx>
        <c:axId val="-1921397424"/>
        <c:scaling>
          <c:orientation val="minMax"/>
        </c:scaling>
        <c:delete val="1"/>
        <c:axPos val="l"/>
        <c:numFmt formatCode="General" sourceLinked="0"/>
        <c:majorTickMark val="out"/>
        <c:minorTickMark val="none"/>
        <c:tickLblPos val="nextTo"/>
        <c:crossAx val="-1921399600"/>
        <c:crosses val="autoZero"/>
        <c:auto val="1"/>
        <c:lblAlgn val="ctr"/>
        <c:lblOffset val="100"/>
        <c:noMultiLvlLbl val="0"/>
      </c:catAx>
      <c:valAx>
        <c:axId val="-1921399600"/>
        <c:scaling>
          <c:orientation val="minMax"/>
        </c:scaling>
        <c:delete val="1"/>
        <c:axPos val="b"/>
        <c:numFmt formatCode="General" sourceLinked="1"/>
        <c:majorTickMark val="out"/>
        <c:minorTickMark val="none"/>
        <c:tickLblPos val="nextTo"/>
        <c:crossAx val="-1921397424"/>
        <c:crosses val="autoZero"/>
        <c:crossBetween val="between"/>
      </c:valAx>
    </c:plotArea>
    <c:plotVisOnly val="1"/>
    <c:dispBlanksAs val="gap"/>
    <c:showDLblsOverMax val="0"/>
  </c:chart>
  <c:txPr>
    <a:bodyPr/>
    <a:lstStyle/>
    <a:p>
      <a:pPr>
        <a:defRPr sz="1800"/>
      </a:pPr>
      <a:endParaRPr lang="es-CO"/>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036942727027858"/>
          <c:y val="0.47685185185185186"/>
          <c:w val="0.81907491277194155"/>
          <c:h val="0.47222222222222221"/>
        </c:manualLayout>
      </c:layout>
      <c:barChart>
        <c:barDir val="bar"/>
        <c:grouping val="stacked"/>
        <c:varyColors val="0"/>
        <c:ser>
          <c:idx val="0"/>
          <c:order val="0"/>
          <c:tx>
            <c:strRef>
              <c:f>'Pagina 2'!$AV$80</c:f>
              <c:strCache>
                <c:ptCount val="1"/>
                <c:pt idx="0">
                  <c:v>2014</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'Pagina 2'!$AU$86</c:f>
              <c:strCache>
                <c:ptCount val="1"/>
                <c:pt idx="0">
                  <c:v>Total</c:v>
                </c:pt>
              </c:strCache>
            </c:strRef>
          </c:cat>
          <c:val>
            <c:numRef>
              <c:f>'Pagina 2'!$AV$86</c:f>
              <c:numCache>
                <c:formatCode>General</c:formatCode>
                <c:ptCount val="1"/>
                <c:pt idx="0">
                  <c:v>7</c:v>
                </c:pt>
              </c:numCache>
            </c:numRef>
          </c:val>
          <c:extLst>
            <c:ext xmlns:c16="http://schemas.microsoft.com/office/drawing/2014/chart" uri="{C3380CC4-5D6E-409C-BE32-E72D297353CC}">
              <c16:uniqueId val="{00000000-547A-429D-A347-8A183AE49316}"/>
            </c:ext>
          </c:extLst>
        </c:ser>
        <c:ser>
          <c:idx val="1"/>
          <c:order val="1"/>
          <c:tx>
            <c:strRef>
              <c:f>'Pagina 2'!$AW$80</c:f>
              <c:strCache>
                <c:ptCount val="1"/>
                <c:pt idx="0">
                  <c:v>2015</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'Pagina 2'!$AU$86</c:f>
              <c:strCache>
                <c:ptCount val="1"/>
                <c:pt idx="0">
                  <c:v>Total</c:v>
                </c:pt>
              </c:strCache>
            </c:strRef>
          </c:cat>
          <c:val>
            <c:numRef>
              <c:f>'Pagina 2'!$AW$86</c:f>
              <c:numCache>
                <c:formatCode>General</c:formatCode>
                <c:ptCount val="1"/>
                <c:pt idx="0">
                  <c:v>212</c:v>
                </c:pt>
              </c:numCache>
            </c:numRef>
          </c:val>
          <c:extLst>
            <c:ext xmlns:c16="http://schemas.microsoft.com/office/drawing/2014/chart" uri="{C3380CC4-5D6E-409C-BE32-E72D297353CC}">
              <c16:uniqueId val="{00000001-547A-429D-A347-8A183AE49316}"/>
            </c:ext>
          </c:extLst>
        </c:ser>
        <c:ser>
          <c:idx val="2"/>
          <c:order val="2"/>
          <c:tx>
            <c:strRef>
              <c:f>'Pagina 2'!$AX$80</c:f>
              <c:strCache>
                <c:ptCount val="1"/>
                <c:pt idx="0">
                  <c:v>2016</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'Pagina 2'!$AU$86</c:f>
              <c:strCache>
                <c:ptCount val="1"/>
                <c:pt idx="0">
                  <c:v>Total</c:v>
                </c:pt>
              </c:strCache>
            </c:strRef>
          </c:cat>
          <c:val>
            <c:numRef>
              <c:f>'Pagina 2'!$AX$86</c:f>
              <c:numCache>
                <c:formatCode>General</c:formatCode>
                <c:ptCount val="1"/>
                <c:pt idx="0">
                  <c:v>97</c:v>
                </c:pt>
              </c:numCache>
            </c:numRef>
          </c:val>
          <c:extLst>
            <c:ext xmlns:c16="http://schemas.microsoft.com/office/drawing/2014/chart" uri="{C3380CC4-5D6E-409C-BE32-E72D297353CC}">
              <c16:uniqueId val="{00000002-547A-429D-A347-8A183AE49316}"/>
            </c:ext>
          </c:extLst>
        </c:ser>
        <c:dLbls>
          <c:showLegendKey val="0"/>
          <c:showVal val="0"/>
          <c:showCatName val="0"/>
          <c:showSerName val="0"/>
          <c:showPercent val="0"/>
          <c:showBubbleSize val="0"/>
        </c:dLbls>
        <c:gapWidth val="150"/>
        <c:overlap val="100"/>
        <c:axId val="-1866972176"/>
        <c:axId val="-1866977072"/>
      </c:barChart>
      <c:catAx>
        <c:axId val="-18669721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O"/>
          </a:p>
        </c:txPr>
        <c:crossAx val="-1866977072"/>
        <c:crosses val="autoZero"/>
        <c:auto val="1"/>
        <c:lblAlgn val="ctr"/>
        <c:lblOffset val="100"/>
        <c:noMultiLvlLbl val="0"/>
      </c:catAx>
      <c:valAx>
        <c:axId val="-1866977072"/>
        <c:scaling>
          <c:orientation val="minMax"/>
        </c:scaling>
        <c:delete val="1"/>
        <c:axPos val="b"/>
        <c:numFmt formatCode="General" sourceLinked="1"/>
        <c:majorTickMark val="none"/>
        <c:minorTickMark val="none"/>
        <c:tickLblPos val="nextTo"/>
        <c:crossAx val="-1866972176"/>
        <c:crosses val="autoZero"/>
        <c:crossBetween val="between"/>
      </c:valAx>
      <c:spPr>
        <a:noFill/>
        <a:ln>
          <a:noFill/>
        </a:ln>
        <a:effectLst/>
      </c:spPr>
    </c:plotArea>
    <c:legend>
      <c:legendPos val="r"/>
      <c:layout>
        <c:manualLayout>
          <c:xMode val="edge"/>
          <c:yMode val="edge"/>
          <c:x val="3.9467966072505786E-2"/>
          <c:y val="0.1406747200887159"/>
          <c:w val="0.91260704325472819"/>
          <c:h val="0.599404831957497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w="9525" cap="flat" cmpd="sng" algn="ctr">
      <a:noFill/>
      <a:round/>
    </a:ln>
    <a:effectLst/>
  </c:spPr>
  <c:txPr>
    <a:bodyPr/>
    <a:lstStyle/>
    <a:p>
      <a:pPr>
        <a:defRPr/>
      </a:pPr>
      <a:endParaRPr lang="es-CO"/>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3.0555492720767248E-2"/>
          <c:y val="0.10715164031609925"/>
          <c:w val="0.94800456761904828"/>
          <c:h val="0.88708303359274521"/>
        </c:manualLayout>
      </c:layout>
      <c:barChart>
        <c:barDir val="bar"/>
        <c:grouping val="clustered"/>
        <c:varyColors val="0"/>
        <c:ser>
          <c:idx val="0"/>
          <c:order val="0"/>
          <c:tx>
            <c:strRef>
              <c:f>'Pagina 3'!$BF$86</c:f>
              <c:strCache>
                <c:ptCount val="1"/>
                <c:pt idx="0">
                  <c:v>ITN Promedio Sector</c:v>
                </c:pt>
              </c:strCache>
            </c:strRef>
          </c:tx>
          <c:spPr>
            <a:solidFill>
              <a:schemeClr val="accent6"/>
            </a:solidFill>
          </c:spPr>
          <c:invertIfNegative val="0"/>
          <c:dLbls>
            <c:spPr>
              <a:noFill/>
              <a:ln>
                <a:noFill/>
              </a:ln>
              <a:effectLst/>
            </c:spPr>
            <c:txPr>
              <a:bodyPr/>
              <a:lstStyle/>
              <a:p>
                <a:pPr>
                  <a:defRPr b="1"/>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'Pagina 3'!$BF$87</c:f>
              <c:numCache>
                <c:formatCode>0%</c:formatCode>
                <c:ptCount val="1"/>
                <c:pt idx="0">
                  <c:v>0.67248599999999992</c:v>
                </c:pt>
              </c:numCache>
            </c:numRef>
          </c:val>
          <c:extLst>
            <c:ext xmlns:c16="http://schemas.microsoft.com/office/drawing/2014/chart" uri="{C3380CC4-5D6E-409C-BE32-E72D297353CC}">
              <c16:uniqueId val="{00000000-D69F-4EC5-A587-42C01809B5F5}"/>
            </c:ext>
          </c:extLst>
        </c:ser>
        <c:ser>
          <c:idx val="1"/>
          <c:order val="1"/>
          <c:tx>
            <c:strRef>
              <c:f>'Pagina 3'!$BG$86</c:f>
              <c:strCache>
                <c:ptCount val="1"/>
                <c:pt idx="0">
                  <c:v>ITN Promedio Nacional</c:v>
                </c:pt>
              </c:strCache>
            </c:strRef>
          </c:tx>
          <c:spPr>
            <a:solidFill>
              <a:schemeClr val="accent5"/>
            </a:solidFill>
            <a:ln>
              <a:solidFill>
                <a:schemeClr val="accent5"/>
              </a:solidFill>
            </a:ln>
          </c:spPr>
          <c:invertIfNegative val="0"/>
          <c:dLbls>
            <c:spPr>
              <a:noFill/>
              <a:ln>
                <a:noFill/>
              </a:ln>
              <a:effectLst/>
            </c:spPr>
            <c:txPr>
              <a:bodyPr/>
              <a:lstStyle/>
              <a:p>
                <a:pPr>
                  <a:defRPr b="1"/>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'Pagina 3'!$BG$87</c:f>
              <c:numCache>
                <c:formatCode>0%</c:formatCode>
                <c:ptCount val="1"/>
                <c:pt idx="0">
                  <c:v>0.68068890410958882</c:v>
                </c:pt>
              </c:numCache>
            </c:numRef>
          </c:val>
          <c:extLst>
            <c:ext xmlns:c16="http://schemas.microsoft.com/office/drawing/2014/chart" uri="{C3380CC4-5D6E-409C-BE32-E72D297353CC}">
              <c16:uniqueId val="{00000001-D69F-4EC5-A587-42C01809B5F5}"/>
            </c:ext>
          </c:extLst>
        </c:ser>
        <c:dLbls>
          <c:showLegendKey val="0"/>
          <c:showVal val="0"/>
          <c:showCatName val="0"/>
          <c:showSerName val="0"/>
          <c:showPercent val="0"/>
          <c:showBubbleSize val="0"/>
        </c:dLbls>
        <c:gapWidth val="125"/>
        <c:overlap val="-25"/>
        <c:axId val="-1866979248"/>
        <c:axId val="-1866981424"/>
      </c:barChart>
      <c:catAx>
        <c:axId val="-1866979248"/>
        <c:scaling>
          <c:orientation val="minMax"/>
        </c:scaling>
        <c:delete val="1"/>
        <c:axPos val="l"/>
        <c:majorTickMark val="out"/>
        <c:minorTickMark val="none"/>
        <c:tickLblPos val="nextTo"/>
        <c:crossAx val="-1866981424"/>
        <c:crosses val="autoZero"/>
        <c:auto val="1"/>
        <c:lblAlgn val="ctr"/>
        <c:lblOffset val="100"/>
        <c:noMultiLvlLbl val="0"/>
      </c:catAx>
      <c:valAx>
        <c:axId val="-1866981424"/>
        <c:scaling>
          <c:orientation val="minMax"/>
          <c:max val="1"/>
        </c:scaling>
        <c:delete val="1"/>
        <c:axPos val="b"/>
        <c:numFmt formatCode="0%" sourceLinked="1"/>
        <c:majorTickMark val="out"/>
        <c:minorTickMark val="none"/>
        <c:tickLblPos val="nextTo"/>
        <c:crossAx val="-1866979248"/>
        <c:crosses val="autoZero"/>
        <c:crossBetween val="between"/>
      </c:valAx>
      <c:spPr>
        <a:noFill/>
      </c:spPr>
    </c:plotArea>
    <c:legend>
      <c:legendPos val="t"/>
      <c:overlay val="0"/>
    </c:legend>
    <c:plotVisOnly val="1"/>
    <c:dispBlanksAs val="gap"/>
    <c:showDLblsOverMax val="0"/>
  </c:chart>
  <c:spPr>
    <a:noFill/>
    <a:ln>
      <a:noFill/>
    </a:ln>
  </c:spPr>
  <c:txPr>
    <a:bodyPr/>
    <a:lstStyle/>
    <a:p>
      <a:pPr>
        <a:defRPr sz="1800"/>
      </a:pPr>
      <a:endParaRPr lang="es-CO"/>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2"/>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Empleo!$A$183:$A$187</c:f>
              <c:strCache>
                <c:ptCount val="5"/>
                <c:pt idx="0">
                  <c:v>AEROCIVIL</c:v>
                </c:pt>
                <c:pt idx="1">
                  <c:v>MINTRANSPORTE</c:v>
                </c:pt>
                <c:pt idx="2">
                  <c:v>SUPERTRANSPORTE</c:v>
                </c:pt>
                <c:pt idx="3">
                  <c:v>INVIAS</c:v>
                </c:pt>
                <c:pt idx="4">
                  <c:v>ANI</c:v>
                </c:pt>
              </c:strCache>
            </c:strRef>
          </c:cat>
          <c:val>
            <c:numRef>
              <c:f>Empleo!$B$183:$B$187</c:f>
              <c:numCache>
                <c:formatCode>0%</c:formatCode>
                <c:ptCount val="5"/>
                <c:pt idx="0">
                  <c:v>0.61204000000000003</c:v>
                </c:pt>
                <c:pt idx="1">
                  <c:v>0.62702000000000002</c:v>
                </c:pt>
                <c:pt idx="2">
                  <c:v>0.67703999999999998</c:v>
                </c:pt>
                <c:pt idx="3">
                  <c:v>0.72007999999999994</c:v>
                </c:pt>
                <c:pt idx="4">
                  <c:v>0.72624999999999995</c:v>
                </c:pt>
              </c:numCache>
            </c:numRef>
          </c:val>
          <c:extLst>
            <c:ext xmlns:c16="http://schemas.microsoft.com/office/drawing/2014/chart" uri="{C3380CC4-5D6E-409C-BE32-E72D297353CC}">
              <c16:uniqueId val="{00000000-1D1C-4BC8-A937-BFB5040EF269}"/>
            </c:ext>
          </c:extLst>
        </c:ser>
        <c:dLbls>
          <c:showLegendKey val="0"/>
          <c:showVal val="0"/>
          <c:showCatName val="0"/>
          <c:showSerName val="0"/>
          <c:showPercent val="0"/>
          <c:showBubbleSize val="0"/>
        </c:dLbls>
        <c:gapWidth val="50"/>
        <c:overlap val="-25"/>
        <c:axId val="-1866970544"/>
        <c:axId val="-1866982512"/>
      </c:barChart>
      <c:catAx>
        <c:axId val="-1866970544"/>
        <c:scaling>
          <c:orientation val="minMax"/>
        </c:scaling>
        <c:delete val="0"/>
        <c:axPos val="l"/>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CO"/>
          </a:p>
        </c:txPr>
        <c:crossAx val="-1866982512"/>
        <c:crosses val="autoZero"/>
        <c:auto val="1"/>
        <c:lblAlgn val="ctr"/>
        <c:lblOffset val="100"/>
        <c:noMultiLvlLbl val="0"/>
      </c:catAx>
      <c:valAx>
        <c:axId val="-1866982512"/>
        <c:scaling>
          <c:orientation val="minMax"/>
          <c:max val="1"/>
        </c:scaling>
        <c:delete val="1"/>
        <c:axPos val="b"/>
        <c:numFmt formatCode="0%" sourceLinked="1"/>
        <c:majorTickMark val="out"/>
        <c:minorTickMark val="none"/>
        <c:tickLblPos val="nextTo"/>
        <c:crossAx val="-1866970544"/>
        <c:crosses val="autoZero"/>
        <c:crossBetween val="between"/>
        <c:majorUnit val="0.1"/>
        <c:minorUnit val="0.1"/>
      </c:valAx>
      <c:spPr>
        <a:noFill/>
        <a:ln>
          <a:noFill/>
        </a:ln>
        <a:effectLst/>
      </c:spPr>
    </c:plotArea>
    <c:plotVisOnly val="1"/>
    <c:dispBlanksAs val="gap"/>
    <c:showDLblsOverMax val="0"/>
  </c:chart>
  <c:spPr>
    <a:noFill/>
    <a:ln>
      <a:noFill/>
    </a:ln>
    <a:effectLst/>
  </c:spPr>
  <c:txPr>
    <a:bodyPr/>
    <a:lstStyle/>
    <a:p>
      <a:pPr>
        <a:defRPr sz="1800"/>
      </a:pPr>
      <a:endParaRPr lang="es-CO"/>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3"/>
              <c:tx>
                <c:rich>
                  <a:bodyPr/>
                  <a:lstStyle/>
                  <a:p>
                    <a:fld id="{BB88187E-C479-4A78-A23C-A5614405ED01}" type="VALUE">
                      <a:rPr lang="en-US" b="0">
                        <a:solidFill>
                          <a:schemeClr val="tx1"/>
                        </a:solidFill>
                      </a:rPr>
                      <a:pPr/>
                      <a:t>[VALOR]</a:t>
                    </a:fld>
                    <a:endParaRPr lang="es-CO"/>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54F6-4750-BE61-139032395107}"/>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Hoja3!$A$1:$A$23</c:f>
              <c:strCache>
                <c:ptCount val="23"/>
                <c:pt idx="0">
                  <c:v>Comercio, Industria y Turismo</c:v>
                </c:pt>
                <c:pt idx="1">
                  <c:v>Educación</c:v>
                </c:pt>
                <c:pt idx="2">
                  <c:v>Función Pública</c:v>
                </c:pt>
                <c:pt idx="3">
                  <c:v>Relaciones Exteriores</c:v>
                </c:pt>
                <c:pt idx="4">
                  <c:v>Ambiente</c:v>
                </c:pt>
                <c:pt idx="5">
                  <c:v>Tecnologías de la Información</c:v>
                </c:pt>
                <c:pt idx="6">
                  <c:v>Minas y Energía</c:v>
                </c:pt>
                <c:pt idx="7">
                  <c:v>Hacienda y Crédito Público</c:v>
                </c:pt>
                <c:pt idx="8">
                  <c:v>Presidencia de la República</c:v>
                </c:pt>
                <c:pt idx="9">
                  <c:v>Salud y Protección Social</c:v>
                </c:pt>
                <c:pt idx="10">
                  <c:v>Interior</c:v>
                </c:pt>
                <c:pt idx="11">
                  <c:v>Defensa</c:v>
                </c:pt>
                <c:pt idx="12">
                  <c:v>Transporte</c:v>
                </c:pt>
                <c:pt idx="13">
                  <c:v>Cultura</c:v>
                </c:pt>
                <c:pt idx="14">
                  <c:v>Deporte</c:v>
                </c:pt>
                <c:pt idx="15">
                  <c:v>Trabajo</c:v>
                </c:pt>
                <c:pt idx="16">
                  <c:v>Estadísticas</c:v>
                </c:pt>
                <c:pt idx="17">
                  <c:v>Vivienda Ciudad y Territorio</c:v>
                </c:pt>
                <c:pt idx="18">
                  <c:v>Justicia y del Derecho</c:v>
                </c:pt>
                <c:pt idx="19">
                  <c:v>Ciencia</c:v>
                </c:pt>
                <c:pt idx="20">
                  <c:v>Inclusión Social y Reconciliación</c:v>
                </c:pt>
                <c:pt idx="21">
                  <c:v>Planeación</c:v>
                </c:pt>
                <c:pt idx="22">
                  <c:v>Agricultura y Desarrollo Rural</c:v>
                </c:pt>
              </c:strCache>
            </c:strRef>
          </c:cat>
          <c:val>
            <c:numRef>
              <c:f>Hoja3!$B$1:$B$23</c:f>
              <c:numCache>
                <c:formatCode>General</c:formatCode>
                <c:ptCount val="23"/>
                <c:pt idx="0">
                  <c:v>81.599999999999994</c:v>
                </c:pt>
                <c:pt idx="1">
                  <c:v>75.5</c:v>
                </c:pt>
                <c:pt idx="2">
                  <c:v>75</c:v>
                </c:pt>
                <c:pt idx="3">
                  <c:v>75</c:v>
                </c:pt>
                <c:pt idx="4">
                  <c:v>74</c:v>
                </c:pt>
                <c:pt idx="5">
                  <c:v>73</c:v>
                </c:pt>
                <c:pt idx="6">
                  <c:v>72</c:v>
                </c:pt>
                <c:pt idx="7">
                  <c:v>71</c:v>
                </c:pt>
                <c:pt idx="8">
                  <c:v>70</c:v>
                </c:pt>
                <c:pt idx="9">
                  <c:v>70</c:v>
                </c:pt>
                <c:pt idx="10">
                  <c:v>69</c:v>
                </c:pt>
                <c:pt idx="11">
                  <c:v>68</c:v>
                </c:pt>
                <c:pt idx="12">
                  <c:v>67.400000000000006</c:v>
                </c:pt>
                <c:pt idx="13">
                  <c:v>67</c:v>
                </c:pt>
                <c:pt idx="14">
                  <c:v>66</c:v>
                </c:pt>
                <c:pt idx="15">
                  <c:v>64.2</c:v>
                </c:pt>
                <c:pt idx="16">
                  <c:v>64</c:v>
                </c:pt>
                <c:pt idx="17">
                  <c:v>64</c:v>
                </c:pt>
                <c:pt idx="18">
                  <c:v>62</c:v>
                </c:pt>
                <c:pt idx="19">
                  <c:v>61</c:v>
                </c:pt>
                <c:pt idx="20">
                  <c:v>59</c:v>
                </c:pt>
                <c:pt idx="21">
                  <c:v>59</c:v>
                </c:pt>
                <c:pt idx="22">
                  <c:v>58.3</c:v>
                </c:pt>
              </c:numCache>
            </c:numRef>
          </c:val>
          <c:smooth val="0"/>
          <c:extLst>
            <c:ext xmlns:c16="http://schemas.microsoft.com/office/drawing/2014/chart" uri="{C3380CC4-5D6E-409C-BE32-E72D297353CC}">
              <c16:uniqueId val="{00000001-54F6-4750-BE61-139032395107}"/>
            </c:ext>
          </c:extLst>
        </c:ser>
        <c:dLbls>
          <c:dLblPos val="t"/>
          <c:showLegendKey val="0"/>
          <c:showVal val="1"/>
          <c:showCatName val="0"/>
          <c:showSerName val="0"/>
          <c:showPercent val="0"/>
          <c:showBubbleSize val="0"/>
        </c:dLbls>
        <c:marker val="1"/>
        <c:smooth val="0"/>
        <c:axId val="-1866979792"/>
        <c:axId val="-1866978160"/>
      </c:lineChart>
      <c:catAx>
        <c:axId val="-1866979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O"/>
          </a:p>
        </c:txPr>
        <c:crossAx val="-1866978160"/>
        <c:crosses val="autoZero"/>
        <c:auto val="1"/>
        <c:lblAlgn val="ctr"/>
        <c:lblOffset val="100"/>
        <c:noMultiLvlLbl val="0"/>
      </c:catAx>
      <c:valAx>
        <c:axId val="-18669781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s-CO"/>
                  <a:t>Puntaje obtenido </a:t>
                </a:r>
              </a:p>
              <a:p>
                <a:pPr>
                  <a:defRPr/>
                </a:pPr>
                <a:r>
                  <a:rPr lang="es-CO"/>
                  <a:t>Índice de Transparencia</a:t>
                </a:r>
              </a:p>
              <a:p>
                <a:pPr>
                  <a:defRPr/>
                </a:pPr>
                <a:r>
                  <a:rPr lang="es-CO"/>
                  <a:t>(%)</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O"/>
          </a:p>
        </c:txPr>
        <c:crossAx val="-1866979792"/>
        <c:crosses val="autoZero"/>
        <c:crossBetween val="between"/>
      </c:valAx>
      <c:spPr>
        <a:noFill/>
        <a:ln>
          <a:noFill/>
        </a:ln>
        <a:effectLst/>
      </c:spPr>
    </c:plotArea>
    <c:plotVisOnly val="1"/>
    <c:dispBlanksAs val="zero"/>
    <c:showDLblsOverMax val="0"/>
  </c:chart>
  <c:spPr>
    <a:noFill/>
    <a:ln>
      <a:noFill/>
    </a:ln>
    <a:effectLst/>
  </c:spPr>
  <c:txPr>
    <a:bodyPr/>
    <a:lstStyle/>
    <a:p>
      <a:pPr>
        <a:defRPr sz="1400"/>
      </a:pPr>
      <a:endParaRPr lang="es-CO"/>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CO"/>
              <a:t>Políticas de Desarrollo Administrativo</a:t>
            </a:r>
          </a:p>
        </c:rich>
      </c:tx>
      <c:overlay val="0"/>
    </c:title>
    <c:autoTitleDeleted val="0"/>
    <c:plotArea>
      <c:layout>
        <c:manualLayout>
          <c:layoutTarget val="inner"/>
          <c:xMode val="edge"/>
          <c:yMode val="edge"/>
          <c:x val="0.38138708684298539"/>
          <c:y val="0.19826878130923276"/>
          <c:w val="0.58008666062744429"/>
          <c:h val="0.70745089325175603"/>
        </c:manualLayout>
      </c:layout>
      <c:barChart>
        <c:barDir val="bar"/>
        <c:grouping val="clustered"/>
        <c:varyColors val="0"/>
        <c:ser>
          <c:idx val="1"/>
          <c:order val="0"/>
          <c:tx>
            <c:strRef>
              <c:f>'Pagina 4'!$AW$44</c:f>
              <c:strCache>
                <c:ptCount val="1"/>
                <c:pt idx="0">
                  <c:v>2015</c:v>
                </c:pt>
              </c:strCache>
            </c:strRef>
          </c:tx>
          <c:spPr>
            <a:solidFill>
              <a:srgbClr val="AC743A"/>
            </a:solidFill>
          </c:spPr>
          <c:invertIfNegative val="0"/>
          <c:dLbls>
            <c:spPr>
              <a:noFill/>
              <a:ln>
                <a:noFill/>
              </a:ln>
              <a:effectLst/>
            </c:spPr>
            <c:txPr>
              <a:bodyPr/>
              <a:lstStyle/>
              <a:p>
                <a:pPr>
                  <a:defRPr b="1">
                    <a:solidFill>
                      <a:srgbClr val="AC743A"/>
                    </a:solidFill>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'Pagina 4'!$AU$45:$AU$49</c:f>
              <c:strCache>
                <c:ptCount val="5"/>
                <c:pt idx="0">
                  <c:v>Transparencia</c:v>
                </c:pt>
                <c:pt idx="1">
                  <c:v>Talento Humano</c:v>
                </c:pt>
                <c:pt idx="2">
                  <c:v>Eficiencia Administrativa</c:v>
                </c:pt>
                <c:pt idx="3">
                  <c:v>Gestión Financiera</c:v>
                </c:pt>
                <c:pt idx="4">
                  <c:v>Gobierno en Linea</c:v>
                </c:pt>
              </c:strCache>
            </c:strRef>
          </c:cat>
          <c:val>
            <c:numRef>
              <c:f>'Pagina 4'!$AW$45:$AW$49</c:f>
              <c:numCache>
                <c:formatCode>0</c:formatCode>
                <c:ptCount val="5"/>
                <c:pt idx="0">
                  <c:v>71.820239999999998</c:v>
                </c:pt>
                <c:pt idx="1">
                  <c:v>86.6494</c:v>
                </c:pt>
                <c:pt idx="2">
                  <c:v>72.153999999999996</c:v>
                </c:pt>
                <c:pt idx="3">
                  <c:v>92</c:v>
                </c:pt>
                <c:pt idx="4">
                  <c:v>51.260599999999997</c:v>
                </c:pt>
              </c:numCache>
            </c:numRef>
          </c:val>
          <c:extLst>
            <c:ext xmlns:c16="http://schemas.microsoft.com/office/drawing/2014/chart" uri="{C3380CC4-5D6E-409C-BE32-E72D297353CC}">
              <c16:uniqueId val="{00000000-A500-4329-80E6-D54B37F719EE}"/>
            </c:ext>
          </c:extLst>
        </c:ser>
        <c:ser>
          <c:idx val="0"/>
          <c:order val="1"/>
          <c:tx>
            <c:strRef>
              <c:f>'Pagina 4'!$AV$44</c:f>
              <c:strCache>
                <c:ptCount val="1"/>
                <c:pt idx="0">
                  <c:v>2014</c:v>
                </c:pt>
              </c:strCache>
            </c:strRef>
          </c:tx>
          <c:spPr>
            <a:solidFill>
              <a:srgbClr val="FFC000"/>
            </a:solidFill>
          </c:spPr>
          <c:invertIfNegative val="0"/>
          <c:dLbls>
            <c:spPr>
              <a:noFill/>
              <a:ln>
                <a:noFill/>
              </a:ln>
              <a:effectLst/>
            </c:spPr>
            <c:txPr>
              <a:bodyPr/>
              <a:lstStyle/>
              <a:p>
                <a:pPr>
                  <a:defRPr b="1">
                    <a:solidFill>
                      <a:srgbClr val="FFC000"/>
                    </a:solidFill>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'Pagina 4'!$AU$45:$AU$49</c:f>
              <c:strCache>
                <c:ptCount val="5"/>
                <c:pt idx="0">
                  <c:v>Transparencia</c:v>
                </c:pt>
                <c:pt idx="1">
                  <c:v>Talento Humano</c:v>
                </c:pt>
                <c:pt idx="2">
                  <c:v>Eficiencia Administrativa</c:v>
                </c:pt>
                <c:pt idx="3">
                  <c:v>Gestión Financiera</c:v>
                </c:pt>
                <c:pt idx="4">
                  <c:v>Gobierno en Linea</c:v>
                </c:pt>
              </c:strCache>
            </c:strRef>
          </c:cat>
          <c:val>
            <c:numRef>
              <c:f>'Pagina 4'!$AV$45:$AV$49</c:f>
              <c:numCache>
                <c:formatCode>#,##0</c:formatCode>
                <c:ptCount val="5"/>
                <c:pt idx="0">
                  <c:v>64.076319999999996</c:v>
                </c:pt>
                <c:pt idx="1">
                  <c:v>83.458999999999989</c:v>
                </c:pt>
                <c:pt idx="2">
                  <c:v>73.164400000000001</c:v>
                </c:pt>
                <c:pt idx="3">
                  <c:v>100</c:v>
                </c:pt>
                <c:pt idx="4">
                  <c:v>45.6828</c:v>
                </c:pt>
              </c:numCache>
            </c:numRef>
          </c:val>
          <c:extLst>
            <c:ext xmlns:c16="http://schemas.microsoft.com/office/drawing/2014/chart" uri="{C3380CC4-5D6E-409C-BE32-E72D297353CC}">
              <c16:uniqueId val="{00000001-A500-4329-80E6-D54B37F719EE}"/>
            </c:ext>
          </c:extLst>
        </c:ser>
        <c:dLbls>
          <c:showLegendKey val="0"/>
          <c:showVal val="0"/>
          <c:showCatName val="0"/>
          <c:showSerName val="0"/>
          <c:showPercent val="0"/>
          <c:showBubbleSize val="0"/>
        </c:dLbls>
        <c:gapWidth val="50"/>
        <c:overlap val="-25"/>
        <c:axId val="-1805876736"/>
        <c:axId val="-1805878912"/>
      </c:barChart>
      <c:catAx>
        <c:axId val="-1805876736"/>
        <c:scaling>
          <c:orientation val="minMax"/>
        </c:scaling>
        <c:delete val="0"/>
        <c:axPos val="l"/>
        <c:numFmt formatCode="General" sourceLinked="0"/>
        <c:majorTickMark val="out"/>
        <c:minorTickMark val="none"/>
        <c:tickLblPos val="nextTo"/>
        <c:crossAx val="-1805878912"/>
        <c:crosses val="autoZero"/>
        <c:auto val="1"/>
        <c:lblAlgn val="ctr"/>
        <c:lblOffset val="100"/>
        <c:noMultiLvlLbl val="0"/>
      </c:catAx>
      <c:valAx>
        <c:axId val="-1805878912"/>
        <c:scaling>
          <c:orientation val="minMax"/>
        </c:scaling>
        <c:delete val="1"/>
        <c:axPos val="b"/>
        <c:numFmt formatCode="0" sourceLinked="1"/>
        <c:majorTickMark val="out"/>
        <c:minorTickMark val="none"/>
        <c:tickLblPos val="nextTo"/>
        <c:crossAx val="-1805876736"/>
        <c:crosses val="autoZero"/>
        <c:crossBetween val="between"/>
      </c:valAx>
      <c:spPr>
        <a:noFill/>
      </c:spPr>
    </c:plotArea>
    <c:legend>
      <c:legendPos val="t"/>
      <c:overlay val="0"/>
    </c:legend>
    <c:plotVisOnly val="1"/>
    <c:dispBlanksAs val="gap"/>
    <c:showDLblsOverMax val="0"/>
  </c:chart>
  <c:spPr>
    <a:noFill/>
    <a:ln>
      <a:noFill/>
    </a:ln>
  </c:spPr>
  <c:txPr>
    <a:bodyPr/>
    <a:lstStyle/>
    <a:p>
      <a:pPr>
        <a:defRPr sz="1800"/>
      </a:pPr>
      <a:endParaRPr lang="es-CO"/>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984404215861692"/>
          <c:y val="0.15663336637819483"/>
          <c:w val="0.56042724694747648"/>
          <c:h val="0.7304121769712536"/>
        </c:manualLayout>
      </c:layout>
      <c:radarChart>
        <c:radarStyle val="marker"/>
        <c:varyColors val="0"/>
        <c:ser>
          <c:idx val="0"/>
          <c:order val="0"/>
          <c:tx>
            <c:strRef>
              <c:f>'Pagina 4'!$AV$52</c:f>
              <c:strCache>
                <c:ptCount val="1"/>
                <c:pt idx="0">
                  <c:v>Total Sector</c:v>
                </c:pt>
              </c:strCache>
            </c:strRef>
          </c:tx>
          <c:spPr>
            <a:ln>
              <a:solidFill>
                <a:schemeClr val="accent6"/>
              </a:solidFill>
            </a:ln>
          </c:spPr>
          <c:marker>
            <c:symbol val="none"/>
          </c:marker>
          <c:dLbls>
            <c:dLbl>
              <c:idx val="0"/>
              <c:layout>
                <c:manualLayout>
                  <c:x val="0"/>
                  <c:y val="2.47864365496499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ECE-48F6-B850-BBFC7FBC7250}"/>
                </c:ext>
              </c:extLst>
            </c:dLbl>
            <c:dLbl>
              <c:idx val="1"/>
              <c:layout>
                <c:manualLayout>
                  <c:x val="-3.0615280641017897E-2"/>
                  <c:y val="9.17098152337048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CECE-48F6-B850-BBFC7FBC7250}"/>
                </c:ext>
              </c:extLst>
            </c:dLbl>
            <c:dLbl>
              <c:idx val="2"/>
              <c:layout>
                <c:manualLayout>
                  <c:x val="-2.881438177978168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CECE-48F6-B850-BBFC7FBC7250}"/>
                </c:ext>
              </c:extLst>
            </c:dLbl>
            <c:dLbl>
              <c:idx val="3"/>
              <c:layout>
                <c:manualLayout>
                  <c:x val="-7.5637752171926573E-2"/>
                  <c:y val="-3.71796548244750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CECE-48F6-B850-BBFC7FBC7250}"/>
                </c:ext>
              </c:extLst>
            </c:dLbl>
            <c:dLbl>
              <c:idx val="4"/>
              <c:layout>
                <c:manualLayout>
                  <c:x val="-7.0235055588217521E-2"/>
                  <c:y val="-6.94020223390198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CECE-48F6-B850-BBFC7FBC7250}"/>
                </c:ext>
              </c:extLst>
            </c:dLbl>
            <c:dLbl>
              <c:idx val="5"/>
              <c:layout>
                <c:manualLayout>
                  <c:x val="-2.8814381779781548E-2"/>
                  <c:y val="-3.22223675145451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CECE-48F6-B850-BBFC7FBC7250}"/>
                </c:ext>
              </c:extLst>
            </c:dLbl>
            <c:dLbl>
              <c:idx val="6"/>
              <c:layout>
                <c:manualLayout>
                  <c:x val="2.8814381779781548E-2"/>
                  <c:y val="-2.97437238595799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ECE-48F6-B850-BBFC7FBC7250}"/>
                </c:ext>
              </c:extLst>
            </c:dLbl>
            <c:dLbl>
              <c:idx val="7"/>
              <c:layout>
                <c:manualLayout>
                  <c:x val="9.0044943061817345E-3"/>
                  <c:y val="-1.23932182748250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ECE-48F6-B850-BBFC7FBC7250}"/>
                </c:ext>
              </c:extLst>
            </c:dLbl>
            <c:dLbl>
              <c:idx val="8"/>
              <c:layout>
                <c:manualLayout>
                  <c:x val="2.8814381779781548E-2"/>
                  <c:y val="1.23932182748249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ECE-48F6-B850-BBFC7FBC7250}"/>
                </c:ext>
              </c:extLst>
            </c:dLbl>
            <c:dLbl>
              <c:idx val="9"/>
              <c:layout>
                <c:manualLayout>
                  <c:x val="8.1040448755635611E-2"/>
                  <c:y val="6.44447350290899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ECE-48F6-B850-BBFC7FBC7250}"/>
                </c:ext>
              </c:extLst>
            </c:dLbl>
            <c:dLbl>
              <c:idx val="10"/>
              <c:layout>
                <c:manualLayout>
                  <c:x val="3.4217078363490527E-2"/>
                  <c:y val="9.41884588886699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ECE-48F6-B850-BBFC7FBC7250}"/>
                </c:ext>
              </c:extLst>
            </c:dLbl>
            <c:spPr>
              <a:noFill/>
              <a:ln>
                <a:noFill/>
              </a:ln>
              <a:effectLst/>
            </c:spPr>
            <c:txPr>
              <a:bodyPr/>
              <a:lstStyle/>
              <a:p>
                <a:pPr>
                  <a:defRPr sz="1800" b="1">
                    <a:solidFill>
                      <a:srgbClr val="F79646"/>
                    </a:solidFill>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'Pagina 4'!$AU$53:$AU$63</c:f>
              <c:strCache>
                <c:ptCount val="11"/>
                <c:pt idx="0">
                  <c:v>Participación Ciudadana</c:v>
                </c:pt>
                <c:pt idx="1">
                  <c:v>Rendición de Cuentas</c:v>
                </c:pt>
                <c:pt idx="2">
                  <c:v>Plan Anticorrupción</c:v>
                </c:pt>
                <c:pt idx="3">
                  <c:v>Acceso a la Información</c:v>
                </c:pt>
                <c:pt idx="4">
                  <c:v>Servicio al Ciudadano</c:v>
                </c:pt>
                <c:pt idx="5">
                  <c:v>Gestión del Talento Humano</c:v>
                </c:pt>
                <c:pt idx="6">
                  <c:v>Gestión de Calidad</c:v>
                </c:pt>
                <c:pt idx="7">
                  <c:v>Gestión Documental</c:v>
                </c:pt>
                <c:pt idx="8">
                  <c:v>Racionalización de Trámites</c:v>
                </c:pt>
                <c:pt idx="9">
                  <c:v>Plan Anual de Adquisisiones</c:v>
                </c:pt>
                <c:pt idx="10">
                  <c:v>Gobierno en Línea</c:v>
                </c:pt>
              </c:strCache>
            </c:strRef>
          </c:cat>
          <c:val>
            <c:numRef>
              <c:f>'Pagina 4'!$AV$53:$AV$63</c:f>
              <c:numCache>
                <c:formatCode>#,##0</c:formatCode>
                <c:ptCount val="11"/>
                <c:pt idx="0">
                  <c:v>59.51700000000001</c:v>
                </c:pt>
                <c:pt idx="1">
                  <c:v>67.62660000000001</c:v>
                </c:pt>
                <c:pt idx="2">
                  <c:v>92.75</c:v>
                </c:pt>
                <c:pt idx="3">
                  <c:v>67.106400000000008</c:v>
                </c:pt>
                <c:pt idx="4">
                  <c:v>72.101199999999992</c:v>
                </c:pt>
                <c:pt idx="5">
                  <c:v>86.6494</c:v>
                </c:pt>
                <c:pt idx="6">
                  <c:v>84.9602</c:v>
                </c:pt>
                <c:pt idx="7">
                  <c:v>65.379199999999997</c:v>
                </c:pt>
                <c:pt idx="8">
                  <c:v>78.928799999999995</c:v>
                </c:pt>
                <c:pt idx="9">
                  <c:v>92</c:v>
                </c:pt>
                <c:pt idx="10">
                  <c:v>51.260599999999997</c:v>
                </c:pt>
              </c:numCache>
            </c:numRef>
          </c:val>
          <c:extLst>
            <c:ext xmlns:c16="http://schemas.microsoft.com/office/drawing/2014/chart" uri="{C3380CC4-5D6E-409C-BE32-E72D297353CC}">
              <c16:uniqueId val="{00000000-CECE-48F6-B850-BBFC7FBC7250}"/>
            </c:ext>
          </c:extLst>
        </c:ser>
        <c:ser>
          <c:idx val="1"/>
          <c:order val="1"/>
          <c:tx>
            <c:strRef>
              <c:f>'Pagina 4'!$AW$52</c:f>
              <c:strCache>
                <c:ptCount val="1"/>
                <c:pt idx="0">
                  <c:v>Total Rama Ejecutiva</c:v>
                </c:pt>
              </c:strCache>
            </c:strRef>
          </c:tx>
          <c:spPr>
            <a:ln>
              <a:solidFill>
                <a:schemeClr val="accent5"/>
              </a:solidFill>
            </a:ln>
          </c:spPr>
          <c:marker>
            <c:symbol val="none"/>
          </c:marker>
          <c:dLbls>
            <c:dLbl>
              <c:idx val="0"/>
              <c:layout>
                <c:manualLayout>
                  <c:x val="7.203595444945453E-3"/>
                  <c:y val="0.1189748954383198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ECE-48F6-B850-BBFC7FBC7250}"/>
                </c:ext>
              </c:extLst>
            </c:dLbl>
            <c:dLbl>
              <c:idx val="1"/>
              <c:layout>
                <c:manualLayout>
                  <c:x val="-1.8008988612363601E-2"/>
                  <c:y val="1.98291492397199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CECE-48F6-B850-BBFC7FBC7250}"/>
                </c:ext>
              </c:extLst>
            </c:dLbl>
            <c:dLbl>
              <c:idx val="2"/>
              <c:layout>
                <c:manualLayout>
                  <c:x val="-9.3646740784290167E-2"/>
                  <c:y val="4.70942294443349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CECE-48F6-B850-BBFC7FBC7250}"/>
                </c:ext>
              </c:extLst>
            </c:dLbl>
            <c:dLbl>
              <c:idx val="3"/>
              <c:layout>
                <c:manualLayout>
                  <c:x val="-2.7013482918545204E-2"/>
                  <c:y val="9.914574619859985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CECE-48F6-B850-BBFC7FBC7250}"/>
                </c:ext>
              </c:extLst>
            </c:dLbl>
            <c:dLbl>
              <c:idx val="4"/>
              <c:layout>
                <c:manualLayout>
                  <c:x val="-1.6208089751127121E-2"/>
                  <c:y val="-1.23932182748249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CECE-48F6-B850-BBFC7FBC7250}"/>
                </c:ext>
              </c:extLst>
            </c:dLbl>
            <c:dLbl>
              <c:idx val="5"/>
              <c:layout>
                <c:manualLayout>
                  <c:x val="-2.3411685196072576E-2"/>
                  <c:y val="-0.1090603208184598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ECE-48F6-B850-BBFC7FBC7250}"/>
                </c:ext>
              </c:extLst>
            </c:dLbl>
            <c:dLbl>
              <c:idx val="6"/>
              <c:layout>
                <c:manualLayout>
                  <c:x val="3.6017977224726938E-2"/>
                  <c:y val="-0.12145353909328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ECE-48F6-B850-BBFC7FBC7250}"/>
                </c:ext>
              </c:extLst>
            </c:dLbl>
            <c:dLbl>
              <c:idx val="7"/>
              <c:layout>
                <c:manualLayout>
                  <c:x val="6.6633257865744838E-2"/>
                  <c:y val="-6.94020223390199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ECE-48F6-B850-BBFC7FBC7250}"/>
                </c:ext>
              </c:extLst>
            </c:dLbl>
            <c:dLbl>
              <c:idx val="8"/>
              <c:layout>
                <c:manualLayout>
                  <c:x val="8.1040448755635541E-2"/>
                  <c:y val="-4.21369421344049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ECE-48F6-B850-BBFC7FBC7250}"/>
                </c:ext>
              </c:extLst>
            </c:dLbl>
            <c:dLbl>
              <c:idx val="9"/>
              <c:layout>
                <c:manualLayout>
                  <c:x val="6.30314601432721E-2"/>
                  <c:y val="-7.435930964894989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ECE-48F6-B850-BBFC7FBC7250}"/>
                </c:ext>
              </c:extLst>
            </c:dLbl>
            <c:dLbl>
              <c:idx val="10"/>
              <c:layout>
                <c:manualLayout>
                  <c:x val="2.5212584057308789E-2"/>
                  <c:y val="4.957287309929992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ECE-48F6-B850-BBFC7FBC7250}"/>
                </c:ext>
              </c:extLst>
            </c:dLbl>
            <c:spPr>
              <a:noFill/>
              <a:ln>
                <a:noFill/>
              </a:ln>
              <a:effectLst/>
            </c:spPr>
            <c:txPr>
              <a:bodyPr/>
              <a:lstStyle/>
              <a:p>
                <a:pPr>
                  <a:defRPr sz="1800" b="1">
                    <a:solidFill>
                      <a:srgbClr val="4BACC6"/>
                    </a:solidFill>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'Pagina 4'!$AU$53:$AU$63</c:f>
              <c:strCache>
                <c:ptCount val="11"/>
                <c:pt idx="0">
                  <c:v>Participación Ciudadana</c:v>
                </c:pt>
                <c:pt idx="1">
                  <c:v>Rendición de Cuentas</c:v>
                </c:pt>
                <c:pt idx="2">
                  <c:v>Plan Anticorrupción</c:v>
                </c:pt>
                <c:pt idx="3">
                  <c:v>Acceso a la Información</c:v>
                </c:pt>
                <c:pt idx="4">
                  <c:v>Servicio al Ciudadano</c:v>
                </c:pt>
                <c:pt idx="5">
                  <c:v>Gestión del Talento Humano</c:v>
                </c:pt>
                <c:pt idx="6">
                  <c:v>Gestión de Calidad</c:v>
                </c:pt>
                <c:pt idx="7">
                  <c:v>Gestión Documental</c:v>
                </c:pt>
                <c:pt idx="8">
                  <c:v>Racionalización de Trámites</c:v>
                </c:pt>
                <c:pt idx="9">
                  <c:v>Plan Anual de Adquisisiones</c:v>
                </c:pt>
                <c:pt idx="10">
                  <c:v>Gobierno en Línea</c:v>
                </c:pt>
              </c:strCache>
            </c:strRef>
          </c:cat>
          <c:val>
            <c:numRef>
              <c:f>'Pagina 4'!$AW$53:$AW$63</c:f>
              <c:numCache>
                <c:formatCode>#,##0</c:formatCode>
                <c:ptCount val="11"/>
                <c:pt idx="0">
                  <c:v>59.095942622950822</c:v>
                </c:pt>
                <c:pt idx="1">
                  <c:v>73.314704918032817</c:v>
                </c:pt>
                <c:pt idx="2">
                  <c:v>92.372549019607845</c:v>
                </c:pt>
                <c:pt idx="3">
                  <c:v>73.407555555555547</c:v>
                </c:pt>
                <c:pt idx="4">
                  <c:v>72.509346405228726</c:v>
                </c:pt>
                <c:pt idx="5">
                  <c:v>80.004353846153819</c:v>
                </c:pt>
                <c:pt idx="6">
                  <c:v>84.119189542483625</c:v>
                </c:pt>
                <c:pt idx="7">
                  <c:v>63.408869281045767</c:v>
                </c:pt>
                <c:pt idx="8">
                  <c:v>74.013910447761177</c:v>
                </c:pt>
                <c:pt idx="9">
                  <c:v>92.482758620689651</c:v>
                </c:pt>
                <c:pt idx="10">
                  <c:v>56.698908496731995</c:v>
                </c:pt>
              </c:numCache>
            </c:numRef>
          </c:val>
          <c:extLst>
            <c:ext xmlns:c16="http://schemas.microsoft.com/office/drawing/2014/chart" uri="{C3380CC4-5D6E-409C-BE32-E72D297353CC}">
              <c16:uniqueId val="{00000001-CECE-48F6-B850-BBFC7FBC7250}"/>
            </c:ext>
          </c:extLst>
        </c:ser>
        <c:dLbls>
          <c:showLegendKey val="0"/>
          <c:showVal val="0"/>
          <c:showCatName val="0"/>
          <c:showSerName val="0"/>
          <c:showPercent val="0"/>
          <c:showBubbleSize val="0"/>
        </c:dLbls>
        <c:axId val="-1805869664"/>
        <c:axId val="-1805877280"/>
      </c:radarChart>
      <c:catAx>
        <c:axId val="-1805869664"/>
        <c:scaling>
          <c:orientation val="minMax"/>
        </c:scaling>
        <c:delete val="0"/>
        <c:axPos val="b"/>
        <c:majorGridlines/>
        <c:numFmt formatCode="General" sourceLinked="0"/>
        <c:majorTickMark val="none"/>
        <c:minorTickMark val="none"/>
        <c:tickLblPos val="nextTo"/>
        <c:spPr>
          <a:ln w="9525">
            <a:noFill/>
          </a:ln>
        </c:spPr>
        <c:crossAx val="-1805877280"/>
        <c:crosses val="autoZero"/>
        <c:auto val="1"/>
        <c:lblAlgn val="ctr"/>
        <c:lblOffset val="100"/>
        <c:noMultiLvlLbl val="0"/>
      </c:catAx>
      <c:valAx>
        <c:axId val="-1805877280"/>
        <c:scaling>
          <c:orientation val="minMax"/>
        </c:scaling>
        <c:delete val="1"/>
        <c:axPos val="l"/>
        <c:majorGridlines/>
        <c:numFmt formatCode="#,##0" sourceLinked="1"/>
        <c:majorTickMark val="none"/>
        <c:minorTickMark val="none"/>
        <c:tickLblPos val="nextTo"/>
        <c:crossAx val="-1805869664"/>
        <c:crosses val="autoZero"/>
        <c:crossBetween val="between"/>
      </c:valAx>
      <c:spPr>
        <a:noFill/>
        <a:ln>
          <a:noFill/>
        </a:ln>
      </c:spPr>
    </c:plotArea>
    <c:legend>
      <c:legendPos val="r"/>
      <c:layout>
        <c:manualLayout>
          <c:xMode val="edge"/>
          <c:yMode val="edge"/>
          <c:x val="0.16764519037340125"/>
          <c:y val="2.1952262143263665E-4"/>
          <c:w val="0.66913176316529821"/>
          <c:h val="4.5280916200375894E-2"/>
        </c:manualLayout>
      </c:layout>
      <c:overlay val="0"/>
    </c:legend>
    <c:plotVisOnly val="1"/>
    <c:dispBlanksAs val="gap"/>
    <c:showDLblsOverMax val="0"/>
  </c:chart>
  <c:spPr>
    <a:noFill/>
    <a:ln>
      <a:noFill/>
    </a:ln>
  </c:spPr>
  <c:txPr>
    <a:bodyPr/>
    <a:lstStyle/>
    <a:p>
      <a:pPr>
        <a:defRPr sz="1600"/>
      </a:pPr>
      <a:endParaRPr lang="es-CO"/>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6298779171563574"/>
          <c:y val="0.15442649170051082"/>
          <c:w val="0.45992035359234357"/>
          <c:h val="0.77957250393995481"/>
        </c:manualLayout>
      </c:layout>
      <c:radarChart>
        <c:radarStyle val="marker"/>
        <c:varyColors val="0"/>
        <c:ser>
          <c:idx val="2"/>
          <c:order val="0"/>
          <c:tx>
            <c:strRef>
              <c:f>'Pagina 4'!$AW$82</c:f>
              <c:strCache>
                <c:ptCount val="1"/>
                <c:pt idx="0">
                  <c:v>Sector 2014</c:v>
                </c:pt>
              </c:strCache>
            </c:strRef>
          </c:tx>
          <c:spPr>
            <a:ln>
              <a:solidFill>
                <a:srgbClr val="79C070"/>
              </a:solidFill>
            </a:ln>
          </c:spPr>
          <c:marker>
            <c:symbol val="none"/>
          </c:marker>
          <c:dLbls>
            <c:dLbl>
              <c:idx val="0"/>
              <c:layout>
                <c:manualLayout>
                  <c:x val="-2.8854601101406238E-2"/>
                  <c:y val="0.1117691712791183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107-4983-9392-E3557AF5E317}"/>
                </c:ext>
              </c:extLst>
            </c:dLbl>
            <c:dLbl>
              <c:idx val="1"/>
              <c:layout>
                <c:manualLayout>
                  <c:x val="-8.5066005726241484E-2"/>
                  <c:y val="2.5822419877839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107-4983-9392-E3557AF5E317}"/>
                </c:ext>
              </c:extLst>
            </c:dLbl>
            <c:dLbl>
              <c:idx val="2"/>
              <c:layout>
                <c:manualLayout>
                  <c:x val="-5.4556450555806935E-2"/>
                  <c:y val="-8.7741843050913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107-4983-9392-E3557AF5E317}"/>
                </c:ext>
              </c:extLst>
            </c:dLbl>
            <c:dLbl>
              <c:idx val="3"/>
              <c:layout>
                <c:manualLayout>
                  <c:x val="5.369006787710167E-2"/>
                  <c:y val="-8.82672312716916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107-4983-9392-E3557AF5E317}"/>
                </c:ext>
              </c:extLst>
            </c:dLbl>
            <c:dLbl>
              <c:idx val="4"/>
              <c:layout>
                <c:manualLayout>
                  <c:x val="8.3709886049691012E-2"/>
                  <c:y val="2.84044060244028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107-4983-9392-E3557AF5E317}"/>
                </c:ext>
              </c:extLst>
            </c:dLbl>
            <c:spPr>
              <a:noFill/>
              <a:ln>
                <a:noFill/>
              </a:ln>
              <a:effectLst/>
            </c:spPr>
            <c:txPr>
              <a:bodyPr/>
              <a:lstStyle/>
              <a:p>
                <a:pPr>
                  <a:defRPr b="1">
                    <a:solidFill>
                      <a:srgbClr val="79C070"/>
                    </a:solidFill>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'Pagina 4'!$AU$83:$AU$87</c:f>
              <c:strCache>
                <c:ptCount val="5"/>
                <c:pt idx="0">
                  <c:v>Entorno de Control</c:v>
                </c:pt>
                <c:pt idx="1">
                  <c:v>Información y Comunicación</c:v>
                </c:pt>
                <c:pt idx="2">
                  <c:v>Direccionamiento Estratégico</c:v>
                </c:pt>
                <c:pt idx="3">
                  <c:v>Administración del Riesgo</c:v>
                </c:pt>
                <c:pt idx="4">
                  <c:v>Seguimiento</c:v>
                </c:pt>
              </c:strCache>
            </c:strRef>
          </c:cat>
          <c:val>
            <c:numRef>
              <c:f>'Pagina 4'!$AW$83:$AW$87</c:f>
              <c:numCache>
                <c:formatCode>0.0</c:formatCode>
                <c:ptCount val="5"/>
                <c:pt idx="0">
                  <c:v>3.3740000000000001</c:v>
                </c:pt>
                <c:pt idx="1">
                  <c:v>3.9799999999999995</c:v>
                </c:pt>
                <c:pt idx="2">
                  <c:v>4.0520000000000005</c:v>
                </c:pt>
                <c:pt idx="3">
                  <c:v>4.032</c:v>
                </c:pt>
                <c:pt idx="4">
                  <c:v>4.3179999999999996</c:v>
                </c:pt>
              </c:numCache>
            </c:numRef>
          </c:val>
          <c:extLst>
            <c:ext xmlns:c16="http://schemas.microsoft.com/office/drawing/2014/chart" uri="{C3380CC4-5D6E-409C-BE32-E72D297353CC}">
              <c16:uniqueId val="{00000005-E107-4983-9392-E3557AF5E317}"/>
            </c:ext>
          </c:extLst>
        </c:ser>
        <c:ser>
          <c:idx val="1"/>
          <c:order val="1"/>
          <c:tx>
            <c:strRef>
              <c:f>'Pagina 4'!$AV$81</c:f>
              <c:strCache>
                <c:ptCount val="1"/>
                <c:pt idx="0">
                  <c:v>Sector 2015</c:v>
                </c:pt>
              </c:strCache>
            </c:strRef>
          </c:tx>
          <c:spPr>
            <a:ln>
              <a:solidFill>
                <a:schemeClr val="accent6"/>
              </a:solidFill>
            </a:ln>
          </c:spPr>
          <c:marker>
            <c:symbol val="none"/>
          </c:marker>
          <c:dLbls>
            <c:dLbl>
              <c:idx val="0"/>
              <c:layout>
                <c:manualLayout>
                  <c:x val="2.125168521401451E-2"/>
                  <c:y val="0.1044380411041815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E107-4983-9392-E3557AF5E317}"/>
                </c:ext>
              </c:extLst>
            </c:dLbl>
            <c:dLbl>
              <c:idx val="1"/>
              <c:layout>
                <c:manualLayout>
                  <c:x val="-4.7392513048032714E-2"/>
                  <c:y val="-2.54207491615717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107-4983-9392-E3557AF5E317}"/>
                </c:ext>
              </c:extLst>
            </c:dLbl>
            <c:dLbl>
              <c:idx val="2"/>
              <c:layout>
                <c:manualLayout>
                  <c:x val="-4.3143297380585519E-2"/>
                  <c:y val="-1.38888888888888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107-4983-9392-E3557AF5E317}"/>
                </c:ext>
              </c:extLst>
            </c:dLbl>
            <c:dLbl>
              <c:idx val="3"/>
              <c:layout>
                <c:manualLayout>
                  <c:x val="5.943569245632109E-2"/>
                  <c:y val="-1.16042267893534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107-4983-9392-E3557AF5E317}"/>
                </c:ext>
              </c:extLst>
            </c:dLbl>
            <c:dLbl>
              <c:idx val="4"/>
              <c:layout>
                <c:manualLayout>
                  <c:x val="2.6707755521314842E-2"/>
                  <c:y val="-3.70370370370370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107-4983-9392-E3557AF5E317}"/>
                </c:ext>
              </c:extLst>
            </c:dLbl>
            <c:spPr>
              <a:noFill/>
              <a:ln>
                <a:noFill/>
              </a:ln>
              <a:effectLst/>
            </c:spPr>
            <c:txPr>
              <a:bodyPr/>
              <a:lstStyle/>
              <a:p>
                <a:pPr>
                  <a:defRPr b="1">
                    <a:solidFill>
                      <a:srgbClr val="F79646"/>
                    </a:solidFill>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'Pagina 4'!$AU$83:$AU$87</c:f>
              <c:strCache>
                <c:ptCount val="5"/>
                <c:pt idx="0">
                  <c:v>Entorno de Control</c:v>
                </c:pt>
                <c:pt idx="1">
                  <c:v>Información y Comunicación</c:v>
                </c:pt>
                <c:pt idx="2">
                  <c:v>Direccionamiento Estratégico</c:v>
                </c:pt>
                <c:pt idx="3">
                  <c:v>Administración del Riesgo</c:v>
                </c:pt>
                <c:pt idx="4">
                  <c:v>Seguimiento</c:v>
                </c:pt>
              </c:strCache>
            </c:strRef>
          </c:cat>
          <c:val>
            <c:numRef>
              <c:f>'Pagina 4'!$AV$83:$AV$87</c:f>
              <c:numCache>
                <c:formatCode>0.0</c:formatCode>
                <c:ptCount val="5"/>
                <c:pt idx="0">
                  <c:v>3.3920000000000003</c:v>
                </c:pt>
                <c:pt idx="1">
                  <c:v>4.4560000000000004</c:v>
                </c:pt>
                <c:pt idx="2">
                  <c:v>4.1899999999999995</c:v>
                </c:pt>
                <c:pt idx="3">
                  <c:v>4.6579999999999995</c:v>
                </c:pt>
                <c:pt idx="4">
                  <c:v>4.6179999999999994</c:v>
                </c:pt>
              </c:numCache>
            </c:numRef>
          </c:val>
          <c:extLst>
            <c:ext xmlns:c16="http://schemas.microsoft.com/office/drawing/2014/chart" uri="{C3380CC4-5D6E-409C-BE32-E72D297353CC}">
              <c16:uniqueId val="{0000000A-E107-4983-9392-E3557AF5E317}"/>
            </c:ext>
          </c:extLst>
        </c:ser>
        <c:ser>
          <c:idx val="0"/>
          <c:order val="2"/>
          <c:tx>
            <c:strRef>
              <c:f>'Pagina 4'!$AX$82</c:f>
              <c:strCache>
                <c:ptCount val="1"/>
                <c:pt idx="0">
                  <c:v>Rama Ejecutiva 2015</c:v>
                </c:pt>
              </c:strCache>
            </c:strRef>
          </c:tx>
          <c:spPr>
            <a:ln>
              <a:solidFill>
                <a:schemeClr val="accent5"/>
              </a:solidFill>
            </a:ln>
          </c:spPr>
          <c:marker>
            <c:symbol val="none"/>
          </c:marker>
          <c:dLbls>
            <c:dLbl>
              <c:idx val="0"/>
              <c:layout>
                <c:manualLayout>
                  <c:x val="-2.0516800823739863E-3"/>
                  <c:y val="1.84220298296243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107-4983-9392-E3557AF5E317}"/>
                </c:ext>
              </c:extLst>
            </c:dLbl>
            <c:dLbl>
              <c:idx val="1"/>
              <c:layout>
                <c:manualLayout>
                  <c:x val="-2.9185926587420138E-2"/>
                  <c:y val="6.48027537287029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107-4983-9392-E3557AF5E317}"/>
                </c:ext>
              </c:extLst>
            </c:dLbl>
            <c:dLbl>
              <c:idx val="2"/>
              <c:layout>
                <c:manualLayout>
                  <c:x val="1.0625842607007255E-2"/>
                  <c:y val="-8.10486712337979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107-4983-9392-E3557AF5E317}"/>
                </c:ext>
              </c:extLst>
            </c:dLbl>
            <c:dLbl>
              <c:idx val="3"/>
              <c:layout>
                <c:manualLayout>
                  <c:x val="-1.3247162676909124E-2"/>
                  <c:y val="-8.33695165916687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107-4983-9392-E3557AF5E317}"/>
                </c:ext>
              </c:extLst>
            </c:dLbl>
            <c:dLbl>
              <c:idx val="4"/>
              <c:layout>
                <c:manualLayout>
                  <c:x val="1.1759684158681481E-2"/>
                  <c:y val="6.01610630129616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107-4983-9392-E3557AF5E317}"/>
                </c:ext>
              </c:extLst>
            </c:dLbl>
            <c:spPr>
              <a:noFill/>
              <a:ln>
                <a:noFill/>
              </a:ln>
              <a:effectLst/>
            </c:spPr>
            <c:txPr>
              <a:bodyPr/>
              <a:lstStyle/>
              <a:p>
                <a:pPr>
                  <a:defRPr b="1">
                    <a:solidFill>
                      <a:srgbClr val="4BACC6"/>
                    </a:solidFill>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'Pagina 4'!$AU$83:$AU$87</c:f>
              <c:strCache>
                <c:ptCount val="5"/>
                <c:pt idx="0">
                  <c:v>Entorno de Control</c:v>
                </c:pt>
                <c:pt idx="1">
                  <c:v>Información y Comunicación</c:v>
                </c:pt>
                <c:pt idx="2">
                  <c:v>Direccionamiento Estratégico</c:v>
                </c:pt>
                <c:pt idx="3">
                  <c:v>Administración del Riesgo</c:v>
                </c:pt>
                <c:pt idx="4">
                  <c:v>Seguimiento</c:v>
                </c:pt>
              </c:strCache>
            </c:strRef>
          </c:cat>
          <c:val>
            <c:numRef>
              <c:f>'Pagina 4'!$AX$83:$AX$87</c:f>
              <c:numCache>
                <c:formatCode>0.0</c:formatCode>
                <c:ptCount val="5"/>
                <c:pt idx="0">
                  <c:v>3.83357142857143</c:v>
                </c:pt>
                <c:pt idx="1">
                  <c:v>4.2946753246753264</c:v>
                </c:pt>
                <c:pt idx="2">
                  <c:v>4.3862987012987009</c:v>
                </c:pt>
                <c:pt idx="3">
                  <c:v>4.5091558441558455</c:v>
                </c:pt>
                <c:pt idx="4">
                  <c:v>4.4307792207792236</c:v>
                </c:pt>
              </c:numCache>
            </c:numRef>
          </c:val>
          <c:extLst>
            <c:ext xmlns:c16="http://schemas.microsoft.com/office/drawing/2014/chart" uri="{C3380CC4-5D6E-409C-BE32-E72D297353CC}">
              <c16:uniqueId val="{00000010-E107-4983-9392-E3557AF5E317}"/>
            </c:ext>
          </c:extLst>
        </c:ser>
        <c:dLbls>
          <c:showLegendKey val="0"/>
          <c:showVal val="0"/>
          <c:showCatName val="0"/>
          <c:showSerName val="0"/>
          <c:showPercent val="0"/>
          <c:showBubbleSize val="0"/>
        </c:dLbls>
        <c:axId val="-1805883808"/>
        <c:axId val="-1805881632"/>
      </c:radarChart>
      <c:catAx>
        <c:axId val="-1805883808"/>
        <c:scaling>
          <c:orientation val="minMax"/>
        </c:scaling>
        <c:delete val="0"/>
        <c:axPos val="b"/>
        <c:majorGridlines/>
        <c:numFmt formatCode="General" sourceLinked="0"/>
        <c:majorTickMark val="out"/>
        <c:minorTickMark val="none"/>
        <c:tickLblPos val="nextTo"/>
        <c:crossAx val="-1805881632"/>
        <c:crosses val="autoZero"/>
        <c:auto val="1"/>
        <c:lblAlgn val="ctr"/>
        <c:lblOffset val="100"/>
        <c:noMultiLvlLbl val="0"/>
      </c:catAx>
      <c:valAx>
        <c:axId val="-1805881632"/>
        <c:scaling>
          <c:orientation val="minMax"/>
        </c:scaling>
        <c:delete val="1"/>
        <c:axPos val="l"/>
        <c:majorGridlines/>
        <c:numFmt formatCode="0.0" sourceLinked="1"/>
        <c:majorTickMark val="cross"/>
        <c:minorTickMark val="none"/>
        <c:tickLblPos val="nextTo"/>
        <c:crossAx val="-1805883808"/>
        <c:crosses val="autoZero"/>
        <c:crossBetween val="between"/>
      </c:valAx>
      <c:spPr>
        <a:noFill/>
      </c:spPr>
    </c:plotArea>
    <c:legend>
      <c:legendPos val="t"/>
      <c:overlay val="0"/>
    </c:legend>
    <c:plotVisOnly val="1"/>
    <c:dispBlanksAs val="gap"/>
    <c:showDLblsOverMax val="0"/>
  </c:chart>
  <c:spPr>
    <a:noFill/>
    <a:ln>
      <a:noFill/>
    </a:ln>
  </c:spPr>
  <c:txPr>
    <a:bodyPr/>
    <a:lstStyle/>
    <a:p>
      <a:pPr>
        <a:defRPr sz="1800"/>
      </a:pPr>
      <a:endParaRPr lang="es-CO"/>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strRef>
          <c:f>'Pagina 4'!$AW$124</c:f>
          <c:strCache>
            <c:ptCount val="1"/>
            <c:pt idx="0">
              <c:v>Rama Ejecutiva</c:v>
            </c:pt>
          </c:strCache>
        </c:strRef>
      </c:tx>
      <c:layout>
        <c:manualLayout>
          <c:xMode val="edge"/>
          <c:yMode val="edge"/>
          <c:x val="0.43072526886632095"/>
          <c:y val="0.25848417171059651"/>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5.7360444863121918E-2"/>
          <c:y val="0.25744271857928408"/>
          <c:w val="0.53801230434178826"/>
          <c:h val="0.72578354525234023"/>
        </c:manualLayout>
      </c:layout>
      <c:pieChart>
        <c:varyColors val="1"/>
        <c:ser>
          <c:idx val="0"/>
          <c:order val="0"/>
          <c:spPr>
            <a:ln>
              <a:solidFill>
                <a:schemeClr val="bg1"/>
              </a:solidFill>
            </a:ln>
          </c:spPr>
          <c:dPt>
            <c:idx val="0"/>
            <c:bubble3D val="0"/>
            <c:spPr>
              <a:solidFill>
                <a:schemeClr val="accent3"/>
              </a:solidFill>
              <a:ln w="19050">
                <a:solidFill>
                  <a:schemeClr val="bg1"/>
                </a:solidFill>
              </a:ln>
              <a:effectLst/>
            </c:spPr>
            <c:extLst>
              <c:ext xmlns:c16="http://schemas.microsoft.com/office/drawing/2014/chart" uri="{C3380CC4-5D6E-409C-BE32-E72D297353CC}">
                <c16:uniqueId val="{00000001-8E6C-4066-BE3B-C939C78A33DF}"/>
              </c:ext>
            </c:extLst>
          </c:dPt>
          <c:dPt>
            <c:idx val="1"/>
            <c:bubble3D val="0"/>
            <c:spPr>
              <a:solidFill>
                <a:srgbClr val="FFC000"/>
              </a:solidFill>
              <a:ln w="19050">
                <a:solidFill>
                  <a:schemeClr val="bg1"/>
                </a:solidFill>
              </a:ln>
              <a:effectLst/>
            </c:spPr>
            <c:extLst>
              <c:ext xmlns:c16="http://schemas.microsoft.com/office/drawing/2014/chart" uri="{C3380CC4-5D6E-409C-BE32-E72D297353CC}">
                <c16:uniqueId val="{00000003-8E6C-4066-BE3B-C939C78A33DF}"/>
              </c:ext>
            </c:extLst>
          </c:dPt>
          <c:dPt>
            <c:idx val="2"/>
            <c:bubble3D val="0"/>
            <c:spPr>
              <a:solidFill>
                <a:schemeClr val="accent6">
                  <a:lumMod val="75000"/>
                </a:schemeClr>
              </a:solidFill>
              <a:ln w="19050">
                <a:solidFill>
                  <a:schemeClr val="bg1"/>
                </a:solidFill>
              </a:ln>
              <a:effectLst/>
            </c:spPr>
            <c:extLst>
              <c:ext xmlns:c16="http://schemas.microsoft.com/office/drawing/2014/chart" uri="{C3380CC4-5D6E-409C-BE32-E72D297353CC}">
                <c16:uniqueId val="{00000005-8E6C-4066-BE3B-C939C78A33DF}"/>
              </c:ext>
            </c:extLst>
          </c:dPt>
          <c:dPt>
            <c:idx val="3"/>
            <c:bubble3D val="0"/>
            <c:spPr>
              <a:solidFill>
                <a:srgbClr val="C00000"/>
              </a:solidFill>
              <a:ln w="19050">
                <a:solidFill>
                  <a:schemeClr val="bg1"/>
                </a:solidFill>
              </a:ln>
              <a:effectLst/>
            </c:spPr>
            <c:extLst>
              <c:ext xmlns:c16="http://schemas.microsoft.com/office/drawing/2014/chart" uri="{C3380CC4-5D6E-409C-BE32-E72D297353CC}">
                <c16:uniqueId val="{00000007-8E6C-4066-BE3B-C939C78A33DF}"/>
              </c:ext>
            </c:extLst>
          </c:dPt>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'Pagina 4'!$AU$125:$AU$128</c:f>
              <c:strCache>
                <c:ptCount val="4"/>
                <c:pt idx="0">
                  <c:v>Bajo</c:v>
                </c:pt>
                <c:pt idx="1">
                  <c:v>Medio</c:v>
                </c:pt>
                <c:pt idx="2">
                  <c:v>Alto</c:v>
                </c:pt>
                <c:pt idx="3">
                  <c:v>Muy Alto</c:v>
                </c:pt>
              </c:strCache>
            </c:strRef>
          </c:cat>
          <c:val>
            <c:numRef>
              <c:f>'Pagina 4'!$AW$125:$AW$128</c:f>
              <c:numCache>
                <c:formatCode>0%</c:formatCode>
                <c:ptCount val="4"/>
                <c:pt idx="0">
                  <c:v>0.42105263157894735</c:v>
                </c:pt>
                <c:pt idx="1">
                  <c:v>0.21804511278195488</c:v>
                </c:pt>
                <c:pt idx="2">
                  <c:v>0.24060150375939848</c:v>
                </c:pt>
                <c:pt idx="3">
                  <c:v>0.12030075187969924</c:v>
                </c:pt>
              </c:numCache>
            </c:numRef>
          </c:val>
          <c:extLst>
            <c:ext xmlns:c16="http://schemas.microsoft.com/office/drawing/2014/chart" uri="{C3380CC4-5D6E-409C-BE32-E72D297353CC}">
              <c16:uniqueId val="{00000008-8E6C-4066-BE3B-C939C78A33DF}"/>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59083286032430193"/>
          <c:y val="0.38946704578594343"/>
          <c:w val="0.37523090079390636"/>
          <c:h val="0.39941810492093349"/>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w="9525" cap="flat" cmpd="sng" algn="ctr">
      <a:noFill/>
      <a:round/>
    </a:ln>
    <a:effectLst/>
  </c:spPr>
  <c:txPr>
    <a:bodyPr/>
    <a:lstStyle/>
    <a:p>
      <a:pPr>
        <a:defRPr sz="1600"/>
      </a:pPr>
      <a:endParaRPr lang="es-CO"/>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strRef>
          <c:f>'Pagina 4'!$AV$124</c:f>
          <c:strCache>
            <c:ptCount val="1"/>
            <c:pt idx="0">
              <c:v>Sector</c:v>
            </c:pt>
          </c:strCache>
        </c:strRef>
      </c:tx>
      <c:layout>
        <c:manualLayout>
          <c:xMode val="edge"/>
          <c:yMode val="edge"/>
          <c:x val="4.5769275162320162E-2"/>
          <c:y val="0.17312673396101813"/>
        </c:manualLayout>
      </c:layout>
      <c:overlay val="0"/>
      <c:spPr>
        <a:noFill/>
        <a:ln>
          <a:noFill/>
        </a:ln>
        <a:effectLst/>
      </c:spPr>
      <c:txPr>
        <a:bodyPr rot="0" spcFirstLastPara="1" vertOverflow="ellipsis" vert="horz" wrap="square" anchor="ctr" anchorCtr="1"/>
        <a:lstStyle/>
        <a:p>
          <a:pPr>
            <a:defRPr sz="1920" b="1"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8.8740607896824475E-2"/>
          <c:y val="0.16841822219394814"/>
          <c:w val="0.49026261589845421"/>
          <c:h val="0.82425254060003872"/>
        </c:manualLayout>
      </c:layout>
      <c:pieChart>
        <c:varyColors val="1"/>
        <c:ser>
          <c:idx val="0"/>
          <c:order val="0"/>
          <c:spPr>
            <a:ln>
              <a:solidFill>
                <a:schemeClr val="bg1"/>
              </a:solidFill>
            </a:ln>
          </c:spPr>
          <c:dPt>
            <c:idx val="0"/>
            <c:bubble3D val="0"/>
            <c:spPr>
              <a:solidFill>
                <a:schemeClr val="accent3"/>
              </a:solidFill>
              <a:ln w="19050">
                <a:solidFill>
                  <a:schemeClr val="bg1"/>
                </a:solidFill>
              </a:ln>
              <a:effectLst/>
            </c:spPr>
            <c:extLst>
              <c:ext xmlns:c16="http://schemas.microsoft.com/office/drawing/2014/chart" uri="{C3380CC4-5D6E-409C-BE32-E72D297353CC}">
                <c16:uniqueId val="{00000001-7791-4F35-A40C-4A06C2DCF3E8}"/>
              </c:ext>
            </c:extLst>
          </c:dPt>
          <c:dPt>
            <c:idx val="1"/>
            <c:bubble3D val="0"/>
            <c:spPr>
              <a:solidFill>
                <a:srgbClr val="FFC000"/>
              </a:solidFill>
              <a:ln w="19050">
                <a:solidFill>
                  <a:schemeClr val="bg1"/>
                </a:solidFill>
              </a:ln>
              <a:effectLst/>
            </c:spPr>
            <c:extLst>
              <c:ext xmlns:c16="http://schemas.microsoft.com/office/drawing/2014/chart" uri="{C3380CC4-5D6E-409C-BE32-E72D297353CC}">
                <c16:uniqueId val="{00000003-7791-4F35-A40C-4A06C2DCF3E8}"/>
              </c:ext>
            </c:extLst>
          </c:dPt>
          <c:dPt>
            <c:idx val="2"/>
            <c:bubble3D val="0"/>
            <c:spPr>
              <a:solidFill>
                <a:schemeClr val="accent6">
                  <a:lumMod val="75000"/>
                </a:schemeClr>
              </a:solidFill>
              <a:ln w="19050">
                <a:solidFill>
                  <a:schemeClr val="bg1"/>
                </a:solidFill>
              </a:ln>
              <a:effectLst/>
            </c:spPr>
            <c:extLst>
              <c:ext xmlns:c16="http://schemas.microsoft.com/office/drawing/2014/chart" uri="{C3380CC4-5D6E-409C-BE32-E72D297353CC}">
                <c16:uniqueId val="{00000005-7791-4F35-A40C-4A06C2DCF3E8}"/>
              </c:ext>
            </c:extLst>
          </c:dPt>
          <c:dPt>
            <c:idx val="3"/>
            <c:bubble3D val="0"/>
            <c:spPr>
              <a:solidFill>
                <a:srgbClr val="C00000"/>
              </a:solidFill>
              <a:ln w="19050">
                <a:solidFill>
                  <a:schemeClr val="bg1"/>
                </a:solidFill>
              </a:ln>
              <a:effectLst/>
            </c:spPr>
            <c:extLst>
              <c:ext xmlns:c16="http://schemas.microsoft.com/office/drawing/2014/chart" uri="{C3380CC4-5D6E-409C-BE32-E72D297353CC}">
                <c16:uniqueId val="{00000007-7791-4F35-A40C-4A06C2DCF3E8}"/>
              </c:ext>
            </c:extLst>
          </c:dPt>
          <c:dLbls>
            <c:dLbl>
              <c:idx val="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01-7791-4F35-A40C-4A06C2DCF3E8}"/>
                </c:ext>
              </c:extLst>
            </c:dLbl>
            <c:dLbl>
              <c:idx val="1"/>
              <c:delete val="1"/>
              <c:extLst>
                <c:ext xmlns:c15="http://schemas.microsoft.com/office/drawing/2012/chart" uri="{CE6537A1-D6FC-4f65-9D91-7224C49458BB}"/>
                <c:ext xmlns:c16="http://schemas.microsoft.com/office/drawing/2014/chart" uri="{C3380CC4-5D6E-409C-BE32-E72D297353CC}">
                  <c16:uniqueId val="{00000003-7791-4F35-A40C-4A06C2DCF3E8}"/>
                </c:ext>
              </c:extLst>
            </c:dLbl>
            <c:dLbl>
              <c:idx val="2"/>
              <c:delete val="1"/>
              <c:extLst>
                <c:ext xmlns:c15="http://schemas.microsoft.com/office/drawing/2012/chart" uri="{CE6537A1-D6FC-4f65-9D91-7224C49458BB}"/>
                <c:ext xmlns:c16="http://schemas.microsoft.com/office/drawing/2014/chart" uri="{C3380CC4-5D6E-409C-BE32-E72D297353CC}">
                  <c16:uniqueId val="{00000005-7791-4F35-A40C-4A06C2DCF3E8}"/>
                </c:ext>
              </c:extLst>
            </c:dLbl>
            <c:dLbl>
              <c:idx val="3"/>
              <c:layout>
                <c:manualLayout>
                  <c:x val="0.116693450497266"/>
                  <c:y val="0.15697205665630981"/>
                </c:manualLayout>
              </c:layout>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791-4F35-A40C-4A06C2DCF3E8}"/>
                </c:ext>
              </c:extLst>
            </c:dLbl>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extLst>
          </c:dLbls>
          <c:cat>
            <c:strRef>
              <c:f>'Pagina 4'!$AU$125:$AU$128</c:f>
              <c:strCache>
                <c:ptCount val="4"/>
                <c:pt idx="0">
                  <c:v>Bajo</c:v>
                </c:pt>
                <c:pt idx="1">
                  <c:v>Medio</c:v>
                </c:pt>
                <c:pt idx="2">
                  <c:v>Alto</c:v>
                </c:pt>
                <c:pt idx="3">
                  <c:v>Muy Alto</c:v>
                </c:pt>
              </c:strCache>
            </c:strRef>
          </c:cat>
          <c:val>
            <c:numRef>
              <c:f>'Pagina 4'!$AV$125:$AV$128</c:f>
              <c:numCache>
                <c:formatCode>0%</c:formatCode>
                <c:ptCount val="4"/>
                <c:pt idx="0">
                  <c:v>0.8</c:v>
                </c:pt>
                <c:pt idx="1">
                  <c:v>0</c:v>
                </c:pt>
                <c:pt idx="2">
                  <c:v>0</c:v>
                </c:pt>
                <c:pt idx="3">
                  <c:v>0.2</c:v>
                </c:pt>
              </c:numCache>
            </c:numRef>
          </c:val>
          <c:extLst>
            <c:ext xmlns:c16="http://schemas.microsoft.com/office/drawing/2014/chart" uri="{C3380CC4-5D6E-409C-BE32-E72D297353CC}">
              <c16:uniqueId val="{00000008-7791-4F35-A40C-4A06C2DCF3E8}"/>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61840334546321651"/>
          <c:y val="0.14929230024685053"/>
          <c:w val="0.35721470146915751"/>
          <c:h val="0.3311534086039755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w="9525" cap="flat" cmpd="sng" algn="ctr">
      <a:noFill/>
      <a:round/>
    </a:ln>
    <a:effectLst/>
  </c:spPr>
  <c:txPr>
    <a:bodyPr/>
    <a:lstStyle/>
    <a:p>
      <a:pPr>
        <a:defRPr sz="1600" b="1"/>
      </a:pPr>
      <a:endParaRPr lang="es-CO"/>
    </a:p>
  </c:txPr>
  <c:externalData r:id="rId4">
    <c:autoUpdate val="0"/>
  </c:externalData>
  <c:userShapes r:id="rId5"/>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Empleo!$C$237</c:f>
              <c:strCache>
                <c:ptCount val="1"/>
                <c:pt idx="0">
                  <c:v>2016</c:v>
                </c:pt>
              </c:strCache>
            </c:strRef>
          </c:tx>
          <c:spPr>
            <a:solidFill>
              <a:srgbClr val="B06E0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B06E0E"/>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Empleo!$B$238:$B$246</c:f>
              <c:strCache>
                <c:ptCount val="9"/>
                <c:pt idx="0">
                  <c:v>Ambiente Institucional</c:v>
                </c:pt>
                <c:pt idx="1">
                  <c:v>Credibilidad en las Reglas</c:v>
                </c:pt>
                <c:pt idx="2">
                  <c:v>Desempeño Institucional</c:v>
                </c:pt>
                <c:pt idx="3">
                  <c:v>Credibilidad en las Políticas</c:v>
                </c:pt>
                <c:pt idx="4">
                  <c:v>Suficiencia de Recursos y Previsibilidad</c:v>
                </c:pt>
                <c:pt idx="5">
                  <c:v>Gestión por Resultados</c:v>
                </c:pt>
                <c:pt idx="6">
                  <c:v>Rendición de Cuentas</c:v>
                </c:pt>
                <c:pt idx="7">
                  <c:v>Bienestar Laboral</c:v>
                </c:pt>
                <c:pt idx="8">
                  <c:v>Prevención de Prácticas Irregulares</c:v>
                </c:pt>
              </c:strCache>
            </c:strRef>
          </c:cat>
          <c:val>
            <c:numRef>
              <c:f>Empleo!$C$238:$C$246</c:f>
              <c:numCache>
                <c:formatCode>_(* #,##0_);_(* \(#,##0\);_(* "-"_);_(@_)</c:formatCode>
                <c:ptCount val="9"/>
                <c:pt idx="0">
                  <c:v>71</c:v>
                </c:pt>
                <c:pt idx="1">
                  <c:v>71</c:v>
                </c:pt>
                <c:pt idx="2">
                  <c:v>69</c:v>
                </c:pt>
                <c:pt idx="3">
                  <c:v>71</c:v>
                </c:pt>
                <c:pt idx="4">
                  <c:v>72</c:v>
                </c:pt>
                <c:pt idx="5">
                  <c:v>68</c:v>
                </c:pt>
                <c:pt idx="6">
                  <c:v>77</c:v>
                </c:pt>
                <c:pt idx="7">
                  <c:v>74</c:v>
                </c:pt>
                <c:pt idx="8">
                  <c:v>66</c:v>
                </c:pt>
              </c:numCache>
            </c:numRef>
          </c:val>
          <c:extLst>
            <c:ext xmlns:c16="http://schemas.microsoft.com/office/drawing/2014/chart" uri="{C3380CC4-5D6E-409C-BE32-E72D297353CC}">
              <c16:uniqueId val="{00000000-4D09-42B4-8BDA-07036E60000C}"/>
            </c:ext>
          </c:extLst>
        </c:ser>
        <c:ser>
          <c:idx val="1"/>
          <c:order val="1"/>
          <c:tx>
            <c:strRef>
              <c:f>Empleo!$D$237</c:f>
              <c:strCache>
                <c:ptCount val="1"/>
                <c:pt idx="0">
                  <c:v>2015</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FFC000"/>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Empleo!$B$238:$B$246</c:f>
              <c:strCache>
                <c:ptCount val="9"/>
                <c:pt idx="0">
                  <c:v>Ambiente Institucional</c:v>
                </c:pt>
                <c:pt idx="1">
                  <c:v>Credibilidad en las Reglas</c:v>
                </c:pt>
                <c:pt idx="2">
                  <c:v>Desempeño Institucional</c:v>
                </c:pt>
                <c:pt idx="3">
                  <c:v>Credibilidad en las Políticas</c:v>
                </c:pt>
                <c:pt idx="4">
                  <c:v>Suficiencia de Recursos y Previsibilidad</c:v>
                </c:pt>
                <c:pt idx="5">
                  <c:v>Gestión por Resultados</c:v>
                </c:pt>
                <c:pt idx="6">
                  <c:v>Rendición de Cuentas</c:v>
                </c:pt>
                <c:pt idx="7">
                  <c:v>Bienestar Laboral</c:v>
                </c:pt>
                <c:pt idx="8">
                  <c:v>Prevención de Prácticas Irregulares</c:v>
                </c:pt>
              </c:strCache>
            </c:strRef>
          </c:cat>
          <c:val>
            <c:numRef>
              <c:f>Empleo!$D$238:$D$246</c:f>
              <c:numCache>
                <c:formatCode>_(* #,##0_);_(* \(#,##0\);_(* "-"_);_(@_)</c:formatCode>
                <c:ptCount val="9"/>
                <c:pt idx="0">
                  <c:v>74.615849080000004</c:v>
                </c:pt>
                <c:pt idx="1">
                  <c:v>74.732528559999992</c:v>
                </c:pt>
                <c:pt idx="2">
                  <c:v>67.377041859999991</c:v>
                </c:pt>
                <c:pt idx="3">
                  <c:v>75.15811346000001</c:v>
                </c:pt>
                <c:pt idx="4">
                  <c:v>75.02985652000001</c:v>
                </c:pt>
                <c:pt idx="5">
                  <c:v>73.080500740000005</c:v>
                </c:pt>
                <c:pt idx="6">
                  <c:v>76.597554459999998</c:v>
                </c:pt>
                <c:pt idx="7">
                  <c:v>76.096578940000001</c:v>
                </c:pt>
                <c:pt idx="8">
                  <c:v>60.906647159999999</c:v>
                </c:pt>
              </c:numCache>
            </c:numRef>
          </c:val>
          <c:extLst>
            <c:ext xmlns:c16="http://schemas.microsoft.com/office/drawing/2014/chart" uri="{C3380CC4-5D6E-409C-BE32-E72D297353CC}">
              <c16:uniqueId val="{00000001-4D09-42B4-8BDA-07036E60000C}"/>
            </c:ext>
          </c:extLst>
        </c:ser>
        <c:dLbls>
          <c:showLegendKey val="0"/>
          <c:showVal val="0"/>
          <c:showCatName val="0"/>
          <c:showSerName val="0"/>
          <c:showPercent val="0"/>
          <c:showBubbleSize val="0"/>
        </c:dLbls>
        <c:gapWidth val="30"/>
        <c:axId val="-1805874016"/>
        <c:axId val="-1805884352"/>
      </c:barChart>
      <c:catAx>
        <c:axId val="-18058740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CO"/>
          </a:p>
        </c:txPr>
        <c:crossAx val="-1805884352"/>
        <c:crosses val="autoZero"/>
        <c:auto val="1"/>
        <c:lblAlgn val="ctr"/>
        <c:lblOffset val="100"/>
        <c:noMultiLvlLbl val="0"/>
      </c:catAx>
      <c:valAx>
        <c:axId val="-1805884352"/>
        <c:scaling>
          <c:orientation val="minMax"/>
        </c:scaling>
        <c:delete val="1"/>
        <c:axPos val="b"/>
        <c:numFmt formatCode="_(* #,##0_);_(* \(#,##0\);_(* &quot;-&quot;_);_(@_)" sourceLinked="1"/>
        <c:majorTickMark val="none"/>
        <c:minorTickMark val="none"/>
        <c:tickLblPos val="nextTo"/>
        <c:crossAx val="-180587401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sz="1600"/>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155161628914646E-2"/>
          <c:y val="3.5186027545345146E-2"/>
          <c:w val="0.24113059796250885"/>
          <c:h val="0.69934509156175084"/>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Hoja2!$A$2:$A$3</c:f>
              <c:strCache>
                <c:ptCount val="2"/>
                <c:pt idx="0">
                  <c:v>Defensa</c:v>
                </c:pt>
                <c:pt idx="1">
                  <c:v>Educación</c:v>
                </c:pt>
              </c:strCache>
            </c:strRef>
          </c:cat>
          <c:val>
            <c:numRef>
              <c:f>Hoja2!$B$2:$B$3</c:f>
              <c:numCache>
                <c:formatCode>_(* #,##0_);_(* \(#,##0\);_(* "-"_);_(@_)</c:formatCode>
                <c:ptCount val="2"/>
                <c:pt idx="0">
                  <c:v>466575</c:v>
                </c:pt>
                <c:pt idx="1">
                  <c:v>323820</c:v>
                </c:pt>
              </c:numCache>
            </c:numRef>
          </c:val>
          <c:extLst>
            <c:ext xmlns:c16="http://schemas.microsoft.com/office/drawing/2014/chart" uri="{C3380CC4-5D6E-409C-BE32-E72D297353CC}">
              <c16:uniqueId val="{00000000-C46A-4294-888B-A749A45284F1}"/>
            </c:ext>
          </c:extLst>
        </c:ser>
        <c:dLbls>
          <c:showLegendKey val="0"/>
          <c:showVal val="0"/>
          <c:showCatName val="0"/>
          <c:showSerName val="0"/>
          <c:showPercent val="0"/>
          <c:showBubbleSize val="0"/>
        </c:dLbls>
        <c:gapWidth val="180"/>
        <c:overlap val="-27"/>
        <c:axId val="-1921391440"/>
        <c:axId val="-1921390896"/>
      </c:barChart>
      <c:catAx>
        <c:axId val="-1921391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O"/>
          </a:p>
        </c:txPr>
        <c:crossAx val="-1921390896"/>
        <c:crosses val="autoZero"/>
        <c:auto val="1"/>
        <c:lblAlgn val="ctr"/>
        <c:lblOffset val="100"/>
        <c:noMultiLvlLbl val="0"/>
      </c:catAx>
      <c:valAx>
        <c:axId val="-1921390896"/>
        <c:scaling>
          <c:orientation val="minMax"/>
        </c:scaling>
        <c:delete val="1"/>
        <c:axPos val="l"/>
        <c:numFmt formatCode="_(* #,##0_);_(* \(#,##0\);_(* &quot;-&quot;_);_(@_)" sourceLinked="1"/>
        <c:majorTickMark val="none"/>
        <c:minorTickMark val="none"/>
        <c:tickLblPos val="nextTo"/>
        <c:crossAx val="-1921391440"/>
        <c:crosses val="autoZero"/>
        <c:crossBetween val="between"/>
      </c:valAx>
      <c:spPr>
        <a:noFill/>
        <a:ln>
          <a:noFill/>
        </a:ln>
        <a:effectLst/>
      </c:spPr>
    </c:plotArea>
    <c:plotVisOnly val="1"/>
    <c:dispBlanksAs val="gap"/>
    <c:showDLblsOverMax val="0"/>
  </c:chart>
  <c:spPr>
    <a:noFill/>
    <a:ln>
      <a:noFill/>
    </a:ln>
    <a:effectLst/>
  </c:spPr>
  <c:txPr>
    <a:bodyPr/>
    <a:lstStyle/>
    <a:p>
      <a:pPr>
        <a:defRPr sz="1600"/>
      </a:pPr>
      <a:endParaRPr lang="es-CO"/>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1003460224858954"/>
          <c:y val="3.6961143176144851E-2"/>
          <c:w val="0.45521378813295887"/>
          <c:h val="0.94561076503216579"/>
        </c:manualLayout>
      </c:layout>
      <c:barChart>
        <c:barDir val="bar"/>
        <c:grouping val="clustered"/>
        <c:varyColors val="0"/>
        <c:ser>
          <c:idx val="0"/>
          <c:order val="0"/>
          <c:tx>
            <c:strRef>
              <c:f>Empleo!$C$207</c:f>
              <c:strCache>
                <c:ptCount val="1"/>
                <c:pt idx="0">
                  <c:v>AEROCIVIL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5B9BD5"/>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Empleo!$D$206:$J$206</c:f>
              <c:strCache>
                <c:ptCount val="7"/>
                <c:pt idx="0">
                  <c:v>Calidad del Talento Humano</c:v>
                </c:pt>
                <c:pt idx="1">
                  <c:v>Calidad de los Sistemas de Información</c:v>
                </c:pt>
                <c:pt idx="2">
                  <c:v>Capacidad de gerencia</c:v>
                </c:pt>
                <c:pt idx="3">
                  <c:v>Calidad de los Demás Recursos</c:v>
                </c:pt>
                <c:pt idx="4">
                  <c:v>Nivel de Formalización en sus Procesos</c:v>
                </c:pt>
                <c:pt idx="5">
                  <c:v>Insumo-Producto </c:v>
                </c:pt>
                <c:pt idx="6">
                  <c:v>Confianza y Calidad de los Productos</c:v>
                </c:pt>
              </c:strCache>
            </c:strRef>
          </c:cat>
          <c:val>
            <c:numRef>
              <c:f>Empleo!$D$207:$J$207</c:f>
              <c:numCache>
                <c:formatCode>_(* #,##0_);_(* \(#,##0\);_(* "-"_);_(@_)</c:formatCode>
                <c:ptCount val="7"/>
                <c:pt idx="0">
                  <c:v>75</c:v>
                </c:pt>
                <c:pt idx="1">
                  <c:v>63</c:v>
                </c:pt>
                <c:pt idx="2">
                  <c:v>73</c:v>
                </c:pt>
                <c:pt idx="3">
                  <c:v>74</c:v>
                </c:pt>
                <c:pt idx="4">
                  <c:v>72</c:v>
                </c:pt>
                <c:pt idx="5">
                  <c:v>12</c:v>
                </c:pt>
                <c:pt idx="6">
                  <c:v>73</c:v>
                </c:pt>
              </c:numCache>
            </c:numRef>
          </c:val>
          <c:extLst>
            <c:ext xmlns:c16="http://schemas.microsoft.com/office/drawing/2014/chart" uri="{C3380CC4-5D6E-409C-BE32-E72D297353CC}">
              <c16:uniqueId val="{00000000-2018-49D7-8F33-B208EFB368F2}"/>
            </c:ext>
          </c:extLst>
        </c:ser>
        <c:ser>
          <c:idx val="1"/>
          <c:order val="1"/>
          <c:tx>
            <c:strRef>
              <c:f>Empleo!$C$208</c:f>
              <c:strCache>
                <c:ptCount val="1"/>
                <c:pt idx="0">
                  <c:v>INVIAS</c:v>
                </c:pt>
              </c:strCache>
            </c:strRef>
          </c:tx>
          <c:spPr>
            <a:solidFill>
              <a:schemeClr val="bg2">
                <a:lumMod val="9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Empleo!$D$206:$J$206</c:f>
              <c:strCache>
                <c:ptCount val="7"/>
                <c:pt idx="0">
                  <c:v>Calidad del Talento Humano</c:v>
                </c:pt>
                <c:pt idx="1">
                  <c:v>Calidad de los Sistemas de Información</c:v>
                </c:pt>
                <c:pt idx="2">
                  <c:v>Capacidad de gerencia</c:v>
                </c:pt>
                <c:pt idx="3">
                  <c:v>Calidad de los Demás Recursos</c:v>
                </c:pt>
                <c:pt idx="4">
                  <c:v>Nivel de Formalización en sus Procesos</c:v>
                </c:pt>
                <c:pt idx="5">
                  <c:v>Insumo-Producto </c:v>
                </c:pt>
                <c:pt idx="6">
                  <c:v>Confianza y Calidad de los Productos</c:v>
                </c:pt>
              </c:strCache>
            </c:strRef>
          </c:cat>
          <c:val>
            <c:numRef>
              <c:f>Empleo!$D$208:$J$208</c:f>
              <c:numCache>
                <c:formatCode>_(* #,##0_);_(* \(#,##0\);_(* "-"_);_(@_)</c:formatCode>
                <c:ptCount val="7"/>
                <c:pt idx="0">
                  <c:v>46</c:v>
                </c:pt>
                <c:pt idx="1">
                  <c:v>36</c:v>
                </c:pt>
                <c:pt idx="2">
                  <c:v>28</c:v>
                </c:pt>
                <c:pt idx="3">
                  <c:v>50</c:v>
                </c:pt>
                <c:pt idx="4">
                  <c:v>36</c:v>
                </c:pt>
                <c:pt idx="5">
                  <c:v>29</c:v>
                </c:pt>
                <c:pt idx="6">
                  <c:v>52</c:v>
                </c:pt>
              </c:numCache>
            </c:numRef>
          </c:val>
          <c:extLst>
            <c:ext xmlns:c16="http://schemas.microsoft.com/office/drawing/2014/chart" uri="{C3380CC4-5D6E-409C-BE32-E72D297353CC}">
              <c16:uniqueId val="{00000001-2018-49D7-8F33-B208EFB368F2}"/>
            </c:ext>
          </c:extLst>
        </c:ser>
        <c:ser>
          <c:idx val="2"/>
          <c:order val="2"/>
          <c:tx>
            <c:strRef>
              <c:f>Empleo!$C$209</c:f>
              <c:strCache>
                <c:ptCount val="1"/>
                <c:pt idx="0">
                  <c:v>ANI</c:v>
                </c:pt>
              </c:strCache>
            </c:strRef>
          </c:tx>
          <c:spPr>
            <a:solidFill>
              <a:srgbClr val="ED7D31"/>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rgbClr val="ED7D3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Empleo!$D$206:$J$206</c:f>
              <c:strCache>
                <c:ptCount val="7"/>
                <c:pt idx="0">
                  <c:v>Calidad del Talento Humano</c:v>
                </c:pt>
                <c:pt idx="1">
                  <c:v>Calidad de los Sistemas de Información</c:v>
                </c:pt>
                <c:pt idx="2">
                  <c:v>Capacidad de gerencia</c:v>
                </c:pt>
                <c:pt idx="3">
                  <c:v>Calidad de los Demás Recursos</c:v>
                </c:pt>
                <c:pt idx="4">
                  <c:v>Nivel de Formalización en sus Procesos</c:v>
                </c:pt>
                <c:pt idx="5">
                  <c:v>Insumo-Producto </c:v>
                </c:pt>
                <c:pt idx="6">
                  <c:v>Confianza y Calidad de los Productos</c:v>
                </c:pt>
              </c:strCache>
            </c:strRef>
          </c:cat>
          <c:val>
            <c:numRef>
              <c:f>Empleo!$D$209:$J$209</c:f>
              <c:numCache>
                <c:formatCode>_(* #,##0_);_(* \(#,##0\);_(* "-"_);_(@_)</c:formatCode>
                <c:ptCount val="7"/>
                <c:pt idx="0">
                  <c:v>3</c:v>
                </c:pt>
                <c:pt idx="1">
                  <c:v>16</c:v>
                </c:pt>
                <c:pt idx="2">
                  <c:v>1</c:v>
                </c:pt>
                <c:pt idx="3">
                  <c:v>14</c:v>
                </c:pt>
                <c:pt idx="4">
                  <c:v>11</c:v>
                </c:pt>
                <c:pt idx="5">
                  <c:v>1</c:v>
                </c:pt>
                <c:pt idx="6">
                  <c:v>1</c:v>
                </c:pt>
              </c:numCache>
            </c:numRef>
          </c:val>
          <c:extLst>
            <c:ext xmlns:c16="http://schemas.microsoft.com/office/drawing/2014/chart" uri="{C3380CC4-5D6E-409C-BE32-E72D297353CC}">
              <c16:uniqueId val="{00000002-2018-49D7-8F33-B208EFB368F2}"/>
            </c:ext>
          </c:extLst>
        </c:ser>
        <c:ser>
          <c:idx val="3"/>
          <c:order val="3"/>
          <c:tx>
            <c:strRef>
              <c:f>Empleo!$C$210</c:f>
              <c:strCache>
                <c:ptCount val="1"/>
                <c:pt idx="0">
                  <c:v>SUPERTRANSPORTE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FFC000"/>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Empleo!$D$206:$J$206</c:f>
              <c:strCache>
                <c:ptCount val="7"/>
                <c:pt idx="0">
                  <c:v>Calidad del Talento Humano</c:v>
                </c:pt>
                <c:pt idx="1">
                  <c:v>Calidad de los Sistemas de Información</c:v>
                </c:pt>
                <c:pt idx="2">
                  <c:v>Capacidad de gerencia</c:v>
                </c:pt>
                <c:pt idx="3">
                  <c:v>Calidad de los Demás Recursos</c:v>
                </c:pt>
                <c:pt idx="4">
                  <c:v>Nivel de Formalización en sus Procesos</c:v>
                </c:pt>
                <c:pt idx="5">
                  <c:v>Insumo-Producto </c:v>
                </c:pt>
                <c:pt idx="6">
                  <c:v>Confianza y Calidad de los Productos</c:v>
                </c:pt>
              </c:strCache>
            </c:strRef>
          </c:cat>
          <c:val>
            <c:numRef>
              <c:f>Empleo!$D$210:$J$210</c:f>
              <c:numCache>
                <c:formatCode>_(* #,##0_);_(* \(#,##0\);_(* "-"_);_(@_)</c:formatCode>
                <c:ptCount val="7"/>
                <c:pt idx="0">
                  <c:v>74</c:v>
                </c:pt>
                <c:pt idx="1">
                  <c:v>49</c:v>
                </c:pt>
                <c:pt idx="2">
                  <c:v>67</c:v>
                </c:pt>
                <c:pt idx="3">
                  <c:v>75</c:v>
                </c:pt>
                <c:pt idx="4">
                  <c:v>70</c:v>
                </c:pt>
                <c:pt idx="5">
                  <c:v>6</c:v>
                </c:pt>
                <c:pt idx="6">
                  <c:v>74</c:v>
                </c:pt>
              </c:numCache>
            </c:numRef>
          </c:val>
          <c:extLst>
            <c:ext xmlns:c16="http://schemas.microsoft.com/office/drawing/2014/chart" uri="{C3380CC4-5D6E-409C-BE32-E72D297353CC}">
              <c16:uniqueId val="{00000003-2018-49D7-8F33-B208EFB368F2}"/>
            </c:ext>
          </c:extLst>
        </c:ser>
        <c:ser>
          <c:idx val="4"/>
          <c:order val="4"/>
          <c:tx>
            <c:strRef>
              <c:f>Empleo!$C$211</c:f>
              <c:strCache>
                <c:ptCount val="1"/>
                <c:pt idx="0">
                  <c:v>MINTRANSPORTE</c:v>
                </c:pt>
              </c:strCache>
            </c:strRef>
          </c:tx>
          <c:spPr>
            <a:solidFill>
              <a:srgbClr val="CE6E1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CE6E18"/>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Empleo!$D$206:$J$206</c:f>
              <c:strCache>
                <c:ptCount val="7"/>
                <c:pt idx="0">
                  <c:v>Calidad del Talento Humano</c:v>
                </c:pt>
                <c:pt idx="1">
                  <c:v>Calidad de los Sistemas de Información</c:v>
                </c:pt>
                <c:pt idx="2">
                  <c:v>Capacidad de gerencia</c:v>
                </c:pt>
                <c:pt idx="3">
                  <c:v>Calidad de los Demás Recursos</c:v>
                </c:pt>
                <c:pt idx="4">
                  <c:v>Nivel de Formalización en sus Procesos</c:v>
                </c:pt>
                <c:pt idx="5">
                  <c:v>Insumo-Producto </c:v>
                </c:pt>
                <c:pt idx="6">
                  <c:v>Confianza y Calidad de los Productos</c:v>
                </c:pt>
              </c:strCache>
            </c:strRef>
          </c:cat>
          <c:val>
            <c:numRef>
              <c:f>Empleo!$D$211:$J$211</c:f>
              <c:numCache>
                <c:formatCode>_(* #,##0_);_(* \(#,##0\);_(* "-"_);_(@_)</c:formatCode>
                <c:ptCount val="7"/>
                <c:pt idx="0">
                  <c:v>57</c:v>
                </c:pt>
                <c:pt idx="1">
                  <c:v>19</c:v>
                </c:pt>
                <c:pt idx="2">
                  <c:v>60</c:v>
                </c:pt>
                <c:pt idx="3">
                  <c:v>61</c:v>
                </c:pt>
                <c:pt idx="4">
                  <c:v>54</c:v>
                </c:pt>
                <c:pt idx="5">
                  <c:v>20</c:v>
                </c:pt>
                <c:pt idx="6">
                  <c:v>66</c:v>
                </c:pt>
              </c:numCache>
            </c:numRef>
          </c:val>
          <c:extLst>
            <c:ext xmlns:c16="http://schemas.microsoft.com/office/drawing/2014/chart" uri="{C3380CC4-5D6E-409C-BE32-E72D297353CC}">
              <c16:uniqueId val="{00000004-2018-49D7-8F33-B208EFB368F2}"/>
            </c:ext>
          </c:extLst>
        </c:ser>
        <c:dLbls>
          <c:showLegendKey val="0"/>
          <c:showVal val="0"/>
          <c:showCatName val="0"/>
          <c:showSerName val="0"/>
          <c:showPercent val="0"/>
          <c:showBubbleSize val="0"/>
        </c:dLbls>
        <c:gapWidth val="50"/>
        <c:overlap val="-10"/>
        <c:axId val="-1805877824"/>
        <c:axId val="-1805873472"/>
      </c:barChart>
      <c:catAx>
        <c:axId val="-1805877824"/>
        <c:scaling>
          <c:orientation val="minMax"/>
        </c:scaling>
        <c:delete val="0"/>
        <c:axPos val="l"/>
        <c:numFmt formatCode="General" sourceLinked="1"/>
        <c:majorTickMark val="cross"/>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O"/>
          </a:p>
        </c:txPr>
        <c:crossAx val="-1805873472"/>
        <c:crosses val="autoZero"/>
        <c:auto val="1"/>
        <c:lblAlgn val="ctr"/>
        <c:lblOffset val="100"/>
        <c:tickMarkSkip val="1"/>
        <c:noMultiLvlLbl val="0"/>
      </c:catAx>
      <c:valAx>
        <c:axId val="-1805873472"/>
        <c:scaling>
          <c:orientation val="minMax"/>
        </c:scaling>
        <c:delete val="1"/>
        <c:axPos val="b"/>
        <c:numFmt formatCode="_(* #,##0_);_(* \(#,##0\);_(* &quot;-&quot;_);_(@_)" sourceLinked="1"/>
        <c:majorTickMark val="none"/>
        <c:minorTickMark val="none"/>
        <c:tickLblPos val="nextTo"/>
        <c:crossAx val="-1805877824"/>
        <c:crosses val="autoZero"/>
        <c:crossBetween val="between"/>
      </c:valAx>
      <c:spPr>
        <a:noFill/>
        <a:ln>
          <a:noFill/>
        </a:ln>
        <a:effectLst/>
      </c:spPr>
    </c:plotArea>
    <c:legend>
      <c:legendPos val="l"/>
      <c:layout>
        <c:manualLayout>
          <c:xMode val="edge"/>
          <c:yMode val="edge"/>
          <c:x val="6.3299835370585643E-3"/>
          <c:y val="0.1206000984166114"/>
          <c:w val="0.16093700702761085"/>
          <c:h val="0.758799803166777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sz="1600"/>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5B9BD5"/>
            </a:solidFill>
            <a:ln>
              <a:noFill/>
            </a:ln>
            <a:effectLst/>
          </c:spPr>
          <c:invertIfNegative val="0"/>
          <c:dPt>
            <c:idx val="3"/>
            <c:invertIfNegative val="0"/>
            <c:bubble3D val="0"/>
            <c:extLst>
              <c:ext xmlns:c16="http://schemas.microsoft.com/office/drawing/2014/chart" uri="{C3380CC4-5D6E-409C-BE32-E72D297353CC}">
                <c16:uniqueId val="{0000000B-4D1E-4B3B-A5C0-24D23581B01B}"/>
              </c:ext>
            </c:extLst>
          </c:dPt>
          <c:dPt>
            <c:idx val="7"/>
            <c:invertIfNegative val="0"/>
            <c:bubble3D val="0"/>
            <c:spPr>
              <a:solidFill>
                <a:srgbClr val="ED6608"/>
              </a:solidFill>
              <a:ln>
                <a:noFill/>
              </a:ln>
              <a:effectLst/>
            </c:spPr>
            <c:extLst>
              <c:ext xmlns:c16="http://schemas.microsoft.com/office/drawing/2014/chart" uri="{C3380CC4-5D6E-409C-BE32-E72D297353CC}">
                <c16:uniqueId val="{0000000E-4D1E-4B3B-A5C0-24D23581B01B}"/>
              </c:ext>
            </c:extLst>
          </c:dPt>
          <c:dPt>
            <c:idx val="11"/>
            <c:invertIfNegative val="0"/>
            <c:bubble3D val="0"/>
            <c:extLst>
              <c:ext xmlns:c16="http://schemas.microsoft.com/office/drawing/2014/chart" uri="{C3380CC4-5D6E-409C-BE32-E72D297353CC}">
                <c16:uniqueId val="{00000005-4D1E-4B3B-A5C0-24D23581B01B}"/>
              </c:ext>
            </c:extLst>
          </c:dPt>
          <c:dLbls>
            <c:dLbl>
              <c:idx val="0"/>
              <c:layout>
                <c:manualLayout>
                  <c:x val="7.1384538605401571E-19"/>
                  <c:y val="-2.088122896719716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D1E-4B3B-A5C0-24D23581B01B}"/>
                </c:ext>
              </c:extLst>
            </c:dLbl>
            <c:dLbl>
              <c:idx val="2"/>
              <c:layout>
                <c:manualLayout>
                  <c:x val="0"/>
                  <c:y val="-8.613506948968824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D1E-4B3B-A5C0-24D23581B01B}"/>
                </c:ext>
              </c:extLst>
            </c:dLbl>
            <c:dLbl>
              <c:idx val="3"/>
              <c:layout>
                <c:manualLayout>
                  <c:x val="0"/>
                  <c:y val="-6.003353328069185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D1E-4B3B-A5C0-24D23581B01B}"/>
                </c:ext>
              </c:extLst>
            </c:dLbl>
            <c:dLbl>
              <c:idx val="4"/>
              <c:layout>
                <c:manualLayout>
                  <c:x val="-2.2843052353728503E-17"/>
                  <c:y val="-3.91523043134946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D1E-4B3B-A5C0-24D23581B01B}"/>
                </c:ext>
              </c:extLst>
            </c:dLbl>
            <c:dLbl>
              <c:idx val="5"/>
              <c:layout>
                <c:manualLayout>
                  <c:x val="0"/>
                  <c:y val="-5.742337965979216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D1E-4B3B-A5C0-24D23581B01B}"/>
                </c:ext>
              </c:extLst>
            </c:dLbl>
            <c:dLbl>
              <c:idx val="6"/>
              <c:layout>
                <c:manualLayout>
                  <c:x val="0"/>
                  <c:y val="-7.047414776429038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D1E-4B3B-A5C0-24D23581B01B}"/>
                </c:ext>
              </c:extLst>
            </c:dLbl>
            <c:dLbl>
              <c:idx val="7"/>
              <c:layout>
                <c:manualLayout>
                  <c:x val="0"/>
                  <c:y val="-6.003353328069181E-2"/>
                </c:manualLayout>
              </c:layout>
              <c:spPr>
                <a:noFill/>
                <a:ln>
                  <a:noFill/>
                </a:ln>
                <a:effectLst/>
              </c:spPr>
              <c:txPr>
                <a:bodyPr rot="0" spcFirstLastPara="1" vertOverflow="ellipsis" vert="horz" wrap="square" anchor="ctr" anchorCtr="1"/>
                <a:lstStyle/>
                <a:p>
                  <a:pPr>
                    <a:defRPr sz="1400" b="1" i="0" u="none" strike="noStrike" kern="1200" baseline="0">
                      <a:solidFill>
                        <a:srgbClr val="ED6608"/>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4D1E-4B3B-A5C0-24D23581B01B}"/>
                </c:ext>
              </c:extLst>
            </c:dLbl>
            <c:dLbl>
              <c:idx val="8"/>
              <c:layout>
                <c:manualLayout>
                  <c:x val="-4.5686104707457005E-17"/>
                  <c:y val="-9.918583759418646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D1E-4B3B-A5C0-24D23581B01B}"/>
                </c:ext>
              </c:extLst>
            </c:dLbl>
            <c:dLbl>
              <c:idx val="9"/>
              <c:layout>
                <c:manualLayout>
                  <c:x val="0"/>
                  <c:y val="-8.091476224788896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D1E-4B3B-A5C0-24D23581B01B}"/>
                </c:ext>
              </c:extLst>
            </c:dLbl>
            <c:dLbl>
              <c:idx val="10"/>
              <c:layout>
                <c:manualLayout>
                  <c:x val="0"/>
                  <c:y val="-5.481322603889252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D1E-4B3B-A5C0-24D23581B01B}"/>
                </c:ext>
              </c:extLst>
            </c:dLbl>
            <c:dLbl>
              <c:idx val="11"/>
              <c:layout>
                <c:manualLayout>
                  <c:x val="-9.137220941491401E-17"/>
                  <c:y val="-3.91523043134946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D1E-4B3B-A5C0-24D23581B01B}"/>
                </c:ext>
              </c:extLst>
            </c:dLbl>
            <c:dLbl>
              <c:idx val="12"/>
              <c:layout>
                <c:manualLayout>
                  <c:x val="0"/>
                  <c:y val="-2.08812289671971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D1E-4B3B-A5C0-24D23581B01B}"/>
                </c:ext>
              </c:extLst>
            </c:dLbl>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Hoja2!$A$4:$A$25</c:f>
              <c:strCache>
                <c:ptCount val="22"/>
                <c:pt idx="0">
                  <c:v>Justicia</c:v>
                </c:pt>
                <c:pt idx="1">
                  <c:v>Hacienda</c:v>
                </c:pt>
                <c:pt idx="2">
                  <c:v>Trabajo</c:v>
                </c:pt>
                <c:pt idx="3">
                  <c:v>Agricultura</c:v>
                </c:pt>
                <c:pt idx="4">
                  <c:v>Inclusión Social</c:v>
                </c:pt>
                <c:pt idx="5">
                  <c:v>Minas</c:v>
                </c:pt>
                <c:pt idx="6">
                  <c:v>Salud</c:v>
                </c:pt>
                <c:pt idx="7">
                  <c:v>Transporte</c:v>
                </c:pt>
                <c:pt idx="8">
                  <c:v>Estadísticas</c:v>
                </c:pt>
                <c:pt idx="9">
                  <c:v>Relaciones Exteriores</c:v>
                </c:pt>
                <c:pt idx="10">
                  <c:v>Comercio</c:v>
                </c:pt>
                <c:pt idx="11">
                  <c:v>Presidencia</c:v>
                </c:pt>
                <c:pt idx="12">
                  <c:v>Ambiente</c:v>
                </c:pt>
                <c:pt idx="13">
                  <c:v>Interior</c:v>
                </c:pt>
                <c:pt idx="14">
                  <c:v>Planeación</c:v>
                </c:pt>
                <c:pt idx="15">
                  <c:v>Vivienda</c:v>
                </c:pt>
                <c:pt idx="16">
                  <c:v>TIC</c:v>
                </c:pt>
                <c:pt idx="17">
                  <c:v>Función Pública</c:v>
                </c:pt>
                <c:pt idx="18">
                  <c:v>Cultura</c:v>
                </c:pt>
                <c:pt idx="19">
                  <c:v>Inteligencia</c:v>
                </c:pt>
                <c:pt idx="20">
                  <c:v>Deporte</c:v>
                </c:pt>
                <c:pt idx="21">
                  <c:v>Ciencia y Tecnología</c:v>
                </c:pt>
              </c:strCache>
            </c:strRef>
          </c:cat>
          <c:val>
            <c:numRef>
              <c:f>Hoja2!$B$4:$B$25</c:f>
              <c:numCache>
                <c:formatCode>_(* #,##0_);_(* \(#,##0\);_(* "-"_);_(@_)</c:formatCode>
                <c:ptCount val="22"/>
                <c:pt idx="0">
                  <c:v>19188</c:v>
                </c:pt>
                <c:pt idx="1">
                  <c:v>17530</c:v>
                </c:pt>
                <c:pt idx="2">
                  <c:v>10337</c:v>
                </c:pt>
                <c:pt idx="3">
                  <c:v>9981</c:v>
                </c:pt>
                <c:pt idx="4">
                  <c:v>9773</c:v>
                </c:pt>
                <c:pt idx="5">
                  <c:v>7787</c:v>
                </c:pt>
                <c:pt idx="6">
                  <c:v>6075</c:v>
                </c:pt>
                <c:pt idx="7">
                  <c:v>5247</c:v>
                </c:pt>
                <c:pt idx="8">
                  <c:v>2425</c:v>
                </c:pt>
                <c:pt idx="9">
                  <c:v>2157</c:v>
                </c:pt>
                <c:pt idx="10">
                  <c:v>2015</c:v>
                </c:pt>
                <c:pt idx="11">
                  <c:v>1545</c:v>
                </c:pt>
                <c:pt idx="12">
                  <c:v>1529</c:v>
                </c:pt>
                <c:pt idx="13">
                  <c:v>1466</c:v>
                </c:pt>
                <c:pt idx="14">
                  <c:v>833</c:v>
                </c:pt>
                <c:pt idx="15">
                  <c:v>750</c:v>
                </c:pt>
                <c:pt idx="16">
                  <c:v>721</c:v>
                </c:pt>
                <c:pt idx="17">
                  <c:v>650</c:v>
                </c:pt>
                <c:pt idx="18">
                  <c:v>641</c:v>
                </c:pt>
                <c:pt idx="19">
                  <c:v>599</c:v>
                </c:pt>
                <c:pt idx="20">
                  <c:v>180</c:v>
                </c:pt>
                <c:pt idx="21">
                  <c:v>132</c:v>
                </c:pt>
              </c:numCache>
            </c:numRef>
          </c:val>
          <c:extLst>
            <c:ext xmlns:c16="http://schemas.microsoft.com/office/drawing/2014/chart" uri="{C3380CC4-5D6E-409C-BE32-E72D297353CC}">
              <c16:uniqueId val="{00000000-4D1E-4B3B-A5C0-24D23581B01B}"/>
            </c:ext>
          </c:extLst>
        </c:ser>
        <c:dLbls>
          <c:showLegendKey val="0"/>
          <c:showVal val="0"/>
          <c:showCatName val="0"/>
          <c:showSerName val="0"/>
          <c:showPercent val="0"/>
          <c:showBubbleSize val="0"/>
        </c:dLbls>
        <c:gapWidth val="80"/>
        <c:overlap val="-27"/>
        <c:axId val="-1921387632"/>
        <c:axId val="-1921388176"/>
      </c:barChart>
      <c:catAx>
        <c:axId val="-1921387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O"/>
          </a:p>
        </c:txPr>
        <c:crossAx val="-1921388176"/>
        <c:crosses val="autoZero"/>
        <c:auto val="1"/>
        <c:lblAlgn val="ctr"/>
        <c:lblOffset val="100"/>
        <c:noMultiLvlLbl val="0"/>
      </c:catAx>
      <c:valAx>
        <c:axId val="-1921388176"/>
        <c:scaling>
          <c:orientation val="minMax"/>
        </c:scaling>
        <c:delete val="1"/>
        <c:axPos val="l"/>
        <c:numFmt formatCode="_(* #,##0_);_(* \(#,##0\);_(* &quot;-&quot;_);_(@_)" sourceLinked="1"/>
        <c:majorTickMark val="none"/>
        <c:minorTickMark val="none"/>
        <c:tickLblPos val="nextTo"/>
        <c:crossAx val="-1921387632"/>
        <c:crosses val="autoZero"/>
        <c:crossBetween val="between"/>
      </c:valAx>
      <c:spPr>
        <a:noFill/>
        <a:ln>
          <a:noFill/>
        </a:ln>
        <a:effectLst/>
      </c:spPr>
    </c:plotArea>
    <c:plotVisOnly val="1"/>
    <c:dispBlanksAs val="gap"/>
    <c:showDLblsOverMax val="0"/>
  </c:chart>
  <c:spPr>
    <a:noFill/>
    <a:ln>
      <a:noFill/>
    </a:ln>
    <a:effectLst/>
  </c:spPr>
  <c:txPr>
    <a:bodyPr/>
    <a:lstStyle/>
    <a:p>
      <a:pPr>
        <a:defRPr sz="1600"/>
      </a:pPr>
      <a:endParaRPr lang="es-C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885421913233849"/>
          <c:y val="2.8094322111357688E-2"/>
          <c:w val="0.70068416888427076"/>
          <c:h val="0.94381135577728459"/>
        </c:manualLayout>
      </c:layout>
      <c:barChart>
        <c:barDir val="bar"/>
        <c:grouping val="clustered"/>
        <c:varyColors val="0"/>
        <c:ser>
          <c:idx val="0"/>
          <c:order val="0"/>
          <c:tx>
            <c:strRef>
              <c:f>Hoja3!$B$1</c:f>
              <c:strCache>
                <c:ptCount val="1"/>
                <c:pt idx="0">
                  <c:v>%repuestas afirmativas</c:v>
                </c:pt>
              </c:strCache>
            </c:strRef>
          </c:tx>
          <c:spPr>
            <a:solidFill>
              <a:schemeClr val="accent1"/>
            </a:solidFill>
            <a:ln>
              <a:noFill/>
            </a:ln>
            <a:effectLst/>
          </c:spPr>
          <c:invertIfNegative val="0"/>
          <c:dPt>
            <c:idx val="6"/>
            <c:invertIfNegative val="0"/>
            <c:bubble3D val="0"/>
            <c:spPr>
              <a:solidFill>
                <a:srgbClr val="5B9BD5"/>
              </a:solidFill>
              <a:ln>
                <a:noFill/>
              </a:ln>
              <a:effectLst/>
            </c:spPr>
            <c:extLst>
              <c:ext xmlns:c16="http://schemas.microsoft.com/office/drawing/2014/chart" uri="{C3380CC4-5D6E-409C-BE32-E72D297353CC}">
                <c16:uniqueId val="{00000004-56C6-461F-8C01-3D10AB1987FA}"/>
              </c:ext>
            </c:extLst>
          </c:dPt>
          <c:dPt>
            <c:idx val="14"/>
            <c:invertIfNegative val="0"/>
            <c:bubble3D val="0"/>
            <c:spPr>
              <a:solidFill>
                <a:srgbClr val="FFC000"/>
              </a:solidFill>
              <a:ln>
                <a:noFill/>
              </a:ln>
              <a:effectLst/>
            </c:spPr>
            <c:extLst>
              <c:ext xmlns:c16="http://schemas.microsoft.com/office/drawing/2014/chart" uri="{C3380CC4-5D6E-409C-BE32-E72D297353CC}">
                <c16:uniqueId val="{00000002-E0BE-4B62-A99A-D3721C242151}"/>
              </c:ext>
            </c:extLst>
          </c:dPt>
          <c:dPt>
            <c:idx val="15"/>
            <c:invertIfNegative val="0"/>
            <c:bubble3D val="0"/>
            <c:spPr>
              <a:solidFill>
                <a:srgbClr val="ED6608"/>
              </a:solidFill>
              <a:ln>
                <a:noFill/>
              </a:ln>
              <a:effectLst/>
            </c:spPr>
            <c:extLst>
              <c:ext xmlns:c16="http://schemas.microsoft.com/office/drawing/2014/chart" uri="{C3380CC4-5D6E-409C-BE32-E72D297353CC}">
                <c16:uniqueId val="{00000006-31B3-45CE-9B3B-FF004EC64BA4}"/>
              </c:ext>
            </c:extLst>
          </c:dPt>
          <c:dPt>
            <c:idx val="19"/>
            <c:invertIfNegative val="0"/>
            <c:bubble3D val="0"/>
            <c:spPr>
              <a:solidFill>
                <a:srgbClr val="5B9BD5"/>
              </a:solidFill>
              <a:ln>
                <a:noFill/>
              </a:ln>
              <a:effectLst/>
            </c:spPr>
            <c:extLst>
              <c:ext xmlns:c16="http://schemas.microsoft.com/office/drawing/2014/chart" uri="{C3380CC4-5D6E-409C-BE32-E72D297353CC}">
                <c16:uniqueId val="{00000003-E0BE-4B62-A99A-D3721C242151}"/>
              </c:ext>
            </c:extLst>
          </c:dPt>
          <c:dLbls>
            <c:dLbl>
              <c:idx val="14"/>
              <c:spPr>
                <a:noFill/>
                <a:ln>
                  <a:noFill/>
                </a:ln>
                <a:effectLst/>
              </c:spPr>
              <c:txPr>
                <a:bodyPr rot="0" spcFirstLastPara="1" vertOverflow="ellipsis" vert="horz" wrap="square" anchor="ctr" anchorCtr="1"/>
                <a:lstStyle/>
                <a:p>
                  <a:pPr>
                    <a:defRPr sz="1800" b="1" i="0" u="none" strike="noStrike" kern="1200" baseline="0">
                      <a:solidFill>
                        <a:srgbClr val="FFC000"/>
                      </a:solidFill>
                      <a:latin typeface="+mn-lt"/>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02-E0BE-4B62-A99A-D3721C242151}"/>
                </c:ext>
              </c:extLst>
            </c:dLbl>
            <c:dLbl>
              <c:idx val="15"/>
              <c:spPr>
                <a:noFill/>
                <a:ln>
                  <a:noFill/>
                </a:ln>
                <a:effectLst/>
              </c:spPr>
              <c:txPr>
                <a:bodyPr rot="0" spcFirstLastPara="1" vertOverflow="ellipsis" vert="horz" wrap="square" anchor="ctr" anchorCtr="1"/>
                <a:lstStyle/>
                <a:p>
                  <a:pPr>
                    <a:defRPr sz="1800" b="1" i="0" u="none" strike="noStrike" kern="1200" baseline="0">
                      <a:solidFill>
                        <a:srgbClr val="ED6608"/>
                      </a:solidFill>
                      <a:latin typeface="+mn-lt"/>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06-31B3-45CE-9B3B-FF004EC64BA4}"/>
                </c:ext>
              </c:extLst>
            </c:dLbl>
            <c:dLbl>
              <c:idx val="19"/>
              <c:spPr>
                <a:noFill/>
                <a:ln>
                  <a:noFill/>
                </a:ln>
                <a:effectLst/>
              </c:spPr>
              <c:txPr>
                <a:bodyPr rot="0" spcFirstLastPara="1" vertOverflow="ellipsis" vert="horz" wrap="square" anchor="ctr" anchorCtr="1"/>
                <a:lstStyle/>
                <a:p>
                  <a:pPr>
                    <a:defRPr sz="1800" b="1" i="0" u="none" strike="noStrike" kern="1200" baseline="0">
                      <a:solidFill>
                        <a:srgbClr val="404040"/>
                      </a:solidFill>
                      <a:latin typeface="+mn-lt"/>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03-E0BE-4B62-A99A-D3721C242151}"/>
                </c:ext>
              </c:extLst>
            </c:dLbl>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Hoja3!$A$2:$A$25</c:f>
              <c:strCache>
                <c:ptCount val="24"/>
                <c:pt idx="0">
                  <c:v>Cultura</c:v>
                </c:pt>
                <c:pt idx="1">
                  <c:v>Justicia</c:v>
                </c:pt>
                <c:pt idx="2">
                  <c:v>Educación</c:v>
                </c:pt>
                <c:pt idx="3">
                  <c:v>Ciencia y Tecnología</c:v>
                </c:pt>
                <c:pt idx="4">
                  <c:v>Interior</c:v>
                </c:pt>
                <c:pt idx="5">
                  <c:v>Planeación</c:v>
                </c:pt>
                <c:pt idx="6">
                  <c:v>Presidencia</c:v>
                </c:pt>
                <c:pt idx="7">
                  <c:v>Inclusión Social</c:v>
                </c:pt>
                <c:pt idx="8">
                  <c:v>Comercio</c:v>
                </c:pt>
                <c:pt idx="9">
                  <c:v>Defensa</c:v>
                </c:pt>
                <c:pt idx="10">
                  <c:v>Vivienda</c:v>
                </c:pt>
                <c:pt idx="11">
                  <c:v>Estadísticas</c:v>
                </c:pt>
                <c:pt idx="12">
                  <c:v>Función Pública</c:v>
                </c:pt>
                <c:pt idx="13">
                  <c:v>Salud</c:v>
                </c:pt>
                <c:pt idx="14">
                  <c:v>Sector Público</c:v>
                </c:pt>
                <c:pt idx="15">
                  <c:v>Transporte</c:v>
                </c:pt>
                <c:pt idx="16">
                  <c:v>Deporte</c:v>
                </c:pt>
                <c:pt idx="17">
                  <c:v>Hacienda</c:v>
                </c:pt>
                <c:pt idx="18">
                  <c:v>Trabajo</c:v>
                </c:pt>
                <c:pt idx="19">
                  <c:v>Agricultura</c:v>
                </c:pt>
                <c:pt idx="20">
                  <c:v>Relaciones Exteriores</c:v>
                </c:pt>
                <c:pt idx="21">
                  <c:v>Ambiente</c:v>
                </c:pt>
                <c:pt idx="22">
                  <c:v>TIC</c:v>
                </c:pt>
                <c:pt idx="23">
                  <c:v>Minas</c:v>
                </c:pt>
              </c:strCache>
            </c:strRef>
          </c:cat>
          <c:val>
            <c:numRef>
              <c:f>Hoja3!$B$2:$B$25</c:f>
              <c:numCache>
                <c:formatCode>_-* #,##0.0_-;\-* #,##0.0_-;_-* "-"_-;_-@_-</c:formatCode>
                <c:ptCount val="24"/>
                <c:pt idx="0">
                  <c:v>48.4</c:v>
                </c:pt>
                <c:pt idx="1">
                  <c:v>41.7</c:v>
                </c:pt>
                <c:pt idx="2">
                  <c:v>41</c:v>
                </c:pt>
                <c:pt idx="3">
                  <c:v>40.200000000000003</c:v>
                </c:pt>
                <c:pt idx="4">
                  <c:v>39.700000000000003</c:v>
                </c:pt>
                <c:pt idx="5">
                  <c:v>38</c:v>
                </c:pt>
                <c:pt idx="6">
                  <c:v>37.799999999999997</c:v>
                </c:pt>
                <c:pt idx="7">
                  <c:v>37.6</c:v>
                </c:pt>
                <c:pt idx="8">
                  <c:v>37.6</c:v>
                </c:pt>
                <c:pt idx="9">
                  <c:v>37.1</c:v>
                </c:pt>
                <c:pt idx="10">
                  <c:v>36.799999999999997</c:v>
                </c:pt>
                <c:pt idx="11">
                  <c:v>35.9</c:v>
                </c:pt>
                <c:pt idx="12">
                  <c:v>35.1</c:v>
                </c:pt>
                <c:pt idx="13">
                  <c:v>35</c:v>
                </c:pt>
                <c:pt idx="14">
                  <c:v>35</c:v>
                </c:pt>
                <c:pt idx="15">
                  <c:v>33.6</c:v>
                </c:pt>
                <c:pt idx="16">
                  <c:v>33.6</c:v>
                </c:pt>
                <c:pt idx="17">
                  <c:v>32.799999999999997</c:v>
                </c:pt>
                <c:pt idx="18">
                  <c:v>32.700000000000003</c:v>
                </c:pt>
                <c:pt idx="19">
                  <c:v>32.1</c:v>
                </c:pt>
                <c:pt idx="20">
                  <c:v>30.6</c:v>
                </c:pt>
                <c:pt idx="21">
                  <c:v>29.4</c:v>
                </c:pt>
                <c:pt idx="22">
                  <c:v>29.4</c:v>
                </c:pt>
                <c:pt idx="23">
                  <c:v>28</c:v>
                </c:pt>
              </c:numCache>
            </c:numRef>
          </c:val>
          <c:extLst>
            <c:ext xmlns:c16="http://schemas.microsoft.com/office/drawing/2014/chart" uri="{C3380CC4-5D6E-409C-BE32-E72D297353CC}">
              <c16:uniqueId val="{00000000-E0BE-4B62-A99A-D3721C242151}"/>
            </c:ext>
          </c:extLst>
        </c:ser>
        <c:dLbls>
          <c:showLegendKey val="0"/>
          <c:showVal val="0"/>
          <c:showCatName val="0"/>
          <c:showSerName val="0"/>
          <c:showPercent val="0"/>
          <c:showBubbleSize val="0"/>
        </c:dLbls>
        <c:gapWidth val="25"/>
        <c:axId val="-1921398512"/>
        <c:axId val="-1921386544"/>
      </c:barChart>
      <c:catAx>
        <c:axId val="-19213985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CO"/>
          </a:p>
        </c:txPr>
        <c:crossAx val="-1921386544"/>
        <c:crosses val="autoZero"/>
        <c:auto val="1"/>
        <c:lblAlgn val="ctr"/>
        <c:lblOffset val="100"/>
        <c:tickLblSkip val="1"/>
        <c:noMultiLvlLbl val="0"/>
      </c:catAx>
      <c:valAx>
        <c:axId val="-1921386544"/>
        <c:scaling>
          <c:orientation val="minMax"/>
        </c:scaling>
        <c:delete val="1"/>
        <c:axPos val="b"/>
        <c:numFmt formatCode="_-* #,##0.0_-;\-* #,##0.0_-;_-* &quot;-&quot;_-;_-@_-" sourceLinked="1"/>
        <c:majorTickMark val="none"/>
        <c:minorTickMark val="none"/>
        <c:tickLblPos val="nextTo"/>
        <c:crossAx val="-1921398512"/>
        <c:crosses val="autoZero"/>
        <c:crossBetween val="between"/>
      </c:valAx>
      <c:spPr>
        <a:noFill/>
        <a:ln>
          <a:noFill/>
        </a:ln>
        <a:effectLst/>
      </c:spPr>
    </c:plotArea>
    <c:plotVisOnly val="1"/>
    <c:dispBlanksAs val="gap"/>
    <c:showDLblsOverMax val="0"/>
  </c:chart>
  <c:spPr>
    <a:noFill/>
    <a:ln>
      <a:noFill/>
    </a:ln>
    <a:effectLst/>
  </c:spPr>
  <c:txPr>
    <a:bodyPr/>
    <a:lstStyle/>
    <a:p>
      <a:pPr>
        <a:defRPr sz="1800"/>
      </a:pPr>
      <a:endParaRPr lang="es-C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101499250374814"/>
          <c:y val="0.19020981115685381"/>
          <c:w val="0.71315304847576211"/>
          <c:h val="0.8066549720083297"/>
        </c:manualLayout>
      </c:layout>
      <c:barChart>
        <c:barDir val="bar"/>
        <c:grouping val="clustered"/>
        <c:varyColors val="0"/>
        <c:ser>
          <c:idx val="0"/>
          <c:order val="0"/>
          <c:tx>
            <c:strRef>
              <c:f>Empleo!$A$46</c:f>
              <c:strCache>
                <c:ptCount val="1"/>
                <c:pt idx="0">
                  <c:v>2013</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Pt>
            <c:idx val="0"/>
            <c:invertIfNegative val="0"/>
            <c:bubble3D val="0"/>
            <c:spPr>
              <a:blipFill>
                <a:blip xmlns:r="http://schemas.openxmlformats.org/officeDocument/2006/relationships" r:embed="rId3"/>
                <a:stretch>
                  <a:fillRect/>
                </a:stretch>
              </a:blipFill>
              <a:ln>
                <a:noFill/>
              </a:ln>
              <a:effectLst/>
            </c:spPr>
            <c:pictureOptions>
              <c:pictureFormat val="stack"/>
            </c:pictureOptions>
            <c:extLst>
              <c:ext xmlns:c16="http://schemas.microsoft.com/office/drawing/2014/chart" uri="{C3380CC4-5D6E-409C-BE32-E72D297353CC}">
                <c16:uniqueId val="{00000001-ADC0-4098-813B-A4CD44A28CE0}"/>
              </c:ext>
            </c:extLst>
          </c:dPt>
          <c:dPt>
            <c:idx val="1"/>
            <c:invertIfNegative val="0"/>
            <c:bubble3D val="0"/>
            <c:spPr>
              <a:blipFill>
                <a:blip xmlns:r="http://schemas.openxmlformats.org/officeDocument/2006/relationships" r:embed="rId4"/>
                <a:stretch>
                  <a:fillRect/>
                </a:stretch>
              </a:blipFill>
              <a:ln>
                <a:noFill/>
              </a:ln>
              <a:effectLst/>
            </c:spPr>
            <c:pictureOptions>
              <c:pictureFormat val="stack"/>
            </c:pictureOptions>
            <c:extLst>
              <c:ext xmlns:c16="http://schemas.microsoft.com/office/drawing/2014/chart" uri="{C3380CC4-5D6E-409C-BE32-E72D297353CC}">
                <c16:uniqueId val="{00000003-ADC0-4098-813B-A4CD44A28CE0}"/>
              </c:ext>
            </c:extLst>
          </c:dPt>
          <c:dLbls>
            <c:dLbl>
              <c:idx val="0"/>
              <c:layout>
                <c:manualLayout>
                  <c:x val="1.2693653173413234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DC0-4098-813B-A4CD44A28CE0}"/>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Empleo!$B$45:$C$45</c:f>
              <c:strCache>
                <c:ptCount val="2"/>
                <c:pt idx="0">
                  <c:v>Máximo
Nivel
Decisorio</c:v>
                </c:pt>
                <c:pt idx="1">
                  <c:v>Otro
Nivel
Decisorio</c:v>
                </c:pt>
              </c:strCache>
            </c:strRef>
          </c:cat>
          <c:val>
            <c:numRef>
              <c:f>Empleo!$B$46:$C$46</c:f>
              <c:numCache>
                <c:formatCode>0%</c:formatCode>
                <c:ptCount val="2"/>
                <c:pt idx="0">
                  <c:v>0.28000000000000003</c:v>
                </c:pt>
                <c:pt idx="1">
                  <c:v>0.4</c:v>
                </c:pt>
              </c:numCache>
            </c:numRef>
          </c:val>
          <c:extLst>
            <c:ext xmlns:c16="http://schemas.microsoft.com/office/drawing/2014/chart" uri="{C3380CC4-5D6E-409C-BE32-E72D297353CC}">
              <c16:uniqueId val="{00000004-ADC0-4098-813B-A4CD44A28CE0}"/>
            </c:ext>
          </c:extLst>
        </c:ser>
        <c:ser>
          <c:idx val="1"/>
          <c:order val="1"/>
          <c:tx>
            <c:strRef>
              <c:f>Empleo!$A$47</c:f>
              <c:strCache>
                <c:ptCount val="1"/>
                <c:pt idx="0">
                  <c:v>2014</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Pt>
            <c:idx val="0"/>
            <c:invertIfNegative val="0"/>
            <c:bubble3D val="0"/>
            <c:spPr>
              <a:blipFill>
                <a:blip xmlns:r="http://schemas.openxmlformats.org/officeDocument/2006/relationships" r:embed="rId5"/>
                <a:stretch>
                  <a:fillRect/>
                </a:stretch>
              </a:blipFill>
              <a:ln>
                <a:noFill/>
              </a:ln>
              <a:effectLst/>
            </c:spPr>
            <c:pictureOptions>
              <c:pictureFormat val="stack"/>
            </c:pictureOptions>
            <c:extLst>
              <c:ext xmlns:c16="http://schemas.microsoft.com/office/drawing/2014/chart" uri="{C3380CC4-5D6E-409C-BE32-E72D297353CC}">
                <c16:uniqueId val="{00000006-ADC0-4098-813B-A4CD44A28CE0}"/>
              </c:ext>
            </c:extLst>
          </c:dPt>
          <c:dPt>
            <c:idx val="1"/>
            <c:invertIfNegative val="0"/>
            <c:bubble3D val="0"/>
            <c:spPr>
              <a:blipFill>
                <a:blip xmlns:r="http://schemas.openxmlformats.org/officeDocument/2006/relationships" r:embed="rId6"/>
                <a:stretch>
                  <a:fillRect/>
                </a:stretch>
              </a:blipFill>
              <a:ln>
                <a:noFill/>
              </a:ln>
              <a:effectLst/>
            </c:spPr>
            <c:pictureOptions>
              <c:pictureFormat val="stack"/>
            </c:pictureOptions>
            <c:extLst>
              <c:ext xmlns:c16="http://schemas.microsoft.com/office/drawing/2014/chart" uri="{C3380CC4-5D6E-409C-BE32-E72D297353CC}">
                <c16:uniqueId val="{00000008-ADC0-4098-813B-A4CD44A28CE0}"/>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Empleo!$B$45:$C$45</c:f>
              <c:strCache>
                <c:ptCount val="2"/>
                <c:pt idx="0">
                  <c:v>Máximo
Nivel
Decisorio</c:v>
                </c:pt>
                <c:pt idx="1">
                  <c:v>Otro
Nivel
Decisorio</c:v>
                </c:pt>
              </c:strCache>
            </c:strRef>
          </c:cat>
          <c:val>
            <c:numRef>
              <c:f>Empleo!$B$47:$C$47</c:f>
              <c:numCache>
                <c:formatCode>0%</c:formatCode>
                <c:ptCount val="2"/>
                <c:pt idx="0">
                  <c:v>0.23</c:v>
                </c:pt>
                <c:pt idx="1">
                  <c:v>0.38</c:v>
                </c:pt>
              </c:numCache>
            </c:numRef>
          </c:val>
          <c:extLst>
            <c:ext xmlns:c16="http://schemas.microsoft.com/office/drawing/2014/chart" uri="{C3380CC4-5D6E-409C-BE32-E72D297353CC}">
              <c16:uniqueId val="{00000009-ADC0-4098-813B-A4CD44A28CE0}"/>
            </c:ext>
          </c:extLst>
        </c:ser>
        <c:ser>
          <c:idx val="2"/>
          <c:order val="2"/>
          <c:tx>
            <c:strRef>
              <c:f>Empleo!$A$48</c:f>
              <c:strCache>
                <c:ptCount val="1"/>
                <c:pt idx="0">
                  <c:v>2015</c:v>
                </c:pt>
              </c:strCache>
            </c:strRef>
          </c:tx>
          <c:spPr>
            <a:solidFill>
              <a:srgbClr val="FFC000"/>
            </a:solidFill>
            <a:ln>
              <a:noFill/>
            </a:ln>
            <a:effectLst/>
          </c:spPr>
          <c:invertIfNegative val="0"/>
          <c:dPt>
            <c:idx val="0"/>
            <c:invertIfNegative val="0"/>
            <c:bubble3D val="0"/>
            <c:spPr>
              <a:blipFill>
                <a:blip xmlns:r="http://schemas.openxmlformats.org/officeDocument/2006/relationships" r:embed="rId7"/>
                <a:stretch>
                  <a:fillRect/>
                </a:stretch>
              </a:blipFill>
              <a:ln>
                <a:noFill/>
              </a:ln>
              <a:effectLst/>
            </c:spPr>
            <c:pictureOptions>
              <c:pictureFormat val="stack"/>
            </c:pictureOptions>
            <c:extLst>
              <c:ext xmlns:c16="http://schemas.microsoft.com/office/drawing/2014/chart" uri="{C3380CC4-5D6E-409C-BE32-E72D297353CC}">
                <c16:uniqueId val="{0000000B-ADC0-4098-813B-A4CD44A28CE0}"/>
              </c:ext>
            </c:extLst>
          </c:dPt>
          <c:dPt>
            <c:idx val="1"/>
            <c:invertIfNegative val="0"/>
            <c:bubble3D val="0"/>
            <c:spPr>
              <a:blipFill>
                <a:blip xmlns:r="http://schemas.openxmlformats.org/officeDocument/2006/relationships" r:embed="rId8"/>
                <a:stretch>
                  <a:fillRect/>
                </a:stretch>
              </a:blipFill>
              <a:ln>
                <a:noFill/>
              </a:ln>
              <a:effectLst/>
            </c:spPr>
            <c:pictureOptions>
              <c:pictureFormat val="stack"/>
            </c:pictureOptions>
            <c:extLst>
              <c:ext xmlns:c16="http://schemas.microsoft.com/office/drawing/2014/chart" uri="{C3380CC4-5D6E-409C-BE32-E72D297353CC}">
                <c16:uniqueId val="{0000000D-ADC0-4098-813B-A4CD44A28CE0}"/>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Empleo!$B$45:$C$45</c:f>
              <c:strCache>
                <c:ptCount val="2"/>
                <c:pt idx="0">
                  <c:v>Máximo
Nivel
Decisorio</c:v>
                </c:pt>
                <c:pt idx="1">
                  <c:v>Otro
Nivel
Decisorio</c:v>
                </c:pt>
              </c:strCache>
            </c:strRef>
          </c:cat>
          <c:val>
            <c:numRef>
              <c:f>Empleo!$B$48:$C$48</c:f>
              <c:numCache>
                <c:formatCode>0%</c:formatCode>
                <c:ptCount val="2"/>
                <c:pt idx="0">
                  <c:v>0.31</c:v>
                </c:pt>
                <c:pt idx="1">
                  <c:v>0.3</c:v>
                </c:pt>
              </c:numCache>
            </c:numRef>
          </c:val>
          <c:extLst>
            <c:ext xmlns:c16="http://schemas.microsoft.com/office/drawing/2014/chart" uri="{C3380CC4-5D6E-409C-BE32-E72D297353CC}">
              <c16:uniqueId val="{0000000E-ADC0-4098-813B-A4CD44A28CE0}"/>
            </c:ext>
          </c:extLst>
        </c:ser>
        <c:ser>
          <c:idx val="3"/>
          <c:order val="3"/>
          <c:tx>
            <c:strRef>
              <c:f>Empleo!$A$49</c:f>
              <c:strCache>
                <c:ptCount val="1"/>
                <c:pt idx="0">
                  <c:v>2015 Rama Ejecutiva</c:v>
                </c:pt>
              </c:strCache>
            </c:strRef>
          </c:tx>
          <c:spPr>
            <a:solidFill>
              <a:schemeClr val="bg1">
                <a:lumMod val="50000"/>
              </a:schemeClr>
            </a:solidFill>
            <a:ln>
              <a:noFill/>
            </a:ln>
            <a:effectLst/>
          </c:spPr>
          <c:invertIfNegative val="0"/>
          <c:dPt>
            <c:idx val="0"/>
            <c:invertIfNegative val="0"/>
            <c:bubble3D val="0"/>
            <c:spPr>
              <a:blipFill>
                <a:blip xmlns:r="http://schemas.openxmlformats.org/officeDocument/2006/relationships" r:embed="rId9"/>
                <a:stretch>
                  <a:fillRect/>
                </a:stretch>
              </a:blipFill>
              <a:ln>
                <a:noFill/>
              </a:ln>
              <a:effectLst/>
            </c:spPr>
            <c:pictureOptions>
              <c:pictureFormat val="stack"/>
            </c:pictureOptions>
            <c:extLst>
              <c:ext xmlns:c16="http://schemas.microsoft.com/office/drawing/2014/chart" uri="{C3380CC4-5D6E-409C-BE32-E72D297353CC}">
                <c16:uniqueId val="{00000010-ADC0-4098-813B-A4CD44A28CE0}"/>
              </c:ext>
            </c:extLst>
          </c:dPt>
          <c:dPt>
            <c:idx val="1"/>
            <c:invertIfNegative val="0"/>
            <c:bubble3D val="0"/>
            <c:spPr>
              <a:blipFill>
                <a:blip xmlns:r="http://schemas.openxmlformats.org/officeDocument/2006/relationships" r:embed="rId10"/>
                <a:stretch>
                  <a:fillRect/>
                </a:stretch>
              </a:blipFill>
              <a:ln>
                <a:noFill/>
              </a:ln>
              <a:effectLst/>
            </c:spPr>
            <c:pictureOptions>
              <c:pictureFormat val="stack"/>
            </c:pictureOptions>
            <c:extLst>
              <c:ext xmlns:c16="http://schemas.microsoft.com/office/drawing/2014/chart" uri="{C3380CC4-5D6E-409C-BE32-E72D297353CC}">
                <c16:uniqueId val="{00000012-ADC0-4098-813B-A4CD44A28CE0}"/>
              </c:ext>
            </c:extLst>
          </c:dPt>
          <c:dLbls>
            <c:spPr>
              <a:noFill/>
              <a:ln>
                <a:noFill/>
              </a:ln>
              <a:effectLst/>
            </c:spPr>
            <c:txPr>
              <a:bodyPr rot="0" spcFirstLastPara="1" vertOverflow="ellipsis" vert="horz" wrap="square" lIns="38100" tIns="19050" rIns="38100" bIns="19050" anchor="ctr" anchorCtr="0">
                <a:spAutoFit/>
              </a:bodyPr>
              <a:lstStyle/>
              <a:p>
                <a:pPr algn="ctr">
                  <a:defRPr lang="es-CO" sz="16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Empleo!$B$45:$C$45</c:f>
              <c:strCache>
                <c:ptCount val="2"/>
                <c:pt idx="0">
                  <c:v>Máximo
Nivel
Decisorio</c:v>
                </c:pt>
                <c:pt idx="1">
                  <c:v>Otro
Nivel
Decisorio</c:v>
                </c:pt>
              </c:strCache>
            </c:strRef>
          </c:cat>
          <c:val>
            <c:numRef>
              <c:f>Empleo!$B$49:$C$49</c:f>
              <c:numCache>
                <c:formatCode>0%</c:formatCode>
                <c:ptCount val="2"/>
                <c:pt idx="0">
                  <c:v>0.38</c:v>
                </c:pt>
                <c:pt idx="1">
                  <c:v>0.45</c:v>
                </c:pt>
              </c:numCache>
            </c:numRef>
          </c:val>
          <c:extLst>
            <c:ext xmlns:c16="http://schemas.microsoft.com/office/drawing/2014/chart" uri="{C3380CC4-5D6E-409C-BE32-E72D297353CC}">
              <c16:uniqueId val="{00000013-ADC0-4098-813B-A4CD44A28CE0}"/>
            </c:ext>
          </c:extLst>
        </c:ser>
        <c:dLbls>
          <c:showLegendKey val="0"/>
          <c:showVal val="0"/>
          <c:showCatName val="0"/>
          <c:showSerName val="0"/>
          <c:showPercent val="0"/>
          <c:showBubbleSize val="0"/>
        </c:dLbls>
        <c:gapWidth val="100"/>
        <c:axId val="-1921400144"/>
        <c:axId val="-2134107904"/>
      </c:barChart>
      <c:catAx>
        <c:axId val="-1921400144"/>
        <c:scaling>
          <c:orientation val="maxMin"/>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O"/>
          </a:p>
        </c:txPr>
        <c:crossAx val="-2134107904"/>
        <c:crosses val="autoZero"/>
        <c:auto val="1"/>
        <c:lblAlgn val="ctr"/>
        <c:lblOffset val="100"/>
        <c:noMultiLvlLbl val="0"/>
      </c:catAx>
      <c:valAx>
        <c:axId val="-2134107904"/>
        <c:scaling>
          <c:orientation val="minMax"/>
          <c:max val="1"/>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O"/>
          </a:p>
        </c:txPr>
        <c:crossAx val="-1921400144"/>
        <c:crosses val="autoZero"/>
        <c:crossBetween val="between"/>
        <c:majorUnit val="0.1"/>
        <c:minorUnit val="0.1"/>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w="9525" cap="flat" cmpd="sng" algn="ctr">
      <a:noFill/>
      <a:round/>
    </a:ln>
    <a:effectLst/>
  </c:spPr>
  <c:txPr>
    <a:bodyPr/>
    <a:lstStyle/>
    <a:p>
      <a:pPr>
        <a:defRPr sz="1600"/>
      </a:pPr>
      <a:endParaRPr lang="es-CO"/>
    </a:p>
  </c:txPr>
  <c:externalData r:id="rId1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Empleo!$B$52</c:f>
              <c:strCache>
                <c:ptCount val="1"/>
                <c:pt idx="0">
                  <c:v>Máximo Nivel Decisorio</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Empleo!$A$53:$A$57</c:f>
              <c:strCache>
                <c:ptCount val="5"/>
                <c:pt idx="0">
                  <c:v>AEROCIVIL</c:v>
                </c:pt>
                <c:pt idx="1">
                  <c:v>INVIAS</c:v>
                </c:pt>
                <c:pt idx="2">
                  <c:v>ANI</c:v>
                </c:pt>
                <c:pt idx="3">
                  <c:v>SUPERTRANSPORTE</c:v>
                </c:pt>
                <c:pt idx="4">
                  <c:v>MINTRANSPORTE</c:v>
                </c:pt>
              </c:strCache>
            </c:strRef>
          </c:cat>
          <c:val>
            <c:numRef>
              <c:f>Empleo!$B$53:$B$57</c:f>
              <c:numCache>
                <c:formatCode>0%</c:formatCode>
                <c:ptCount val="5"/>
                <c:pt idx="0">
                  <c:v>0.36</c:v>
                </c:pt>
                <c:pt idx="1">
                  <c:v>0.4</c:v>
                </c:pt>
                <c:pt idx="2">
                  <c:v>0.14000000000000001</c:v>
                </c:pt>
                <c:pt idx="3">
                  <c:v>0.2</c:v>
                </c:pt>
                <c:pt idx="4">
                  <c:v>0.25</c:v>
                </c:pt>
              </c:numCache>
            </c:numRef>
          </c:val>
          <c:extLst>
            <c:ext xmlns:c16="http://schemas.microsoft.com/office/drawing/2014/chart" uri="{C3380CC4-5D6E-409C-BE32-E72D297353CC}">
              <c16:uniqueId val="{00000000-EB64-411D-AEF8-CB335BCA2EE3}"/>
            </c:ext>
          </c:extLst>
        </c:ser>
        <c:ser>
          <c:idx val="1"/>
          <c:order val="1"/>
          <c:tx>
            <c:strRef>
              <c:f>Empleo!$C$52</c:f>
              <c:strCache>
                <c:ptCount val="1"/>
                <c:pt idx="0">
                  <c:v>Otro Nivel Decisorio</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Empleo!$A$53:$A$57</c:f>
              <c:strCache>
                <c:ptCount val="5"/>
                <c:pt idx="0">
                  <c:v>AEROCIVIL</c:v>
                </c:pt>
                <c:pt idx="1">
                  <c:v>INVIAS</c:v>
                </c:pt>
                <c:pt idx="2">
                  <c:v>ANI</c:v>
                </c:pt>
                <c:pt idx="3">
                  <c:v>SUPERTRANSPORTE</c:v>
                </c:pt>
                <c:pt idx="4">
                  <c:v>MINTRANSPORTE</c:v>
                </c:pt>
              </c:strCache>
            </c:strRef>
          </c:cat>
          <c:val>
            <c:numRef>
              <c:f>Empleo!$C$53:$C$57</c:f>
              <c:numCache>
                <c:formatCode>0%</c:formatCode>
                <c:ptCount val="5"/>
                <c:pt idx="0">
                  <c:v>0.46875</c:v>
                </c:pt>
                <c:pt idx="1">
                  <c:v>8.5714285714285715E-2</c:v>
                </c:pt>
                <c:pt idx="2">
                  <c:v>0.40540540540540543</c:v>
                </c:pt>
                <c:pt idx="3">
                  <c:v>0.33333333333333331</c:v>
                </c:pt>
                <c:pt idx="4">
                  <c:v>0.18181818181818182</c:v>
                </c:pt>
              </c:numCache>
            </c:numRef>
          </c:val>
          <c:extLst>
            <c:ext xmlns:c16="http://schemas.microsoft.com/office/drawing/2014/chart" uri="{C3380CC4-5D6E-409C-BE32-E72D297353CC}">
              <c16:uniqueId val="{00000001-EB64-411D-AEF8-CB335BCA2EE3}"/>
            </c:ext>
          </c:extLst>
        </c:ser>
        <c:dLbls>
          <c:showLegendKey val="0"/>
          <c:showVal val="0"/>
          <c:showCatName val="0"/>
          <c:showSerName val="0"/>
          <c:showPercent val="0"/>
          <c:showBubbleSize val="0"/>
        </c:dLbls>
        <c:gapWidth val="100"/>
        <c:axId val="-1866975440"/>
        <c:axId val="-1866985776"/>
      </c:barChart>
      <c:catAx>
        <c:axId val="-1866975440"/>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O"/>
          </a:p>
        </c:txPr>
        <c:crossAx val="-1866985776"/>
        <c:crosses val="autoZero"/>
        <c:auto val="1"/>
        <c:lblAlgn val="ctr"/>
        <c:lblOffset val="100"/>
        <c:noMultiLvlLbl val="0"/>
      </c:catAx>
      <c:valAx>
        <c:axId val="-1866985776"/>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O"/>
          </a:p>
        </c:txPr>
        <c:crossAx val="-1866975440"/>
        <c:crosses val="autoZero"/>
        <c:crossBetween val="between"/>
        <c:majorUnit val="0.1"/>
        <c:minorUnit val="0.1"/>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sz="1600"/>
      </a:pPr>
      <a:endParaRPr lang="es-CO"/>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3.3580160231106555E-2"/>
          <c:y val="2.8094412933421686E-2"/>
          <c:w val="0.74050361790044972"/>
          <c:h val="0.90312096879031212"/>
        </c:manualLayout>
      </c:layout>
      <c:doughnutChart>
        <c:varyColors val="1"/>
        <c:ser>
          <c:idx val="0"/>
          <c:order val="0"/>
          <c:tx>
            <c:strRef>
              <c:f>'Pagina 2'!$AV$53</c:f>
              <c:strCache>
                <c:ptCount val="1"/>
                <c:pt idx="0">
                  <c:v>Sector</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643A-468B-9185-9E6008CDAFC1}"/>
              </c:ext>
            </c:extLst>
          </c:dPt>
          <c:dPt>
            <c:idx val="1"/>
            <c:bubble3D val="0"/>
            <c:spPr>
              <a:solidFill>
                <a:schemeClr val="accent2"/>
              </a:solidFill>
              <a:ln w="19050">
                <a:noFill/>
              </a:ln>
              <a:effectLst/>
            </c:spPr>
            <c:extLst>
              <c:ext xmlns:c16="http://schemas.microsoft.com/office/drawing/2014/chart" uri="{C3380CC4-5D6E-409C-BE32-E72D297353CC}">
                <c16:uniqueId val="{00000003-643A-468B-9185-9E6008CDAFC1}"/>
              </c:ext>
            </c:extLst>
          </c:dPt>
          <c:dPt>
            <c:idx val="2"/>
            <c:bubble3D val="0"/>
            <c:spPr>
              <a:solidFill>
                <a:schemeClr val="accent3"/>
              </a:solidFill>
              <a:ln w="19050">
                <a:noFill/>
              </a:ln>
              <a:effectLst/>
            </c:spPr>
            <c:extLst>
              <c:ext xmlns:c16="http://schemas.microsoft.com/office/drawing/2014/chart" uri="{C3380CC4-5D6E-409C-BE32-E72D297353CC}">
                <c16:uniqueId val="{00000005-643A-468B-9185-9E6008CDAFC1}"/>
              </c:ext>
            </c:extLst>
          </c:dPt>
          <c:dLbls>
            <c:dLbl>
              <c:idx val="0"/>
              <c:layout>
                <c:manualLayout>
                  <c:x val="-2.0637755841131727E-3"/>
                  <c:y val="4.5887255377852609E-3"/>
                </c:manualLayout>
              </c:layout>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43A-468B-9185-9E6008CDAFC1}"/>
                </c:ext>
              </c:extLst>
            </c:dLbl>
            <c:dLbl>
              <c:idx val="1"/>
              <c:layout>
                <c:manualLayout>
                  <c:x val="-1.5682134090837119E-3"/>
                  <c:y val="-3.5959644551788864E-3"/>
                </c:manualLayout>
              </c:layout>
              <c:tx>
                <c:rich>
                  <a:bodyPr/>
                  <a:lstStyle/>
                  <a:p>
                    <a:fld id="{4B5E8483-8B65-40AC-8457-1B4B0920A3B3}" type="VALUE">
                      <a:rPr lang="en-US">
                        <a:solidFill>
                          <a:schemeClr val="bg2"/>
                        </a:solidFill>
                      </a:rPr>
                      <a:pPr/>
                      <a:t>[VALOR]</a:t>
                    </a:fld>
                    <a:endParaRPr lang="es-CO"/>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43A-468B-9185-9E6008CDAFC1}"/>
                </c:ext>
              </c:extLst>
            </c:dLbl>
            <c:dLbl>
              <c:idx val="2"/>
              <c:layout>
                <c:manualLayout>
                  <c:x val="0.15731533413496857"/>
                  <c:y val="-0.29734212861953013"/>
                </c:manualLayout>
              </c:layout>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43A-468B-9185-9E6008CDAFC1}"/>
                </c:ext>
              </c:extLst>
            </c:dLbl>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extLst>
          </c:dLbls>
          <c:cat>
            <c:strRef>
              <c:f>'Pagina 2'!$AU$59:$AU$61</c:f>
              <c:strCache>
                <c:ptCount val="3"/>
                <c:pt idx="0">
                  <c:v>No Provistos</c:v>
                </c:pt>
                <c:pt idx="1">
                  <c:v>Encargo </c:v>
                </c:pt>
                <c:pt idx="2">
                  <c:v>Provisionales</c:v>
                </c:pt>
              </c:strCache>
            </c:strRef>
          </c:cat>
          <c:val>
            <c:numRef>
              <c:f>'Pagina 2'!$AV$59:$AV$61</c:f>
              <c:numCache>
                <c:formatCode>#,##0</c:formatCode>
                <c:ptCount val="3"/>
                <c:pt idx="0">
                  <c:v>458</c:v>
                </c:pt>
                <c:pt idx="1">
                  <c:v>431</c:v>
                </c:pt>
                <c:pt idx="2">
                  <c:v>1010</c:v>
                </c:pt>
              </c:numCache>
            </c:numRef>
          </c:val>
          <c:extLst>
            <c:ext xmlns:c16="http://schemas.microsoft.com/office/drawing/2014/chart" uri="{C3380CC4-5D6E-409C-BE32-E72D297353CC}">
              <c16:uniqueId val="{00000006-643A-468B-9185-9E6008CDAFC1}"/>
            </c:ext>
          </c:extLst>
        </c:ser>
        <c:ser>
          <c:idx val="1"/>
          <c:order val="1"/>
          <c:tx>
            <c:strRef>
              <c:f>'Pagina 2'!$AW$53</c:f>
              <c:strCache>
                <c:ptCount val="1"/>
                <c:pt idx="0">
                  <c:v>Total Rama Ejecutiva</c:v>
                </c:pt>
              </c:strCache>
            </c:strRef>
          </c:tx>
          <c:spPr>
            <a:ln>
              <a:noFill/>
            </a:ln>
          </c:spPr>
          <c:explosion val="1"/>
          <c:dPt>
            <c:idx val="0"/>
            <c:bubble3D val="0"/>
            <c:spPr>
              <a:solidFill>
                <a:schemeClr val="accent1">
                  <a:lumMod val="60000"/>
                  <a:lumOff val="40000"/>
                </a:schemeClr>
              </a:solidFill>
              <a:ln w="19050">
                <a:noFill/>
              </a:ln>
              <a:effectLst/>
            </c:spPr>
            <c:extLst>
              <c:ext xmlns:c16="http://schemas.microsoft.com/office/drawing/2014/chart" uri="{C3380CC4-5D6E-409C-BE32-E72D297353CC}">
                <c16:uniqueId val="{00000008-643A-468B-9185-9E6008CDAFC1}"/>
              </c:ext>
            </c:extLst>
          </c:dPt>
          <c:dPt>
            <c:idx val="1"/>
            <c:bubble3D val="0"/>
            <c:spPr>
              <a:solidFill>
                <a:schemeClr val="accent2">
                  <a:lumMod val="60000"/>
                  <a:lumOff val="40000"/>
                </a:schemeClr>
              </a:solidFill>
              <a:ln w="19050">
                <a:noFill/>
              </a:ln>
              <a:effectLst/>
            </c:spPr>
            <c:extLst>
              <c:ext xmlns:c16="http://schemas.microsoft.com/office/drawing/2014/chart" uri="{C3380CC4-5D6E-409C-BE32-E72D297353CC}">
                <c16:uniqueId val="{0000000A-643A-468B-9185-9E6008CDAFC1}"/>
              </c:ext>
            </c:extLst>
          </c:dPt>
          <c:dPt>
            <c:idx val="2"/>
            <c:bubble3D val="0"/>
            <c:spPr>
              <a:solidFill>
                <a:schemeClr val="accent3">
                  <a:lumMod val="60000"/>
                  <a:lumOff val="40000"/>
                </a:schemeClr>
              </a:solidFill>
              <a:ln w="19050">
                <a:noFill/>
              </a:ln>
              <a:effectLst/>
            </c:spPr>
            <c:extLst>
              <c:ext xmlns:c16="http://schemas.microsoft.com/office/drawing/2014/chart" uri="{C3380CC4-5D6E-409C-BE32-E72D297353CC}">
                <c16:uniqueId val="{0000000C-643A-468B-9185-9E6008CDAFC1}"/>
              </c:ext>
            </c:extLst>
          </c:dPt>
          <c:dLbls>
            <c:dLbl>
              <c:idx val="0"/>
              <c:layout>
                <c:manualLayout>
                  <c:x val="8.3279145425174006E-2"/>
                  <c:y val="-7.11701046254843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43A-468B-9185-9E6008CDAFC1}"/>
                </c:ext>
              </c:extLst>
            </c:dLbl>
            <c:dLbl>
              <c:idx val="1"/>
              <c:layout>
                <c:manualLayout>
                  <c:x val="9.3833823227720742E-2"/>
                  <c:y val="-1.78408419997432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43A-468B-9185-9E6008CDAFC1}"/>
                </c:ext>
              </c:extLst>
            </c:dLbl>
            <c:dLbl>
              <c:idx val="2"/>
              <c:layout>
                <c:manualLayout>
                  <c:x val="4.1305074632060478E-2"/>
                  <c:y val="0.223800006897890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43A-468B-9185-9E6008CDAFC1}"/>
                </c:ext>
              </c:extLst>
            </c:dLbl>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extLst>
          </c:dLbls>
          <c:cat>
            <c:strRef>
              <c:f>'Pagina 2'!$AU$59:$AU$61</c:f>
              <c:strCache>
                <c:ptCount val="3"/>
                <c:pt idx="0">
                  <c:v>No Provistos</c:v>
                </c:pt>
                <c:pt idx="1">
                  <c:v>Encargo </c:v>
                </c:pt>
                <c:pt idx="2">
                  <c:v>Provisionales</c:v>
                </c:pt>
              </c:strCache>
            </c:strRef>
          </c:cat>
          <c:val>
            <c:numRef>
              <c:f>'Pagina 2'!$AW$59:$AW$61</c:f>
              <c:numCache>
                <c:formatCode>#,##0</c:formatCode>
                <c:ptCount val="3"/>
                <c:pt idx="0">
                  <c:v>5384</c:v>
                </c:pt>
                <c:pt idx="1">
                  <c:v>4723</c:v>
                </c:pt>
                <c:pt idx="2">
                  <c:v>19825</c:v>
                </c:pt>
              </c:numCache>
            </c:numRef>
          </c:val>
          <c:extLst>
            <c:ext xmlns:c16="http://schemas.microsoft.com/office/drawing/2014/chart" uri="{C3380CC4-5D6E-409C-BE32-E72D297353CC}">
              <c16:uniqueId val="{0000000D-643A-468B-9185-9E6008CDAFC1}"/>
            </c:ext>
          </c:extLst>
        </c:ser>
        <c:dLbls>
          <c:showLegendKey val="0"/>
          <c:showVal val="0"/>
          <c:showCatName val="0"/>
          <c:showSerName val="0"/>
          <c:showPercent val="0"/>
          <c:showBubbleSize val="0"/>
          <c:showLeaderLines val="0"/>
        </c:dLbls>
        <c:firstSliceAng val="0"/>
        <c:holeSize val="54"/>
      </c:doughnutChart>
      <c:spPr>
        <a:noFill/>
        <a:ln>
          <a:noFill/>
        </a:ln>
        <a:effectLst/>
      </c:spPr>
    </c:plotArea>
    <c:legend>
      <c:legendPos val="b"/>
      <c:layout>
        <c:manualLayout>
          <c:xMode val="edge"/>
          <c:yMode val="edge"/>
          <c:x val="0.74502377630428318"/>
          <c:y val="0.70087360350886274"/>
          <c:w val="0.25497622369571687"/>
          <c:h val="0.22295654594474462"/>
        </c:manualLayout>
      </c:layout>
      <c:overlay val="0"/>
      <c:spPr>
        <a:noFill/>
        <a:ln>
          <a:noFill/>
        </a:ln>
        <a:effectLst/>
      </c:spPr>
      <c:txPr>
        <a:bodyPr rot="0" spcFirstLastPara="1" vertOverflow="ellipsis" vert="horz" wrap="square" anchor="ctr" anchorCtr="1"/>
        <a:lstStyle/>
        <a:p>
          <a:pPr rtl="0">
            <a:defRPr sz="18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w="9525" cap="flat" cmpd="sng" algn="ctr">
      <a:noFill/>
      <a:round/>
    </a:ln>
    <a:effectLst/>
  </c:spPr>
  <c:txPr>
    <a:bodyPr/>
    <a:lstStyle/>
    <a:p>
      <a:pPr>
        <a:defRPr sz="1800"/>
      </a:pPr>
      <a:endParaRPr lang="es-CO"/>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barChart>
        <c:barDir val="bar"/>
        <c:grouping val="clustered"/>
        <c:varyColors val="0"/>
        <c:ser>
          <c:idx val="0"/>
          <c:order val="0"/>
          <c:tx>
            <c:strRef>
              <c:f>Empleo!$O$139</c:f>
              <c:strCache>
                <c:ptCount val="1"/>
                <c:pt idx="0">
                  <c:v>Provisionales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Empleo!$N$140:$N$144</c:f>
              <c:strCache>
                <c:ptCount val="5"/>
                <c:pt idx="0">
                  <c:v>SUPERTRANSPORTE</c:v>
                </c:pt>
                <c:pt idx="1">
                  <c:v>MINTRANSPORTE</c:v>
                </c:pt>
                <c:pt idx="2">
                  <c:v>ANI</c:v>
                </c:pt>
                <c:pt idx="3">
                  <c:v>INVIAS</c:v>
                </c:pt>
                <c:pt idx="4">
                  <c:v>AEROCIVIL</c:v>
                </c:pt>
              </c:strCache>
            </c:strRef>
          </c:cat>
          <c:val>
            <c:numRef>
              <c:f>Empleo!$O$140:$O$144</c:f>
              <c:numCache>
                <c:formatCode>General</c:formatCode>
                <c:ptCount val="5"/>
                <c:pt idx="0">
                  <c:v>38</c:v>
                </c:pt>
                <c:pt idx="1">
                  <c:v>53</c:v>
                </c:pt>
                <c:pt idx="2">
                  <c:v>142</c:v>
                </c:pt>
                <c:pt idx="3">
                  <c:v>145</c:v>
                </c:pt>
                <c:pt idx="4">
                  <c:v>632</c:v>
                </c:pt>
              </c:numCache>
            </c:numRef>
          </c:val>
          <c:extLst>
            <c:ext xmlns:c16="http://schemas.microsoft.com/office/drawing/2014/chart" uri="{C3380CC4-5D6E-409C-BE32-E72D297353CC}">
              <c16:uniqueId val="{00000000-AF12-4E65-902A-109E7F998EE6}"/>
            </c:ext>
          </c:extLst>
        </c:ser>
        <c:dLbls>
          <c:showLegendKey val="0"/>
          <c:showVal val="0"/>
          <c:showCatName val="0"/>
          <c:showSerName val="0"/>
          <c:showPercent val="0"/>
          <c:showBubbleSize val="0"/>
        </c:dLbls>
        <c:gapWidth val="182"/>
        <c:axId val="-1866971088"/>
        <c:axId val="-1866983056"/>
      </c:barChart>
      <c:catAx>
        <c:axId val="-1866971088"/>
        <c:scaling>
          <c:orientation val="minMax"/>
        </c:scaling>
        <c:delete val="1"/>
        <c:axPos val="l"/>
        <c:numFmt formatCode="General" sourceLinked="1"/>
        <c:majorTickMark val="none"/>
        <c:minorTickMark val="none"/>
        <c:tickLblPos val="nextTo"/>
        <c:crossAx val="-1866983056"/>
        <c:crosses val="autoZero"/>
        <c:auto val="1"/>
        <c:lblAlgn val="ctr"/>
        <c:lblOffset val="100"/>
        <c:noMultiLvlLbl val="0"/>
      </c:catAx>
      <c:valAx>
        <c:axId val="-1866983056"/>
        <c:scaling>
          <c:orientation val="minMax"/>
        </c:scaling>
        <c:delete val="1"/>
        <c:axPos val="b"/>
        <c:numFmt formatCode="General" sourceLinked="1"/>
        <c:majorTickMark val="none"/>
        <c:minorTickMark val="none"/>
        <c:tickLblPos val="nextTo"/>
        <c:crossAx val="-1866971088"/>
        <c:crosses val="autoZero"/>
        <c:crossBetween val="between"/>
      </c:valAx>
      <c:spPr>
        <a:noFill/>
        <a:ln>
          <a:noFill/>
        </a:ln>
        <a:effectLst/>
      </c:spPr>
    </c:plotArea>
    <c:plotVisOnly val="1"/>
    <c:dispBlanksAs val="gap"/>
    <c:showDLblsOverMax val="0"/>
  </c:chart>
  <c:spPr>
    <a:noFill/>
    <a:ln>
      <a:noFill/>
    </a:ln>
    <a:effectLst/>
  </c:spPr>
  <c:txPr>
    <a:bodyPr/>
    <a:lstStyle/>
    <a:p>
      <a:pPr>
        <a:defRPr sz="1800"/>
      </a:pPr>
      <a:endParaRPr lang="es-CO"/>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798706796453527"/>
          <c:y val="0.24167999284471336"/>
          <c:w val="0.52351908704244698"/>
          <c:h val="0.66000551315649802"/>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705-4EC3-BF72-A0CB0453A53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705-4EC3-BF72-A0CB0453A53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705-4EC3-BF72-A0CB0453A53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705-4EC3-BF72-A0CB0453A53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705-4EC3-BF72-A0CB0453A536}"/>
              </c:ext>
            </c:extLst>
          </c:dPt>
          <c:dLbls>
            <c:dLbl>
              <c:idx val="3"/>
              <c:layout>
                <c:manualLayout>
                  <c:x val="-0.11331497704629155"/>
                  <c:y val="-1.8599262997327567E-3"/>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50000"/>
                          <a:lumOff val="50000"/>
                        </a:schemeClr>
                      </a:solidFill>
                      <a:latin typeface="+mn-lt"/>
                      <a:ea typeface="+mn-ea"/>
                      <a:cs typeface="+mn-cs"/>
                    </a:defRPr>
                  </a:pPr>
                  <a:endParaRPr lang="es-CO"/>
                </a:p>
              </c:txPr>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2705-4EC3-BF72-A0CB0453A536}"/>
                </c:ext>
              </c:extLst>
            </c:dLbl>
            <c:dLbl>
              <c:idx val="4"/>
              <c:layout>
                <c:manualLayout>
                  <c:x val="0.15263630294596428"/>
                  <c:y val="1.4328909700975438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50000"/>
                          <a:lumOff val="50000"/>
                        </a:schemeClr>
                      </a:solidFill>
                      <a:latin typeface="+mn-lt"/>
                      <a:ea typeface="+mn-ea"/>
                      <a:cs typeface="+mn-cs"/>
                    </a:defRPr>
                  </a:pPr>
                  <a:endParaRPr lang="es-CO"/>
                </a:p>
              </c:txPr>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2705-4EC3-BF72-A0CB0453A536}"/>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s-CO"/>
              </a:p>
            </c:txPr>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'Pagina 2'!$AU$81:$AU$85</c:f>
              <c:strCache>
                <c:ptCount val="5"/>
                <c:pt idx="0">
                  <c:v>Directivo</c:v>
                </c:pt>
                <c:pt idx="1">
                  <c:v>Asesor</c:v>
                </c:pt>
                <c:pt idx="2">
                  <c:v>Profesional</c:v>
                </c:pt>
                <c:pt idx="3">
                  <c:v>Técnico</c:v>
                </c:pt>
                <c:pt idx="4">
                  <c:v>Asistencial</c:v>
                </c:pt>
              </c:strCache>
            </c:strRef>
          </c:cat>
          <c:val>
            <c:numRef>
              <c:f>'Pagina 2'!$AY$81:$AY$85</c:f>
              <c:numCache>
                <c:formatCode>General</c:formatCode>
                <c:ptCount val="5"/>
                <c:pt idx="0">
                  <c:v>148</c:v>
                </c:pt>
                <c:pt idx="1">
                  <c:v>86</c:v>
                </c:pt>
                <c:pt idx="2">
                  <c:v>81</c:v>
                </c:pt>
                <c:pt idx="3">
                  <c:v>1</c:v>
                </c:pt>
                <c:pt idx="4">
                  <c:v>0</c:v>
                </c:pt>
              </c:numCache>
            </c:numRef>
          </c:val>
          <c:extLst>
            <c:ext xmlns:c16="http://schemas.microsoft.com/office/drawing/2014/chart" uri="{C3380CC4-5D6E-409C-BE32-E72D297353CC}">
              <c16:uniqueId val="{0000000A-2705-4EC3-BF72-A0CB0453A53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0.58187</cdr:x>
      <cdr:y>1.9794E-7</cdr:y>
    </cdr:from>
    <cdr:to>
      <cdr:x>0.62099</cdr:x>
      <cdr:y>1</cdr:y>
    </cdr:to>
    <cdr:sp macro="" textlink="">
      <cdr:nvSpPr>
        <cdr:cNvPr id="2" name="Rectángulo 1"/>
        <cdr:cNvSpPr/>
      </cdr:nvSpPr>
      <cdr:spPr>
        <a:xfrm xmlns:a="http://schemas.openxmlformats.org/drawingml/2006/main">
          <a:off x="4936500" y="1"/>
          <a:ext cx="331886" cy="5052029"/>
        </a:xfrm>
        <a:prstGeom xmlns:a="http://schemas.openxmlformats.org/drawingml/2006/main" prst="rect">
          <a:avLst/>
        </a:prstGeom>
        <a:solidFill xmlns:a="http://schemas.openxmlformats.org/drawingml/2006/main">
          <a:srgbClr val="FF0000">
            <a:alpha val="30000"/>
          </a:srgbClr>
        </a:solidFill>
        <a:ln xmlns:a="http://schemas.openxmlformats.org/drawingml/2006/main" w="28575">
          <a:noFill/>
          <a:prstDash val="sysDash"/>
        </a:ln>
      </cdr:spPr>
      <cdr:style>
        <a:lnRef xmlns:a="http://schemas.openxmlformats.org/drawingml/2006/main" idx="2">
          <a:schemeClr val="accent2"/>
        </a:lnRef>
        <a:fillRef xmlns:a="http://schemas.openxmlformats.org/drawingml/2006/main" idx="1">
          <a:schemeClr val="lt1"/>
        </a:fillRef>
        <a:effectRef xmlns:a="http://schemas.openxmlformats.org/drawingml/2006/main" idx="0">
          <a:schemeClr val="accent2"/>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endParaRPr lang="es-CO" dirty="0"/>
        </a:p>
      </cdr:txBody>
    </cdr:sp>
  </cdr:relSizeAnchor>
</c:userShapes>
</file>

<file path=ppt/drawings/drawing2.xml><?xml version="1.0" encoding="utf-8"?>
<c:userShapes xmlns:c="http://schemas.openxmlformats.org/drawingml/2006/chart">
  <cdr:relSizeAnchor xmlns:cdr="http://schemas.openxmlformats.org/drawingml/2006/chartDrawing">
    <cdr:from>
      <cdr:x>0.57611</cdr:x>
      <cdr:y>0.51892</cdr:y>
    </cdr:from>
    <cdr:to>
      <cdr:x>1</cdr:x>
      <cdr:y>0.74758</cdr:y>
    </cdr:to>
    <cdr:sp macro="" textlink="">
      <cdr:nvSpPr>
        <cdr:cNvPr id="2" name="Rectángulo 1">
          <a:extLst xmlns:a="http://schemas.openxmlformats.org/drawingml/2006/main">
            <a:ext uri="{FF2B5EF4-FFF2-40B4-BE49-F238E27FC236}">
              <a16:creationId xmlns:a16="http://schemas.microsoft.com/office/drawing/2014/main" id="{424C8318-58A3-48C1-882E-3DB3AC6E0A56}"/>
            </a:ext>
          </a:extLst>
        </cdr:cNvPr>
        <cdr:cNvSpPr/>
      </cdr:nvSpPr>
      <cdr:spPr>
        <a:xfrm xmlns:a="http://schemas.openxmlformats.org/drawingml/2006/main">
          <a:off x="2271051" y="1544027"/>
          <a:ext cx="1671004" cy="680383"/>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fld id="{9942C334-B5C8-47FE-8ECE-27C234B94D92}" type="TxLink">
            <a:rPr lang="en-US" sz="1800" b="0" i="0" u="none" strike="noStrike">
              <a:solidFill>
                <a:srgbClr val="404040"/>
              </a:solidFill>
              <a:latin typeface="Calibri"/>
              <a:cs typeface="Calibri"/>
            </a:rPr>
            <a:pPr/>
            <a:t>Total Entidades del Sector: 5</a:t>
          </a:fld>
          <a:endParaRPr lang="es-ES" sz="1800" dirty="0"/>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F95FF5C7-FBF4-4845-9257-89467FEE26EA}" type="datetimeFigureOut">
              <a:rPr lang="es-CO" smtClean="0"/>
              <a:t>15/12/2016</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2CB6D1F5-53F3-4459-B79A-6029A2F790D9}" type="slidenum">
              <a:rPr lang="es-CO" smtClean="0"/>
              <a:t>‹Nº›</a:t>
            </a:fld>
            <a:endParaRPr lang="es-CO"/>
          </a:p>
        </p:txBody>
      </p:sp>
    </p:spTree>
    <p:extLst>
      <p:ext uri="{BB962C8B-B14F-4D97-AF65-F5344CB8AC3E}">
        <p14:creationId xmlns:p14="http://schemas.microsoft.com/office/powerpoint/2010/main" val="3982296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95FF5C7-FBF4-4845-9257-89467FEE26EA}" type="datetimeFigureOut">
              <a:rPr lang="es-CO" smtClean="0"/>
              <a:t>15/12/2016</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2CB6D1F5-53F3-4459-B79A-6029A2F790D9}" type="slidenum">
              <a:rPr lang="es-CO" smtClean="0"/>
              <a:t>‹Nº›</a:t>
            </a:fld>
            <a:endParaRPr lang="es-CO"/>
          </a:p>
        </p:txBody>
      </p:sp>
    </p:spTree>
    <p:extLst>
      <p:ext uri="{BB962C8B-B14F-4D97-AF65-F5344CB8AC3E}">
        <p14:creationId xmlns:p14="http://schemas.microsoft.com/office/powerpoint/2010/main" val="3004710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95FF5C7-FBF4-4845-9257-89467FEE26EA}" type="datetimeFigureOut">
              <a:rPr lang="es-CO" smtClean="0"/>
              <a:t>15/12/2016</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2CB6D1F5-53F3-4459-B79A-6029A2F790D9}" type="slidenum">
              <a:rPr lang="es-CO" smtClean="0"/>
              <a:t>‹Nº›</a:t>
            </a:fld>
            <a:endParaRPr lang="es-CO"/>
          </a:p>
        </p:txBody>
      </p:sp>
    </p:spTree>
    <p:extLst>
      <p:ext uri="{BB962C8B-B14F-4D97-AF65-F5344CB8AC3E}">
        <p14:creationId xmlns:p14="http://schemas.microsoft.com/office/powerpoint/2010/main" val="3127212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95FF5C7-FBF4-4845-9257-89467FEE26EA}" type="datetimeFigureOut">
              <a:rPr lang="es-CO" smtClean="0"/>
              <a:t>15/12/2016</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2CB6D1F5-53F3-4459-B79A-6029A2F790D9}" type="slidenum">
              <a:rPr lang="es-CO" smtClean="0"/>
              <a:t>‹Nº›</a:t>
            </a:fld>
            <a:endParaRPr lang="es-CO"/>
          </a:p>
        </p:txBody>
      </p:sp>
    </p:spTree>
    <p:extLst>
      <p:ext uri="{BB962C8B-B14F-4D97-AF65-F5344CB8AC3E}">
        <p14:creationId xmlns:p14="http://schemas.microsoft.com/office/powerpoint/2010/main" val="2939403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F95FF5C7-FBF4-4845-9257-89467FEE26EA}" type="datetimeFigureOut">
              <a:rPr lang="es-CO" smtClean="0"/>
              <a:t>15/12/2016</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2CB6D1F5-53F3-4459-B79A-6029A2F790D9}" type="slidenum">
              <a:rPr lang="es-CO" smtClean="0"/>
              <a:t>‹Nº›</a:t>
            </a:fld>
            <a:endParaRPr lang="es-CO"/>
          </a:p>
        </p:txBody>
      </p:sp>
    </p:spTree>
    <p:extLst>
      <p:ext uri="{BB962C8B-B14F-4D97-AF65-F5344CB8AC3E}">
        <p14:creationId xmlns:p14="http://schemas.microsoft.com/office/powerpoint/2010/main" val="1828470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F95FF5C7-FBF4-4845-9257-89467FEE26EA}" type="datetimeFigureOut">
              <a:rPr lang="es-CO" smtClean="0"/>
              <a:t>15/12/2016</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2CB6D1F5-53F3-4459-B79A-6029A2F790D9}" type="slidenum">
              <a:rPr lang="es-CO" smtClean="0"/>
              <a:t>‹Nº›</a:t>
            </a:fld>
            <a:endParaRPr lang="es-CO"/>
          </a:p>
        </p:txBody>
      </p:sp>
    </p:spTree>
    <p:extLst>
      <p:ext uri="{BB962C8B-B14F-4D97-AF65-F5344CB8AC3E}">
        <p14:creationId xmlns:p14="http://schemas.microsoft.com/office/powerpoint/2010/main" val="891835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F95FF5C7-FBF4-4845-9257-89467FEE26EA}" type="datetimeFigureOut">
              <a:rPr lang="es-CO" smtClean="0"/>
              <a:t>15/12/2016</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2CB6D1F5-53F3-4459-B79A-6029A2F790D9}" type="slidenum">
              <a:rPr lang="es-CO" smtClean="0"/>
              <a:t>‹Nº›</a:t>
            </a:fld>
            <a:endParaRPr lang="es-CO"/>
          </a:p>
        </p:txBody>
      </p:sp>
    </p:spTree>
    <p:extLst>
      <p:ext uri="{BB962C8B-B14F-4D97-AF65-F5344CB8AC3E}">
        <p14:creationId xmlns:p14="http://schemas.microsoft.com/office/powerpoint/2010/main" val="1711461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F95FF5C7-FBF4-4845-9257-89467FEE26EA}" type="datetimeFigureOut">
              <a:rPr lang="es-CO" smtClean="0"/>
              <a:t>15/12/2016</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2CB6D1F5-53F3-4459-B79A-6029A2F790D9}" type="slidenum">
              <a:rPr lang="es-CO" smtClean="0"/>
              <a:t>‹Nº›</a:t>
            </a:fld>
            <a:endParaRPr lang="es-CO"/>
          </a:p>
        </p:txBody>
      </p:sp>
    </p:spTree>
    <p:extLst>
      <p:ext uri="{BB962C8B-B14F-4D97-AF65-F5344CB8AC3E}">
        <p14:creationId xmlns:p14="http://schemas.microsoft.com/office/powerpoint/2010/main" val="2214885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5FF5C7-FBF4-4845-9257-89467FEE26EA}" type="datetimeFigureOut">
              <a:rPr lang="es-CO" smtClean="0"/>
              <a:t>15/12/2016</a:t>
            </a:fld>
            <a:endParaRPr lang="es-CO"/>
          </a:p>
        </p:txBody>
      </p:sp>
      <p:sp>
        <p:nvSpPr>
          <p:cNvPr id="3" name="Footer Placeholder 2"/>
          <p:cNvSpPr>
            <a:spLocks noGrp="1"/>
          </p:cNvSpPr>
          <p:nvPr>
            <p:ph type="ftr" sz="quarter" idx="11"/>
          </p:nvPr>
        </p:nvSpPr>
        <p:spPr/>
        <p:txBody>
          <a:bodyPr/>
          <a:lstStyle/>
          <a:p>
            <a:endParaRPr lang="es-CO"/>
          </a:p>
        </p:txBody>
      </p:sp>
      <p:sp>
        <p:nvSpPr>
          <p:cNvPr id="4" name="Slide Number Placeholder 3"/>
          <p:cNvSpPr>
            <a:spLocks noGrp="1"/>
          </p:cNvSpPr>
          <p:nvPr>
            <p:ph type="sldNum" sz="quarter" idx="12"/>
          </p:nvPr>
        </p:nvSpPr>
        <p:spPr/>
        <p:txBody>
          <a:bodyPr/>
          <a:lstStyle/>
          <a:p>
            <a:fld id="{2CB6D1F5-53F3-4459-B79A-6029A2F790D9}" type="slidenum">
              <a:rPr lang="es-CO" smtClean="0"/>
              <a:t>‹Nº›</a:t>
            </a:fld>
            <a:endParaRPr lang="es-CO"/>
          </a:p>
        </p:txBody>
      </p:sp>
    </p:spTree>
    <p:extLst>
      <p:ext uri="{BB962C8B-B14F-4D97-AF65-F5344CB8AC3E}">
        <p14:creationId xmlns:p14="http://schemas.microsoft.com/office/powerpoint/2010/main" val="2644084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F95FF5C7-FBF4-4845-9257-89467FEE26EA}" type="datetimeFigureOut">
              <a:rPr lang="es-CO" smtClean="0"/>
              <a:t>15/12/2016</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2CB6D1F5-53F3-4459-B79A-6029A2F790D9}" type="slidenum">
              <a:rPr lang="es-CO" smtClean="0"/>
              <a:t>‹Nº›</a:t>
            </a:fld>
            <a:endParaRPr lang="es-CO"/>
          </a:p>
        </p:txBody>
      </p:sp>
    </p:spTree>
    <p:extLst>
      <p:ext uri="{BB962C8B-B14F-4D97-AF65-F5344CB8AC3E}">
        <p14:creationId xmlns:p14="http://schemas.microsoft.com/office/powerpoint/2010/main" val="216646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F95FF5C7-FBF4-4845-9257-89467FEE26EA}" type="datetimeFigureOut">
              <a:rPr lang="es-CO" smtClean="0"/>
              <a:t>15/12/2016</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2CB6D1F5-53F3-4459-B79A-6029A2F790D9}" type="slidenum">
              <a:rPr lang="es-CO" smtClean="0"/>
              <a:t>‹Nº›</a:t>
            </a:fld>
            <a:endParaRPr lang="es-CO"/>
          </a:p>
        </p:txBody>
      </p:sp>
    </p:spTree>
    <p:extLst>
      <p:ext uri="{BB962C8B-B14F-4D97-AF65-F5344CB8AC3E}">
        <p14:creationId xmlns:p14="http://schemas.microsoft.com/office/powerpoint/2010/main" val="3972098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5FF5C7-FBF4-4845-9257-89467FEE26EA}" type="datetimeFigureOut">
              <a:rPr lang="es-CO" smtClean="0"/>
              <a:t>15/12/2016</a:t>
            </a:fld>
            <a:endParaRPr lang="es-C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B6D1F5-53F3-4459-B79A-6029A2F790D9}" type="slidenum">
              <a:rPr lang="es-CO" smtClean="0"/>
              <a:t>‹Nº›</a:t>
            </a:fld>
            <a:endParaRPr lang="es-CO"/>
          </a:p>
        </p:txBody>
      </p:sp>
    </p:spTree>
    <p:extLst>
      <p:ext uri="{BB962C8B-B14F-4D97-AF65-F5344CB8AC3E}">
        <p14:creationId xmlns:p14="http://schemas.microsoft.com/office/powerpoint/2010/main" val="5317010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openxmlformats.org/officeDocument/2006/relationships/image" Target="../media/image21.gif"/><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chart" Target="../charts/chart1.xml"/><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hemeOverride" Target="../theme/themeOverride8.xml"/><Relationship Id="rId5" Type="http://schemas.openxmlformats.org/officeDocument/2006/relationships/chart" Target="../charts/chart3.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7.png"/><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hemeOverride" Target="../theme/themeOverride9.xml"/><Relationship Id="rId6" Type="http://schemas.openxmlformats.org/officeDocument/2006/relationships/image" Target="../media/image22.png"/><Relationship Id="rId5" Type="http://schemas.openxmlformats.org/officeDocument/2006/relationships/image" Target="../media/image21.gif"/><Relationship Id="rId4" Type="http://schemas.openxmlformats.org/officeDocument/2006/relationships/image" Target="../media/image20.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hemeOverride" Target="../theme/themeOverride10.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hemeOverride" Target="../theme/themeOverr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hemeOverride" Target="../theme/themeOverride12.xml"/><Relationship Id="rId4" Type="http://schemas.openxmlformats.org/officeDocument/2006/relationships/chart" Target="../charts/char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hemeOverride" Target="../theme/themeOverride13.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hemeOverride" Target="../theme/themeOverride14.xml"/><Relationship Id="rId4" Type="http://schemas.openxmlformats.org/officeDocument/2006/relationships/chart" Target="../charts/chart5.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hemeOverride" Target="../theme/themeOverride15.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hemeOverride" Target="../theme/themeOverride16.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hemeOverride" Target="../theme/themeOverride17.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hemeOverride" Target="../theme/themeOverride18.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hemeOverride" Target="../theme/themeOverride19.xml"/><Relationship Id="rId5" Type="http://schemas.openxmlformats.org/officeDocument/2006/relationships/chart" Target="../charts/chart7.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7.png"/><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hemeOverride" Target="../theme/themeOverride21.xml"/><Relationship Id="rId6" Type="http://schemas.openxmlformats.org/officeDocument/2006/relationships/image" Target="../media/image21.gif"/><Relationship Id="rId5" Type="http://schemas.openxmlformats.org/officeDocument/2006/relationships/image" Target="../media/image20.png"/><Relationship Id="rId4" Type="http://schemas.openxmlformats.org/officeDocument/2006/relationships/chart" Target="../charts/chart8.xml"/><Relationship Id="rId9" Type="http://schemas.openxmlformats.org/officeDocument/2006/relationships/image" Target="../media/image25.png"/></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7.png"/><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hemeOverride" Target="../theme/themeOverride22.xml"/><Relationship Id="rId6" Type="http://schemas.openxmlformats.org/officeDocument/2006/relationships/image" Target="../media/image43.png"/><Relationship Id="rId5" Type="http://schemas.openxmlformats.org/officeDocument/2006/relationships/image" Target="../media/image21.gif"/><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hemeOverride" Target="../theme/themeOverride23.xml"/><Relationship Id="rId5" Type="http://schemas.openxmlformats.org/officeDocument/2006/relationships/chart" Target="../charts/chart10.xml"/><Relationship Id="rId4" Type="http://schemas.openxmlformats.org/officeDocument/2006/relationships/chart" Target="../charts/chart9.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hemeOverride" Target="../theme/themeOverr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themeOverride" Target="../theme/themeOverride2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themeOverride" Target="../theme/themeOverride2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themeOverride" Target="../theme/themeOverride28.xml"/><Relationship Id="rId6" Type="http://schemas.openxmlformats.org/officeDocument/2006/relationships/image" Target="../media/image51.png"/><Relationship Id="rId5" Type="http://schemas.openxmlformats.org/officeDocument/2006/relationships/image" Target="../media/image21.gif"/><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themeOverride" Target="../theme/themeOverride29.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themeOverride" Target="../theme/themeOverride30.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themeOverride" Target="../theme/themeOverride31.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themeOverride" Target="../theme/themeOverride33.xml"/><Relationship Id="rId4" Type="http://schemas.openxmlformats.org/officeDocument/2006/relationships/chart" Target="../charts/char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themeOverride" Target="../theme/themeOverride34.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hemeOverride" Target="../theme/themeOverride35.xml"/><Relationship Id="rId4" Type="http://schemas.openxmlformats.org/officeDocument/2006/relationships/chart" Target="../charts/chart14.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hemeOverride" Target="../theme/themeOverride36.xml"/><Relationship Id="rId4" Type="http://schemas.openxmlformats.org/officeDocument/2006/relationships/chart" Target="../charts/chart1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hemeOverride" Target="../theme/themeOverride38.xml"/><Relationship Id="rId4" Type="http://schemas.openxmlformats.org/officeDocument/2006/relationships/chart" Target="../charts/chart16.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hemeOverride" Target="../theme/themeOverride40.xml"/><Relationship Id="rId5" Type="http://schemas.openxmlformats.org/officeDocument/2006/relationships/chart" Target="../charts/chart18.xml"/><Relationship Id="rId4" Type="http://schemas.openxmlformats.org/officeDocument/2006/relationships/chart" Target="../charts/chart17.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hemeOverride" Target="../theme/themeOverride43.xml"/><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hemeOverride" Target="../theme/themeOverride44.xml"/><Relationship Id="rId6" Type="http://schemas.openxmlformats.org/officeDocument/2006/relationships/image" Target="../media/image60.png"/><Relationship Id="rId5" Type="http://schemas.openxmlformats.org/officeDocument/2006/relationships/image" Target="../media/image21.gif"/><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hemeOverride" Target="../theme/themeOverride4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hemeOverride" Target="../theme/themeOverride46.xml"/><Relationship Id="rId5" Type="http://schemas.openxmlformats.org/officeDocument/2006/relationships/image" Target="../media/image64.png"/><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hemeOverride" Target="../theme/themeOverride47.xml"/><Relationship Id="rId4" Type="http://schemas.openxmlformats.org/officeDocument/2006/relationships/chart" Target="../charts/chart19.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hemeOverride" Target="../theme/themeOverride48.xml"/></Relationships>
</file>

<file path=ppt/slides/_rels/slide4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21.gif"/><Relationship Id="rId2" Type="http://schemas.openxmlformats.org/officeDocument/2006/relationships/slideLayout" Target="../slideLayouts/slideLayout2.xml"/><Relationship Id="rId1" Type="http://schemas.openxmlformats.org/officeDocument/2006/relationships/themeOverride" Target="../theme/themeOverride49.xml"/><Relationship Id="rId6" Type="http://schemas.openxmlformats.org/officeDocument/2006/relationships/image" Target="../media/image24.png"/><Relationship Id="rId5" Type="http://schemas.openxmlformats.org/officeDocument/2006/relationships/image" Target="../media/image65.png"/><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6.png"/><Relationship Id="rId7" Type="http://schemas.openxmlformats.org/officeDocument/2006/relationships/image" Target="../media/image21.gif"/><Relationship Id="rId2" Type="http://schemas.openxmlformats.org/officeDocument/2006/relationships/slideLayout" Target="../slideLayouts/slideLayout2.xml"/><Relationship Id="rId1" Type="http://schemas.openxmlformats.org/officeDocument/2006/relationships/themeOverride" Target="../theme/themeOverride50.xml"/><Relationship Id="rId6" Type="http://schemas.openxmlformats.org/officeDocument/2006/relationships/image" Target="../media/image24.png"/><Relationship Id="rId5" Type="http://schemas.openxmlformats.org/officeDocument/2006/relationships/image" Target="../media/image50.png"/><Relationship Id="rId4" Type="http://schemas.openxmlformats.org/officeDocument/2006/relationships/chart" Target="../charts/chart20.xml"/><Relationship Id="rId9"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7.xml"/><Relationship Id="rId1" Type="http://schemas.openxmlformats.org/officeDocument/2006/relationships/themeOverride" Target="../theme/themeOverride51.xml"/><Relationship Id="rId5" Type="http://schemas.openxmlformats.org/officeDocument/2006/relationships/image" Target="../media/image67.jpeg"/><Relationship Id="rId4" Type="http://schemas.openxmlformats.org/officeDocument/2006/relationships/image" Target="../media/image21.gif"/></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hemeOverride" Target="../theme/themeOverride52.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hemeOverride" Target="../theme/themeOverride53.xml"/><Relationship Id="rId5" Type="http://schemas.openxmlformats.org/officeDocument/2006/relationships/image" Target="../media/image64.png"/><Relationship Id="rId4" Type="http://schemas.openxmlformats.org/officeDocument/2006/relationships/image" Target="../media/image24.png"/></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2.xml"/><Relationship Id="rId1" Type="http://schemas.openxmlformats.org/officeDocument/2006/relationships/themeOverride" Target="../theme/themeOverride54.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6" name="Conector recto 5"/>
          <p:cNvCxnSpPr/>
          <p:nvPr/>
        </p:nvCxnSpPr>
        <p:spPr>
          <a:xfrm>
            <a:off x="4383314" y="1407206"/>
            <a:ext cx="14514" cy="448491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CuadroTexto 12"/>
          <p:cNvSpPr txBox="1">
            <a:spLocks noChangeArrowheads="1"/>
          </p:cNvSpPr>
          <p:nvPr/>
        </p:nvSpPr>
        <p:spPr bwMode="auto">
          <a:xfrm>
            <a:off x="4771344" y="1721297"/>
            <a:ext cx="773997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marL="0" lvl="1" indent="0" defTabSz="418178" fontAlgn="base">
              <a:spcBef>
                <a:spcPct val="0"/>
              </a:spcBef>
              <a:spcAft>
                <a:spcPct val="0"/>
              </a:spcAft>
              <a:buNone/>
            </a:pPr>
            <a:r>
              <a:rPr lang="es-CO" sz="4000" b="1" dirty="0">
                <a:solidFill>
                  <a:srgbClr val="858585"/>
                </a:solidFill>
              </a:rPr>
              <a:t>Resultados de Gestión </a:t>
            </a:r>
          </a:p>
          <a:p>
            <a:pPr marL="0" lvl="1" indent="0" defTabSz="418178" fontAlgn="base">
              <a:spcBef>
                <a:spcPct val="0"/>
              </a:spcBef>
              <a:spcAft>
                <a:spcPct val="0"/>
              </a:spcAft>
              <a:buNone/>
            </a:pPr>
            <a:r>
              <a:rPr lang="es-CO" sz="4000" b="1" dirty="0">
                <a:solidFill>
                  <a:srgbClr val="858585"/>
                </a:solidFill>
              </a:rPr>
              <a:t>Sector Transporte</a:t>
            </a:r>
            <a:endParaRPr lang="es-CO" sz="4000" b="1" dirty="0">
              <a:solidFill>
                <a:srgbClr val="858585"/>
              </a:solidFill>
              <a:latin typeface="Trebuchet MS" panose="020B0603020202020204" pitchFamily="34" charset="0"/>
              <a:ea typeface="Verdana" panose="020B0604030504040204" pitchFamily="34" charset="0"/>
              <a:cs typeface="Verdana" panose="020B0604030504040204" pitchFamily="34" charset="0"/>
            </a:endParaRPr>
          </a:p>
        </p:txBody>
      </p:sp>
      <p:sp>
        <p:nvSpPr>
          <p:cNvPr id="8" name="CuadroTexto 12"/>
          <p:cNvSpPr txBox="1">
            <a:spLocks noChangeArrowheads="1"/>
          </p:cNvSpPr>
          <p:nvPr/>
        </p:nvSpPr>
        <p:spPr bwMode="auto">
          <a:xfrm>
            <a:off x="4916486" y="4947887"/>
            <a:ext cx="7173913" cy="944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r">
              <a:lnSpc>
                <a:spcPct val="80000"/>
              </a:lnSpc>
              <a:spcBef>
                <a:spcPts val="600"/>
              </a:spcBef>
              <a:spcAft>
                <a:spcPts val="600"/>
              </a:spcAft>
              <a:buNone/>
            </a:pPr>
            <a:r>
              <a:rPr lang="es-ES_tradnl" altLang="es-CO" dirty="0">
                <a:solidFill>
                  <a:srgbClr val="7F7F7F"/>
                </a:solidFill>
              </a:rPr>
              <a:t>Comité Sectorial de Desarrollo Administrativo</a:t>
            </a:r>
          </a:p>
          <a:p>
            <a:pPr algn="r">
              <a:lnSpc>
                <a:spcPct val="80000"/>
              </a:lnSpc>
              <a:spcBef>
                <a:spcPts val="600"/>
              </a:spcBef>
              <a:spcAft>
                <a:spcPts val="600"/>
              </a:spcAft>
              <a:buNone/>
            </a:pPr>
            <a:r>
              <a:rPr lang="es-ES_tradnl" altLang="es-CO" dirty="0">
                <a:solidFill>
                  <a:srgbClr val="7F7F7F"/>
                </a:solidFill>
              </a:rPr>
              <a:t>Diciembre 14 de 2016</a:t>
            </a:r>
            <a:endParaRPr lang="es-ES_tradnl" altLang="es-CO" b="1" dirty="0">
              <a:solidFill>
                <a:srgbClr val="7F7F7F"/>
              </a:solidFill>
            </a:endParaRPr>
          </a:p>
        </p:txBody>
      </p:sp>
    </p:spTree>
    <p:extLst>
      <p:ext uri="{BB962C8B-B14F-4D97-AF65-F5344CB8AC3E}">
        <p14:creationId xmlns:p14="http://schemas.microsoft.com/office/powerpoint/2010/main" val="1091492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8573549" y="6031539"/>
            <a:ext cx="3531765" cy="797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4" name="Rectángulo 53"/>
          <p:cNvSpPr/>
          <p:nvPr/>
        </p:nvSpPr>
        <p:spPr>
          <a:xfrm>
            <a:off x="10024844" y="2540111"/>
            <a:ext cx="1946246" cy="3871992"/>
          </a:xfrm>
          <a:prstGeom prst="rect">
            <a:avLst/>
          </a:prstGeom>
          <a:solidFill>
            <a:schemeClr val="bg1">
              <a:lumMod val="9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O" dirty="0"/>
          </a:p>
        </p:txBody>
      </p:sp>
      <p:sp>
        <p:nvSpPr>
          <p:cNvPr id="55" name="Rectángulo 54"/>
          <p:cNvSpPr/>
          <p:nvPr/>
        </p:nvSpPr>
        <p:spPr>
          <a:xfrm>
            <a:off x="9848912" y="2540111"/>
            <a:ext cx="175932" cy="387199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O" dirty="0"/>
          </a:p>
        </p:txBody>
      </p:sp>
      <p:sp>
        <p:nvSpPr>
          <p:cNvPr id="6" name="CuadroTexto 15"/>
          <p:cNvSpPr txBox="1">
            <a:spLocks noChangeArrowheads="1"/>
          </p:cNvSpPr>
          <p:nvPr/>
        </p:nvSpPr>
        <p:spPr bwMode="auto">
          <a:xfrm>
            <a:off x="47708" y="326797"/>
            <a:ext cx="7433747"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3200" b="1" dirty="0">
                <a:solidFill>
                  <a:srgbClr val="858585"/>
                </a:solidFill>
              </a:rPr>
              <a:t>Empleos y su Clasificación</a:t>
            </a:r>
          </a:p>
        </p:txBody>
      </p:sp>
      <p:sp>
        <p:nvSpPr>
          <p:cNvPr id="4" name="CuadroTexto 15"/>
          <p:cNvSpPr txBox="1">
            <a:spLocks noChangeArrowheads="1"/>
          </p:cNvSpPr>
          <p:nvPr/>
        </p:nvSpPr>
        <p:spPr bwMode="auto">
          <a:xfrm>
            <a:off x="47708" y="694137"/>
            <a:ext cx="7433747"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2400" b="1" dirty="0">
                <a:solidFill>
                  <a:srgbClr val="858585"/>
                </a:solidFill>
              </a:rPr>
              <a:t>Sector vs. Rama Ejecutiva</a:t>
            </a:r>
          </a:p>
        </p:txBody>
      </p:sp>
      <p:sp>
        <p:nvSpPr>
          <p:cNvPr id="7" name="CuadroTexto 6"/>
          <p:cNvSpPr txBox="1"/>
          <p:nvPr/>
        </p:nvSpPr>
        <p:spPr>
          <a:xfrm>
            <a:off x="0" y="6551953"/>
            <a:ext cx="8674217" cy="276999"/>
          </a:xfrm>
          <a:prstGeom prst="rect">
            <a:avLst/>
          </a:prstGeom>
          <a:noFill/>
        </p:spPr>
        <p:txBody>
          <a:bodyPr wrap="square" rtlCol="0">
            <a:spAutoFit/>
          </a:bodyPr>
          <a:lstStyle/>
          <a:p>
            <a:r>
              <a:rPr lang="es-CO" sz="1200" b="1" i="1" dirty="0">
                <a:solidFill>
                  <a:srgbClr val="632B00"/>
                </a:solidFill>
              </a:rPr>
              <a:t>Fuente: Función Pública, SIGEP, septiembre 30 de 2016</a:t>
            </a:r>
          </a:p>
        </p:txBody>
      </p:sp>
      <p:sp>
        <p:nvSpPr>
          <p:cNvPr id="3" name="CuadroTexto 2"/>
          <p:cNvSpPr txBox="1"/>
          <p:nvPr/>
        </p:nvSpPr>
        <p:spPr>
          <a:xfrm>
            <a:off x="8095375" y="3090196"/>
            <a:ext cx="693823" cy="400110"/>
          </a:xfrm>
          <a:prstGeom prst="rect">
            <a:avLst/>
          </a:prstGeom>
          <a:noFill/>
        </p:spPr>
        <p:txBody>
          <a:bodyPr wrap="square" rtlCol="0">
            <a:spAutoFit/>
          </a:bodyPr>
          <a:lstStyle/>
          <a:p>
            <a:pPr algn="r"/>
            <a:r>
              <a:rPr lang="es-CO" sz="2000" dirty="0"/>
              <a:t>374</a:t>
            </a:r>
          </a:p>
        </p:txBody>
      </p:sp>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9199" y="2954542"/>
            <a:ext cx="304224" cy="540000"/>
          </a:xfrm>
          <a:prstGeom prst="rect">
            <a:avLst/>
          </a:prstGeom>
        </p:spPr>
      </p:pic>
      <p:sp>
        <p:nvSpPr>
          <p:cNvPr id="13" name="CuadroTexto 12"/>
          <p:cNvSpPr txBox="1"/>
          <p:nvPr/>
        </p:nvSpPr>
        <p:spPr>
          <a:xfrm>
            <a:off x="10543682" y="3090196"/>
            <a:ext cx="1219200" cy="400110"/>
          </a:xfrm>
          <a:prstGeom prst="rect">
            <a:avLst/>
          </a:prstGeom>
          <a:noFill/>
        </p:spPr>
        <p:txBody>
          <a:bodyPr wrap="square" rtlCol="0">
            <a:spAutoFit/>
          </a:bodyPr>
          <a:lstStyle/>
          <a:p>
            <a:pPr algn="r"/>
            <a:r>
              <a:rPr lang="es-CO" sz="2000" dirty="0"/>
              <a:t>22.244</a:t>
            </a:r>
          </a:p>
        </p:txBody>
      </p:sp>
      <p:sp>
        <p:nvSpPr>
          <p:cNvPr id="14" name="CuadroTexto 13"/>
          <p:cNvSpPr txBox="1"/>
          <p:nvPr/>
        </p:nvSpPr>
        <p:spPr>
          <a:xfrm>
            <a:off x="7569999" y="3700149"/>
            <a:ext cx="1219200" cy="400110"/>
          </a:xfrm>
          <a:prstGeom prst="rect">
            <a:avLst/>
          </a:prstGeom>
          <a:noFill/>
        </p:spPr>
        <p:txBody>
          <a:bodyPr wrap="square" rtlCol="0">
            <a:spAutoFit/>
          </a:bodyPr>
          <a:lstStyle/>
          <a:p>
            <a:pPr algn="r"/>
            <a:r>
              <a:rPr lang="es-CO" sz="2000" dirty="0"/>
              <a:t>4.873</a:t>
            </a:r>
          </a:p>
        </p:txBody>
      </p:sp>
      <p:sp>
        <p:nvSpPr>
          <p:cNvPr id="15" name="CuadroTexto 14"/>
          <p:cNvSpPr txBox="1"/>
          <p:nvPr/>
        </p:nvSpPr>
        <p:spPr>
          <a:xfrm>
            <a:off x="10543682" y="3694001"/>
            <a:ext cx="1219200" cy="400110"/>
          </a:xfrm>
          <a:prstGeom prst="rect">
            <a:avLst/>
          </a:prstGeom>
          <a:noFill/>
        </p:spPr>
        <p:txBody>
          <a:bodyPr wrap="square" rtlCol="0">
            <a:spAutoFit/>
          </a:bodyPr>
          <a:lstStyle/>
          <a:p>
            <a:pPr algn="r"/>
            <a:r>
              <a:rPr lang="es-CO" sz="2000" dirty="0"/>
              <a:t>74.996</a:t>
            </a:r>
          </a:p>
        </p:txBody>
      </p:sp>
      <p:sp>
        <p:nvSpPr>
          <p:cNvPr id="16" name="CuadroTexto 15"/>
          <p:cNvSpPr txBox="1"/>
          <p:nvPr/>
        </p:nvSpPr>
        <p:spPr>
          <a:xfrm>
            <a:off x="7569999" y="4343602"/>
            <a:ext cx="1219200" cy="400110"/>
          </a:xfrm>
          <a:prstGeom prst="rect">
            <a:avLst/>
          </a:prstGeom>
          <a:noFill/>
        </p:spPr>
        <p:txBody>
          <a:bodyPr wrap="square" rtlCol="0">
            <a:spAutoFit/>
          </a:bodyPr>
          <a:lstStyle/>
          <a:p>
            <a:pPr algn="r"/>
            <a:r>
              <a:rPr lang="es-CO" sz="2000" dirty="0"/>
              <a:t>0</a:t>
            </a:r>
          </a:p>
        </p:txBody>
      </p:sp>
      <p:sp>
        <p:nvSpPr>
          <p:cNvPr id="17" name="CuadroTexto 16"/>
          <p:cNvSpPr txBox="1"/>
          <p:nvPr/>
        </p:nvSpPr>
        <p:spPr>
          <a:xfrm>
            <a:off x="10543682" y="4343602"/>
            <a:ext cx="1219200" cy="400110"/>
          </a:xfrm>
          <a:prstGeom prst="rect">
            <a:avLst/>
          </a:prstGeom>
          <a:noFill/>
        </p:spPr>
        <p:txBody>
          <a:bodyPr wrap="square" rtlCol="0">
            <a:spAutoFit/>
          </a:bodyPr>
          <a:lstStyle/>
          <a:p>
            <a:pPr algn="r"/>
            <a:r>
              <a:rPr lang="es-CO" sz="2000" dirty="0"/>
              <a:t>26</a:t>
            </a:r>
          </a:p>
        </p:txBody>
      </p:sp>
      <p:sp>
        <p:nvSpPr>
          <p:cNvPr id="18" name="CuadroTexto 17"/>
          <p:cNvSpPr txBox="1"/>
          <p:nvPr/>
        </p:nvSpPr>
        <p:spPr>
          <a:xfrm>
            <a:off x="7569999" y="4951822"/>
            <a:ext cx="1219200" cy="400110"/>
          </a:xfrm>
          <a:prstGeom prst="rect">
            <a:avLst/>
          </a:prstGeom>
          <a:noFill/>
        </p:spPr>
        <p:txBody>
          <a:bodyPr wrap="square" rtlCol="0">
            <a:spAutoFit/>
          </a:bodyPr>
          <a:lstStyle/>
          <a:p>
            <a:pPr algn="r"/>
            <a:r>
              <a:rPr lang="es-CO" sz="2000" dirty="0"/>
              <a:t>0</a:t>
            </a:r>
          </a:p>
        </p:txBody>
      </p:sp>
      <p:sp>
        <p:nvSpPr>
          <p:cNvPr id="19" name="CuadroTexto 18"/>
          <p:cNvSpPr txBox="1"/>
          <p:nvPr/>
        </p:nvSpPr>
        <p:spPr>
          <a:xfrm>
            <a:off x="10543682" y="4951822"/>
            <a:ext cx="1219200" cy="400110"/>
          </a:xfrm>
          <a:prstGeom prst="rect">
            <a:avLst/>
          </a:prstGeom>
          <a:noFill/>
        </p:spPr>
        <p:txBody>
          <a:bodyPr wrap="square" rtlCol="0">
            <a:spAutoFit/>
          </a:bodyPr>
          <a:lstStyle/>
          <a:p>
            <a:pPr algn="r"/>
            <a:r>
              <a:rPr lang="es-CO" sz="2000" dirty="0"/>
              <a:t>7.495</a:t>
            </a:r>
          </a:p>
        </p:txBody>
      </p:sp>
      <p:sp>
        <p:nvSpPr>
          <p:cNvPr id="22" name="CuadroTexto 21"/>
          <p:cNvSpPr txBox="1"/>
          <p:nvPr/>
        </p:nvSpPr>
        <p:spPr>
          <a:xfrm>
            <a:off x="7569999" y="5888883"/>
            <a:ext cx="1219200" cy="523220"/>
          </a:xfrm>
          <a:prstGeom prst="rect">
            <a:avLst/>
          </a:prstGeom>
          <a:noFill/>
        </p:spPr>
        <p:txBody>
          <a:bodyPr wrap="square" rtlCol="0">
            <a:spAutoFit/>
          </a:bodyPr>
          <a:lstStyle/>
          <a:p>
            <a:pPr algn="r"/>
            <a:r>
              <a:rPr lang="es-CO" sz="2800" b="1" dirty="0">
                <a:solidFill>
                  <a:srgbClr val="ED7D31"/>
                </a:solidFill>
              </a:rPr>
              <a:t>5.247</a:t>
            </a:r>
          </a:p>
        </p:txBody>
      </p:sp>
      <p:sp>
        <p:nvSpPr>
          <p:cNvPr id="23" name="CuadroTexto 22"/>
          <p:cNvSpPr txBox="1"/>
          <p:nvPr/>
        </p:nvSpPr>
        <p:spPr>
          <a:xfrm>
            <a:off x="10024843" y="5888883"/>
            <a:ext cx="1919081" cy="523220"/>
          </a:xfrm>
          <a:prstGeom prst="rect">
            <a:avLst/>
          </a:prstGeom>
          <a:noFill/>
        </p:spPr>
        <p:txBody>
          <a:bodyPr wrap="square" rtlCol="0">
            <a:spAutoFit/>
          </a:bodyPr>
          <a:lstStyle/>
          <a:p>
            <a:pPr algn="r"/>
            <a:r>
              <a:rPr lang="es-CO" sz="2800" b="1" dirty="0">
                <a:solidFill>
                  <a:srgbClr val="ED7D31"/>
                </a:solidFill>
              </a:rPr>
              <a:t>104.761*</a:t>
            </a:r>
          </a:p>
        </p:txBody>
      </p:sp>
      <p:pic>
        <p:nvPicPr>
          <p:cNvPr id="25" name="Imagen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9199" y="3580028"/>
            <a:ext cx="304224" cy="540000"/>
          </a:xfrm>
          <a:prstGeom prst="rect">
            <a:avLst/>
          </a:prstGeom>
        </p:spPr>
      </p:pic>
      <p:pic>
        <p:nvPicPr>
          <p:cNvPr id="26" name="Imagen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9199" y="4205514"/>
            <a:ext cx="304224" cy="540000"/>
          </a:xfrm>
          <a:prstGeom prst="rect">
            <a:avLst/>
          </a:prstGeom>
        </p:spPr>
      </p:pic>
      <p:pic>
        <p:nvPicPr>
          <p:cNvPr id="27" name="Imagen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9199" y="4831001"/>
            <a:ext cx="304224" cy="540000"/>
          </a:xfrm>
          <a:prstGeom prst="rect">
            <a:avLst/>
          </a:prstGeom>
        </p:spPr>
      </p:pic>
      <p:pic>
        <p:nvPicPr>
          <p:cNvPr id="28" name="Imagen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32151" y="2954542"/>
            <a:ext cx="304224" cy="540000"/>
          </a:xfrm>
          <a:prstGeom prst="rect">
            <a:avLst/>
          </a:prstGeom>
        </p:spPr>
      </p:pic>
      <p:pic>
        <p:nvPicPr>
          <p:cNvPr id="30" name="Imagen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32151" y="3580028"/>
            <a:ext cx="304224" cy="540000"/>
          </a:xfrm>
          <a:prstGeom prst="rect">
            <a:avLst/>
          </a:prstGeom>
        </p:spPr>
      </p:pic>
      <p:pic>
        <p:nvPicPr>
          <p:cNvPr id="31" name="Imagen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32151" y="4205514"/>
            <a:ext cx="304224" cy="540000"/>
          </a:xfrm>
          <a:prstGeom prst="rect">
            <a:avLst/>
          </a:prstGeom>
        </p:spPr>
      </p:pic>
      <p:pic>
        <p:nvPicPr>
          <p:cNvPr id="32" name="Imagen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32151" y="4831001"/>
            <a:ext cx="304224" cy="540000"/>
          </a:xfrm>
          <a:prstGeom prst="rect">
            <a:avLst/>
          </a:prstGeom>
        </p:spPr>
      </p:pic>
      <p:sp>
        <p:nvSpPr>
          <p:cNvPr id="33" name="CuadroTexto 32"/>
          <p:cNvSpPr txBox="1"/>
          <p:nvPr/>
        </p:nvSpPr>
        <p:spPr>
          <a:xfrm>
            <a:off x="3763423" y="3090196"/>
            <a:ext cx="3925563" cy="400110"/>
          </a:xfrm>
          <a:prstGeom prst="rect">
            <a:avLst/>
          </a:prstGeom>
          <a:noFill/>
        </p:spPr>
        <p:txBody>
          <a:bodyPr wrap="square" rtlCol="0">
            <a:spAutoFit/>
          </a:bodyPr>
          <a:lstStyle/>
          <a:p>
            <a:r>
              <a:rPr lang="es-CO" sz="2000" dirty="0"/>
              <a:t>Libre Nombramiento y Remoción</a:t>
            </a:r>
          </a:p>
        </p:txBody>
      </p:sp>
      <p:sp>
        <p:nvSpPr>
          <p:cNvPr id="34" name="CuadroTexto 33"/>
          <p:cNvSpPr txBox="1"/>
          <p:nvPr/>
        </p:nvSpPr>
        <p:spPr>
          <a:xfrm>
            <a:off x="3763423" y="3700149"/>
            <a:ext cx="3925563" cy="400110"/>
          </a:xfrm>
          <a:prstGeom prst="rect">
            <a:avLst/>
          </a:prstGeom>
          <a:noFill/>
        </p:spPr>
        <p:txBody>
          <a:bodyPr wrap="square" rtlCol="0">
            <a:spAutoFit/>
          </a:bodyPr>
          <a:lstStyle/>
          <a:p>
            <a:r>
              <a:rPr lang="es-CO" sz="2000" dirty="0"/>
              <a:t>Carrera Administrativa</a:t>
            </a:r>
          </a:p>
        </p:txBody>
      </p:sp>
      <p:sp>
        <p:nvSpPr>
          <p:cNvPr id="35" name="CuadroTexto 34"/>
          <p:cNvSpPr txBox="1"/>
          <p:nvPr/>
        </p:nvSpPr>
        <p:spPr>
          <a:xfrm>
            <a:off x="3763423" y="4343602"/>
            <a:ext cx="3925563" cy="400110"/>
          </a:xfrm>
          <a:prstGeom prst="rect">
            <a:avLst/>
          </a:prstGeom>
          <a:noFill/>
        </p:spPr>
        <p:txBody>
          <a:bodyPr wrap="square" rtlCol="0">
            <a:spAutoFit/>
          </a:bodyPr>
          <a:lstStyle/>
          <a:p>
            <a:r>
              <a:rPr lang="es-CO" sz="2000" dirty="0"/>
              <a:t>Período Fijo</a:t>
            </a:r>
          </a:p>
        </p:txBody>
      </p:sp>
      <p:sp>
        <p:nvSpPr>
          <p:cNvPr id="36" name="CuadroTexto 35"/>
          <p:cNvSpPr txBox="1"/>
          <p:nvPr/>
        </p:nvSpPr>
        <p:spPr>
          <a:xfrm>
            <a:off x="3763423" y="4951822"/>
            <a:ext cx="3925563" cy="400110"/>
          </a:xfrm>
          <a:prstGeom prst="rect">
            <a:avLst/>
          </a:prstGeom>
          <a:noFill/>
        </p:spPr>
        <p:txBody>
          <a:bodyPr wrap="square" rtlCol="0">
            <a:spAutoFit/>
          </a:bodyPr>
          <a:lstStyle/>
          <a:p>
            <a:r>
              <a:rPr lang="es-CO" sz="2000" dirty="0"/>
              <a:t>Planta Temporal</a:t>
            </a:r>
          </a:p>
        </p:txBody>
      </p:sp>
      <p:sp>
        <p:nvSpPr>
          <p:cNvPr id="38" name="CuadroTexto 37"/>
          <p:cNvSpPr txBox="1"/>
          <p:nvPr/>
        </p:nvSpPr>
        <p:spPr>
          <a:xfrm>
            <a:off x="3243943" y="5888883"/>
            <a:ext cx="3925563" cy="523220"/>
          </a:xfrm>
          <a:prstGeom prst="rect">
            <a:avLst/>
          </a:prstGeom>
          <a:noFill/>
        </p:spPr>
        <p:txBody>
          <a:bodyPr wrap="square" rtlCol="0">
            <a:spAutoFit/>
          </a:bodyPr>
          <a:lstStyle/>
          <a:p>
            <a:pPr algn="r"/>
            <a:r>
              <a:rPr lang="es-CO" sz="2800" b="1" dirty="0">
                <a:solidFill>
                  <a:srgbClr val="ED7D31"/>
                </a:solidFill>
              </a:rPr>
              <a:t>TOTAL</a:t>
            </a:r>
          </a:p>
        </p:txBody>
      </p:sp>
      <p:cxnSp>
        <p:nvCxnSpPr>
          <p:cNvPr id="47" name="Conector: angular 46"/>
          <p:cNvCxnSpPr>
            <a:stCxn id="56" idx="3"/>
            <a:endCxn id="5" idx="1"/>
          </p:cNvCxnSpPr>
          <p:nvPr/>
        </p:nvCxnSpPr>
        <p:spPr>
          <a:xfrm flipV="1">
            <a:off x="2399486" y="3224542"/>
            <a:ext cx="1059713" cy="877549"/>
          </a:xfrm>
          <a:prstGeom prst="bentConnector3">
            <a:avLst/>
          </a:prstGeom>
          <a:ln w="38100">
            <a:solidFill>
              <a:srgbClr val="ED7D31"/>
            </a:solidFill>
          </a:ln>
        </p:spPr>
        <p:style>
          <a:lnRef idx="3">
            <a:schemeClr val="accent4"/>
          </a:lnRef>
          <a:fillRef idx="0">
            <a:schemeClr val="accent4"/>
          </a:fillRef>
          <a:effectRef idx="2">
            <a:schemeClr val="accent4"/>
          </a:effectRef>
          <a:fontRef idx="minor">
            <a:schemeClr val="tx1"/>
          </a:fontRef>
        </p:style>
      </p:cxnSp>
      <p:cxnSp>
        <p:nvCxnSpPr>
          <p:cNvPr id="49" name="Conector: angular 48"/>
          <p:cNvCxnSpPr>
            <a:stCxn id="56" idx="3"/>
            <a:endCxn id="25" idx="1"/>
          </p:cNvCxnSpPr>
          <p:nvPr/>
        </p:nvCxnSpPr>
        <p:spPr>
          <a:xfrm flipV="1">
            <a:off x="2399486" y="3850028"/>
            <a:ext cx="1059713" cy="252063"/>
          </a:xfrm>
          <a:prstGeom prst="bentConnector3">
            <a:avLst/>
          </a:prstGeom>
          <a:ln w="38100">
            <a:solidFill>
              <a:srgbClr val="ED7D31"/>
            </a:solidFill>
          </a:ln>
        </p:spPr>
        <p:style>
          <a:lnRef idx="3">
            <a:schemeClr val="accent4"/>
          </a:lnRef>
          <a:fillRef idx="0">
            <a:schemeClr val="accent4"/>
          </a:fillRef>
          <a:effectRef idx="2">
            <a:schemeClr val="accent4"/>
          </a:effectRef>
          <a:fontRef idx="minor">
            <a:schemeClr val="tx1"/>
          </a:fontRef>
        </p:style>
      </p:cxnSp>
      <p:cxnSp>
        <p:nvCxnSpPr>
          <p:cNvPr id="51" name="Conector: angular 50"/>
          <p:cNvCxnSpPr>
            <a:stCxn id="56" idx="3"/>
            <a:endCxn id="26" idx="1"/>
          </p:cNvCxnSpPr>
          <p:nvPr/>
        </p:nvCxnSpPr>
        <p:spPr>
          <a:xfrm>
            <a:off x="2399486" y="4102091"/>
            <a:ext cx="1059713" cy="373423"/>
          </a:xfrm>
          <a:prstGeom prst="bentConnector3">
            <a:avLst/>
          </a:prstGeom>
          <a:ln w="38100">
            <a:solidFill>
              <a:srgbClr val="ED7D31"/>
            </a:solidFill>
          </a:ln>
        </p:spPr>
        <p:style>
          <a:lnRef idx="3">
            <a:schemeClr val="accent4"/>
          </a:lnRef>
          <a:fillRef idx="0">
            <a:schemeClr val="accent4"/>
          </a:fillRef>
          <a:effectRef idx="2">
            <a:schemeClr val="accent4"/>
          </a:effectRef>
          <a:fontRef idx="minor">
            <a:schemeClr val="tx1"/>
          </a:fontRef>
        </p:style>
      </p:cxnSp>
      <p:cxnSp>
        <p:nvCxnSpPr>
          <p:cNvPr id="53" name="Conector: angular 52"/>
          <p:cNvCxnSpPr>
            <a:stCxn id="56" idx="3"/>
            <a:endCxn id="27" idx="1"/>
          </p:cNvCxnSpPr>
          <p:nvPr/>
        </p:nvCxnSpPr>
        <p:spPr>
          <a:xfrm>
            <a:off x="2399486" y="4102091"/>
            <a:ext cx="1059713" cy="998910"/>
          </a:xfrm>
          <a:prstGeom prst="bentConnector3">
            <a:avLst/>
          </a:prstGeom>
          <a:ln w="38100">
            <a:solidFill>
              <a:srgbClr val="ED7D31"/>
            </a:solidFill>
          </a:ln>
        </p:spPr>
        <p:style>
          <a:lnRef idx="3">
            <a:schemeClr val="accent4"/>
          </a:lnRef>
          <a:fillRef idx="0">
            <a:schemeClr val="accent4"/>
          </a:fillRef>
          <a:effectRef idx="2">
            <a:schemeClr val="accent4"/>
          </a:effectRef>
          <a:fontRef idx="minor">
            <a:schemeClr val="tx1"/>
          </a:fontRef>
        </p:style>
      </p:cxnSp>
      <p:sp>
        <p:nvSpPr>
          <p:cNvPr id="56" name="Rectángulo: esquinas redondeadas 55"/>
          <p:cNvSpPr/>
          <p:nvPr/>
        </p:nvSpPr>
        <p:spPr>
          <a:xfrm>
            <a:off x="301087" y="3728667"/>
            <a:ext cx="2098399" cy="746848"/>
          </a:xfrm>
          <a:prstGeom prst="roundRect">
            <a:avLst/>
          </a:prstGeom>
          <a:solidFill>
            <a:srgbClr val="AC743A"/>
          </a:solidFill>
          <a:ln w="38100">
            <a:solidFill>
              <a:srgbClr val="ED7D31"/>
            </a:solidFill>
          </a:ln>
        </p:spPr>
        <p:style>
          <a:lnRef idx="0">
            <a:schemeClr val="accent2"/>
          </a:lnRef>
          <a:fillRef idx="3">
            <a:schemeClr val="accent2"/>
          </a:fillRef>
          <a:effectRef idx="3">
            <a:schemeClr val="accent2"/>
          </a:effectRef>
          <a:fontRef idx="minor">
            <a:schemeClr val="lt1"/>
          </a:fontRef>
        </p:style>
        <p:txBody>
          <a:bodyPr rtlCol="0" anchor="ctr"/>
          <a:lstStyle/>
          <a:p>
            <a:r>
              <a:rPr lang="es-CO" b="1" dirty="0"/>
              <a:t>Régimen General</a:t>
            </a:r>
          </a:p>
        </p:txBody>
      </p:sp>
      <p:sp>
        <p:nvSpPr>
          <p:cNvPr id="69" name="CuadroTexto 68"/>
          <p:cNvSpPr txBox="1"/>
          <p:nvPr/>
        </p:nvSpPr>
        <p:spPr>
          <a:xfrm>
            <a:off x="7384762" y="2545256"/>
            <a:ext cx="1404438" cy="400110"/>
          </a:xfrm>
          <a:prstGeom prst="rect">
            <a:avLst/>
          </a:prstGeom>
          <a:noFill/>
        </p:spPr>
        <p:txBody>
          <a:bodyPr wrap="square" rtlCol="0">
            <a:spAutoFit/>
          </a:bodyPr>
          <a:lstStyle/>
          <a:p>
            <a:pPr algn="ctr"/>
            <a:r>
              <a:rPr lang="es-CO" sz="2000" b="1" dirty="0"/>
              <a:t>Sector</a:t>
            </a:r>
          </a:p>
        </p:txBody>
      </p:sp>
      <p:sp>
        <p:nvSpPr>
          <p:cNvPr id="70" name="CuadroTexto 69"/>
          <p:cNvSpPr txBox="1"/>
          <p:nvPr/>
        </p:nvSpPr>
        <p:spPr>
          <a:xfrm>
            <a:off x="10024844" y="2509743"/>
            <a:ext cx="1946246" cy="400110"/>
          </a:xfrm>
          <a:prstGeom prst="rect">
            <a:avLst/>
          </a:prstGeom>
          <a:noFill/>
        </p:spPr>
        <p:txBody>
          <a:bodyPr wrap="square" rtlCol="0">
            <a:spAutoFit/>
          </a:bodyPr>
          <a:lstStyle/>
          <a:p>
            <a:pPr algn="ctr"/>
            <a:r>
              <a:rPr lang="es-CO" sz="2000" b="1" dirty="0"/>
              <a:t>Rama Ejecutiva</a:t>
            </a:r>
          </a:p>
        </p:txBody>
      </p:sp>
      <p:sp>
        <p:nvSpPr>
          <p:cNvPr id="73" name="CuadroTexto 72"/>
          <p:cNvSpPr txBox="1"/>
          <p:nvPr/>
        </p:nvSpPr>
        <p:spPr>
          <a:xfrm>
            <a:off x="9144000" y="3106974"/>
            <a:ext cx="709624" cy="369332"/>
          </a:xfrm>
          <a:prstGeom prst="rect">
            <a:avLst/>
          </a:prstGeom>
          <a:noFill/>
        </p:spPr>
        <p:txBody>
          <a:bodyPr wrap="square" rtlCol="0">
            <a:spAutoFit/>
          </a:bodyPr>
          <a:lstStyle/>
          <a:p>
            <a:pPr algn="r"/>
            <a:r>
              <a:rPr lang="es-CO" b="1" dirty="0">
                <a:solidFill>
                  <a:schemeClr val="tx1">
                    <a:lumMod val="50000"/>
                    <a:lumOff val="50000"/>
                  </a:schemeClr>
                </a:solidFill>
              </a:rPr>
              <a:t>2%</a:t>
            </a:r>
          </a:p>
        </p:txBody>
      </p:sp>
      <p:sp>
        <p:nvSpPr>
          <p:cNvPr id="74" name="CuadroTexto 73"/>
          <p:cNvSpPr txBox="1"/>
          <p:nvPr/>
        </p:nvSpPr>
        <p:spPr>
          <a:xfrm>
            <a:off x="8634424" y="3716927"/>
            <a:ext cx="1219200" cy="369332"/>
          </a:xfrm>
          <a:prstGeom prst="rect">
            <a:avLst/>
          </a:prstGeom>
          <a:noFill/>
        </p:spPr>
        <p:txBody>
          <a:bodyPr wrap="square" rtlCol="0">
            <a:spAutoFit/>
          </a:bodyPr>
          <a:lstStyle/>
          <a:p>
            <a:pPr algn="r"/>
            <a:r>
              <a:rPr lang="es-CO" b="1" dirty="0">
                <a:solidFill>
                  <a:schemeClr val="tx1">
                    <a:lumMod val="50000"/>
                    <a:lumOff val="50000"/>
                  </a:schemeClr>
                </a:solidFill>
              </a:rPr>
              <a:t>6%</a:t>
            </a:r>
          </a:p>
        </p:txBody>
      </p:sp>
      <p:sp>
        <p:nvSpPr>
          <p:cNvPr id="75" name="CuadroTexto 74"/>
          <p:cNvSpPr txBox="1"/>
          <p:nvPr/>
        </p:nvSpPr>
        <p:spPr>
          <a:xfrm>
            <a:off x="8634424" y="4360380"/>
            <a:ext cx="1219200" cy="369332"/>
          </a:xfrm>
          <a:prstGeom prst="rect">
            <a:avLst/>
          </a:prstGeom>
          <a:noFill/>
        </p:spPr>
        <p:txBody>
          <a:bodyPr wrap="square" rtlCol="0">
            <a:spAutoFit/>
          </a:bodyPr>
          <a:lstStyle/>
          <a:p>
            <a:pPr algn="r"/>
            <a:r>
              <a:rPr lang="es-CO" b="1" dirty="0">
                <a:solidFill>
                  <a:schemeClr val="tx1">
                    <a:lumMod val="50000"/>
                    <a:lumOff val="50000"/>
                  </a:schemeClr>
                </a:solidFill>
              </a:rPr>
              <a:t>0%</a:t>
            </a:r>
          </a:p>
        </p:txBody>
      </p:sp>
      <p:sp>
        <p:nvSpPr>
          <p:cNvPr id="76" name="CuadroTexto 75"/>
          <p:cNvSpPr txBox="1"/>
          <p:nvPr/>
        </p:nvSpPr>
        <p:spPr>
          <a:xfrm>
            <a:off x="8634424" y="4968600"/>
            <a:ext cx="1219200" cy="369332"/>
          </a:xfrm>
          <a:prstGeom prst="rect">
            <a:avLst/>
          </a:prstGeom>
          <a:noFill/>
        </p:spPr>
        <p:txBody>
          <a:bodyPr wrap="square" rtlCol="0">
            <a:spAutoFit/>
          </a:bodyPr>
          <a:lstStyle/>
          <a:p>
            <a:pPr algn="r"/>
            <a:r>
              <a:rPr lang="es-CO" b="1" dirty="0">
                <a:solidFill>
                  <a:schemeClr val="tx1">
                    <a:lumMod val="50000"/>
                    <a:lumOff val="50000"/>
                  </a:schemeClr>
                </a:solidFill>
              </a:rPr>
              <a:t>0%</a:t>
            </a:r>
          </a:p>
        </p:txBody>
      </p:sp>
      <p:sp>
        <p:nvSpPr>
          <p:cNvPr id="78" name="CuadroTexto 77"/>
          <p:cNvSpPr txBox="1"/>
          <p:nvPr/>
        </p:nvSpPr>
        <p:spPr>
          <a:xfrm>
            <a:off x="8634424" y="5905661"/>
            <a:ext cx="1219200" cy="461665"/>
          </a:xfrm>
          <a:prstGeom prst="rect">
            <a:avLst/>
          </a:prstGeom>
          <a:noFill/>
        </p:spPr>
        <p:txBody>
          <a:bodyPr wrap="square" rtlCol="0">
            <a:spAutoFit/>
          </a:bodyPr>
          <a:lstStyle/>
          <a:p>
            <a:pPr algn="r"/>
            <a:r>
              <a:rPr lang="es-CO" sz="2400" b="1" dirty="0">
                <a:solidFill>
                  <a:schemeClr val="tx1">
                    <a:lumMod val="50000"/>
                    <a:lumOff val="50000"/>
                  </a:schemeClr>
                </a:solidFill>
              </a:rPr>
              <a:t>5%</a:t>
            </a:r>
          </a:p>
        </p:txBody>
      </p:sp>
      <p:cxnSp>
        <p:nvCxnSpPr>
          <p:cNvPr id="10" name="Conector: angular 9"/>
          <p:cNvCxnSpPr>
            <a:stCxn id="3" idx="3"/>
            <a:endCxn id="48" idx="1"/>
          </p:cNvCxnSpPr>
          <p:nvPr/>
        </p:nvCxnSpPr>
        <p:spPr>
          <a:xfrm flipV="1">
            <a:off x="8789198" y="1319331"/>
            <a:ext cx="710439" cy="1970920"/>
          </a:xfrm>
          <a:prstGeom prst="bentConnector3">
            <a:avLst>
              <a:gd name="adj1" fmla="val 50000"/>
            </a:avLst>
          </a:prstGeom>
          <a:noFill/>
          <a:ln w="38100">
            <a:solidFill>
              <a:srgbClr val="ED7D31"/>
            </a:solidFill>
            <a:prstDash val="sysDot"/>
            <a:headEnd type="oval"/>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71" name="CuadroTexto 70"/>
          <p:cNvSpPr txBox="1"/>
          <p:nvPr/>
        </p:nvSpPr>
        <p:spPr>
          <a:xfrm>
            <a:off x="84360" y="6194664"/>
            <a:ext cx="6597428" cy="338554"/>
          </a:xfrm>
          <a:prstGeom prst="rect">
            <a:avLst/>
          </a:prstGeom>
          <a:noFill/>
        </p:spPr>
        <p:txBody>
          <a:bodyPr wrap="square" rtlCol="0">
            <a:spAutoFit/>
          </a:bodyPr>
          <a:lstStyle/>
          <a:p>
            <a:r>
              <a:rPr lang="es-CO" sz="1600" b="1" dirty="0">
                <a:solidFill>
                  <a:schemeClr val="tx1">
                    <a:lumMod val="50000"/>
                    <a:lumOff val="50000"/>
                  </a:schemeClr>
                </a:solidFill>
              </a:rPr>
              <a:t>*No incluye Docentes, Uniformados, ni Trabajadores Oficiales.</a:t>
            </a:r>
          </a:p>
        </p:txBody>
      </p:sp>
      <p:sp>
        <p:nvSpPr>
          <p:cNvPr id="99" name="Rectángulo: esquinas redondeadas 98"/>
          <p:cNvSpPr/>
          <p:nvPr/>
        </p:nvSpPr>
        <p:spPr>
          <a:xfrm>
            <a:off x="9499637" y="426064"/>
            <a:ext cx="2558713" cy="1825728"/>
          </a:xfrm>
          <a:prstGeom prst="roundRect">
            <a:avLst>
              <a:gd name="adj" fmla="val 3763"/>
            </a:avLst>
          </a:prstGeom>
          <a:noFill/>
          <a:ln w="38100">
            <a:solidFill>
              <a:srgbClr val="ED7D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aphicFrame>
        <p:nvGraphicFramePr>
          <p:cNvPr id="48" name="Tabla 47"/>
          <p:cNvGraphicFramePr>
            <a:graphicFrameLocks noGrp="1"/>
          </p:cNvGraphicFramePr>
          <p:nvPr>
            <p:extLst>
              <p:ext uri="{D42A27DB-BD31-4B8C-83A1-F6EECF244321}">
                <p14:modId xmlns:p14="http://schemas.microsoft.com/office/powerpoint/2010/main" val="903427650"/>
              </p:ext>
            </p:extLst>
          </p:nvPr>
        </p:nvGraphicFramePr>
        <p:xfrm>
          <a:off x="9499637" y="465891"/>
          <a:ext cx="2604961" cy="1706880"/>
        </p:xfrm>
        <a:graphic>
          <a:graphicData uri="http://schemas.openxmlformats.org/drawingml/2006/table">
            <a:tbl>
              <a:tblPr firstRow="1" bandRow="1">
                <a:tableStyleId>{2D5ABB26-0587-4C30-8999-92F81FD0307C}</a:tableStyleId>
              </a:tblPr>
              <a:tblGrid>
                <a:gridCol w="1199388">
                  <a:extLst>
                    <a:ext uri="{9D8B030D-6E8A-4147-A177-3AD203B41FA5}">
                      <a16:colId xmlns:a16="http://schemas.microsoft.com/office/drawing/2014/main" val="2642867944"/>
                    </a:ext>
                  </a:extLst>
                </a:gridCol>
                <a:gridCol w="695643">
                  <a:extLst>
                    <a:ext uri="{9D8B030D-6E8A-4147-A177-3AD203B41FA5}">
                      <a16:colId xmlns:a16="http://schemas.microsoft.com/office/drawing/2014/main" val="487201556"/>
                    </a:ext>
                  </a:extLst>
                </a:gridCol>
                <a:gridCol w="709930">
                  <a:extLst>
                    <a:ext uri="{9D8B030D-6E8A-4147-A177-3AD203B41FA5}">
                      <a16:colId xmlns:a16="http://schemas.microsoft.com/office/drawing/2014/main" val="3417378303"/>
                    </a:ext>
                  </a:extLst>
                </a:gridCol>
              </a:tblGrid>
              <a:tr h="243840">
                <a:tc>
                  <a:txBody>
                    <a:bodyPr/>
                    <a:lstStyle/>
                    <a:p>
                      <a:r>
                        <a:rPr lang="es-CO" sz="1600" b="1" dirty="0"/>
                        <a:t>Director</a:t>
                      </a:r>
                    </a:p>
                  </a:txBody>
                  <a:tcPr marT="0" marB="0"/>
                </a:tc>
                <a:tc>
                  <a:txBody>
                    <a:bodyPr/>
                    <a:lstStyle/>
                    <a:p>
                      <a:pPr algn="r"/>
                      <a:r>
                        <a:rPr lang="es-CO" sz="1600" b="1" dirty="0">
                          <a:solidFill>
                            <a:schemeClr val="accent2"/>
                          </a:solidFill>
                        </a:rPr>
                        <a:t>155</a:t>
                      </a:r>
                    </a:p>
                  </a:txBody>
                  <a:tcPr marT="0" marB="0"/>
                </a:tc>
                <a:tc>
                  <a:txBody>
                    <a:bodyPr/>
                    <a:lstStyle/>
                    <a:p>
                      <a:pPr algn="r"/>
                      <a:r>
                        <a:rPr lang="es-CO" sz="1600" b="1" dirty="0">
                          <a:solidFill>
                            <a:schemeClr val="accent2"/>
                          </a:solidFill>
                        </a:rPr>
                        <a:t>(41%)</a:t>
                      </a:r>
                    </a:p>
                  </a:txBody>
                  <a:tcPr marT="0" marB="0"/>
                </a:tc>
                <a:extLst>
                  <a:ext uri="{0D108BD9-81ED-4DB2-BD59-A6C34878D82A}">
                    <a16:rowId xmlns:a16="http://schemas.microsoft.com/office/drawing/2014/main" val="3328928814"/>
                  </a:ext>
                </a:extLst>
              </a:tr>
              <a:tr h="243840">
                <a:tc>
                  <a:txBody>
                    <a:bodyPr/>
                    <a:lstStyle/>
                    <a:p>
                      <a:r>
                        <a:rPr lang="es-CO" sz="1600" b="1" dirty="0"/>
                        <a:t>Asesor</a:t>
                      </a:r>
                    </a:p>
                  </a:txBody>
                  <a:tcPr marT="0" marB="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s-CO" sz="1600" b="1" dirty="0">
                          <a:solidFill>
                            <a:schemeClr val="accent2"/>
                          </a:solidFill>
                        </a:rPr>
                        <a:t>154</a:t>
                      </a:r>
                    </a:p>
                  </a:txBody>
                  <a:tcPr marT="0" marB="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s-CO" sz="1600" b="1" dirty="0">
                          <a:solidFill>
                            <a:schemeClr val="accent2"/>
                          </a:solidFill>
                        </a:rPr>
                        <a:t>(41%)</a:t>
                      </a:r>
                    </a:p>
                  </a:txBody>
                  <a:tcPr marT="0" marB="0"/>
                </a:tc>
                <a:extLst>
                  <a:ext uri="{0D108BD9-81ED-4DB2-BD59-A6C34878D82A}">
                    <a16:rowId xmlns:a16="http://schemas.microsoft.com/office/drawing/2014/main" val="262059598"/>
                  </a:ext>
                </a:extLst>
              </a:tr>
              <a:tr h="243840">
                <a:tc>
                  <a:txBody>
                    <a:bodyPr/>
                    <a:lstStyle/>
                    <a:p>
                      <a:r>
                        <a:rPr lang="es-CO" sz="1600" b="1" dirty="0"/>
                        <a:t>Profesional</a:t>
                      </a:r>
                    </a:p>
                  </a:txBody>
                  <a:tcPr marT="0" marB="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s-CO" sz="1600" b="1" dirty="0">
                          <a:solidFill>
                            <a:schemeClr val="accent2"/>
                          </a:solidFill>
                        </a:rPr>
                        <a:t>8</a:t>
                      </a:r>
                    </a:p>
                  </a:txBody>
                  <a:tcPr marT="0" marB="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s-CO" sz="1600" b="1" dirty="0">
                          <a:solidFill>
                            <a:schemeClr val="accent2"/>
                          </a:solidFill>
                        </a:rPr>
                        <a:t>(2%)</a:t>
                      </a:r>
                    </a:p>
                  </a:txBody>
                  <a:tcPr marT="0" marB="0"/>
                </a:tc>
                <a:extLst>
                  <a:ext uri="{0D108BD9-81ED-4DB2-BD59-A6C34878D82A}">
                    <a16:rowId xmlns:a16="http://schemas.microsoft.com/office/drawing/2014/main" val="4238135933"/>
                  </a:ext>
                </a:extLst>
              </a:tr>
              <a:tr h="243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600" b="1" dirty="0"/>
                        <a:t>Especialista</a:t>
                      </a:r>
                    </a:p>
                  </a:txBody>
                  <a:tcPr marT="0" marB="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s-CO" sz="1600" b="1" dirty="0">
                          <a:solidFill>
                            <a:schemeClr val="accent2"/>
                          </a:solidFill>
                        </a:rPr>
                        <a:t>2</a:t>
                      </a:r>
                    </a:p>
                  </a:txBody>
                  <a:tcPr marT="0" marB="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s-CO" sz="1600" b="1" dirty="0">
                          <a:solidFill>
                            <a:schemeClr val="accent2"/>
                          </a:solidFill>
                        </a:rPr>
                        <a:t>(1%)</a:t>
                      </a:r>
                    </a:p>
                  </a:txBody>
                  <a:tcPr marT="0" marB="0"/>
                </a:tc>
                <a:extLst>
                  <a:ext uri="{0D108BD9-81ED-4DB2-BD59-A6C34878D82A}">
                    <a16:rowId xmlns:a16="http://schemas.microsoft.com/office/drawing/2014/main" val="1410874505"/>
                  </a:ext>
                </a:extLst>
              </a:tr>
              <a:tr h="243840">
                <a:tc>
                  <a:txBody>
                    <a:bodyPr/>
                    <a:lstStyle/>
                    <a:p>
                      <a:r>
                        <a:rPr lang="es-CO" sz="1600" b="1" dirty="0"/>
                        <a:t>Técnico</a:t>
                      </a:r>
                    </a:p>
                  </a:txBody>
                  <a:tcPr marT="0" marB="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s-CO" sz="1600" b="1" dirty="0">
                          <a:solidFill>
                            <a:schemeClr val="accent2"/>
                          </a:solidFill>
                        </a:rPr>
                        <a:t>11</a:t>
                      </a:r>
                    </a:p>
                  </a:txBody>
                  <a:tcPr marT="0" marB="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s-CO" sz="1600" b="1" dirty="0">
                          <a:solidFill>
                            <a:schemeClr val="accent2"/>
                          </a:solidFill>
                        </a:rPr>
                        <a:t>(3%)</a:t>
                      </a:r>
                    </a:p>
                  </a:txBody>
                  <a:tcPr marT="0" marB="0"/>
                </a:tc>
                <a:extLst>
                  <a:ext uri="{0D108BD9-81ED-4DB2-BD59-A6C34878D82A}">
                    <a16:rowId xmlns:a16="http://schemas.microsoft.com/office/drawing/2014/main" val="742335965"/>
                  </a:ext>
                </a:extLst>
              </a:tr>
              <a:tr h="243840">
                <a:tc>
                  <a:txBody>
                    <a:bodyPr/>
                    <a:lstStyle/>
                    <a:p>
                      <a:r>
                        <a:rPr lang="es-CO" sz="1600" b="1" dirty="0"/>
                        <a:t>Asistencial</a:t>
                      </a:r>
                    </a:p>
                  </a:txBody>
                  <a:tcPr marT="0" marB="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s-CO" sz="1600" b="1" dirty="0">
                          <a:solidFill>
                            <a:schemeClr val="accent2"/>
                          </a:solidFill>
                        </a:rPr>
                        <a:t>35</a:t>
                      </a:r>
                    </a:p>
                  </a:txBody>
                  <a:tcPr marT="0" marB="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s-CO" sz="1600" b="1" dirty="0">
                          <a:solidFill>
                            <a:schemeClr val="accent2"/>
                          </a:solidFill>
                        </a:rPr>
                        <a:t>(10%)</a:t>
                      </a:r>
                    </a:p>
                  </a:txBody>
                  <a:tcPr marT="0" marB="0"/>
                </a:tc>
                <a:extLst>
                  <a:ext uri="{0D108BD9-81ED-4DB2-BD59-A6C34878D82A}">
                    <a16:rowId xmlns:a16="http://schemas.microsoft.com/office/drawing/2014/main" val="528723350"/>
                  </a:ext>
                </a:extLst>
              </a:tr>
              <a:tr h="243840">
                <a:tc>
                  <a:txBody>
                    <a:bodyPr/>
                    <a:lstStyle/>
                    <a:p>
                      <a:r>
                        <a:rPr lang="es-CO" sz="1600" b="1" dirty="0"/>
                        <a:t>Auxiliar</a:t>
                      </a:r>
                    </a:p>
                  </a:txBody>
                  <a:tcPr marT="0" marB="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s-CO" sz="1600" b="1" dirty="0">
                          <a:solidFill>
                            <a:schemeClr val="accent2"/>
                          </a:solidFill>
                        </a:rPr>
                        <a:t>9</a:t>
                      </a:r>
                    </a:p>
                  </a:txBody>
                  <a:tcPr marT="0" marB="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s-CO" sz="1600" b="1" dirty="0">
                          <a:solidFill>
                            <a:schemeClr val="accent2"/>
                          </a:solidFill>
                        </a:rPr>
                        <a:t>(2%)</a:t>
                      </a:r>
                    </a:p>
                  </a:txBody>
                  <a:tcPr marT="0" marB="0"/>
                </a:tc>
                <a:extLst>
                  <a:ext uri="{0D108BD9-81ED-4DB2-BD59-A6C34878D82A}">
                    <a16:rowId xmlns:a16="http://schemas.microsoft.com/office/drawing/2014/main" val="1849078600"/>
                  </a:ext>
                </a:extLst>
              </a:tr>
            </a:tbl>
          </a:graphicData>
        </a:graphic>
      </p:graphicFrame>
    </p:spTree>
    <p:extLst>
      <p:ext uri="{BB962C8B-B14F-4D97-AF65-F5344CB8AC3E}">
        <p14:creationId xmlns:p14="http://schemas.microsoft.com/office/powerpoint/2010/main" val="3563931409"/>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CuadroTexto 15"/>
          <p:cNvSpPr txBox="1">
            <a:spLocks noChangeArrowheads="1"/>
          </p:cNvSpPr>
          <p:nvPr/>
        </p:nvSpPr>
        <p:spPr bwMode="auto">
          <a:xfrm>
            <a:off x="1656017" y="294830"/>
            <a:ext cx="9144001"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3200" b="1" dirty="0">
                <a:solidFill>
                  <a:srgbClr val="858585"/>
                </a:solidFill>
              </a:rPr>
              <a:t>Empleos por Entidad</a:t>
            </a:r>
          </a:p>
        </p:txBody>
      </p:sp>
      <p:sp>
        <p:nvSpPr>
          <p:cNvPr id="27" name="CuadroTexto 26"/>
          <p:cNvSpPr txBox="1"/>
          <p:nvPr/>
        </p:nvSpPr>
        <p:spPr>
          <a:xfrm>
            <a:off x="0" y="6588544"/>
            <a:ext cx="8674217" cy="276999"/>
          </a:xfrm>
          <a:prstGeom prst="rect">
            <a:avLst/>
          </a:prstGeom>
          <a:noFill/>
        </p:spPr>
        <p:txBody>
          <a:bodyPr wrap="square" rtlCol="0">
            <a:spAutoFit/>
          </a:bodyPr>
          <a:lstStyle/>
          <a:p>
            <a:r>
              <a:rPr lang="es-CO" sz="1200" b="1" i="1" dirty="0">
                <a:solidFill>
                  <a:srgbClr val="632B00"/>
                </a:solidFill>
              </a:rPr>
              <a:t>Fuente: Función Pública, SIGEP, septiembre 30 de 2016</a:t>
            </a:r>
          </a:p>
        </p:txBody>
      </p:sp>
      <p:graphicFrame>
        <p:nvGraphicFramePr>
          <p:cNvPr id="9" name="1 Gráfico"/>
          <p:cNvGraphicFramePr>
            <a:graphicFrameLocks/>
          </p:cNvGraphicFramePr>
          <p:nvPr>
            <p:extLst>
              <p:ext uri="{D42A27DB-BD31-4B8C-83A1-F6EECF244321}">
                <p14:modId xmlns:p14="http://schemas.microsoft.com/office/powerpoint/2010/main" val="2173838931"/>
              </p:ext>
            </p:extLst>
          </p:nvPr>
        </p:nvGraphicFramePr>
        <p:xfrm>
          <a:off x="2266727" y="1149292"/>
          <a:ext cx="6192462" cy="5033394"/>
        </p:xfrm>
        <a:graphic>
          <a:graphicData uri="http://schemas.openxmlformats.org/drawingml/2006/chart">
            <c:chart xmlns:c="http://schemas.openxmlformats.org/drawingml/2006/chart" xmlns:r="http://schemas.openxmlformats.org/officeDocument/2006/relationships" r:id="rId4"/>
          </a:graphicData>
        </a:graphic>
      </p:graphicFrame>
      <p:sp>
        <p:nvSpPr>
          <p:cNvPr id="10" name="CuadroTexto 15"/>
          <p:cNvSpPr txBox="1">
            <a:spLocks noChangeArrowheads="1"/>
          </p:cNvSpPr>
          <p:nvPr/>
        </p:nvSpPr>
        <p:spPr bwMode="auto">
          <a:xfrm>
            <a:off x="8076023" y="1230030"/>
            <a:ext cx="3947886" cy="1467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O"/>
            </a:defPPr>
            <a:lvl1pPr algn="r">
              <a:lnSpc>
                <a:spcPct val="90000"/>
              </a:lnSpc>
              <a:spcBef>
                <a:spcPts val="1000"/>
              </a:spcBef>
              <a:buFont typeface="Arial" panose="020B0604020202020204" pitchFamily="34" charset="0"/>
              <a:buNone/>
              <a:defRPr b="1">
                <a:solidFill>
                  <a:srgbClr val="858585"/>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9pPr>
          </a:lstStyle>
          <a:p>
            <a:r>
              <a:rPr lang="es-CO" dirty="0">
                <a:solidFill>
                  <a:srgbClr val="CE6E18"/>
                </a:solidFill>
              </a:rPr>
              <a:t>El mayor número de Empleos del Sector se concentra en la Aeronáutica Civil, </a:t>
            </a:r>
            <a:r>
              <a:rPr lang="es-CO" dirty="0">
                <a:solidFill>
                  <a:schemeClr val="bg1">
                    <a:lumMod val="50000"/>
                  </a:schemeClr>
                </a:solidFill>
              </a:rPr>
              <a:t>representando el 59% del total del Sector.  </a:t>
            </a:r>
          </a:p>
          <a:p>
            <a:endParaRPr lang="es-CO" dirty="0">
              <a:solidFill>
                <a:schemeClr val="bg1">
                  <a:lumMod val="50000"/>
                </a:schemeClr>
              </a:solidFill>
            </a:endParaRPr>
          </a:p>
        </p:txBody>
      </p:sp>
      <p:sp>
        <p:nvSpPr>
          <p:cNvPr id="11" name="CuadroTexto 15"/>
          <p:cNvSpPr txBox="1">
            <a:spLocks noChangeArrowheads="1"/>
          </p:cNvSpPr>
          <p:nvPr/>
        </p:nvSpPr>
        <p:spPr bwMode="auto">
          <a:xfrm>
            <a:off x="8076023" y="2705601"/>
            <a:ext cx="3947886" cy="3091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O"/>
            </a:defPPr>
            <a:lvl1pPr algn="r">
              <a:lnSpc>
                <a:spcPct val="90000"/>
              </a:lnSpc>
              <a:spcBef>
                <a:spcPts val="1000"/>
              </a:spcBef>
              <a:buFont typeface="Arial" panose="020B0604020202020204" pitchFamily="34" charset="0"/>
              <a:buNone/>
              <a:defRPr b="1">
                <a:solidFill>
                  <a:srgbClr val="858585"/>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9pPr>
          </a:lstStyle>
          <a:p>
            <a:r>
              <a:rPr lang="es-CO" dirty="0">
                <a:solidFill>
                  <a:schemeClr val="bg1">
                    <a:lumMod val="50000"/>
                  </a:schemeClr>
                </a:solidFill>
              </a:rPr>
              <a:t>101 Empleos de la Aeronáutica Civil son de Libre Nombramiento y remoción. Esto equivale al 2% de los empleos de </a:t>
            </a:r>
            <a:r>
              <a:rPr lang="es-CO" dirty="0" err="1">
                <a:solidFill>
                  <a:schemeClr val="bg1">
                    <a:lumMod val="50000"/>
                  </a:schemeClr>
                </a:solidFill>
              </a:rPr>
              <a:t>LNyR</a:t>
            </a:r>
            <a:r>
              <a:rPr lang="es-CO" dirty="0">
                <a:solidFill>
                  <a:schemeClr val="bg1">
                    <a:lumMod val="50000"/>
                  </a:schemeClr>
                </a:solidFill>
              </a:rPr>
              <a:t> del sector.</a:t>
            </a:r>
          </a:p>
          <a:p>
            <a:endParaRPr lang="es-CO" dirty="0">
              <a:solidFill>
                <a:schemeClr val="bg1">
                  <a:lumMod val="50000"/>
                </a:schemeClr>
              </a:solidFill>
            </a:endParaRPr>
          </a:p>
          <a:p>
            <a:r>
              <a:rPr lang="es-CO" dirty="0">
                <a:solidFill>
                  <a:srgbClr val="CE6E18"/>
                </a:solidFill>
              </a:rPr>
              <a:t>NOTA: La Comisión de Regulación de Infraestructura de transporte (CRIT) y la Unidad de Planeación de Infraestructura de Transporte (UPIT) fueron creadas en 2014 pero aún no cuentan con planta</a:t>
            </a:r>
            <a:r>
              <a:rPr lang="es-CO" dirty="0"/>
              <a:t>.</a:t>
            </a:r>
            <a:endParaRPr lang="es-CO" dirty="0">
              <a:solidFill>
                <a:schemeClr val="bg1">
                  <a:lumMod val="50000"/>
                </a:schemeClr>
              </a:solidFill>
            </a:endParaRPr>
          </a:p>
        </p:txBody>
      </p:sp>
      <p:pic>
        <p:nvPicPr>
          <p:cNvPr id="12" name="Imagen 11" descr="Resultado de imagen para logo mintransporte">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8001" y="3801210"/>
            <a:ext cx="194872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descr="Resultado de imagen para logo ani">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5876" y="3007891"/>
            <a:ext cx="1420851" cy="54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582" y="1421253"/>
            <a:ext cx="1581145" cy="540000"/>
          </a:xfrm>
          <a:prstGeom prst="rect">
            <a:avLst/>
          </a:prstGeom>
        </p:spPr>
      </p:pic>
      <p:pic>
        <p:nvPicPr>
          <p:cNvPr id="15" name="Imagen 14" descr="Resultado de imagen para logo invias">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7384" y="4594529"/>
            <a:ext cx="132934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a:extLst/>
          </p:cNvPr>
          <p:cNvPicPr>
            <a:picLocks noChangeAspect="1"/>
          </p:cNvPicPr>
          <p:nvPr/>
        </p:nvPicPr>
        <p:blipFill>
          <a:blip r:embed="rId9"/>
          <a:stretch>
            <a:fillRect/>
          </a:stretch>
        </p:blipFill>
        <p:spPr>
          <a:xfrm>
            <a:off x="873905" y="2214572"/>
            <a:ext cx="1392822" cy="540000"/>
          </a:xfrm>
          <a:prstGeom prst="rect">
            <a:avLst/>
          </a:prstGeom>
        </p:spPr>
      </p:pic>
      <p:pic>
        <p:nvPicPr>
          <p:cNvPr id="17" name="Imagen 16" descr="Resultado de imagen para logo aerocivil">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49531" y="5387850"/>
            <a:ext cx="517196" cy="540000"/>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p:cNvSpPr txBox="1"/>
          <p:nvPr/>
        </p:nvSpPr>
        <p:spPr>
          <a:xfrm>
            <a:off x="7552925" y="5470601"/>
            <a:ext cx="1062182" cy="338554"/>
          </a:xfrm>
          <a:prstGeom prst="rect">
            <a:avLst/>
          </a:prstGeom>
          <a:noFill/>
        </p:spPr>
        <p:txBody>
          <a:bodyPr wrap="square" rtlCol="0">
            <a:spAutoFit/>
          </a:bodyPr>
          <a:lstStyle/>
          <a:p>
            <a:r>
              <a:rPr lang="es-CO" sz="1600" b="1" dirty="0">
                <a:solidFill>
                  <a:srgbClr val="AC743A"/>
                </a:solidFill>
              </a:rPr>
              <a:t>(59%)</a:t>
            </a:r>
          </a:p>
        </p:txBody>
      </p:sp>
      <p:sp>
        <p:nvSpPr>
          <p:cNvPr id="19" name="CuadroTexto 18"/>
          <p:cNvSpPr txBox="1"/>
          <p:nvPr/>
        </p:nvSpPr>
        <p:spPr>
          <a:xfrm>
            <a:off x="4215453" y="4695252"/>
            <a:ext cx="1062182" cy="338554"/>
          </a:xfrm>
          <a:prstGeom prst="rect">
            <a:avLst/>
          </a:prstGeom>
          <a:noFill/>
        </p:spPr>
        <p:txBody>
          <a:bodyPr wrap="square" rtlCol="0">
            <a:spAutoFit/>
          </a:bodyPr>
          <a:lstStyle/>
          <a:p>
            <a:r>
              <a:rPr lang="es-CO" sz="1600" b="1" dirty="0">
                <a:solidFill>
                  <a:srgbClr val="AC743A"/>
                </a:solidFill>
              </a:rPr>
              <a:t>(17%)</a:t>
            </a:r>
          </a:p>
        </p:txBody>
      </p:sp>
      <p:sp>
        <p:nvSpPr>
          <p:cNvPr id="20" name="CuadroTexto 19"/>
          <p:cNvSpPr txBox="1"/>
          <p:nvPr/>
        </p:nvSpPr>
        <p:spPr>
          <a:xfrm>
            <a:off x="4024230" y="3863610"/>
            <a:ext cx="1062182" cy="338554"/>
          </a:xfrm>
          <a:prstGeom prst="rect">
            <a:avLst/>
          </a:prstGeom>
          <a:noFill/>
        </p:spPr>
        <p:txBody>
          <a:bodyPr wrap="square" rtlCol="0">
            <a:spAutoFit/>
          </a:bodyPr>
          <a:lstStyle/>
          <a:p>
            <a:r>
              <a:rPr lang="es-CO" sz="1600" b="1" dirty="0">
                <a:solidFill>
                  <a:srgbClr val="AC743A"/>
                </a:solidFill>
              </a:rPr>
              <a:t>(14%)</a:t>
            </a:r>
          </a:p>
        </p:txBody>
      </p:sp>
      <p:sp>
        <p:nvSpPr>
          <p:cNvPr id="21" name="CuadroTexto 20"/>
          <p:cNvSpPr txBox="1"/>
          <p:nvPr/>
        </p:nvSpPr>
        <p:spPr>
          <a:xfrm>
            <a:off x="3316781" y="3119198"/>
            <a:ext cx="1062182" cy="338554"/>
          </a:xfrm>
          <a:prstGeom prst="rect">
            <a:avLst/>
          </a:prstGeom>
          <a:noFill/>
        </p:spPr>
        <p:txBody>
          <a:bodyPr wrap="square" rtlCol="0">
            <a:spAutoFit/>
          </a:bodyPr>
          <a:lstStyle/>
          <a:p>
            <a:r>
              <a:rPr lang="es-CO" sz="1600" b="1" dirty="0">
                <a:solidFill>
                  <a:srgbClr val="AC743A"/>
                </a:solidFill>
              </a:rPr>
              <a:t>(5%)</a:t>
            </a:r>
          </a:p>
        </p:txBody>
      </p:sp>
      <p:sp>
        <p:nvSpPr>
          <p:cNvPr id="22" name="CuadroTexto 21"/>
          <p:cNvSpPr txBox="1"/>
          <p:nvPr/>
        </p:nvSpPr>
        <p:spPr>
          <a:xfrm>
            <a:off x="3064979" y="2315295"/>
            <a:ext cx="1062182" cy="338554"/>
          </a:xfrm>
          <a:prstGeom prst="rect">
            <a:avLst/>
          </a:prstGeom>
          <a:noFill/>
        </p:spPr>
        <p:txBody>
          <a:bodyPr wrap="square" rtlCol="0">
            <a:spAutoFit/>
          </a:bodyPr>
          <a:lstStyle/>
          <a:p>
            <a:r>
              <a:rPr lang="es-CO" sz="1600" b="1" dirty="0">
                <a:solidFill>
                  <a:srgbClr val="AC743A"/>
                </a:solidFill>
              </a:rPr>
              <a:t>(3%)</a:t>
            </a:r>
          </a:p>
        </p:txBody>
      </p:sp>
      <p:sp>
        <p:nvSpPr>
          <p:cNvPr id="23" name="CuadroTexto 22"/>
          <p:cNvSpPr txBox="1"/>
          <p:nvPr/>
        </p:nvSpPr>
        <p:spPr>
          <a:xfrm>
            <a:off x="3064979" y="1483653"/>
            <a:ext cx="1062182" cy="338554"/>
          </a:xfrm>
          <a:prstGeom prst="rect">
            <a:avLst/>
          </a:prstGeom>
          <a:noFill/>
        </p:spPr>
        <p:txBody>
          <a:bodyPr wrap="square" rtlCol="0">
            <a:spAutoFit/>
          </a:bodyPr>
          <a:lstStyle/>
          <a:p>
            <a:r>
              <a:rPr lang="es-CO" sz="1600" b="1" dirty="0">
                <a:solidFill>
                  <a:srgbClr val="AC743A"/>
                </a:solidFill>
              </a:rPr>
              <a:t>(2%)</a:t>
            </a:r>
          </a:p>
        </p:txBody>
      </p:sp>
    </p:spTree>
    <p:extLst>
      <p:ext uri="{BB962C8B-B14F-4D97-AF65-F5344CB8AC3E}">
        <p14:creationId xmlns:p14="http://schemas.microsoft.com/office/powerpoint/2010/main" val="1589103602"/>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aphicFrame>
        <p:nvGraphicFramePr>
          <p:cNvPr id="13" name="Gráfico 12">
            <a:extLst>
              <a:ext uri="{FF2B5EF4-FFF2-40B4-BE49-F238E27FC236}">
                <a16:creationId xmlns:a16="http://schemas.microsoft.com/office/drawing/2014/main" id="{3E6E2000-C281-4D1D-8800-51EC25269D28}"/>
              </a:ext>
            </a:extLst>
          </p:cNvPr>
          <p:cNvGraphicFramePr>
            <a:graphicFrameLocks/>
          </p:cNvGraphicFramePr>
          <p:nvPr>
            <p:extLst>
              <p:ext uri="{D42A27DB-BD31-4B8C-83A1-F6EECF244321}">
                <p14:modId xmlns:p14="http://schemas.microsoft.com/office/powerpoint/2010/main" val="570907435"/>
              </p:ext>
            </p:extLst>
          </p:nvPr>
        </p:nvGraphicFramePr>
        <p:xfrm>
          <a:off x="-78909" y="997683"/>
          <a:ext cx="5823927" cy="3970326"/>
        </p:xfrm>
        <a:graphic>
          <a:graphicData uri="http://schemas.openxmlformats.org/drawingml/2006/chart">
            <c:chart xmlns:c="http://schemas.openxmlformats.org/drawingml/2006/chart" xmlns:r="http://schemas.openxmlformats.org/officeDocument/2006/relationships" r:id="rId4"/>
          </a:graphicData>
        </a:graphic>
      </p:graphicFrame>
      <p:sp>
        <p:nvSpPr>
          <p:cNvPr id="6" name="CuadroTexto 15"/>
          <p:cNvSpPr txBox="1">
            <a:spLocks noChangeArrowheads="1"/>
          </p:cNvSpPr>
          <p:nvPr/>
        </p:nvSpPr>
        <p:spPr bwMode="auto">
          <a:xfrm>
            <a:off x="1612391" y="355645"/>
            <a:ext cx="9144001"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3200" b="1" dirty="0">
                <a:solidFill>
                  <a:srgbClr val="858585"/>
                </a:solidFill>
              </a:rPr>
              <a:t>Empleos por Sector</a:t>
            </a:r>
          </a:p>
        </p:txBody>
      </p:sp>
      <p:sp>
        <p:nvSpPr>
          <p:cNvPr id="11" name="Rectángulo: esquinas redondeadas 10"/>
          <p:cNvSpPr/>
          <p:nvPr/>
        </p:nvSpPr>
        <p:spPr>
          <a:xfrm>
            <a:off x="120074" y="941962"/>
            <a:ext cx="11924143" cy="5029056"/>
          </a:xfrm>
          <a:prstGeom prst="roundRect">
            <a:avLst>
              <a:gd name="adj" fmla="val 2275"/>
            </a:avLst>
          </a:prstGeom>
          <a:noFill/>
          <a:ln w="28575">
            <a:solidFill>
              <a:srgbClr val="85858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5" name="Conector recto 14"/>
          <p:cNvCxnSpPr/>
          <p:nvPr/>
        </p:nvCxnSpPr>
        <p:spPr>
          <a:xfrm>
            <a:off x="1690255" y="1256145"/>
            <a:ext cx="0" cy="4414982"/>
          </a:xfrm>
          <a:prstGeom prst="line">
            <a:avLst/>
          </a:prstGeom>
          <a:noFill/>
          <a:ln w="28575">
            <a:solidFill>
              <a:srgbClr val="858585"/>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20" name="CuadroTexto 19"/>
          <p:cNvSpPr txBox="1"/>
          <p:nvPr/>
        </p:nvSpPr>
        <p:spPr>
          <a:xfrm>
            <a:off x="0" y="6551953"/>
            <a:ext cx="8674217" cy="276999"/>
          </a:xfrm>
          <a:prstGeom prst="rect">
            <a:avLst/>
          </a:prstGeom>
          <a:noFill/>
        </p:spPr>
        <p:txBody>
          <a:bodyPr wrap="square" rtlCol="0">
            <a:spAutoFit/>
          </a:bodyPr>
          <a:lstStyle/>
          <a:p>
            <a:r>
              <a:rPr lang="es-CO" sz="1200" b="1" i="1" dirty="0">
                <a:solidFill>
                  <a:srgbClr val="632B00"/>
                </a:solidFill>
              </a:rPr>
              <a:t>Fuente: Función Pública, SIGEP, septiembre 30 de 2016</a:t>
            </a:r>
          </a:p>
        </p:txBody>
      </p:sp>
      <p:sp>
        <p:nvSpPr>
          <p:cNvPr id="12" name="CuadroTexto 15"/>
          <p:cNvSpPr txBox="1">
            <a:spLocks noChangeArrowheads="1"/>
          </p:cNvSpPr>
          <p:nvPr/>
        </p:nvSpPr>
        <p:spPr bwMode="auto">
          <a:xfrm>
            <a:off x="88390" y="6007681"/>
            <a:ext cx="9144001"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buNone/>
            </a:pPr>
            <a:r>
              <a:rPr lang="es-CO" sz="1800" b="1" dirty="0">
                <a:solidFill>
                  <a:schemeClr val="tx1">
                    <a:lumMod val="50000"/>
                    <a:lumOff val="50000"/>
                  </a:schemeClr>
                </a:solidFill>
              </a:rPr>
              <a:t>El Sector ocupa el </a:t>
            </a:r>
            <a:r>
              <a:rPr lang="es-CO" sz="1800" b="1" dirty="0">
                <a:solidFill>
                  <a:srgbClr val="ED7D31"/>
                </a:solidFill>
              </a:rPr>
              <a:t>décimo lugar de 24 </a:t>
            </a:r>
            <a:r>
              <a:rPr lang="es-CO" sz="1800" b="1" dirty="0">
                <a:solidFill>
                  <a:schemeClr val="tx1">
                    <a:lumMod val="50000"/>
                    <a:lumOff val="50000"/>
                  </a:schemeClr>
                </a:solidFill>
              </a:rPr>
              <a:t>en cantidad de empleos</a:t>
            </a:r>
          </a:p>
        </p:txBody>
      </p:sp>
      <p:graphicFrame>
        <p:nvGraphicFramePr>
          <p:cNvPr id="10" name="Gráfico 9">
            <a:extLst/>
          </p:cNvPr>
          <p:cNvGraphicFramePr>
            <a:graphicFrameLocks/>
          </p:cNvGraphicFramePr>
          <p:nvPr>
            <p:extLst>
              <p:ext uri="{D42A27DB-BD31-4B8C-83A1-F6EECF244321}">
                <p14:modId xmlns:p14="http://schemas.microsoft.com/office/powerpoint/2010/main" val="1719561225"/>
              </p:ext>
            </p:extLst>
          </p:nvPr>
        </p:nvGraphicFramePr>
        <p:xfrm>
          <a:off x="1778466" y="1015069"/>
          <a:ext cx="10192624" cy="4865614"/>
        </p:xfrm>
        <a:graphic>
          <a:graphicData uri="http://schemas.openxmlformats.org/drawingml/2006/chart">
            <c:chart xmlns:c="http://schemas.openxmlformats.org/drawingml/2006/chart" xmlns:r="http://schemas.openxmlformats.org/officeDocument/2006/relationships" r:id="rId5"/>
          </a:graphicData>
        </a:graphic>
      </p:graphicFrame>
      <p:sp>
        <p:nvSpPr>
          <p:cNvPr id="17" name="CuadroTexto 15"/>
          <p:cNvSpPr txBox="1">
            <a:spLocks noChangeArrowheads="1"/>
          </p:cNvSpPr>
          <p:nvPr/>
        </p:nvSpPr>
        <p:spPr bwMode="auto">
          <a:xfrm>
            <a:off x="6520872" y="1256145"/>
            <a:ext cx="5338618"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3200" b="1" dirty="0">
                <a:solidFill>
                  <a:srgbClr val="ED6608"/>
                </a:solidFill>
              </a:rPr>
              <a:t>Total Rama Ejecutiva: 891.956</a:t>
            </a:r>
          </a:p>
        </p:txBody>
      </p:sp>
    </p:spTree>
    <p:extLst>
      <p:ext uri="{BB962C8B-B14F-4D97-AF65-F5344CB8AC3E}">
        <p14:creationId xmlns:p14="http://schemas.microsoft.com/office/powerpoint/2010/main" val="1554736714"/>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0" name="CuadroTexto 15"/>
          <p:cNvSpPr txBox="1">
            <a:spLocks noChangeArrowheads="1"/>
          </p:cNvSpPr>
          <p:nvPr/>
        </p:nvSpPr>
        <p:spPr bwMode="auto">
          <a:xfrm>
            <a:off x="1612391" y="326797"/>
            <a:ext cx="9144001"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3200" b="1" dirty="0">
                <a:solidFill>
                  <a:srgbClr val="858585"/>
                </a:solidFill>
              </a:rPr>
              <a:t>Contratistas Prestación de Servicios</a:t>
            </a:r>
          </a:p>
        </p:txBody>
      </p:sp>
      <p:sp>
        <p:nvSpPr>
          <p:cNvPr id="23" name="CuadroTexto 15"/>
          <p:cNvSpPr txBox="1">
            <a:spLocks noChangeArrowheads="1"/>
          </p:cNvSpPr>
          <p:nvPr/>
        </p:nvSpPr>
        <p:spPr bwMode="auto">
          <a:xfrm>
            <a:off x="1612391" y="747743"/>
            <a:ext cx="9144001"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Font typeface="Arial" panose="020B0604020202020204" pitchFamily="34" charset="0"/>
              <a:buNone/>
            </a:pPr>
            <a:r>
              <a:rPr lang="es-CO" sz="2400" b="1" dirty="0">
                <a:solidFill>
                  <a:srgbClr val="858585"/>
                </a:solidFill>
              </a:rPr>
              <a:t>Enero – octubre 2016</a:t>
            </a:r>
          </a:p>
        </p:txBody>
      </p:sp>
      <p:sp>
        <p:nvSpPr>
          <p:cNvPr id="24" name="CuadroTexto 23"/>
          <p:cNvSpPr txBox="1"/>
          <p:nvPr/>
        </p:nvSpPr>
        <p:spPr>
          <a:xfrm>
            <a:off x="0" y="6551953"/>
            <a:ext cx="8674217" cy="276999"/>
          </a:xfrm>
          <a:prstGeom prst="rect">
            <a:avLst/>
          </a:prstGeom>
          <a:noFill/>
        </p:spPr>
        <p:txBody>
          <a:bodyPr wrap="square" rtlCol="0">
            <a:spAutoFit/>
          </a:bodyPr>
          <a:lstStyle/>
          <a:p>
            <a:r>
              <a:rPr lang="es-CO" sz="1200" b="1" i="1" dirty="0">
                <a:solidFill>
                  <a:srgbClr val="632B00"/>
                </a:solidFill>
              </a:rPr>
              <a:t>Fuente: Colombia Compra Eficiente, octubre 30 de 2016</a:t>
            </a:r>
          </a:p>
        </p:txBody>
      </p:sp>
      <p:graphicFrame>
        <p:nvGraphicFramePr>
          <p:cNvPr id="25" name="Tabla 24"/>
          <p:cNvGraphicFramePr>
            <a:graphicFrameLocks noGrp="1"/>
          </p:cNvGraphicFramePr>
          <p:nvPr>
            <p:extLst>
              <p:ext uri="{D42A27DB-BD31-4B8C-83A1-F6EECF244321}">
                <p14:modId xmlns:p14="http://schemas.microsoft.com/office/powerpoint/2010/main" val="576460349"/>
              </p:ext>
            </p:extLst>
          </p:nvPr>
        </p:nvGraphicFramePr>
        <p:xfrm>
          <a:off x="314161" y="1115847"/>
          <a:ext cx="11563678" cy="4765188"/>
        </p:xfrm>
        <a:graphic>
          <a:graphicData uri="http://schemas.openxmlformats.org/drawingml/2006/table">
            <a:tbl>
              <a:tblPr firstRow="1" bandRow="1">
                <a:tableStyleId>{0E3FDE45-AF77-4B5C-9715-49D594BDF05E}</a:tableStyleId>
              </a:tblPr>
              <a:tblGrid>
                <a:gridCol w="4364338">
                  <a:extLst>
                    <a:ext uri="{9D8B030D-6E8A-4147-A177-3AD203B41FA5}">
                      <a16:colId xmlns:a16="http://schemas.microsoft.com/office/drawing/2014/main" val="20000"/>
                    </a:ext>
                  </a:extLst>
                </a:gridCol>
                <a:gridCol w="2005387">
                  <a:extLst>
                    <a:ext uri="{9D8B030D-6E8A-4147-A177-3AD203B41FA5}">
                      <a16:colId xmlns:a16="http://schemas.microsoft.com/office/drawing/2014/main" val="20001"/>
                    </a:ext>
                  </a:extLst>
                </a:gridCol>
                <a:gridCol w="2210243">
                  <a:extLst>
                    <a:ext uri="{9D8B030D-6E8A-4147-A177-3AD203B41FA5}">
                      <a16:colId xmlns:a16="http://schemas.microsoft.com/office/drawing/2014/main" val="20002"/>
                    </a:ext>
                  </a:extLst>
                </a:gridCol>
                <a:gridCol w="2983710">
                  <a:extLst>
                    <a:ext uri="{9D8B030D-6E8A-4147-A177-3AD203B41FA5}">
                      <a16:colId xmlns:a16="http://schemas.microsoft.com/office/drawing/2014/main" val="20003"/>
                    </a:ext>
                  </a:extLst>
                </a:gridCol>
              </a:tblGrid>
              <a:tr h="616350">
                <a:tc>
                  <a:txBody>
                    <a:bodyPr/>
                    <a:lstStyle/>
                    <a:p>
                      <a:pPr algn="ctr"/>
                      <a:r>
                        <a:rPr lang="es-CO" sz="1800" dirty="0"/>
                        <a:t>Entidad</a:t>
                      </a:r>
                    </a:p>
                  </a:txBody>
                  <a:tcPr anchor="ctr"/>
                </a:tc>
                <a:tc>
                  <a:txBody>
                    <a:bodyPr/>
                    <a:lstStyle/>
                    <a:p>
                      <a:pPr algn="ctr"/>
                      <a:r>
                        <a:rPr lang="es-CO" sz="1800" dirty="0"/>
                        <a:t>No. de</a:t>
                      </a:r>
                      <a:r>
                        <a:rPr lang="es-CO" sz="1800" baseline="0" dirty="0"/>
                        <a:t> Contratos</a:t>
                      </a:r>
                      <a:endParaRPr lang="es-CO" sz="1800" dirty="0"/>
                    </a:p>
                  </a:txBody>
                  <a:tcPr anchor="ctr"/>
                </a:tc>
                <a:tc>
                  <a:txBody>
                    <a:bodyPr/>
                    <a:lstStyle/>
                    <a:p>
                      <a:pPr algn="ctr"/>
                      <a:r>
                        <a:rPr lang="es-CO" sz="1800" dirty="0"/>
                        <a:t>No. de</a:t>
                      </a:r>
                      <a:r>
                        <a:rPr lang="es-CO" sz="1800" baseline="0" dirty="0"/>
                        <a:t> contratistas</a:t>
                      </a:r>
                      <a:endParaRPr lang="es-CO" sz="1800" dirty="0"/>
                    </a:p>
                  </a:txBody>
                  <a:tcPr anchor="ctr"/>
                </a:tc>
                <a:tc>
                  <a:txBody>
                    <a:bodyPr/>
                    <a:lstStyle/>
                    <a:p>
                      <a:pPr algn="ctr"/>
                      <a:r>
                        <a:rPr lang="es-CO" sz="1800" dirty="0"/>
                        <a:t>Valor</a:t>
                      </a:r>
                    </a:p>
                  </a:txBody>
                  <a:tcPr anchor="ctr"/>
                </a:tc>
                <a:extLst>
                  <a:ext uri="{0D108BD9-81ED-4DB2-BD59-A6C34878D82A}">
                    <a16:rowId xmlns:a16="http://schemas.microsoft.com/office/drawing/2014/main" val="10000"/>
                  </a:ext>
                </a:extLst>
              </a:tr>
              <a:tr h="579725">
                <a:tc>
                  <a:txBody>
                    <a:bodyPr/>
                    <a:lstStyle/>
                    <a:p>
                      <a:endParaRPr lang="es-CO" sz="1800" dirty="0"/>
                    </a:p>
                  </a:txBody>
                  <a:tcPr anchor="ctr"/>
                </a:tc>
                <a:tc>
                  <a:txBody>
                    <a:bodyPr/>
                    <a:lstStyle/>
                    <a:p>
                      <a:pPr algn="ctr" fontAlgn="b"/>
                      <a:r>
                        <a:rPr lang="es-CO" sz="1800" b="0" i="0" u="none" strike="noStrike" dirty="0">
                          <a:solidFill>
                            <a:srgbClr val="000000"/>
                          </a:solidFill>
                          <a:effectLst/>
                          <a:latin typeface="Calibri"/>
                        </a:rPr>
                        <a:t>441</a:t>
                      </a:r>
                    </a:p>
                  </a:txBody>
                  <a:tcPr marL="9525" marR="9525" marT="9525" marB="0" anchor="ctr"/>
                </a:tc>
                <a:tc>
                  <a:txBody>
                    <a:bodyPr/>
                    <a:lstStyle/>
                    <a:p>
                      <a:pPr algn="ctr" fontAlgn="b"/>
                      <a:r>
                        <a:rPr lang="es-CO" sz="1800" b="0" i="0" u="none" strike="noStrike" dirty="0">
                          <a:solidFill>
                            <a:srgbClr val="000000"/>
                          </a:solidFill>
                          <a:effectLst/>
                          <a:latin typeface="Calibri"/>
                        </a:rPr>
                        <a:t>333</a:t>
                      </a:r>
                    </a:p>
                  </a:txBody>
                  <a:tcPr marL="9525" marR="9525" marT="9525" marB="0" anchor="ctr"/>
                </a:tc>
                <a:tc>
                  <a:txBody>
                    <a:bodyPr/>
                    <a:lstStyle/>
                    <a:p>
                      <a:pPr algn="r" fontAlgn="b"/>
                      <a:r>
                        <a:rPr lang="es-CO" sz="1600" b="0" i="0" u="none" strike="noStrike" dirty="0">
                          <a:solidFill>
                            <a:srgbClr val="000000"/>
                          </a:solidFill>
                          <a:effectLst/>
                          <a:latin typeface="+mn-lt"/>
                        </a:rPr>
                        <a:t>$ 24.973.193.466 </a:t>
                      </a:r>
                      <a:r>
                        <a:rPr lang="es-CO" sz="1600" b="0" i="0" u="none" strike="noStrike" dirty="0">
                          <a:solidFill>
                            <a:srgbClr val="000000"/>
                          </a:solidFill>
                          <a:effectLst/>
                          <a:latin typeface="Calibri"/>
                        </a:rPr>
                        <a:t> </a:t>
                      </a:r>
                    </a:p>
                  </a:txBody>
                  <a:tcPr marL="9525" marR="9525" marT="9525" marB="0" anchor="ctr"/>
                </a:tc>
                <a:extLst>
                  <a:ext uri="{0D108BD9-81ED-4DB2-BD59-A6C34878D82A}">
                    <a16:rowId xmlns:a16="http://schemas.microsoft.com/office/drawing/2014/main" val="10001"/>
                  </a:ext>
                </a:extLst>
              </a:tr>
              <a:tr h="579725">
                <a:tc>
                  <a:txBody>
                    <a:bodyPr/>
                    <a:lstStyle/>
                    <a:p>
                      <a:endParaRPr lang="es-CO" sz="1800" dirty="0"/>
                    </a:p>
                  </a:txBody>
                  <a:tcPr anchor="ctr"/>
                </a:tc>
                <a:tc>
                  <a:txBody>
                    <a:bodyPr/>
                    <a:lstStyle/>
                    <a:p>
                      <a:pPr algn="ctr" fontAlgn="b"/>
                      <a:r>
                        <a:rPr lang="es-CO" sz="1800" b="0" i="0" u="none" strike="noStrike" dirty="0">
                          <a:solidFill>
                            <a:srgbClr val="000000"/>
                          </a:solidFill>
                          <a:effectLst/>
                          <a:latin typeface="Calibri"/>
                        </a:rPr>
                        <a:t>671</a:t>
                      </a:r>
                    </a:p>
                  </a:txBody>
                  <a:tcPr marL="9525" marR="9525" marT="9525" marB="0" anchor="ctr"/>
                </a:tc>
                <a:tc>
                  <a:txBody>
                    <a:bodyPr/>
                    <a:lstStyle/>
                    <a:p>
                      <a:pPr algn="ctr" fontAlgn="b"/>
                      <a:r>
                        <a:rPr lang="es-CO" sz="1800" b="0" i="0" u="none" strike="noStrike" dirty="0">
                          <a:solidFill>
                            <a:srgbClr val="000000"/>
                          </a:solidFill>
                          <a:effectLst/>
                          <a:latin typeface="Calibri"/>
                        </a:rPr>
                        <a:t>477</a:t>
                      </a:r>
                    </a:p>
                  </a:txBody>
                  <a:tcPr marL="9525" marR="9525" marT="9525" marB="0" anchor="ctr"/>
                </a:tc>
                <a:tc>
                  <a:txBody>
                    <a:bodyPr/>
                    <a:lstStyle/>
                    <a:p>
                      <a:pPr algn="r" fontAlgn="b"/>
                      <a:r>
                        <a:rPr lang="es-CO" sz="1600" b="0" i="0" u="none" strike="noStrike" dirty="0">
                          <a:solidFill>
                            <a:srgbClr val="000000"/>
                          </a:solidFill>
                          <a:effectLst/>
                          <a:latin typeface="+mn-lt"/>
                        </a:rPr>
                        <a:t>$ 61.926.612.263 </a:t>
                      </a:r>
                      <a:r>
                        <a:rPr lang="es-CO" sz="1600" b="0" i="0" u="none" strike="noStrike" dirty="0">
                          <a:solidFill>
                            <a:srgbClr val="000000"/>
                          </a:solidFill>
                          <a:effectLst/>
                          <a:latin typeface="Calibri"/>
                        </a:rPr>
                        <a:t> </a:t>
                      </a:r>
                    </a:p>
                  </a:txBody>
                  <a:tcPr marL="9525" marR="9525" marT="9525" marB="0" anchor="ctr"/>
                </a:tc>
                <a:extLst>
                  <a:ext uri="{0D108BD9-81ED-4DB2-BD59-A6C34878D82A}">
                    <a16:rowId xmlns:a16="http://schemas.microsoft.com/office/drawing/2014/main" val="10002"/>
                  </a:ext>
                </a:extLst>
              </a:tr>
              <a:tr h="579725">
                <a:tc>
                  <a:txBody>
                    <a:bodyPr/>
                    <a:lstStyle/>
                    <a:p>
                      <a:endParaRPr lang="es-CO" sz="1800" dirty="0"/>
                    </a:p>
                  </a:txBody>
                  <a:tcPr anchor="ctr"/>
                </a:tc>
                <a:tc>
                  <a:txBody>
                    <a:bodyPr/>
                    <a:lstStyle/>
                    <a:p>
                      <a:pPr algn="ctr" fontAlgn="b"/>
                      <a:r>
                        <a:rPr lang="es-CO" sz="1800" b="0" i="0" u="none" strike="noStrike" dirty="0">
                          <a:solidFill>
                            <a:srgbClr val="000000"/>
                          </a:solidFill>
                          <a:effectLst/>
                          <a:latin typeface="Calibri"/>
                        </a:rPr>
                        <a:t>676</a:t>
                      </a:r>
                    </a:p>
                  </a:txBody>
                  <a:tcPr marL="9525" marR="9525" marT="9525" marB="0" anchor="ctr"/>
                </a:tc>
                <a:tc>
                  <a:txBody>
                    <a:bodyPr/>
                    <a:lstStyle/>
                    <a:p>
                      <a:pPr algn="ctr" fontAlgn="b"/>
                      <a:r>
                        <a:rPr lang="es-CO" sz="1800" b="0" i="0" u="none" strike="noStrike" dirty="0">
                          <a:solidFill>
                            <a:srgbClr val="000000"/>
                          </a:solidFill>
                          <a:effectLst/>
                          <a:latin typeface="Calibri"/>
                        </a:rPr>
                        <a:t>270</a:t>
                      </a:r>
                    </a:p>
                  </a:txBody>
                  <a:tcPr marL="9525" marR="9525" marT="9525" marB="0" anchor="ctr"/>
                </a:tc>
                <a:tc>
                  <a:txBody>
                    <a:bodyPr/>
                    <a:lstStyle/>
                    <a:p>
                      <a:pPr algn="r" fontAlgn="b"/>
                      <a:r>
                        <a:rPr lang="es-CO" sz="1600" b="0" i="0" u="none" strike="noStrike" dirty="0">
                          <a:solidFill>
                            <a:srgbClr val="000000"/>
                          </a:solidFill>
                          <a:effectLst/>
                          <a:latin typeface="+mn-lt"/>
                        </a:rPr>
                        <a:t>$ 10.281.228.963 </a:t>
                      </a:r>
                      <a:r>
                        <a:rPr lang="es-CO" sz="1600" b="0" i="0" u="none" strike="noStrike" dirty="0">
                          <a:solidFill>
                            <a:srgbClr val="000000"/>
                          </a:solidFill>
                          <a:effectLst/>
                          <a:latin typeface="Calibri"/>
                        </a:rPr>
                        <a:t> </a:t>
                      </a:r>
                    </a:p>
                  </a:txBody>
                  <a:tcPr marL="9525" marR="9525" marT="9525" marB="0" anchor="ctr"/>
                </a:tc>
                <a:extLst>
                  <a:ext uri="{0D108BD9-81ED-4DB2-BD59-A6C34878D82A}">
                    <a16:rowId xmlns:a16="http://schemas.microsoft.com/office/drawing/2014/main" val="10003"/>
                  </a:ext>
                </a:extLst>
              </a:tr>
              <a:tr h="579725">
                <a:tc>
                  <a:txBody>
                    <a:bodyPr/>
                    <a:lstStyle/>
                    <a:p>
                      <a:endParaRPr lang="es-CO" sz="1800" dirty="0"/>
                    </a:p>
                  </a:txBody>
                  <a:tcPr anchor="ctr"/>
                </a:tc>
                <a:tc>
                  <a:txBody>
                    <a:bodyPr/>
                    <a:lstStyle/>
                    <a:p>
                      <a:pPr algn="ctr" fontAlgn="b"/>
                      <a:r>
                        <a:rPr lang="es-CO" sz="1800" b="0" i="0" u="none" strike="noStrike" dirty="0">
                          <a:solidFill>
                            <a:srgbClr val="000000"/>
                          </a:solidFill>
                          <a:effectLst/>
                          <a:latin typeface="Calibri"/>
                        </a:rPr>
                        <a:t>408</a:t>
                      </a:r>
                    </a:p>
                  </a:txBody>
                  <a:tcPr marL="9525" marR="9525" marT="9525" marB="0" anchor="ctr"/>
                </a:tc>
                <a:tc>
                  <a:txBody>
                    <a:bodyPr/>
                    <a:lstStyle/>
                    <a:p>
                      <a:pPr algn="ctr" fontAlgn="b"/>
                      <a:r>
                        <a:rPr lang="es-CO" sz="1800" b="0" i="0" u="none" strike="noStrike" dirty="0">
                          <a:solidFill>
                            <a:srgbClr val="000000"/>
                          </a:solidFill>
                          <a:effectLst/>
                          <a:latin typeface="Calibri"/>
                        </a:rPr>
                        <a:t>276</a:t>
                      </a:r>
                    </a:p>
                  </a:txBody>
                  <a:tcPr marL="9525" marR="9525" marT="9525" marB="0" anchor="ctr"/>
                </a:tc>
                <a:tc>
                  <a:txBody>
                    <a:bodyPr/>
                    <a:lstStyle/>
                    <a:p>
                      <a:pPr algn="r" fontAlgn="b"/>
                      <a:r>
                        <a:rPr lang="es-CO" sz="1600" b="0" i="0" u="none" strike="noStrike" dirty="0">
                          <a:solidFill>
                            <a:srgbClr val="000000"/>
                          </a:solidFill>
                          <a:effectLst/>
                          <a:latin typeface="+mn-lt"/>
                        </a:rPr>
                        <a:t>$ 23.090.206.329 </a:t>
                      </a:r>
                    </a:p>
                  </a:txBody>
                  <a:tcPr marL="9525" marR="9525" marT="9525" marB="0" anchor="ctr"/>
                </a:tc>
                <a:extLst>
                  <a:ext uri="{0D108BD9-81ED-4DB2-BD59-A6C34878D82A}">
                    <a16:rowId xmlns:a16="http://schemas.microsoft.com/office/drawing/2014/main" val="10004"/>
                  </a:ext>
                </a:extLst>
              </a:tr>
              <a:tr h="579725">
                <a:tc>
                  <a:txBody>
                    <a:bodyPr/>
                    <a:lstStyle/>
                    <a:p>
                      <a:endParaRPr lang="es-CO" sz="1800" dirty="0"/>
                    </a:p>
                  </a:txBody>
                  <a:tcPr anchor="ctr"/>
                </a:tc>
                <a:tc>
                  <a:txBody>
                    <a:bodyPr/>
                    <a:lstStyle/>
                    <a:p>
                      <a:pPr algn="ctr" fontAlgn="b"/>
                      <a:r>
                        <a:rPr lang="es-CO" sz="1800" b="0" i="0" u="none" strike="noStrike" dirty="0">
                          <a:solidFill>
                            <a:srgbClr val="000000"/>
                          </a:solidFill>
                          <a:effectLst/>
                          <a:latin typeface="Calibri"/>
                        </a:rPr>
                        <a:t>131</a:t>
                      </a:r>
                    </a:p>
                  </a:txBody>
                  <a:tcPr marL="9525" marR="9525" marT="9525" marB="0" anchor="ctr"/>
                </a:tc>
                <a:tc>
                  <a:txBody>
                    <a:bodyPr/>
                    <a:lstStyle/>
                    <a:p>
                      <a:pPr algn="ctr" fontAlgn="b"/>
                      <a:r>
                        <a:rPr lang="es-CO" sz="1800" b="0" i="0" u="none" strike="noStrike" dirty="0">
                          <a:solidFill>
                            <a:srgbClr val="000000"/>
                          </a:solidFill>
                          <a:effectLst/>
                          <a:latin typeface="Calibri"/>
                        </a:rPr>
                        <a:t>105</a:t>
                      </a:r>
                    </a:p>
                  </a:txBody>
                  <a:tcPr marL="9525" marR="9525" marT="9525" marB="0" anchor="ctr"/>
                </a:tc>
                <a:tc>
                  <a:txBody>
                    <a:bodyPr/>
                    <a:lstStyle/>
                    <a:p>
                      <a:pPr algn="r" fontAlgn="b"/>
                      <a:r>
                        <a:rPr lang="es-CO" sz="1600" b="0" i="0" u="none" strike="noStrike">
                          <a:solidFill>
                            <a:srgbClr val="000000"/>
                          </a:solidFill>
                          <a:effectLst/>
                          <a:latin typeface="+mn-lt"/>
                        </a:rPr>
                        <a:t>$ 4.359.373.201 </a:t>
                      </a:r>
                      <a:r>
                        <a:rPr lang="es-CO" sz="1600" b="0" i="0" u="none" strike="noStrike">
                          <a:solidFill>
                            <a:srgbClr val="000000"/>
                          </a:solidFill>
                          <a:effectLst/>
                          <a:latin typeface="Calibri"/>
                        </a:rPr>
                        <a:t> </a:t>
                      </a:r>
                      <a:endParaRPr lang="es-CO" sz="16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5"/>
                  </a:ext>
                </a:extLst>
              </a:tr>
              <a:tr h="670488">
                <a:tc>
                  <a:txBody>
                    <a:bodyPr/>
                    <a:lstStyle/>
                    <a:p>
                      <a:pPr algn="ctr"/>
                      <a:endParaRPr lang="es-CO" sz="1800" dirty="0"/>
                    </a:p>
                  </a:txBody>
                  <a:tcPr anchor="ctr"/>
                </a:tc>
                <a:tc>
                  <a:txBody>
                    <a:bodyPr/>
                    <a:lstStyle/>
                    <a:p>
                      <a:pPr algn="ctr" fontAlgn="b"/>
                      <a:r>
                        <a:rPr lang="es-CO" sz="1800" b="0" i="0" u="none" strike="noStrike" dirty="0">
                          <a:solidFill>
                            <a:srgbClr val="000000"/>
                          </a:solidFill>
                          <a:effectLst/>
                          <a:latin typeface="Calibri"/>
                        </a:rPr>
                        <a:t>34</a:t>
                      </a:r>
                    </a:p>
                  </a:txBody>
                  <a:tcPr marL="9525" marR="9525" marT="9525" marB="0" anchor="ctr"/>
                </a:tc>
                <a:tc>
                  <a:txBody>
                    <a:bodyPr/>
                    <a:lstStyle/>
                    <a:p>
                      <a:pPr algn="ctr" fontAlgn="b"/>
                      <a:r>
                        <a:rPr lang="es-CO" sz="1800" b="0" i="0" u="none" strike="noStrike" dirty="0">
                          <a:solidFill>
                            <a:srgbClr val="000000"/>
                          </a:solidFill>
                          <a:effectLst/>
                          <a:latin typeface="Calibri"/>
                        </a:rPr>
                        <a:t>28</a:t>
                      </a:r>
                    </a:p>
                  </a:txBody>
                  <a:tcPr marL="9525" marR="9525" marT="9525" marB="0" anchor="ctr"/>
                </a:tc>
                <a:tc>
                  <a:txBody>
                    <a:bodyPr/>
                    <a:lstStyle/>
                    <a:p>
                      <a:pPr algn="r" fontAlgn="b"/>
                      <a:r>
                        <a:rPr lang="es-CO" sz="1600" b="0" i="0" u="none" strike="noStrike" dirty="0">
                          <a:solidFill>
                            <a:srgbClr val="000000"/>
                          </a:solidFill>
                          <a:effectLst/>
                          <a:latin typeface="+mn-lt"/>
                        </a:rPr>
                        <a:t>$ 1.568.564.909 </a:t>
                      </a:r>
                      <a:r>
                        <a:rPr lang="es-CO" sz="1600" b="0" i="0" u="none" strike="noStrike" dirty="0">
                          <a:solidFill>
                            <a:srgbClr val="000000"/>
                          </a:solidFill>
                          <a:effectLst/>
                          <a:latin typeface="Calibri"/>
                        </a:rPr>
                        <a:t> </a:t>
                      </a:r>
                    </a:p>
                  </a:txBody>
                  <a:tcPr marL="9525" marR="9525" marT="9525" marB="0" anchor="ctr"/>
                </a:tc>
                <a:extLst>
                  <a:ext uri="{0D108BD9-81ED-4DB2-BD59-A6C34878D82A}">
                    <a16:rowId xmlns:a16="http://schemas.microsoft.com/office/drawing/2014/main" val="10006"/>
                  </a:ext>
                </a:extLst>
              </a:tr>
              <a:tr h="579725">
                <a:tc>
                  <a:txBody>
                    <a:bodyPr/>
                    <a:lstStyle/>
                    <a:p>
                      <a:r>
                        <a:rPr lang="es-CO" sz="2000" b="1" dirty="0"/>
                        <a:t>TOTAL</a:t>
                      </a:r>
                    </a:p>
                  </a:txBody>
                  <a:tcPr anchor="ctr"/>
                </a:tc>
                <a:tc>
                  <a:txBody>
                    <a:bodyPr/>
                    <a:lstStyle/>
                    <a:p>
                      <a:pPr algn="ctr" fontAlgn="b"/>
                      <a:r>
                        <a:rPr lang="es-CO" sz="1800" b="1" i="0" u="none" strike="noStrike" dirty="0">
                          <a:solidFill>
                            <a:srgbClr val="000000"/>
                          </a:solidFill>
                          <a:effectLst/>
                          <a:latin typeface="Calibri"/>
                        </a:rPr>
                        <a:t>2361</a:t>
                      </a:r>
                    </a:p>
                  </a:txBody>
                  <a:tcPr marL="9525" marR="9525" marT="9525" marB="0" anchor="ctr"/>
                </a:tc>
                <a:tc>
                  <a:txBody>
                    <a:bodyPr/>
                    <a:lstStyle/>
                    <a:p>
                      <a:pPr algn="ctr" fontAlgn="b"/>
                      <a:r>
                        <a:rPr lang="es-CO" sz="1800" b="1" i="0" u="none" strike="noStrike" dirty="0">
                          <a:solidFill>
                            <a:srgbClr val="000000"/>
                          </a:solidFill>
                          <a:effectLst/>
                          <a:latin typeface="Calibri"/>
                        </a:rPr>
                        <a:t>1488</a:t>
                      </a:r>
                    </a:p>
                  </a:txBody>
                  <a:tcPr marL="9525" marR="9525" marT="9525" marB="0" anchor="ctr"/>
                </a:tc>
                <a:tc>
                  <a:txBody>
                    <a:bodyPr/>
                    <a:lstStyle/>
                    <a:p>
                      <a:pPr algn="r" fontAlgn="b"/>
                      <a:r>
                        <a:rPr lang="es-CO" sz="1800" b="1" i="0" u="none" strike="noStrike" dirty="0">
                          <a:solidFill>
                            <a:srgbClr val="000000"/>
                          </a:solidFill>
                          <a:effectLst/>
                          <a:latin typeface="Calibri"/>
                        </a:rPr>
                        <a:t> </a:t>
                      </a:r>
                      <a:r>
                        <a:rPr lang="es-CO" sz="1800" b="1" i="0" u="none" strike="noStrike" dirty="0">
                          <a:solidFill>
                            <a:srgbClr val="000000"/>
                          </a:solidFill>
                          <a:effectLst/>
                          <a:latin typeface="+mn-lt"/>
                        </a:rPr>
                        <a:t>$  126.199.179.131 </a:t>
                      </a:r>
                    </a:p>
                  </a:txBody>
                  <a:tcPr marL="9525" marR="9525" marT="9525" marB="0" anchor="ctr"/>
                </a:tc>
                <a:extLst>
                  <a:ext uri="{0D108BD9-81ED-4DB2-BD59-A6C34878D82A}">
                    <a16:rowId xmlns:a16="http://schemas.microsoft.com/office/drawing/2014/main" val="2603212712"/>
                  </a:ext>
                </a:extLst>
              </a:tr>
            </a:tbl>
          </a:graphicData>
        </a:graphic>
      </p:graphicFrame>
      <p:pic>
        <p:nvPicPr>
          <p:cNvPr id="26" name="Imagen 25" descr="Resultado de imagen para logo mintransporte">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0938" y="1754981"/>
            <a:ext cx="1948726" cy="540000"/>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n 26" descr="Resultado de imagen para logo ani">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74876" y="3493865"/>
            <a:ext cx="1420851" cy="540000"/>
          </a:xfrm>
          <a:prstGeom prst="rect">
            <a:avLst/>
          </a:prstGeom>
          <a:noFill/>
          <a:extLst>
            <a:ext uri="{909E8E84-426E-40DD-AFC4-6F175D3DCCD1}">
              <a14:hiddenFill xmlns:a14="http://schemas.microsoft.com/office/drawing/2010/main">
                <a:solidFill>
                  <a:srgbClr val="FFFFFF"/>
                </a:solidFill>
              </a14:hiddenFill>
            </a:ext>
          </a:extLst>
        </p:spPr>
      </p:pic>
      <p:pic>
        <p:nvPicPr>
          <p:cNvPr id="28" name="Imagen 27">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4729" y="4698551"/>
            <a:ext cx="1581145" cy="540000"/>
          </a:xfrm>
          <a:prstGeom prst="rect">
            <a:avLst/>
          </a:prstGeom>
        </p:spPr>
      </p:pic>
      <p:pic>
        <p:nvPicPr>
          <p:cNvPr id="29" name="Imagen 28" descr="Resultado de imagen para logo invias">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20630" y="2339066"/>
            <a:ext cx="132934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0" name="Imagen 29">
            <a:extLst/>
          </p:cNvPr>
          <p:cNvPicPr>
            <a:picLocks noChangeAspect="1"/>
          </p:cNvPicPr>
          <p:nvPr/>
        </p:nvPicPr>
        <p:blipFill>
          <a:blip r:embed="rId8"/>
          <a:stretch>
            <a:fillRect/>
          </a:stretch>
        </p:blipFill>
        <p:spPr>
          <a:xfrm>
            <a:off x="1788890" y="2934115"/>
            <a:ext cx="1392822" cy="540000"/>
          </a:xfrm>
          <a:prstGeom prst="rect">
            <a:avLst/>
          </a:prstGeom>
        </p:spPr>
      </p:pic>
      <p:pic>
        <p:nvPicPr>
          <p:cNvPr id="31" name="Imagen 30" descr="Resultado de imagen para logo aerocivil">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26703" y="4079430"/>
            <a:ext cx="517196" cy="540000"/>
          </a:xfrm>
          <a:prstGeom prst="rect">
            <a:avLst/>
          </a:prstGeom>
          <a:noFill/>
          <a:extLst>
            <a:ext uri="{909E8E84-426E-40DD-AFC4-6F175D3DCCD1}">
              <a14:hiddenFill xmlns:a14="http://schemas.microsoft.com/office/drawing/2010/main">
                <a:solidFill>
                  <a:srgbClr val="FFFFFF"/>
                </a:solidFill>
              </a14:hiddenFill>
            </a:ext>
          </a:extLst>
        </p:spPr>
      </p:pic>
      <p:sp>
        <p:nvSpPr>
          <p:cNvPr id="32" name="CuadroTexto 15"/>
          <p:cNvSpPr txBox="1">
            <a:spLocks noChangeArrowheads="1"/>
          </p:cNvSpPr>
          <p:nvPr/>
        </p:nvSpPr>
        <p:spPr bwMode="auto">
          <a:xfrm>
            <a:off x="200389" y="5953673"/>
            <a:ext cx="8012433"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r">
              <a:lnSpc>
                <a:spcPct val="90000"/>
              </a:lnSpc>
              <a:spcBef>
                <a:spcPts val="1000"/>
              </a:spcBef>
              <a:buFont typeface="Arial" panose="020B0604020202020204" pitchFamily="34" charset="0"/>
              <a:buNone/>
              <a:defRPr b="1">
                <a:solidFill>
                  <a:schemeClr val="bg1">
                    <a:lumMod val="50000"/>
                  </a:schemeClr>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9pPr>
          </a:lstStyle>
          <a:p>
            <a:pPr algn="just"/>
            <a:r>
              <a:rPr lang="es-CO" dirty="0">
                <a:solidFill>
                  <a:srgbClr val="CE6E18"/>
                </a:solidFill>
              </a:rPr>
              <a:t>NOTA: La CRIT y la UPIT no tienen contratistas contratos de prestación de servicios registrados en SIGEP ni en SECOP </a:t>
            </a:r>
            <a:endParaRPr lang="es-CO" dirty="0"/>
          </a:p>
        </p:txBody>
      </p:sp>
    </p:spTree>
    <p:extLst>
      <p:ext uri="{BB962C8B-B14F-4D97-AF65-F5344CB8AC3E}">
        <p14:creationId xmlns:p14="http://schemas.microsoft.com/office/powerpoint/2010/main" val="1774680052"/>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CuadroTexto 15"/>
          <p:cNvSpPr txBox="1">
            <a:spLocks noChangeArrowheads="1"/>
          </p:cNvSpPr>
          <p:nvPr/>
        </p:nvSpPr>
        <p:spPr bwMode="auto">
          <a:xfrm>
            <a:off x="1612391" y="434976"/>
            <a:ext cx="9144001"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3200" b="1" dirty="0">
                <a:solidFill>
                  <a:srgbClr val="858585"/>
                </a:solidFill>
              </a:rPr>
              <a:t>Servidor Público Promedio</a:t>
            </a:r>
          </a:p>
        </p:txBody>
      </p:sp>
      <p:sp>
        <p:nvSpPr>
          <p:cNvPr id="4" name="CuadroTexto 15"/>
          <p:cNvSpPr txBox="1">
            <a:spLocks noChangeArrowheads="1"/>
          </p:cNvSpPr>
          <p:nvPr/>
        </p:nvSpPr>
        <p:spPr bwMode="auto">
          <a:xfrm>
            <a:off x="1612391" y="802316"/>
            <a:ext cx="9144001"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2400" b="1" dirty="0">
                <a:solidFill>
                  <a:srgbClr val="858585"/>
                </a:solidFill>
              </a:rPr>
              <a:t>Sector vs. Rama Ejecutiva</a:t>
            </a:r>
          </a:p>
        </p:txBody>
      </p:sp>
      <p:sp>
        <p:nvSpPr>
          <p:cNvPr id="34" name="CuadroTexto 33"/>
          <p:cNvSpPr txBox="1"/>
          <p:nvPr/>
        </p:nvSpPr>
        <p:spPr>
          <a:xfrm>
            <a:off x="0" y="6519882"/>
            <a:ext cx="8674217" cy="276999"/>
          </a:xfrm>
          <a:prstGeom prst="rect">
            <a:avLst/>
          </a:prstGeom>
          <a:noFill/>
        </p:spPr>
        <p:txBody>
          <a:bodyPr wrap="square" rtlCol="0">
            <a:spAutoFit/>
          </a:bodyPr>
          <a:lstStyle/>
          <a:p>
            <a:r>
              <a:rPr lang="es-CO" sz="1200" b="1" i="1" dirty="0">
                <a:solidFill>
                  <a:srgbClr val="632B00"/>
                </a:solidFill>
              </a:rPr>
              <a:t>Fuente: Función Pública, SIGEP, septiembre 30 de 2016</a:t>
            </a:r>
          </a:p>
        </p:txBody>
      </p:sp>
      <p:grpSp>
        <p:nvGrpSpPr>
          <p:cNvPr id="36" name="Grupo 35"/>
          <p:cNvGrpSpPr/>
          <p:nvPr/>
        </p:nvGrpSpPr>
        <p:grpSpPr>
          <a:xfrm>
            <a:off x="807815" y="1252925"/>
            <a:ext cx="3842157" cy="400110"/>
            <a:chOff x="436228" y="1118897"/>
            <a:chExt cx="3842157" cy="400110"/>
          </a:xfrm>
        </p:grpSpPr>
        <p:sp>
          <p:nvSpPr>
            <p:cNvPr id="2" name="Rectángulo 1"/>
            <p:cNvSpPr/>
            <p:nvPr/>
          </p:nvSpPr>
          <p:spPr>
            <a:xfrm>
              <a:off x="436228" y="1197312"/>
              <a:ext cx="243280" cy="24328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dirty="0"/>
            </a:p>
          </p:txBody>
        </p:sp>
        <p:sp>
          <p:nvSpPr>
            <p:cNvPr id="10" name="Rectángulo 9"/>
            <p:cNvSpPr/>
            <p:nvPr/>
          </p:nvSpPr>
          <p:spPr>
            <a:xfrm>
              <a:off x="1964157" y="1197312"/>
              <a:ext cx="243280" cy="24328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11" name="CuadroTexto 10"/>
            <p:cNvSpPr txBox="1"/>
            <p:nvPr/>
          </p:nvSpPr>
          <p:spPr>
            <a:xfrm>
              <a:off x="681359" y="1118897"/>
              <a:ext cx="1404438" cy="400110"/>
            </a:xfrm>
            <a:prstGeom prst="rect">
              <a:avLst/>
            </a:prstGeom>
            <a:noFill/>
          </p:spPr>
          <p:txBody>
            <a:bodyPr wrap="square" rtlCol="0">
              <a:spAutoFit/>
            </a:bodyPr>
            <a:lstStyle/>
            <a:p>
              <a:r>
                <a:rPr lang="es-CO" sz="2000" b="1" dirty="0"/>
                <a:t>Sector</a:t>
              </a:r>
            </a:p>
          </p:txBody>
        </p:sp>
        <p:sp>
          <p:nvSpPr>
            <p:cNvPr id="12" name="CuadroTexto 11"/>
            <p:cNvSpPr txBox="1"/>
            <p:nvPr/>
          </p:nvSpPr>
          <p:spPr>
            <a:xfrm>
              <a:off x="2203677" y="1118897"/>
              <a:ext cx="2074708" cy="400110"/>
            </a:xfrm>
            <a:prstGeom prst="rect">
              <a:avLst/>
            </a:prstGeom>
            <a:noFill/>
          </p:spPr>
          <p:txBody>
            <a:bodyPr wrap="square" rtlCol="0">
              <a:spAutoFit/>
            </a:bodyPr>
            <a:lstStyle/>
            <a:p>
              <a:r>
                <a:rPr lang="es-CO" sz="2000" b="1" dirty="0"/>
                <a:t>Rama Ejecutiva</a:t>
              </a:r>
            </a:p>
          </p:txBody>
        </p:sp>
      </p:grpSp>
      <p:grpSp>
        <p:nvGrpSpPr>
          <p:cNvPr id="37" name="Grupo 36"/>
          <p:cNvGrpSpPr/>
          <p:nvPr/>
        </p:nvGrpSpPr>
        <p:grpSpPr>
          <a:xfrm>
            <a:off x="807815" y="1732936"/>
            <a:ext cx="4605087" cy="4605087"/>
            <a:chOff x="807815" y="1732936"/>
            <a:chExt cx="4605087" cy="4605087"/>
          </a:xfrm>
        </p:grpSpPr>
        <p:sp>
          <p:nvSpPr>
            <p:cNvPr id="7" name="Elipse 6"/>
            <p:cNvSpPr/>
            <p:nvPr/>
          </p:nvSpPr>
          <p:spPr>
            <a:xfrm>
              <a:off x="807815" y="1732936"/>
              <a:ext cx="4605087" cy="4605087"/>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16" name="Elipse 15"/>
            <p:cNvSpPr/>
            <p:nvPr/>
          </p:nvSpPr>
          <p:spPr>
            <a:xfrm>
              <a:off x="1342787" y="2265028"/>
              <a:ext cx="3540906" cy="3540904"/>
            </a:xfrm>
            <a:prstGeom prst="ellipse">
              <a:avLst/>
            </a:prstGeom>
            <a:solidFill>
              <a:schemeClr val="accent2"/>
            </a:solidFill>
            <a:ln w="381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44" name="CuadroTexto 43"/>
            <p:cNvSpPr txBox="1"/>
            <p:nvPr/>
          </p:nvSpPr>
          <p:spPr>
            <a:xfrm>
              <a:off x="1057014" y="1741325"/>
              <a:ext cx="4149946" cy="4401744"/>
            </a:xfrm>
            <a:prstGeom prst="rect">
              <a:avLst/>
            </a:prstGeom>
            <a:noFill/>
          </p:spPr>
          <p:txBody>
            <a:bodyPr wrap="none" rtlCol="0">
              <a:prstTxWarp prst="textArchDown">
                <a:avLst/>
              </a:prstTxWarp>
              <a:spAutoFit/>
            </a:bodyPr>
            <a:lstStyle/>
            <a:p>
              <a:pPr algn="ctr"/>
              <a:r>
                <a:rPr lang="es-CO" sz="2800" b="1" dirty="0">
                  <a:solidFill>
                    <a:schemeClr val="bg1"/>
                  </a:solidFill>
                </a:rPr>
                <a:t>Ingreso promedio mes $2.279.706</a:t>
              </a:r>
            </a:p>
          </p:txBody>
        </p:sp>
        <p:sp>
          <p:nvSpPr>
            <p:cNvPr id="45" name="CuadroTexto 44"/>
            <p:cNvSpPr txBox="1"/>
            <p:nvPr/>
          </p:nvSpPr>
          <p:spPr>
            <a:xfrm>
              <a:off x="1142385" y="2067507"/>
              <a:ext cx="3935946" cy="3935946"/>
            </a:xfrm>
            <a:prstGeom prst="rect">
              <a:avLst/>
            </a:prstGeom>
            <a:noFill/>
          </p:spPr>
          <p:txBody>
            <a:bodyPr wrap="none" rtlCol="0">
              <a:prstTxWarp prst="textCircle">
                <a:avLst/>
              </a:prstTxWarp>
              <a:spAutoFit/>
            </a:bodyPr>
            <a:lstStyle/>
            <a:p>
              <a:r>
                <a:rPr lang="es-CO" sz="2800" b="1" dirty="0">
                  <a:solidFill>
                    <a:schemeClr val="bg1"/>
                  </a:solidFill>
                </a:rPr>
                <a:t>       30 – 39 años                  Secundaria                      </a:t>
              </a:r>
            </a:p>
          </p:txBody>
        </p:sp>
        <p:sp>
          <p:nvSpPr>
            <p:cNvPr id="40" name="CuadroTexto 39"/>
            <p:cNvSpPr txBox="1"/>
            <p:nvPr/>
          </p:nvSpPr>
          <p:spPr>
            <a:xfrm>
              <a:off x="1612391" y="2265028"/>
              <a:ext cx="3026721" cy="3308729"/>
            </a:xfrm>
            <a:prstGeom prst="rect">
              <a:avLst/>
            </a:prstGeom>
            <a:noFill/>
          </p:spPr>
          <p:txBody>
            <a:bodyPr wrap="none" rtlCol="0">
              <a:prstTxWarp prst="textArchDown">
                <a:avLst/>
              </a:prstTxWarp>
              <a:spAutoFit/>
            </a:bodyPr>
            <a:lstStyle/>
            <a:p>
              <a:pPr algn="ctr"/>
              <a:r>
                <a:rPr lang="es-CO" sz="2400" b="1" dirty="0">
                  <a:solidFill>
                    <a:schemeClr val="bg1"/>
                  </a:solidFill>
                </a:rPr>
                <a:t>Ingreso promedio mes $2.597.359</a:t>
              </a:r>
            </a:p>
          </p:txBody>
        </p:sp>
        <p:sp>
          <p:nvSpPr>
            <p:cNvPr id="17" name="Elipse 16"/>
            <p:cNvSpPr/>
            <p:nvPr/>
          </p:nvSpPr>
          <p:spPr>
            <a:xfrm>
              <a:off x="1885189" y="2810312"/>
              <a:ext cx="2450338" cy="2450336"/>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grpSp>
          <p:nvGrpSpPr>
            <p:cNvPr id="15" name="Grupo 14"/>
            <p:cNvGrpSpPr/>
            <p:nvPr/>
          </p:nvGrpSpPr>
          <p:grpSpPr>
            <a:xfrm>
              <a:off x="2332139" y="3130671"/>
              <a:ext cx="1493241" cy="1735400"/>
              <a:chOff x="2203677" y="2875493"/>
              <a:chExt cx="1862106" cy="2164084"/>
            </a:xfrm>
            <a:effectLst/>
          </p:grpSpPr>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3677" y="2875493"/>
                <a:ext cx="847346" cy="2164084"/>
              </a:xfrm>
              <a:prstGeom prst="rect">
                <a:avLst/>
              </a:prstGeom>
            </p:spPr>
          </p:pic>
          <p:pic>
            <p:nvPicPr>
              <p:cNvPr id="13" name="Imagen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96517" y="2875493"/>
                <a:ext cx="969266" cy="2164084"/>
              </a:xfrm>
              <a:prstGeom prst="rect">
                <a:avLst/>
              </a:prstGeom>
            </p:spPr>
          </p:pic>
        </p:grpSp>
        <p:cxnSp>
          <p:nvCxnSpPr>
            <p:cNvPr id="19" name="Conector recto 18"/>
            <p:cNvCxnSpPr>
              <a:stCxn id="7" idx="0"/>
              <a:endCxn id="17" idx="0"/>
            </p:cNvCxnSpPr>
            <p:nvPr/>
          </p:nvCxnSpPr>
          <p:spPr>
            <a:xfrm flipH="1">
              <a:off x="3110358" y="1732936"/>
              <a:ext cx="1" cy="107737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ector recto 22"/>
            <p:cNvCxnSpPr>
              <a:endCxn id="7" idx="2"/>
            </p:cNvCxnSpPr>
            <p:nvPr/>
          </p:nvCxnSpPr>
          <p:spPr>
            <a:xfrm flipH="1">
              <a:off x="807815" y="4026716"/>
              <a:ext cx="1077375" cy="876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Conector recto 26"/>
            <p:cNvCxnSpPr>
              <a:stCxn id="17" idx="6"/>
              <a:endCxn id="7" idx="6"/>
            </p:cNvCxnSpPr>
            <p:nvPr/>
          </p:nvCxnSpPr>
          <p:spPr>
            <a:xfrm>
              <a:off x="4335527" y="4035480"/>
              <a:ext cx="107737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CuadroTexto 38"/>
            <p:cNvSpPr txBox="1"/>
            <p:nvPr/>
          </p:nvSpPr>
          <p:spPr>
            <a:xfrm>
              <a:off x="1695984" y="2633732"/>
              <a:ext cx="2828746" cy="2828746"/>
            </a:xfrm>
            <a:prstGeom prst="rect">
              <a:avLst/>
            </a:prstGeom>
            <a:noFill/>
          </p:spPr>
          <p:txBody>
            <a:bodyPr wrap="none" rtlCol="0">
              <a:prstTxWarp prst="textCircle">
                <a:avLst/>
              </a:prstTxWarp>
              <a:spAutoFit/>
            </a:bodyPr>
            <a:lstStyle/>
            <a:p>
              <a:r>
                <a:rPr lang="es-CO" sz="2800" b="1" dirty="0">
                  <a:solidFill>
                    <a:schemeClr val="bg1"/>
                  </a:solidFill>
                </a:rPr>
                <a:t>   50 – 56 años        </a:t>
              </a:r>
              <a:r>
                <a:rPr lang="es-CO" sz="2400" b="1" dirty="0">
                  <a:solidFill>
                    <a:schemeClr val="bg1"/>
                  </a:solidFill>
                </a:rPr>
                <a:t>Secundaria</a:t>
              </a:r>
              <a:endParaRPr lang="es-CO" sz="2800" b="1" dirty="0">
                <a:solidFill>
                  <a:schemeClr val="bg1"/>
                </a:solidFill>
              </a:endParaRPr>
            </a:p>
          </p:txBody>
        </p:sp>
      </p:grpSp>
      <p:sp>
        <p:nvSpPr>
          <p:cNvPr id="25" name="CuadroTexto 15"/>
          <p:cNvSpPr txBox="1">
            <a:spLocks noChangeArrowheads="1"/>
          </p:cNvSpPr>
          <p:nvPr/>
        </p:nvSpPr>
        <p:spPr bwMode="auto">
          <a:xfrm>
            <a:off x="6432129" y="1541809"/>
            <a:ext cx="5575144" cy="460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O"/>
            </a:defPPr>
            <a:lvl1pPr algn="r">
              <a:lnSpc>
                <a:spcPct val="90000"/>
              </a:lnSpc>
              <a:spcBef>
                <a:spcPts val="1000"/>
              </a:spcBef>
              <a:buFont typeface="Arial" panose="020B0604020202020204" pitchFamily="34" charset="0"/>
              <a:buNone/>
              <a:defRPr b="1">
                <a:solidFill>
                  <a:srgbClr val="858585"/>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9pPr>
          </a:lstStyle>
          <a:p>
            <a:r>
              <a:rPr lang="es-CO" dirty="0">
                <a:solidFill>
                  <a:schemeClr val="bg1">
                    <a:lumMod val="50000"/>
                  </a:schemeClr>
                </a:solidFill>
              </a:rPr>
              <a:t>El </a:t>
            </a:r>
            <a:r>
              <a:rPr lang="es-CO" dirty="0">
                <a:solidFill>
                  <a:srgbClr val="F08737"/>
                </a:solidFill>
              </a:rPr>
              <a:t>servidor público promedio del Sector </a:t>
            </a:r>
            <a:r>
              <a:rPr lang="es-CO" dirty="0">
                <a:solidFill>
                  <a:schemeClr val="bg1">
                    <a:lumMod val="50000"/>
                  </a:schemeClr>
                </a:solidFill>
              </a:rPr>
              <a:t>cuenta con nivel educativo de </a:t>
            </a:r>
            <a:r>
              <a:rPr lang="es-CO" dirty="0">
                <a:solidFill>
                  <a:srgbClr val="F08737"/>
                </a:solidFill>
              </a:rPr>
              <a:t>Secundaria</a:t>
            </a:r>
            <a:r>
              <a:rPr lang="es-CO" dirty="0">
                <a:solidFill>
                  <a:schemeClr val="bg1">
                    <a:lumMod val="50000"/>
                  </a:schemeClr>
                </a:solidFill>
              </a:rPr>
              <a:t>; 1.348 (</a:t>
            </a:r>
            <a:r>
              <a:rPr lang="es-CO" dirty="0">
                <a:solidFill>
                  <a:srgbClr val="F08737"/>
                </a:solidFill>
              </a:rPr>
              <a:t>38%</a:t>
            </a:r>
            <a:r>
              <a:rPr lang="es-CO" dirty="0">
                <a:solidFill>
                  <a:schemeClr val="bg1">
                    <a:lumMod val="50000"/>
                  </a:schemeClr>
                </a:solidFill>
              </a:rPr>
              <a:t>)  servidores reportan este nivel de formación, de los cuales 930 pertenecen a la AEROCIVIL.</a:t>
            </a:r>
          </a:p>
          <a:p>
            <a:endParaRPr lang="es-CO" dirty="0">
              <a:solidFill>
                <a:schemeClr val="bg1">
                  <a:lumMod val="50000"/>
                </a:schemeClr>
              </a:solidFill>
            </a:endParaRPr>
          </a:p>
          <a:p>
            <a:r>
              <a:rPr lang="es-CO" dirty="0">
                <a:solidFill>
                  <a:srgbClr val="F08737"/>
                </a:solidFill>
              </a:rPr>
              <a:t>El 2% de los Servidores del Sector </a:t>
            </a:r>
            <a:r>
              <a:rPr lang="es-CO" dirty="0">
                <a:solidFill>
                  <a:schemeClr val="bg1">
                    <a:lumMod val="50000"/>
                  </a:schemeClr>
                </a:solidFill>
              </a:rPr>
              <a:t>cuenta con nivel educativo de </a:t>
            </a:r>
            <a:r>
              <a:rPr lang="es-CO" dirty="0">
                <a:solidFill>
                  <a:srgbClr val="F08737"/>
                </a:solidFill>
              </a:rPr>
              <a:t>Maestría.</a:t>
            </a:r>
          </a:p>
          <a:p>
            <a:endParaRPr lang="es-CO" dirty="0">
              <a:solidFill>
                <a:schemeClr val="bg1">
                  <a:lumMod val="50000"/>
                </a:schemeClr>
              </a:solidFill>
            </a:endParaRPr>
          </a:p>
          <a:p>
            <a:r>
              <a:rPr lang="es-CO" dirty="0">
                <a:solidFill>
                  <a:schemeClr val="bg1">
                    <a:lumMod val="50000"/>
                  </a:schemeClr>
                </a:solidFill>
              </a:rPr>
              <a:t>El servidor público del Sector </a:t>
            </a:r>
            <a:r>
              <a:rPr lang="es-CO" dirty="0">
                <a:solidFill>
                  <a:srgbClr val="F08737"/>
                </a:solidFill>
              </a:rPr>
              <a:t>recibe en promedio $317,653 pesos más </a:t>
            </a:r>
            <a:r>
              <a:rPr lang="es-CO" dirty="0">
                <a:solidFill>
                  <a:schemeClr val="bg1">
                    <a:lumMod val="50000"/>
                  </a:schemeClr>
                </a:solidFill>
              </a:rPr>
              <a:t>que un servidor público promedio de la Rama Ejecutiva.</a:t>
            </a:r>
          </a:p>
          <a:p>
            <a:endParaRPr lang="es-CO" dirty="0">
              <a:solidFill>
                <a:schemeClr val="bg1">
                  <a:lumMod val="50000"/>
                </a:schemeClr>
              </a:solidFill>
            </a:endParaRPr>
          </a:p>
          <a:p>
            <a:r>
              <a:rPr lang="es-CO" dirty="0">
                <a:solidFill>
                  <a:schemeClr val="bg1">
                    <a:lumMod val="50000"/>
                  </a:schemeClr>
                </a:solidFill>
              </a:rPr>
              <a:t>El </a:t>
            </a:r>
            <a:r>
              <a:rPr lang="es-CO" dirty="0">
                <a:solidFill>
                  <a:srgbClr val="F08737"/>
                </a:solidFill>
              </a:rPr>
              <a:t>rango de edad promedio </a:t>
            </a:r>
            <a:r>
              <a:rPr lang="es-CO" dirty="0">
                <a:solidFill>
                  <a:schemeClr val="tx1">
                    <a:lumMod val="50000"/>
                    <a:lumOff val="50000"/>
                  </a:schemeClr>
                </a:solidFill>
              </a:rPr>
              <a:t>del Sector </a:t>
            </a:r>
            <a:r>
              <a:rPr lang="es-CO" dirty="0">
                <a:solidFill>
                  <a:schemeClr val="bg1">
                    <a:lumMod val="50000"/>
                  </a:schemeClr>
                </a:solidFill>
              </a:rPr>
              <a:t>se encuentra entre </a:t>
            </a:r>
            <a:r>
              <a:rPr lang="es-CO" dirty="0">
                <a:solidFill>
                  <a:srgbClr val="F08737"/>
                </a:solidFill>
              </a:rPr>
              <a:t>50 y 56 años</a:t>
            </a:r>
            <a:r>
              <a:rPr lang="es-CO" dirty="0">
                <a:solidFill>
                  <a:schemeClr val="bg1">
                    <a:lumMod val="50000"/>
                  </a:schemeClr>
                </a:solidFill>
              </a:rPr>
              <a:t>; dicho grupo cuenta con 1.116 (</a:t>
            </a:r>
            <a:r>
              <a:rPr lang="es-CO" dirty="0">
                <a:solidFill>
                  <a:schemeClr val="accent2"/>
                </a:solidFill>
              </a:rPr>
              <a:t>32%</a:t>
            </a:r>
            <a:r>
              <a:rPr lang="es-CO" dirty="0">
                <a:solidFill>
                  <a:schemeClr val="bg1">
                    <a:lumMod val="50000"/>
                  </a:schemeClr>
                </a:solidFill>
              </a:rPr>
              <a:t>) servidores, de los cuales 605 pertenecen a la AEROCIVIL.</a:t>
            </a:r>
          </a:p>
        </p:txBody>
      </p:sp>
    </p:spTree>
    <p:extLst>
      <p:ext uri="{BB962C8B-B14F-4D97-AF65-F5344CB8AC3E}">
        <p14:creationId xmlns:p14="http://schemas.microsoft.com/office/powerpoint/2010/main" val="4017644345"/>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CuadroTexto 15"/>
          <p:cNvSpPr txBox="1">
            <a:spLocks noChangeArrowheads="1"/>
          </p:cNvSpPr>
          <p:nvPr/>
        </p:nvSpPr>
        <p:spPr bwMode="auto">
          <a:xfrm>
            <a:off x="1" y="434976"/>
            <a:ext cx="12368782"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3200" b="1" dirty="0">
                <a:solidFill>
                  <a:srgbClr val="858585"/>
                </a:solidFill>
              </a:rPr>
              <a:t>Caracterización de la diversidad y la discriminación en las entidades públicas de la Rama Ejecutiva del orden Nacional</a:t>
            </a:r>
          </a:p>
        </p:txBody>
      </p:sp>
      <p:graphicFrame>
        <p:nvGraphicFramePr>
          <p:cNvPr id="4" name="Tabla 3"/>
          <p:cNvGraphicFramePr>
            <a:graphicFrameLocks noGrp="1"/>
          </p:cNvGraphicFramePr>
          <p:nvPr>
            <p:extLst>
              <p:ext uri="{D42A27DB-BD31-4B8C-83A1-F6EECF244321}">
                <p14:modId xmlns:p14="http://schemas.microsoft.com/office/powerpoint/2010/main" val="3515945817"/>
              </p:ext>
            </p:extLst>
          </p:nvPr>
        </p:nvGraphicFramePr>
        <p:xfrm>
          <a:off x="1429658" y="1725764"/>
          <a:ext cx="9332685" cy="2956570"/>
        </p:xfrm>
        <a:graphic>
          <a:graphicData uri="http://schemas.openxmlformats.org/drawingml/2006/table">
            <a:tbl>
              <a:tblPr firstRow="1" bandRow="1">
                <a:tableStyleId>{00A15C55-8517-42AA-B614-E9B94910E393}</a:tableStyleId>
              </a:tblPr>
              <a:tblGrid>
                <a:gridCol w="1874397">
                  <a:extLst>
                    <a:ext uri="{9D8B030D-6E8A-4147-A177-3AD203B41FA5}">
                      <a16:colId xmlns:a16="http://schemas.microsoft.com/office/drawing/2014/main" val="20000"/>
                    </a:ext>
                  </a:extLst>
                </a:gridCol>
                <a:gridCol w="2430680">
                  <a:extLst>
                    <a:ext uri="{9D8B030D-6E8A-4147-A177-3AD203B41FA5}">
                      <a16:colId xmlns:a16="http://schemas.microsoft.com/office/drawing/2014/main" val="20001"/>
                    </a:ext>
                  </a:extLst>
                </a:gridCol>
                <a:gridCol w="2408435">
                  <a:extLst>
                    <a:ext uri="{9D8B030D-6E8A-4147-A177-3AD203B41FA5}">
                      <a16:colId xmlns:a16="http://schemas.microsoft.com/office/drawing/2014/main" val="20002"/>
                    </a:ext>
                  </a:extLst>
                </a:gridCol>
                <a:gridCol w="2619173">
                  <a:extLst>
                    <a:ext uri="{9D8B030D-6E8A-4147-A177-3AD203B41FA5}">
                      <a16:colId xmlns:a16="http://schemas.microsoft.com/office/drawing/2014/main" val="20003"/>
                    </a:ext>
                  </a:extLst>
                </a:gridCol>
              </a:tblGrid>
              <a:tr h="640082">
                <a:tc>
                  <a:txBody>
                    <a:bodyPr/>
                    <a:lstStyle/>
                    <a:p>
                      <a:pPr algn="ctr"/>
                      <a:r>
                        <a:rPr lang="es-ES_tradnl" sz="1800" dirty="0"/>
                        <a:t>Grupo</a:t>
                      </a:r>
                    </a:p>
                  </a:txBody>
                  <a:tcPr marL="91443" marR="91443" marT="45721" marB="45721" anchor="ctr">
                    <a:solidFill>
                      <a:srgbClr val="ED6608"/>
                    </a:solidFill>
                  </a:tcPr>
                </a:tc>
                <a:tc>
                  <a:txBody>
                    <a:bodyPr/>
                    <a:lstStyle/>
                    <a:p>
                      <a:pPr algn="ctr"/>
                      <a:r>
                        <a:rPr lang="es-ES_tradnl" sz="1800" dirty="0"/>
                        <a:t>% promedio servidores públicos </a:t>
                      </a:r>
                      <a:r>
                        <a:rPr lang="es-ES_tradnl" sz="1800" dirty="0" err="1"/>
                        <a:t>Niv</a:t>
                      </a:r>
                      <a:r>
                        <a:rPr lang="es-ES_tradnl" sz="1800" dirty="0"/>
                        <a:t>. </a:t>
                      </a:r>
                      <a:r>
                        <a:rPr lang="es-ES_tradnl" sz="1800" dirty="0" err="1"/>
                        <a:t>Nac</a:t>
                      </a:r>
                      <a:r>
                        <a:rPr lang="es-ES_tradnl" sz="1800" dirty="0"/>
                        <a:t>.</a:t>
                      </a:r>
                    </a:p>
                  </a:txBody>
                  <a:tcPr marL="91443" marR="91443" marT="45721" marB="45721" anchor="ctr">
                    <a:solidFill>
                      <a:srgbClr val="ED6608"/>
                    </a:solidFill>
                  </a:tcPr>
                </a:tc>
                <a:tc>
                  <a:txBody>
                    <a:bodyPr/>
                    <a:lstStyle/>
                    <a:p>
                      <a:pPr algn="ctr"/>
                      <a:r>
                        <a:rPr lang="es-ES_tradnl" sz="1800" dirty="0"/>
                        <a:t>% Sector</a:t>
                      </a:r>
                      <a:r>
                        <a:rPr lang="es-ES_tradnl" sz="1800" baseline="0" dirty="0"/>
                        <a:t> Transporte</a:t>
                      </a:r>
                      <a:endParaRPr lang="es-ES_tradnl" sz="1800" dirty="0"/>
                    </a:p>
                  </a:txBody>
                  <a:tcPr marL="91443" marR="91443" marT="45721" marB="45721" anchor="ctr">
                    <a:solidFill>
                      <a:srgbClr val="ED6608"/>
                    </a:solidFill>
                  </a:tcPr>
                </a:tc>
                <a:tc>
                  <a:txBody>
                    <a:bodyPr/>
                    <a:lstStyle/>
                    <a:p>
                      <a:pPr algn="ctr"/>
                      <a:r>
                        <a:rPr lang="es-ES_tradnl" sz="1800" dirty="0"/>
                        <a:t>%</a:t>
                      </a:r>
                      <a:r>
                        <a:rPr lang="es-ES_tradnl" sz="1800" baseline="0" dirty="0"/>
                        <a:t> aproximado población Colombia</a:t>
                      </a:r>
                      <a:endParaRPr lang="es-ES_tradnl" sz="1800" dirty="0"/>
                    </a:p>
                  </a:txBody>
                  <a:tcPr marL="91443" marR="91443" marT="45721" marB="45721" anchor="ctr">
                    <a:solidFill>
                      <a:srgbClr val="ED6608"/>
                    </a:solidFill>
                  </a:tcPr>
                </a:tc>
                <a:extLst>
                  <a:ext uri="{0D108BD9-81ED-4DB2-BD59-A6C34878D82A}">
                    <a16:rowId xmlns:a16="http://schemas.microsoft.com/office/drawing/2014/main" val="10000"/>
                  </a:ext>
                </a:extLst>
              </a:tr>
              <a:tr h="579122">
                <a:tc>
                  <a:txBody>
                    <a:bodyPr/>
                    <a:lstStyle/>
                    <a:p>
                      <a:r>
                        <a:rPr lang="es-ES_tradnl" sz="1800" b="1" dirty="0"/>
                        <a:t>Afrocolombianos</a:t>
                      </a:r>
                    </a:p>
                  </a:txBody>
                  <a:tcPr marL="91443" marR="91443" marT="45721" marB="45721" anchor="ctr">
                    <a:solidFill>
                      <a:schemeClr val="accent4">
                        <a:lumMod val="60000"/>
                        <a:lumOff val="40000"/>
                      </a:schemeClr>
                    </a:solidFill>
                  </a:tcPr>
                </a:tc>
                <a:tc>
                  <a:txBody>
                    <a:bodyPr/>
                    <a:lstStyle/>
                    <a:p>
                      <a:pPr algn="ctr"/>
                      <a:r>
                        <a:rPr lang="es-ES_tradnl" sz="1800" b="1" dirty="0"/>
                        <a:t>6,6%</a:t>
                      </a:r>
                    </a:p>
                  </a:txBody>
                  <a:tcPr marL="91443" marR="91443" marT="45721" marB="45721" anchor="ctr">
                    <a:solidFill>
                      <a:schemeClr val="accent4">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600" b="1" dirty="0">
                          <a:solidFill>
                            <a:schemeClr val="tx1"/>
                          </a:solidFill>
                        </a:rPr>
                        <a:t>5,8%</a:t>
                      </a:r>
                    </a:p>
                  </a:txBody>
                  <a:tcPr marL="91443" marR="91443" marT="45721" marB="45721" anchor="ctr">
                    <a:solidFill>
                      <a:schemeClr val="accent4">
                        <a:lumMod val="60000"/>
                        <a:lumOff val="40000"/>
                      </a:schemeClr>
                    </a:solidFill>
                  </a:tcPr>
                </a:tc>
                <a:tc>
                  <a:txBody>
                    <a:bodyPr/>
                    <a:lstStyle/>
                    <a:p>
                      <a:pPr algn="ctr"/>
                      <a:r>
                        <a:rPr lang="es-ES_tradnl" sz="1600" b="1" dirty="0"/>
                        <a:t>10,6%</a:t>
                      </a:r>
                    </a:p>
                    <a:p>
                      <a:pPr marL="0" marR="0" indent="0" algn="ctr" defTabSz="914400" rtl="0" eaLnBrk="1" fontAlgn="auto" latinLnBrk="0" hangingPunct="1">
                        <a:lnSpc>
                          <a:spcPct val="100000"/>
                        </a:lnSpc>
                        <a:spcBef>
                          <a:spcPts val="0"/>
                        </a:spcBef>
                        <a:spcAft>
                          <a:spcPts val="0"/>
                        </a:spcAft>
                        <a:buClrTx/>
                        <a:buSzTx/>
                        <a:buFontTx/>
                        <a:buNone/>
                        <a:tabLst/>
                        <a:defRPr/>
                      </a:pPr>
                      <a:r>
                        <a:rPr lang="es-ES_tradnl" sz="1600" b="0" dirty="0"/>
                        <a:t>(DANE 2005)</a:t>
                      </a:r>
                    </a:p>
                  </a:txBody>
                  <a:tcPr marL="91443" marR="91443" marT="45721" marB="45721" anchor="ctr">
                    <a:solidFill>
                      <a:schemeClr val="accent4">
                        <a:lumMod val="60000"/>
                        <a:lumOff val="40000"/>
                      </a:schemeClr>
                    </a:solidFill>
                  </a:tcPr>
                </a:tc>
                <a:extLst>
                  <a:ext uri="{0D108BD9-81ED-4DB2-BD59-A6C34878D82A}">
                    <a16:rowId xmlns:a16="http://schemas.microsoft.com/office/drawing/2014/main" val="10001"/>
                  </a:ext>
                </a:extLst>
              </a:tr>
              <a:tr h="579122">
                <a:tc>
                  <a:txBody>
                    <a:bodyPr/>
                    <a:lstStyle/>
                    <a:p>
                      <a:r>
                        <a:rPr lang="es-ES_tradnl" sz="1800" b="1" dirty="0"/>
                        <a:t>Indígenas</a:t>
                      </a:r>
                    </a:p>
                  </a:txBody>
                  <a:tcPr marL="91443" marR="91443" marT="45721" marB="45721" anchor="ctr">
                    <a:solidFill>
                      <a:schemeClr val="accent4">
                        <a:lumMod val="40000"/>
                        <a:lumOff val="60000"/>
                      </a:schemeClr>
                    </a:solidFill>
                  </a:tcPr>
                </a:tc>
                <a:tc>
                  <a:txBody>
                    <a:bodyPr/>
                    <a:lstStyle/>
                    <a:p>
                      <a:pPr algn="ctr"/>
                      <a:r>
                        <a:rPr lang="es-ES_tradnl" sz="1800" b="1" dirty="0"/>
                        <a:t>1,5%</a:t>
                      </a:r>
                    </a:p>
                  </a:txBody>
                  <a:tcPr marL="91443" marR="91443" marT="45721" marB="45721" anchor="ctr">
                    <a:solidFill>
                      <a:schemeClr val="accent4">
                        <a:lumMod val="40000"/>
                        <a:lumOff val="60000"/>
                      </a:schemeClr>
                    </a:solidFill>
                  </a:tcPr>
                </a:tc>
                <a:tc>
                  <a:txBody>
                    <a:bodyPr/>
                    <a:lstStyle/>
                    <a:p>
                      <a:pPr algn="ctr"/>
                      <a:r>
                        <a:rPr lang="es-ES_tradnl" sz="1600" b="1" dirty="0">
                          <a:solidFill>
                            <a:schemeClr val="tx1"/>
                          </a:solidFill>
                        </a:rPr>
                        <a:t>1,3%</a:t>
                      </a:r>
                    </a:p>
                  </a:txBody>
                  <a:tcPr marL="91443" marR="91443" marT="45721" marB="45721" anchor="ctr">
                    <a:solidFill>
                      <a:schemeClr val="accent4">
                        <a:lumMod val="40000"/>
                        <a:lumOff val="60000"/>
                      </a:schemeClr>
                    </a:solidFill>
                  </a:tcPr>
                </a:tc>
                <a:tc>
                  <a:txBody>
                    <a:bodyPr/>
                    <a:lstStyle/>
                    <a:p>
                      <a:pPr algn="ctr"/>
                      <a:r>
                        <a:rPr lang="es-ES_tradnl" sz="1600" b="1" dirty="0"/>
                        <a:t>3,4%</a:t>
                      </a:r>
                    </a:p>
                    <a:p>
                      <a:pPr algn="ctr"/>
                      <a:r>
                        <a:rPr lang="es-ES_tradnl" sz="1600" b="0" dirty="0"/>
                        <a:t>(DANE 2005)</a:t>
                      </a:r>
                    </a:p>
                  </a:txBody>
                  <a:tcPr marL="91443" marR="91443" marT="45721" marB="45721" anchor="ctr">
                    <a:solidFill>
                      <a:schemeClr val="accent4">
                        <a:lumMod val="40000"/>
                        <a:lumOff val="60000"/>
                      </a:schemeClr>
                    </a:solidFill>
                  </a:tcPr>
                </a:tc>
                <a:extLst>
                  <a:ext uri="{0D108BD9-81ED-4DB2-BD59-A6C34878D82A}">
                    <a16:rowId xmlns:a16="http://schemas.microsoft.com/office/drawing/2014/main" val="10002"/>
                  </a:ext>
                </a:extLst>
              </a:tr>
              <a:tr h="579122">
                <a:tc>
                  <a:txBody>
                    <a:bodyPr/>
                    <a:lstStyle/>
                    <a:p>
                      <a:r>
                        <a:rPr lang="es-ES_tradnl" sz="1800" b="1" dirty="0"/>
                        <a:t>LGBTI</a:t>
                      </a:r>
                    </a:p>
                  </a:txBody>
                  <a:tcPr marL="91443" marR="91443" marT="45721" marB="45721" anchor="ctr">
                    <a:solidFill>
                      <a:schemeClr val="accent4">
                        <a:lumMod val="60000"/>
                        <a:lumOff val="40000"/>
                      </a:schemeClr>
                    </a:solidFill>
                  </a:tcPr>
                </a:tc>
                <a:tc>
                  <a:txBody>
                    <a:bodyPr/>
                    <a:lstStyle/>
                    <a:p>
                      <a:pPr algn="ctr"/>
                      <a:r>
                        <a:rPr lang="es-ES_tradnl" sz="1800" b="1" dirty="0"/>
                        <a:t>3,0%</a:t>
                      </a:r>
                    </a:p>
                  </a:txBody>
                  <a:tcPr marL="91443" marR="91443" marT="45721" marB="45721" anchor="ctr">
                    <a:solidFill>
                      <a:schemeClr val="accent4">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600" b="1" dirty="0">
                          <a:solidFill>
                            <a:schemeClr val="tx1"/>
                          </a:solidFill>
                        </a:rPr>
                        <a:t>1,9%</a:t>
                      </a:r>
                    </a:p>
                  </a:txBody>
                  <a:tcPr marL="91443" marR="91443" marT="45721" marB="45721" anchor="ctr">
                    <a:solidFill>
                      <a:schemeClr val="accent4">
                        <a:lumMod val="60000"/>
                        <a:lumOff val="40000"/>
                      </a:schemeClr>
                    </a:solidFill>
                  </a:tcPr>
                </a:tc>
                <a:tc>
                  <a:txBody>
                    <a:bodyPr/>
                    <a:lstStyle/>
                    <a:p>
                      <a:pPr algn="ctr"/>
                      <a:r>
                        <a:rPr lang="es-ES_tradnl" sz="1600" b="1" dirty="0"/>
                        <a:t>10,0%</a:t>
                      </a:r>
                    </a:p>
                    <a:p>
                      <a:pPr marL="0" marR="0" indent="0" algn="ctr" defTabSz="914400" rtl="0" eaLnBrk="1" fontAlgn="auto" latinLnBrk="0" hangingPunct="1">
                        <a:lnSpc>
                          <a:spcPct val="100000"/>
                        </a:lnSpc>
                        <a:spcBef>
                          <a:spcPts val="0"/>
                        </a:spcBef>
                        <a:spcAft>
                          <a:spcPts val="0"/>
                        </a:spcAft>
                        <a:buClrTx/>
                        <a:buSzTx/>
                        <a:buFontTx/>
                        <a:buNone/>
                        <a:tabLst/>
                        <a:defRPr/>
                      </a:pPr>
                      <a:r>
                        <a:rPr lang="es-ES_tradnl" sz="1600" b="0" dirty="0"/>
                        <a:t>(Cámara de Comercio LGBTI)</a:t>
                      </a:r>
                    </a:p>
                  </a:txBody>
                  <a:tcPr marL="91443" marR="91443" marT="45721" marB="45721" anchor="ctr">
                    <a:solidFill>
                      <a:schemeClr val="accent4">
                        <a:lumMod val="60000"/>
                        <a:lumOff val="40000"/>
                      </a:schemeClr>
                    </a:solidFill>
                  </a:tcPr>
                </a:tc>
                <a:extLst>
                  <a:ext uri="{0D108BD9-81ED-4DB2-BD59-A6C34878D82A}">
                    <a16:rowId xmlns:a16="http://schemas.microsoft.com/office/drawing/2014/main" val="10003"/>
                  </a:ext>
                </a:extLst>
              </a:tr>
              <a:tr h="579122">
                <a:tc>
                  <a:txBody>
                    <a:bodyPr/>
                    <a:lstStyle/>
                    <a:p>
                      <a:r>
                        <a:rPr lang="es-ES_tradnl" sz="1800" b="1" dirty="0"/>
                        <a:t>Discapacidad</a:t>
                      </a:r>
                    </a:p>
                  </a:txBody>
                  <a:tcPr marL="91443" marR="91443" marT="45721" marB="45721" anchor="ctr">
                    <a:solidFill>
                      <a:schemeClr val="accent4">
                        <a:lumMod val="40000"/>
                        <a:lumOff val="60000"/>
                      </a:schemeClr>
                    </a:solidFill>
                  </a:tcPr>
                </a:tc>
                <a:tc>
                  <a:txBody>
                    <a:bodyPr/>
                    <a:lstStyle/>
                    <a:p>
                      <a:pPr algn="ctr"/>
                      <a:r>
                        <a:rPr lang="es-ES_tradnl" sz="1800" b="1" dirty="0"/>
                        <a:t>4,0%</a:t>
                      </a:r>
                    </a:p>
                  </a:txBody>
                  <a:tcPr marL="91443" marR="91443" marT="45721" marB="45721" anchor="ctr">
                    <a:solidFill>
                      <a:schemeClr val="accent4">
                        <a:lumMod val="40000"/>
                        <a:lumOff val="60000"/>
                      </a:schemeClr>
                    </a:solidFill>
                  </a:tcPr>
                </a:tc>
                <a:tc>
                  <a:txBody>
                    <a:bodyPr/>
                    <a:lstStyle/>
                    <a:p>
                      <a:pPr algn="ctr"/>
                      <a:r>
                        <a:rPr lang="es-ES_tradnl" sz="1600" b="1" dirty="0">
                          <a:solidFill>
                            <a:schemeClr val="tx1"/>
                          </a:solidFill>
                        </a:rPr>
                        <a:t>5,0%</a:t>
                      </a:r>
                    </a:p>
                  </a:txBody>
                  <a:tcPr marL="91443" marR="91443" marT="45721" marB="45721" anchor="ctr">
                    <a:solidFill>
                      <a:schemeClr val="accent4">
                        <a:lumMod val="40000"/>
                        <a:lumOff val="60000"/>
                      </a:schemeClr>
                    </a:solidFill>
                  </a:tcPr>
                </a:tc>
                <a:tc>
                  <a:txBody>
                    <a:bodyPr/>
                    <a:lstStyle/>
                    <a:p>
                      <a:pPr algn="ctr"/>
                      <a:r>
                        <a:rPr lang="es-ES_tradnl" sz="1600" b="1" dirty="0"/>
                        <a:t>6,4%</a:t>
                      </a:r>
                      <a:r>
                        <a:rPr lang="es-ES_tradnl" sz="1600" b="1" baseline="0" dirty="0"/>
                        <a:t> </a:t>
                      </a:r>
                    </a:p>
                    <a:p>
                      <a:pPr algn="ctr"/>
                      <a:r>
                        <a:rPr lang="es-ES_tradnl" sz="1600" b="0" baseline="0" dirty="0"/>
                        <a:t>(DANE 2005)</a:t>
                      </a:r>
                      <a:endParaRPr lang="es-ES_tradnl" sz="1600" b="0" dirty="0"/>
                    </a:p>
                  </a:txBody>
                  <a:tcPr marL="91443" marR="91443" marT="45721" marB="45721" anchor="ctr">
                    <a:solidFill>
                      <a:schemeClr val="accent4">
                        <a:lumMod val="40000"/>
                        <a:lumOff val="60000"/>
                      </a:schemeClr>
                    </a:solidFill>
                  </a:tcPr>
                </a:tc>
                <a:extLst>
                  <a:ext uri="{0D108BD9-81ED-4DB2-BD59-A6C34878D82A}">
                    <a16:rowId xmlns:a16="http://schemas.microsoft.com/office/drawing/2014/main" val="10004"/>
                  </a:ext>
                </a:extLst>
              </a:tr>
            </a:tbl>
          </a:graphicData>
        </a:graphic>
      </p:graphicFrame>
      <p:sp>
        <p:nvSpPr>
          <p:cNvPr id="8" name="CuadroTexto 7"/>
          <p:cNvSpPr txBox="1"/>
          <p:nvPr/>
        </p:nvSpPr>
        <p:spPr>
          <a:xfrm>
            <a:off x="0" y="6551953"/>
            <a:ext cx="8674217" cy="276999"/>
          </a:xfrm>
          <a:prstGeom prst="rect">
            <a:avLst/>
          </a:prstGeom>
          <a:noFill/>
        </p:spPr>
        <p:txBody>
          <a:bodyPr wrap="square" rtlCol="0">
            <a:spAutoFit/>
          </a:bodyPr>
          <a:lstStyle/>
          <a:p>
            <a:r>
              <a:rPr lang="es-CO" sz="1200" b="1" i="1" dirty="0">
                <a:solidFill>
                  <a:srgbClr val="632B00"/>
                </a:solidFill>
              </a:rPr>
              <a:t>Fuente: Función Pública – USAID, Caracterización Sociodemográfica, mayo 31 de 2016</a:t>
            </a:r>
          </a:p>
        </p:txBody>
      </p:sp>
      <p:sp>
        <p:nvSpPr>
          <p:cNvPr id="9" name="CuadroTexto 15"/>
          <p:cNvSpPr txBox="1">
            <a:spLocks noChangeArrowheads="1"/>
          </p:cNvSpPr>
          <p:nvPr/>
        </p:nvSpPr>
        <p:spPr bwMode="auto">
          <a:xfrm>
            <a:off x="117695" y="5132908"/>
            <a:ext cx="11887200" cy="968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O"/>
            </a:defPPr>
            <a:lvl1pPr algn="r">
              <a:lnSpc>
                <a:spcPct val="90000"/>
              </a:lnSpc>
              <a:spcBef>
                <a:spcPts val="1000"/>
              </a:spcBef>
              <a:buFont typeface="Arial" panose="020B0604020202020204" pitchFamily="34" charset="0"/>
              <a:buNone/>
              <a:defRPr b="1">
                <a:solidFill>
                  <a:srgbClr val="858585"/>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9pPr>
          </a:lstStyle>
          <a:p>
            <a:pPr algn="l"/>
            <a:r>
              <a:rPr lang="es-CO" dirty="0">
                <a:solidFill>
                  <a:schemeClr val="bg1">
                    <a:lumMod val="50000"/>
                  </a:schemeClr>
                </a:solidFill>
              </a:rPr>
              <a:t>El Sector cuenta con una participación de grupos minoritarios </a:t>
            </a:r>
            <a:r>
              <a:rPr lang="es-CO" dirty="0">
                <a:solidFill>
                  <a:srgbClr val="ED6608"/>
                </a:solidFill>
              </a:rPr>
              <a:t>superior al promedio nacional </a:t>
            </a:r>
            <a:r>
              <a:rPr lang="es-CO" dirty="0">
                <a:solidFill>
                  <a:schemeClr val="bg1">
                    <a:lumMod val="50000"/>
                  </a:schemeClr>
                </a:solidFill>
              </a:rPr>
              <a:t>para personas en condición </a:t>
            </a:r>
            <a:r>
              <a:rPr lang="es-CO" dirty="0">
                <a:solidFill>
                  <a:srgbClr val="ED6608"/>
                </a:solidFill>
              </a:rPr>
              <a:t>Discapacidad.</a:t>
            </a:r>
          </a:p>
          <a:p>
            <a:pPr algn="l"/>
            <a:r>
              <a:rPr lang="es-CO" dirty="0">
                <a:solidFill>
                  <a:schemeClr val="bg1">
                    <a:lumMod val="50000"/>
                  </a:schemeClr>
                </a:solidFill>
              </a:rPr>
              <a:t>Se encuentra </a:t>
            </a:r>
            <a:r>
              <a:rPr lang="es-CO" dirty="0">
                <a:solidFill>
                  <a:srgbClr val="ED6608"/>
                </a:solidFill>
              </a:rPr>
              <a:t>por debajo del promedio </a:t>
            </a:r>
            <a:r>
              <a:rPr lang="es-CO" dirty="0">
                <a:solidFill>
                  <a:schemeClr val="bg1">
                    <a:lumMod val="50000"/>
                  </a:schemeClr>
                </a:solidFill>
              </a:rPr>
              <a:t>nacional para los grupos </a:t>
            </a:r>
            <a:r>
              <a:rPr lang="es-CO" dirty="0">
                <a:solidFill>
                  <a:srgbClr val="ED6608"/>
                </a:solidFill>
              </a:rPr>
              <a:t>Afrocolombianos, Indígenas y LGBTI</a:t>
            </a:r>
            <a:endParaRPr lang="es-CO" dirty="0">
              <a:solidFill>
                <a:schemeClr val="bg1">
                  <a:lumMod val="50000"/>
                </a:schemeClr>
              </a:solidFill>
            </a:endParaRPr>
          </a:p>
        </p:txBody>
      </p:sp>
    </p:spTree>
    <p:extLst>
      <p:ext uri="{BB962C8B-B14F-4D97-AF65-F5344CB8AC3E}">
        <p14:creationId xmlns:p14="http://schemas.microsoft.com/office/powerpoint/2010/main" val="4203144028"/>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CuadroTexto 15"/>
          <p:cNvSpPr txBox="1">
            <a:spLocks noChangeArrowheads="1"/>
          </p:cNvSpPr>
          <p:nvPr/>
        </p:nvSpPr>
        <p:spPr bwMode="auto">
          <a:xfrm>
            <a:off x="1612391" y="320598"/>
            <a:ext cx="9144001"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3200" b="1" dirty="0">
                <a:solidFill>
                  <a:srgbClr val="858585"/>
                </a:solidFill>
              </a:rPr>
              <a:t>Percepción de Discriminación en el Sector</a:t>
            </a:r>
          </a:p>
        </p:txBody>
      </p:sp>
      <p:sp>
        <p:nvSpPr>
          <p:cNvPr id="11" name="CuadroTexto 10"/>
          <p:cNvSpPr txBox="1"/>
          <p:nvPr/>
        </p:nvSpPr>
        <p:spPr>
          <a:xfrm>
            <a:off x="0" y="6551953"/>
            <a:ext cx="8674217" cy="276999"/>
          </a:xfrm>
          <a:prstGeom prst="rect">
            <a:avLst/>
          </a:prstGeom>
          <a:noFill/>
        </p:spPr>
        <p:txBody>
          <a:bodyPr wrap="square" rtlCol="0">
            <a:spAutoFit/>
          </a:bodyPr>
          <a:lstStyle/>
          <a:p>
            <a:r>
              <a:rPr lang="es-CO" sz="1200" b="1" i="1" dirty="0">
                <a:solidFill>
                  <a:srgbClr val="632B00"/>
                </a:solidFill>
              </a:rPr>
              <a:t>Fuente: Función Pública – USAID, Caracterización Sociodemográfica, mayo 31 de 2016</a:t>
            </a:r>
          </a:p>
        </p:txBody>
      </p:sp>
      <p:graphicFrame>
        <p:nvGraphicFramePr>
          <p:cNvPr id="9" name="Gráfico 8">
            <a:extLst>
              <a:ext uri="{FF2B5EF4-FFF2-40B4-BE49-F238E27FC236}">
                <a16:creationId xmlns:a16="http://schemas.microsoft.com/office/drawing/2014/main" id="{65E820B2-28F0-4B5B-9857-8FC72B8B815D}"/>
              </a:ext>
            </a:extLst>
          </p:cNvPr>
          <p:cNvGraphicFramePr>
            <a:graphicFrameLocks/>
          </p:cNvGraphicFramePr>
          <p:nvPr>
            <p:extLst>
              <p:ext uri="{D42A27DB-BD31-4B8C-83A1-F6EECF244321}">
                <p14:modId xmlns:p14="http://schemas.microsoft.com/office/powerpoint/2010/main" val="1216286309"/>
              </p:ext>
            </p:extLst>
          </p:nvPr>
        </p:nvGraphicFramePr>
        <p:xfrm>
          <a:off x="211165" y="1397812"/>
          <a:ext cx="9329999" cy="4972535"/>
        </p:xfrm>
        <a:graphic>
          <a:graphicData uri="http://schemas.openxmlformats.org/drawingml/2006/chart">
            <c:chart xmlns:c="http://schemas.openxmlformats.org/drawingml/2006/chart" xmlns:r="http://schemas.openxmlformats.org/officeDocument/2006/relationships" r:id="rId4"/>
          </a:graphicData>
        </a:graphic>
      </p:graphicFrame>
      <p:sp>
        <p:nvSpPr>
          <p:cNvPr id="10" name="CuadroTexto 15"/>
          <p:cNvSpPr txBox="1">
            <a:spLocks noChangeArrowheads="1"/>
          </p:cNvSpPr>
          <p:nvPr/>
        </p:nvSpPr>
        <p:spPr bwMode="auto">
          <a:xfrm>
            <a:off x="1" y="1037734"/>
            <a:ext cx="8044872"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2400" b="1" dirty="0">
                <a:solidFill>
                  <a:srgbClr val="858585"/>
                </a:solidFill>
              </a:rPr>
              <a:t>Porcentaje de respuestas afirmativas</a:t>
            </a:r>
          </a:p>
        </p:txBody>
      </p:sp>
      <p:sp>
        <p:nvSpPr>
          <p:cNvPr id="14" name="CuadroTexto 15"/>
          <p:cNvSpPr txBox="1">
            <a:spLocks noChangeArrowheads="1"/>
          </p:cNvSpPr>
          <p:nvPr/>
        </p:nvSpPr>
        <p:spPr bwMode="auto">
          <a:xfrm>
            <a:off x="8044873" y="1551792"/>
            <a:ext cx="3794961" cy="3375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O"/>
            </a:defPPr>
            <a:lvl1pPr algn="r">
              <a:lnSpc>
                <a:spcPct val="90000"/>
              </a:lnSpc>
              <a:spcBef>
                <a:spcPts val="1000"/>
              </a:spcBef>
              <a:buFont typeface="Arial" panose="020B0604020202020204" pitchFamily="34" charset="0"/>
              <a:buNone/>
              <a:defRPr b="1">
                <a:solidFill>
                  <a:srgbClr val="858585"/>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9pPr>
          </a:lstStyle>
          <a:p>
            <a:r>
              <a:rPr lang="es-CO" dirty="0">
                <a:solidFill>
                  <a:schemeClr val="bg1">
                    <a:lumMod val="50000"/>
                  </a:schemeClr>
                </a:solidFill>
              </a:rPr>
              <a:t>El Sector se ubica en el </a:t>
            </a:r>
            <a:r>
              <a:rPr lang="es-CO" dirty="0">
                <a:solidFill>
                  <a:srgbClr val="F08737"/>
                </a:solidFill>
              </a:rPr>
              <a:t>puesto </a:t>
            </a:r>
            <a:r>
              <a:rPr lang="es-CO" sz="2400" dirty="0">
                <a:solidFill>
                  <a:srgbClr val="F08737"/>
                </a:solidFill>
              </a:rPr>
              <a:t>9</a:t>
            </a:r>
            <a:r>
              <a:rPr lang="es-CO" dirty="0">
                <a:solidFill>
                  <a:srgbClr val="F08737"/>
                </a:solidFill>
              </a:rPr>
              <a:t> de 23* </a:t>
            </a:r>
            <a:r>
              <a:rPr lang="es-CO" dirty="0">
                <a:solidFill>
                  <a:schemeClr val="bg1">
                    <a:lumMod val="50000"/>
                  </a:schemeClr>
                </a:solidFill>
              </a:rPr>
              <a:t>en percepción de discriminación. </a:t>
            </a:r>
          </a:p>
          <a:p>
            <a:endParaRPr lang="es-CO" dirty="0">
              <a:solidFill>
                <a:schemeClr val="bg1">
                  <a:lumMod val="50000"/>
                </a:schemeClr>
              </a:solidFill>
            </a:endParaRPr>
          </a:p>
          <a:p>
            <a:r>
              <a:rPr lang="es-CO" dirty="0">
                <a:solidFill>
                  <a:schemeClr val="bg1">
                    <a:lumMod val="50000"/>
                  </a:schemeClr>
                </a:solidFill>
              </a:rPr>
              <a:t>Aproximadamente </a:t>
            </a:r>
            <a:r>
              <a:rPr lang="es-CO" dirty="0">
                <a:solidFill>
                  <a:srgbClr val="F08737"/>
                </a:solidFill>
              </a:rPr>
              <a:t>3 de cada 10 personas respondieron afirmativamente </a:t>
            </a:r>
            <a:r>
              <a:rPr lang="es-CO" dirty="0">
                <a:solidFill>
                  <a:schemeClr val="bg1">
                    <a:lumMod val="50000"/>
                  </a:schemeClr>
                </a:solidFill>
              </a:rPr>
              <a:t>a la pregunta: “¿En su entidad algunas personas han sido discriminadas?”</a:t>
            </a:r>
          </a:p>
          <a:p>
            <a:endParaRPr lang="es-CO" dirty="0">
              <a:solidFill>
                <a:schemeClr val="bg1">
                  <a:lumMod val="50000"/>
                </a:schemeClr>
              </a:solidFill>
            </a:endParaRPr>
          </a:p>
          <a:p>
            <a:r>
              <a:rPr lang="es-CO" sz="1600" dirty="0">
                <a:solidFill>
                  <a:schemeClr val="bg1">
                    <a:lumMod val="50000"/>
                  </a:schemeClr>
                </a:solidFill>
              </a:rPr>
              <a:t>*El Sector Inteligencia Estratégica fue omitido en el análisis.</a:t>
            </a:r>
            <a:endParaRPr lang="es-CO" dirty="0">
              <a:solidFill>
                <a:schemeClr val="bg1">
                  <a:lumMod val="50000"/>
                </a:schemeClr>
              </a:solidFill>
            </a:endParaRPr>
          </a:p>
        </p:txBody>
      </p:sp>
    </p:spTree>
    <p:extLst>
      <p:ext uri="{BB962C8B-B14F-4D97-AF65-F5344CB8AC3E}">
        <p14:creationId xmlns:p14="http://schemas.microsoft.com/office/powerpoint/2010/main" val="221844382"/>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CuadroTexto 15"/>
          <p:cNvSpPr txBox="1">
            <a:spLocks noChangeArrowheads="1"/>
          </p:cNvSpPr>
          <p:nvPr/>
        </p:nvSpPr>
        <p:spPr bwMode="auto">
          <a:xfrm>
            <a:off x="1612391" y="434976"/>
            <a:ext cx="9144001"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3200" b="1" dirty="0">
                <a:solidFill>
                  <a:srgbClr val="858585"/>
                </a:solidFill>
              </a:rPr>
              <a:t>Caracterización por Género</a:t>
            </a:r>
          </a:p>
        </p:txBody>
      </p:sp>
      <p:sp>
        <p:nvSpPr>
          <p:cNvPr id="4" name="CuadroTexto 15"/>
          <p:cNvSpPr txBox="1">
            <a:spLocks noChangeArrowheads="1"/>
          </p:cNvSpPr>
          <p:nvPr/>
        </p:nvSpPr>
        <p:spPr bwMode="auto">
          <a:xfrm>
            <a:off x="1612391" y="802316"/>
            <a:ext cx="9144001"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2400" b="1" dirty="0">
                <a:solidFill>
                  <a:srgbClr val="858585"/>
                </a:solidFill>
              </a:rPr>
              <a:t>Sector vs. Rama Ejecutiva</a:t>
            </a:r>
          </a:p>
        </p:txBody>
      </p:sp>
      <p:sp>
        <p:nvSpPr>
          <p:cNvPr id="27" name="CuadroTexto 26"/>
          <p:cNvSpPr txBox="1"/>
          <p:nvPr/>
        </p:nvSpPr>
        <p:spPr>
          <a:xfrm>
            <a:off x="0" y="6551953"/>
            <a:ext cx="8674217" cy="276999"/>
          </a:xfrm>
          <a:prstGeom prst="rect">
            <a:avLst/>
          </a:prstGeom>
          <a:noFill/>
        </p:spPr>
        <p:txBody>
          <a:bodyPr wrap="square" rtlCol="0">
            <a:spAutoFit/>
          </a:bodyPr>
          <a:lstStyle/>
          <a:p>
            <a:r>
              <a:rPr lang="es-CO" sz="1200" b="1" i="1" dirty="0">
                <a:solidFill>
                  <a:srgbClr val="632B00"/>
                </a:solidFill>
              </a:rPr>
              <a:t>Fuente: Función Pública, SIGEP, septiembre 30 de 2016</a:t>
            </a:r>
          </a:p>
        </p:txBody>
      </p:sp>
      <p:sp>
        <p:nvSpPr>
          <p:cNvPr id="8" name="Rectángulo 7"/>
          <p:cNvSpPr/>
          <p:nvPr/>
        </p:nvSpPr>
        <p:spPr>
          <a:xfrm>
            <a:off x="4049272" y="1784829"/>
            <a:ext cx="2914946" cy="4283974"/>
          </a:xfrm>
          <a:prstGeom prst="rect">
            <a:avLst/>
          </a:prstGeom>
          <a:solidFill>
            <a:schemeClr val="bg1">
              <a:lumMod val="9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O" dirty="0"/>
          </a:p>
        </p:txBody>
      </p:sp>
      <p:sp>
        <p:nvSpPr>
          <p:cNvPr id="9" name="Rectángulo 8"/>
          <p:cNvSpPr/>
          <p:nvPr/>
        </p:nvSpPr>
        <p:spPr>
          <a:xfrm>
            <a:off x="3873341" y="1784829"/>
            <a:ext cx="175932" cy="4283974"/>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O" dirty="0"/>
          </a:p>
        </p:txBody>
      </p:sp>
      <p:sp>
        <p:nvSpPr>
          <p:cNvPr id="10" name="CuadroTexto 9"/>
          <p:cNvSpPr txBox="1"/>
          <p:nvPr/>
        </p:nvSpPr>
        <p:spPr>
          <a:xfrm>
            <a:off x="1176629" y="1730038"/>
            <a:ext cx="2464150" cy="584775"/>
          </a:xfrm>
          <a:prstGeom prst="rect">
            <a:avLst/>
          </a:prstGeom>
          <a:noFill/>
        </p:spPr>
        <p:txBody>
          <a:bodyPr wrap="square" rtlCol="0">
            <a:spAutoFit/>
          </a:bodyPr>
          <a:lstStyle/>
          <a:p>
            <a:pPr algn="ctr"/>
            <a:r>
              <a:rPr lang="es-CO" sz="3200" b="1" dirty="0"/>
              <a:t>Sector</a:t>
            </a:r>
          </a:p>
        </p:txBody>
      </p:sp>
      <p:sp>
        <p:nvSpPr>
          <p:cNvPr id="11" name="CuadroTexto 10"/>
          <p:cNvSpPr txBox="1"/>
          <p:nvPr/>
        </p:nvSpPr>
        <p:spPr>
          <a:xfrm>
            <a:off x="4049271" y="1784829"/>
            <a:ext cx="2914946" cy="523220"/>
          </a:xfrm>
          <a:prstGeom prst="rect">
            <a:avLst/>
          </a:prstGeom>
          <a:noFill/>
        </p:spPr>
        <p:txBody>
          <a:bodyPr wrap="square" rtlCol="0">
            <a:spAutoFit/>
          </a:bodyPr>
          <a:lstStyle/>
          <a:p>
            <a:pPr algn="ctr"/>
            <a:r>
              <a:rPr lang="es-CO" sz="2800" b="1" dirty="0"/>
              <a:t>Rama Ejecutiva</a:t>
            </a:r>
          </a:p>
        </p:txBody>
      </p:sp>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4401" y="2506871"/>
            <a:ext cx="634310" cy="1620000"/>
          </a:xfrm>
          <a:prstGeom prst="rect">
            <a:avLst/>
          </a:prstGeom>
        </p:spPr>
      </p:pic>
      <p:pic>
        <p:nvPicPr>
          <p:cNvPr id="15" name="Imagen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4511" y="4448803"/>
            <a:ext cx="725578" cy="1620000"/>
          </a:xfrm>
          <a:prstGeom prst="rect">
            <a:avLst/>
          </a:prstGeom>
        </p:spPr>
      </p:pic>
      <p:sp>
        <p:nvSpPr>
          <p:cNvPr id="7" name="CuadroTexto 6"/>
          <p:cNvSpPr txBox="1"/>
          <p:nvPr/>
        </p:nvSpPr>
        <p:spPr>
          <a:xfrm>
            <a:off x="1930400" y="2932150"/>
            <a:ext cx="1477817" cy="769441"/>
          </a:xfrm>
          <a:prstGeom prst="rect">
            <a:avLst/>
          </a:prstGeom>
          <a:noFill/>
        </p:spPr>
        <p:txBody>
          <a:bodyPr wrap="square" rtlCol="0">
            <a:spAutoFit/>
          </a:bodyPr>
          <a:lstStyle/>
          <a:p>
            <a:pPr algn="r"/>
            <a:r>
              <a:rPr lang="es-CO" sz="4400" b="1" dirty="0">
                <a:solidFill>
                  <a:srgbClr val="ED6608"/>
                </a:solidFill>
              </a:rPr>
              <a:t>61%</a:t>
            </a:r>
          </a:p>
        </p:txBody>
      </p:sp>
      <p:sp>
        <p:nvSpPr>
          <p:cNvPr id="18" name="CuadroTexto 17"/>
          <p:cNvSpPr txBox="1"/>
          <p:nvPr/>
        </p:nvSpPr>
        <p:spPr>
          <a:xfrm>
            <a:off x="1930400" y="4874082"/>
            <a:ext cx="1477817" cy="769441"/>
          </a:xfrm>
          <a:prstGeom prst="rect">
            <a:avLst/>
          </a:prstGeom>
          <a:noFill/>
        </p:spPr>
        <p:txBody>
          <a:bodyPr wrap="square" rtlCol="0">
            <a:spAutoFit/>
          </a:bodyPr>
          <a:lstStyle/>
          <a:p>
            <a:pPr algn="r"/>
            <a:r>
              <a:rPr lang="es-CO" sz="4400" b="1" dirty="0">
                <a:solidFill>
                  <a:srgbClr val="ED6608"/>
                </a:solidFill>
              </a:rPr>
              <a:t>39%</a:t>
            </a:r>
          </a:p>
        </p:txBody>
      </p:sp>
      <p:sp>
        <p:nvSpPr>
          <p:cNvPr id="19" name="CuadroTexto 18"/>
          <p:cNvSpPr txBox="1"/>
          <p:nvPr/>
        </p:nvSpPr>
        <p:spPr>
          <a:xfrm>
            <a:off x="5137556" y="2932150"/>
            <a:ext cx="1477817" cy="769441"/>
          </a:xfrm>
          <a:prstGeom prst="rect">
            <a:avLst/>
          </a:prstGeom>
          <a:noFill/>
        </p:spPr>
        <p:txBody>
          <a:bodyPr wrap="square" rtlCol="0">
            <a:spAutoFit/>
          </a:bodyPr>
          <a:lstStyle/>
          <a:p>
            <a:pPr algn="r"/>
            <a:r>
              <a:rPr lang="es-CO" sz="4400" b="1" dirty="0">
                <a:solidFill>
                  <a:srgbClr val="5B9BD5"/>
                </a:solidFill>
              </a:rPr>
              <a:t>49%</a:t>
            </a:r>
          </a:p>
        </p:txBody>
      </p:sp>
      <p:sp>
        <p:nvSpPr>
          <p:cNvPr id="20" name="CuadroTexto 19"/>
          <p:cNvSpPr txBox="1"/>
          <p:nvPr/>
        </p:nvSpPr>
        <p:spPr>
          <a:xfrm>
            <a:off x="5137556" y="4874082"/>
            <a:ext cx="1477817" cy="769441"/>
          </a:xfrm>
          <a:prstGeom prst="rect">
            <a:avLst/>
          </a:prstGeom>
          <a:noFill/>
        </p:spPr>
        <p:txBody>
          <a:bodyPr wrap="square" rtlCol="0">
            <a:spAutoFit/>
          </a:bodyPr>
          <a:lstStyle/>
          <a:p>
            <a:pPr algn="r"/>
            <a:r>
              <a:rPr lang="es-CO" sz="4400" b="1" dirty="0">
                <a:solidFill>
                  <a:srgbClr val="5B9BD5"/>
                </a:solidFill>
              </a:rPr>
              <a:t>51%</a:t>
            </a:r>
          </a:p>
        </p:txBody>
      </p:sp>
      <p:pic>
        <p:nvPicPr>
          <p:cNvPr id="22" name="Imagen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824" y="2506871"/>
            <a:ext cx="634310" cy="1620000"/>
          </a:xfrm>
          <a:prstGeom prst="rect">
            <a:avLst/>
          </a:prstGeom>
        </p:spPr>
      </p:pic>
      <p:pic>
        <p:nvPicPr>
          <p:cNvPr id="23" name="Imagen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5934" y="4448803"/>
            <a:ext cx="725578" cy="1620000"/>
          </a:xfrm>
          <a:prstGeom prst="rect">
            <a:avLst/>
          </a:prstGeom>
        </p:spPr>
      </p:pic>
      <p:sp>
        <p:nvSpPr>
          <p:cNvPr id="21" name="CuadroTexto 20"/>
          <p:cNvSpPr txBox="1">
            <a:spLocks noChangeArrowheads="1"/>
          </p:cNvSpPr>
          <p:nvPr/>
        </p:nvSpPr>
        <p:spPr bwMode="auto">
          <a:xfrm>
            <a:off x="7634514" y="2172968"/>
            <a:ext cx="4203746" cy="2287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r">
              <a:buNone/>
            </a:pPr>
            <a:r>
              <a:rPr lang="es-CO" sz="2000" b="1" dirty="0">
                <a:solidFill>
                  <a:srgbClr val="F08737"/>
                </a:solidFill>
              </a:rPr>
              <a:t>La cantidad de hombres en el Sector es superior a la cantidad de mujeres </a:t>
            </a:r>
            <a:r>
              <a:rPr lang="es-CO" sz="2000" b="1" dirty="0">
                <a:solidFill>
                  <a:schemeClr val="bg1">
                    <a:lumMod val="50000"/>
                  </a:schemeClr>
                </a:solidFill>
              </a:rPr>
              <a:t>en </a:t>
            </a:r>
            <a:r>
              <a:rPr lang="es-CO" sz="2000" b="1" dirty="0">
                <a:solidFill>
                  <a:srgbClr val="F08737"/>
                </a:solidFill>
              </a:rPr>
              <a:t>22</a:t>
            </a:r>
            <a:r>
              <a:rPr lang="es-CO" sz="2000" b="1" dirty="0">
                <a:solidFill>
                  <a:schemeClr val="bg1">
                    <a:lumMod val="50000"/>
                  </a:schemeClr>
                </a:solidFill>
              </a:rPr>
              <a:t> puntos porcentuales</a:t>
            </a:r>
          </a:p>
          <a:p>
            <a:pPr algn="r">
              <a:buNone/>
            </a:pPr>
            <a:endParaRPr lang="es-CO" sz="2000" b="1" dirty="0">
              <a:solidFill>
                <a:schemeClr val="bg1">
                  <a:lumMod val="50000"/>
                </a:schemeClr>
              </a:solidFill>
            </a:endParaRPr>
          </a:p>
          <a:p>
            <a:pPr algn="r">
              <a:buNone/>
            </a:pPr>
            <a:r>
              <a:rPr lang="es-CO" sz="2000" b="1" dirty="0">
                <a:solidFill>
                  <a:schemeClr val="bg1">
                    <a:lumMod val="50000"/>
                  </a:schemeClr>
                </a:solidFill>
              </a:rPr>
              <a:t>El porcentaje de mujeres en el Sector es </a:t>
            </a:r>
            <a:r>
              <a:rPr lang="es-CO" sz="2000" b="1" dirty="0">
                <a:solidFill>
                  <a:srgbClr val="F08737"/>
                </a:solidFill>
              </a:rPr>
              <a:t>menor </a:t>
            </a:r>
            <a:r>
              <a:rPr lang="es-CO" sz="2000" b="1" dirty="0">
                <a:solidFill>
                  <a:schemeClr val="bg1">
                    <a:lumMod val="50000"/>
                  </a:schemeClr>
                </a:solidFill>
              </a:rPr>
              <a:t>al reportado por la Rama Ejecutiva</a:t>
            </a:r>
          </a:p>
        </p:txBody>
      </p:sp>
    </p:spTree>
    <p:extLst>
      <p:ext uri="{BB962C8B-B14F-4D97-AF65-F5344CB8AC3E}">
        <p14:creationId xmlns:p14="http://schemas.microsoft.com/office/powerpoint/2010/main" val="788767414"/>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aphicFrame>
        <p:nvGraphicFramePr>
          <p:cNvPr id="10" name="Gráfico 9">
            <a:extLst>
              <a:ext uri="{FF2B5EF4-FFF2-40B4-BE49-F238E27FC236}">
                <a16:creationId xmlns:a16="http://schemas.microsoft.com/office/drawing/2014/main" id="{00000000-0008-0000-0100-000006000000}"/>
              </a:ext>
            </a:extLst>
          </p:cNvPr>
          <p:cNvGraphicFramePr>
            <a:graphicFrameLocks/>
          </p:cNvGraphicFramePr>
          <p:nvPr>
            <p:extLst>
              <p:ext uri="{D42A27DB-BD31-4B8C-83A1-F6EECF244321}">
                <p14:modId xmlns:p14="http://schemas.microsoft.com/office/powerpoint/2010/main" val="1030422785"/>
              </p:ext>
            </p:extLst>
          </p:nvPr>
        </p:nvGraphicFramePr>
        <p:xfrm>
          <a:off x="-456254" y="1421231"/>
          <a:ext cx="8004000" cy="4807323"/>
        </p:xfrm>
        <a:graphic>
          <a:graphicData uri="http://schemas.openxmlformats.org/drawingml/2006/chart">
            <c:chart xmlns:c="http://schemas.openxmlformats.org/drawingml/2006/chart" xmlns:r="http://schemas.openxmlformats.org/officeDocument/2006/relationships" r:id="rId4"/>
          </a:graphicData>
        </a:graphic>
      </p:graphicFrame>
      <p:sp>
        <p:nvSpPr>
          <p:cNvPr id="6" name="CuadroTexto 15"/>
          <p:cNvSpPr txBox="1">
            <a:spLocks noChangeArrowheads="1"/>
          </p:cNvSpPr>
          <p:nvPr/>
        </p:nvSpPr>
        <p:spPr bwMode="auto">
          <a:xfrm>
            <a:off x="1612391" y="434976"/>
            <a:ext cx="9144001"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3200" b="1" dirty="0">
                <a:solidFill>
                  <a:srgbClr val="858585"/>
                </a:solidFill>
              </a:rPr>
              <a:t>Ley de Cuotas</a:t>
            </a:r>
          </a:p>
        </p:txBody>
      </p:sp>
      <p:sp>
        <p:nvSpPr>
          <p:cNvPr id="4" name="CuadroTexto 15"/>
          <p:cNvSpPr txBox="1">
            <a:spLocks noChangeArrowheads="1"/>
          </p:cNvSpPr>
          <p:nvPr/>
        </p:nvSpPr>
        <p:spPr bwMode="auto">
          <a:xfrm>
            <a:off x="1612391" y="802316"/>
            <a:ext cx="9144001"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2400" b="1" dirty="0">
                <a:solidFill>
                  <a:srgbClr val="858585"/>
                </a:solidFill>
              </a:rPr>
              <a:t>Sector vs. Rama Ejecutiva</a:t>
            </a:r>
          </a:p>
        </p:txBody>
      </p:sp>
      <p:sp>
        <p:nvSpPr>
          <p:cNvPr id="5" name="CuadroTexto 4"/>
          <p:cNvSpPr txBox="1"/>
          <p:nvPr/>
        </p:nvSpPr>
        <p:spPr>
          <a:xfrm>
            <a:off x="0" y="6551953"/>
            <a:ext cx="8674217" cy="276999"/>
          </a:xfrm>
          <a:prstGeom prst="rect">
            <a:avLst/>
          </a:prstGeom>
          <a:noFill/>
        </p:spPr>
        <p:txBody>
          <a:bodyPr wrap="square" rtlCol="0">
            <a:spAutoFit/>
          </a:bodyPr>
          <a:lstStyle/>
          <a:p>
            <a:r>
              <a:rPr lang="es-CO" sz="1200" b="1" i="1" dirty="0">
                <a:solidFill>
                  <a:srgbClr val="632B00"/>
                </a:solidFill>
              </a:rPr>
              <a:t>Fuente: Función Pública, Informe Ley de Cuotas, diciembre 31 de 2015</a:t>
            </a:r>
          </a:p>
        </p:txBody>
      </p:sp>
      <p:sp>
        <p:nvSpPr>
          <p:cNvPr id="11" name="CuadroTexto 10"/>
          <p:cNvSpPr txBox="1"/>
          <p:nvPr/>
        </p:nvSpPr>
        <p:spPr>
          <a:xfrm>
            <a:off x="2915984" y="1930448"/>
            <a:ext cx="561928" cy="247244"/>
          </a:xfrm>
          <a:prstGeom prst="rect">
            <a:avLst/>
          </a:prstGeom>
          <a:solidFill>
            <a:schemeClr val="bg1"/>
          </a:solidFill>
          <a:ln w="9525" cmpd="sng">
            <a:noFill/>
          </a:ln>
        </p:spPr>
        <p:style>
          <a:lnRef idx="0">
            <a:scrgbClr r="0" g="0" b="0"/>
          </a:lnRef>
          <a:fillRef idx="0">
            <a:scrgbClr r="0" g="0" b="0"/>
          </a:fillRef>
          <a:effectRef idx="0">
            <a:scrgbClr r="0" g="0" b="0"/>
          </a:effectRef>
          <a:fontRef idx="minor">
            <a:schemeClr val="dk1"/>
          </a:fontRef>
        </p:style>
        <p:txBody>
          <a:bodyPr wrap="square" rtlCol="0"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s-CO" sz="1600" b="1" dirty="0">
                <a:solidFill>
                  <a:srgbClr val="FF0000"/>
                </a:solidFill>
              </a:rPr>
              <a:t>30%</a:t>
            </a:r>
          </a:p>
        </p:txBody>
      </p:sp>
      <p:cxnSp>
        <p:nvCxnSpPr>
          <p:cNvPr id="12" name="Conector recto 11"/>
          <p:cNvCxnSpPr/>
          <p:nvPr/>
        </p:nvCxnSpPr>
        <p:spPr>
          <a:xfrm>
            <a:off x="3170977" y="2177692"/>
            <a:ext cx="0" cy="4207884"/>
          </a:xfrm>
          <a:prstGeom prst="line">
            <a:avLst/>
          </a:prstGeom>
          <a:ln w="28575">
            <a:solidFill>
              <a:srgbClr val="FF0000"/>
            </a:solidFill>
            <a:prstDash val="sysDash"/>
          </a:ln>
        </p:spPr>
        <p:style>
          <a:lnRef idx="3">
            <a:schemeClr val="accent2"/>
          </a:lnRef>
          <a:fillRef idx="0">
            <a:schemeClr val="accent2"/>
          </a:fillRef>
          <a:effectRef idx="2">
            <a:schemeClr val="accent2"/>
          </a:effectRef>
          <a:fontRef idx="minor">
            <a:schemeClr val="tx1"/>
          </a:fontRef>
        </p:style>
      </p:cxnSp>
      <p:sp>
        <p:nvSpPr>
          <p:cNvPr id="13" name="CuadroTexto 15"/>
          <p:cNvSpPr txBox="1">
            <a:spLocks noChangeArrowheads="1"/>
          </p:cNvSpPr>
          <p:nvPr/>
        </p:nvSpPr>
        <p:spPr bwMode="auto">
          <a:xfrm>
            <a:off x="7870870" y="2280740"/>
            <a:ext cx="3962231" cy="3801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r">
              <a:buNone/>
            </a:pPr>
            <a:r>
              <a:rPr lang="es-CO" sz="2000" b="1" dirty="0">
                <a:solidFill>
                  <a:schemeClr val="tx1">
                    <a:lumMod val="50000"/>
                    <a:lumOff val="50000"/>
                  </a:schemeClr>
                </a:solidFill>
              </a:rPr>
              <a:t>En el Máximo Nivel Decisorio, </a:t>
            </a:r>
            <a:r>
              <a:rPr lang="es-CO" sz="2000" b="1" dirty="0">
                <a:solidFill>
                  <a:srgbClr val="ED6608"/>
                </a:solidFill>
              </a:rPr>
              <a:t>la participación de la mujer en el Sector registra su máximo nivel en el año 2015</a:t>
            </a:r>
          </a:p>
          <a:p>
            <a:pPr algn="r">
              <a:buNone/>
            </a:pPr>
            <a:endParaRPr lang="es-CO" sz="2000" b="1" dirty="0">
              <a:solidFill>
                <a:schemeClr val="tx1">
                  <a:lumMod val="50000"/>
                  <a:lumOff val="50000"/>
                </a:schemeClr>
              </a:solidFill>
            </a:endParaRPr>
          </a:p>
          <a:p>
            <a:pPr algn="r">
              <a:buNone/>
            </a:pPr>
            <a:r>
              <a:rPr lang="es-CO" sz="2000" b="1" dirty="0">
                <a:solidFill>
                  <a:schemeClr val="tx1">
                    <a:lumMod val="50000"/>
                    <a:lumOff val="50000"/>
                  </a:schemeClr>
                </a:solidFill>
              </a:rPr>
              <a:t>En el Otro Nivel Decisorio, </a:t>
            </a:r>
            <a:r>
              <a:rPr lang="es-CO" sz="2000" b="1" dirty="0">
                <a:solidFill>
                  <a:srgbClr val="ED6608"/>
                </a:solidFill>
              </a:rPr>
              <a:t>la participación de la mujer ha venido disminuyendo ininterrumpidamente desde el 2013, sin dejar de lado el cumplimiento.</a:t>
            </a:r>
          </a:p>
          <a:p>
            <a:pPr algn="r">
              <a:buNone/>
            </a:pPr>
            <a:endParaRPr lang="es-CO" sz="2000" b="1" dirty="0">
              <a:solidFill>
                <a:schemeClr val="tx1">
                  <a:lumMod val="50000"/>
                  <a:lumOff val="50000"/>
                </a:schemeClr>
              </a:solidFill>
            </a:endParaRPr>
          </a:p>
        </p:txBody>
      </p:sp>
    </p:spTree>
    <p:extLst>
      <p:ext uri="{BB962C8B-B14F-4D97-AF65-F5344CB8AC3E}">
        <p14:creationId xmlns:p14="http://schemas.microsoft.com/office/powerpoint/2010/main" val="3520106881"/>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CuadroTexto 15"/>
          <p:cNvSpPr txBox="1">
            <a:spLocks noChangeArrowheads="1"/>
          </p:cNvSpPr>
          <p:nvPr/>
        </p:nvSpPr>
        <p:spPr bwMode="auto">
          <a:xfrm>
            <a:off x="1612391" y="434976"/>
            <a:ext cx="9144001"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3200" b="1" dirty="0">
                <a:solidFill>
                  <a:srgbClr val="858585"/>
                </a:solidFill>
              </a:rPr>
              <a:t>Ley de Cuotas por Entidad</a:t>
            </a:r>
          </a:p>
        </p:txBody>
      </p:sp>
      <p:sp>
        <p:nvSpPr>
          <p:cNvPr id="5" name="CuadroTexto 4"/>
          <p:cNvSpPr txBox="1"/>
          <p:nvPr/>
        </p:nvSpPr>
        <p:spPr>
          <a:xfrm>
            <a:off x="0" y="6551953"/>
            <a:ext cx="8674217" cy="276999"/>
          </a:xfrm>
          <a:prstGeom prst="rect">
            <a:avLst/>
          </a:prstGeom>
          <a:noFill/>
        </p:spPr>
        <p:txBody>
          <a:bodyPr wrap="square" rtlCol="0">
            <a:spAutoFit/>
          </a:bodyPr>
          <a:lstStyle/>
          <a:p>
            <a:r>
              <a:rPr lang="es-CO" sz="1200" b="1" i="1" dirty="0">
                <a:solidFill>
                  <a:srgbClr val="632B00"/>
                </a:solidFill>
              </a:rPr>
              <a:t>Fuente: Función Pública, Informe Ley de Cuotas, diciembre 31 de 2015</a:t>
            </a:r>
          </a:p>
        </p:txBody>
      </p:sp>
      <p:graphicFrame>
        <p:nvGraphicFramePr>
          <p:cNvPr id="16" name="Gráfico 15">
            <a:extLst>
              <a:ext uri="{FF2B5EF4-FFF2-40B4-BE49-F238E27FC236}">
                <a16:creationId xmlns:a16="http://schemas.microsoft.com/office/drawing/2014/main" id="{00000000-0008-0000-0100-000013000000}"/>
              </a:ext>
            </a:extLst>
          </p:cNvPr>
          <p:cNvGraphicFramePr>
            <a:graphicFrameLocks/>
          </p:cNvGraphicFramePr>
          <p:nvPr>
            <p:extLst>
              <p:ext uri="{D42A27DB-BD31-4B8C-83A1-F6EECF244321}">
                <p14:modId xmlns:p14="http://schemas.microsoft.com/office/powerpoint/2010/main" val="970192583"/>
              </p:ext>
            </p:extLst>
          </p:nvPr>
        </p:nvGraphicFramePr>
        <p:xfrm>
          <a:off x="102162" y="1229739"/>
          <a:ext cx="7582493" cy="5179450"/>
        </p:xfrm>
        <a:graphic>
          <a:graphicData uri="http://schemas.openxmlformats.org/drawingml/2006/chart">
            <c:chart xmlns:c="http://schemas.openxmlformats.org/drawingml/2006/chart" xmlns:r="http://schemas.openxmlformats.org/officeDocument/2006/relationships" r:id="rId4"/>
          </a:graphicData>
        </a:graphic>
      </p:graphicFrame>
      <p:sp>
        <p:nvSpPr>
          <p:cNvPr id="11" name="CuadroTexto 10"/>
          <p:cNvSpPr txBox="1"/>
          <p:nvPr/>
        </p:nvSpPr>
        <p:spPr>
          <a:xfrm>
            <a:off x="3322381" y="6073185"/>
            <a:ext cx="561928" cy="247244"/>
          </a:xfrm>
          <a:prstGeom prst="rect">
            <a:avLst/>
          </a:prstGeom>
          <a:solidFill>
            <a:schemeClr val="bg1"/>
          </a:solidFill>
          <a:ln w="9525" cmpd="sng">
            <a:noFill/>
          </a:ln>
        </p:spPr>
        <p:style>
          <a:lnRef idx="0">
            <a:scrgbClr r="0" g="0" b="0"/>
          </a:lnRef>
          <a:fillRef idx="0">
            <a:scrgbClr r="0" g="0" b="0"/>
          </a:fillRef>
          <a:effectRef idx="0">
            <a:scrgbClr r="0" g="0" b="0"/>
          </a:effectRef>
          <a:fontRef idx="minor">
            <a:schemeClr val="dk1"/>
          </a:fontRef>
        </p:style>
        <p:txBody>
          <a:bodyPr wrap="square" rtlCol="0"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s-CO" sz="1600" b="1" dirty="0">
                <a:solidFill>
                  <a:srgbClr val="FF0000"/>
                </a:solidFill>
              </a:rPr>
              <a:t>30%</a:t>
            </a:r>
          </a:p>
        </p:txBody>
      </p:sp>
      <p:cxnSp>
        <p:nvCxnSpPr>
          <p:cNvPr id="12" name="Conector recto 11"/>
          <p:cNvCxnSpPr/>
          <p:nvPr/>
        </p:nvCxnSpPr>
        <p:spPr>
          <a:xfrm>
            <a:off x="3597013" y="1681019"/>
            <a:ext cx="0" cy="4392166"/>
          </a:xfrm>
          <a:prstGeom prst="line">
            <a:avLst/>
          </a:prstGeom>
          <a:ln w="28575">
            <a:solidFill>
              <a:srgbClr val="FF0000"/>
            </a:solidFill>
            <a:prstDash val="sysDash"/>
          </a:ln>
        </p:spPr>
        <p:style>
          <a:lnRef idx="3">
            <a:schemeClr val="accent2"/>
          </a:lnRef>
          <a:fillRef idx="0">
            <a:schemeClr val="accent2"/>
          </a:fillRef>
          <a:effectRef idx="2">
            <a:schemeClr val="accent2"/>
          </a:effectRef>
          <a:fontRef idx="minor">
            <a:schemeClr val="tx1"/>
          </a:fontRef>
        </p:style>
      </p:cxnSp>
      <p:sp>
        <p:nvSpPr>
          <p:cNvPr id="8" name="CuadroTexto 15"/>
          <p:cNvSpPr txBox="1">
            <a:spLocks noChangeArrowheads="1"/>
          </p:cNvSpPr>
          <p:nvPr/>
        </p:nvSpPr>
        <p:spPr bwMode="auto">
          <a:xfrm>
            <a:off x="8238835" y="1640592"/>
            <a:ext cx="3786909" cy="4473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r">
              <a:buNone/>
            </a:pPr>
            <a:r>
              <a:rPr lang="es-CO" sz="1800" b="1" dirty="0">
                <a:solidFill>
                  <a:schemeClr val="tx1">
                    <a:lumMod val="50000"/>
                    <a:lumOff val="50000"/>
                  </a:schemeClr>
                </a:solidFill>
              </a:rPr>
              <a:t>En el  </a:t>
            </a:r>
            <a:r>
              <a:rPr lang="es-CO" sz="1800" b="1" dirty="0">
                <a:solidFill>
                  <a:srgbClr val="F26201"/>
                </a:solidFill>
              </a:rPr>
              <a:t>Máximo Nivel Decisorio (2015) </a:t>
            </a:r>
            <a:r>
              <a:rPr lang="es-CO" sz="1800" b="1" dirty="0">
                <a:solidFill>
                  <a:schemeClr val="bg1">
                    <a:lumMod val="50000"/>
                  </a:schemeClr>
                </a:solidFill>
              </a:rPr>
              <a:t>se observa que </a:t>
            </a:r>
            <a:r>
              <a:rPr lang="es-CO" sz="1800" b="1" dirty="0">
                <a:solidFill>
                  <a:srgbClr val="F26201"/>
                </a:solidFill>
              </a:rPr>
              <a:t>3 de las 5 entidades no cumplen </a:t>
            </a:r>
            <a:r>
              <a:rPr lang="es-CO" sz="1800" b="1" dirty="0">
                <a:solidFill>
                  <a:schemeClr val="bg1">
                    <a:lumMod val="50000"/>
                  </a:schemeClr>
                </a:solidFill>
              </a:rPr>
              <a:t>con la cuota exigida por la Ley 581 de 2000.</a:t>
            </a:r>
          </a:p>
          <a:p>
            <a:pPr algn="r">
              <a:buNone/>
            </a:pPr>
            <a:endParaRPr lang="es-CO" sz="1800" b="1" dirty="0">
              <a:solidFill>
                <a:schemeClr val="bg1">
                  <a:lumMod val="50000"/>
                </a:schemeClr>
              </a:solidFill>
            </a:endParaRPr>
          </a:p>
          <a:p>
            <a:pPr algn="r">
              <a:buNone/>
            </a:pPr>
            <a:r>
              <a:rPr lang="es-CO" sz="1800" b="1" dirty="0">
                <a:solidFill>
                  <a:schemeClr val="bg1">
                    <a:lumMod val="50000"/>
                  </a:schemeClr>
                </a:solidFill>
              </a:rPr>
              <a:t>Para el </a:t>
            </a:r>
            <a:r>
              <a:rPr lang="es-CO" sz="1800" b="1" dirty="0">
                <a:solidFill>
                  <a:srgbClr val="F26201"/>
                </a:solidFill>
              </a:rPr>
              <a:t>Otro Nivel Decisorio (2015)</a:t>
            </a:r>
            <a:r>
              <a:rPr lang="es-CO" sz="1800" b="1" dirty="0">
                <a:solidFill>
                  <a:schemeClr val="bg1">
                    <a:lumMod val="50000"/>
                  </a:schemeClr>
                </a:solidFill>
              </a:rPr>
              <a:t>, </a:t>
            </a:r>
            <a:r>
              <a:rPr lang="es-CO" sz="1800" b="1" dirty="0">
                <a:solidFill>
                  <a:srgbClr val="F26201"/>
                </a:solidFill>
              </a:rPr>
              <a:t>2 de las 5 entidades no cumplen </a:t>
            </a:r>
            <a:r>
              <a:rPr lang="es-CO" sz="1800" b="1" dirty="0">
                <a:solidFill>
                  <a:schemeClr val="bg1">
                    <a:lumMod val="50000"/>
                  </a:schemeClr>
                </a:solidFill>
              </a:rPr>
              <a:t>con la participación femenina.  </a:t>
            </a:r>
          </a:p>
          <a:p>
            <a:pPr algn="r">
              <a:buNone/>
            </a:pPr>
            <a:endParaRPr lang="es-CO" sz="1800" b="1" dirty="0">
              <a:solidFill>
                <a:schemeClr val="bg1">
                  <a:lumMod val="50000"/>
                </a:schemeClr>
              </a:solidFill>
            </a:endParaRPr>
          </a:p>
          <a:p>
            <a:pPr algn="r">
              <a:buNone/>
            </a:pPr>
            <a:r>
              <a:rPr lang="es-CO" sz="1800" b="1" dirty="0">
                <a:solidFill>
                  <a:srgbClr val="ED6608"/>
                </a:solidFill>
              </a:rPr>
              <a:t>NOTA: La CRIT y UPIT fueron creadas en 2014 y aún no cuentan con planta. En el caso de la ANSV, la planta se creó en 2015 y hasta 2016 se están posesionando a los servidores</a:t>
            </a:r>
          </a:p>
          <a:p>
            <a:pPr algn="r">
              <a:buNone/>
            </a:pPr>
            <a:endParaRPr lang="es-CO" sz="1800" b="1" dirty="0">
              <a:solidFill>
                <a:schemeClr val="tx1">
                  <a:lumMod val="50000"/>
                  <a:lumOff val="50000"/>
                </a:schemeClr>
              </a:solidFill>
            </a:endParaRPr>
          </a:p>
        </p:txBody>
      </p:sp>
    </p:spTree>
    <p:extLst>
      <p:ext uri="{BB962C8B-B14F-4D97-AF65-F5344CB8AC3E}">
        <p14:creationId xmlns:p14="http://schemas.microsoft.com/office/powerpoint/2010/main" val="3917857203"/>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1" name="CuadroTexto 15"/>
          <p:cNvSpPr txBox="1">
            <a:spLocks noChangeArrowheads="1"/>
          </p:cNvSpPr>
          <p:nvPr/>
        </p:nvSpPr>
        <p:spPr bwMode="auto">
          <a:xfrm>
            <a:off x="1612391" y="391433"/>
            <a:ext cx="9144001"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3200" b="1" dirty="0">
                <a:solidFill>
                  <a:srgbClr val="858585"/>
                </a:solidFill>
              </a:rPr>
              <a:t>Nuestra Apuesta Estratégica</a:t>
            </a:r>
          </a:p>
        </p:txBody>
      </p:sp>
      <p:sp>
        <p:nvSpPr>
          <p:cNvPr id="12" name="Rectángulo 11"/>
          <p:cNvSpPr/>
          <p:nvPr/>
        </p:nvSpPr>
        <p:spPr>
          <a:xfrm>
            <a:off x="1701656" y="1442387"/>
            <a:ext cx="8805863" cy="3704252"/>
          </a:xfrm>
          <a:prstGeom prst="rect">
            <a:avLst/>
          </a:prstGeom>
          <a:solidFill>
            <a:sysClr val="window" lastClr="FFFFFF"/>
          </a:solidFill>
          <a:ln w="9525" cap="flat" cmpd="sng" algn="ctr">
            <a:solidFill>
              <a:sysClr val="window" lastClr="FFFFFF"/>
            </a:solidFill>
            <a:prstDash val="solid"/>
          </a:ln>
          <a:effectLst/>
        </p:spPr>
        <p:txBody>
          <a:bodyPr lIns="85937" tIns="42969" rIns="85937" bIns="42969" anchor="ctr"/>
          <a:lstStyle/>
          <a:p>
            <a:pPr algn="ctr" defTabSz="859560">
              <a:defRPr/>
            </a:pPr>
            <a:endParaRPr lang="es-CO" sz="1336" kern="0">
              <a:solidFill>
                <a:sysClr val="window" lastClr="FFFFFF"/>
              </a:solidFill>
              <a:ea typeface="MS PGothic" pitchFamily="34" charset="-128"/>
            </a:endParaRPr>
          </a:p>
        </p:txBody>
      </p:sp>
      <p:pic>
        <p:nvPicPr>
          <p:cNvPr id="13" name="Imagen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3129" y="987394"/>
            <a:ext cx="7356475" cy="892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n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3129" y="2037687"/>
            <a:ext cx="3816350" cy="2695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n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40205" y="2037687"/>
            <a:ext cx="685800" cy="3473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n 1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43271" y="2037687"/>
            <a:ext cx="4583113" cy="1469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n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964727" y="3556063"/>
            <a:ext cx="4140200" cy="1485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n 2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039340" y="5090823"/>
            <a:ext cx="3990975" cy="925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upo 26"/>
          <p:cNvGrpSpPr/>
          <p:nvPr/>
        </p:nvGrpSpPr>
        <p:grpSpPr>
          <a:xfrm>
            <a:off x="557352" y="4782084"/>
            <a:ext cx="3744913" cy="1920719"/>
            <a:chOff x="557352" y="4782084"/>
            <a:chExt cx="3744913" cy="1920719"/>
          </a:xfrm>
        </p:grpSpPr>
        <p:pic>
          <p:nvPicPr>
            <p:cNvPr id="28" name="Imagen 2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57352" y="4782084"/>
              <a:ext cx="3744913" cy="1920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Imagen 28"/>
            <p:cNvPicPr>
              <a:picLocks noChangeAspect="1"/>
            </p:cNvPicPr>
            <p:nvPr/>
          </p:nvPicPr>
          <p:blipFill>
            <a:blip r:embed="rId11"/>
            <a:stretch>
              <a:fillRect/>
            </a:stretch>
          </p:blipFill>
          <p:spPr>
            <a:xfrm>
              <a:off x="818800" y="5580517"/>
              <a:ext cx="3417640" cy="912561"/>
            </a:xfrm>
            <a:prstGeom prst="rect">
              <a:avLst/>
            </a:prstGeom>
          </p:spPr>
        </p:pic>
      </p:grpSp>
      <p:sp>
        <p:nvSpPr>
          <p:cNvPr id="30" name="CuadroTexto 12"/>
          <p:cNvSpPr txBox="1">
            <a:spLocks noChangeArrowheads="1"/>
          </p:cNvSpPr>
          <p:nvPr/>
        </p:nvSpPr>
        <p:spPr bwMode="auto">
          <a:xfrm>
            <a:off x="734909" y="5470242"/>
            <a:ext cx="3600679"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marL="342900" indent="-342900">
              <a:lnSpc>
                <a:spcPct val="100000"/>
              </a:lnSpc>
              <a:spcBef>
                <a:spcPts val="0"/>
              </a:spcBef>
              <a:buAutoNum type="arabicPeriod"/>
            </a:pPr>
            <a:r>
              <a:rPr lang="es-ES_tradnl" altLang="es-CO" sz="1300" dirty="0"/>
              <a:t>Mayor y mejor presencia en el territorio</a:t>
            </a:r>
          </a:p>
          <a:p>
            <a:pPr marL="342900" indent="-342900">
              <a:lnSpc>
                <a:spcPct val="100000"/>
              </a:lnSpc>
              <a:spcBef>
                <a:spcPts val="0"/>
              </a:spcBef>
              <a:buAutoNum type="arabicPeriod"/>
            </a:pPr>
            <a:r>
              <a:rPr lang="es-ES_tradnl" altLang="es-CO" sz="1300" dirty="0"/>
              <a:t>Articulación y redes de trabajo</a:t>
            </a:r>
          </a:p>
          <a:p>
            <a:pPr marL="342900" indent="-342900">
              <a:lnSpc>
                <a:spcPct val="100000"/>
              </a:lnSpc>
              <a:spcBef>
                <a:spcPts val="0"/>
              </a:spcBef>
              <a:buAutoNum type="arabicPeriod"/>
            </a:pPr>
            <a:r>
              <a:rPr lang="es-ES_tradnl" altLang="es-CO" sz="1300" dirty="0"/>
              <a:t>Mejor Comunicación y cultura de la legalidad</a:t>
            </a:r>
          </a:p>
          <a:p>
            <a:pPr marL="342900" indent="-342900">
              <a:lnSpc>
                <a:spcPct val="100000"/>
              </a:lnSpc>
              <a:spcBef>
                <a:spcPts val="0"/>
              </a:spcBef>
              <a:buAutoNum type="arabicPeriod"/>
            </a:pPr>
            <a:r>
              <a:rPr lang="es-ES_tradnl" altLang="es-CO" sz="1300" dirty="0"/>
              <a:t>Cambio cultural y cultura de la legalidad</a:t>
            </a:r>
          </a:p>
          <a:p>
            <a:pPr marL="342900" indent="-342900">
              <a:lnSpc>
                <a:spcPct val="100000"/>
              </a:lnSpc>
              <a:spcBef>
                <a:spcPts val="0"/>
              </a:spcBef>
              <a:buAutoNum type="arabicPeriod"/>
            </a:pPr>
            <a:r>
              <a:rPr lang="es-ES_tradnl" altLang="es-CO" sz="1300" dirty="0"/>
              <a:t>Gestión de la información y del conocimiento</a:t>
            </a:r>
          </a:p>
        </p:txBody>
      </p:sp>
    </p:spTree>
    <p:extLst>
      <p:ext uri="{BB962C8B-B14F-4D97-AF65-F5344CB8AC3E}">
        <p14:creationId xmlns:p14="http://schemas.microsoft.com/office/powerpoint/2010/main" val="1203872288"/>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CuadroTexto 15"/>
          <p:cNvSpPr txBox="1">
            <a:spLocks noChangeArrowheads="1"/>
          </p:cNvSpPr>
          <p:nvPr/>
        </p:nvSpPr>
        <p:spPr bwMode="auto">
          <a:xfrm>
            <a:off x="1612391" y="434976"/>
            <a:ext cx="9144001"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3200" b="1" dirty="0">
                <a:solidFill>
                  <a:srgbClr val="858585"/>
                </a:solidFill>
              </a:rPr>
              <a:t>Rango de Edades de los Servidores Públicos</a:t>
            </a:r>
          </a:p>
        </p:txBody>
      </p:sp>
      <p:sp>
        <p:nvSpPr>
          <p:cNvPr id="4" name="CuadroTexto 15"/>
          <p:cNvSpPr txBox="1">
            <a:spLocks noChangeArrowheads="1"/>
          </p:cNvSpPr>
          <p:nvPr/>
        </p:nvSpPr>
        <p:spPr bwMode="auto">
          <a:xfrm>
            <a:off x="1612391" y="802316"/>
            <a:ext cx="9144001"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2400" b="1" dirty="0">
                <a:solidFill>
                  <a:srgbClr val="858585"/>
                </a:solidFill>
              </a:rPr>
              <a:t>Sector vs. Rama Ejecutiva</a:t>
            </a:r>
          </a:p>
        </p:txBody>
      </p:sp>
      <p:sp>
        <p:nvSpPr>
          <p:cNvPr id="5" name="CuadroTexto 4"/>
          <p:cNvSpPr txBox="1"/>
          <p:nvPr/>
        </p:nvSpPr>
        <p:spPr>
          <a:xfrm>
            <a:off x="0" y="6551953"/>
            <a:ext cx="8674217" cy="276999"/>
          </a:xfrm>
          <a:prstGeom prst="rect">
            <a:avLst/>
          </a:prstGeom>
          <a:noFill/>
        </p:spPr>
        <p:txBody>
          <a:bodyPr wrap="square" rtlCol="0">
            <a:spAutoFit/>
          </a:bodyPr>
          <a:lstStyle/>
          <a:p>
            <a:r>
              <a:rPr lang="es-CO" sz="1200" b="1" i="1" dirty="0">
                <a:solidFill>
                  <a:srgbClr val="632B00"/>
                </a:solidFill>
              </a:rPr>
              <a:t>Fuente: Función Pública, SIGEP, septiembre 30 de 2016</a:t>
            </a:r>
          </a:p>
        </p:txBody>
      </p:sp>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253" y="3210701"/>
            <a:ext cx="1863324" cy="1705337"/>
          </a:xfrm>
          <a:prstGeom prst="rect">
            <a:avLst/>
          </a:prstGeom>
        </p:spPr>
      </p:pic>
      <p:sp>
        <p:nvSpPr>
          <p:cNvPr id="8" name="CuadroTexto 7"/>
          <p:cNvSpPr txBox="1"/>
          <p:nvPr/>
        </p:nvSpPr>
        <p:spPr>
          <a:xfrm>
            <a:off x="2812274" y="5086489"/>
            <a:ext cx="1473399" cy="461665"/>
          </a:xfrm>
          <a:prstGeom prst="rect">
            <a:avLst/>
          </a:prstGeom>
          <a:noFill/>
        </p:spPr>
        <p:txBody>
          <a:bodyPr wrap="square" rtlCol="0">
            <a:spAutoFit/>
          </a:bodyPr>
          <a:lstStyle/>
          <a:p>
            <a:r>
              <a:rPr lang="es-CO" sz="2400" b="1" dirty="0"/>
              <a:t>57 a 62</a:t>
            </a:r>
          </a:p>
        </p:txBody>
      </p:sp>
      <p:sp>
        <p:nvSpPr>
          <p:cNvPr id="171" name="CuadroTexto 170"/>
          <p:cNvSpPr txBox="1"/>
          <p:nvPr/>
        </p:nvSpPr>
        <p:spPr>
          <a:xfrm>
            <a:off x="2812274" y="4510322"/>
            <a:ext cx="1473399" cy="461665"/>
          </a:xfrm>
          <a:prstGeom prst="rect">
            <a:avLst/>
          </a:prstGeom>
          <a:noFill/>
        </p:spPr>
        <p:txBody>
          <a:bodyPr wrap="square" rtlCol="0">
            <a:spAutoFit/>
          </a:bodyPr>
          <a:lstStyle/>
          <a:p>
            <a:r>
              <a:rPr lang="es-CO" sz="2400" b="1" dirty="0"/>
              <a:t>50 a 56</a:t>
            </a:r>
          </a:p>
        </p:txBody>
      </p:sp>
      <p:sp>
        <p:nvSpPr>
          <p:cNvPr id="172" name="CuadroTexto 171"/>
          <p:cNvSpPr txBox="1"/>
          <p:nvPr/>
        </p:nvSpPr>
        <p:spPr>
          <a:xfrm>
            <a:off x="2812274" y="3934155"/>
            <a:ext cx="1473399" cy="461665"/>
          </a:xfrm>
          <a:prstGeom prst="rect">
            <a:avLst/>
          </a:prstGeom>
          <a:noFill/>
        </p:spPr>
        <p:txBody>
          <a:bodyPr wrap="square" rtlCol="0">
            <a:spAutoFit/>
          </a:bodyPr>
          <a:lstStyle/>
          <a:p>
            <a:r>
              <a:rPr lang="es-CO" sz="2400" b="1" dirty="0"/>
              <a:t>46 a 49</a:t>
            </a:r>
          </a:p>
        </p:txBody>
      </p:sp>
      <p:sp>
        <p:nvSpPr>
          <p:cNvPr id="173" name="CuadroTexto 172"/>
          <p:cNvSpPr txBox="1"/>
          <p:nvPr/>
        </p:nvSpPr>
        <p:spPr>
          <a:xfrm>
            <a:off x="2812274" y="3357988"/>
            <a:ext cx="1473399" cy="461665"/>
          </a:xfrm>
          <a:prstGeom prst="rect">
            <a:avLst/>
          </a:prstGeom>
          <a:noFill/>
        </p:spPr>
        <p:txBody>
          <a:bodyPr wrap="square" rtlCol="0">
            <a:spAutoFit/>
          </a:bodyPr>
          <a:lstStyle/>
          <a:p>
            <a:r>
              <a:rPr lang="es-CO" sz="2400" b="1" dirty="0"/>
              <a:t>40 a 45</a:t>
            </a:r>
          </a:p>
        </p:txBody>
      </p:sp>
      <p:sp>
        <p:nvSpPr>
          <p:cNvPr id="174" name="CuadroTexto 173"/>
          <p:cNvSpPr txBox="1"/>
          <p:nvPr/>
        </p:nvSpPr>
        <p:spPr>
          <a:xfrm>
            <a:off x="2812274" y="2781821"/>
            <a:ext cx="1473399" cy="461665"/>
          </a:xfrm>
          <a:prstGeom prst="rect">
            <a:avLst/>
          </a:prstGeom>
          <a:noFill/>
        </p:spPr>
        <p:txBody>
          <a:bodyPr wrap="square" rtlCol="0">
            <a:spAutoFit/>
          </a:bodyPr>
          <a:lstStyle/>
          <a:p>
            <a:r>
              <a:rPr lang="es-CO" sz="2400" b="1" dirty="0"/>
              <a:t>30 a 39</a:t>
            </a:r>
          </a:p>
        </p:txBody>
      </p:sp>
      <p:sp>
        <p:nvSpPr>
          <p:cNvPr id="175" name="CuadroTexto 174"/>
          <p:cNvSpPr txBox="1"/>
          <p:nvPr/>
        </p:nvSpPr>
        <p:spPr>
          <a:xfrm>
            <a:off x="2812274" y="2205654"/>
            <a:ext cx="1473399" cy="461665"/>
          </a:xfrm>
          <a:prstGeom prst="rect">
            <a:avLst/>
          </a:prstGeom>
          <a:noFill/>
        </p:spPr>
        <p:txBody>
          <a:bodyPr wrap="square" rtlCol="0">
            <a:spAutoFit/>
          </a:bodyPr>
          <a:lstStyle/>
          <a:p>
            <a:r>
              <a:rPr lang="es-CO" sz="2400" b="1" dirty="0"/>
              <a:t>17 a 29</a:t>
            </a:r>
          </a:p>
        </p:txBody>
      </p:sp>
      <p:sp>
        <p:nvSpPr>
          <p:cNvPr id="176" name="CuadroTexto 175"/>
          <p:cNvSpPr txBox="1"/>
          <p:nvPr/>
        </p:nvSpPr>
        <p:spPr>
          <a:xfrm>
            <a:off x="2812274" y="5662654"/>
            <a:ext cx="1473399" cy="461665"/>
          </a:xfrm>
          <a:prstGeom prst="rect">
            <a:avLst/>
          </a:prstGeom>
          <a:noFill/>
        </p:spPr>
        <p:txBody>
          <a:bodyPr wrap="square" rtlCol="0">
            <a:spAutoFit/>
          </a:bodyPr>
          <a:lstStyle/>
          <a:p>
            <a:r>
              <a:rPr lang="es-CO" sz="2400" b="1" dirty="0"/>
              <a:t>63 y más</a:t>
            </a:r>
          </a:p>
        </p:txBody>
      </p:sp>
      <p:sp>
        <p:nvSpPr>
          <p:cNvPr id="177" name="Rectángulo 176"/>
          <p:cNvSpPr/>
          <p:nvPr/>
        </p:nvSpPr>
        <p:spPr>
          <a:xfrm>
            <a:off x="6014741" y="1465146"/>
            <a:ext cx="1270149" cy="4659173"/>
          </a:xfrm>
          <a:prstGeom prst="rect">
            <a:avLst/>
          </a:prstGeom>
          <a:solidFill>
            <a:schemeClr val="bg1">
              <a:lumMod val="9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O" dirty="0"/>
          </a:p>
        </p:txBody>
      </p:sp>
      <p:sp>
        <p:nvSpPr>
          <p:cNvPr id="178" name="Rectángulo 177"/>
          <p:cNvSpPr/>
          <p:nvPr/>
        </p:nvSpPr>
        <p:spPr>
          <a:xfrm>
            <a:off x="5838810" y="1465146"/>
            <a:ext cx="175932" cy="4659173"/>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O" dirty="0"/>
          </a:p>
        </p:txBody>
      </p:sp>
      <p:sp>
        <p:nvSpPr>
          <p:cNvPr id="179" name="CuadroTexto 178"/>
          <p:cNvSpPr txBox="1"/>
          <p:nvPr/>
        </p:nvSpPr>
        <p:spPr>
          <a:xfrm>
            <a:off x="4164736" y="5086489"/>
            <a:ext cx="1473399" cy="461665"/>
          </a:xfrm>
          <a:prstGeom prst="rect">
            <a:avLst/>
          </a:prstGeom>
          <a:noFill/>
        </p:spPr>
        <p:txBody>
          <a:bodyPr wrap="square" rtlCol="0">
            <a:spAutoFit/>
          </a:bodyPr>
          <a:lstStyle/>
          <a:p>
            <a:pPr algn="r"/>
            <a:r>
              <a:rPr lang="es-CO" sz="2400" b="1" dirty="0">
                <a:solidFill>
                  <a:srgbClr val="ED6608"/>
                </a:solidFill>
              </a:rPr>
              <a:t>18%</a:t>
            </a:r>
          </a:p>
        </p:txBody>
      </p:sp>
      <p:sp>
        <p:nvSpPr>
          <p:cNvPr id="180" name="CuadroTexto 179"/>
          <p:cNvSpPr txBox="1"/>
          <p:nvPr/>
        </p:nvSpPr>
        <p:spPr>
          <a:xfrm>
            <a:off x="4164736" y="4510322"/>
            <a:ext cx="1473399" cy="461665"/>
          </a:xfrm>
          <a:prstGeom prst="rect">
            <a:avLst/>
          </a:prstGeom>
          <a:noFill/>
        </p:spPr>
        <p:txBody>
          <a:bodyPr wrap="square" rtlCol="0">
            <a:spAutoFit/>
          </a:bodyPr>
          <a:lstStyle/>
          <a:p>
            <a:pPr algn="r"/>
            <a:r>
              <a:rPr lang="es-CO" sz="2400" b="1" dirty="0">
                <a:solidFill>
                  <a:srgbClr val="ED6608"/>
                </a:solidFill>
              </a:rPr>
              <a:t>32%</a:t>
            </a:r>
          </a:p>
        </p:txBody>
      </p:sp>
      <p:sp>
        <p:nvSpPr>
          <p:cNvPr id="181" name="CuadroTexto 180"/>
          <p:cNvSpPr txBox="1"/>
          <p:nvPr/>
        </p:nvSpPr>
        <p:spPr>
          <a:xfrm>
            <a:off x="4164736" y="3934155"/>
            <a:ext cx="1473399" cy="461665"/>
          </a:xfrm>
          <a:prstGeom prst="rect">
            <a:avLst/>
          </a:prstGeom>
          <a:noFill/>
        </p:spPr>
        <p:txBody>
          <a:bodyPr wrap="square" rtlCol="0">
            <a:spAutoFit/>
          </a:bodyPr>
          <a:lstStyle/>
          <a:p>
            <a:pPr algn="r"/>
            <a:r>
              <a:rPr lang="es-CO" sz="2400" b="1" dirty="0">
                <a:solidFill>
                  <a:srgbClr val="ED6608"/>
                </a:solidFill>
              </a:rPr>
              <a:t>12%</a:t>
            </a:r>
          </a:p>
        </p:txBody>
      </p:sp>
      <p:sp>
        <p:nvSpPr>
          <p:cNvPr id="182" name="CuadroTexto 181"/>
          <p:cNvSpPr txBox="1"/>
          <p:nvPr/>
        </p:nvSpPr>
        <p:spPr>
          <a:xfrm>
            <a:off x="4164736" y="3357988"/>
            <a:ext cx="1473399" cy="461665"/>
          </a:xfrm>
          <a:prstGeom prst="rect">
            <a:avLst/>
          </a:prstGeom>
          <a:noFill/>
        </p:spPr>
        <p:txBody>
          <a:bodyPr wrap="square" rtlCol="0">
            <a:spAutoFit/>
          </a:bodyPr>
          <a:lstStyle/>
          <a:p>
            <a:pPr algn="r"/>
            <a:r>
              <a:rPr lang="es-CO" sz="2400" b="1" dirty="0">
                <a:solidFill>
                  <a:srgbClr val="ED6608"/>
                </a:solidFill>
              </a:rPr>
              <a:t>13%</a:t>
            </a:r>
          </a:p>
        </p:txBody>
      </p:sp>
      <p:sp>
        <p:nvSpPr>
          <p:cNvPr id="183" name="CuadroTexto 182"/>
          <p:cNvSpPr txBox="1"/>
          <p:nvPr/>
        </p:nvSpPr>
        <p:spPr>
          <a:xfrm>
            <a:off x="4164736" y="2781821"/>
            <a:ext cx="1473399" cy="461665"/>
          </a:xfrm>
          <a:prstGeom prst="rect">
            <a:avLst/>
          </a:prstGeom>
          <a:noFill/>
        </p:spPr>
        <p:txBody>
          <a:bodyPr wrap="square" rtlCol="0">
            <a:spAutoFit/>
          </a:bodyPr>
          <a:lstStyle/>
          <a:p>
            <a:pPr algn="r"/>
            <a:r>
              <a:rPr lang="es-CO" sz="2400" b="1" dirty="0">
                <a:solidFill>
                  <a:srgbClr val="ED6608"/>
                </a:solidFill>
              </a:rPr>
              <a:t>17%</a:t>
            </a:r>
          </a:p>
        </p:txBody>
      </p:sp>
      <p:sp>
        <p:nvSpPr>
          <p:cNvPr id="184" name="CuadroTexto 183"/>
          <p:cNvSpPr txBox="1"/>
          <p:nvPr/>
        </p:nvSpPr>
        <p:spPr>
          <a:xfrm>
            <a:off x="4164736" y="2205654"/>
            <a:ext cx="1473399" cy="461665"/>
          </a:xfrm>
          <a:prstGeom prst="rect">
            <a:avLst/>
          </a:prstGeom>
          <a:noFill/>
        </p:spPr>
        <p:txBody>
          <a:bodyPr wrap="square" rtlCol="0">
            <a:spAutoFit/>
          </a:bodyPr>
          <a:lstStyle/>
          <a:p>
            <a:pPr algn="r"/>
            <a:r>
              <a:rPr lang="es-CO" sz="2400" b="1" dirty="0">
                <a:solidFill>
                  <a:srgbClr val="ED6608"/>
                </a:solidFill>
              </a:rPr>
              <a:t>6%</a:t>
            </a:r>
          </a:p>
        </p:txBody>
      </p:sp>
      <p:sp>
        <p:nvSpPr>
          <p:cNvPr id="185" name="CuadroTexto 184"/>
          <p:cNvSpPr txBox="1"/>
          <p:nvPr/>
        </p:nvSpPr>
        <p:spPr>
          <a:xfrm>
            <a:off x="4164736" y="5662654"/>
            <a:ext cx="1473399" cy="461665"/>
          </a:xfrm>
          <a:prstGeom prst="rect">
            <a:avLst/>
          </a:prstGeom>
          <a:noFill/>
        </p:spPr>
        <p:txBody>
          <a:bodyPr wrap="square" rtlCol="0">
            <a:spAutoFit/>
          </a:bodyPr>
          <a:lstStyle/>
          <a:p>
            <a:pPr algn="r"/>
            <a:r>
              <a:rPr lang="es-CO" sz="2400" b="1" dirty="0">
                <a:solidFill>
                  <a:srgbClr val="ED6608"/>
                </a:solidFill>
              </a:rPr>
              <a:t>3%</a:t>
            </a:r>
          </a:p>
        </p:txBody>
      </p:sp>
      <p:sp>
        <p:nvSpPr>
          <p:cNvPr id="186" name="CuadroTexto 185"/>
          <p:cNvSpPr txBox="1"/>
          <p:nvPr/>
        </p:nvSpPr>
        <p:spPr>
          <a:xfrm>
            <a:off x="5717757" y="5086489"/>
            <a:ext cx="1473399" cy="461665"/>
          </a:xfrm>
          <a:prstGeom prst="rect">
            <a:avLst/>
          </a:prstGeom>
          <a:noFill/>
        </p:spPr>
        <p:txBody>
          <a:bodyPr wrap="square" rtlCol="0">
            <a:spAutoFit/>
          </a:bodyPr>
          <a:lstStyle/>
          <a:p>
            <a:pPr algn="r"/>
            <a:r>
              <a:rPr lang="es-CO" sz="2400" b="1" dirty="0">
                <a:solidFill>
                  <a:srgbClr val="5B9BD5"/>
                </a:solidFill>
              </a:rPr>
              <a:t>9%</a:t>
            </a:r>
          </a:p>
        </p:txBody>
      </p:sp>
      <p:sp>
        <p:nvSpPr>
          <p:cNvPr id="187" name="CuadroTexto 186"/>
          <p:cNvSpPr txBox="1"/>
          <p:nvPr/>
        </p:nvSpPr>
        <p:spPr>
          <a:xfrm>
            <a:off x="5717757" y="4510322"/>
            <a:ext cx="1473399" cy="461665"/>
          </a:xfrm>
          <a:prstGeom prst="rect">
            <a:avLst/>
          </a:prstGeom>
          <a:noFill/>
        </p:spPr>
        <p:txBody>
          <a:bodyPr wrap="square" rtlCol="0">
            <a:spAutoFit/>
          </a:bodyPr>
          <a:lstStyle/>
          <a:p>
            <a:pPr algn="r"/>
            <a:r>
              <a:rPr lang="es-CO" sz="2400" b="1" dirty="0">
                <a:solidFill>
                  <a:srgbClr val="5B9BD5"/>
                </a:solidFill>
              </a:rPr>
              <a:t>20%</a:t>
            </a:r>
          </a:p>
        </p:txBody>
      </p:sp>
      <p:sp>
        <p:nvSpPr>
          <p:cNvPr id="188" name="CuadroTexto 187"/>
          <p:cNvSpPr txBox="1"/>
          <p:nvPr/>
        </p:nvSpPr>
        <p:spPr>
          <a:xfrm>
            <a:off x="5717757" y="3934155"/>
            <a:ext cx="1473399" cy="461665"/>
          </a:xfrm>
          <a:prstGeom prst="rect">
            <a:avLst/>
          </a:prstGeom>
          <a:noFill/>
        </p:spPr>
        <p:txBody>
          <a:bodyPr wrap="square" rtlCol="0">
            <a:spAutoFit/>
          </a:bodyPr>
          <a:lstStyle/>
          <a:p>
            <a:pPr algn="r"/>
            <a:r>
              <a:rPr lang="es-CO" sz="2400" b="1" dirty="0">
                <a:solidFill>
                  <a:srgbClr val="5B9BD5"/>
                </a:solidFill>
              </a:rPr>
              <a:t>11%</a:t>
            </a:r>
          </a:p>
        </p:txBody>
      </p:sp>
      <p:sp>
        <p:nvSpPr>
          <p:cNvPr id="189" name="CuadroTexto 188"/>
          <p:cNvSpPr txBox="1"/>
          <p:nvPr/>
        </p:nvSpPr>
        <p:spPr>
          <a:xfrm>
            <a:off x="5717757" y="3357988"/>
            <a:ext cx="1473399" cy="461665"/>
          </a:xfrm>
          <a:prstGeom prst="rect">
            <a:avLst/>
          </a:prstGeom>
          <a:noFill/>
        </p:spPr>
        <p:txBody>
          <a:bodyPr wrap="square" rtlCol="0">
            <a:spAutoFit/>
          </a:bodyPr>
          <a:lstStyle/>
          <a:p>
            <a:pPr algn="r"/>
            <a:r>
              <a:rPr lang="es-CO" sz="2400" b="1" dirty="0">
                <a:solidFill>
                  <a:srgbClr val="5B9BD5"/>
                </a:solidFill>
              </a:rPr>
              <a:t>17%</a:t>
            </a:r>
          </a:p>
        </p:txBody>
      </p:sp>
      <p:sp>
        <p:nvSpPr>
          <p:cNvPr id="190" name="CuadroTexto 189"/>
          <p:cNvSpPr txBox="1"/>
          <p:nvPr/>
        </p:nvSpPr>
        <p:spPr>
          <a:xfrm>
            <a:off x="5717757" y="2781821"/>
            <a:ext cx="1473399" cy="461665"/>
          </a:xfrm>
          <a:prstGeom prst="rect">
            <a:avLst/>
          </a:prstGeom>
          <a:noFill/>
        </p:spPr>
        <p:txBody>
          <a:bodyPr wrap="square" rtlCol="0">
            <a:spAutoFit/>
          </a:bodyPr>
          <a:lstStyle/>
          <a:p>
            <a:pPr algn="r"/>
            <a:r>
              <a:rPr lang="es-CO" sz="2400" b="1" dirty="0">
                <a:solidFill>
                  <a:srgbClr val="5B9BD5"/>
                </a:solidFill>
              </a:rPr>
              <a:t>29%</a:t>
            </a:r>
          </a:p>
        </p:txBody>
      </p:sp>
      <p:sp>
        <p:nvSpPr>
          <p:cNvPr id="191" name="CuadroTexto 190"/>
          <p:cNvSpPr txBox="1"/>
          <p:nvPr/>
        </p:nvSpPr>
        <p:spPr>
          <a:xfrm>
            <a:off x="5717757" y="2205654"/>
            <a:ext cx="1473399" cy="461665"/>
          </a:xfrm>
          <a:prstGeom prst="rect">
            <a:avLst/>
          </a:prstGeom>
          <a:noFill/>
        </p:spPr>
        <p:txBody>
          <a:bodyPr wrap="square" rtlCol="0">
            <a:spAutoFit/>
          </a:bodyPr>
          <a:lstStyle/>
          <a:p>
            <a:pPr algn="r"/>
            <a:r>
              <a:rPr lang="es-CO" sz="2400" b="1" dirty="0">
                <a:solidFill>
                  <a:srgbClr val="5B9BD5"/>
                </a:solidFill>
              </a:rPr>
              <a:t>12%</a:t>
            </a:r>
          </a:p>
        </p:txBody>
      </p:sp>
      <p:sp>
        <p:nvSpPr>
          <p:cNvPr id="192" name="CuadroTexto 191"/>
          <p:cNvSpPr txBox="1"/>
          <p:nvPr/>
        </p:nvSpPr>
        <p:spPr>
          <a:xfrm>
            <a:off x="5717757" y="5662654"/>
            <a:ext cx="1473399" cy="461665"/>
          </a:xfrm>
          <a:prstGeom prst="rect">
            <a:avLst/>
          </a:prstGeom>
          <a:noFill/>
        </p:spPr>
        <p:txBody>
          <a:bodyPr wrap="square" rtlCol="0">
            <a:spAutoFit/>
          </a:bodyPr>
          <a:lstStyle/>
          <a:p>
            <a:pPr algn="r"/>
            <a:r>
              <a:rPr lang="es-CO" sz="2400" b="1" dirty="0">
                <a:solidFill>
                  <a:srgbClr val="5B9BD5"/>
                </a:solidFill>
              </a:rPr>
              <a:t>2%</a:t>
            </a:r>
          </a:p>
        </p:txBody>
      </p:sp>
      <p:sp>
        <p:nvSpPr>
          <p:cNvPr id="193" name="CuadroTexto 192"/>
          <p:cNvSpPr txBox="1"/>
          <p:nvPr/>
        </p:nvSpPr>
        <p:spPr>
          <a:xfrm>
            <a:off x="4488873" y="1614975"/>
            <a:ext cx="1149260" cy="400110"/>
          </a:xfrm>
          <a:prstGeom prst="rect">
            <a:avLst/>
          </a:prstGeom>
          <a:noFill/>
        </p:spPr>
        <p:txBody>
          <a:bodyPr wrap="square" rtlCol="0">
            <a:spAutoFit/>
          </a:bodyPr>
          <a:lstStyle/>
          <a:p>
            <a:pPr algn="ctr"/>
            <a:r>
              <a:rPr lang="es-CO" sz="2000" b="1" dirty="0"/>
              <a:t>Sector</a:t>
            </a:r>
          </a:p>
        </p:txBody>
      </p:sp>
      <p:sp>
        <p:nvSpPr>
          <p:cNvPr id="194" name="CuadroTexto 193"/>
          <p:cNvSpPr txBox="1"/>
          <p:nvPr/>
        </p:nvSpPr>
        <p:spPr>
          <a:xfrm>
            <a:off x="6014741" y="1465146"/>
            <a:ext cx="1270150" cy="707886"/>
          </a:xfrm>
          <a:prstGeom prst="rect">
            <a:avLst/>
          </a:prstGeom>
          <a:noFill/>
        </p:spPr>
        <p:txBody>
          <a:bodyPr wrap="square" rtlCol="0">
            <a:spAutoFit/>
          </a:bodyPr>
          <a:lstStyle/>
          <a:p>
            <a:pPr algn="ctr"/>
            <a:r>
              <a:rPr lang="es-CO" sz="2000" b="1" dirty="0"/>
              <a:t>Rama Ejecutiva</a:t>
            </a:r>
          </a:p>
        </p:txBody>
      </p:sp>
      <p:sp>
        <p:nvSpPr>
          <p:cNvPr id="32" name="CuadroTexto 31"/>
          <p:cNvSpPr txBox="1">
            <a:spLocks noChangeArrowheads="1"/>
          </p:cNvSpPr>
          <p:nvPr/>
        </p:nvSpPr>
        <p:spPr bwMode="auto">
          <a:xfrm>
            <a:off x="8829964" y="2397948"/>
            <a:ext cx="3067281" cy="2592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O"/>
            </a:defPPr>
            <a:lvl1pPr algn="just">
              <a:lnSpc>
                <a:spcPct val="90000"/>
              </a:lnSpc>
              <a:spcBef>
                <a:spcPts val="1000"/>
              </a:spcBef>
              <a:buFont typeface="Arial" panose="020B0604020202020204" pitchFamily="34" charset="0"/>
              <a:buNone/>
              <a:defRPr b="1">
                <a:solidFill>
                  <a:srgbClr val="858585"/>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9pPr>
          </a:lstStyle>
          <a:p>
            <a:pPr algn="r"/>
            <a:r>
              <a:rPr lang="es-CO" dirty="0">
                <a:solidFill>
                  <a:schemeClr val="tx1">
                    <a:lumMod val="50000"/>
                    <a:lumOff val="50000"/>
                  </a:schemeClr>
                </a:solidFill>
              </a:rPr>
              <a:t>El </a:t>
            </a:r>
            <a:r>
              <a:rPr lang="es-CO" dirty="0">
                <a:solidFill>
                  <a:srgbClr val="F26201"/>
                </a:solidFill>
              </a:rPr>
              <a:t>50%</a:t>
            </a:r>
            <a:r>
              <a:rPr lang="es-CO" dirty="0">
                <a:solidFill>
                  <a:schemeClr val="tx1">
                    <a:lumMod val="50000"/>
                    <a:lumOff val="50000"/>
                  </a:schemeClr>
                </a:solidFill>
              </a:rPr>
              <a:t> de los servidores del Sector se encuentra entre los </a:t>
            </a:r>
            <a:r>
              <a:rPr lang="es-CO" dirty="0">
                <a:solidFill>
                  <a:srgbClr val="F26201"/>
                </a:solidFill>
              </a:rPr>
              <a:t>50 a los 62 </a:t>
            </a:r>
            <a:r>
              <a:rPr lang="es-CO" dirty="0">
                <a:solidFill>
                  <a:schemeClr val="tx1">
                    <a:lumMod val="50000"/>
                    <a:lumOff val="50000"/>
                  </a:schemeClr>
                </a:solidFill>
              </a:rPr>
              <a:t>años.</a:t>
            </a:r>
          </a:p>
          <a:p>
            <a:pPr algn="r"/>
            <a:endParaRPr lang="es-CO" dirty="0">
              <a:solidFill>
                <a:schemeClr val="tx1">
                  <a:lumMod val="50000"/>
                  <a:lumOff val="50000"/>
                </a:schemeClr>
              </a:solidFill>
            </a:endParaRPr>
          </a:p>
          <a:p>
            <a:pPr algn="r"/>
            <a:r>
              <a:rPr lang="es-CO" dirty="0">
                <a:solidFill>
                  <a:srgbClr val="ED6608"/>
                </a:solidFill>
              </a:rPr>
              <a:t>1.793 servidores del Sector tienen entre 50 y 62 años</a:t>
            </a:r>
            <a:r>
              <a:rPr lang="es-CO" dirty="0">
                <a:solidFill>
                  <a:schemeClr val="tx1">
                    <a:lumMod val="50000"/>
                    <a:lumOff val="50000"/>
                  </a:schemeClr>
                </a:solidFill>
              </a:rPr>
              <a:t>. 1.437 de ellos pertenecen al Sistema de Carrera Administrativa.</a:t>
            </a:r>
          </a:p>
        </p:txBody>
      </p:sp>
    </p:spTree>
    <p:extLst>
      <p:ext uri="{BB962C8B-B14F-4D97-AF65-F5344CB8AC3E}">
        <p14:creationId xmlns:p14="http://schemas.microsoft.com/office/powerpoint/2010/main" val="2082000273"/>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CuadroTexto 15"/>
          <p:cNvSpPr txBox="1">
            <a:spLocks noChangeArrowheads="1"/>
          </p:cNvSpPr>
          <p:nvPr/>
        </p:nvSpPr>
        <p:spPr bwMode="auto">
          <a:xfrm>
            <a:off x="1612391" y="434976"/>
            <a:ext cx="9144001"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3200" b="1" dirty="0">
                <a:solidFill>
                  <a:srgbClr val="858585"/>
                </a:solidFill>
              </a:rPr>
              <a:t>Máximo Nivel Educativo de los Servidores Públicos</a:t>
            </a:r>
          </a:p>
        </p:txBody>
      </p:sp>
      <p:sp>
        <p:nvSpPr>
          <p:cNvPr id="4" name="CuadroTexto 15"/>
          <p:cNvSpPr txBox="1">
            <a:spLocks noChangeArrowheads="1"/>
          </p:cNvSpPr>
          <p:nvPr/>
        </p:nvSpPr>
        <p:spPr bwMode="auto">
          <a:xfrm>
            <a:off x="1612391" y="802316"/>
            <a:ext cx="9144001"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2400" b="1" dirty="0">
                <a:solidFill>
                  <a:srgbClr val="858585"/>
                </a:solidFill>
              </a:rPr>
              <a:t>Sector vs. Rama Ejecutiva</a:t>
            </a:r>
          </a:p>
        </p:txBody>
      </p:sp>
      <p:sp>
        <p:nvSpPr>
          <p:cNvPr id="5" name="CuadroTexto 4"/>
          <p:cNvSpPr txBox="1"/>
          <p:nvPr/>
        </p:nvSpPr>
        <p:spPr>
          <a:xfrm>
            <a:off x="0" y="6551953"/>
            <a:ext cx="8674217" cy="276999"/>
          </a:xfrm>
          <a:prstGeom prst="rect">
            <a:avLst/>
          </a:prstGeom>
          <a:noFill/>
        </p:spPr>
        <p:txBody>
          <a:bodyPr wrap="square" rtlCol="0">
            <a:spAutoFit/>
          </a:bodyPr>
          <a:lstStyle/>
          <a:p>
            <a:r>
              <a:rPr lang="es-CO" sz="1200" b="1" i="1" dirty="0">
                <a:solidFill>
                  <a:srgbClr val="632B00"/>
                </a:solidFill>
              </a:rPr>
              <a:t>Fuente: Función Pública, SIGEP, septiembre 30 de 2016</a:t>
            </a:r>
          </a:p>
        </p:txBody>
      </p:sp>
      <p:sp>
        <p:nvSpPr>
          <p:cNvPr id="12" name="CuadroTexto 11"/>
          <p:cNvSpPr txBox="1"/>
          <p:nvPr/>
        </p:nvSpPr>
        <p:spPr>
          <a:xfrm>
            <a:off x="1903652" y="5086489"/>
            <a:ext cx="2686821" cy="461665"/>
          </a:xfrm>
          <a:prstGeom prst="rect">
            <a:avLst/>
          </a:prstGeom>
          <a:noFill/>
        </p:spPr>
        <p:txBody>
          <a:bodyPr wrap="square" rtlCol="0">
            <a:spAutoFit/>
          </a:bodyPr>
          <a:lstStyle/>
          <a:p>
            <a:r>
              <a:rPr lang="es-CO" sz="2400" b="1" dirty="0"/>
              <a:t>Maestría</a:t>
            </a:r>
          </a:p>
        </p:txBody>
      </p:sp>
      <p:sp>
        <p:nvSpPr>
          <p:cNvPr id="13" name="CuadroTexto 12"/>
          <p:cNvSpPr txBox="1"/>
          <p:nvPr/>
        </p:nvSpPr>
        <p:spPr>
          <a:xfrm>
            <a:off x="1903652" y="4510322"/>
            <a:ext cx="2686821" cy="461665"/>
          </a:xfrm>
          <a:prstGeom prst="rect">
            <a:avLst/>
          </a:prstGeom>
          <a:noFill/>
        </p:spPr>
        <p:txBody>
          <a:bodyPr wrap="square" rtlCol="0">
            <a:spAutoFit/>
          </a:bodyPr>
          <a:lstStyle/>
          <a:p>
            <a:r>
              <a:rPr lang="es-CO" sz="2400" b="1" dirty="0"/>
              <a:t>Especialización</a:t>
            </a:r>
          </a:p>
        </p:txBody>
      </p:sp>
      <p:sp>
        <p:nvSpPr>
          <p:cNvPr id="14" name="CuadroTexto 13"/>
          <p:cNvSpPr txBox="1"/>
          <p:nvPr/>
        </p:nvSpPr>
        <p:spPr>
          <a:xfrm>
            <a:off x="1903652" y="3934155"/>
            <a:ext cx="2686821" cy="461665"/>
          </a:xfrm>
          <a:prstGeom prst="rect">
            <a:avLst/>
          </a:prstGeom>
          <a:noFill/>
        </p:spPr>
        <p:txBody>
          <a:bodyPr wrap="square" rtlCol="0">
            <a:spAutoFit/>
          </a:bodyPr>
          <a:lstStyle/>
          <a:p>
            <a:r>
              <a:rPr lang="es-CO" sz="2400" b="1" dirty="0"/>
              <a:t>Profesional</a:t>
            </a:r>
          </a:p>
        </p:txBody>
      </p:sp>
      <p:sp>
        <p:nvSpPr>
          <p:cNvPr id="15" name="CuadroTexto 14"/>
          <p:cNvSpPr txBox="1"/>
          <p:nvPr/>
        </p:nvSpPr>
        <p:spPr>
          <a:xfrm>
            <a:off x="1903652" y="3357988"/>
            <a:ext cx="2686821" cy="461665"/>
          </a:xfrm>
          <a:prstGeom prst="rect">
            <a:avLst/>
          </a:prstGeom>
          <a:noFill/>
        </p:spPr>
        <p:txBody>
          <a:bodyPr wrap="square" rtlCol="0">
            <a:spAutoFit/>
          </a:bodyPr>
          <a:lstStyle/>
          <a:p>
            <a:r>
              <a:rPr lang="es-CO" sz="2400" b="1" dirty="0"/>
              <a:t>Técnica-Tecnológica</a:t>
            </a:r>
          </a:p>
        </p:txBody>
      </p:sp>
      <p:sp>
        <p:nvSpPr>
          <p:cNvPr id="16" name="CuadroTexto 15"/>
          <p:cNvSpPr txBox="1"/>
          <p:nvPr/>
        </p:nvSpPr>
        <p:spPr>
          <a:xfrm>
            <a:off x="1903652" y="2781821"/>
            <a:ext cx="2686821" cy="461665"/>
          </a:xfrm>
          <a:prstGeom prst="rect">
            <a:avLst/>
          </a:prstGeom>
          <a:noFill/>
        </p:spPr>
        <p:txBody>
          <a:bodyPr wrap="square" rtlCol="0">
            <a:spAutoFit/>
          </a:bodyPr>
          <a:lstStyle/>
          <a:p>
            <a:r>
              <a:rPr lang="es-CO" sz="2400" b="1" dirty="0"/>
              <a:t>Secundaria</a:t>
            </a:r>
          </a:p>
        </p:txBody>
      </p:sp>
      <p:sp>
        <p:nvSpPr>
          <p:cNvPr id="17" name="CuadroTexto 16"/>
          <p:cNvSpPr txBox="1"/>
          <p:nvPr/>
        </p:nvSpPr>
        <p:spPr>
          <a:xfrm>
            <a:off x="1903652" y="2205654"/>
            <a:ext cx="2686821" cy="461665"/>
          </a:xfrm>
          <a:prstGeom prst="rect">
            <a:avLst/>
          </a:prstGeom>
          <a:noFill/>
        </p:spPr>
        <p:txBody>
          <a:bodyPr wrap="square" rtlCol="0">
            <a:spAutoFit/>
          </a:bodyPr>
          <a:lstStyle/>
          <a:p>
            <a:r>
              <a:rPr lang="es-CO" sz="2400" b="1" dirty="0"/>
              <a:t>Primaria</a:t>
            </a:r>
          </a:p>
        </p:txBody>
      </p:sp>
      <p:sp>
        <p:nvSpPr>
          <p:cNvPr id="18" name="CuadroTexto 17"/>
          <p:cNvSpPr txBox="1"/>
          <p:nvPr/>
        </p:nvSpPr>
        <p:spPr>
          <a:xfrm>
            <a:off x="1903652" y="5662654"/>
            <a:ext cx="2686821" cy="461665"/>
          </a:xfrm>
          <a:prstGeom prst="rect">
            <a:avLst/>
          </a:prstGeom>
          <a:noFill/>
        </p:spPr>
        <p:txBody>
          <a:bodyPr wrap="square" rtlCol="0">
            <a:spAutoFit/>
          </a:bodyPr>
          <a:lstStyle/>
          <a:p>
            <a:r>
              <a:rPr lang="es-CO" sz="2400" b="1" dirty="0"/>
              <a:t>Doctorado</a:t>
            </a:r>
          </a:p>
        </p:txBody>
      </p:sp>
      <p:sp>
        <p:nvSpPr>
          <p:cNvPr id="19" name="Rectángulo 18"/>
          <p:cNvSpPr/>
          <p:nvPr/>
        </p:nvSpPr>
        <p:spPr>
          <a:xfrm>
            <a:off x="5857722" y="1465146"/>
            <a:ext cx="1270149" cy="4659173"/>
          </a:xfrm>
          <a:prstGeom prst="rect">
            <a:avLst/>
          </a:prstGeom>
          <a:solidFill>
            <a:schemeClr val="bg1">
              <a:lumMod val="9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O" dirty="0"/>
          </a:p>
        </p:txBody>
      </p:sp>
      <p:sp>
        <p:nvSpPr>
          <p:cNvPr id="20" name="Rectángulo 19"/>
          <p:cNvSpPr/>
          <p:nvPr/>
        </p:nvSpPr>
        <p:spPr>
          <a:xfrm>
            <a:off x="5681791" y="1465146"/>
            <a:ext cx="175932" cy="4659173"/>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O" dirty="0"/>
          </a:p>
        </p:txBody>
      </p:sp>
      <p:sp>
        <p:nvSpPr>
          <p:cNvPr id="21" name="CuadroTexto 20"/>
          <p:cNvSpPr txBox="1"/>
          <p:nvPr/>
        </p:nvSpPr>
        <p:spPr>
          <a:xfrm>
            <a:off x="4007717" y="5086489"/>
            <a:ext cx="1473399" cy="461665"/>
          </a:xfrm>
          <a:prstGeom prst="rect">
            <a:avLst/>
          </a:prstGeom>
          <a:noFill/>
        </p:spPr>
        <p:txBody>
          <a:bodyPr wrap="square" rtlCol="0">
            <a:spAutoFit/>
          </a:bodyPr>
          <a:lstStyle/>
          <a:p>
            <a:pPr algn="r"/>
            <a:r>
              <a:rPr lang="es-CO" sz="2400" b="1" dirty="0">
                <a:solidFill>
                  <a:srgbClr val="ED6608"/>
                </a:solidFill>
              </a:rPr>
              <a:t>2%</a:t>
            </a:r>
          </a:p>
        </p:txBody>
      </p:sp>
      <p:sp>
        <p:nvSpPr>
          <p:cNvPr id="22" name="CuadroTexto 21"/>
          <p:cNvSpPr txBox="1"/>
          <p:nvPr/>
        </p:nvSpPr>
        <p:spPr>
          <a:xfrm>
            <a:off x="4007717" y="4510322"/>
            <a:ext cx="1473399" cy="461665"/>
          </a:xfrm>
          <a:prstGeom prst="rect">
            <a:avLst/>
          </a:prstGeom>
          <a:noFill/>
        </p:spPr>
        <p:txBody>
          <a:bodyPr wrap="square" rtlCol="0">
            <a:spAutoFit/>
          </a:bodyPr>
          <a:lstStyle/>
          <a:p>
            <a:pPr algn="r"/>
            <a:r>
              <a:rPr lang="es-CO" sz="2400" b="1" dirty="0">
                <a:solidFill>
                  <a:srgbClr val="ED6608"/>
                </a:solidFill>
              </a:rPr>
              <a:t>21%</a:t>
            </a:r>
          </a:p>
        </p:txBody>
      </p:sp>
      <p:sp>
        <p:nvSpPr>
          <p:cNvPr id="23" name="CuadroTexto 22"/>
          <p:cNvSpPr txBox="1"/>
          <p:nvPr/>
        </p:nvSpPr>
        <p:spPr>
          <a:xfrm>
            <a:off x="4007717" y="3934155"/>
            <a:ext cx="1473399" cy="461665"/>
          </a:xfrm>
          <a:prstGeom prst="rect">
            <a:avLst/>
          </a:prstGeom>
          <a:noFill/>
        </p:spPr>
        <p:txBody>
          <a:bodyPr wrap="square" rtlCol="0">
            <a:spAutoFit/>
          </a:bodyPr>
          <a:lstStyle/>
          <a:p>
            <a:pPr algn="r"/>
            <a:r>
              <a:rPr lang="es-CO" sz="2400" b="1" dirty="0">
                <a:solidFill>
                  <a:srgbClr val="ED6608"/>
                </a:solidFill>
              </a:rPr>
              <a:t>25%</a:t>
            </a:r>
          </a:p>
        </p:txBody>
      </p:sp>
      <p:sp>
        <p:nvSpPr>
          <p:cNvPr id="24" name="CuadroTexto 23"/>
          <p:cNvSpPr txBox="1"/>
          <p:nvPr/>
        </p:nvSpPr>
        <p:spPr>
          <a:xfrm>
            <a:off x="4007717" y="3357988"/>
            <a:ext cx="1473399" cy="461665"/>
          </a:xfrm>
          <a:prstGeom prst="rect">
            <a:avLst/>
          </a:prstGeom>
          <a:noFill/>
        </p:spPr>
        <p:txBody>
          <a:bodyPr wrap="square" rtlCol="0">
            <a:spAutoFit/>
          </a:bodyPr>
          <a:lstStyle/>
          <a:p>
            <a:pPr algn="r"/>
            <a:r>
              <a:rPr lang="es-CO" sz="2400" b="1" dirty="0">
                <a:solidFill>
                  <a:srgbClr val="ED6608"/>
                </a:solidFill>
              </a:rPr>
              <a:t>10%</a:t>
            </a:r>
          </a:p>
        </p:txBody>
      </p:sp>
      <p:sp>
        <p:nvSpPr>
          <p:cNvPr id="25" name="CuadroTexto 24"/>
          <p:cNvSpPr txBox="1"/>
          <p:nvPr/>
        </p:nvSpPr>
        <p:spPr>
          <a:xfrm>
            <a:off x="4007717" y="2781821"/>
            <a:ext cx="1473399" cy="461665"/>
          </a:xfrm>
          <a:prstGeom prst="rect">
            <a:avLst/>
          </a:prstGeom>
          <a:noFill/>
        </p:spPr>
        <p:txBody>
          <a:bodyPr wrap="square" rtlCol="0">
            <a:spAutoFit/>
          </a:bodyPr>
          <a:lstStyle/>
          <a:p>
            <a:pPr algn="r"/>
            <a:r>
              <a:rPr lang="es-CO" sz="2400" b="1" dirty="0">
                <a:solidFill>
                  <a:srgbClr val="ED6608"/>
                </a:solidFill>
              </a:rPr>
              <a:t>38%</a:t>
            </a:r>
          </a:p>
        </p:txBody>
      </p:sp>
      <p:sp>
        <p:nvSpPr>
          <p:cNvPr id="26" name="CuadroTexto 25"/>
          <p:cNvSpPr txBox="1"/>
          <p:nvPr/>
        </p:nvSpPr>
        <p:spPr>
          <a:xfrm>
            <a:off x="4007717" y="2205654"/>
            <a:ext cx="1473399" cy="461665"/>
          </a:xfrm>
          <a:prstGeom prst="rect">
            <a:avLst/>
          </a:prstGeom>
          <a:noFill/>
        </p:spPr>
        <p:txBody>
          <a:bodyPr wrap="square" rtlCol="0">
            <a:spAutoFit/>
          </a:bodyPr>
          <a:lstStyle/>
          <a:p>
            <a:pPr algn="r"/>
            <a:r>
              <a:rPr lang="es-CO" sz="2400" b="1" dirty="0">
                <a:solidFill>
                  <a:srgbClr val="ED6608"/>
                </a:solidFill>
              </a:rPr>
              <a:t>2%</a:t>
            </a:r>
          </a:p>
        </p:txBody>
      </p:sp>
      <p:sp>
        <p:nvSpPr>
          <p:cNvPr id="27" name="CuadroTexto 26"/>
          <p:cNvSpPr txBox="1"/>
          <p:nvPr/>
        </p:nvSpPr>
        <p:spPr>
          <a:xfrm>
            <a:off x="4007717" y="5662654"/>
            <a:ext cx="1473399" cy="461665"/>
          </a:xfrm>
          <a:prstGeom prst="rect">
            <a:avLst/>
          </a:prstGeom>
          <a:noFill/>
        </p:spPr>
        <p:txBody>
          <a:bodyPr wrap="square" rtlCol="0">
            <a:spAutoFit/>
          </a:bodyPr>
          <a:lstStyle/>
          <a:p>
            <a:pPr algn="r"/>
            <a:r>
              <a:rPr lang="es-CO" sz="2400" b="1" dirty="0">
                <a:solidFill>
                  <a:srgbClr val="ED6608"/>
                </a:solidFill>
              </a:rPr>
              <a:t>0%</a:t>
            </a:r>
          </a:p>
        </p:txBody>
      </p:sp>
      <p:sp>
        <p:nvSpPr>
          <p:cNvPr id="28" name="CuadroTexto 27"/>
          <p:cNvSpPr txBox="1"/>
          <p:nvPr/>
        </p:nvSpPr>
        <p:spPr>
          <a:xfrm>
            <a:off x="5560738" y="5086489"/>
            <a:ext cx="1473399" cy="461665"/>
          </a:xfrm>
          <a:prstGeom prst="rect">
            <a:avLst/>
          </a:prstGeom>
          <a:noFill/>
        </p:spPr>
        <p:txBody>
          <a:bodyPr wrap="square" rtlCol="0">
            <a:spAutoFit/>
          </a:bodyPr>
          <a:lstStyle/>
          <a:p>
            <a:pPr algn="r"/>
            <a:r>
              <a:rPr lang="es-CO" sz="2400" b="1" dirty="0">
                <a:solidFill>
                  <a:srgbClr val="5B9BD5"/>
                </a:solidFill>
              </a:rPr>
              <a:t>3%</a:t>
            </a:r>
          </a:p>
        </p:txBody>
      </p:sp>
      <p:sp>
        <p:nvSpPr>
          <p:cNvPr id="29" name="CuadroTexto 28"/>
          <p:cNvSpPr txBox="1"/>
          <p:nvPr/>
        </p:nvSpPr>
        <p:spPr>
          <a:xfrm>
            <a:off x="5560738" y="4510322"/>
            <a:ext cx="1473399" cy="461665"/>
          </a:xfrm>
          <a:prstGeom prst="rect">
            <a:avLst/>
          </a:prstGeom>
          <a:noFill/>
        </p:spPr>
        <p:txBody>
          <a:bodyPr wrap="square" rtlCol="0">
            <a:spAutoFit/>
          </a:bodyPr>
          <a:lstStyle/>
          <a:p>
            <a:pPr algn="r"/>
            <a:r>
              <a:rPr lang="es-CO" sz="2400" b="1" dirty="0">
                <a:solidFill>
                  <a:srgbClr val="5B9BD5"/>
                </a:solidFill>
              </a:rPr>
              <a:t>24%</a:t>
            </a:r>
          </a:p>
        </p:txBody>
      </p:sp>
      <p:sp>
        <p:nvSpPr>
          <p:cNvPr id="30" name="CuadroTexto 29"/>
          <p:cNvSpPr txBox="1"/>
          <p:nvPr/>
        </p:nvSpPr>
        <p:spPr>
          <a:xfrm>
            <a:off x="5560738" y="3934155"/>
            <a:ext cx="1473399" cy="461665"/>
          </a:xfrm>
          <a:prstGeom prst="rect">
            <a:avLst/>
          </a:prstGeom>
          <a:noFill/>
        </p:spPr>
        <p:txBody>
          <a:bodyPr wrap="square" rtlCol="0">
            <a:spAutoFit/>
          </a:bodyPr>
          <a:lstStyle/>
          <a:p>
            <a:pPr algn="r"/>
            <a:r>
              <a:rPr lang="es-CO" sz="2400" b="1" dirty="0">
                <a:solidFill>
                  <a:srgbClr val="5B9BD5"/>
                </a:solidFill>
              </a:rPr>
              <a:t>22%</a:t>
            </a:r>
          </a:p>
        </p:txBody>
      </p:sp>
      <p:sp>
        <p:nvSpPr>
          <p:cNvPr id="31" name="CuadroTexto 30"/>
          <p:cNvSpPr txBox="1"/>
          <p:nvPr/>
        </p:nvSpPr>
        <p:spPr>
          <a:xfrm>
            <a:off x="5560738" y="3357988"/>
            <a:ext cx="1473399" cy="461665"/>
          </a:xfrm>
          <a:prstGeom prst="rect">
            <a:avLst/>
          </a:prstGeom>
          <a:noFill/>
        </p:spPr>
        <p:txBody>
          <a:bodyPr wrap="square" rtlCol="0">
            <a:spAutoFit/>
          </a:bodyPr>
          <a:lstStyle/>
          <a:p>
            <a:pPr algn="r"/>
            <a:r>
              <a:rPr lang="es-CO" sz="2400" b="1" dirty="0">
                <a:solidFill>
                  <a:srgbClr val="5B9BD5"/>
                </a:solidFill>
              </a:rPr>
              <a:t>9%</a:t>
            </a:r>
          </a:p>
        </p:txBody>
      </p:sp>
      <p:sp>
        <p:nvSpPr>
          <p:cNvPr id="32" name="CuadroTexto 31"/>
          <p:cNvSpPr txBox="1"/>
          <p:nvPr/>
        </p:nvSpPr>
        <p:spPr>
          <a:xfrm>
            <a:off x="5560738" y="2781821"/>
            <a:ext cx="1473399" cy="461665"/>
          </a:xfrm>
          <a:prstGeom prst="rect">
            <a:avLst/>
          </a:prstGeom>
          <a:noFill/>
        </p:spPr>
        <p:txBody>
          <a:bodyPr wrap="square" rtlCol="0">
            <a:spAutoFit/>
          </a:bodyPr>
          <a:lstStyle/>
          <a:p>
            <a:pPr algn="r"/>
            <a:r>
              <a:rPr lang="es-CO" sz="2400" b="1" dirty="0">
                <a:solidFill>
                  <a:srgbClr val="5B9BD5"/>
                </a:solidFill>
              </a:rPr>
              <a:t>34%</a:t>
            </a:r>
          </a:p>
        </p:txBody>
      </p:sp>
      <p:sp>
        <p:nvSpPr>
          <p:cNvPr id="33" name="CuadroTexto 32"/>
          <p:cNvSpPr txBox="1"/>
          <p:nvPr/>
        </p:nvSpPr>
        <p:spPr>
          <a:xfrm>
            <a:off x="5560738" y="2205654"/>
            <a:ext cx="1473399" cy="461665"/>
          </a:xfrm>
          <a:prstGeom prst="rect">
            <a:avLst/>
          </a:prstGeom>
          <a:noFill/>
        </p:spPr>
        <p:txBody>
          <a:bodyPr wrap="square" rtlCol="0">
            <a:spAutoFit/>
          </a:bodyPr>
          <a:lstStyle/>
          <a:p>
            <a:pPr algn="r"/>
            <a:r>
              <a:rPr lang="es-CO" sz="2400" b="1" dirty="0">
                <a:solidFill>
                  <a:srgbClr val="5B9BD5"/>
                </a:solidFill>
              </a:rPr>
              <a:t>2%</a:t>
            </a:r>
          </a:p>
        </p:txBody>
      </p:sp>
      <p:sp>
        <p:nvSpPr>
          <p:cNvPr id="34" name="CuadroTexto 33"/>
          <p:cNvSpPr txBox="1"/>
          <p:nvPr/>
        </p:nvSpPr>
        <p:spPr>
          <a:xfrm>
            <a:off x="5560738" y="5662654"/>
            <a:ext cx="1473399" cy="461665"/>
          </a:xfrm>
          <a:prstGeom prst="rect">
            <a:avLst/>
          </a:prstGeom>
          <a:noFill/>
        </p:spPr>
        <p:txBody>
          <a:bodyPr wrap="square" rtlCol="0">
            <a:spAutoFit/>
          </a:bodyPr>
          <a:lstStyle/>
          <a:p>
            <a:pPr algn="r"/>
            <a:r>
              <a:rPr lang="es-CO" sz="2400" b="1" dirty="0">
                <a:solidFill>
                  <a:srgbClr val="5B9BD5"/>
                </a:solidFill>
              </a:rPr>
              <a:t>0%</a:t>
            </a:r>
          </a:p>
        </p:txBody>
      </p:sp>
      <p:sp>
        <p:nvSpPr>
          <p:cNvPr id="35" name="CuadroTexto 34"/>
          <p:cNvSpPr txBox="1"/>
          <p:nvPr/>
        </p:nvSpPr>
        <p:spPr>
          <a:xfrm>
            <a:off x="4331854" y="1614975"/>
            <a:ext cx="1149260" cy="400110"/>
          </a:xfrm>
          <a:prstGeom prst="rect">
            <a:avLst/>
          </a:prstGeom>
          <a:noFill/>
        </p:spPr>
        <p:txBody>
          <a:bodyPr wrap="square" rtlCol="0">
            <a:spAutoFit/>
          </a:bodyPr>
          <a:lstStyle/>
          <a:p>
            <a:pPr algn="ctr"/>
            <a:r>
              <a:rPr lang="es-CO" sz="2000" b="1" dirty="0"/>
              <a:t>Sector</a:t>
            </a:r>
          </a:p>
        </p:txBody>
      </p:sp>
      <p:sp>
        <p:nvSpPr>
          <p:cNvPr id="36" name="CuadroTexto 35"/>
          <p:cNvSpPr txBox="1"/>
          <p:nvPr/>
        </p:nvSpPr>
        <p:spPr>
          <a:xfrm>
            <a:off x="5857722" y="1465146"/>
            <a:ext cx="1270150" cy="707886"/>
          </a:xfrm>
          <a:prstGeom prst="rect">
            <a:avLst/>
          </a:prstGeom>
          <a:noFill/>
        </p:spPr>
        <p:txBody>
          <a:bodyPr wrap="square" rtlCol="0">
            <a:spAutoFit/>
          </a:bodyPr>
          <a:lstStyle/>
          <a:p>
            <a:pPr algn="ctr"/>
            <a:r>
              <a:rPr lang="es-CO" sz="2000" b="1" dirty="0"/>
              <a:t>Rama Ejecutiva</a:t>
            </a:r>
          </a:p>
        </p:txBody>
      </p:sp>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887" y="3383181"/>
            <a:ext cx="1499304" cy="1176178"/>
          </a:xfrm>
          <a:prstGeom prst="rect">
            <a:avLst/>
          </a:prstGeom>
        </p:spPr>
      </p:pic>
      <p:sp>
        <p:nvSpPr>
          <p:cNvPr id="37" name="CuadroTexto 15"/>
          <p:cNvSpPr txBox="1">
            <a:spLocks noChangeArrowheads="1"/>
          </p:cNvSpPr>
          <p:nvPr/>
        </p:nvSpPr>
        <p:spPr bwMode="auto">
          <a:xfrm>
            <a:off x="7704814" y="1460570"/>
            <a:ext cx="4221018" cy="471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O"/>
            </a:defPPr>
            <a:lvl1pPr algn="r">
              <a:lnSpc>
                <a:spcPct val="90000"/>
              </a:lnSpc>
              <a:spcBef>
                <a:spcPts val="1000"/>
              </a:spcBef>
              <a:buFont typeface="Arial" panose="020B0604020202020204" pitchFamily="34" charset="0"/>
              <a:buNone/>
              <a:defRPr b="1">
                <a:solidFill>
                  <a:srgbClr val="858585"/>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9pPr>
          </a:lstStyle>
          <a:p>
            <a:r>
              <a:rPr lang="es-CO" dirty="0">
                <a:solidFill>
                  <a:srgbClr val="F08737"/>
                </a:solidFill>
              </a:rPr>
              <a:t>2 servidores </a:t>
            </a:r>
            <a:r>
              <a:rPr lang="es-CO" dirty="0">
                <a:solidFill>
                  <a:schemeClr val="bg1">
                    <a:lumMod val="50000"/>
                  </a:schemeClr>
                </a:solidFill>
              </a:rPr>
              <a:t>tienen</a:t>
            </a:r>
            <a:r>
              <a:rPr lang="es-CO" dirty="0">
                <a:solidFill>
                  <a:srgbClr val="F08737"/>
                </a:solidFill>
              </a:rPr>
              <a:t> Doctorado </a:t>
            </a:r>
            <a:r>
              <a:rPr lang="es-CO" dirty="0">
                <a:solidFill>
                  <a:schemeClr val="bg1">
                    <a:lumMod val="50000"/>
                  </a:schemeClr>
                </a:solidFill>
              </a:rPr>
              <a:t>y</a:t>
            </a:r>
            <a:r>
              <a:rPr lang="es-CO" dirty="0">
                <a:solidFill>
                  <a:srgbClr val="F08737"/>
                </a:solidFill>
              </a:rPr>
              <a:t> </a:t>
            </a:r>
            <a:r>
              <a:rPr lang="es-CO" dirty="0">
                <a:solidFill>
                  <a:schemeClr val="bg1">
                    <a:lumMod val="50000"/>
                  </a:schemeClr>
                </a:solidFill>
              </a:rPr>
              <a:t>están vinculados a</a:t>
            </a:r>
            <a:r>
              <a:rPr lang="es-CO" dirty="0">
                <a:solidFill>
                  <a:srgbClr val="F08737"/>
                </a:solidFill>
              </a:rPr>
              <a:t> INVIAS y la Aeronáutica Civil, </a:t>
            </a:r>
            <a:r>
              <a:rPr lang="es-CO" dirty="0">
                <a:solidFill>
                  <a:schemeClr val="bg1">
                    <a:lumMod val="50000"/>
                  </a:schemeClr>
                </a:solidFill>
              </a:rPr>
              <a:t>siendo las </a:t>
            </a:r>
            <a:r>
              <a:rPr lang="es-CO" dirty="0">
                <a:solidFill>
                  <a:srgbClr val="F08737"/>
                </a:solidFill>
              </a:rPr>
              <a:t>únicas entidades del Sector con servidores en el más alto nivel de formación.</a:t>
            </a:r>
          </a:p>
          <a:p>
            <a:r>
              <a:rPr lang="es-CO" dirty="0">
                <a:solidFill>
                  <a:schemeClr val="accent2"/>
                </a:solidFill>
              </a:rPr>
              <a:t>1.348 (38%)  servidores </a:t>
            </a:r>
            <a:r>
              <a:rPr lang="es-CO" dirty="0">
                <a:solidFill>
                  <a:schemeClr val="tx1">
                    <a:lumMod val="50000"/>
                    <a:lumOff val="50000"/>
                  </a:schemeClr>
                </a:solidFill>
              </a:rPr>
              <a:t>del Sector reportan un máximo nivel de formación en </a:t>
            </a:r>
            <a:r>
              <a:rPr lang="es-CO" dirty="0">
                <a:solidFill>
                  <a:schemeClr val="accent2"/>
                </a:solidFill>
              </a:rPr>
              <a:t>secundaria</a:t>
            </a:r>
            <a:r>
              <a:rPr lang="es-CO" dirty="0">
                <a:solidFill>
                  <a:schemeClr val="tx1">
                    <a:lumMod val="50000"/>
                    <a:lumOff val="50000"/>
                  </a:schemeClr>
                </a:solidFill>
              </a:rPr>
              <a:t>, de los cuales 930 pertenecen a la AEROCIVIL.</a:t>
            </a:r>
          </a:p>
          <a:p>
            <a:endParaRPr lang="es-CO" dirty="0"/>
          </a:p>
          <a:p>
            <a:r>
              <a:rPr lang="es-CO" dirty="0"/>
              <a:t>En el nivel de secundaria de la Rama Ejecutiva, se encuentran 27.815 registros que están compuestos por un número significativo de dragoneantes del INPEC (7.716), Ejército Nacional (2.856), Fuerza Aérea Colombiana (1.351) Aeronáutica Civil (930) y otras entidades.</a:t>
            </a:r>
          </a:p>
        </p:txBody>
      </p:sp>
    </p:spTree>
    <p:extLst>
      <p:ext uri="{BB962C8B-B14F-4D97-AF65-F5344CB8AC3E}">
        <p14:creationId xmlns:p14="http://schemas.microsoft.com/office/powerpoint/2010/main" val="1551504501"/>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CuadroTexto 15"/>
          <p:cNvSpPr txBox="1">
            <a:spLocks noChangeArrowheads="1"/>
          </p:cNvSpPr>
          <p:nvPr/>
        </p:nvSpPr>
        <p:spPr bwMode="auto">
          <a:xfrm>
            <a:off x="1612391" y="434976"/>
            <a:ext cx="9144001"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3200" b="1" dirty="0">
                <a:solidFill>
                  <a:srgbClr val="858585"/>
                </a:solidFill>
              </a:rPr>
              <a:t>Vinculación SIGEP</a:t>
            </a:r>
          </a:p>
        </p:txBody>
      </p:sp>
      <p:sp>
        <p:nvSpPr>
          <p:cNvPr id="4" name="CuadroTexto 15"/>
          <p:cNvSpPr txBox="1">
            <a:spLocks noChangeArrowheads="1"/>
          </p:cNvSpPr>
          <p:nvPr/>
        </p:nvSpPr>
        <p:spPr bwMode="auto">
          <a:xfrm>
            <a:off x="1612391" y="802316"/>
            <a:ext cx="9144001"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2400" b="1" dirty="0">
                <a:solidFill>
                  <a:srgbClr val="858585"/>
                </a:solidFill>
              </a:rPr>
              <a:t>Sector vs. Rama Ejecutiva</a:t>
            </a:r>
          </a:p>
        </p:txBody>
      </p:sp>
      <p:sp>
        <p:nvSpPr>
          <p:cNvPr id="7" name="Rectángulo 6"/>
          <p:cNvSpPr/>
          <p:nvPr/>
        </p:nvSpPr>
        <p:spPr>
          <a:xfrm>
            <a:off x="7329169" y="1847233"/>
            <a:ext cx="1954364" cy="1485071"/>
          </a:xfrm>
          <a:prstGeom prst="rect">
            <a:avLst/>
          </a:prstGeom>
          <a:solidFill>
            <a:schemeClr val="bg1">
              <a:lumMod val="9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O" dirty="0"/>
          </a:p>
        </p:txBody>
      </p:sp>
      <p:sp>
        <p:nvSpPr>
          <p:cNvPr id="8" name="Rectángulo 7"/>
          <p:cNvSpPr/>
          <p:nvPr/>
        </p:nvSpPr>
        <p:spPr>
          <a:xfrm>
            <a:off x="7153238" y="1847233"/>
            <a:ext cx="175932" cy="1485071"/>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O" dirty="0"/>
          </a:p>
        </p:txBody>
      </p:sp>
      <p:sp>
        <p:nvSpPr>
          <p:cNvPr id="9" name="CuadroTexto 8"/>
          <p:cNvSpPr txBox="1"/>
          <p:nvPr/>
        </p:nvSpPr>
        <p:spPr>
          <a:xfrm>
            <a:off x="4245994" y="1847233"/>
            <a:ext cx="2646625" cy="400110"/>
          </a:xfrm>
          <a:prstGeom prst="rect">
            <a:avLst/>
          </a:prstGeom>
          <a:noFill/>
        </p:spPr>
        <p:txBody>
          <a:bodyPr wrap="square" rtlCol="0">
            <a:spAutoFit/>
          </a:bodyPr>
          <a:lstStyle/>
          <a:p>
            <a:pPr algn="ctr"/>
            <a:r>
              <a:rPr lang="es-CO" sz="2000" b="1" dirty="0"/>
              <a:t>Sector</a:t>
            </a:r>
          </a:p>
        </p:txBody>
      </p:sp>
      <p:sp>
        <p:nvSpPr>
          <p:cNvPr id="10" name="CuadroTexto 9"/>
          <p:cNvSpPr txBox="1"/>
          <p:nvPr/>
        </p:nvSpPr>
        <p:spPr>
          <a:xfrm>
            <a:off x="7153239" y="1896008"/>
            <a:ext cx="2130294" cy="400110"/>
          </a:xfrm>
          <a:prstGeom prst="rect">
            <a:avLst/>
          </a:prstGeom>
          <a:noFill/>
        </p:spPr>
        <p:txBody>
          <a:bodyPr wrap="square" rtlCol="0">
            <a:spAutoFit/>
          </a:bodyPr>
          <a:lstStyle/>
          <a:p>
            <a:pPr algn="ctr"/>
            <a:r>
              <a:rPr lang="es-CO" sz="2000" b="1" dirty="0"/>
              <a:t>Rama Ejecutiva</a:t>
            </a:r>
          </a:p>
        </p:txBody>
      </p:sp>
      <p:sp>
        <p:nvSpPr>
          <p:cNvPr id="13" name="CuadroTexto 12"/>
          <p:cNvSpPr txBox="1"/>
          <p:nvPr/>
        </p:nvSpPr>
        <p:spPr>
          <a:xfrm>
            <a:off x="3826243" y="2469178"/>
            <a:ext cx="1477817" cy="769441"/>
          </a:xfrm>
          <a:prstGeom prst="rect">
            <a:avLst/>
          </a:prstGeom>
          <a:noFill/>
        </p:spPr>
        <p:txBody>
          <a:bodyPr wrap="square" rtlCol="0">
            <a:spAutoFit/>
          </a:bodyPr>
          <a:lstStyle/>
          <a:p>
            <a:pPr algn="r"/>
            <a:r>
              <a:rPr lang="es-CO" sz="4400" b="1" dirty="0">
                <a:solidFill>
                  <a:srgbClr val="ED6608"/>
                </a:solidFill>
              </a:rPr>
              <a:t>89%</a:t>
            </a:r>
          </a:p>
        </p:txBody>
      </p:sp>
      <p:sp>
        <p:nvSpPr>
          <p:cNvPr id="14" name="CuadroTexto 13"/>
          <p:cNvSpPr txBox="1"/>
          <p:nvPr/>
        </p:nvSpPr>
        <p:spPr>
          <a:xfrm>
            <a:off x="5414803" y="2469178"/>
            <a:ext cx="1477817" cy="769441"/>
          </a:xfrm>
          <a:prstGeom prst="rect">
            <a:avLst/>
          </a:prstGeom>
          <a:noFill/>
        </p:spPr>
        <p:txBody>
          <a:bodyPr wrap="square" rtlCol="0">
            <a:spAutoFit/>
          </a:bodyPr>
          <a:lstStyle/>
          <a:p>
            <a:pPr algn="r"/>
            <a:r>
              <a:rPr lang="es-CO" sz="4400" b="1" dirty="0">
                <a:solidFill>
                  <a:srgbClr val="ED6608"/>
                </a:solidFill>
              </a:rPr>
              <a:t>84%</a:t>
            </a:r>
          </a:p>
        </p:txBody>
      </p:sp>
      <p:sp>
        <p:nvSpPr>
          <p:cNvPr id="16" name="CuadroTexto 15"/>
          <p:cNvSpPr txBox="1"/>
          <p:nvPr/>
        </p:nvSpPr>
        <p:spPr>
          <a:xfrm>
            <a:off x="7514135" y="2469178"/>
            <a:ext cx="1477817" cy="769441"/>
          </a:xfrm>
          <a:prstGeom prst="rect">
            <a:avLst/>
          </a:prstGeom>
          <a:noFill/>
        </p:spPr>
        <p:txBody>
          <a:bodyPr wrap="square" rtlCol="0">
            <a:spAutoFit/>
          </a:bodyPr>
          <a:lstStyle/>
          <a:p>
            <a:pPr algn="r"/>
            <a:r>
              <a:rPr lang="es-CO" sz="4400" b="1" dirty="0">
                <a:solidFill>
                  <a:srgbClr val="5B9BD5"/>
                </a:solidFill>
              </a:rPr>
              <a:t>93%</a:t>
            </a:r>
          </a:p>
        </p:txBody>
      </p:sp>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8118" y="1912496"/>
            <a:ext cx="1172040" cy="1532668"/>
          </a:xfrm>
          <a:prstGeom prst="rect">
            <a:avLst/>
          </a:prstGeom>
        </p:spPr>
      </p:pic>
      <p:sp>
        <p:nvSpPr>
          <p:cNvPr id="20" name="CuadroTexto 19"/>
          <p:cNvSpPr txBox="1"/>
          <p:nvPr/>
        </p:nvSpPr>
        <p:spPr>
          <a:xfrm>
            <a:off x="4245994" y="2296118"/>
            <a:ext cx="979728" cy="400110"/>
          </a:xfrm>
          <a:prstGeom prst="rect">
            <a:avLst/>
          </a:prstGeom>
          <a:noFill/>
        </p:spPr>
        <p:txBody>
          <a:bodyPr wrap="square" rtlCol="0">
            <a:spAutoFit/>
          </a:bodyPr>
          <a:lstStyle/>
          <a:p>
            <a:pPr algn="ctr"/>
            <a:r>
              <a:rPr lang="es-CO" sz="2000" b="1" dirty="0"/>
              <a:t>2015</a:t>
            </a:r>
          </a:p>
        </p:txBody>
      </p:sp>
      <p:sp>
        <p:nvSpPr>
          <p:cNvPr id="21" name="CuadroTexto 20"/>
          <p:cNvSpPr txBox="1"/>
          <p:nvPr/>
        </p:nvSpPr>
        <p:spPr>
          <a:xfrm>
            <a:off x="5830438" y="2321288"/>
            <a:ext cx="1062181" cy="400110"/>
          </a:xfrm>
          <a:prstGeom prst="rect">
            <a:avLst/>
          </a:prstGeom>
          <a:noFill/>
        </p:spPr>
        <p:txBody>
          <a:bodyPr wrap="square" rtlCol="0">
            <a:spAutoFit/>
          </a:bodyPr>
          <a:lstStyle/>
          <a:p>
            <a:pPr algn="ctr"/>
            <a:r>
              <a:rPr lang="es-CO" sz="2000" b="1" dirty="0"/>
              <a:t>2016</a:t>
            </a:r>
          </a:p>
        </p:txBody>
      </p:sp>
      <p:sp>
        <p:nvSpPr>
          <p:cNvPr id="22" name="CuadroTexto 21"/>
          <p:cNvSpPr txBox="1"/>
          <p:nvPr/>
        </p:nvSpPr>
        <p:spPr>
          <a:xfrm>
            <a:off x="7329170" y="2321288"/>
            <a:ext cx="1954363" cy="400110"/>
          </a:xfrm>
          <a:prstGeom prst="rect">
            <a:avLst/>
          </a:prstGeom>
          <a:noFill/>
        </p:spPr>
        <p:txBody>
          <a:bodyPr wrap="square" rtlCol="0">
            <a:spAutoFit/>
          </a:bodyPr>
          <a:lstStyle/>
          <a:p>
            <a:pPr algn="ctr"/>
            <a:r>
              <a:rPr lang="es-CO" sz="2000" b="1" dirty="0"/>
              <a:t>2016</a:t>
            </a:r>
          </a:p>
        </p:txBody>
      </p:sp>
      <p:sp>
        <p:nvSpPr>
          <p:cNvPr id="23" name="CuadroTexto 22"/>
          <p:cNvSpPr txBox="1"/>
          <p:nvPr/>
        </p:nvSpPr>
        <p:spPr>
          <a:xfrm>
            <a:off x="0" y="6551953"/>
            <a:ext cx="8674217" cy="276999"/>
          </a:xfrm>
          <a:prstGeom prst="rect">
            <a:avLst/>
          </a:prstGeom>
          <a:noFill/>
        </p:spPr>
        <p:txBody>
          <a:bodyPr wrap="square" rtlCol="0">
            <a:spAutoFit/>
          </a:bodyPr>
          <a:lstStyle/>
          <a:p>
            <a:r>
              <a:rPr lang="es-CO" sz="1200" b="1" i="1" dirty="0">
                <a:solidFill>
                  <a:srgbClr val="632B00"/>
                </a:solidFill>
              </a:rPr>
              <a:t>Fuente: Función Pública, SIGEP, septiembre 30 de 2016</a:t>
            </a:r>
          </a:p>
        </p:txBody>
      </p:sp>
      <p:sp>
        <p:nvSpPr>
          <p:cNvPr id="17" name="CuadroTexto 15"/>
          <p:cNvSpPr txBox="1">
            <a:spLocks noChangeArrowheads="1"/>
          </p:cNvSpPr>
          <p:nvPr/>
        </p:nvSpPr>
        <p:spPr bwMode="auto">
          <a:xfrm>
            <a:off x="757382" y="4405852"/>
            <a:ext cx="10594109" cy="774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2000" b="1" dirty="0">
                <a:solidFill>
                  <a:schemeClr val="tx1">
                    <a:lumMod val="50000"/>
                    <a:lumOff val="50000"/>
                  </a:schemeClr>
                </a:solidFill>
              </a:rPr>
              <a:t>El promedio del sector se encuentra por debajo de la Rama Ejecutiva.</a:t>
            </a:r>
          </a:p>
          <a:p>
            <a:pPr algn="ctr">
              <a:buNone/>
            </a:pPr>
            <a:r>
              <a:rPr lang="es-CO" sz="2000" b="1" dirty="0">
                <a:solidFill>
                  <a:schemeClr val="tx1">
                    <a:lumMod val="50000"/>
                    <a:lumOff val="50000"/>
                  </a:schemeClr>
                </a:solidFill>
              </a:rPr>
              <a:t>AEROCIVIL debe fortalecer la gestión orientada a la vinculación en el aplicativo.</a:t>
            </a:r>
          </a:p>
        </p:txBody>
      </p:sp>
      <p:sp>
        <p:nvSpPr>
          <p:cNvPr id="18" name="1 CuadroTexto"/>
          <p:cNvSpPr txBox="1"/>
          <p:nvPr/>
        </p:nvSpPr>
        <p:spPr>
          <a:xfrm>
            <a:off x="109212" y="5731463"/>
            <a:ext cx="10611182" cy="369332"/>
          </a:xfrm>
          <a:prstGeom prst="rect">
            <a:avLst/>
          </a:prstGeom>
          <a:noFill/>
        </p:spPr>
        <p:txBody>
          <a:bodyPr wrap="square" rtlCol="0">
            <a:spAutoFit/>
          </a:bodyPr>
          <a:lstStyle/>
          <a:p>
            <a:r>
              <a:rPr lang="es-CO" b="1" i="1" dirty="0">
                <a:solidFill>
                  <a:srgbClr val="ED6608"/>
                </a:solidFill>
              </a:rPr>
              <a:t>Nota: Se entiende como vinculación cuando una hoja de vida se asocia a un empleo en el SIGEP.</a:t>
            </a:r>
          </a:p>
        </p:txBody>
      </p:sp>
    </p:spTree>
    <p:extLst>
      <p:ext uri="{BB962C8B-B14F-4D97-AF65-F5344CB8AC3E}">
        <p14:creationId xmlns:p14="http://schemas.microsoft.com/office/powerpoint/2010/main" val="185831962"/>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CuadroTexto 15"/>
          <p:cNvSpPr txBox="1">
            <a:spLocks noChangeArrowheads="1"/>
          </p:cNvSpPr>
          <p:nvPr/>
        </p:nvSpPr>
        <p:spPr bwMode="auto">
          <a:xfrm>
            <a:off x="1612391" y="434976"/>
            <a:ext cx="9144001"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3200" b="1" dirty="0">
                <a:solidFill>
                  <a:schemeClr val="tx1">
                    <a:lumMod val="50000"/>
                    <a:lumOff val="50000"/>
                  </a:schemeClr>
                </a:solidFill>
              </a:rPr>
              <a:t>Plan Anual de Vacantes</a:t>
            </a:r>
          </a:p>
        </p:txBody>
      </p:sp>
      <p:sp>
        <p:nvSpPr>
          <p:cNvPr id="4" name="CuadroTexto 15"/>
          <p:cNvSpPr txBox="1">
            <a:spLocks noChangeArrowheads="1"/>
          </p:cNvSpPr>
          <p:nvPr/>
        </p:nvSpPr>
        <p:spPr bwMode="auto">
          <a:xfrm>
            <a:off x="1612391" y="802316"/>
            <a:ext cx="9144001"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2400" b="1" dirty="0">
                <a:solidFill>
                  <a:srgbClr val="858585"/>
                </a:solidFill>
              </a:rPr>
              <a:t>Sector vs. Rama Ejecutiva</a:t>
            </a:r>
          </a:p>
        </p:txBody>
      </p:sp>
      <p:sp>
        <p:nvSpPr>
          <p:cNvPr id="11" name="CuadroTexto 10"/>
          <p:cNvSpPr txBox="1"/>
          <p:nvPr/>
        </p:nvSpPr>
        <p:spPr>
          <a:xfrm>
            <a:off x="0" y="6551953"/>
            <a:ext cx="8674217" cy="276999"/>
          </a:xfrm>
          <a:prstGeom prst="rect">
            <a:avLst/>
          </a:prstGeom>
          <a:noFill/>
        </p:spPr>
        <p:txBody>
          <a:bodyPr wrap="square" rtlCol="0">
            <a:spAutoFit/>
          </a:bodyPr>
          <a:lstStyle/>
          <a:p>
            <a:r>
              <a:rPr lang="es-CO" sz="1200" b="1" i="1" dirty="0">
                <a:solidFill>
                  <a:srgbClr val="632B00"/>
                </a:solidFill>
              </a:rPr>
              <a:t>Fuente: Función Pública, Plan Anual de Vacantes, diciembre 31 de 2016</a:t>
            </a:r>
          </a:p>
        </p:txBody>
      </p:sp>
      <p:grpSp>
        <p:nvGrpSpPr>
          <p:cNvPr id="64" name="Grupo 63"/>
          <p:cNvGrpSpPr/>
          <p:nvPr/>
        </p:nvGrpSpPr>
        <p:grpSpPr>
          <a:xfrm>
            <a:off x="7160841" y="1376877"/>
            <a:ext cx="4312420" cy="2266353"/>
            <a:chOff x="3593907" y="1566460"/>
            <a:chExt cx="3533965" cy="2266353"/>
          </a:xfrm>
        </p:grpSpPr>
        <p:sp>
          <p:nvSpPr>
            <p:cNvPr id="39" name="Rectángulo 38"/>
            <p:cNvSpPr/>
            <p:nvPr/>
          </p:nvSpPr>
          <p:spPr>
            <a:xfrm>
              <a:off x="5857722" y="1566460"/>
              <a:ext cx="1270149" cy="2266353"/>
            </a:xfrm>
            <a:prstGeom prst="rect">
              <a:avLst/>
            </a:prstGeom>
            <a:solidFill>
              <a:schemeClr val="bg1">
                <a:lumMod val="9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O" dirty="0"/>
            </a:p>
          </p:txBody>
        </p:sp>
        <p:sp>
          <p:nvSpPr>
            <p:cNvPr id="40" name="Rectángulo 39"/>
            <p:cNvSpPr/>
            <p:nvPr/>
          </p:nvSpPr>
          <p:spPr>
            <a:xfrm>
              <a:off x="5681791" y="1566460"/>
              <a:ext cx="175932" cy="2266353"/>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O" dirty="0"/>
            </a:p>
          </p:txBody>
        </p:sp>
        <p:sp>
          <p:nvSpPr>
            <p:cNvPr id="34" name="CuadroTexto 33"/>
            <p:cNvSpPr txBox="1"/>
            <p:nvPr/>
          </p:nvSpPr>
          <p:spPr>
            <a:xfrm>
              <a:off x="3593907" y="3079773"/>
              <a:ext cx="1144348" cy="646331"/>
            </a:xfrm>
            <a:prstGeom prst="rect">
              <a:avLst/>
            </a:prstGeom>
            <a:noFill/>
          </p:spPr>
          <p:txBody>
            <a:bodyPr wrap="square" rtlCol="0">
              <a:spAutoFit/>
            </a:bodyPr>
            <a:lstStyle/>
            <a:p>
              <a:r>
                <a:rPr lang="es-CO" b="1" dirty="0"/>
                <a:t>Asistencial</a:t>
              </a:r>
            </a:p>
          </p:txBody>
        </p:sp>
        <p:sp>
          <p:nvSpPr>
            <p:cNvPr id="43" name="CuadroTexto 42"/>
            <p:cNvSpPr txBox="1"/>
            <p:nvPr/>
          </p:nvSpPr>
          <p:spPr>
            <a:xfrm>
              <a:off x="4007717" y="3079773"/>
              <a:ext cx="1473399" cy="369332"/>
            </a:xfrm>
            <a:prstGeom prst="rect">
              <a:avLst/>
            </a:prstGeom>
            <a:noFill/>
          </p:spPr>
          <p:txBody>
            <a:bodyPr wrap="square" rtlCol="0">
              <a:spAutoFit/>
            </a:bodyPr>
            <a:lstStyle/>
            <a:p>
              <a:pPr algn="r"/>
              <a:r>
                <a:rPr lang="es-CO" b="1" dirty="0">
                  <a:solidFill>
                    <a:srgbClr val="ED6608"/>
                  </a:solidFill>
                </a:rPr>
                <a:t>414</a:t>
              </a:r>
            </a:p>
          </p:txBody>
        </p:sp>
        <p:sp>
          <p:nvSpPr>
            <p:cNvPr id="50" name="CuadroTexto 49"/>
            <p:cNvSpPr txBox="1"/>
            <p:nvPr/>
          </p:nvSpPr>
          <p:spPr>
            <a:xfrm>
              <a:off x="5592074" y="3079773"/>
              <a:ext cx="1473399" cy="369332"/>
            </a:xfrm>
            <a:prstGeom prst="rect">
              <a:avLst/>
            </a:prstGeom>
            <a:noFill/>
          </p:spPr>
          <p:txBody>
            <a:bodyPr wrap="square" rtlCol="0">
              <a:spAutoFit/>
            </a:bodyPr>
            <a:lstStyle/>
            <a:p>
              <a:pPr algn="r"/>
              <a:r>
                <a:rPr lang="es-CO" b="1" dirty="0">
                  <a:solidFill>
                    <a:srgbClr val="5B9BD5"/>
                  </a:solidFill>
                </a:rPr>
                <a:t>6.214</a:t>
              </a:r>
            </a:p>
          </p:txBody>
        </p:sp>
        <p:sp>
          <p:nvSpPr>
            <p:cNvPr id="35" name="CuadroTexto 34"/>
            <p:cNvSpPr txBox="1"/>
            <p:nvPr/>
          </p:nvSpPr>
          <p:spPr>
            <a:xfrm>
              <a:off x="3593907" y="2788400"/>
              <a:ext cx="1144348" cy="369332"/>
            </a:xfrm>
            <a:prstGeom prst="rect">
              <a:avLst/>
            </a:prstGeom>
            <a:noFill/>
          </p:spPr>
          <p:txBody>
            <a:bodyPr wrap="square" rtlCol="0">
              <a:spAutoFit/>
            </a:bodyPr>
            <a:lstStyle/>
            <a:p>
              <a:r>
                <a:rPr lang="es-CO" b="1" dirty="0"/>
                <a:t>Técnico</a:t>
              </a:r>
            </a:p>
          </p:txBody>
        </p:sp>
        <p:sp>
          <p:nvSpPr>
            <p:cNvPr id="44" name="CuadroTexto 43"/>
            <p:cNvSpPr txBox="1"/>
            <p:nvPr/>
          </p:nvSpPr>
          <p:spPr>
            <a:xfrm>
              <a:off x="4007717" y="2788400"/>
              <a:ext cx="1473399" cy="369332"/>
            </a:xfrm>
            <a:prstGeom prst="rect">
              <a:avLst/>
            </a:prstGeom>
            <a:noFill/>
          </p:spPr>
          <p:txBody>
            <a:bodyPr wrap="square" rtlCol="0">
              <a:spAutoFit/>
            </a:bodyPr>
            <a:lstStyle/>
            <a:p>
              <a:pPr algn="r"/>
              <a:r>
                <a:rPr lang="es-CO" b="1" dirty="0">
                  <a:solidFill>
                    <a:srgbClr val="ED6608"/>
                  </a:solidFill>
                </a:rPr>
                <a:t>799</a:t>
              </a:r>
            </a:p>
          </p:txBody>
        </p:sp>
        <p:sp>
          <p:nvSpPr>
            <p:cNvPr id="51" name="CuadroTexto 50"/>
            <p:cNvSpPr txBox="1"/>
            <p:nvPr/>
          </p:nvSpPr>
          <p:spPr>
            <a:xfrm>
              <a:off x="5592074" y="2788400"/>
              <a:ext cx="1473399" cy="369332"/>
            </a:xfrm>
            <a:prstGeom prst="rect">
              <a:avLst/>
            </a:prstGeom>
            <a:noFill/>
          </p:spPr>
          <p:txBody>
            <a:bodyPr wrap="square" rtlCol="0">
              <a:spAutoFit/>
            </a:bodyPr>
            <a:lstStyle/>
            <a:p>
              <a:pPr algn="r"/>
              <a:r>
                <a:rPr lang="es-CO" b="1" dirty="0">
                  <a:solidFill>
                    <a:srgbClr val="5B9BD5"/>
                  </a:solidFill>
                </a:rPr>
                <a:t>5.808</a:t>
              </a:r>
            </a:p>
          </p:txBody>
        </p:sp>
        <p:sp>
          <p:nvSpPr>
            <p:cNvPr id="36" name="CuadroTexto 35"/>
            <p:cNvSpPr txBox="1"/>
            <p:nvPr/>
          </p:nvSpPr>
          <p:spPr>
            <a:xfrm>
              <a:off x="3593907" y="2497027"/>
              <a:ext cx="1144348" cy="646331"/>
            </a:xfrm>
            <a:prstGeom prst="rect">
              <a:avLst/>
            </a:prstGeom>
            <a:noFill/>
          </p:spPr>
          <p:txBody>
            <a:bodyPr wrap="square" rtlCol="0">
              <a:spAutoFit/>
            </a:bodyPr>
            <a:lstStyle/>
            <a:p>
              <a:r>
                <a:rPr lang="es-CO" b="1" dirty="0"/>
                <a:t>Profesional</a:t>
              </a:r>
            </a:p>
          </p:txBody>
        </p:sp>
        <p:sp>
          <p:nvSpPr>
            <p:cNvPr id="45" name="CuadroTexto 44"/>
            <p:cNvSpPr txBox="1"/>
            <p:nvPr/>
          </p:nvSpPr>
          <p:spPr>
            <a:xfrm>
              <a:off x="4007717" y="2497027"/>
              <a:ext cx="1473399" cy="369332"/>
            </a:xfrm>
            <a:prstGeom prst="rect">
              <a:avLst/>
            </a:prstGeom>
            <a:noFill/>
          </p:spPr>
          <p:txBody>
            <a:bodyPr wrap="square" rtlCol="0">
              <a:spAutoFit/>
            </a:bodyPr>
            <a:lstStyle/>
            <a:p>
              <a:pPr algn="r"/>
              <a:r>
                <a:rPr lang="es-CO" b="1" dirty="0">
                  <a:solidFill>
                    <a:srgbClr val="ED6608"/>
                  </a:solidFill>
                </a:rPr>
                <a:t>573</a:t>
              </a:r>
            </a:p>
          </p:txBody>
        </p:sp>
        <p:sp>
          <p:nvSpPr>
            <p:cNvPr id="52" name="CuadroTexto 51"/>
            <p:cNvSpPr txBox="1"/>
            <p:nvPr/>
          </p:nvSpPr>
          <p:spPr>
            <a:xfrm>
              <a:off x="5592074" y="2497027"/>
              <a:ext cx="1473399" cy="369332"/>
            </a:xfrm>
            <a:prstGeom prst="rect">
              <a:avLst/>
            </a:prstGeom>
            <a:noFill/>
          </p:spPr>
          <p:txBody>
            <a:bodyPr wrap="square" rtlCol="0">
              <a:spAutoFit/>
            </a:bodyPr>
            <a:lstStyle/>
            <a:p>
              <a:pPr algn="r"/>
              <a:r>
                <a:rPr lang="es-CO" b="1" dirty="0">
                  <a:solidFill>
                    <a:srgbClr val="5B9BD5"/>
                  </a:solidFill>
                </a:rPr>
                <a:t>17.525</a:t>
              </a:r>
            </a:p>
          </p:txBody>
        </p:sp>
        <p:sp>
          <p:nvSpPr>
            <p:cNvPr id="37" name="CuadroTexto 36"/>
            <p:cNvSpPr txBox="1"/>
            <p:nvPr/>
          </p:nvSpPr>
          <p:spPr>
            <a:xfrm>
              <a:off x="3593907" y="2205654"/>
              <a:ext cx="1144348" cy="369332"/>
            </a:xfrm>
            <a:prstGeom prst="rect">
              <a:avLst/>
            </a:prstGeom>
            <a:noFill/>
          </p:spPr>
          <p:txBody>
            <a:bodyPr wrap="square" rtlCol="0">
              <a:spAutoFit/>
            </a:bodyPr>
            <a:lstStyle/>
            <a:p>
              <a:r>
                <a:rPr lang="es-CO" b="1" dirty="0"/>
                <a:t>Asesor</a:t>
              </a:r>
            </a:p>
          </p:txBody>
        </p:sp>
        <p:sp>
          <p:nvSpPr>
            <p:cNvPr id="46" name="CuadroTexto 45"/>
            <p:cNvSpPr txBox="1"/>
            <p:nvPr/>
          </p:nvSpPr>
          <p:spPr>
            <a:xfrm>
              <a:off x="4007717" y="2205654"/>
              <a:ext cx="1473399" cy="369332"/>
            </a:xfrm>
            <a:prstGeom prst="rect">
              <a:avLst/>
            </a:prstGeom>
            <a:noFill/>
          </p:spPr>
          <p:txBody>
            <a:bodyPr wrap="square" rtlCol="0">
              <a:spAutoFit/>
            </a:bodyPr>
            <a:lstStyle/>
            <a:p>
              <a:pPr algn="r"/>
              <a:r>
                <a:rPr lang="es-CO" b="1" dirty="0">
                  <a:solidFill>
                    <a:srgbClr val="ED6608"/>
                  </a:solidFill>
                </a:rPr>
                <a:t>113</a:t>
              </a:r>
            </a:p>
          </p:txBody>
        </p:sp>
        <p:sp>
          <p:nvSpPr>
            <p:cNvPr id="53" name="CuadroTexto 52"/>
            <p:cNvSpPr txBox="1"/>
            <p:nvPr/>
          </p:nvSpPr>
          <p:spPr>
            <a:xfrm>
              <a:off x="5857720" y="2205654"/>
              <a:ext cx="1207752" cy="369332"/>
            </a:xfrm>
            <a:prstGeom prst="rect">
              <a:avLst/>
            </a:prstGeom>
            <a:noFill/>
          </p:spPr>
          <p:txBody>
            <a:bodyPr wrap="square" rtlCol="0">
              <a:spAutoFit/>
            </a:bodyPr>
            <a:lstStyle/>
            <a:p>
              <a:pPr algn="r"/>
              <a:r>
                <a:rPr lang="es-CO" b="1" dirty="0">
                  <a:solidFill>
                    <a:srgbClr val="5B9BD5"/>
                  </a:solidFill>
                </a:rPr>
                <a:t>385</a:t>
              </a:r>
            </a:p>
          </p:txBody>
        </p:sp>
        <p:sp>
          <p:nvSpPr>
            <p:cNvPr id="55" name="CuadroTexto 54"/>
            <p:cNvSpPr txBox="1"/>
            <p:nvPr/>
          </p:nvSpPr>
          <p:spPr>
            <a:xfrm>
              <a:off x="4738254" y="1718464"/>
              <a:ext cx="742859" cy="646331"/>
            </a:xfrm>
            <a:prstGeom prst="rect">
              <a:avLst/>
            </a:prstGeom>
            <a:noFill/>
          </p:spPr>
          <p:txBody>
            <a:bodyPr wrap="square" rtlCol="0">
              <a:spAutoFit/>
            </a:bodyPr>
            <a:lstStyle/>
            <a:p>
              <a:pPr algn="ctr"/>
              <a:r>
                <a:rPr lang="es-CO" b="1" dirty="0"/>
                <a:t>Sector</a:t>
              </a:r>
            </a:p>
          </p:txBody>
        </p:sp>
        <p:sp>
          <p:nvSpPr>
            <p:cNvPr id="56" name="CuadroTexto 55"/>
            <p:cNvSpPr txBox="1"/>
            <p:nvPr/>
          </p:nvSpPr>
          <p:spPr>
            <a:xfrm>
              <a:off x="5857722" y="1568635"/>
              <a:ext cx="1270150" cy="646331"/>
            </a:xfrm>
            <a:prstGeom prst="rect">
              <a:avLst/>
            </a:prstGeom>
            <a:noFill/>
          </p:spPr>
          <p:txBody>
            <a:bodyPr wrap="square" rtlCol="0">
              <a:spAutoFit/>
            </a:bodyPr>
            <a:lstStyle/>
            <a:p>
              <a:pPr algn="ctr"/>
              <a:r>
                <a:rPr lang="es-CO" b="1" dirty="0"/>
                <a:t>Rama Ejecutiva</a:t>
              </a:r>
            </a:p>
          </p:txBody>
        </p:sp>
        <p:sp>
          <p:nvSpPr>
            <p:cNvPr id="57" name="CuadroTexto 56"/>
            <p:cNvSpPr txBox="1"/>
            <p:nvPr/>
          </p:nvSpPr>
          <p:spPr>
            <a:xfrm>
              <a:off x="3593907" y="3371148"/>
              <a:ext cx="1144348" cy="461665"/>
            </a:xfrm>
            <a:prstGeom prst="rect">
              <a:avLst/>
            </a:prstGeom>
            <a:noFill/>
          </p:spPr>
          <p:txBody>
            <a:bodyPr wrap="square" rtlCol="0">
              <a:spAutoFit/>
            </a:bodyPr>
            <a:lstStyle/>
            <a:p>
              <a:r>
                <a:rPr lang="es-CO" sz="2400" b="1" dirty="0"/>
                <a:t>Total</a:t>
              </a:r>
            </a:p>
          </p:txBody>
        </p:sp>
        <p:sp>
          <p:nvSpPr>
            <p:cNvPr id="58" name="CuadroTexto 57"/>
            <p:cNvSpPr txBox="1"/>
            <p:nvPr/>
          </p:nvSpPr>
          <p:spPr>
            <a:xfrm>
              <a:off x="4007717" y="3371148"/>
              <a:ext cx="1473399" cy="461665"/>
            </a:xfrm>
            <a:prstGeom prst="rect">
              <a:avLst/>
            </a:prstGeom>
            <a:noFill/>
          </p:spPr>
          <p:txBody>
            <a:bodyPr wrap="square" rtlCol="0">
              <a:spAutoFit/>
            </a:bodyPr>
            <a:lstStyle/>
            <a:p>
              <a:pPr algn="r"/>
              <a:r>
                <a:rPr lang="es-CO" sz="2400" b="1" dirty="0">
                  <a:solidFill>
                    <a:srgbClr val="ED6608"/>
                  </a:solidFill>
                </a:rPr>
                <a:t>1.899</a:t>
              </a:r>
            </a:p>
          </p:txBody>
        </p:sp>
        <p:sp>
          <p:nvSpPr>
            <p:cNvPr id="59" name="CuadroTexto 58"/>
            <p:cNvSpPr txBox="1"/>
            <p:nvPr/>
          </p:nvSpPr>
          <p:spPr>
            <a:xfrm>
              <a:off x="5592074" y="3371148"/>
              <a:ext cx="1473399" cy="461665"/>
            </a:xfrm>
            <a:prstGeom prst="rect">
              <a:avLst/>
            </a:prstGeom>
            <a:noFill/>
          </p:spPr>
          <p:txBody>
            <a:bodyPr wrap="square" rtlCol="0">
              <a:spAutoFit/>
            </a:bodyPr>
            <a:lstStyle/>
            <a:p>
              <a:pPr algn="r"/>
              <a:r>
                <a:rPr lang="es-CO" sz="2400" b="1" dirty="0">
                  <a:solidFill>
                    <a:srgbClr val="5B9BD5"/>
                  </a:solidFill>
                </a:rPr>
                <a:t>29.932</a:t>
              </a:r>
            </a:p>
          </p:txBody>
        </p:sp>
      </p:grpSp>
      <p:sp>
        <p:nvSpPr>
          <p:cNvPr id="66" name="CuadroTexto 65"/>
          <p:cNvSpPr txBox="1"/>
          <p:nvPr/>
        </p:nvSpPr>
        <p:spPr>
          <a:xfrm>
            <a:off x="2299857" y="2823753"/>
            <a:ext cx="979052" cy="400110"/>
          </a:xfrm>
          <a:prstGeom prst="rect">
            <a:avLst/>
          </a:prstGeom>
          <a:noFill/>
        </p:spPr>
        <p:txBody>
          <a:bodyPr spcFirstLastPara="1" wrap="square" numCol="1" rtlCol="0">
            <a:prstTxWarp prst="textArchUp">
              <a:avLst/>
            </a:prstTxWarp>
            <a:spAutoFit/>
          </a:bodyPr>
          <a:lstStyle>
            <a:defPPr>
              <a:defRPr lang="en-US"/>
            </a:defPPr>
            <a:lvl1pPr algn="ctr">
              <a:defRPr sz="2000" b="1"/>
            </a:lvl1pPr>
          </a:lstStyle>
          <a:p>
            <a:r>
              <a:rPr lang="es-CO" sz="2400" dirty="0"/>
              <a:t>Sector</a:t>
            </a:r>
          </a:p>
        </p:txBody>
      </p:sp>
      <p:sp>
        <p:nvSpPr>
          <p:cNvPr id="67" name="CuadroTexto 66"/>
          <p:cNvSpPr txBox="1"/>
          <p:nvPr/>
        </p:nvSpPr>
        <p:spPr>
          <a:xfrm>
            <a:off x="1930402" y="1369157"/>
            <a:ext cx="1717962" cy="400110"/>
          </a:xfrm>
          <a:prstGeom prst="rect">
            <a:avLst/>
          </a:prstGeom>
          <a:noFill/>
        </p:spPr>
        <p:txBody>
          <a:bodyPr wrap="square" rtlCol="0">
            <a:prstTxWarp prst="textArchUp">
              <a:avLst/>
            </a:prstTxWarp>
            <a:spAutoFit/>
          </a:bodyPr>
          <a:lstStyle/>
          <a:p>
            <a:pPr algn="ctr"/>
            <a:r>
              <a:rPr lang="es-CO" sz="2400" b="1" dirty="0"/>
              <a:t>Rama Ejecutiva</a:t>
            </a: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3147" y="3051280"/>
            <a:ext cx="1352471" cy="1598737"/>
          </a:xfrm>
          <a:prstGeom prst="rect">
            <a:avLst/>
          </a:prstGeom>
        </p:spPr>
      </p:pic>
      <p:graphicFrame>
        <p:nvGraphicFramePr>
          <p:cNvPr id="30" name="Gráfico 29">
            <a:extLst/>
          </p:cNvPr>
          <p:cNvGraphicFramePr>
            <a:graphicFrameLocks/>
          </p:cNvGraphicFramePr>
          <p:nvPr>
            <p:extLst>
              <p:ext uri="{D42A27DB-BD31-4B8C-83A1-F6EECF244321}">
                <p14:modId xmlns:p14="http://schemas.microsoft.com/office/powerpoint/2010/main" val="1949658707"/>
              </p:ext>
            </p:extLst>
          </p:nvPr>
        </p:nvGraphicFramePr>
        <p:xfrm>
          <a:off x="368054" y="1429205"/>
          <a:ext cx="5976118" cy="4900049"/>
        </p:xfrm>
        <a:graphic>
          <a:graphicData uri="http://schemas.openxmlformats.org/drawingml/2006/chart">
            <c:chart xmlns:c="http://schemas.openxmlformats.org/drawingml/2006/chart" xmlns:r="http://schemas.openxmlformats.org/officeDocument/2006/relationships" r:id="rId5"/>
          </a:graphicData>
        </a:graphic>
      </p:graphicFrame>
      <p:sp>
        <p:nvSpPr>
          <p:cNvPr id="31" name="CuadroTexto 15"/>
          <p:cNvSpPr txBox="1">
            <a:spLocks noChangeArrowheads="1"/>
          </p:cNvSpPr>
          <p:nvPr/>
        </p:nvSpPr>
        <p:spPr bwMode="auto">
          <a:xfrm>
            <a:off x="7594544" y="4528717"/>
            <a:ext cx="3878716"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O"/>
            </a:defPPr>
            <a:lvl1pPr algn="just">
              <a:lnSpc>
                <a:spcPct val="90000"/>
              </a:lnSpc>
              <a:spcBef>
                <a:spcPts val="1000"/>
              </a:spcBef>
              <a:buFont typeface="Arial" panose="020B0604020202020204" pitchFamily="34" charset="0"/>
              <a:buNone/>
              <a:defRPr b="1">
                <a:solidFill>
                  <a:srgbClr val="858585"/>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9pPr>
          </a:lstStyle>
          <a:p>
            <a:pPr algn="r"/>
            <a:r>
              <a:rPr lang="es-CO" dirty="0">
                <a:solidFill>
                  <a:schemeClr val="bg1">
                    <a:lumMod val="50000"/>
                  </a:schemeClr>
                </a:solidFill>
              </a:rPr>
              <a:t>Aproximadamente el </a:t>
            </a:r>
            <a:r>
              <a:rPr lang="es-CO" sz="2800" dirty="0">
                <a:solidFill>
                  <a:srgbClr val="ED6608"/>
                </a:solidFill>
              </a:rPr>
              <a:t>5%</a:t>
            </a:r>
            <a:r>
              <a:rPr lang="es-CO" dirty="0">
                <a:solidFill>
                  <a:schemeClr val="bg1">
                    <a:lumMod val="50000"/>
                  </a:schemeClr>
                </a:solidFill>
              </a:rPr>
              <a:t> de provisionalidad de la Rama Ejecutiva corresponde al Sector</a:t>
            </a:r>
          </a:p>
        </p:txBody>
      </p:sp>
    </p:spTree>
    <p:extLst>
      <p:ext uri="{BB962C8B-B14F-4D97-AF65-F5344CB8AC3E}">
        <p14:creationId xmlns:p14="http://schemas.microsoft.com/office/powerpoint/2010/main" val="4251257122"/>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CuadroTexto 15"/>
          <p:cNvSpPr txBox="1">
            <a:spLocks noChangeArrowheads="1"/>
          </p:cNvSpPr>
          <p:nvPr/>
        </p:nvSpPr>
        <p:spPr bwMode="auto">
          <a:xfrm>
            <a:off x="1612391" y="434976"/>
            <a:ext cx="9144001"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3200" b="1" dirty="0">
                <a:solidFill>
                  <a:srgbClr val="858585"/>
                </a:solidFill>
              </a:rPr>
              <a:t>Plan Anual de Vacantes por Entidad</a:t>
            </a:r>
          </a:p>
        </p:txBody>
      </p:sp>
      <p:sp>
        <p:nvSpPr>
          <p:cNvPr id="7" name="CuadroTexto 6"/>
          <p:cNvSpPr txBox="1"/>
          <p:nvPr/>
        </p:nvSpPr>
        <p:spPr>
          <a:xfrm>
            <a:off x="0" y="6551953"/>
            <a:ext cx="8674217" cy="276999"/>
          </a:xfrm>
          <a:prstGeom prst="rect">
            <a:avLst/>
          </a:prstGeom>
          <a:noFill/>
        </p:spPr>
        <p:txBody>
          <a:bodyPr wrap="square" rtlCol="0">
            <a:spAutoFit/>
          </a:bodyPr>
          <a:lstStyle/>
          <a:p>
            <a:r>
              <a:rPr lang="es-CO" sz="1200" b="1" i="1" dirty="0">
                <a:solidFill>
                  <a:srgbClr val="632B00"/>
                </a:solidFill>
              </a:rPr>
              <a:t>Fuente: Función Pública, Plan Anual de Vacantes, diciembre 31 de 2016</a:t>
            </a:r>
          </a:p>
        </p:txBody>
      </p:sp>
      <p:sp>
        <p:nvSpPr>
          <p:cNvPr id="8" name="CuadroTexto 15"/>
          <p:cNvSpPr txBox="1">
            <a:spLocks noChangeArrowheads="1"/>
          </p:cNvSpPr>
          <p:nvPr/>
        </p:nvSpPr>
        <p:spPr bwMode="auto">
          <a:xfrm>
            <a:off x="7564582" y="2201272"/>
            <a:ext cx="4424217" cy="352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r">
              <a:buNone/>
            </a:pPr>
            <a:r>
              <a:rPr lang="es-CO" sz="2400" b="1" dirty="0">
                <a:solidFill>
                  <a:schemeClr val="tx1">
                    <a:lumMod val="50000"/>
                    <a:lumOff val="50000"/>
                  </a:schemeClr>
                </a:solidFill>
              </a:rPr>
              <a:t>El mayor numero de provisionales se concentra en la </a:t>
            </a:r>
            <a:r>
              <a:rPr lang="es-CO" sz="2400" b="1" dirty="0">
                <a:solidFill>
                  <a:srgbClr val="F26201"/>
                </a:solidFill>
              </a:rPr>
              <a:t>Aeronáutica Civil</a:t>
            </a:r>
            <a:r>
              <a:rPr lang="es-CO" sz="2400" b="1" dirty="0">
                <a:solidFill>
                  <a:schemeClr val="tx1">
                    <a:lumMod val="50000"/>
                    <a:lumOff val="50000"/>
                  </a:schemeClr>
                </a:solidFill>
              </a:rPr>
              <a:t>.</a:t>
            </a:r>
          </a:p>
          <a:p>
            <a:pPr algn="r">
              <a:buNone/>
            </a:pPr>
            <a:endParaRPr lang="es-CO" sz="2400" b="1" dirty="0">
              <a:solidFill>
                <a:schemeClr val="tx1">
                  <a:lumMod val="50000"/>
                  <a:lumOff val="50000"/>
                </a:schemeClr>
              </a:solidFill>
            </a:endParaRPr>
          </a:p>
          <a:p>
            <a:pPr algn="r">
              <a:buNone/>
            </a:pPr>
            <a:r>
              <a:rPr lang="es-CO" sz="2000" b="1" dirty="0">
                <a:solidFill>
                  <a:srgbClr val="ED6608"/>
                </a:solidFill>
              </a:rPr>
              <a:t>NOTA: La CRIT y UPIT fueron creadas en 2014 y aún no cuentan con planta. En el caso de la ANSV, la planta se creó en 2015 y hasta 2016 se están posesionando a los servidores</a:t>
            </a:r>
          </a:p>
          <a:p>
            <a:pPr algn="r">
              <a:buNone/>
            </a:pPr>
            <a:endParaRPr lang="es-CO" sz="2400" b="1" dirty="0">
              <a:solidFill>
                <a:schemeClr val="tx1">
                  <a:lumMod val="50000"/>
                  <a:lumOff val="50000"/>
                </a:schemeClr>
              </a:solidFill>
            </a:endParaRPr>
          </a:p>
        </p:txBody>
      </p:sp>
      <p:graphicFrame>
        <p:nvGraphicFramePr>
          <p:cNvPr id="9" name="Gráfico 8">
            <a:extLst>
              <a:ext uri="{FF2B5EF4-FFF2-40B4-BE49-F238E27FC236}">
                <a16:creationId xmlns:a16="http://schemas.microsoft.com/office/drawing/2014/main" id="{346B0029-90CB-468F-99A7-742F9EDED1EB}"/>
              </a:ext>
            </a:extLst>
          </p:cNvPr>
          <p:cNvGraphicFramePr>
            <a:graphicFrameLocks/>
          </p:cNvGraphicFramePr>
          <p:nvPr>
            <p:extLst>
              <p:ext uri="{D42A27DB-BD31-4B8C-83A1-F6EECF244321}">
                <p14:modId xmlns:p14="http://schemas.microsoft.com/office/powerpoint/2010/main" val="734793944"/>
              </p:ext>
            </p:extLst>
          </p:nvPr>
        </p:nvGraphicFramePr>
        <p:xfrm>
          <a:off x="2776756" y="1402356"/>
          <a:ext cx="4991448" cy="4678960"/>
        </p:xfrm>
        <a:graphic>
          <a:graphicData uri="http://schemas.openxmlformats.org/drawingml/2006/chart">
            <c:chart xmlns:c="http://schemas.openxmlformats.org/drawingml/2006/chart" xmlns:r="http://schemas.openxmlformats.org/officeDocument/2006/relationships" r:id="rId4"/>
          </a:graphicData>
        </a:graphic>
      </p:graphicFrame>
      <p:pic>
        <p:nvPicPr>
          <p:cNvPr id="10" name="Imagen 9" descr="Resultado de imagen para logo mintransporte">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245" y="4483119"/>
            <a:ext cx="194872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Resultado de imagen para logo ani">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0120" y="3693293"/>
            <a:ext cx="1420851" cy="54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descr="Resultado de imagen para logo invias">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41628" y="2903467"/>
            <a:ext cx="132934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a:extLst/>
          </p:cNvPr>
          <p:cNvPicPr>
            <a:picLocks noChangeAspect="1"/>
          </p:cNvPicPr>
          <p:nvPr/>
        </p:nvPicPr>
        <p:blipFill>
          <a:blip r:embed="rId8"/>
          <a:stretch>
            <a:fillRect/>
          </a:stretch>
        </p:blipFill>
        <p:spPr>
          <a:xfrm>
            <a:off x="1178149" y="5272945"/>
            <a:ext cx="1392822" cy="540000"/>
          </a:xfrm>
          <a:prstGeom prst="rect">
            <a:avLst/>
          </a:prstGeom>
        </p:spPr>
      </p:pic>
      <p:pic>
        <p:nvPicPr>
          <p:cNvPr id="15" name="Imagen 14" descr="Resultado de imagen para logo aerocivil">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53775" y="2113641"/>
            <a:ext cx="517196"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0387202"/>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5" name="Rectángulo 14"/>
          <p:cNvSpPr/>
          <p:nvPr/>
        </p:nvSpPr>
        <p:spPr>
          <a:xfrm>
            <a:off x="8552872" y="6088825"/>
            <a:ext cx="3592945" cy="7342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CuadroTexto 15"/>
          <p:cNvSpPr txBox="1">
            <a:spLocks noChangeArrowheads="1"/>
          </p:cNvSpPr>
          <p:nvPr/>
        </p:nvSpPr>
        <p:spPr bwMode="auto">
          <a:xfrm>
            <a:off x="1612391" y="434976"/>
            <a:ext cx="9144001"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3200" b="1" dirty="0">
                <a:solidFill>
                  <a:srgbClr val="858585"/>
                </a:solidFill>
              </a:rPr>
              <a:t>Convocatorias CNSC por Entidad</a:t>
            </a:r>
          </a:p>
        </p:txBody>
      </p:sp>
      <p:sp>
        <p:nvSpPr>
          <p:cNvPr id="8" name="CuadroTexto 7"/>
          <p:cNvSpPr txBox="1"/>
          <p:nvPr/>
        </p:nvSpPr>
        <p:spPr>
          <a:xfrm>
            <a:off x="0" y="6551953"/>
            <a:ext cx="8674217" cy="276999"/>
          </a:xfrm>
          <a:prstGeom prst="rect">
            <a:avLst/>
          </a:prstGeom>
          <a:noFill/>
        </p:spPr>
        <p:txBody>
          <a:bodyPr wrap="square" rtlCol="0">
            <a:spAutoFit/>
          </a:bodyPr>
          <a:lstStyle/>
          <a:p>
            <a:r>
              <a:rPr lang="es-CO" sz="1200" b="1" i="1" dirty="0">
                <a:solidFill>
                  <a:srgbClr val="632B00"/>
                </a:solidFill>
              </a:rPr>
              <a:t>Fuente: Función Pública, Dirección de Empleo Público, octubre de 2016</a:t>
            </a:r>
          </a:p>
        </p:txBody>
      </p:sp>
      <p:graphicFrame>
        <p:nvGraphicFramePr>
          <p:cNvPr id="7" name="Tabla 2"/>
          <p:cNvGraphicFramePr>
            <a:graphicFrameLocks noGrp="1"/>
          </p:cNvGraphicFramePr>
          <p:nvPr>
            <p:extLst>
              <p:ext uri="{D42A27DB-BD31-4B8C-83A1-F6EECF244321}">
                <p14:modId xmlns:p14="http://schemas.microsoft.com/office/powerpoint/2010/main" val="3551512730"/>
              </p:ext>
            </p:extLst>
          </p:nvPr>
        </p:nvGraphicFramePr>
        <p:xfrm>
          <a:off x="547647" y="1074378"/>
          <a:ext cx="11244663" cy="5406574"/>
        </p:xfrm>
        <a:graphic>
          <a:graphicData uri="http://schemas.openxmlformats.org/drawingml/2006/table">
            <a:tbl>
              <a:tblPr firstRow="1" bandRow="1">
                <a:tableStyleId>{0E3FDE45-AF77-4B5C-9715-49D594BDF05E}</a:tableStyleId>
              </a:tblPr>
              <a:tblGrid>
                <a:gridCol w="3701332">
                  <a:extLst>
                    <a:ext uri="{9D8B030D-6E8A-4147-A177-3AD203B41FA5}">
                      <a16:colId xmlns:a16="http://schemas.microsoft.com/office/drawing/2014/main" val="578115117"/>
                    </a:ext>
                  </a:extLst>
                </a:gridCol>
                <a:gridCol w="1559022">
                  <a:extLst>
                    <a:ext uri="{9D8B030D-6E8A-4147-A177-3AD203B41FA5}">
                      <a16:colId xmlns:a16="http://schemas.microsoft.com/office/drawing/2014/main" val="1432881299"/>
                    </a:ext>
                  </a:extLst>
                </a:gridCol>
                <a:gridCol w="1529878">
                  <a:extLst>
                    <a:ext uri="{9D8B030D-6E8A-4147-A177-3AD203B41FA5}">
                      <a16:colId xmlns:a16="http://schemas.microsoft.com/office/drawing/2014/main" val="3249326265"/>
                    </a:ext>
                  </a:extLst>
                </a:gridCol>
                <a:gridCol w="1469691">
                  <a:extLst>
                    <a:ext uri="{9D8B030D-6E8A-4147-A177-3AD203B41FA5}">
                      <a16:colId xmlns:a16="http://schemas.microsoft.com/office/drawing/2014/main" val="3020100863"/>
                    </a:ext>
                  </a:extLst>
                </a:gridCol>
                <a:gridCol w="1362973">
                  <a:extLst>
                    <a:ext uri="{9D8B030D-6E8A-4147-A177-3AD203B41FA5}">
                      <a16:colId xmlns:a16="http://schemas.microsoft.com/office/drawing/2014/main" val="3883666171"/>
                    </a:ext>
                  </a:extLst>
                </a:gridCol>
                <a:gridCol w="1621767">
                  <a:extLst>
                    <a:ext uri="{9D8B030D-6E8A-4147-A177-3AD203B41FA5}">
                      <a16:colId xmlns:a16="http://schemas.microsoft.com/office/drawing/2014/main" val="2191846834"/>
                    </a:ext>
                  </a:extLst>
                </a:gridCol>
              </a:tblGrid>
              <a:tr h="892799">
                <a:tc>
                  <a:txBody>
                    <a:bodyPr/>
                    <a:lstStyle/>
                    <a:p>
                      <a:pPr algn="ctr" fontAlgn="ctr"/>
                      <a:endParaRPr lang="es-CO" sz="2400" b="1" i="0" u="none" strike="noStrike" dirty="0">
                        <a:solidFill>
                          <a:srgbClr val="000000"/>
                        </a:solidFill>
                        <a:effectLst/>
                        <a:latin typeface="Calibri" panose="020F0502020204030204" pitchFamily="34" charset="0"/>
                      </a:endParaRPr>
                    </a:p>
                  </a:txBody>
                  <a:tcPr marL="7594" marR="7594" marT="7594" marB="0" anchor="ctr"/>
                </a:tc>
                <a:tc>
                  <a:txBody>
                    <a:bodyPr/>
                    <a:lstStyle/>
                    <a:p>
                      <a:pPr marL="0" algn="ctr" defTabSz="914400" rtl="0" eaLnBrk="1" fontAlgn="ctr" latinLnBrk="0" hangingPunct="1"/>
                      <a:endParaRPr lang="es-CO" sz="1400" b="1" i="0" u="none" strike="noStrike" kern="1200" dirty="0">
                        <a:solidFill>
                          <a:srgbClr val="000000"/>
                        </a:solidFill>
                        <a:effectLst/>
                        <a:latin typeface="Calibri" panose="020F0502020204030204" pitchFamily="34" charset="0"/>
                        <a:ea typeface="+mn-ea"/>
                        <a:cs typeface="+mn-cs"/>
                      </a:endParaRPr>
                    </a:p>
                  </a:txBody>
                  <a:tcPr marL="7026" marR="7026" marT="7026" marB="0" anchor="ctr"/>
                </a:tc>
                <a:tc>
                  <a:txBody>
                    <a:bodyPr/>
                    <a:lstStyle/>
                    <a:p>
                      <a:pPr marL="0" algn="ctr" defTabSz="914400" rtl="0" eaLnBrk="1" fontAlgn="ctr" latinLnBrk="0" hangingPunct="1"/>
                      <a:endParaRPr lang="es-CO" sz="1400" b="1" i="0" u="none" strike="noStrike" kern="1200" dirty="0">
                        <a:solidFill>
                          <a:srgbClr val="000000"/>
                        </a:solidFill>
                        <a:effectLst/>
                        <a:latin typeface="Calibri" panose="020F0502020204030204" pitchFamily="34" charset="0"/>
                        <a:ea typeface="+mn-ea"/>
                        <a:cs typeface="+mn-cs"/>
                      </a:endParaRPr>
                    </a:p>
                  </a:txBody>
                  <a:tcPr marL="7026" marR="7026" marT="7026" marB="0" anchor="ctr"/>
                </a:tc>
                <a:tc>
                  <a:txBody>
                    <a:bodyPr/>
                    <a:lstStyle/>
                    <a:p>
                      <a:pPr marL="0" algn="ctr" defTabSz="914400" rtl="0" eaLnBrk="1" fontAlgn="ctr" latinLnBrk="0" hangingPunct="1"/>
                      <a:endParaRPr lang="es-CO" sz="1400" b="1" i="0" u="none" strike="noStrike" kern="1200" dirty="0">
                        <a:solidFill>
                          <a:srgbClr val="000000"/>
                        </a:solidFill>
                        <a:effectLst/>
                        <a:latin typeface="Calibri" panose="020F0502020204030204" pitchFamily="34" charset="0"/>
                        <a:ea typeface="+mn-ea"/>
                        <a:cs typeface="+mn-cs"/>
                      </a:endParaRPr>
                    </a:p>
                  </a:txBody>
                  <a:tcPr marL="7026" marR="7026" marT="7026" marB="0" anchor="ctr"/>
                </a:tc>
                <a:tc>
                  <a:txBody>
                    <a:bodyPr/>
                    <a:lstStyle/>
                    <a:p>
                      <a:pPr marL="0" algn="ctr" defTabSz="914400" rtl="0" eaLnBrk="1" fontAlgn="ctr" latinLnBrk="0" hangingPunct="1"/>
                      <a:endParaRPr lang="es-CO" sz="1400" b="1" i="0" u="none" strike="noStrike" kern="1200" dirty="0">
                        <a:solidFill>
                          <a:srgbClr val="000000"/>
                        </a:solidFill>
                        <a:effectLst/>
                        <a:latin typeface="Calibri" panose="020F0502020204030204" pitchFamily="34" charset="0"/>
                        <a:ea typeface="+mn-ea"/>
                        <a:cs typeface="+mn-cs"/>
                      </a:endParaRPr>
                    </a:p>
                  </a:txBody>
                  <a:tcPr marL="7026" marR="7026" marT="7026" marB="0" anchor="ctr"/>
                </a:tc>
                <a:tc>
                  <a:txBody>
                    <a:bodyPr/>
                    <a:lstStyle/>
                    <a:p>
                      <a:pPr marL="0" algn="ctr" defTabSz="914400" rtl="0" eaLnBrk="1" fontAlgn="ctr" latinLnBrk="0" hangingPunct="1"/>
                      <a:endParaRPr lang="es-CO" sz="1400" b="1" i="0" u="none" strike="noStrike" kern="1200" dirty="0">
                        <a:solidFill>
                          <a:srgbClr val="000000"/>
                        </a:solidFill>
                        <a:effectLst/>
                        <a:latin typeface="Calibri" panose="020F0502020204030204" pitchFamily="34" charset="0"/>
                        <a:ea typeface="+mn-ea"/>
                        <a:cs typeface="+mn-cs"/>
                      </a:endParaRPr>
                    </a:p>
                  </a:txBody>
                  <a:tcPr marL="7026" marR="7026" marT="7026" marB="0" anchor="ctr"/>
                </a:tc>
                <a:extLst>
                  <a:ext uri="{0D108BD9-81ED-4DB2-BD59-A6C34878D82A}">
                    <a16:rowId xmlns:a16="http://schemas.microsoft.com/office/drawing/2014/main" val="1715260681"/>
                  </a:ext>
                </a:extLst>
              </a:tr>
              <a:tr h="559034">
                <a:tc>
                  <a:txBody>
                    <a:bodyPr/>
                    <a:lstStyle/>
                    <a:p>
                      <a:pPr algn="l" fontAlgn="ctr"/>
                      <a:r>
                        <a:rPr lang="es-CO" sz="1800" b="1" u="none" strike="noStrike" dirty="0">
                          <a:effectLst/>
                        </a:rPr>
                        <a:t>Recursos en el presupuesto 2017 para adelantar concursos</a:t>
                      </a:r>
                      <a:endParaRPr lang="es-CO" sz="1800" b="1" i="0" u="none" strike="noStrike" dirty="0">
                        <a:solidFill>
                          <a:srgbClr val="000000"/>
                        </a:solidFill>
                        <a:effectLst/>
                        <a:latin typeface="Calibri" panose="020F0502020204030204" pitchFamily="34" charset="0"/>
                      </a:endParaRPr>
                    </a:p>
                  </a:txBody>
                  <a:tcPr marL="7594" marR="7594" marT="7594" marB="0" anchor="ctr"/>
                </a:tc>
                <a:tc>
                  <a:txBody>
                    <a:bodyPr/>
                    <a:lstStyle/>
                    <a:p>
                      <a:pPr marL="0" algn="ctr" defTabSz="914400" rtl="0" eaLnBrk="1" fontAlgn="ctr" latinLnBrk="0" hangingPunct="1"/>
                      <a:r>
                        <a:rPr lang="es-CO" sz="1600" b="1" i="0" u="none" strike="noStrike" kern="1200" dirty="0">
                          <a:solidFill>
                            <a:srgbClr val="000000"/>
                          </a:solidFill>
                          <a:effectLst/>
                          <a:latin typeface="Calibri" panose="020F0502020204030204" pitchFamily="34" charset="0"/>
                          <a:ea typeface="+mn-ea"/>
                          <a:cs typeface="+mn-cs"/>
                        </a:rPr>
                        <a:t>NO</a:t>
                      </a:r>
                    </a:p>
                  </a:txBody>
                  <a:tcPr marL="7026" marR="7026" marT="7026" marB="0" anchor="ctr"/>
                </a:tc>
                <a:tc>
                  <a:txBody>
                    <a:bodyPr/>
                    <a:lstStyle/>
                    <a:p>
                      <a:pPr marL="0" algn="ctr" defTabSz="914400" rtl="0" eaLnBrk="1" fontAlgn="ctr" latinLnBrk="0" hangingPunct="1"/>
                      <a:r>
                        <a:rPr lang="es-CO" sz="1600" b="1" i="0" u="none" strike="noStrike" kern="1200">
                          <a:solidFill>
                            <a:srgbClr val="000000"/>
                          </a:solidFill>
                          <a:effectLst/>
                          <a:latin typeface="Calibri" panose="020F0502020204030204" pitchFamily="34" charset="0"/>
                          <a:ea typeface="+mn-ea"/>
                          <a:cs typeface="+mn-cs"/>
                        </a:rPr>
                        <a:t>NO</a:t>
                      </a:r>
                    </a:p>
                  </a:txBody>
                  <a:tcPr marL="7026" marR="7026" marT="7026" marB="0" anchor="ctr"/>
                </a:tc>
                <a:tc>
                  <a:txBody>
                    <a:bodyPr/>
                    <a:lstStyle/>
                    <a:p>
                      <a:pPr marL="0" algn="ctr" defTabSz="914400" rtl="0" eaLnBrk="1" fontAlgn="ctr" latinLnBrk="0" hangingPunct="1"/>
                      <a:r>
                        <a:rPr lang="es-CO" sz="1600" b="1" i="0" u="none" strike="noStrike" kern="1200">
                          <a:solidFill>
                            <a:srgbClr val="000000"/>
                          </a:solidFill>
                          <a:effectLst/>
                          <a:latin typeface="Calibri" panose="020F0502020204030204" pitchFamily="34" charset="0"/>
                          <a:ea typeface="+mn-ea"/>
                          <a:cs typeface="+mn-cs"/>
                        </a:rPr>
                        <a:t>NO</a:t>
                      </a:r>
                    </a:p>
                  </a:txBody>
                  <a:tcPr marL="7026" marR="7026" marT="7026" marB="0" anchor="ctr"/>
                </a:tc>
                <a:tc>
                  <a:txBody>
                    <a:bodyPr/>
                    <a:lstStyle/>
                    <a:p>
                      <a:pPr marL="0" algn="ctr" defTabSz="914400" rtl="0" eaLnBrk="1" fontAlgn="ctr" latinLnBrk="0" hangingPunct="1"/>
                      <a:r>
                        <a:rPr lang="es-CO" sz="1600" b="1" i="0" u="none" strike="noStrike" kern="1200" dirty="0">
                          <a:solidFill>
                            <a:srgbClr val="000000"/>
                          </a:solidFill>
                          <a:effectLst/>
                          <a:latin typeface="Calibri" panose="020F0502020204030204" pitchFamily="34" charset="0"/>
                          <a:ea typeface="+mn-ea"/>
                          <a:cs typeface="+mn-cs"/>
                        </a:rPr>
                        <a:t>NO</a:t>
                      </a:r>
                    </a:p>
                  </a:txBody>
                  <a:tcPr marL="7026" marR="7026" marT="7026" marB="0" anchor="ctr"/>
                </a:tc>
                <a:tc>
                  <a:txBody>
                    <a:bodyPr/>
                    <a:lstStyle/>
                    <a:p>
                      <a:pPr marL="0" algn="ctr" defTabSz="914400" rtl="0" eaLnBrk="1" fontAlgn="ctr" latinLnBrk="0" hangingPunct="1"/>
                      <a:r>
                        <a:rPr lang="es-CO" sz="1600" b="1" i="0" u="none" strike="noStrike" kern="1200" dirty="0">
                          <a:solidFill>
                            <a:srgbClr val="000000"/>
                          </a:solidFill>
                          <a:effectLst/>
                          <a:latin typeface="Calibri" panose="020F0502020204030204" pitchFamily="34" charset="0"/>
                          <a:ea typeface="+mn-ea"/>
                          <a:cs typeface="+mn-cs"/>
                        </a:rPr>
                        <a:t>NO</a:t>
                      </a:r>
                    </a:p>
                  </a:txBody>
                  <a:tcPr marL="7026" marR="7026" marT="7026" marB="0" anchor="ctr"/>
                </a:tc>
                <a:extLst>
                  <a:ext uri="{0D108BD9-81ED-4DB2-BD59-A6C34878D82A}">
                    <a16:rowId xmlns:a16="http://schemas.microsoft.com/office/drawing/2014/main" val="280074997"/>
                  </a:ext>
                </a:extLst>
              </a:tr>
              <a:tr h="617769">
                <a:tc>
                  <a:txBody>
                    <a:bodyPr/>
                    <a:lstStyle/>
                    <a:p>
                      <a:pPr algn="l" fontAlgn="ctr"/>
                      <a:r>
                        <a:rPr lang="es-CO" sz="1800" b="1" u="none" strike="noStrike" dirty="0">
                          <a:effectLst/>
                        </a:rPr>
                        <a:t>Cargos en vacancia definitiva a 30 de septiembre </a:t>
                      </a:r>
                      <a:endParaRPr lang="es-CO" sz="1800" b="1" i="0" u="none" strike="noStrike" dirty="0">
                        <a:solidFill>
                          <a:srgbClr val="000000"/>
                        </a:solidFill>
                        <a:effectLst/>
                        <a:latin typeface="Calibri" panose="020F0502020204030204" pitchFamily="34" charset="0"/>
                      </a:endParaRPr>
                    </a:p>
                  </a:txBody>
                  <a:tcPr marL="7594" marR="7594" marT="7594" marB="0" anchor="ctr"/>
                </a:tc>
                <a:tc>
                  <a:txBody>
                    <a:bodyPr/>
                    <a:lstStyle/>
                    <a:p>
                      <a:pPr marL="0" algn="ctr" defTabSz="914400" rtl="0" eaLnBrk="1" fontAlgn="ctr" latinLnBrk="0" hangingPunct="1"/>
                      <a:r>
                        <a:rPr lang="es-CO" sz="1600" b="1" i="0" u="none" strike="noStrike" kern="1200" dirty="0">
                          <a:solidFill>
                            <a:srgbClr val="000000"/>
                          </a:solidFill>
                          <a:effectLst/>
                          <a:latin typeface="Calibri" panose="020F0502020204030204" pitchFamily="34" charset="0"/>
                          <a:ea typeface="+mn-ea"/>
                          <a:cs typeface="+mn-cs"/>
                        </a:rPr>
                        <a:t>150</a:t>
                      </a:r>
                    </a:p>
                  </a:txBody>
                  <a:tcPr marL="7026" marR="7026" marT="7026" marB="0" anchor="ctr"/>
                </a:tc>
                <a:tc>
                  <a:txBody>
                    <a:bodyPr/>
                    <a:lstStyle/>
                    <a:p>
                      <a:pPr marL="0" algn="ctr" defTabSz="914400" rtl="0" eaLnBrk="1" fontAlgn="ctr" latinLnBrk="0" hangingPunct="1"/>
                      <a:r>
                        <a:rPr lang="es-CO" sz="1600" b="1" i="0" u="none" strike="noStrike" kern="1200" dirty="0">
                          <a:solidFill>
                            <a:srgbClr val="000000"/>
                          </a:solidFill>
                          <a:effectLst/>
                          <a:latin typeface="Calibri" panose="020F0502020204030204" pitchFamily="34" charset="0"/>
                          <a:ea typeface="+mn-ea"/>
                          <a:cs typeface="+mn-cs"/>
                        </a:rPr>
                        <a:t>1.486</a:t>
                      </a:r>
                    </a:p>
                  </a:txBody>
                  <a:tcPr marL="7026" marR="7026" marT="7026" marB="0" anchor="ctr"/>
                </a:tc>
                <a:tc>
                  <a:txBody>
                    <a:bodyPr/>
                    <a:lstStyle/>
                    <a:p>
                      <a:pPr marL="0" algn="ctr" defTabSz="914400" rtl="0" eaLnBrk="1" fontAlgn="ctr" latinLnBrk="0" hangingPunct="1"/>
                      <a:r>
                        <a:rPr lang="es-CO" sz="1600" b="1" i="0" u="none" strike="noStrike" kern="1200" dirty="0">
                          <a:solidFill>
                            <a:srgbClr val="000000"/>
                          </a:solidFill>
                          <a:effectLst/>
                          <a:latin typeface="Calibri" panose="020F0502020204030204" pitchFamily="34" charset="0"/>
                          <a:ea typeface="+mn-ea"/>
                          <a:cs typeface="+mn-cs"/>
                        </a:rPr>
                        <a:t>332</a:t>
                      </a:r>
                    </a:p>
                  </a:txBody>
                  <a:tcPr marL="7026" marR="7026" marT="7026" marB="0" anchor="ctr"/>
                </a:tc>
                <a:tc>
                  <a:txBody>
                    <a:bodyPr/>
                    <a:lstStyle/>
                    <a:p>
                      <a:pPr marL="0" algn="ctr" defTabSz="914400" rtl="0" eaLnBrk="1" fontAlgn="ctr" latinLnBrk="0" hangingPunct="1"/>
                      <a:r>
                        <a:rPr lang="es-CO" sz="1600" b="1" i="0" u="none" strike="noStrike" kern="1200" dirty="0">
                          <a:solidFill>
                            <a:srgbClr val="000000"/>
                          </a:solidFill>
                          <a:effectLst/>
                          <a:latin typeface="Calibri" panose="020F0502020204030204" pitchFamily="34" charset="0"/>
                          <a:ea typeface="+mn-ea"/>
                          <a:cs typeface="+mn-cs"/>
                        </a:rPr>
                        <a:t>66</a:t>
                      </a:r>
                    </a:p>
                  </a:txBody>
                  <a:tcPr marL="7026" marR="7026" marT="7026" marB="0" anchor="ctr"/>
                </a:tc>
                <a:tc>
                  <a:txBody>
                    <a:bodyPr/>
                    <a:lstStyle/>
                    <a:p>
                      <a:pPr marL="0" algn="ctr" defTabSz="914400" rtl="0" eaLnBrk="1" fontAlgn="ctr" latinLnBrk="0" hangingPunct="1"/>
                      <a:r>
                        <a:rPr lang="es-CO" sz="1600" b="1" i="0" u="none" strike="noStrike" kern="1200" dirty="0">
                          <a:solidFill>
                            <a:srgbClr val="000000"/>
                          </a:solidFill>
                          <a:effectLst/>
                          <a:latin typeface="Calibri" panose="020F0502020204030204" pitchFamily="34" charset="0"/>
                          <a:ea typeface="+mn-ea"/>
                          <a:cs typeface="+mn-cs"/>
                        </a:rPr>
                        <a:t>225</a:t>
                      </a:r>
                    </a:p>
                  </a:txBody>
                  <a:tcPr marL="7026" marR="7026" marT="7026" marB="0" anchor="ctr"/>
                </a:tc>
                <a:extLst>
                  <a:ext uri="{0D108BD9-81ED-4DB2-BD59-A6C34878D82A}">
                    <a16:rowId xmlns:a16="http://schemas.microsoft.com/office/drawing/2014/main" val="1390267789"/>
                  </a:ext>
                </a:extLst>
              </a:tr>
              <a:tr h="393204">
                <a:tc>
                  <a:txBody>
                    <a:bodyPr/>
                    <a:lstStyle/>
                    <a:p>
                      <a:pPr algn="l" fontAlgn="ctr"/>
                      <a:r>
                        <a:rPr lang="es-CO" sz="1800" b="1" u="none" strike="noStrike" dirty="0">
                          <a:effectLst/>
                        </a:rPr>
                        <a:t>Actualmente en proceso de concurso</a:t>
                      </a:r>
                      <a:endParaRPr lang="es-CO" sz="1800" b="1" i="0" u="none" strike="noStrike" dirty="0">
                        <a:solidFill>
                          <a:srgbClr val="000000"/>
                        </a:solidFill>
                        <a:effectLst/>
                        <a:latin typeface="Calibri" panose="020F0502020204030204" pitchFamily="34" charset="0"/>
                      </a:endParaRPr>
                    </a:p>
                  </a:txBody>
                  <a:tcPr marL="7594" marR="7594" marT="7594" marB="0" anchor="ctr"/>
                </a:tc>
                <a:tc>
                  <a:txBody>
                    <a:bodyPr/>
                    <a:lstStyle/>
                    <a:p>
                      <a:pPr marL="0" algn="ctr" defTabSz="914400" rtl="0" eaLnBrk="1" fontAlgn="ctr" latinLnBrk="0" hangingPunct="1"/>
                      <a:r>
                        <a:rPr lang="es-CO" sz="1600" b="1" i="0" u="none" strike="noStrike" kern="1200" dirty="0">
                          <a:solidFill>
                            <a:srgbClr val="000000"/>
                          </a:solidFill>
                          <a:effectLst/>
                          <a:latin typeface="Calibri" panose="020F0502020204030204" pitchFamily="34" charset="0"/>
                          <a:ea typeface="+mn-ea"/>
                          <a:cs typeface="+mn-cs"/>
                        </a:rPr>
                        <a:t>NO</a:t>
                      </a:r>
                    </a:p>
                  </a:txBody>
                  <a:tcPr marL="7026" marR="7026" marT="7026" marB="0" anchor="ctr"/>
                </a:tc>
                <a:tc>
                  <a:txBody>
                    <a:bodyPr/>
                    <a:lstStyle/>
                    <a:p>
                      <a:pPr marL="0" algn="ctr" defTabSz="914400" rtl="0" eaLnBrk="1" fontAlgn="ctr" latinLnBrk="0" hangingPunct="1"/>
                      <a:r>
                        <a:rPr lang="es-CO" sz="1600" b="1" i="0" u="none" strike="noStrike" kern="1200" dirty="0">
                          <a:solidFill>
                            <a:srgbClr val="000000"/>
                          </a:solidFill>
                          <a:effectLst/>
                          <a:latin typeface="Calibri" panose="020F0502020204030204" pitchFamily="34" charset="0"/>
                          <a:ea typeface="+mn-ea"/>
                          <a:cs typeface="+mn-cs"/>
                        </a:rPr>
                        <a:t>NO</a:t>
                      </a:r>
                    </a:p>
                  </a:txBody>
                  <a:tcPr marL="7026" marR="7026" marT="7026" marB="0" anchor="ctr"/>
                </a:tc>
                <a:tc>
                  <a:txBody>
                    <a:bodyPr/>
                    <a:lstStyle/>
                    <a:p>
                      <a:pPr marL="0" algn="ctr" defTabSz="914400" rtl="0" eaLnBrk="1" fontAlgn="ctr" latinLnBrk="0" hangingPunct="1"/>
                      <a:r>
                        <a:rPr lang="es-CO" sz="1600" b="1" i="0" u="none" strike="noStrike" kern="1200" dirty="0">
                          <a:solidFill>
                            <a:srgbClr val="000000"/>
                          </a:solidFill>
                          <a:effectLst/>
                          <a:latin typeface="Calibri" panose="020F0502020204030204" pitchFamily="34" charset="0"/>
                          <a:ea typeface="+mn-ea"/>
                          <a:cs typeface="+mn-cs"/>
                        </a:rPr>
                        <a:t>SI</a:t>
                      </a:r>
                    </a:p>
                  </a:txBody>
                  <a:tcPr marL="7026" marR="7026" marT="7026" marB="0" anchor="ctr"/>
                </a:tc>
                <a:tc>
                  <a:txBody>
                    <a:bodyPr/>
                    <a:lstStyle/>
                    <a:p>
                      <a:pPr marL="0" algn="ctr" defTabSz="914400" rtl="0" eaLnBrk="1" fontAlgn="ctr" latinLnBrk="0" hangingPunct="1"/>
                      <a:r>
                        <a:rPr lang="es-CO" sz="1600" b="1" i="0" u="none" strike="noStrike" kern="1200" dirty="0">
                          <a:solidFill>
                            <a:srgbClr val="000000"/>
                          </a:solidFill>
                          <a:effectLst/>
                          <a:latin typeface="Calibri" panose="020F0502020204030204" pitchFamily="34" charset="0"/>
                          <a:ea typeface="+mn-ea"/>
                          <a:cs typeface="+mn-cs"/>
                        </a:rPr>
                        <a:t>SI</a:t>
                      </a:r>
                    </a:p>
                  </a:txBody>
                  <a:tcPr marL="7026" marR="7026" marT="7026" marB="0" anchor="ctr"/>
                </a:tc>
                <a:tc>
                  <a:txBody>
                    <a:bodyPr/>
                    <a:lstStyle/>
                    <a:p>
                      <a:pPr marL="0" algn="ctr" defTabSz="914400" rtl="0" eaLnBrk="1" fontAlgn="ctr" latinLnBrk="0" hangingPunct="1"/>
                      <a:r>
                        <a:rPr lang="es-CO" sz="1600" b="1" i="0" u="none" strike="noStrike" kern="1200">
                          <a:solidFill>
                            <a:srgbClr val="000000"/>
                          </a:solidFill>
                          <a:effectLst/>
                          <a:latin typeface="Calibri" panose="020F0502020204030204" pitchFamily="34" charset="0"/>
                          <a:ea typeface="+mn-ea"/>
                          <a:cs typeface="+mn-cs"/>
                        </a:rPr>
                        <a:t>NO</a:t>
                      </a:r>
                    </a:p>
                  </a:txBody>
                  <a:tcPr marL="7026" marR="7026" marT="7026" marB="0" anchor="ctr"/>
                </a:tc>
                <a:extLst>
                  <a:ext uri="{0D108BD9-81ED-4DB2-BD59-A6C34878D82A}">
                    <a16:rowId xmlns:a16="http://schemas.microsoft.com/office/drawing/2014/main" val="1597548319"/>
                  </a:ext>
                </a:extLst>
              </a:tr>
              <a:tr h="830554">
                <a:tc>
                  <a:txBody>
                    <a:bodyPr/>
                    <a:lstStyle/>
                    <a:p>
                      <a:pPr algn="l" fontAlgn="ctr"/>
                      <a:r>
                        <a:rPr lang="es-CO" sz="1800" b="1" u="none" strike="noStrike" dirty="0">
                          <a:effectLst/>
                        </a:rPr>
                        <a:t>Requerida por parte de la CNSC para adelantar concurso de méritos durante la actual vigencia</a:t>
                      </a:r>
                      <a:endParaRPr lang="es-CO" sz="1800" b="1" i="0" u="none" strike="noStrike" dirty="0">
                        <a:solidFill>
                          <a:srgbClr val="000000"/>
                        </a:solidFill>
                        <a:effectLst/>
                        <a:latin typeface="Calibri" panose="020F0502020204030204" pitchFamily="34" charset="0"/>
                      </a:endParaRPr>
                    </a:p>
                  </a:txBody>
                  <a:tcPr marL="7594" marR="7594" marT="7594" marB="0" anchor="ctr"/>
                </a:tc>
                <a:tc>
                  <a:txBody>
                    <a:bodyPr/>
                    <a:lstStyle/>
                    <a:p>
                      <a:pPr marL="0" algn="ctr" defTabSz="914400" rtl="0" eaLnBrk="1" fontAlgn="ctr" latinLnBrk="0" hangingPunct="1"/>
                      <a:r>
                        <a:rPr lang="es-CO" sz="1600" b="1" i="0" u="none" strike="noStrike" kern="1200">
                          <a:solidFill>
                            <a:srgbClr val="000000"/>
                          </a:solidFill>
                          <a:effectLst/>
                          <a:latin typeface="Calibri" panose="020F0502020204030204" pitchFamily="34" charset="0"/>
                          <a:ea typeface="+mn-ea"/>
                          <a:cs typeface="+mn-cs"/>
                        </a:rPr>
                        <a:t>NO</a:t>
                      </a:r>
                    </a:p>
                  </a:txBody>
                  <a:tcPr marL="7026" marR="7026" marT="7026" marB="0" anchor="ctr"/>
                </a:tc>
                <a:tc>
                  <a:txBody>
                    <a:bodyPr/>
                    <a:lstStyle/>
                    <a:p>
                      <a:pPr marL="0" algn="ctr" defTabSz="914400" rtl="0" eaLnBrk="1" fontAlgn="ctr" latinLnBrk="0" hangingPunct="1"/>
                      <a:r>
                        <a:rPr lang="es-CO" sz="1600" b="1" i="0" u="none" strike="noStrike" kern="1200">
                          <a:solidFill>
                            <a:srgbClr val="000000"/>
                          </a:solidFill>
                          <a:effectLst/>
                          <a:latin typeface="Calibri" panose="020F0502020204030204" pitchFamily="34" charset="0"/>
                          <a:ea typeface="+mn-ea"/>
                          <a:cs typeface="+mn-cs"/>
                        </a:rPr>
                        <a:t>NO</a:t>
                      </a:r>
                    </a:p>
                  </a:txBody>
                  <a:tcPr marL="7026" marR="7026" marT="7026" marB="0" anchor="ctr"/>
                </a:tc>
                <a:tc>
                  <a:txBody>
                    <a:bodyPr/>
                    <a:lstStyle/>
                    <a:p>
                      <a:pPr marL="0" algn="ctr" defTabSz="914400" rtl="0" eaLnBrk="1" fontAlgn="ctr" latinLnBrk="0" hangingPunct="1"/>
                      <a:r>
                        <a:rPr lang="es-CO" sz="1600" b="1" i="0" u="none" strike="noStrike" kern="1200" dirty="0">
                          <a:solidFill>
                            <a:srgbClr val="000000"/>
                          </a:solidFill>
                          <a:effectLst/>
                          <a:latin typeface="Calibri" panose="020F0502020204030204" pitchFamily="34" charset="0"/>
                          <a:ea typeface="+mn-ea"/>
                          <a:cs typeface="+mn-cs"/>
                        </a:rPr>
                        <a:t>NO</a:t>
                      </a:r>
                    </a:p>
                  </a:txBody>
                  <a:tcPr marL="7026" marR="7026" marT="7026" marB="0" anchor="ctr"/>
                </a:tc>
                <a:tc>
                  <a:txBody>
                    <a:bodyPr/>
                    <a:lstStyle/>
                    <a:p>
                      <a:pPr marL="0" algn="ctr" defTabSz="914400" rtl="0" eaLnBrk="1" fontAlgn="ctr" latinLnBrk="0" hangingPunct="1"/>
                      <a:r>
                        <a:rPr lang="es-CO" sz="1600" b="1" i="0" u="none" strike="noStrike" kern="1200" dirty="0">
                          <a:solidFill>
                            <a:srgbClr val="000000"/>
                          </a:solidFill>
                          <a:effectLst/>
                          <a:latin typeface="Calibri" panose="020F0502020204030204" pitchFamily="34" charset="0"/>
                          <a:ea typeface="+mn-ea"/>
                          <a:cs typeface="+mn-cs"/>
                        </a:rPr>
                        <a:t>SI</a:t>
                      </a:r>
                    </a:p>
                  </a:txBody>
                  <a:tcPr marL="7026" marR="7026" marT="7026" marB="0" anchor="ctr"/>
                </a:tc>
                <a:tc>
                  <a:txBody>
                    <a:bodyPr/>
                    <a:lstStyle/>
                    <a:p>
                      <a:pPr marL="0" algn="ctr" defTabSz="914400" rtl="0" eaLnBrk="1" fontAlgn="ctr" latinLnBrk="0" hangingPunct="1"/>
                      <a:r>
                        <a:rPr lang="es-CO" sz="1600" b="1" i="0" u="none" strike="noStrike" kern="1200" dirty="0">
                          <a:solidFill>
                            <a:srgbClr val="000000"/>
                          </a:solidFill>
                          <a:effectLst/>
                          <a:latin typeface="Calibri" panose="020F0502020204030204" pitchFamily="34" charset="0"/>
                          <a:ea typeface="+mn-ea"/>
                          <a:cs typeface="+mn-cs"/>
                        </a:rPr>
                        <a:t>NO</a:t>
                      </a:r>
                    </a:p>
                  </a:txBody>
                  <a:tcPr marL="7026" marR="7026" marT="7026" marB="0" anchor="ctr"/>
                </a:tc>
                <a:extLst>
                  <a:ext uri="{0D108BD9-81ED-4DB2-BD59-A6C34878D82A}">
                    <a16:rowId xmlns:a16="http://schemas.microsoft.com/office/drawing/2014/main" val="3891192764"/>
                  </a:ext>
                </a:extLst>
              </a:tr>
              <a:tr h="473384">
                <a:tc>
                  <a:txBody>
                    <a:bodyPr/>
                    <a:lstStyle/>
                    <a:p>
                      <a:pPr algn="l" fontAlgn="ctr"/>
                      <a:r>
                        <a:rPr lang="es-CO" sz="1800" b="1" u="none" strike="noStrike" dirty="0">
                          <a:effectLst/>
                        </a:rPr>
                        <a:t>Número de la convocatoria</a:t>
                      </a:r>
                      <a:endParaRPr lang="es-CO" sz="1800" b="1" i="0" u="none" strike="noStrike" dirty="0">
                        <a:solidFill>
                          <a:srgbClr val="000000"/>
                        </a:solidFill>
                        <a:effectLst/>
                        <a:latin typeface="Calibri" panose="020F0502020204030204" pitchFamily="34" charset="0"/>
                      </a:endParaRPr>
                    </a:p>
                  </a:txBody>
                  <a:tcPr marL="7594" marR="7594" marT="7594" marB="0" anchor="ctr"/>
                </a:tc>
                <a:tc>
                  <a:txBody>
                    <a:bodyPr/>
                    <a:lstStyle/>
                    <a:p>
                      <a:pPr marL="0" algn="ctr" defTabSz="914400" rtl="0" eaLnBrk="1" fontAlgn="ctr" latinLnBrk="0" hangingPunct="1"/>
                      <a:r>
                        <a:rPr lang="es-CO" sz="1600" b="1" i="0" u="none" strike="noStrike" kern="1200" dirty="0">
                          <a:solidFill>
                            <a:srgbClr val="000000"/>
                          </a:solidFill>
                          <a:effectLst/>
                          <a:latin typeface="Calibri" panose="020F0502020204030204" pitchFamily="34" charset="0"/>
                          <a:ea typeface="+mn-ea"/>
                          <a:cs typeface="+mn-cs"/>
                        </a:rPr>
                        <a:t> </a:t>
                      </a:r>
                    </a:p>
                  </a:txBody>
                  <a:tcPr marL="7026" marR="7026" marT="7026" marB="0" anchor="ctr"/>
                </a:tc>
                <a:tc>
                  <a:txBody>
                    <a:bodyPr/>
                    <a:lstStyle/>
                    <a:p>
                      <a:pPr marL="0" algn="ctr" defTabSz="914400" rtl="0" eaLnBrk="1" fontAlgn="ctr" latinLnBrk="0" hangingPunct="1"/>
                      <a:r>
                        <a:rPr lang="es-CO" sz="1600" b="1" i="0" u="none" strike="noStrike" kern="1200">
                          <a:solidFill>
                            <a:srgbClr val="000000"/>
                          </a:solidFill>
                          <a:effectLst/>
                          <a:latin typeface="Calibri" panose="020F0502020204030204" pitchFamily="34" charset="0"/>
                          <a:ea typeface="+mn-ea"/>
                          <a:cs typeface="+mn-cs"/>
                        </a:rPr>
                        <a:t> </a:t>
                      </a:r>
                    </a:p>
                  </a:txBody>
                  <a:tcPr marL="7026" marR="7026" marT="7026" marB="0" anchor="ctr"/>
                </a:tc>
                <a:tc>
                  <a:txBody>
                    <a:bodyPr/>
                    <a:lstStyle/>
                    <a:p>
                      <a:pPr marL="0" algn="ctr" defTabSz="914400" rtl="0" eaLnBrk="1" fontAlgn="ctr" latinLnBrk="0" hangingPunct="1"/>
                      <a:r>
                        <a:rPr lang="es-CO" sz="1600" b="1" i="0" u="none" strike="noStrike" kern="1200" dirty="0">
                          <a:solidFill>
                            <a:srgbClr val="000000"/>
                          </a:solidFill>
                          <a:effectLst/>
                          <a:latin typeface="Calibri" panose="020F0502020204030204" pitchFamily="34" charset="0"/>
                          <a:ea typeface="+mn-ea"/>
                          <a:cs typeface="+mn-cs"/>
                        </a:rPr>
                        <a:t>325 DE 2015</a:t>
                      </a:r>
                    </a:p>
                  </a:txBody>
                  <a:tcPr marL="7026" marR="7026" marT="7026" marB="0" anchor="ctr"/>
                </a:tc>
                <a:tc>
                  <a:txBody>
                    <a:bodyPr/>
                    <a:lstStyle/>
                    <a:p>
                      <a:pPr marL="0" algn="ctr" defTabSz="914400" rtl="0" eaLnBrk="1" fontAlgn="ctr" latinLnBrk="0" hangingPunct="1"/>
                      <a:r>
                        <a:rPr lang="es-CO" sz="1600" b="1" i="0" u="none" strike="noStrike" kern="1200" dirty="0">
                          <a:solidFill>
                            <a:srgbClr val="000000"/>
                          </a:solidFill>
                          <a:effectLst/>
                          <a:latin typeface="Calibri" panose="020F0502020204030204" pitchFamily="34" charset="0"/>
                          <a:ea typeface="+mn-ea"/>
                          <a:cs typeface="+mn-cs"/>
                        </a:rPr>
                        <a:t> </a:t>
                      </a:r>
                    </a:p>
                  </a:txBody>
                  <a:tcPr marL="7026" marR="7026" marT="7026" marB="0" anchor="ctr"/>
                </a:tc>
                <a:tc>
                  <a:txBody>
                    <a:bodyPr/>
                    <a:lstStyle/>
                    <a:p>
                      <a:pPr marL="0" algn="ctr" defTabSz="914400" rtl="0" eaLnBrk="1" fontAlgn="ctr" latinLnBrk="0" hangingPunct="1"/>
                      <a:r>
                        <a:rPr lang="es-CO" sz="1600" b="1" i="0" u="none" strike="noStrike" kern="1200" dirty="0">
                          <a:solidFill>
                            <a:srgbClr val="000000"/>
                          </a:solidFill>
                          <a:effectLst/>
                          <a:latin typeface="Calibri" panose="020F0502020204030204" pitchFamily="34" charset="0"/>
                          <a:ea typeface="+mn-ea"/>
                          <a:cs typeface="+mn-cs"/>
                        </a:rPr>
                        <a:t> </a:t>
                      </a:r>
                    </a:p>
                  </a:txBody>
                  <a:tcPr marL="7026" marR="7026" marT="7026" marB="0" anchor="ctr"/>
                </a:tc>
                <a:extLst>
                  <a:ext uri="{0D108BD9-81ED-4DB2-BD59-A6C34878D82A}">
                    <a16:rowId xmlns:a16="http://schemas.microsoft.com/office/drawing/2014/main" val="1029808054"/>
                  </a:ext>
                </a:extLst>
              </a:tr>
              <a:tr h="465827">
                <a:tc>
                  <a:txBody>
                    <a:bodyPr/>
                    <a:lstStyle/>
                    <a:p>
                      <a:pPr algn="l" fontAlgn="ctr"/>
                      <a:r>
                        <a:rPr lang="es-CO" sz="1800" b="1" u="none" strike="noStrike" dirty="0">
                          <a:effectLst/>
                        </a:rPr>
                        <a:t>Costo asociado a la convocatoria</a:t>
                      </a:r>
                      <a:endParaRPr lang="es-CO" sz="1800" b="1" i="0" u="none" strike="noStrike" dirty="0">
                        <a:solidFill>
                          <a:srgbClr val="000000"/>
                        </a:solidFill>
                        <a:effectLst/>
                        <a:latin typeface="Calibri" panose="020F0502020204030204" pitchFamily="34" charset="0"/>
                      </a:endParaRPr>
                    </a:p>
                  </a:txBody>
                  <a:tcPr marL="7594" marR="7594" marT="7594" marB="0" anchor="ctr"/>
                </a:tc>
                <a:tc>
                  <a:txBody>
                    <a:bodyPr/>
                    <a:lstStyle/>
                    <a:p>
                      <a:pPr marL="0" algn="ctr" defTabSz="914400" rtl="0" eaLnBrk="1" fontAlgn="ctr" latinLnBrk="0" hangingPunct="1"/>
                      <a:endParaRPr lang="es-CO" sz="1600" b="1" i="0" u="none" strike="noStrike" kern="1200">
                        <a:solidFill>
                          <a:srgbClr val="000000"/>
                        </a:solidFill>
                        <a:effectLst/>
                        <a:latin typeface="Calibri" panose="020F0502020204030204" pitchFamily="34" charset="0"/>
                        <a:ea typeface="+mn-ea"/>
                        <a:cs typeface="+mn-cs"/>
                      </a:endParaRPr>
                    </a:p>
                  </a:txBody>
                  <a:tcPr marL="7026" marR="7026" marT="7026" marB="0" anchor="ctr"/>
                </a:tc>
                <a:tc>
                  <a:txBody>
                    <a:bodyPr/>
                    <a:lstStyle/>
                    <a:p>
                      <a:pPr marL="0" algn="ctr" defTabSz="914400" rtl="0" eaLnBrk="1" fontAlgn="ctr" latinLnBrk="0" hangingPunct="1"/>
                      <a:endParaRPr lang="es-CO" sz="1600" b="1" i="0" u="none" strike="noStrike" kern="1200" dirty="0">
                        <a:solidFill>
                          <a:srgbClr val="000000"/>
                        </a:solidFill>
                        <a:effectLst/>
                        <a:latin typeface="Calibri" panose="020F0502020204030204" pitchFamily="34" charset="0"/>
                        <a:ea typeface="+mn-ea"/>
                        <a:cs typeface="+mn-cs"/>
                      </a:endParaRPr>
                    </a:p>
                  </a:txBody>
                  <a:tcPr marL="7026" marR="7026" marT="7026" marB="0" anchor="ctr"/>
                </a:tc>
                <a:tc>
                  <a:txBody>
                    <a:bodyPr/>
                    <a:lstStyle/>
                    <a:p>
                      <a:pPr marL="0" algn="ctr" defTabSz="914400" rtl="0" eaLnBrk="1" fontAlgn="ctr" latinLnBrk="0" hangingPunct="1"/>
                      <a:r>
                        <a:rPr lang="es-CO" sz="1600" b="1" i="0" u="none" strike="noStrike" kern="1200" dirty="0">
                          <a:solidFill>
                            <a:srgbClr val="000000"/>
                          </a:solidFill>
                          <a:effectLst/>
                          <a:latin typeface="Calibri" panose="020F0502020204030204" pitchFamily="34" charset="0"/>
                          <a:ea typeface="+mn-ea"/>
                          <a:cs typeface="+mn-cs"/>
                        </a:rPr>
                        <a:t>$  2.294.017.876 </a:t>
                      </a:r>
                    </a:p>
                  </a:txBody>
                  <a:tcPr marL="7026" marR="7026" marT="7026" marB="0" anchor="ctr"/>
                </a:tc>
                <a:tc>
                  <a:txBody>
                    <a:bodyPr/>
                    <a:lstStyle/>
                    <a:p>
                      <a:pPr marL="0" algn="ctr" defTabSz="914400" rtl="0" eaLnBrk="1" fontAlgn="ctr" latinLnBrk="0" hangingPunct="1"/>
                      <a:endParaRPr lang="es-CO" sz="1600" b="1" i="0" u="none" strike="noStrike" kern="1200" dirty="0">
                        <a:solidFill>
                          <a:srgbClr val="000000"/>
                        </a:solidFill>
                        <a:effectLst/>
                        <a:latin typeface="Calibri" panose="020F0502020204030204" pitchFamily="34" charset="0"/>
                        <a:ea typeface="+mn-ea"/>
                        <a:cs typeface="+mn-cs"/>
                      </a:endParaRPr>
                    </a:p>
                  </a:txBody>
                  <a:tcPr marL="7026" marR="7026" marT="7026" marB="0" anchor="ctr"/>
                </a:tc>
                <a:tc>
                  <a:txBody>
                    <a:bodyPr/>
                    <a:lstStyle/>
                    <a:p>
                      <a:pPr marL="0" algn="ctr" defTabSz="914400" rtl="0" eaLnBrk="1" fontAlgn="ctr" latinLnBrk="0" hangingPunct="1"/>
                      <a:endParaRPr lang="es-CO" sz="1600" b="1" i="0" u="none" strike="noStrike" kern="1200" dirty="0">
                        <a:solidFill>
                          <a:srgbClr val="000000"/>
                        </a:solidFill>
                        <a:effectLst/>
                        <a:latin typeface="Calibri" panose="020F0502020204030204" pitchFamily="34" charset="0"/>
                        <a:ea typeface="+mn-ea"/>
                        <a:cs typeface="+mn-cs"/>
                      </a:endParaRPr>
                    </a:p>
                  </a:txBody>
                  <a:tcPr marL="7026" marR="7026" marT="7026" marB="0" anchor="ctr"/>
                </a:tc>
                <a:extLst>
                  <a:ext uri="{0D108BD9-81ED-4DB2-BD59-A6C34878D82A}">
                    <a16:rowId xmlns:a16="http://schemas.microsoft.com/office/drawing/2014/main" val="1718335763"/>
                  </a:ext>
                </a:extLst>
              </a:tr>
              <a:tr h="617769">
                <a:tc>
                  <a:txBody>
                    <a:bodyPr/>
                    <a:lstStyle/>
                    <a:p>
                      <a:pPr algn="l" fontAlgn="ctr"/>
                      <a:r>
                        <a:rPr lang="es-CO" sz="1800" b="1" u="none" strike="noStrike" dirty="0">
                          <a:effectLst/>
                        </a:rPr>
                        <a:t>Cargos que aspira a proveer la Entidad a través del concurso</a:t>
                      </a:r>
                      <a:endParaRPr lang="es-CO" sz="1800" b="1" i="0" u="none" strike="noStrike" dirty="0">
                        <a:solidFill>
                          <a:srgbClr val="000000"/>
                        </a:solidFill>
                        <a:effectLst/>
                        <a:latin typeface="Calibri" panose="020F0502020204030204" pitchFamily="34" charset="0"/>
                      </a:endParaRPr>
                    </a:p>
                  </a:txBody>
                  <a:tcPr marL="7594" marR="7594" marT="7594" marB="0" anchor="ctr"/>
                </a:tc>
                <a:tc>
                  <a:txBody>
                    <a:bodyPr/>
                    <a:lstStyle/>
                    <a:p>
                      <a:pPr marL="0" algn="ctr" defTabSz="914400" rtl="0" eaLnBrk="1" fontAlgn="ctr" latinLnBrk="0" hangingPunct="1"/>
                      <a:r>
                        <a:rPr lang="es-CO" sz="1600" b="1" i="0" u="none" strike="noStrike" kern="1200">
                          <a:solidFill>
                            <a:srgbClr val="000000"/>
                          </a:solidFill>
                          <a:effectLst/>
                          <a:latin typeface="Calibri" panose="020F0502020204030204" pitchFamily="34" charset="0"/>
                          <a:ea typeface="+mn-ea"/>
                          <a:cs typeface="+mn-cs"/>
                        </a:rPr>
                        <a:t> </a:t>
                      </a:r>
                    </a:p>
                  </a:txBody>
                  <a:tcPr marL="7026" marR="7026" marT="7026" marB="0" anchor="ctr"/>
                </a:tc>
                <a:tc>
                  <a:txBody>
                    <a:bodyPr/>
                    <a:lstStyle/>
                    <a:p>
                      <a:pPr marL="0" algn="ctr" defTabSz="914400" rtl="0" eaLnBrk="1" fontAlgn="ctr" latinLnBrk="0" hangingPunct="1"/>
                      <a:r>
                        <a:rPr lang="es-CO" sz="1600" b="1" i="0" u="none" strike="noStrike" kern="1200" dirty="0">
                          <a:solidFill>
                            <a:srgbClr val="000000"/>
                          </a:solidFill>
                          <a:effectLst/>
                          <a:latin typeface="Calibri" panose="020F0502020204030204" pitchFamily="34" charset="0"/>
                          <a:ea typeface="+mn-ea"/>
                          <a:cs typeface="+mn-cs"/>
                        </a:rPr>
                        <a:t> </a:t>
                      </a:r>
                    </a:p>
                  </a:txBody>
                  <a:tcPr marL="7026" marR="7026" marT="7026" marB="0" anchor="ctr"/>
                </a:tc>
                <a:tc>
                  <a:txBody>
                    <a:bodyPr/>
                    <a:lstStyle/>
                    <a:p>
                      <a:pPr marL="0" algn="ctr" defTabSz="914400" rtl="0" eaLnBrk="1" fontAlgn="ctr" latinLnBrk="0" hangingPunct="1"/>
                      <a:r>
                        <a:rPr lang="es-CO" sz="1600" b="1" i="0" u="none" strike="noStrike" kern="1200">
                          <a:solidFill>
                            <a:srgbClr val="000000"/>
                          </a:solidFill>
                          <a:effectLst/>
                          <a:latin typeface="Calibri" panose="020F0502020204030204" pitchFamily="34" charset="0"/>
                          <a:ea typeface="+mn-ea"/>
                          <a:cs typeface="+mn-cs"/>
                        </a:rPr>
                        <a:t>313</a:t>
                      </a:r>
                    </a:p>
                  </a:txBody>
                  <a:tcPr marL="7026" marR="7026" marT="7026" marB="0" anchor="ctr"/>
                </a:tc>
                <a:tc>
                  <a:txBody>
                    <a:bodyPr/>
                    <a:lstStyle/>
                    <a:p>
                      <a:pPr marL="0" algn="ctr" defTabSz="914400" rtl="0" eaLnBrk="1" fontAlgn="ctr" latinLnBrk="0" hangingPunct="1"/>
                      <a:r>
                        <a:rPr lang="es-CO" sz="1600" b="1" i="0" u="none" strike="noStrike" kern="1200" dirty="0">
                          <a:solidFill>
                            <a:srgbClr val="000000"/>
                          </a:solidFill>
                          <a:effectLst/>
                          <a:latin typeface="Calibri" panose="020F0502020204030204" pitchFamily="34" charset="0"/>
                          <a:ea typeface="+mn-ea"/>
                          <a:cs typeface="+mn-cs"/>
                        </a:rPr>
                        <a:t> </a:t>
                      </a:r>
                    </a:p>
                  </a:txBody>
                  <a:tcPr marL="7026" marR="7026" marT="7026" marB="0" anchor="ctr"/>
                </a:tc>
                <a:tc>
                  <a:txBody>
                    <a:bodyPr/>
                    <a:lstStyle/>
                    <a:p>
                      <a:pPr marL="0" algn="ctr" defTabSz="914400" rtl="0" eaLnBrk="1" fontAlgn="ctr" latinLnBrk="0" hangingPunct="1"/>
                      <a:r>
                        <a:rPr lang="es-CO" sz="1600" b="1" i="0" u="none" strike="noStrike" kern="1200" dirty="0">
                          <a:solidFill>
                            <a:srgbClr val="000000"/>
                          </a:solidFill>
                          <a:effectLst/>
                          <a:latin typeface="Calibri" panose="020F0502020204030204" pitchFamily="34" charset="0"/>
                          <a:ea typeface="+mn-ea"/>
                          <a:cs typeface="+mn-cs"/>
                        </a:rPr>
                        <a:t> </a:t>
                      </a:r>
                    </a:p>
                  </a:txBody>
                  <a:tcPr marL="7026" marR="7026" marT="7026" marB="0" anchor="ctr"/>
                </a:tc>
                <a:extLst>
                  <a:ext uri="{0D108BD9-81ED-4DB2-BD59-A6C34878D82A}">
                    <a16:rowId xmlns:a16="http://schemas.microsoft.com/office/drawing/2014/main" val="3712199517"/>
                  </a:ext>
                </a:extLst>
              </a:tr>
              <a:tr h="556234">
                <a:tc>
                  <a:txBody>
                    <a:bodyPr/>
                    <a:lstStyle/>
                    <a:p>
                      <a:pPr algn="l" fontAlgn="ctr"/>
                      <a:r>
                        <a:rPr lang="es-CO" sz="1800" b="1" u="none" strike="noStrike" dirty="0">
                          <a:effectLst/>
                        </a:rPr>
                        <a:t>Etapa en que se encuentra el proceso de concurso</a:t>
                      </a:r>
                      <a:endParaRPr lang="es-CO" sz="1800" b="1" i="0" u="none" strike="noStrike" dirty="0">
                        <a:solidFill>
                          <a:srgbClr val="000000"/>
                        </a:solidFill>
                        <a:effectLst/>
                        <a:latin typeface="Calibri" panose="020F0502020204030204" pitchFamily="34" charset="0"/>
                      </a:endParaRPr>
                    </a:p>
                  </a:txBody>
                  <a:tcPr marL="7594" marR="7594" marT="7594" marB="0" anchor="ctr"/>
                </a:tc>
                <a:tc>
                  <a:txBody>
                    <a:bodyPr/>
                    <a:lstStyle/>
                    <a:p>
                      <a:pPr marL="0" algn="ctr" defTabSz="914400" rtl="0" eaLnBrk="1" fontAlgn="ctr" latinLnBrk="0" hangingPunct="1"/>
                      <a:r>
                        <a:rPr lang="es-CO" sz="1600" b="1" i="0" u="none" strike="noStrike" kern="1200">
                          <a:solidFill>
                            <a:srgbClr val="000000"/>
                          </a:solidFill>
                          <a:effectLst/>
                          <a:latin typeface="Calibri" panose="020F0502020204030204" pitchFamily="34" charset="0"/>
                          <a:ea typeface="+mn-ea"/>
                          <a:cs typeface="+mn-cs"/>
                        </a:rPr>
                        <a:t> </a:t>
                      </a:r>
                    </a:p>
                  </a:txBody>
                  <a:tcPr marL="7026" marR="7026" marT="7026" marB="0" anchor="ctr"/>
                </a:tc>
                <a:tc>
                  <a:txBody>
                    <a:bodyPr/>
                    <a:lstStyle/>
                    <a:p>
                      <a:pPr marL="0" algn="ctr" defTabSz="914400" rtl="0" eaLnBrk="1" fontAlgn="ctr" latinLnBrk="0" hangingPunct="1"/>
                      <a:r>
                        <a:rPr lang="es-CO" sz="1600" b="1" i="0" u="none" strike="noStrike" kern="1200">
                          <a:solidFill>
                            <a:srgbClr val="000000"/>
                          </a:solidFill>
                          <a:effectLst/>
                          <a:latin typeface="Calibri" panose="020F0502020204030204" pitchFamily="34" charset="0"/>
                          <a:ea typeface="+mn-ea"/>
                          <a:cs typeface="+mn-cs"/>
                        </a:rPr>
                        <a:t> </a:t>
                      </a:r>
                    </a:p>
                  </a:txBody>
                  <a:tcPr marL="7026" marR="7026" marT="7026" marB="0" anchor="ctr"/>
                </a:tc>
                <a:tc>
                  <a:txBody>
                    <a:bodyPr/>
                    <a:lstStyle/>
                    <a:p>
                      <a:pPr marL="0" algn="ctr" defTabSz="914400" rtl="0" eaLnBrk="1" fontAlgn="ctr" latinLnBrk="0" hangingPunct="1"/>
                      <a:r>
                        <a:rPr lang="es-CO" sz="1600" b="1" i="0" u="none" strike="noStrike" kern="1200">
                          <a:solidFill>
                            <a:srgbClr val="000000"/>
                          </a:solidFill>
                          <a:effectLst/>
                          <a:latin typeface="Calibri" panose="020F0502020204030204" pitchFamily="34" charset="0"/>
                          <a:ea typeface="+mn-ea"/>
                          <a:cs typeface="+mn-cs"/>
                        </a:rPr>
                        <a:t>Lista de elegibles</a:t>
                      </a:r>
                    </a:p>
                  </a:txBody>
                  <a:tcPr marL="7026" marR="7026" marT="7026" marB="0" anchor="ctr"/>
                </a:tc>
                <a:tc>
                  <a:txBody>
                    <a:bodyPr/>
                    <a:lstStyle/>
                    <a:p>
                      <a:pPr marL="0" algn="ctr" defTabSz="914400" rtl="0" eaLnBrk="1" fontAlgn="ctr" latinLnBrk="0" hangingPunct="1"/>
                      <a:r>
                        <a:rPr lang="es-CO" sz="1600" b="1" i="0" u="none" strike="noStrike" kern="1200" dirty="0">
                          <a:solidFill>
                            <a:srgbClr val="000000"/>
                          </a:solidFill>
                          <a:effectLst/>
                          <a:latin typeface="Calibri" panose="020F0502020204030204" pitchFamily="34" charset="0"/>
                          <a:ea typeface="+mn-ea"/>
                          <a:cs typeface="+mn-cs"/>
                        </a:rPr>
                        <a:t>Convocatoria</a:t>
                      </a:r>
                    </a:p>
                  </a:txBody>
                  <a:tcPr marL="7026" marR="7026" marT="7026" marB="0" anchor="ctr"/>
                </a:tc>
                <a:tc>
                  <a:txBody>
                    <a:bodyPr/>
                    <a:lstStyle/>
                    <a:p>
                      <a:pPr marL="0" algn="ctr" defTabSz="914400" rtl="0" eaLnBrk="1" fontAlgn="ctr" latinLnBrk="0" hangingPunct="1"/>
                      <a:r>
                        <a:rPr lang="es-CO" sz="1600" b="1" i="0" u="none" strike="noStrike" kern="1200" dirty="0">
                          <a:solidFill>
                            <a:srgbClr val="000000"/>
                          </a:solidFill>
                          <a:effectLst/>
                          <a:latin typeface="Calibri" panose="020F0502020204030204" pitchFamily="34" charset="0"/>
                          <a:ea typeface="+mn-ea"/>
                          <a:cs typeface="+mn-cs"/>
                        </a:rPr>
                        <a:t> </a:t>
                      </a:r>
                    </a:p>
                  </a:txBody>
                  <a:tcPr marL="7026" marR="7026" marT="7026" marB="0" anchor="ctr"/>
                </a:tc>
                <a:extLst>
                  <a:ext uri="{0D108BD9-81ED-4DB2-BD59-A6C34878D82A}">
                    <a16:rowId xmlns:a16="http://schemas.microsoft.com/office/drawing/2014/main" val="2299825146"/>
                  </a:ext>
                </a:extLst>
              </a:tr>
            </a:tbl>
          </a:graphicData>
        </a:graphic>
      </p:graphicFrame>
      <p:pic>
        <p:nvPicPr>
          <p:cNvPr id="9" name="Imagen 8" descr="Resultado de imagen para logo mintransporte">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24863" y="1331627"/>
            <a:ext cx="1429066" cy="39600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descr="Resultado de imagen para logo ani">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88272" y="1295627"/>
            <a:ext cx="1231405" cy="46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Resultado de imagen para logo invias">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73065" y="1295627"/>
            <a:ext cx="1152097" cy="46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a:extLst/>
          </p:cNvPr>
          <p:cNvPicPr>
            <a:picLocks noChangeAspect="1"/>
          </p:cNvPicPr>
          <p:nvPr/>
        </p:nvPicPr>
        <p:blipFill>
          <a:blip r:embed="rId7"/>
          <a:stretch>
            <a:fillRect/>
          </a:stretch>
        </p:blipFill>
        <p:spPr>
          <a:xfrm>
            <a:off x="8862592" y="1295627"/>
            <a:ext cx="1207112" cy="468000"/>
          </a:xfrm>
          <a:prstGeom prst="rect">
            <a:avLst/>
          </a:prstGeom>
        </p:spPr>
      </p:pic>
      <p:pic>
        <p:nvPicPr>
          <p:cNvPr id="13" name="Imagen 12" descr="Resultado de imagen para logo aerocivil">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65049" y="1223627"/>
            <a:ext cx="586156" cy="61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4331051"/>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CuadroTexto 15"/>
          <p:cNvSpPr txBox="1">
            <a:spLocks noChangeArrowheads="1"/>
          </p:cNvSpPr>
          <p:nvPr/>
        </p:nvSpPr>
        <p:spPr bwMode="auto">
          <a:xfrm>
            <a:off x="1612391" y="434976"/>
            <a:ext cx="9144001"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3200" b="1" dirty="0">
                <a:solidFill>
                  <a:srgbClr val="858585"/>
                </a:solidFill>
              </a:rPr>
              <a:t>Meritocracia</a:t>
            </a:r>
          </a:p>
        </p:txBody>
      </p:sp>
      <p:sp>
        <p:nvSpPr>
          <p:cNvPr id="7" name="CuadroTexto 6"/>
          <p:cNvSpPr txBox="1"/>
          <p:nvPr/>
        </p:nvSpPr>
        <p:spPr>
          <a:xfrm>
            <a:off x="-64655" y="6499936"/>
            <a:ext cx="8674217" cy="276999"/>
          </a:xfrm>
          <a:prstGeom prst="rect">
            <a:avLst/>
          </a:prstGeom>
          <a:noFill/>
        </p:spPr>
        <p:txBody>
          <a:bodyPr wrap="square" rtlCol="0">
            <a:spAutoFit/>
          </a:bodyPr>
          <a:lstStyle/>
          <a:p>
            <a:r>
              <a:rPr lang="es-CO" sz="1200" b="1" i="1" dirty="0">
                <a:solidFill>
                  <a:srgbClr val="632B00"/>
                </a:solidFill>
              </a:rPr>
              <a:t>Fuente: Función Pública, Grupo Meritocracia, septiembre 30 de 2016</a:t>
            </a:r>
            <a:endParaRPr lang="es-CO" sz="1200" b="1" i="1" dirty="0">
              <a:solidFill>
                <a:srgbClr val="FF0000"/>
              </a:solidFill>
            </a:endParaRPr>
          </a:p>
        </p:txBody>
      </p:sp>
      <p:sp>
        <p:nvSpPr>
          <p:cNvPr id="16" name="Rectángulo 15"/>
          <p:cNvSpPr/>
          <p:nvPr/>
        </p:nvSpPr>
        <p:spPr>
          <a:xfrm>
            <a:off x="6608491" y="4326367"/>
            <a:ext cx="4973910" cy="1685077"/>
          </a:xfrm>
          <a:prstGeom prst="rect">
            <a:avLst/>
          </a:prstGeom>
        </p:spPr>
        <p:txBody>
          <a:bodyPr wrap="square">
            <a:spAutoFit/>
          </a:bodyPr>
          <a:lstStyle/>
          <a:p>
            <a:pPr algn="just">
              <a:lnSpc>
                <a:spcPct val="115000"/>
              </a:lnSpc>
              <a:spcAft>
                <a:spcPts val="1000"/>
              </a:spcAft>
            </a:pPr>
            <a:r>
              <a:rPr lang="es-CO" b="1"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El Gobierno Nacional tomó la decisión de dar aplicación a procesos </a:t>
            </a:r>
            <a:r>
              <a:rPr lang="es-CO" b="1" dirty="0" err="1">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meritocráticos</a:t>
            </a:r>
            <a:r>
              <a:rPr lang="es-CO" b="1"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 para la selección de aspirantes a los empleos de libre nombramiento y remoción de la Rama Ejecutiva del Orden Nacional.</a:t>
            </a:r>
            <a:endParaRPr lang="es-CO" sz="16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CuadroTexto 15"/>
          <p:cNvSpPr txBox="1">
            <a:spLocks noChangeArrowheads="1"/>
          </p:cNvSpPr>
          <p:nvPr/>
        </p:nvSpPr>
        <p:spPr bwMode="auto">
          <a:xfrm>
            <a:off x="6433000" y="1730177"/>
            <a:ext cx="55233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2000" b="1" dirty="0">
                <a:solidFill>
                  <a:srgbClr val="858585"/>
                </a:solidFill>
              </a:rPr>
              <a:t>Pruebas Adelantadas por Año</a:t>
            </a:r>
          </a:p>
        </p:txBody>
      </p:sp>
      <p:sp>
        <p:nvSpPr>
          <p:cNvPr id="20" name="CuadroTexto 15"/>
          <p:cNvSpPr txBox="1">
            <a:spLocks noChangeArrowheads="1"/>
          </p:cNvSpPr>
          <p:nvPr/>
        </p:nvSpPr>
        <p:spPr bwMode="auto">
          <a:xfrm>
            <a:off x="70402" y="1268512"/>
            <a:ext cx="57240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2000" b="1" dirty="0">
                <a:solidFill>
                  <a:srgbClr val="858585"/>
                </a:solidFill>
              </a:rPr>
              <a:t>Pruebas adelantadas por Nivel</a:t>
            </a:r>
            <a:br>
              <a:rPr lang="es-CO" sz="2000" b="1" dirty="0">
                <a:solidFill>
                  <a:srgbClr val="858585"/>
                </a:solidFill>
              </a:rPr>
            </a:br>
            <a:r>
              <a:rPr lang="es-CO" sz="2000" b="1" dirty="0">
                <a:solidFill>
                  <a:srgbClr val="858585"/>
                </a:solidFill>
              </a:rPr>
              <a:t>2014-2016</a:t>
            </a:r>
          </a:p>
        </p:txBody>
      </p:sp>
      <p:graphicFrame>
        <p:nvGraphicFramePr>
          <p:cNvPr id="9" name="Gráfico 8">
            <a:extLst>
              <a:ext uri="{FF2B5EF4-FFF2-40B4-BE49-F238E27FC236}">
                <a16:creationId xmlns:a16="http://schemas.microsoft.com/office/drawing/2014/main" id="{00000000-0008-0000-0F00-0000A3000000}"/>
              </a:ext>
            </a:extLst>
          </p:cNvPr>
          <p:cNvGraphicFramePr>
            <a:graphicFrameLocks/>
          </p:cNvGraphicFramePr>
          <p:nvPr>
            <p:extLst>
              <p:ext uri="{D42A27DB-BD31-4B8C-83A1-F6EECF244321}">
                <p14:modId xmlns:p14="http://schemas.microsoft.com/office/powerpoint/2010/main" val="3679957351"/>
              </p:ext>
            </p:extLst>
          </p:nvPr>
        </p:nvGraphicFramePr>
        <p:xfrm>
          <a:off x="183689" y="1753260"/>
          <a:ext cx="6187889" cy="490825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Gráfico 9">
            <a:extLst>
              <a:ext uri="{FF2B5EF4-FFF2-40B4-BE49-F238E27FC236}">
                <a16:creationId xmlns:a16="http://schemas.microsoft.com/office/drawing/2014/main" id="{00000000-0008-0000-0F00-0000A2000000}"/>
              </a:ext>
            </a:extLst>
          </p:cNvPr>
          <p:cNvGraphicFramePr>
            <a:graphicFrameLocks/>
          </p:cNvGraphicFramePr>
          <p:nvPr>
            <p:extLst>
              <p:ext uri="{D42A27DB-BD31-4B8C-83A1-F6EECF244321}">
                <p14:modId xmlns:p14="http://schemas.microsoft.com/office/powerpoint/2010/main" val="84690845"/>
              </p:ext>
            </p:extLst>
          </p:nvPr>
        </p:nvGraphicFramePr>
        <p:xfrm>
          <a:off x="5907721" y="1613127"/>
          <a:ext cx="6189906" cy="264574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616059946"/>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CuadroTexto 15"/>
          <p:cNvSpPr txBox="1">
            <a:spLocks noChangeArrowheads="1"/>
          </p:cNvSpPr>
          <p:nvPr/>
        </p:nvSpPr>
        <p:spPr bwMode="auto">
          <a:xfrm>
            <a:off x="1612391" y="434976"/>
            <a:ext cx="9144001"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3200" b="1" dirty="0">
                <a:solidFill>
                  <a:srgbClr val="858585"/>
                </a:solidFill>
              </a:rPr>
              <a:t>Recomendaciones y Oportunidades de Mejora</a:t>
            </a:r>
          </a:p>
        </p:txBody>
      </p:sp>
      <p:sp>
        <p:nvSpPr>
          <p:cNvPr id="7" name="Rectángulo 6"/>
          <p:cNvSpPr/>
          <p:nvPr/>
        </p:nvSpPr>
        <p:spPr>
          <a:xfrm>
            <a:off x="238936" y="1782946"/>
            <a:ext cx="11668009" cy="3416320"/>
          </a:xfrm>
          <a:prstGeom prst="rect">
            <a:avLst/>
          </a:prstGeom>
          <a:noFill/>
          <a:ln>
            <a:noFill/>
          </a:ln>
          <a:extLst/>
        </p:spPr>
        <p:txBody>
          <a:bodyPr wrap="square">
            <a:spAutoFit/>
          </a:bodyPr>
          <a:lstStyle/>
          <a:p>
            <a:pPr algn="just">
              <a:buFont typeface="Arial" panose="020B0604020202020204" pitchFamily="34" charset="0"/>
              <a:buNone/>
            </a:pPr>
            <a:r>
              <a:rPr lang="es-CO" sz="2400" b="1" dirty="0">
                <a:solidFill>
                  <a:srgbClr val="858585"/>
                </a:solidFill>
                <a:latin typeface="Calibri" panose="020F0502020204030204" pitchFamily="34" charset="0"/>
                <a:ea typeface="MS PGothic" panose="020B0600070205080204" pitchFamily="34" charset="-128"/>
              </a:rPr>
              <a:t>A septiembre 30 el </a:t>
            </a:r>
            <a:r>
              <a:rPr lang="es-CO" sz="2400" b="1" dirty="0">
                <a:solidFill>
                  <a:srgbClr val="F26201"/>
                </a:solidFill>
                <a:latin typeface="Calibri" panose="020F0502020204030204" pitchFamily="34" charset="0"/>
                <a:ea typeface="MS PGothic" panose="020B0600070205080204" pitchFamily="34" charset="-128"/>
              </a:rPr>
              <a:t>avance en el indicador de vinculación de planta para el sector </a:t>
            </a:r>
            <a:r>
              <a:rPr lang="es-CO" sz="2400" b="1" dirty="0">
                <a:solidFill>
                  <a:srgbClr val="858585"/>
                </a:solidFill>
                <a:latin typeface="Calibri" panose="020F0502020204030204" pitchFamily="34" charset="0"/>
                <a:ea typeface="MS PGothic" panose="020B0600070205080204" pitchFamily="34" charset="-128"/>
              </a:rPr>
              <a:t>se encontraba en el </a:t>
            </a:r>
            <a:r>
              <a:rPr lang="es-CO" sz="2400" b="1" dirty="0">
                <a:solidFill>
                  <a:srgbClr val="ED6608"/>
                </a:solidFill>
                <a:latin typeface="Calibri" panose="020F0502020204030204" pitchFamily="34" charset="0"/>
                <a:ea typeface="MS PGothic" panose="020B0600070205080204" pitchFamily="34" charset="-128"/>
              </a:rPr>
              <a:t>84%</a:t>
            </a:r>
            <a:r>
              <a:rPr lang="es-CO" sz="2400" b="1" dirty="0">
                <a:solidFill>
                  <a:srgbClr val="858585"/>
                </a:solidFill>
                <a:latin typeface="Calibri" panose="020F0502020204030204" pitchFamily="34" charset="0"/>
                <a:ea typeface="MS PGothic" panose="020B0600070205080204" pitchFamily="34" charset="-128"/>
              </a:rPr>
              <a:t>. </a:t>
            </a:r>
            <a:r>
              <a:rPr lang="es-CO" sz="2400" b="1" dirty="0">
                <a:solidFill>
                  <a:srgbClr val="ED6608"/>
                </a:solidFill>
                <a:latin typeface="Calibri" panose="020F0502020204030204" pitchFamily="34" charset="0"/>
                <a:ea typeface="MS PGothic" panose="020B0600070205080204" pitchFamily="34" charset="-128"/>
              </a:rPr>
              <a:t>A la fecha, ha aumentado al </a:t>
            </a:r>
            <a:r>
              <a:rPr lang="es-CO" sz="2400" b="1" dirty="0">
                <a:solidFill>
                  <a:srgbClr val="F26201"/>
                </a:solidFill>
                <a:latin typeface="Calibri" panose="020F0502020204030204" pitchFamily="34" charset="0"/>
                <a:ea typeface="MS PGothic" panose="020B0600070205080204" pitchFamily="34" charset="-128"/>
              </a:rPr>
              <a:t>90%;</a:t>
            </a:r>
            <a:r>
              <a:rPr lang="es-CO" sz="2400" b="1" dirty="0">
                <a:solidFill>
                  <a:srgbClr val="858585"/>
                </a:solidFill>
                <a:latin typeface="Calibri" panose="020F0502020204030204" pitchFamily="34" charset="0"/>
                <a:ea typeface="MS PGothic" panose="020B0600070205080204" pitchFamily="34" charset="-128"/>
              </a:rPr>
              <a:t> los puntos restantes se concentran en el cierre del indicador en cuanto a </a:t>
            </a:r>
            <a:r>
              <a:rPr lang="es-CO" sz="2400" b="1" dirty="0">
                <a:solidFill>
                  <a:srgbClr val="F26201"/>
                </a:solidFill>
                <a:latin typeface="Calibri" panose="020F0502020204030204" pitchFamily="34" charset="0"/>
                <a:ea typeface="MS PGothic" panose="020B0600070205080204" pitchFamily="34" charset="-128"/>
              </a:rPr>
              <a:t>situaciones</a:t>
            </a:r>
            <a:r>
              <a:rPr lang="es-CO" sz="2400" b="1" dirty="0">
                <a:solidFill>
                  <a:srgbClr val="F6915C"/>
                </a:solidFill>
                <a:latin typeface="Calibri" panose="020F0502020204030204" pitchFamily="34" charset="0"/>
                <a:ea typeface="MS PGothic" panose="020B0600070205080204" pitchFamily="34" charset="-128"/>
              </a:rPr>
              <a:t> </a:t>
            </a:r>
            <a:r>
              <a:rPr lang="es-CO" sz="2400" b="1" dirty="0">
                <a:solidFill>
                  <a:srgbClr val="F26201"/>
                </a:solidFill>
                <a:latin typeface="Calibri" panose="020F0502020204030204" pitchFamily="34" charset="0"/>
                <a:ea typeface="MS PGothic" panose="020B0600070205080204" pitchFamily="34" charset="-128"/>
              </a:rPr>
              <a:t>administrativas (reubicación de servidores) </a:t>
            </a:r>
            <a:r>
              <a:rPr lang="es-CO" sz="2400" b="1" dirty="0">
                <a:solidFill>
                  <a:srgbClr val="858585"/>
                </a:solidFill>
                <a:latin typeface="Calibri" panose="020F0502020204030204" pitchFamily="34" charset="0"/>
                <a:ea typeface="MS PGothic" panose="020B0600070205080204" pitchFamily="34" charset="-128"/>
              </a:rPr>
              <a:t>y gestión de contratos. Mantener el indicador una vez se logre el 100%.</a:t>
            </a:r>
          </a:p>
          <a:p>
            <a:pPr algn="just">
              <a:buFont typeface="Arial" panose="020B0604020202020204" pitchFamily="34" charset="0"/>
              <a:buNone/>
            </a:pPr>
            <a:endParaRPr lang="es-CO" sz="2400" b="1" dirty="0">
              <a:solidFill>
                <a:srgbClr val="858585"/>
              </a:solidFill>
              <a:latin typeface="Calibri" panose="020F0502020204030204" pitchFamily="34" charset="0"/>
              <a:ea typeface="MS PGothic" panose="020B0600070205080204" pitchFamily="34" charset="-128"/>
            </a:endParaRPr>
          </a:p>
          <a:p>
            <a:pPr algn="just"/>
            <a:endParaRPr lang="es-CO" sz="2400" b="1" dirty="0">
              <a:solidFill>
                <a:srgbClr val="858585"/>
              </a:solidFill>
              <a:latin typeface="Calibri" panose="020F0502020204030204" pitchFamily="34" charset="0"/>
              <a:ea typeface="MS PGothic" panose="020B0600070205080204" pitchFamily="34" charset="-128"/>
            </a:endParaRPr>
          </a:p>
          <a:p>
            <a:pPr algn="just"/>
            <a:r>
              <a:rPr lang="es-CO" sz="2400" b="1" dirty="0">
                <a:solidFill>
                  <a:srgbClr val="858585"/>
                </a:solidFill>
                <a:latin typeface="Calibri" panose="020F0502020204030204" pitchFamily="34" charset="0"/>
                <a:ea typeface="MS PGothic" panose="020B0600070205080204" pitchFamily="34" charset="-128"/>
              </a:rPr>
              <a:t>El Ministerio de Transporte participa en las siguientes inactivas: </a:t>
            </a:r>
            <a:r>
              <a:rPr lang="es-CO" sz="2400" b="1" dirty="0">
                <a:solidFill>
                  <a:srgbClr val="F26201"/>
                </a:solidFill>
                <a:latin typeface="Calibri" panose="020F0502020204030204" pitchFamily="34" charset="0"/>
                <a:ea typeface="MS PGothic" panose="020B0600070205080204" pitchFamily="34" charset="-128"/>
              </a:rPr>
              <a:t>Teletrabajo</a:t>
            </a:r>
            <a:r>
              <a:rPr lang="es-CO" sz="2400" b="1" dirty="0">
                <a:solidFill>
                  <a:srgbClr val="858585"/>
                </a:solidFill>
                <a:latin typeface="Calibri" panose="020F0502020204030204" pitchFamily="34" charset="0"/>
                <a:ea typeface="MS PGothic" panose="020B0600070205080204" pitchFamily="34" charset="-128"/>
              </a:rPr>
              <a:t>, </a:t>
            </a:r>
            <a:r>
              <a:rPr lang="es-CO" sz="2400" b="1" dirty="0">
                <a:solidFill>
                  <a:srgbClr val="F26201"/>
                </a:solidFill>
                <a:latin typeface="Calibri" panose="020F0502020204030204" pitchFamily="34" charset="0"/>
                <a:ea typeface="MS PGothic" panose="020B0600070205080204" pitchFamily="34" charset="-128"/>
              </a:rPr>
              <a:t>Horarios</a:t>
            </a:r>
            <a:r>
              <a:rPr lang="es-CO" sz="2400" b="1" dirty="0">
                <a:solidFill>
                  <a:srgbClr val="858585"/>
                </a:solidFill>
                <a:latin typeface="Calibri" panose="020F0502020204030204" pitchFamily="34" charset="0"/>
                <a:ea typeface="MS PGothic" panose="020B0600070205080204" pitchFamily="34" charset="-128"/>
              </a:rPr>
              <a:t> </a:t>
            </a:r>
            <a:r>
              <a:rPr lang="es-CO" sz="2400" b="1" dirty="0">
                <a:solidFill>
                  <a:srgbClr val="F26201"/>
                </a:solidFill>
                <a:latin typeface="Calibri" panose="020F0502020204030204" pitchFamily="34" charset="0"/>
                <a:ea typeface="MS PGothic" panose="020B0600070205080204" pitchFamily="34" charset="-128"/>
              </a:rPr>
              <a:t>Flexibles</a:t>
            </a:r>
            <a:r>
              <a:rPr lang="es-CO" sz="2400" b="1" dirty="0">
                <a:solidFill>
                  <a:srgbClr val="858585"/>
                </a:solidFill>
                <a:latin typeface="Calibri" panose="020F0502020204030204" pitchFamily="34" charset="0"/>
                <a:ea typeface="MS PGothic" panose="020B0600070205080204" pitchFamily="34" charset="-128"/>
              </a:rPr>
              <a:t> y </a:t>
            </a:r>
            <a:r>
              <a:rPr lang="es-CO" sz="2400" b="1" dirty="0">
                <a:solidFill>
                  <a:srgbClr val="F26201"/>
                </a:solidFill>
                <a:latin typeface="Calibri" panose="020F0502020204030204" pitchFamily="34" charset="0"/>
                <a:ea typeface="MS PGothic" panose="020B0600070205080204" pitchFamily="34" charset="-128"/>
              </a:rPr>
              <a:t>Entorno</a:t>
            </a:r>
            <a:r>
              <a:rPr lang="es-CO" sz="2400" b="1" dirty="0">
                <a:solidFill>
                  <a:srgbClr val="858585"/>
                </a:solidFill>
                <a:latin typeface="Calibri" panose="020F0502020204030204" pitchFamily="34" charset="0"/>
                <a:ea typeface="MS PGothic" panose="020B0600070205080204" pitchFamily="34" charset="-128"/>
              </a:rPr>
              <a:t> </a:t>
            </a:r>
            <a:r>
              <a:rPr lang="es-CO" sz="2400" b="1" dirty="0">
                <a:solidFill>
                  <a:srgbClr val="F26201"/>
                </a:solidFill>
                <a:latin typeface="Calibri" panose="020F0502020204030204" pitchFamily="34" charset="0"/>
                <a:ea typeface="MS PGothic" panose="020B0600070205080204" pitchFamily="34" charset="-128"/>
              </a:rPr>
              <a:t>Laboral</a:t>
            </a:r>
            <a:r>
              <a:rPr lang="es-CO" sz="2400" b="1" dirty="0">
                <a:solidFill>
                  <a:srgbClr val="858585"/>
                </a:solidFill>
                <a:latin typeface="Calibri" panose="020F0502020204030204" pitchFamily="34" charset="0"/>
                <a:ea typeface="MS PGothic" panose="020B0600070205080204" pitchFamily="34" charset="-128"/>
              </a:rPr>
              <a:t> </a:t>
            </a:r>
            <a:r>
              <a:rPr lang="es-CO" sz="2400" b="1" dirty="0">
                <a:solidFill>
                  <a:srgbClr val="F26201"/>
                </a:solidFill>
                <a:latin typeface="Calibri" panose="020F0502020204030204" pitchFamily="34" charset="0"/>
                <a:ea typeface="MS PGothic" panose="020B0600070205080204" pitchFamily="34" charset="-128"/>
              </a:rPr>
              <a:t>Saludable</a:t>
            </a:r>
            <a:r>
              <a:rPr lang="es-CO" sz="2400" b="1" dirty="0">
                <a:solidFill>
                  <a:srgbClr val="858585"/>
                </a:solidFill>
                <a:latin typeface="Calibri" panose="020F0502020204030204" pitchFamily="34" charset="0"/>
                <a:ea typeface="MS PGothic" panose="020B0600070205080204" pitchFamily="34" charset="-128"/>
              </a:rPr>
              <a:t>. En </a:t>
            </a:r>
            <a:r>
              <a:rPr lang="es-CO" sz="2400" b="1" dirty="0">
                <a:solidFill>
                  <a:srgbClr val="F26201"/>
                </a:solidFill>
                <a:latin typeface="Calibri" panose="020F0502020204030204" pitchFamily="34" charset="0"/>
                <a:ea typeface="MS PGothic" panose="020B0600070205080204" pitchFamily="34" charset="-128"/>
              </a:rPr>
              <a:t>Bilingüismo</a:t>
            </a:r>
            <a:r>
              <a:rPr lang="es-CO" sz="2400" b="1" dirty="0">
                <a:solidFill>
                  <a:srgbClr val="F6915C"/>
                </a:solidFill>
                <a:latin typeface="Calibri" panose="020F0502020204030204" pitchFamily="34" charset="0"/>
                <a:ea typeface="MS PGothic" panose="020B0600070205080204" pitchFamily="34" charset="-128"/>
              </a:rPr>
              <a:t> </a:t>
            </a:r>
            <a:r>
              <a:rPr lang="es-CO" sz="2400" b="1" dirty="0">
                <a:solidFill>
                  <a:schemeClr val="bg1">
                    <a:lumMod val="50000"/>
                  </a:schemeClr>
                </a:solidFill>
                <a:latin typeface="Calibri" panose="020F0502020204030204" pitchFamily="34" charset="0"/>
                <a:ea typeface="MS PGothic" panose="020B0600070205080204" pitchFamily="34" charset="-128"/>
              </a:rPr>
              <a:t>participan</a:t>
            </a:r>
            <a:r>
              <a:rPr lang="es-CO" sz="2400" b="1" dirty="0">
                <a:solidFill>
                  <a:srgbClr val="F6915C"/>
                </a:solidFill>
                <a:latin typeface="Calibri" panose="020F0502020204030204" pitchFamily="34" charset="0"/>
                <a:ea typeface="MS PGothic" panose="020B0600070205080204" pitchFamily="34" charset="-128"/>
              </a:rPr>
              <a:t> </a:t>
            </a:r>
            <a:r>
              <a:rPr lang="es-CO" sz="2400" b="1" dirty="0">
                <a:solidFill>
                  <a:schemeClr val="bg1">
                    <a:lumMod val="50000"/>
                  </a:schemeClr>
                </a:solidFill>
                <a:latin typeface="Calibri" panose="020F0502020204030204" pitchFamily="34" charset="0"/>
                <a:ea typeface="MS PGothic" panose="020B0600070205080204" pitchFamily="34" charset="-128"/>
              </a:rPr>
              <a:t>el</a:t>
            </a:r>
            <a:r>
              <a:rPr lang="es-CO" sz="2400" b="1" dirty="0">
                <a:solidFill>
                  <a:srgbClr val="F6915C"/>
                </a:solidFill>
                <a:latin typeface="Calibri" panose="020F0502020204030204" pitchFamily="34" charset="0"/>
                <a:ea typeface="MS PGothic" panose="020B0600070205080204" pitchFamily="34" charset="-128"/>
              </a:rPr>
              <a:t> </a:t>
            </a:r>
            <a:r>
              <a:rPr lang="es-CO" sz="2400" b="1" dirty="0">
                <a:solidFill>
                  <a:srgbClr val="F26201"/>
                </a:solidFill>
                <a:latin typeface="Calibri" panose="020F0502020204030204" pitchFamily="34" charset="0"/>
                <a:ea typeface="MS PGothic" panose="020B0600070205080204" pitchFamily="34" charset="-128"/>
              </a:rPr>
              <a:t>Ministerio de Transporte y la Aeronáutica Civil</a:t>
            </a:r>
            <a:r>
              <a:rPr lang="es-CO" sz="2400" b="1" dirty="0">
                <a:solidFill>
                  <a:srgbClr val="F6915C"/>
                </a:solidFill>
                <a:latin typeface="Calibri" panose="020F0502020204030204" pitchFamily="34" charset="0"/>
                <a:ea typeface="MS PGothic" panose="020B0600070205080204" pitchFamily="34" charset="-128"/>
              </a:rPr>
              <a:t>.</a:t>
            </a:r>
            <a:endParaRPr lang="es-CO" sz="2400" b="1" dirty="0">
              <a:solidFill>
                <a:srgbClr val="858585"/>
              </a:solidFill>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2046718493"/>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9" y="3019889"/>
            <a:ext cx="9143982" cy="818222"/>
          </a:xfrm>
          <a:prstGeom prst="rect">
            <a:avLst/>
          </a:prstGeom>
        </p:spPr>
      </p:pic>
      <p:sp>
        <p:nvSpPr>
          <p:cNvPr id="15" name="CuadroTexto 15"/>
          <p:cNvSpPr txBox="1">
            <a:spLocks noChangeArrowheads="1"/>
          </p:cNvSpPr>
          <p:nvPr/>
        </p:nvSpPr>
        <p:spPr bwMode="auto">
          <a:xfrm>
            <a:off x="2422907" y="2974561"/>
            <a:ext cx="82450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r>
              <a:rPr lang="es-ES_tradnl" altLang="es-CO" sz="4800" b="1" dirty="0">
                <a:solidFill>
                  <a:srgbClr val="7F7F7F"/>
                </a:solidFill>
              </a:rPr>
              <a:t>Relación Estado - Ciudadano</a:t>
            </a:r>
          </a:p>
        </p:txBody>
      </p:sp>
      <p:sp>
        <p:nvSpPr>
          <p:cNvPr id="16" name="CuadroTexto 15"/>
          <p:cNvSpPr txBox="1">
            <a:spLocks noChangeArrowheads="1"/>
          </p:cNvSpPr>
          <p:nvPr/>
        </p:nvSpPr>
        <p:spPr bwMode="auto">
          <a:xfrm>
            <a:off x="1523999" y="3004349"/>
            <a:ext cx="79716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lnSpc>
                <a:spcPct val="100000"/>
              </a:lnSpc>
              <a:spcBef>
                <a:spcPct val="0"/>
              </a:spcBef>
              <a:buFontTx/>
              <a:buNone/>
            </a:pPr>
            <a:r>
              <a:rPr lang="es-ES_tradnl" altLang="es-CO" sz="4800" b="1" dirty="0">
                <a:solidFill>
                  <a:schemeClr val="bg1"/>
                </a:solidFill>
              </a:rPr>
              <a:t>3</a:t>
            </a:r>
          </a:p>
        </p:txBody>
      </p:sp>
    </p:spTree>
    <p:extLst>
      <p:ext uri="{BB962C8B-B14F-4D97-AF65-F5344CB8AC3E}">
        <p14:creationId xmlns:p14="http://schemas.microsoft.com/office/powerpoint/2010/main" val="27798175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8618798" y="5985166"/>
            <a:ext cx="3508547" cy="8174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2" name="Flecha: pentágono 51"/>
          <p:cNvSpPr/>
          <p:nvPr/>
        </p:nvSpPr>
        <p:spPr>
          <a:xfrm>
            <a:off x="1612391" y="4220801"/>
            <a:ext cx="6242500" cy="308560"/>
          </a:xfrm>
          <a:prstGeom prst="homePlate">
            <a:avLst>
              <a:gd name="adj" fmla="val 16231"/>
            </a:avLst>
          </a:prstGeom>
          <a:solidFill>
            <a:srgbClr val="D7B757"/>
          </a:solidFill>
        </p:spPr>
        <p:style>
          <a:lnRef idx="0">
            <a:schemeClr val="accent3"/>
          </a:lnRef>
          <a:fillRef idx="3">
            <a:schemeClr val="accent3"/>
          </a:fillRef>
          <a:effectRef idx="3">
            <a:schemeClr val="accent3"/>
          </a:effectRef>
          <a:fontRef idx="minor">
            <a:schemeClr val="lt1"/>
          </a:fontRef>
        </p:style>
        <p:txBody>
          <a:bodyPr rtlCol="0" anchor="ctr"/>
          <a:lstStyle/>
          <a:p>
            <a:pPr lvl="1" algn="r"/>
            <a:r>
              <a:rPr lang="es-CO" b="1" dirty="0">
                <a:solidFill>
                  <a:schemeClr val="bg1"/>
                </a:solidFill>
              </a:rPr>
              <a:t>Promedio de Vinculación de Hojas de Vida en SIGEP</a:t>
            </a:r>
          </a:p>
        </p:txBody>
      </p:sp>
      <p:sp>
        <p:nvSpPr>
          <p:cNvPr id="53" name="Flecha: pentágono 52"/>
          <p:cNvSpPr/>
          <p:nvPr/>
        </p:nvSpPr>
        <p:spPr>
          <a:xfrm>
            <a:off x="1612391" y="4739917"/>
            <a:ext cx="6242500" cy="308560"/>
          </a:xfrm>
          <a:prstGeom prst="homePlate">
            <a:avLst>
              <a:gd name="adj" fmla="val 16231"/>
            </a:avLst>
          </a:prstGeom>
          <a:solidFill>
            <a:srgbClr val="D7B757"/>
          </a:solidFill>
        </p:spPr>
        <p:style>
          <a:lnRef idx="0">
            <a:schemeClr val="accent3"/>
          </a:lnRef>
          <a:fillRef idx="3">
            <a:schemeClr val="accent3"/>
          </a:fillRef>
          <a:effectRef idx="3">
            <a:schemeClr val="accent3"/>
          </a:effectRef>
          <a:fontRef idx="minor">
            <a:schemeClr val="lt1"/>
          </a:fontRef>
        </p:style>
        <p:txBody>
          <a:bodyPr rtlCol="0" anchor="ctr"/>
          <a:lstStyle/>
          <a:p>
            <a:pPr lvl="1" algn="r"/>
            <a:r>
              <a:rPr lang="es-CO" b="1" dirty="0">
                <a:solidFill>
                  <a:schemeClr val="bg1"/>
                </a:solidFill>
              </a:rPr>
              <a:t>Promedio de Registro de Trámites en el SUIT</a:t>
            </a:r>
          </a:p>
        </p:txBody>
      </p:sp>
      <p:sp>
        <p:nvSpPr>
          <p:cNvPr id="43" name="Flecha: pentágono 42"/>
          <p:cNvSpPr/>
          <p:nvPr/>
        </p:nvSpPr>
        <p:spPr>
          <a:xfrm>
            <a:off x="221672" y="3980906"/>
            <a:ext cx="1999014" cy="1290166"/>
          </a:xfrm>
          <a:prstGeom prst="homePlate">
            <a:avLst>
              <a:gd name="adj" fmla="val 16231"/>
            </a:avLst>
          </a:prstGeom>
          <a:solidFill>
            <a:srgbClr val="FFC000"/>
          </a:solidFill>
        </p:spPr>
        <p:style>
          <a:lnRef idx="0">
            <a:schemeClr val="accent3"/>
          </a:lnRef>
          <a:fillRef idx="3">
            <a:schemeClr val="accent3"/>
          </a:fillRef>
          <a:effectRef idx="3">
            <a:schemeClr val="accent3"/>
          </a:effectRef>
          <a:fontRef idx="minor">
            <a:schemeClr val="lt1"/>
          </a:fontRef>
        </p:style>
        <p:txBody>
          <a:bodyPr rtlCol="0" anchor="ctr"/>
          <a:lstStyle/>
          <a:p>
            <a:r>
              <a:rPr lang="es-CO" sz="2000" b="1" dirty="0">
                <a:solidFill>
                  <a:schemeClr val="bg1"/>
                </a:solidFill>
              </a:rPr>
              <a:t>Transparencia y el Acceso a la Información</a:t>
            </a:r>
          </a:p>
        </p:txBody>
      </p:sp>
      <p:sp>
        <p:nvSpPr>
          <p:cNvPr id="6" name="CuadroTexto 15"/>
          <p:cNvSpPr txBox="1">
            <a:spLocks noChangeArrowheads="1"/>
          </p:cNvSpPr>
          <p:nvPr/>
        </p:nvSpPr>
        <p:spPr bwMode="auto">
          <a:xfrm>
            <a:off x="1" y="309298"/>
            <a:ext cx="12368782"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3200" b="1" dirty="0">
                <a:solidFill>
                  <a:srgbClr val="858585"/>
                </a:solidFill>
              </a:rPr>
              <a:t>Publicación del Plan Anticorrupción y de Atención al Ciudadano</a:t>
            </a:r>
          </a:p>
        </p:txBody>
      </p:sp>
      <p:sp>
        <p:nvSpPr>
          <p:cNvPr id="4" name="CuadroTexto 15"/>
          <p:cNvSpPr txBox="1">
            <a:spLocks noChangeArrowheads="1"/>
          </p:cNvSpPr>
          <p:nvPr/>
        </p:nvSpPr>
        <p:spPr bwMode="auto">
          <a:xfrm>
            <a:off x="1612391" y="676638"/>
            <a:ext cx="9144001"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2400" b="1" dirty="0">
                <a:solidFill>
                  <a:srgbClr val="858585"/>
                </a:solidFill>
              </a:rPr>
              <a:t>Sector vs. Rama Ejecutiva</a:t>
            </a:r>
          </a:p>
        </p:txBody>
      </p:sp>
      <p:sp>
        <p:nvSpPr>
          <p:cNvPr id="232" name="CuadroTexto 231"/>
          <p:cNvSpPr txBox="1"/>
          <p:nvPr/>
        </p:nvSpPr>
        <p:spPr>
          <a:xfrm>
            <a:off x="-64655" y="6499936"/>
            <a:ext cx="8674217" cy="276999"/>
          </a:xfrm>
          <a:prstGeom prst="rect">
            <a:avLst/>
          </a:prstGeom>
          <a:noFill/>
        </p:spPr>
        <p:txBody>
          <a:bodyPr wrap="square" rtlCol="0">
            <a:spAutoFit/>
          </a:bodyPr>
          <a:lstStyle/>
          <a:p>
            <a:r>
              <a:rPr lang="es-CO" sz="1200" b="1" i="1" dirty="0">
                <a:solidFill>
                  <a:srgbClr val="632B00"/>
                </a:solidFill>
              </a:rPr>
              <a:t>Fuente: Función Pública, Plan Anticorrupción, septiembre 30 de 2016</a:t>
            </a:r>
            <a:endParaRPr lang="es-CO" sz="1200" b="1" i="1" dirty="0">
              <a:solidFill>
                <a:srgbClr val="FF0000"/>
              </a:solidFill>
            </a:endParaRPr>
          </a:p>
        </p:txBody>
      </p:sp>
      <p:sp>
        <p:nvSpPr>
          <p:cNvPr id="26" name="Rectángulo: esquinas redondeadas 25"/>
          <p:cNvSpPr/>
          <p:nvPr/>
        </p:nvSpPr>
        <p:spPr>
          <a:xfrm>
            <a:off x="10372436" y="2696365"/>
            <a:ext cx="1537251" cy="2475999"/>
          </a:xfrm>
          <a:prstGeom prst="roundRect">
            <a:avLst>
              <a:gd name="adj" fmla="val 9808"/>
            </a:avLst>
          </a:prstGeom>
          <a:noFill/>
          <a:ln w="38100">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Rectángulo 21"/>
          <p:cNvSpPr/>
          <p:nvPr/>
        </p:nvSpPr>
        <p:spPr>
          <a:xfrm>
            <a:off x="10756391" y="4146660"/>
            <a:ext cx="986153" cy="886878"/>
          </a:xfrm>
          <a:prstGeom prst="rect">
            <a:avLst/>
          </a:prstGeom>
          <a:solidFill>
            <a:schemeClr val="bg1">
              <a:lumMod val="9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O" dirty="0"/>
          </a:p>
        </p:txBody>
      </p:sp>
      <p:sp>
        <p:nvSpPr>
          <p:cNvPr id="16" name="Rectángulo 15"/>
          <p:cNvSpPr/>
          <p:nvPr/>
        </p:nvSpPr>
        <p:spPr>
          <a:xfrm>
            <a:off x="10492151" y="4146658"/>
            <a:ext cx="264240" cy="88688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O" dirty="0"/>
          </a:p>
        </p:txBody>
      </p:sp>
      <p:sp>
        <p:nvSpPr>
          <p:cNvPr id="17" name="CuadroTexto 16"/>
          <p:cNvSpPr txBox="1"/>
          <p:nvPr/>
        </p:nvSpPr>
        <p:spPr>
          <a:xfrm>
            <a:off x="10522618" y="3347468"/>
            <a:ext cx="1055834" cy="338554"/>
          </a:xfrm>
          <a:prstGeom prst="rect">
            <a:avLst/>
          </a:prstGeom>
          <a:noFill/>
        </p:spPr>
        <p:txBody>
          <a:bodyPr wrap="square" rtlCol="0">
            <a:spAutoFit/>
          </a:bodyPr>
          <a:lstStyle/>
          <a:p>
            <a:pPr algn="ctr"/>
            <a:r>
              <a:rPr lang="es-CO" sz="1600" b="1" dirty="0"/>
              <a:t>Sector</a:t>
            </a:r>
          </a:p>
        </p:txBody>
      </p:sp>
      <p:sp>
        <p:nvSpPr>
          <p:cNvPr id="18" name="CuadroTexto 17"/>
          <p:cNvSpPr txBox="1"/>
          <p:nvPr/>
        </p:nvSpPr>
        <p:spPr>
          <a:xfrm>
            <a:off x="10682133" y="4146659"/>
            <a:ext cx="1055835" cy="584775"/>
          </a:xfrm>
          <a:prstGeom prst="rect">
            <a:avLst/>
          </a:prstGeom>
          <a:noFill/>
        </p:spPr>
        <p:txBody>
          <a:bodyPr wrap="square" rtlCol="0">
            <a:spAutoFit/>
          </a:bodyPr>
          <a:lstStyle/>
          <a:p>
            <a:pPr algn="ctr"/>
            <a:r>
              <a:rPr lang="es-CO" sz="1600" b="1" dirty="0"/>
              <a:t>Rama Ejecutiva</a:t>
            </a:r>
          </a:p>
        </p:txBody>
      </p:sp>
      <p:sp>
        <p:nvSpPr>
          <p:cNvPr id="19" name="CuadroTexto 18"/>
          <p:cNvSpPr txBox="1"/>
          <p:nvPr/>
        </p:nvSpPr>
        <p:spPr>
          <a:xfrm>
            <a:off x="10522616" y="3566312"/>
            <a:ext cx="1055835" cy="461665"/>
          </a:xfrm>
          <a:prstGeom prst="rect">
            <a:avLst/>
          </a:prstGeom>
          <a:noFill/>
        </p:spPr>
        <p:txBody>
          <a:bodyPr wrap="square" rtlCol="0">
            <a:spAutoFit/>
          </a:bodyPr>
          <a:lstStyle/>
          <a:p>
            <a:pPr algn="r"/>
            <a:r>
              <a:rPr lang="es-CO" sz="2400" b="1" dirty="0">
                <a:solidFill>
                  <a:srgbClr val="ED6608"/>
                </a:solidFill>
              </a:rPr>
              <a:t>100%</a:t>
            </a:r>
          </a:p>
        </p:txBody>
      </p:sp>
      <p:sp>
        <p:nvSpPr>
          <p:cNvPr id="20" name="CuadroTexto 19"/>
          <p:cNvSpPr txBox="1"/>
          <p:nvPr/>
        </p:nvSpPr>
        <p:spPr>
          <a:xfrm>
            <a:off x="10682133" y="4586812"/>
            <a:ext cx="1060411" cy="461665"/>
          </a:xfrm>
          <a:prstGeom prst="rect">
            <a:avLst/>
          </a:prstGeom>
          <a:noFill/>
        </p:spPr>
        <p:txBody>
          <a:bodyPr wrap="square" rtlCol="0">
            <a:spAutoFit/>
          </a:bodyPr>
          <a:lstStyle/>
          <a:p>
            <a:pPr algn="ctr"/>
            <a:r>
              <a:rPr lang="es-CO" sz="2400" b="1" dirty="0">
                <a:solidFill>
                  <a:srgbClr val="5B9BD5"/>
                </a:solidFill>
              </a:rPr>
              <a:t>96%</a:t>
            </a:r>
          </a:p>
        </p:txBody>
      </p:sp>
      <p:sp>
        <p:nvSpPr>
          <p:cNvPr id="24" name="CuadroTexto 23"/>
          <p:cNvSpPr txBox="1"/>
          <p:nvPr/>
        </p:nvSpPr>
        <p:spPr>
          <a:xfrm>
            <a:off x="10492151" y="2696365"/>
            <a:ext cx="1245817" cy="584775"/>
          </a:xfrm>
          <a:prstGeom prst="rect">
            <a:avLst/>
          </a:prstGeom>
          <a:noFill/>
        </p:spPr>
        <p:txBody>
          <a:bodyPr wrap="square" rtlCol="0">
            <a:spAutoFit/>
          </a:bodyPr>
          <a:lstStyle/>
          <a:p>
            <a:pPr algn="ctr"/>
            <a:r>
              <a:rPr lang="es-CO" sz="1600" b="1" dirty="0"/>
              <a:t>Publicación del Plan</a:t>
            </a:r>
          </a:p>
        </p:txBody>
      </p:sp>
      <p:sp>
        <p:nvSpPr>
          <p:cNvPr id="45" name="Flecha: pentágono 44"/>
          <p:cNvSpPr/>
          <p:nvPr/>
        </p:nvSpPr>
        <p:spPr>
          <a:xfrm>
            <a:off x="1612391" y="1401686"/>
            <a:ext cx="6242500" cy="308560"/>
          </a:xfrm>
          <a:prstGeom prst="homePlate">
            <a:avLst>
              <a:gd name="adj" fmla="val 16231"/>
            </a:avLst>
          </a:prstGeom>
          <a:solidFill>
            <a:srgbClr val="579BA3"/>
          </a:solidFill>
        </p:spPr>
        <p:style>
          <a:lnRef idx="0">
            <a:schemeClr val="accent3"/>
          </a:lnRef>
          <a:fillRef idx="3">
            <a:schemeClr val="accent3"/>
          </a:fillRef>
          <a:effectRef idx="3">
            <a:schemeClr val="accent3"/>
          </a:effectRef>
          <a:fontRef idx="minor">
            <a:schemeClr val="lt1"/>
          </a:fontRef>
        </p:style>
        <p:txBody>
          <a:bodyPr rtlCol="0" anchor="ctr"/>
          <a:lstStyle/>
          <a:p>
            <a:pPr lvl="1" algn="r"/>
            <a:r>
              <a:rPr lang="es-CO" b="1" dirty="0">
                <a:solidFill>
                  <a:schemeClr val="bg1"/>
                </a:solidFill>
              </a:rPr>
              <a:t>Evaluación de la Estrategia de Rendición de Cuentas</a:t>
            </a:r>
          </a:p>
        </p:txBody>
      </p:sp>
      <p:sp>
        <p:nvSpPr>
          <p:cNvPr id="47" name="Flecha: pentágono 46"/>
          <p:cNvSpPr/>
          <p:nvPr/>
        </p:nvSpPr>
        <p:spPr>
          <a:xfrm>
            <a:off x="1612391" y="1808066"/>
            <a:ext cx="6242500" cy="308560"/>
          </a:xfrm>
          <a:prstGeom prst="homePlate">
            <a:avLst>
              <a:gd name="adj" fmla="val 16231"/>
            </a:avLst>
          </a:prstGeom>
          <a:solidFill>
            <a:srgbClr val="579BA3"/>
          </a:solidFill>
        </p:spPr>
        <p:style>
          <a:lnRef idx="0">
            <a:schemeClr val="accent3"/>
          </a:lnRef>
          <a:fillRef idx="3">
            <a:schemeClr val="accent3"/>
          </a:fillRef>
          <a:effectRef idx="3">
            <a:schemeClr val="accent3"/>
          </a:effectRef>
          <a:fontRef idx="minor">
            <a:schemeClr val="lt1"/>
          </a:fontRef>
        </p:style>
        <p:txBody>
          <a:bodyPr rtlCol="0" anchor="ctr"/>
          <a:lstStyle/>
          <a:p>
            <a:pPr lvl="1" algn="r"/>
            <a:r>
              <a:rPr lang="es-CO" b="1" dirty="0">
                <a:solidFill>
                  <a:schemeClr val="bg1"/>
                </a:solidFill>
              </a:rPr>
              <a:t>Incentivos para la Rendición de Cuentas</a:t>
            </a:r>
          </a:p>
        </p:txBody>
      </p:sp>
      <p:sp>
        <p:nvSpPr>
          <p:cNvPr id="48" name="Flecha: pentágono 47"/>
          <p:cNvSpPr/>
          <p:nvPr/>
        </p:nvSpPr>
        <p:spPr>
          <a:xfrm>
            <a:off x="1612391" y="2233943"/>
            <a:ext cx="6242500" cy="308560"/>
          </a:xfrm>
          <a:prstGeom prst="homePlate">
            <a:avLst>
              <a:gd name="adj" fmla="val 16231"/>
            </a:avLst>
          </a:prstGeom>
          <a:solidFill>
            <a:srgbClr val="579BA3"/>
          </a:solidFill>
        </p:spPr>
        <p:style>
          <a:lnRef idx="0">
            <a:schemeClr val="accent3"/>
          </a:lnRef>
          <a:fillRef idx="3">
            <a:schemeClr val="accent3"/>
          </a:fillRef>
          <a:effectRef idx="3">
            <a:schemeClr val="accent3"/>
          </a:effectRef>
          <a:fontRef idx="minor">
            <a:schemeClr val="lt1"/>
          </a:fontRef>
        </p:style>
        <p:txBody>
          <a:bodyPr rtlCol="0" anchor="ctr"/>
          <a:lstStyle/>
          <a:p>
            <a:pPr lvl="1" algn="r"/>
            <a:r>
              <a:rPr lang="es-CO" b="1" dirty="0">
                <a:solidFill>
                  <a:schemeClr val="bg1"/>
                </a:solidFill>
              </a:rPr>
              <a:t>Acciones de Diálogo Adicionales</a:t>
            </a:r>
          </a:p>
        </p:txBody>
      </p:sp>
      <p:sp>
        <p:nvSpPr>
          <p:cNvPr id="49" name="Flecha: pentágono 48"/>
          <p:cNvSpPr/>
          <p:nvPr/>
        </p:nvSpPr>
        <p:spPr>
          <a:xfrm>
            <a:off x="1612391" y="2637754"/>
            <a:ext cx="6242500" cy="308560"/>
          </a:xfrm>
          <a:prstGeom prst="homePlate">
            <a:avLst>
              <a:gd name="adj" fmla="val 16231"/>
            </a:avLst>
          </a:prstGeom>
          <a:solidFill>
            <a:srgbClr val="579BA3"/>
          </a:solidFill>
        </p:spPr>
        <p:style>
          <a:lnRef idx="0">
            <a:schemeClr val="accent3"/>
          </a:lnRef>
          <a:fillRef idx="3">
            <a:schemeClr val="accent3"/>
          </a:fillRef>
          <a:effectRef idx="3">
            <a:schemeClr val="accent3"/>
          </a:effectRef>
          <a:fontRef idx="minor">
            <a:schemeClr val="lt1"/>
          </a:fontRef>
        </p:style>
        <p:txBody>
          <a:bodyPr rtlCol="0" anchor="ctr"/>
          <a:lstStyle/>
          <a:p>
            <a:pPr lvl="1" algn="r"/>
            <a:r>
              <a:rPr lang="es-CO" b="1" dirty="0">
                <a:solidFill>
                  <a:schemeClr val="bg1"/>
                </a:solidFill>
              </a:rPr>
              <a:t>Programación Audiencia Pública de Rendición de Cuentas</a:t>
            </a:r>
          </a:p>
        </p:txBody>
      </p:sp>
      <p:sp>
        <p:nvSpPr>
          <p:cNvPr id="50" name="Flecha: pentágono 49"/>
          <p:cNvSpPr/>
          <p:nvPr/>
        </p:nvSpPr>
        <p:spPr>
          <a:xfrm>
            <a:off x="1612391" y="3032321"/>
            <a:ext cx="6242500" cy="308560"/>
          </a:xfrm>
          <a:prstGeom prst="homePlate">
            <a:avLst>
              <a:gd name="adj" fmla="val 16231"/>
            </a:avLst>
          </a:prstGeom>
          <a:solidFill>
            <a:srgbClr val="579BA3"/>
          </a:solidFill>
        </p:spPr>
        <p:style>
          <a:lnRef idx="0">
            <a:schemeClr val="accent3"/>
          </a:lnRef>
          <a:fillRef idx="3">
            <a:schemeClr val="accent3"/>
          </a:fillRef>
          <a:effectRef idx="3">
            <a:schemeClr val="accent3"/>
          </a:effectRef>
          <a:fontRef idx="minor">
            <a:schemeClr val="lt1"/>
          </a:fontRef>
        </p:style>
        <p:txBody>
          <a:bodyPr rtlCol="0" anchor="ctr"/>
          <a:lstStyle/>
          <a:p>
            <a:pPr lvl="1" algn="r"/>
            <a:r>
              <a:rPr lang="es-CO" b="1" dirty="0">
                <a:solidFill>
                  <a:schemeClr val="bg1"/>
                </a:solidFill>
              </a:rPr>
              <a:t>Publicación de Información en la Página Web</a:t>
            </a:r>
          </a:p>
        </p:txBody>
      </p:sp>
      <p:sp>
        <p:nvSpPr>
          <p:cNvPr id="51" name="Flecha: pentágono 50"/>
          <p:cNvSpPr/>
          <p:nvPr/>
        </p:nvSpPr>
        <p:spPr>
          <a:xfrm>
            <a:off x="1612391" y="3436994"/>
            <a:ext cx="6242500" cy="308560"/>
          </a:xfrm>
          <a:prstGeom prst="homePlate">
            <a:avLst>
              <a:gd name="adj" fmla="val 16231"/>
            </a:avLst>
          </a:prstGeom>
          <a:solidFill>
            <a:srgbClr val="579BA3"/>
          </a:solidFill>
        </p:spPr>
        <p:style>
          <a:lnRef idx="0">
            <a:schemeClr val="accent3"/>
          </a:lnRef>
          <a:fillRef idx="3">
            <a:schemeClr val="accent3"/>
          </a:fillRef>
          <a:effectRef idx="3">
            <a:schemeClr val="accent3"/>
          </a:effectRef>
          <a:fontRef idx="minor">
            <a:schemeClr val="lt1"/>
          </a:fontRef>
        </p:style>
        <p:txBody>
          <a:bodyPr rtlCol="0" anchor="ctr"/>
          <a:lstStyle/>
          <a:p>
            <a:pPr lvl="1" algn="r"/>
            <a:r>
              <a:rPr lang="es-CO" b="1" dirty="0">
                <a:solidFill>
                  <a:schemeClr val="bg1"/>
                </a:solidFill>
              </a:rPr>
              <a:t>Otros Medios de Publicación de Información</a:t>
            </a:r>
          </a:p>
        </p:txBody>
      </p:sp>
      <p:sp>
        <p:nvSpPr>
          <p:cNvPr id="55" name="Flecha: pentágono 54"/>
          <p:cNvSpPr/>
          <p:nvPr/>
        </p:nvSpPr>
        <p:spPr>
          <a:xfrm>
            <a:off x="1612391" y="5468781"/>
            <a:ext cx="6242500" cy="308560"/>
          </a:xfrm>
          <a:prstGeom prst="homePlate">
            <a:avLst>
              <a:gd name="adj" fmla="val 16231"/>
            </a:avLst>
          </a:prstGeom>
          <a:solidFill>
            <a:srgbClr val="8FAE7B"/>
          </a:solidFill>
        </p:spPr>
        <p:style>
          <a:lnRef idx="0">
            <a:schemeClr val="accent3"/>
          </a:lnRef>
          <a:fillRef idx="3">
            <a:schemeClr val="accent3"/>
          </a:fillRef>
          <a:effectRef idx="3">
            <a:schemeClr val="accent3"/>
          </a:effectRef>
          <a:fontRef idx="minor">
            <a:schemeClr val="lt1"/>
          </a:fontRef>
        </p:style>
        <p:txBody>
          <a:bodyPr rtlCol="0" anchor="ctr"/>
          <a:lstStyle/>
          <a:p>
            <a:pPr lvl="1" algn="r"/>
            <a:r>
              <a:rPr lang="es-CO" b="1" dirty="0">
                <a:solidFill>
                  <a:schemeClr val="bg1"/>
                </a:solidFill>
              </a:rPr>
              <a:t>Estrategia de Racionalización Cumple con Parámetros</a:t>
            </a:r>
          </a:p>
        </p:txBody>
      </p:sp>
      <p:sp>
        <p:nvSpPr>
          <p:cNvPr id="56" name="Flecha: pentágono 55"/>
          <p:cNvSpPr/>
          <p:nvPr/>
        </p:nvSpPr>
        <p:spPr>
          <a:xfrm>
            <a:off x="1612390" y="5868240"/>
            <a:ext cx="6242501" cy="517767"/>
          </a:xfrm>
          <a:prstGeom prst="homePlate">
            <a:avLst>
              <a:gd name="adj" fmla="val 16231"/>
            </a:avLst>
          </a:prstGeom>
          <a:solidFill>
            <a:srgbClr val="8FAE7B"/>
          </a:solidFill>
        </p:spPr>
        <p:style>
          <a:lnRef idx="0">
            <a:schemeClr val="accent3"/>
          </a:lnRef>
          <a:fillRef idx="3">
            <a:schemeClr val="accent3"/>
          </a:fillRef>
          <a:effectRef idx="3">
            <a:schemeClr val="accent3"/>
          </a:effectRef>
          <a:fontRef idx="minor">
            <a:schemeClr val="lt1"/>
          </a:fontRef>
        </p:style>
        <p:txBody>
          <a:bodyPr rtlCol="0" anchor="ctr"/>
          <a:lstStyle/>
          <a:p>
            <a:pPr lvl="1" algn="r"/>
            <a:r>
              <a:rPr lang="es-CO" b="1" dirty="0">
                <a:solidFill>
                  <a:schemeClr val="bg1"/>
                </a:solidFill>
              </a:rPr>
              <a:t>Estrategia Diligenciada en Módulo de “Gestión de Racionalización” del SUIT</a:t>
            </a:r>
          </a:p>
        </p:txBody>
      </p:sp>
      <p:sp>
        <p:nvSpPr>
          <p:cNvPr id="44" name="Flecha: pentágono 43"/>
          <p:cNvSpPr/>
          <p:nvPr/>
        </p:nvSpPr>
        <p:spPr>
          <a:xfrm>
            <a:off x="221671" y="5424822"/>
            <a:ext cx="2187699" cy="995273"/>
          </a:xfrm>
          <a:prstGeom prst="homePlate">
            <a:avLst>
              <a:gd name="adj" fmla="val 16231"/>
            </a:avLst>
          </a:prstGeom>
          <a:solidFill>
            <a:srgbClr val="70AD47"/>
          </a:solidFill>
        </p:spPr>
        <p:style>
          <a:lnRef idx="0">
            <a:schemeClr val="accent3"/>
          </a:lnRef>
          <a:fillRef idx="3">
            <a:schemeClr val="accent3"/>
          </a:fillRef>
          <a:effectRef idx="3">
            <a:schemeClr val="accent3"/>
          </a:effectRef>
          <a:fontRef idx="minor">
            <a:schemeClr val="lt1"/>
          </a:fontRef>
        </p:style>
        <p:txBody>
          <a:bodyPr rtlCol="0" anchor="ctr"/>
          <a:lstStyle/>
          <a:p>
            <a:r>
              <a:rPr lang="es-CO" sz="2000" b="1" dirty="0">
                <a:solidFill>
                  <a:schemeClr val="bg1"/>
                </a:solidFill>
              </a:rPr>
              <a:t>Racionalización de Trámites</a:t>
            </a:r>
          </a:p>
        </p:txBody>
      </p:sp>
      <p:sp>
        <p:nvSpPr>
          <p:cNvPr id="67" name="Rectángulo 66"/>
          <p:cNvSpPr/>
          <p:nvPr/>
        </p:nvSpPr>
        <p:spPr>
          <a:xfrm>
            <a:off x="8921807" y="1080380"/>
            <a:ext cx="879207" cy="5305627"/>
          </a:xfrm>
          <a:prstGeom prst="rect">
            <a:avLst/>
          </a:prstGeom>
          <a:solidFill>
            <a:schemeClr val="bg1">
              <a:lumMod val="9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O" dirty="0"/>
          </a:p>
        </p:txBody>
      </p:sp>
      <p:sp>
        <p:nvSpPr>
          <p:cNvPr id="68" name="Rectángulo 67"/>
          <p:cNvSpPr/>
          <p:nvPr/>
        </p:nvSpPr>
        <p:spPr>
          <a:xfrm>
            <a:off x="8745875" y="1081499"/>
            <a:ext cx="175932" cy="5295687"/>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O" dirty="0"/>
          </a:p>
        </p:txBody>
      </p:sp>
      <p:sp>
        <p:nvSpPr>
          <p:cNvPr id="69" name="CuadroTexto 68"/>
          <p:cNvSpPr txBox="1"/>
          <p:nvPr/>
        </p:nvSpPr>
        <p:spPr>
          <a:xfrm>
            <a:off x="7938798" y="1080714"/>
            <a:ext cx="723170" cy="338554"/>
          </a:xfrm>
          <a:prstGeom prst="rect">
            <a:avLst/>
          </a:prstGeom>
          <a:noFill/>
        </p:spPr>
        <p:txBody>
          <a:bodyPr wrap="square" rtlCol="0">
            <a:spAutoFit/>
          </a:bodyPr>
          <a:lstStyle/>
          <a:p>
            <a:pPr algn="ctr"/>
            <a:r>
              <a:rPr lang="es-CO" sz="1600" b="1" dirty="0"/>
              <a:t>Sector</a:t>
            </a:r>
          </a:p>
        </p:txBody>
      </p:sp>
      <p:sp>
        <p:nvSpPr>
          <p:cNvPr id="70" name="CuadroTexto 69"/>
          <p:cNvSpPr txBox="1"/>
          <p:nvPr/>
        </p:nvSpPr>
        <p:spPr>
          <a:xfrm>
            <a:off x="8896987" y="1080380"/>
            <a:ext cx="970618" cy="338554"/>
          </a:xfrm>
          <a:prstGeom prst="rect">
            <a:avLst/>
          </a:prstGeom>
          <a:noFill/>
        </p:spPr>
        <p:txBody>
          <a:bodyPr wrap="square" rtlCol="0">
            <a:spAutoFit/>
          </a:bodyPr>
          <a:lstStyle/>
          <a:p>
            <a:pPr algn="ctr"/>
            <a:r>
              <a:rPr lang="es-CO" sz="1600" b="1" dirty="0"/>
              <a:t>Rama Ej.</a:t>
            </a:r>
          </a:p>
        </p:txBody>
      </p:sp>
      <p:sp>
        <p:nvSpPr>
          <p:cNvPr id="71" name="CuadroTexto 70"/>
          <p:cNvSpPr txBox="1"/>
          <p:nvPr/>
        </p:nvSpPr>
        <p:spPr>
          <a:xfrm>
            <a:off x="7854892" y="1376178"/>
            <a:ext cx="890982" cy="369332"/>
          </a:xfrm>
          <a:prstGeom prst="rect">
            <a:avLst/>
          </a:prstGeom>
          <a:noFill/>
        </p:spPr>
        <p:txBody>
          <a:bodyPr wrap="square" rtlCol="0">
            <a:spAutoFit/>
          </a:bodyPr>
          <a:lstStyle/>
          <a:p>
            <a:pPr algn="r"/>
            <a:r>
              <a:rPr lang="es-CO" b="1" dirty="0">
                <a:solidFill>
                  <a:srgbClr val="ED6608"/>
                </a:solidFill>
              </a:rPr>
              <a:t>80%</a:t>
            </a:r>
          </a:p>
        </p:txBody>
      </p:sp>
      <p:sp>
        <p:nvSpPr>
          <p:cNvPr id="72" name="CuadroTexto 71"/>
          <p:cNvSpPr txBox="1"/>
          <p:nvPr/>
        </p:nvSpPr>
        <p:spPr>
          <a:xfrm>
            <a:off x="8877383" y="1377043"/>
            <a:ext cx="881958" cy="369332"/>
          </a:xfrm>
          <a:prstGeom prst="rect">
            <a:avLst/>
          </a:prstGeom>
          <a:noFill/>
        </p:spPr>
        <p:txBody>
          <a:bodyPr wrap="square" rtlCol="0">
            <a:spAutoFit/>
          </a:bodyPr>
          <a:lstStyle/>
          <a:p>
            <a:pPr algn="r"/>
            <a:r>
              <a:rPr lang="es-CO" b="1" dirty="0">
                <a:solidFill>
                  <a:srgbClr val="5B9BD5"/>
                </a:solidFill>
              </a:rPr>
              <a:t>76%</a:t>
            </a:r>
          </a:p>
        </p:txBody>
      </p:sp>
      <p:sp>
        <p:nvSpPr>
          <p:cNvPr id="74" name="CuadroTexto 73"/>
          <p:cNvSpPr txBox="1"/>
          <p:nvPr/>
        </p:nvSpPr>
        <p:spPr>
          <a:xfrm>
            <a:off x="7854892" y="2224986"/>
            <a:ext cx="890982" cy="369332"/>
          </a:xfrm>
          <a:prstGeom prst="rect">
            <a:avLst/>
          </a:prstGeom>
          <a:noFill/>
        </p:spPr>
        <p:txBody>
          <a:bodyPr wrap="square" rtlCol="0">
            <a:spAutoFit/>
          </a:bodyPr>
          <a:lstStyle/>
          <a:p>
            <a:pPr algn="r"/>
            <a:r>
              <a:rPr lang="es-CO" b="1" dirty="0">
                <a:solidFill>
                  <a:srgbClr val="ED6608"/>
                </a:solidFill>
              </a:rPr>
              <a:t>100%</a:t>
            </a:r>
          </a:p>
        </p:txBody>
      </p:sp>
      <p:sp>
        <p:nvSpPr>
          <p:cNvPr id="75" name="CuadroTexto 74"/>
          <p:cNvSpPr txBox="1"/>
          <p:nvPr/>
        </p:nvSpPr>
        <p:spPr>
          <a:xfrm>
            <a:off x="8877383" y="2225851"/>
            <a:ext cx="881958" cy="369332"/>
          </a:xfrm>
          <a:prstGeom prst="rect">
            <a:avLst/>
          </a:prstGeom>
          <a:noFill/>
        </p:spPr>
        <p:txBody>
          <a:bodyPr wrap="square" rtlCol="0">
            <a:spAutoFit/>
          </a:bodyPr>
          <a:lstStyle/>
          <a:p>
            <a:pPr algn="r"/>
            <a:r>
              <a:rPr lang="es-CO" b="1" dirty="0">
                <a:solidFill>
                  <a:srgbClr val="5B9BD5"/>
                </a:solidFill>
              </a:rPr>
              <a:t>81%</a:t>
            </a:r>
          </a:p>
        </p:txBody>
      </p:sp>
      <p:sp>
        <p:nvSpPr>
          <p:cNvPr id="76" name="CuadroTexto 75"/>
          <p:cNvSpPr txBox="1"/>
          <p:nvPr/>
        </p:nvSpPr>
        <p:spPr>
          <a:xfrm>
            <a:off x="7854892" y="2628221"/>
            <a:ext cx="890982" cy="369332"/>
          </a:xfrm>
          <a:prstGeom prst="rect">
            <a:avLst/>
          </a:prstGeom>
          <a:noFill/>
        </p:spPr>
        <p:txBody>
          <a:bodyPr wrap="square" rtlCol="0">
            <a:spAutoFit/>
          </a:bodyPr>
          <a:lstStyle/>
          <a:p>
            <a:pPr algn="r"/>
            <a:r>
              <a:rPr lang="es-CO" b="1" dirty="0">
                <a:solidFill>
                  <a:srgbClr val="ED6608"/>
                </a:solidFill>
              </a:rPr>
              <a:t>100%</a:t>
            </a:r>
          </a:p>
        </p:txBody>
      </p:sp>
      <p:sp>
        <p:nvSpPr>
          <p:cNvPr id="77" name="CuadroTexto 76"/>
          <p:cNvSpPr txBox="1"/>
          <p:nvPr/>
        </p:nvSpPr>
        <p:spPr>
          <a:xfrm>
            <a:off x="8877383" y="2629086"/>
            <a:ext cx="881958" cy="369332"/>
          </a:xfrm>
          <a:prstGeom prst="rect">
            <a:avLst/>
          </a:prstGeom>
          <a:noFill/>
        </p:spPr>
        <p:txBody>
          <a:bodyPr wrap="square" rtlCol="0">
            <a:spAutoFit/>
          </a:bodyPr>
          <a:lstStyle/>
          <a:p>
            <a:pPr algn="r"/>
            <a:r>
              <a:rPr lang="es-CO" b="1" dirty="0">
                <a:solidFill>
                  <a:srgbClr val="5B9BD5"/>
                </a:solidFill>
              </a:rPr>
              <a:t>76%</a:t>
            </a:r>
          </a:p>
        </p:txBody>
      </p:sp>
      <p:sp>
        <p:nvSpPr>
          <p:cNvPr id="78" name="CuadroTexto 77"/>
          <p:cNvSpPr txBox="1"/>
          <p:nvPr/>
        </p:nvSpPr>
        <p:spPr>
          <a:xfrm>
            <a:off x="7854892" y="1797430"/>
            <a:ext cx="890982" cy="369332"/>
          </a:xfrm>
          <a:prstGeom prst="rect">
            <a:avLst/>
          </a:prstGeom>
          <a:noFill/>
        </p:spPr>
        <p:txBody>
          <a:bodyPr wrap="square" rtlCol="0">
            <a:spAutoFit/>
          </a:bodyPr>
          <a:lstStyle/>
          <a:p>
            <a:pPr algn="r"/>
            <a:r>
              <a:rPr lang="es-CO" b="1" dirty="0">
                <a:solidFill>
                  <a:srgbClr val="ED6608"/>
                </a:solidFill>
              </a:rPr>
              <a:t>80%</a:t>
            </a:r>
          </a:p>
        </p:txBody>
      </p:sp>
      <p:sp>
        <p:nvSpPr>
          <p:cNvPr id="79" name="CuadroTexto 78"/>
          <p:cNvSpPr txBox="1"/>
          <p:nvPr/>
        </p:nvSpPr>
        <p:spPr>
          <a:xfrm>
            <a:off x="8877383" y="1798295"/>
            <a:ext cx="881958" cy="369332"/>
          </a:xfrm>
          <a:prstGeom prst="rect">
            <a:avLst/>
          </a:prstGeom>
          <a:noFill/>
        </p:spPr>
        <p:txBody>
          <a:bodyPr wrap="square" rtlCol="0">
            <a:spAutoFit/>
          </a:bodyPr>
          <a:lstStyle/>
          <a:p>
            <a:pPr algn="r"/>
            <a:r>
              <a:rPr lang="es-CO" b="1" dirty="0">
                <a:solidFill>
                  <a:srgbClr val="5B9BD5"/>
                </a:solidFill>
              </a:rPr>
              <a:t>76%</a:t>
            </a:r>
          </a:p>
        </p:txBody>
      </p:sp>
      <p:sp>
        <p:nvSpPr>
          <p:cNvPr id="80" name="CuadroTexto 79"/>
          <p:cNvSpPr txBox="1"/>
          <p:nvPr/>
        </p:nvSpPr>
        <p:spPr>
          <a:xfrm>
            <a:off x="7854892" y="3014272"/>
            <a:ext cx="890982" cy="369332"/>
          </a:xfrm>
          <a:prstGeom prst="rect">
            <a:avLst/>
          </a:prstGeom>
          <a:noFill/>
        </p:spPr>
        <p:txBody>
          <a:bodyPr wrap="square" rtlCol="0">
            <a:spAutoFit/>
          </a:bodyPr>
          <a:lstStyle/>
          <a:p>
            <a:pPr algn="r"/>
            <a:r>
              <a:rPr lang="es-CO" b="1" dirty="0">
                <a:solidFill>
                  <a:srgbClr val="ED6608"/>
                </a:solidFill>
              </a:rPr>
              <a:t>100%</a:t>
            </a:r>
          </a:p>
        </p:txBody>
      </p:sp>
      <p:sp>
        <p:nvSpPr>
          <p:cNvPr id="81" name="CuadroTexto 80"/>
          <p:cNvSpPr txBox="1"/>
          <p:nvPr/>
        </p:nvSpPr>
        <p:spPr>
          <a:xfrm>
            <a:off x="8877383" y="3015137"/>
            <a:ext cx="881958" cy="369332"/>
          </a:xfrm>
          <a:prstGeom prst="rect">
            <a:avLst/>
          </a:prstGeom>
          <a:noFill/>
        </p:spPr>
        <p:txBody>
          <a:bodyPr wrap="square" rtlCol="0">
            <a:spAutoFit/>
          </a:bodyPr>
          <a:lstStyle/>
          <a:p>
            <a:pPr algn="r"/>
            <a:r>
              <a:rPr lang="es-CO" b="1" dirty="0">
                <a:solidFill>
                  <a:srgbClr val="5B9BD5"/>
                </a:solidFill>
              </a:rPr>
              <a:t>80%</a:t>
            </a:r>
          </a:p>
        </p:txBody>
      </p:sp>
      <p:sp>
        <p:nvSpPr>
          <p:cNvPr id="82" name="CuadroTexto 81"/>
          <p:cNvSpPr txBox="1"/>
          <p:nvPr/>
        </p:nvSpPr>
        <p:spPr>
          <a:xfrm>
            <a:off x="7854892" y="3426888"/>
            <a:ext cx="890982" cy="369332"/>
          </a:xfrm>
          <a:prstGeom prst="rect">
            <a:avLst/>
          </a:prstGeom>
          <a:noFill/>
        </p:spPr>
        <p:txBody>
          <a:bodyPr wrap="square" rtlCol="0">
            <a:spAutoFit/>
          </a:bodyPr>
          <a:lstStyle/>
          <a:p>
            <a:pPr algn="r"/>
            <a:r>
              <a:rPr lang="es-CO" b="1" dirty="0">
                <a:solidFill>
                  <a:srgbClr val="ED6608"/>
                </a:solidFill>
              </a:rPr>
              <a:t>80%</a:t>
            </a:r>
          </a:p>
        </p:txBody>
      </p:sp>
      <p:sp>
        <p:nvSpPr>
          <p:cNvPr id="83" name="CuadroTexto 82"/>
          <p:cNvSpPr txBox="1"/>
          <p:nvPr/>
        </p:nvSpPr>
        <p:spPr>
          <a:xfrm>
            <a:off x="8877383" y="3427753"/>
            <a:ext cx="881958" cy="369332"/>
          </a:xfrm>
          <a:prstGeom prst="rect">
            <a:avLst/>
          </a:prstGeom>
          <a:noFill/>
        </p:spPr>
        <p:txBody>
          <a:bodyPr wrap="square" rtlCol="0">
            <a:spAutoFit/>
          </a:bodyPr>
          <a:lstStyle/>
          <a:p>
            <a:pPr algn="r"/>
            <a:r>
              <a:rPr lang="es-CO" b="1" dirty="0">
                <a:solidFill>
                  <a:srgbClr val="5B9BD5"/>
                </a:solidFill>
              </a:rPr>
              <a:t>73%</a:t>
            </a:r>
          </a:p>
        </p:txBody>
      </p:sp>
      <p:sp>
        <p:nvSpPr>
          <p:cNvPr id="84" name="CuadroTexto 83"/>
          <p:cNvSpPr txBox="1"/>
          <p:nvPr/>
        </p:nvSpPr>
        <p:spPr>
          <a:xfrm>
            <a:off x="7854892" y="4213107"/>
            <a:ext cx="890982" cy="369332"/>
          </a:xfrm>
          <a:prstGeom prst="rect">
            <a:avLst/>
          </a:prstGeom>
          <a:noFill/>
        </p:spPr>
        <p:txBody>
          <a:bodyPr wrap="square" rtlCol="0">
            <a:spAutoFit/>
          </a:bodyPr>
          <a:lstStyle/>
          <a:p>
            <a:pPr algn="r"/>
            <a:r>
              <a:rPr lang="es-CO" b="1" dirty="0">
                <a:solidFill>
                  <a:srgbClr val="ED6608"/>
                </a:solidFill>
              </a:rPr>
              <a:t>84%</a:t>
            </a:r>
          </a:p>
        </p:txBody>
      </p:sp>
      <p:sp>
        <p:nvSpPr>
          <p:cNvPr id="85" name="CuadroTexto 84"/>
          <p:cNvSpPr txBox="1"/>
          <p:nvPr/>
        </p:nvSpPr>
        <p:spPr>
          <a:xfrm>
            <a:off x="8877383" y="4213972"/>
            <a:ext cx="881958" cy="369332"/>
          </a:xfrm>
          <a:prstGeom prst="rect">
            <a:avLst/>
          </a:prstGeom>
          <a:noFill/>
        </p:spPr>
        <p:txBody>
          <a:bodyPr wrap="square" rtlCol="0">
            <a:spAutoFit/>
          </a:bodyPr>
          <a:lstStyle/>
          <a:p>
            <a:pPr algn="r"/>
            <a:r>
              <a:rPr lang="es-CO" b="1" dirty="0">
                <a:solidFill>
                  <a:srgbClr val="5B9BD5"/>
                </a:solidFill>
              </a:rPr>
              <a:t>93%</a:t>
            </a:r>
          </a:p>
        </p:txBody>
      </p:sp>
      <p:sp>
        <p:nvSpPr>
          <p:cNvPr id="86" name="CuadroTexto 85"/>
          <p:cNvSpPr txBox="1"/>
          <p:nvPr/>
        </p:nvSpPr>
        <p:spPr>
          <a:xfrm>
            <a:off x="7854892" y="4730384"/>
            <a:ext cx="890982" cy="369332"/>
          </a:xfrm>
          <a:prstGeom prst="rect">
            <a:avLst/>
          </a:prstGeom>
          <a:noFill/>
        </p:spPr>
        <p:txBody>
          <a:bodyPr wrap="square" rtlCol="0">
            <a:spAutoFit/>
          </a:bodyPr>
          <a:lstStyle/>
          <a:p>
            <a:pPr algn="r"/>
            <a:r>
              <a:rPr lang="es-CO" b="1" dirty="0">
                <a:solidFill>
                  <a:srgbClr val="ED6608"/>
                </a:solidFill>
              </a:rPr>
              <a:t>94%</a:t>
            </a:r>
          </a:p>
        </p:txBody>
      </p:sp>
      <p:sp>
        <p:nvSpPr>
          <p:cNvPr id="87" name="CuadroTexto 86"/>
          <p:cNvSpPr txBox="1"/>
          <p:nvPr/>
        </p:nvSpPr>
        <p:spPr>
          <a:xfrm>
            <a:off x="8877383" y="4731249"/>
            <a:ext cx="881958" cy="369332"/>
          </a:xfrm>
          <a:prstGeom prst="rect">
            <a:avLst/>
          </a:prstGeom>
          <a:noFill/>
        </p:spPr>
        <p:txBody>
          <a:bodyPr wrap="square" rtlCol="0">
            <a:spAutoFit/>
          </a:bodyPr>
          <a:lstStyle/>
          <a:p>
            <a:pPr algn="r"/>
            <a:r>
              <a:rPr lang="es-CO" b="1" dirty="0">
                <a:solidFill>
                  <a:srgbClr val="5B9BD5"/>
                </a:solidFill>
              </a:rPr>
              <a:t>92%</a:t>
            </a:r>
          </a:p>
        </p:txBody>
      </p:sp>
      <p:sp>
        <p:nvSpPr>
          <p:cNvPr id="88" name="CuadroTexto 87"/>
          <p:cNvSpPr txBox="1"/>
          <p:nvPr/>
        </p:nvSpPr>
        <p:spPr>
          <a:xfrm>
            <a:off x="7854892" y="5452818"/>
            <a:ext cx="890982" cy="369332"/>
          </a:xfrm>
          <a:prstGeom prst="rect">
            <a:avLst/>
          </a:prstGeom>
          <a:noFill/>
        </p:spPr>
        <p:txBody>
          <a:bodyPr wrap="square" rtlCol="0">
            <a:spAutoFit/>
          </a:bodyPr>
          <a:lstStyle/>
          <a:p>
            <a:pPr algn="r"/>
            <a:r>
              <a:rPr lang="es-CO" b="1" dirty="0">
                <a:solidFill>
                  <a:srgbClr val="ED6608"/>
                </a:solidFill>
              </a:rPr>
              <a:t>80%</a:t>
            </a:r>
          </a:p>
        </p:txBody>
      </p:sp>
      <p:sp>
        <p:nvSpPr>
          <p:cNvPr id="89" name="CuadroTexto 88"/>
          <p:cNvSpPr txBox="1"/>
          <p:nvPr/>
        </p:nvSpPr>
        <p:spPr>
          <a:xfrm>
            <a:off x="8877383" y="5453683"/>
            <a:ext cx="881958" cy="369332"/>
          </a:xfrm>
          <a:prstGeom prst="rect">
            <a:avLst/>
          </a:prstGeom>
          <a:noFill/>
        </p:spPr>
        <p:txBody>
          <a:bodyPr wrap="square" rtlCol="0">
            <a:spAutoFit/>
          </a:bodyPr>
          <a:lstStyle/>
          <a:p>
            <a:pPr algn="r"/>
            <a:r>
              <a:rPr lang="es-CO" b="1" dirty="0">
                <a:solidFill>
                  <a:srgbClr val="5B9BD5"/>
                </a:solidFill>
              </a:rPr>
              <a:t>67%</a:t>
            </a:r>
          </a:p>
        </p:txBody>
      </p:sp>
      <p:sp>
        <p:nvSpPr>
          <p:cNvPr id="90" name="CuadroTexto 89"/>
          <p:cNvSpPr txBox="1"/>
          <p:nvPr/>
        </p:nvSpPr>
        <p:spPr>
          <a:xfrm>
            <a:off x="7854892" y="5958663"/>
            <a:ext cx="890982" cy="369332"/>
          </a:xfrm>
          <a:prstGeom prst="rect">
            <a:avLst/>
          </a:prstGeom>
          <a:noFill/>
        </p:spPr>
        <p:txBody>
          <a:bodyPr wrap="square" rtlCol="0">
            <a:spAutoFit/>
          </a:bodyPr>
          <a:lstStyle/>
          <a:p>
            <a:pPr algn="r"/>
            <a:r>
              <a:rPr lang="es-CO" b="1" dirty="0">
                <a:solidFill>
                  <a:srgbClr val="ED6608"/>
                </a:solidFill>
              </a:rPr>
              <a:t>100%</a:t>
            </a:r>
          </a:p>
        </p:txBody>
      </p:sp>
      <p:sp>
        <p:nvSpPr>
          <p:cNvPr id="91" name="CuadroTexto 90"/>
          <p:cNvSpPr txBox="1"/>
          <p:nvPr/>
        </p:nvSpPr>
        <p:spPr>
          <a:xfrm>
            <a:off x="8877383" y="5959528"/>
            <a:ext cx="881958" cy="369332"/>
          </a:xfrm>
          <a:prstGeom prst="rect">
            <a:avLst/>
          </a:prstGeom>
          <a:noFill/>
        </p:spPr>
        <p:txBody>
          <a:bodyPr wrap="square" rtlCol="0">
            <a:spAutoFit/>
          </a:bodyPr>
          <a:lstStyle/>
          <a:p>
            <a:pPr algn="r"/>
            <a:r>
              <a:rPr lang="es-CO" b="1" dirty="0">
                <a:solidFill>
                  <a:srgbClr val="5B9BD5"/>
                </a:solidFill>
              </a:rPr>
              <a:t>61%</a:t>
            </a:r>
          </a:p>
        </p:txBody>
      </p:sp>
      <p:sp>
        <p:nvSpPr>
          <p:cNvPr id="94" name="Flecha: pentágono 93"/>
          <p:cNvSpPr/>
          <p:nvPr/>
        </p:nvSpPr>
        <p:spPr>
          <a:xfrm>
            <a:off x="221672" y="1376178"/>
            <a:ext cx="1880622" cy="2428594"/>
          </a:xfrm>
          <a:prstGeom prst="homePlate">
            <a:avLst>
              <a:gd name="adj" fmla="val 16231"/>
            </a:avLst>
          </a:prstGeom>
          <a:solidFill>
            <a:srgbClr val="008799"/>
          </a:solidFill>
        </p:spPr>
        <p:style>
          <a:lnRef idx="0">
            <a:schemeClr val="accent3"/>
          </a:lnRef>
          <a:fillRef idx="3">
            <a:schemeClr val="accent3"/>
          </a:fillRef>
          <a:effectRef idx="3">
            <a:schemeClr val="accent3"/>
          </a:effectRef>
          <a:fontRef idx="minor">
            <a:schemeClr val="lt1"/>
          </a:fontRef>
        </p:style>
        <p:txBody>
          <a:bodyPr rtlCol="0" anchor="ctr"/>
          <a:lstStyle/>
          <a:p>
            <a:r>
              <a:rPr lang="es-CO" sz="2000" b="1" dirty="0">
                <a:solidFill>
                  <a:schemeClr val="bg1"/>
                </a:solidFill>
              </a:rPr>
              <a:t>Rendición de Cuentas</a:t>
            </a:r>
          </a:p>
        </p:txBody>
      </p:sp>
    </p:spTree>
    <p:extLst>
      <p:ext uri="{BB962C8B-B14F-4D97-AF65-F5344CB8AC3E}">
        <p14:creationId xmlns:p14="http://schemas.microsoft.com/office/powerpoint/2010/main" val="1599471390"/>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CuadroTexto 15"/>
          <p:cNvSpPr txBox="1">
            <a:spLocks noChangeArrowheads="1"/>
          </p:cNvSpPr>
          <p:nvPr/>
        </p:nvSpPr>
        <p:spPr bwMode="auto">
          <a:xfrm>
            <a:off x="944734" y="478519"/>
            <a:ext cx="9144001"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3600" b="1" dirty="0">
                <a:solidFill>
                  <a:srgbClr val="858585"/>
                </a:solidFill>
              </a:rPr>
              <a:t>Metodología de Trabajo</a:t>
            </a:r>
          </a:p>
        </p:txBody>
      </p:sp>
      <p:pic>
        <p:nvPicPr>
          <p:cNvPr id="18"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909" y="631112"/>
            <a:ext cx="11410963" cy="6241402"/>
          </a:xfrm>
          <a:prstGeom prst="rect">
            <a:avLst/>
          </a:prstGeom>
        </p:spPr>
      </p:pic>
    </p:spTree>
    <p:extLst>
      <p:ext uri="{BB962C8B-B14F-4D97-AF65-F5344CB8AC3E}">
        <p14:creationId xmlns:p14="http://schemas.microsoft.com/office/powerpoint/2010/main" val="2008233308"/>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CuadroTexto 15"/>
          <p:cNvSpPr txBox="1">
            <a:spLocks noChangeArrowheads="1"/>
          </p:cNvSpPr>
          <p:nvPr/>
        </p:nvSpPr>
        <p:spPr bwMode="auto">
          <a:xfrm>
            <a:off x="1612391" y="434976"/>
            <a:ext cx="9144001"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3200" b="1" dirty="0">
                <a:solidFill>
                  <a:srgbClr val="858585"/>
                </a:solidFill>
              </a:rPr>
              <a:t>Información de Trámites</a:t>
            </a:r>
          </a:p>
        </p:txBody>
      </p:sp>
      <p:sp>
        <p:nvSpPr>
          <p:cNvPr id="4" name="CuadroTexto 15"/>
          <p:cNvSpPr txBox="1">
            <a:spLocks noChangeArrowheads="1"/>
          </p:cNvSpPr>
          <p:nvPr/>
        </p:nvSpPr>
        <p:spPr bwMode="auto">
          <a:xfrm>
            <a:off x="1612391" y="802316"/>
            <a:ext cx="9144001"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2400" b="1" dirty="0">
                <a:solidFill>
                  <a:srgbClr val="858585"/>
                </a:solidFill>
              </a:rPr>
              <a:t>Sector vs. Rama Ejecutiva</a:t>
            </a:r>
          </a:p>
        </p:txBody>
      </p:sp>
      <p:sp>
        <p:nvSpPr>
          <p:cNvPr id="12" name="CuadroTexto 11"/>
          <p:cNvSpPr txBox="1"/>
          <p:nvPr/>
        </p:nvSpPr>
        <p:spPr>
          <a:xfrm>
            <a:off x="-64655" y="6499936"/>
            <a:ext cx="8674217" cy="276999"/>
          </a:xfrm>
          <a:prstGeom prst="rect">
            <a:avLst/>
          </a:prstGeom>
          <a:noFill/>
        </p:spPr>
        <p:txBody>
          <a:bodyPr wrap="square" rtlCol="0">
            <a:spAutoFit/>
          </a:bodyPr>
          <a:lstStyle/>
          <a:p>
            <a:r>
              <a:rPr lang="es-CO" sz="1200" b="1" i="1" dirty="0">
                <a:solidFill>
                  <a:srgbClr val="632B00"/>
                </a:solidFill>
              </a:rPr>
              <a:t>Fuente: Función Pública, SUIT, septiembre 30 de 2016</a:t>
            </a:r>
          </a:p>
        </p:txBody>
      </p:sp>
      <p:sp>
        <p:nvSpPr>
          <p:cNvPr id="19" name="CuadroTexto 18"/>
          <p:cNvSpPr txBox="1"/>
          <p:nvPr/>
        </p:nvSpPr>
        <p:spPr>
          <a:xfrm>
            <a:off x="1348974" y="5781730"/>
            <a:ext cx="1473399" cy="461665"/>
          </a:xfrm>
          <a:prstGeom prst="rect">
            <a:avLst/>
          </a:prstGeom>
          <a:noFill/>
        </p:spPr>
        <p:txBody>
          <a:bodyPr wrap="square" rtlCol="0">
            <a:spAutoFit/>
          </a:bodyPr>
          <a:lstStyle/>
          <a:p>
            <a:r>
              <a:rPr lang="es-CO" sz="2400" b="1" dirty="0"/>
              <a:t>Total</a:t>
            </a:r>
          </a:p>
        </p:txBody>
      </p:sp>
      <p:sp>
        <p:nvSpPr>
          <p:cNvPr id="20" name="CuadroTexto 19"/>
          <p:cNvSpPr txBox="1"/>
          <p:nvPr/>
        </p:nvSpPr>
        <p:spPr>
          <a:xfrm>
            <a:off x="1348974" y="4631880"/>
            <a:ext cx="1473399" cy="461665"/>
          </a:xfrm>
          <a:prstGeom prst="rect">
            <a:avLst/>
          </a:prstGeom>
          <a:noFill/>
        </p:spPr>
        <p:txBody>
          <a:bodyPr wrap="square" rtlCol="0">
            <a:spAutoFit/>
          </a:bodyPr>
          <a:lstStyle/>
          <a:p>
            <a:r>
              <a:rPr lang="es-CO" sz="2400" b="1" dirty="0"/>
              <a:t>Parcial</a:t>
            </a:r>
          </a:p>
        </p:txBody>
      </p:sp>
      <p:sp>
        <p:nvSpPr>
          <p:cNvPr id="21" name="CuadroTexto 20"/>
          <p:cNvSpPr txBox="1"/>
          <p:nvPr/>
        </p:nvSpPr>
        <p:spPr>
          <a:xfrm>
            <a:off x="1348974" y="3482031"/>
            <a:ext cx="1473399" cy="461665"/>
          </a:xfrm>
          <a:prstGeom prst="rect">
            <a:avLst/>
          </a:prstGeom>
          <a:noFill/>
        </p:spPr>
        <p:txBody>
          <a:bodyPr wrap="square" rtlCol="0">
            <a:spAutoFit/>
          </a:bodyPr>
          <a:lstStyle/>
          <a:p>
            <a:r>
              <a:rPr lang="es-CO" sz="2400" b="1" dirty="0"/>
              <a:t>Presencial</a:t>
            </a:r>
          </a:p>
        </p:txBody>
      </p:sp>
      <p:sp>
        <p:nvSpPr>
          <p:cNvPr id="22" name="CuadroTexto 21"/>
          <p:cNvSpPr txBox="1"/>
          <p:nvPr/>
        </p:nvSpPr>
        <p:spPr>
          <a:xfrm>
            <a:off x="1348974" y="2332182"/>
            <a:ext cx="1473399" cy="461665"/>
          </a:xfrm>
          <a:prstGeom prst="rect">
            <a:avLst/>
          </a:prstGeom>
          <a:noFill/>
        </p:spPr>
        <p:txBody>
          <a:bodyPr wrap="square" rtlCol="0">
            <a:spAutoFit/>
          </a:bodyPr>
          <a:lstStyle/>
          <a:p>
            <a:r>
              <a:rPr lang="es-CO" sz="2400" b="1" dirty="0"/>
              <a:t>En Línea</a:t>
            </a:r>
          </a:p>
        </p:txBody>
      </p:sp>
      <p:sp>
        <p:nvSpPr>
          <p:cNvPr id="24" name="Rectángulo 23"/>
          <p:cNvSpPr/>
          <p:nvPr/>
        </p:nvSpPr>
        <p:spPr>
          <a:xfrm>
            <a:off x="6465275" y="1591675"/>
            <a:ext cx="1819742" cy="4651720"/>
          </a:xfrm>
          <a:prstGeom prst="rect">
            <a:avLst/>
          </a:prstGeom>
          <a:solidFill>
            <a:schemeClr val="bg1">
              <a:lumMod val="9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O" dirty="0"/>
          </a:p>
        </p:txBody>
      </p:sp>
      <p:sp>
        <p:nvSpPr>
          <p:cNvPr id="25" name="Rectángulo 24"/>
          <p:cNvSpPr/>
          <p:nvPr/>
        </p:nvSpPr>
        <p:spPr>
          <a:xfrm>
            <a:off x="6289344" y="1591675"/>
            <a:ext cx="175932" cy="465172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O" dirty="0"/>
          </a:p>
        </p:txBody>
      </p:sp>
      <p:sp>
        <p:nvSpPr>
          <p:cNvPr id="31" name="CuadroTexto 30"/>
          <p:cNvSpPr txBox="1"/>
          <p:nvPr/>
        </p:nvSpPr>
        <p:spPr>
          <a:xfrm>
            <a:off x="2828974" y="2332182"/>
            <a:ext cx="1162243" cy="461665"/>
          </a:xfrm>
          <a:prstGeom prst="rect">
            <a:avLst/>
          </a:prstGeom>
          <a:noFill/>
        </p:spPr>
        <p:txBody>
          <a:bodyPr wrap="square" rtlCol="0">
            <a:spAutoFit/>
          </a:bodyPr>
          <a:lstStyle/>
          <a:p>
            <a:pPr algn="ctr"/>
            <a:r>
              <a:rPr lang="es-CO" sz="2400" b="1" dirty="0">
                <a:solidFill>
                  <a:srgbClr val="ED6608"/>
                </a:solidFill>
              </a:rPr>
              <a:t>0</a:t>
            </a:r>
          </a:p>
        </p:txBody>
      </p:sp>
      <p:sp>
        <p:nvSpPr>
          <p:cNvPr id="35" name="CuadroTexto 34"/>
          <p:cNvSpPr txBox="1"/>
          <p:nvPr/>
        </p:nvSpPr>
        <p:spPr>
          <a:xfrm>
            <a:off x="6465275" y="5781730"/>
            <a:ext cx="1819742" cy="461665"/>
          </a:xfrm>
          <a:prstGeom prst="rect">
            <a:avLst/>
          </a:prstGeom>
          <a:noFill/>
        </p:spPr>
        <p:txBody>
          <a:bodyPr wrap="square" rtlCol="0">
            <a:spAutoFit/>
          </a:bodyPr>
          <a:lstStyle/>
          <a:p>
            <a:pPr algn="ctr"/>
            <a:r>
              <a:rPr lang="es-CO" sz="2400" b="1" dirty="0">
                <a:solidFill>
                  <a:srgbClr val="5B9BD5"/>
                </a:solidFill>
              </a:rPr>
              <a:t>1.690</a:t>
            </a:r>
          </a:p>
        </p:txBody>
      </p:sp>
      <p:sp>
        <p:nvSpPr>
          <p:cNvPr id="36" name="CuadroTexto 35"/>
          <p:cNvSpPr txBox="1"/>
          <p:nvPr/>
        </p:nvSpPr>
        <p:spPr>
          <a:xfrm>
            <a:off x="6465275" y="4630654"/>
            <a:ext cx="1819742" cy="461665"/>
          </a:xfrm>
          <a:prstGeom prst="rect">
            <a:avLst/>
          </a:prstGeom>
          <a:noFill/>
        </p:spPr>
        <p:txBody>
          <a:bodyPr wrap="square" rtlCol="0">
            <a:spAutoFit/>
          </a:bodyPr>
          <a:lstStyle/>
          <a:p>
            <a:pPr algn="ctr"/>
            <a:r>
              <a:rPr lang="es-CO" sz="2400" b="1" dirty="0">
                <a:solidFill>
                  <a:srgbClr val="5B9BD5"/>
                </a:solidFill>
              </a:rPr>
              <a:t>531</a:t>
            </a:r>
          </a:p>
        </p:txBody>
      </p:sp>
      <p:sp>
        <p:nvSpPr>
          <p:cNvPr id="37" name="CuadroTexto 36"/>
          <p:cNvSpPr txBox="1"/>
          <p:nvPr/>
        </p:nvSpPr>
        <p:spPr>
          <a:xfrm>
            <a:off x="6465275" y="3480805"/>
            <a:ext cx="1819742" cy="461665"/>
          </a:xfrm>
          <a:prstGeom prst="rect">
            <a:avLst/>
          </a:prstGeom>
          <a:noFill/>
        </p:spPr>
        <p:txBody>
          <a:bodyPr wrap="square" rtlCol="0">
            <a:spAutoFit/>
          </a:bodyPr>
          <a:lstStyle/>
          <a:p>
            <a:pPr algn="ctr"/>
            <a:r>
              <a:rPr lang="es-CO" sz="2400" b="1" dirty="0">
                <a:solidFill>
                  <a:srgbClr val="5B9BD5"/>
                </a:solidFill>
              </a:rPr>
              <a:t>897</a:t>
            </a:r>
          </a:p>
        </p:txBody>
      </p:sp>
      <p:sp>
        <p:nvSpPr>
          <p:cNvPr id="38" name="CuadroTexto 37"/>
          <p:cNvSpPr txBox="1"/>
          <p:nvPr/>
        </p:nvSpPr>
        <p:spPr>
          <a:xfrm>
            <a:off x="6465275" y="2332182"/>
            <a:ext cx="1819742" cy="461665"/>
          </a:xfrm>
          <a:prstGeom prst="rect">
            <a:avLst/>
          </a:prstGeom>
          <a:noFill/>
        </p:spPr>
        <p:txBody>
          <a:bodyPr wrap="square" rtlCol="0">
            <a:spAutoFit/>
          </a:bodyPr>
          <a:lstStyle/>
          <a:p>
            <a:pPr algn="ctr"/>
            <a:r>
              <a:rPr lang="es-CO" sz="2400" b="1" dirty="0">
                <a:solidFill>
                  <a:srgbClr val="5B9BD5"/>
                </a:solidFill>
              </a:rPr>
              <a:t>262</a:t>
            </a:r>
          </a:p>
        </p:txBody>
      </p:sp>
      <p:sp>
        <p:nvSpPr>
          <p:cNvPr id="40" name="CuadroTexto 39"/>
          <p:cNvSpPr txBox="1"/>
          <p:nvPr/>
        </p:nvSpPr>
        <p:spPr>
          <a:xfrm>
            <a:off x="2828979" y="1600151"/>
            <a:ext cx="1162250" cy="646331"/>
          </a:xfrm>
          <a:prstGeom prst="rect">
            <a:avLst/>
          </a:prstGeom>
          <a:noFill/>
        </p:spPr>
        <p:txBody>
          <a:bodyPr wrap="square" rtlCol="0">
            <a:spAutoFit/>
          </a:bodyPr>
          <a:lstStyle/>
          <a:p>
            <a:pPr algn="ctr"/>
            <a:r>
              <a:rPr lang="es-CO" sz="2000" b="1" dirty="0"/>
              <a:t>Sector</a:t>
            </a:r>
            <a:br>
              <a:rPr lang="es-CO" sz="2000" b="1" dirty="0"/>
            </a:br>
            <a:r>
              <a:rPr lang="es-CO" sz="1600" b="1" dirty="0"/>
              <a:t>2014</a:t>
            </a:r>
            <a:endParaRPr lang="es-CO" sz="2000" b="1" dirty="0"/>
          </a:p>
        </p:txBody>
      </p:sp>
      <p:sp>
        <p:nvSpPr>
          <p:cNvPr id="41" name="CuadroTexto 40"/>
          <p:cNvSpPr txBox="1"/>
          <p:nvPr/>
        </p:nvSpPr>
        <p:spPr>
          <a:xfrm>
            <a:off x="6465274" y="1591674"/>
            <a:ext cx="1819743" cy="646331"/>
          </a:xfrm>
          <a:prstGeom prst="rect">
            <a:avLst/>
          </a:prstGeom>
          <a:noFill/>
        </p:spPr>
        <p:txBody>
          <a:bodyPr wrap="square" rtlCol="0">
            <a:spAutoFit/>
          </a:bodyPr>
          <a:lstStyle/>
          <a:p>
            <a:pPr algn="ctr"/>
            <a:r>
              <a:rPr lang="es-CO" sz="2000" b="1" dirty="0"/>
              <a:t>Rama Ejecutiva</a:t>
            </a:r>
            <a:br>
              <a:rPr lang="es-CO" sz="2000" b="1" dirty="0"/>
            </a:br>
            <a:r>
              <a:rPr lang="es-CO" sz="1600" b="1" dirty="0"/>
              <a:t>2016</a:t>
            </a:r>
            <a:endParaRPr lang="es-CO" sz="2000" b="1" dirty="0"/>
          </a:p>
        </p:txBody>
      </p:sp>
      <p:sp>
        <p:nvSpPr>
          <p:cNvPr id="45" name="CuadroTexto 44"/>
          <p:cNvSpPr txBox="1"/>
          <p:nvPr/>
        </p:nvSpPr>
        <p:spPr>
          <a:xfrm>
            <a:off x="3978037" y="2332182"/>
            <a:ext cx="1149060" cy="461665"/>
          </a:xfrm>
          <a:prstGeom prst="rect">
            <a:avLst/>
          </a:prstGeom>
          <a:noFill/>
        </p:spPr>
        <p:txBody>
          <a:bodyPr wrap="square" rtlCol="0">
            <a:spAutoFit/>
          </a:bodyPr>
          <a:lstStyle/>
          <a:p>
            <a:pPr algn="ctr"/>
            <a:r>
              <a:rPr lang="es-CO" sz="2400" b="1" dirty="0">
                <a:solidFill>
                  <a:srgbClr val="ED6608"/>
                </a:solidFill>
              </a:rPr>
              <a:t>12</a:t>
            </a:r>
          </a:p>
        </p:txBody>
      </p:sp>
      <p:sp>
        <p:nvSpPr>
          <p:cNvPr id="46" name="CuadroTexto 45"/>
          <p:cNvSpPr txBox="1"/>
          <p:nvPr/>
        </p:nvSpPr>
        <p:spPr>
          <a:xfrm>
            <a:off x="3984627" y="1600151"/>
            <a:ext cx="1151213" cy="646331"/>
          </a:xfrm>
          <a:prstGeom prst="rect">
            <a:avLst/>
          </a:prstGeom>
          <a:noFill/>
        </p:spPr>
        <p:txBody>
          <a:bodyPr wrap="square" rtlCol="0">
            <a:spAutoFit/>
          </a:bodyPr>
          <a:lstStyle/>
          <a:p>
            <a:pPr algn="ctr"/>
            <a:r>
              <a:rPr lang="es-CO" sz="2000" b="1" dirty="0"/>
              <a:t>Sector</a:t>
            </a:r>
            <a:br>
              <a:rPr lang="es-CO" sz="2000" b="1" dirty="0"/>
            </a:br>
            <a:r>
              <a:rPr lang="es-CO" sz="1600" b="1" dirty="0"/>
              <a:t>2015</a:t>
            </a:r>
            <a:endParaRPr lang="es-CO" sz="2000" b="1" dirty="0"/>
          </a:p>
        </p:txBody>
      </p:sp>
      <p:sp>
        <p:nvSpPr>
          <p:cNvPr id="50" name="CuadroTexto 49"/>
          <p:cNvSpPr txBox="1"/>
          <p:nvPr/>
        </p:nvSpPr>
        <p:spPr>
          <a:xfrm>
            <a:off x="5133688" y="2332182"/>
            <a:ext cx="1155633" cy="461665"/>
          </a:xfrm>
          <a:prstGeom prst="rect">
            <a:avLst/>
          </a:prstGeom>
          <a:noFill/>
        </p:spPr>
        <p:txBody>
          <a:bodyPr wrap="square" rtlCol="0">
            <a:spAutoFit/>
          </a:bodyPr>
          <a:lstStyle/>
          <a:p>
            <a:pPr algn="ctr"/>
            <a:r>
              <a:rPr lang="es-CO" sz="2400" b="1" dirty="0">
                <a:solidFill>
                  <a:srgbClr val="ED6608"/>
                </a:solidFill>
              </a:rPr>
              <a:t>13</a:t>
            </a:r>
          </a:p>
        </p:txBody>
      </p:sp>
      <p:sp>
        <p:nvSpPr>
          <p:cNvPr id="51" name="CuadroTexto 50"/>
          <p:cNvSpPr txBox="1"/>
          <p:nvPr/>
        </p:nvSpPr>
        <p:spPr>
          <a:xfrm>
            <a:off x="5140281" y="1600151"/>
            <a:ext cx="1149056" cy="646331"/>
          </a:xfrm>
          <a:prstGeom prst="rect">
            <a:avLst/>
          </a:prstGeom>
          <a:noFill/>
        </p:spPr>
        <p:txBody>
          <a:bodyPr wrap="square" rtlCol="0">
            <a:spAutoFit/>
          </a:bodyPr>
          <a:lstStyle/>
          <a:p>
            <a:pPr algn="ctr"/>
            <a:r>
              <a:rPr lang="es-CO" sz="2000" b="1" dirty="0"/>
              <a:t>Sector</a:t>
            </a:r>
            <a:br>
              <a:rPr lang="es-CO" sz="2000" b="1" dirty="0"/>
            </a:br>
            <a:r>
              <a:rPr lang="es-CO" sz="1600" b="1" dirty="0"/>
              <a:t>2016</a:t>
            </a:r>
            <a:endParaRPr lang="es-CO" sz="2000" b="1" dirty="0"/>
          </a:p>
        </p:txBody>
      </p:sp>
      <p:cxnSp>
        <p:nvCxnSpPr>
          <p:cNvPr id="3" name="Conector recto 2"/>
          <p:cNvCxnSpPr/>
          <p:nvPr/>
        </p:nvCxnSpPr>
        <p:spPr>
          <a:xfrm>
            <a:off x="5133689" y="1591675"/>
            <a:ext cx="0" cy="4651720"/>
          </a:xfrm>
          <a:prstGeom prst="line">
            <a:avLst/>
          </a:prstGeom>
          <a:ln w="38100">
            <a:solidFill>
              <a:srgbClr val="AAAAAA"/>
            </a:solidFill>
            <a:prstDash val="sysDot"/>
          </a:ln>
        </p:spPr>
        <p:style>
          <a:lnRef idx="1">
            <a:schemeClr val="accent1"/>
          </a:lnRef>
          <a:fillRef idx="0">
            <a:schemeClr val="accent1"/>
          </a:fillRef>
          <a:effectRef idx="0">
            <a:schemeClr val="accent1"/>
          </a:effectRef>
          <a:fontRef idx="minor">
            <a:schemeClr val="tx1"/>
          </a:fontRef>
        </p:style>
      </p:cxnSp>
      <p:cxnSp>
        <p:nvCxnSpPr>
          <p:cNvPr id="57" name="Conector recto 56"/>
          <p:cNvCxnSpPr/>
          <p:nvPr/>
        </p:nvCxnSpPr>
        <p:spPr>
          <a:xfrm>
            <a:off x="3984627" y="1591675"/>
            <a:ext cx="0" cy="4651720"/>
          </a:xfrm>
          <a:prstGeom prst="line">
            <a:avLst/>
          </a:prstGeom>
          <a:ln w="38100">
            <a:solidFill>
              <a:srgbClr val="AAAAAA"/>
            </a:solidFill>
            <a:prstDash val="sysDot"/>
          </a:ln>
        </p:spPr>
        <p:style>
          <a:lnRef idx="1">
            <a:schemeClr val="accent1"/>
          </a:lnRef>
          <a:fillRef idx="0">
            <a:schemeClr val="accent1"/>
          </a:fillRef>
          <a:effectRef idx="0">
            <a:schemeClr val="accent1"/>
          </a:effectRef>
          <a:fontRef idx="minor">
            <a:schemeClr val="tx1"/>
          </a:fontRef>
        </p:style>
      </p:cxnSp>
      <p:sp>
        <p:nvSpPr>
          <p:cNvPr id="60" name="CuadroTexto 59"/>
          <p:cNvSpPr txBox="1"/>
          <p:nvPr/>
        </p:nvSpPr>
        <p:spPr>
          <a:xfrm>
            <a:off x="2828974" y="3476034"/>
            <a:ext cx="1162243" cy="461665"/>
          </a:xfrm>
          <a:prstGeom prst="rect">
            <a:avLst/>
          </a:prstGeom>
          <a:noFill/>
        </p:spPr>
        <p:txBody>
          <a:bodyPr wrap="square" rtlCol="0">
            <a:spAutoFit/>
          </a:bodyPr>
          <a:lstStyle/>
          <a:p>
            <a:pPr algn="ctr"/>
            <a:r>
              <a:rPr lang="es-CO" sz="2400" b="1" dirty="0">
                <a:solidFill>
                  <a:srgbClr val="ED6608"/>
                </a:solidFill>
              </a:rPr>
              <a:t>0</a:t>
            </a:r>
          </a:p>
        </p:txBody>
      </p:sp>
      <p:sp>
        <p:nvSpPr>
          <p:cNvPr id="61" name="CuadroTexto 60"/>
          <p:cNvSpPr txBox="1"/>
          <p:nvPr/>
        </p:nvSpPr>
        <p:spPr>
          <a:xfrm>
            <a:off x="3978037" y="3476034"/>
            <a:ext cx="1149060" cy="461665"/>
          </a:xfrm>
          <a:prstGeom prst="rect">
            <a:avLst/>
          </a:prstGeom>
          <a:noFill/>
        </p:spPr>
        <p:txBody>
          <a:bodyPr wrap="square" rtlCol="0">
            <a:spAutoFit/>
          </a:bodyPr>
          <a:lstStyle/>
          <a:p>
            <a:pPr algn="ctr"/>
            <a:r>
              <a:rPr lang="es-CO" sz="2400" b="1" dirty="0">
                <a:solidFill>
                  <a:srgbClr val="ED6608"/>
                </a:solidFill>
              </a:rPr>
              <a:t>97</a:t>
            </a:r>
          </a:p>
        </p:txBody>
      </p:sp>
      <p:sp>
        <p:nvSpPr>
          <p:cNvPr id="62" name="CuadroTexto 61"/>
          <p:cNvSpPr txBox="1"/>
          <p:nvPr/>
        </p:nvSpPr>
        <p:spPr>
          <a:xfrm>
            <a:off x="5133688" y="3476034"/>
            <a:ext cx="1155633" cy="461665"/>
          </a:xfrm>
          <a:prstGeom prst="rect">
            <a:avLst/>
          </a:prstGeom>
          <a:noFill/>
        </p:spPr>
        <p:txBody>
          <a:bodyPr wrap="square" rtlCol="0">
            <a:spAutoFit/>
          </a:bodyPr>
          <a:lstStyle/>
          <a:p>
            <a:pPr algn="ctr"/>
            <a:r>
              <a:rPr lang="es-CO" sz="2400" b="1" dirty="0">
                <a:solidFill>
                  <a:srgbClr val="ED6608"/>
                </a:solidFill>
              </a:rPr>
              <a:t>85</a:t>
            </a:r>
          </a:p>
        </p:txBody>
      </p:sp>
      <p:sp>
        <p:nvSpPr>
          <p:cNvPr id="63" name="CuadroTexto 62"/>
          <p:cNvSpPr txBox="1"/>
          <p:nvPr/>
        </p:nvSpPr>
        <p:spPr>
          <a:xfrm>
            <a:off x="2828974" y="4633968"/>
            <a:ext cx="1162243" cy="461665"/>
          </a:xfrm>
          <a:prstGeom prst="rect">
            <a:avLst/>
          </a:prstGeom>
          <a:noFill/>
        </p:spPr>
        <p:txBody>
          <a:bodyPr wrap="square" rtlCol="0">
            <a:spAutoFit/>
          </a:bodyPr>
          <a:lstStyle/>
          <a:p>
            <a:pPr algn="ctr"/>
            <a:r>
              <a:rPr lang="es-CO" sz="2400" b="1" dirty="0">
                <a:solidFill>
                  <a:srgbClr val="ED6608"/>
                </a:solidFill>
              </a:rPr>
              <a:t>0</a:t>
            </a:r>
          </a:p>
        </p:txBody>
      </p:sp>
      <p:sp>
        <p:nvSpPr>
          <p:cNvPr id="64" name="CuadroTexto 63"/>
          <p:cNvSpPr txBox="1"/>
          <p:nvPr/>
        </p:nvSpPr>
        <p:spPr>
          <a:xfrm>
            <a:off x="3978037" y="4633968"/>
            <a:ext cx="1149060" cy="461665"/>
          </a:xfrm>
          <a:prstGeom prst="rect">
            <a:avLst/>
          </a:prstGeom>
          <a:noFill/>
        </p:spPr>
        <p:txBody>
          <a:bodyPr wrap="square" rtlCol="0">
            <a:spAutoFit/>
          </a:bodyPr>
          <a:lstStyle/>
          <a:p>
            <a:pPr algn="ctr"/>
            <a:r>
              <a:rPr lang="es-CO" sz="2400" b="1" dirty="0">
                <a:solidFill>
                  <a:srgbClr val="ED6608"/>
                </a:solidFill>
              </a:rPr>
              <a:t>38</a:t>
            </a:r>
          </a:p>
        </p:txBody>
      </p:sp>
      <p:sp>
        <p:nvSpPr>
          <p:cNvPr id="65" name="CuadroTexto 64"/>
          <p:cNvSpPr txBox="1"/>
          <p:nvPr/>
        </p:nvSpPr>
        <p:spPr>
          <a:xfrm>
            <a:off x="5133688" y="4633968"/>
            <a:ext cx="1155633" cy="461665"/>
          </a:xfrm>
          <a:prstGeom prst="rect">
            <a:avLst/>
          </a:prstGeom>
          <a:noFill/>
        </p:spPr>
        <p:txBody>
          <a:bodyPr wrap="square" rtlCol="0">
            <a:spAutoFit/>
          </a:bodyPr>
          <a:lstStyle/>
          <a:p>
            <a:pPr algn="ctr"/>
            <a:r>
              <a:rPr lang="es-CO" sz="2400" b="1" dirty="0">
                <a:solidFill>
                  <a:srgbClr val="ED6608"/>
                </a:solidFill>
              </a:rPr>
              <a:t>52</a:t>
            </a:r>
          </a:p>
        </p:txBody>
      </p:sp>
      <p:sp>
        <p:nvSpPr>
          <p:cNvPr id="66" name="CuadroTexto 65"/>
          <p:cNvSpPr txBox="1"/>
          <p:nvPr/>
        </p:nvSpPr>
        <p:spPr>
          <a:xfrm>
            <a:off x="2828974" y="5778416"/>
            <a:ext cx="1162243" cy="461665"/>
          </a:xfrm>
          <a:prstGeom prst="rect">
            <a:avLst/>
          </a:prstGeom>
          <a:noFill/>
        </p:spPr>
        <p:txBody>
          <a:bodyPr wrap="square" rtlCol="0">
            <a:spAutoFit/>
          </a:bodyPr>
          <a:lstStyle/>
          <a:p>
            <a:pPr algn="ctr"/>
            <a:r>
              <a:rPr lang="es-CO" sz="2400" b="1" dirty="0">
                <a:solidFill>
                  <a:srgbClr val="ED6608"/>
                </a:solidFill>
              </a:rPr>
              <a:t>0</a:t>
            </a:r>
          </a:p>
        </p:txBody>
      </p:sp>
      <p:sp>
        <p:nvSpPr>
          <p:cNvPr id="67" name="CuadroTexto 66"/>
          <p:cNvSpPr txBox="1"/>
          <p:nvPr/>
        </p:nvSpPr>
        <p:spPr>
          <a:xfrm>
            <a:off x="3978037" y="5778416"/>
            <a:ext cx="1149060" cy="461665"/>
          </a:xfrm>
          <a:prstGeom prst="rect">
            <a:avLst/>
          </a:prstGeom>
          <a:noFill/>
        </p:spPr>
        <p:txBody>
          <a:bodyPr wrap="square" rtlCol="0">
            <a:spAutoFit/>
          </a:bodyPr>
          <a:lstStyle/>
          <a:p>
            <a:pPr algn="ctr"/>
            <a:r>
              <a:rPr lang="es-CO" sz="2400" b="1" dirty="0">
                <a:solidFill>
                  <a:srgbClr val="ED6608"/>
                </a:solidFill>
              </a:rPr>
              <a:t>147</a:t>
            </a:r>
          </a:p>
        </p:txBody>
      </p:sp>
      <p:sp>
        <p:nvSpPr>
          <p:cNvPr id="68" name="CuadroTexto 67"/>
          <p:cNvSpPr txBox="1"/>
          <p:nvPr/>
        </p:nvSpPr>
        <p:spPr>
          <a:xfrm>
            <a:off x="5133688" y="5778416"/>
            <a:ext cx="1155633" cy="461665"/>
          </a:xfrm>
          <a:prstGeom prst="rect">
            <a:avLst/>
          </a:prstGeom>
          <a:noFill/>
        </p:spPr>
        <p:txBody>
          <a:bodyPr wrap="square" rtlCol="0">
            <a:spAutoFit/>
          </a:bodyPr>
          <a:lstStyle/>
          <a:p>
            <a:pPr algn="ctr"/>
            <a:r>
              <a:rPr lang="es-CO" sz="2400" b="1" dirty="0">
                <a:solidFill>
                  <a:srgbClr val="ED6608"/>
                </a:solidFill>
              </a:rPr>
              <a:t>150</a:t>
            </a:r>
          </a:p>
        </p:txBody>
      </p:sp>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636" y="2270179"/>
            <a:ext cx="1138551" cy="592748"/>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5272" y="3275242"/>
            <a:ext cx="796915" cy="908677"/>
          </a:xfrm>
          <a:prstGeom prst="rect">
            <a:avLst/>
          </a:prstGeom>
        </p:spPr>
      </p:pic>
      <p:pic>
        <p:nvPicPr>
          <p:cNvPr id="70" name="Imagen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5272" y="4444091"/>
            <a:ext cx="674623" cy="908677"/>
          </a:xfrm>
          <a:prstGeom prst="rect">
            <a:avLst/>
          </a:prstGeom>
        </p:spPr>
      </p:pic>
      <p:sp>
        <p:nvSpPr>
          <p:cNvPr id="39" name="CuadroTexto 38"/>
          <p:cNvSpPr txBox="1"/>
          <p:nvPr/>
        </p:nvSpPr>
        <p:spPr>
          <a:xfrm>
            <a:off x="8519670" y="3015676"/>
            <a:ext cx="3299669" cy="1631216"/>
          </a:xfrm>
          <a:prstGeom prst="rect">
            <a:avLst/>
          </a:prstGeom>
          <a:noFill/>
        </p:spPr>
        <p:txBody>
          <a:bodyPr wrap="square" rtlCol="0">
            <a:spAutoFit/>
          </a:bodyPr>
          <a:lstStyle>
            <a:defPPr>
              <a:defRPr lang="en-US"/>
            </a:defPPr>
            <a:lvl1pPr algn="ctr">
              <a:defRPr sz="2000" b="1"/>
            </a:lvl1pPr>
          </a:lstStyle>
          <a:p>
            <a:pPr algn="r"/>
            <a:r>
              <a:rPr lang="es-CO" dirty="0">
                <a:solidFill>
                  <a:schemeClr val="tx1">
                    <a:lumMod val="50000"/>
                    <a:lumOff val="50000"/>
                  </a:schemeClr>
                </a:solidFill>
              </a:rPr>
              <a:t>El sector tiene disponibles 85 trámites de manera presencial,  52 parcialmente y 13 en línea.</a:t>
            </a:r>
          </a:p>
          <a:p>
            <a:pPr algn="r"/>
            <a:endParaRPr lang="es-CO" dirty="0">
              <a:solidFill>
                <a:schemeClr val="tx1">
                  <a:lumMod val="50000"/>
                  <a:lumOff val="50000"/>
                </a:schemeClr>
              </a:solidFill>
            </a:endParaRPr>
          </a:p>
        </p:txBody>
      </p:sp>
    </p:spTree>
    <p:extLst>
      <p:ext uri="{BB962C8B-B14F-4D97-AF65-F5344CB8AC3E}">
        <p14:creationId xmlns:p14="http://schemas.microsoft.com/office/powerpoint/2010/main" val="3698543788"/>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3" name="Rectángulo 12"/>
          <p:cNvSpPr/>
          <p:nvPr/>
        </p:nvSpPr>
        <p:spPr>
          <a:xfrm>
            <a:off x="8340437" y="5772728"/>
            <a:ext cx="3777673" cy="1029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CuadroTexto 15"/>
          <p:cNvSpPr txBox="1">
            <a:spLocks noChangeArrowheads="1"/>
          </p:cNvSpPr>
          <p:nvPr/>
        </p:nvSpPr>
        <p:spPr bwMode="auto">
          <a:xfrm>
            <a:off x="1612391" y="434976"/>
            <a:ext cx="9144001"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3200" b="1" dirty="0">
                <a:solidFill>
                  <a:srgbClr val="858585"/>
                </a:solidFill>
              </a:rPr>
              <a:t>Información de Trámites</a:t>
            </a:r>
          </a:p>
        </p:txBody>
      </p:sp>
      <p:sp>
        <p:nvSpPr>
          <p:cNvPr id="5" name="CuadroTexto 15"/>
          <p:cNvSpPr txBox="1">
            <a:spLocks noChangeArrowheads="1"/>
          </p:cNvSpPr>
          <p:nvPr/>
        </p:nvSpPr>
        <p:spPr bwMode="auto">
          <a:xfrm>
            <a:off x="1612391" y="802316"/>
            <a:ext cx="9144001"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2400" b="1" dirty="0">
                <a:solidFill>
                  <a:srgbClr val="858585"/>
                </a:solidFill>
              </a:rPr>
              <a:t>Trámites de Alto Impacto</a:t>
            </a:r>
          </a:p>
        </p:txBody>
      </p:sp>
      <p:sp>
        <p:nvSpPr>
          <p:cNvPr id="6" name="CuadroTexto 5"/>
          <p:cNvSpPr txBox="1"/>
          <p:nvPr/>
        </p:nvSpPr>
        <p:spPr>
          <a:xfrm>
            <a:off x="2299855" y="1971916"/>
            <a:ext cx="9855200" cy="4524315"/>
          </a:xfrm>
          <a:prstGeom prst="rect">
            <a:avLst/>
          </a:prstGeom>
          <a:noFill/>
        </p:spPr>
        <p:txBody>
          <a:bodyPr wrap="square" rtlCol="0">
            <a:spAutoFit/>
          </a:bodyPr>
          <a:lstStyle/>
          <a:p>
            <a:pPr marL="742950" lvl="1" indent="-285750">
              <a:buFont typeface="Arial" panose="020B0604020202020204" pitchFamily="34" charset="0"/>
              <a:buChar char="•"/>
            </a:pPr>
            <a:r>
              <a:rPr lang="es-CO" b="1" dirty="0">
                <a:solidFill>
                  <a:schemeClr val="tx1">
                    <a:lumMod val="50000"/>
                    <a:lumOff val="50000"/>
                  </a:schemeClr>
                </a:solidFill>
              </a:rPr>
              <a:t>Homologación de vehículos</a:t>
            </a:r>
          </a:p>
          <a:p>
            <a:pPr marL="742950" lvl="1" indent="-285750">
              <a:buFont typeface="Arial" panose="020B0604020202020204" pitchFamily="34" charset="0"/>
              <a:buChar char="•"/>
            </a:pPr>
            <a:r>
              <a:rPr lang="es-CO" b="1" dirty="0">
                <a:solidFill>
                  <a:schemeClr val="tx1">
                    <a:lumMod val="50000"/>
                    <a:lumOff val="50000"/>
                  </a:schemeClr>
                </a:solidFill>
              </a:rPr>
              <a:t>Inscripción en el registro de operadores de transporte multimodal</a:t>
            </a:r>
          </a:p>
          <a:p>
            <a:pPr marL="742950" lvl="1" indent="-285750">
              <a:buFont typeface="Arial" panose="020B0604020202020204" pitchFamily="34" charset="0"/>
              <a:buChar char="•"/>
            </a:pPr>
            <a:r>
              <a:rPr lang="es-CO" b="1" dirty="0">
                <a:solidFill>
                  <a:schemeClr val="tx1">
                    <a:lumMod val="50000"/>
                    <a:lumOff val="50000"/>
                  </a:schemeClr>
                </a:solidFill>
              </a:rPr>
              <a:t>Expedición o renovación de la tarjeta de operación de servicio público de transporte terrestre automotor de pasajeros (por carretera, mixto o especial)</a:t>
            </a:r>
          </a:p>
          <a:p>
            <a:pPr marL="742950" lvl="1" indent="-285750">
              <a:buFont typeface="Arial" panose="020B0604020202020204" pitchFamily="34" charset="0"/>
              <a:buChar char="•"/>
            </a:pPr>
            <a:r>
              <a:rPr lang="es-CO" b="1" dirty="0">
                <a:solidFill>
                  <a:schemeClr val="tx1">
                    <a:lumMod val="50000"/>
                    <a:lumOff val="50000"/>
                  </a:schemeClr>
                </a:solidFill>
              </a:rPr>
              <a:t>Inscripción en el registro de operadores de transporte multimodal subregional</a:t>
            </a:r>
          </a:p>
          <a:p>
            <a:pPr marL="285750" indent="-285750">
              <a:buFont typeface="Arial" panose="020B0604020202020204" pitchFamily="34" charset="0"/>
              <a:buChar char="•"/>
            </a:pPr>
            <a:endParaRPr lang="es-CO" b="1" dirty="0">
              <a:solidFill>
                <a:schemeClr val="tx1">
                  <a:lumMod val="50000"/>
                  <a:lumOff val="50000"/>
                </a:schemeClr>
              </a:solidFill>
            </a:endParaRPr>
          </a:p>
          <a:p>
            <a:pPr marL="285750" indent="-285750">
              <a:buFont typeface="Arial" panose="020B0604020202020204" pitchFamily="34" charset="0"/>
              <a:buChar char="•"/>
            </a:pPr>
            <a:endParaRPr lang="es-CO" b="1" dirty="0">
              <a:solidFill>
                <a:schemeClr val="tx1">
                  <a:lumMod val="50000"/>
                  <a:lumOff val="50000"/>
                </a:schemeClr>
              </a:solidFill>
            </a:endParaRPr>
          </a:p>
          <a:p>
            <a:pPr marL="742950" lvl="1" indent="-285750">
              <a:buFont typeface="Arial" panose="020B0604020202020204" pitchFamily="34" charset="0"/>
              <a:buChar char="•"/>
            </a:pPr>
            <a:r>
              <a:rPr lang="es-CO" b="1" dirty="0">
                <a:solidFill>
                  <a:schemeClr val="tx1">
                    <a:lumMod val="50000"/>
                    <a:lumOff val="50000"/>
                  </a:schemeClr>
                </a:solidFill>
              </a:rPr>
              <a:t>Concepto técnico de ubicación de estaciones de servicios</a:t>
            </a:r>
          </a:p>
          <a:p>
            <a:pPr marL="285750" indent="-285750">
              <a:buFont typeface="Arial" panose="020B0604020202020204" pitchFamily="34" charset="0"/>
              <a:buChar char="•"/>
            </a:pPr>
            <a:endParaRPr lang="es-CO" b="1" dirty="0">
              <a:solidFill>
                <a:schemeClr val="tx1">
                  <a:lumMod val="50000"/>
                  <a:lumOff val="50000"/>
                </a:schemeClr>
              </a:solidFill>
            </a:endParaRPr>
          </a:p>
          <a:p>
            <a:pPr marL="285750" indent="-285750">
              <a:buFont typeface="Arial" panose="020B0604020202020204" pitchFamily="34" charset="0"/>
              <a:buChar char="•"/>
            </a:pPr>
            <a:endParaRPr lang="es-CO" b="1" dirty="0">
              <a:solidFill>
                <a:schemeClr val="tx1">
                  <a:lumMod val="50000"/>
                  <a:lumOff val="50000"/>
                </a:schemeClr>
              </a:solidFill>
            </a:endParaRPr>
          </a:p>
          <a:p>
            <a:pPr marL="742950" lvl="1" indent="-285750">
              <a:buFont typeface="Arial" panose="020B0604020202020204" pitchFamily="34" charset="0"/>
              <a:buChar char="•"/>
            </a:pPr>
            <a:r>
              <a:rPr lang="es-CO" b="1" dirty="0">
                <a:solidFill>
                  <a:schemeClr val="tx1">
                    <a:lumMod val="50000"/>
                    <a:lumOff val="50000"/>
                  </a:schemeClr>
                </a:solidFill>
              </a:rPr>
              <a:t>Concepto de viabilidad técnica para transporte de carga indivisible extra dimensionada y extra pesada</a:t>
            </a:r>
          </a:p>
          <a:p>
            <a:pPr marL="742950" lvl="1" indent="-285750">
              <a:buFont typeface="Arial" panose="020B0604020202020204" pitchFamily="34" charset="0"/>
              <a:buChar char="•"/>
            </a:pPr>
            <a:endParaRPr lang="es-CO" b="1" dirty="0">
              <a:solidFill>
                <a:schemeClr val="tx1">
                  <a:lumMod val="50000"/>
                  <a:lumOff val="50000"/>
                </a:schemeClr>
              </a:solidFill>
            </a:endParaRPr>
          </a:p>
          <a:p>
            <a:pPr marL="742950" lvl="1" indent="-285750">
              <a:buFont typeface="Arial" panose="020B0604020202020204" pitchFamily="34" charset="0"/>
              <a:buChar char="•"/>
            </a:pPr>
            <a:endParaRPr lang="es-CO" b="1" dirty="0">
              <a:solidFill>
                <a:schemeClr val="tx1">
                  <a:lumMod val="50000"/>
                  <a:lumOff val="50000"/>
                </a:schemeClr>
              </a:solidFill>
            </a:endParaRPr>
          </a:p>
          <a:p>
            <a:pPr marL="742950" lvl="1" indent="-285750">
              <a:buFont typeface="Arial" panose="020B0604020202020204" pitchFamily="34" charset="0"/>
              <a:buChar char="•"/>
            </a:pPr>
            <a:r>
              <a:rPr lang="es-CO" b="1" dirty="0">
                <a:solidFill>
                  <a:schemeClr val="tx1">
                    <a:lumMod val="50000"/>
                    <a:lumOff val="50000"/>
                  </a:schemeClr>
                </a:solidFill>
              </a:rPr>
              <a:t>Plan de vuelo</a:t>
            </a:r>
          </a:p>
          <a:p>
            <a:pPr marL="742950" lvl="1" indent="-285750">
              <a:buFont typeface="Arial" panose="020B0604020202020204" pitchFamily="34" charset="0"/>
              <a:buChar char="•"/>
            </a:pPr>
            <a:r>
              <a:rPr lang="es-CO" b="1" dirty="0">
                <a:solidFill>
                  <a:schemeClr val="tx1">
                    <a:lumMod val="50000"/>
                    <a:lumOff val="50000"/>
                  </a:schemeClr>
                </a:solidFill>
              </a:rPr>
              <a:t>Asignación inspector de operaciones para examen de vuelo o tierra</a:t>
            </a:r>
          </a:p>
        </p:txBody>
      </p:sp>
      <p:pic>
        <p:nvPicPr>
          <p:cNvPr id="7" name="Imagen 6" descr="Resultado de imagen para logo mintransporte">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909" y="2385198"/>
            <a:ext cx="2160000" cy="598546"/>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descr="Resultado de imagen para logo ani">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909" y="4485281"/>
            <a:ext cx="2160000" cy="820916"/>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descr="Resultado de imagen para logo invias">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0909" y="3629120"/>
            <a:ext cx="2160000" cy="877426"/>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Resultado de imagen para logo aerocivil">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90254" y="5660815"/>
            <a:ext cx="890655" cy="929927"/>
          </a:xfrm>
          <a:prstGeom prst="rect">
            <a:avLst/>
          </a:prstGeom>
          <a:noFill/>
          <a:extLst>
            <a:ext uri="{909E8E84-426E-40DD-AFC4-6F175D3DCCD1}">
              <a14:hiddenFill xmlns:a14="http://schemas.microsoft.com/office/drawing/2010/main">
                <a:solidFill>
                  <a:srgbClr val="FFFFFF"/>
                </a:solidFill>
              </a14:hiddenFill>
            </a:ext>
          </a:extLst>
        </p:spPr>
      </p:pic>
      <p:sp>
        <p:nvSpPr>
          <p:cNvPr id="12" name="Rectángulo 11"/>
          <p:cNvSpPr/>
          <p:nvPr/>
        </p:nvSpPr>
        <p:spPr>
          <a:xfrm>
            <a:off x="322729" y="1370490"/>
            <a:ext cx="11591363" cy="369332"/>
          </a:xfrm>
          <a:prstGeom prst="rect">
            <a:avLst/>
          </a:prstGeom>
        </p:spPr>
        <p:txBody>
          <a:bodyPr wrap="square">
            <a:spAutoFit/>
          </a:bodyPr>
          <a:lstStyle/>
          <a:p>
            <a:r>
              <a:rPr lang="es-CO" b="1" dirty="0">
                <a:solidFill>
                  <a:schemeClr val="tx1">
                    <a:lumMod val="50000"/>
                    <a:lumOff val="50000"/>
                  </a:schemeClr>
                </a:solidFill>
              </a:rPr>
              <a:t>Se recomienda avanzar en la automatización de los siguientes </a:t>
            </a:r>
            <a:r>
              <a:rPr lang="es-CO" b="1" dirty="0">
                <a:solidFill>
                  <a:srgbClr val="ED6608"/>
                </a:solidFill>
              </a:rPr>
              <a:t>trámites de alto impacto </a:t>
            </a:r>
            <a:r>
              <a:rPr lang="es-CO" b="1" dirty="0">
                <a:solidFill>
                  <a:schemeClr val="tx1">
                    <a:lumMod val="50000"/>
                    <a:lumOff val="50000"/>
                  </a:schemeClr>
                </a:solidFill>
              </a:rPr>
              <a:t>para el sector: </a:t>
            </a:r>
          </a:p>
        </p:txBody>
      </p:sp>
    </p:spTree>
    <p:extLst>
      <p:ext uri="{BB962C8B-B14F-4D97-AF65-F5344CB8AC3E}">
        <p14:creationId xmlns:p14="http://schemas.microsoft.com/office/powerpoint/2010/main" val="387282084"/>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CuadroTexto 15"/>
          <p:cNvSpPr txBox="1">
            <a:spLocks noChangeArrowheads="1"/>
          </p:cNvSpPr>
          <p:nvPr/>
        </p:nvSpPr>
        <p:spPr bwMode="auto">
          <a:xfrm>
            <a:off x="1612391" y="434976"/>
            <a:ext cx="9144001"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3200" b="1" dirty="0">
                <a:solidFill>
                  <a:srgbClr val="858585"/>
                </a:solidFill>
              </a:rPr>
              <a:t>Racionalización de Trámites</a:t>
            </a:r>
          </a:p>
        </p:txBody>
      </p:sp>
      <p:sp>
        <p:nvSpPr>
          <p:cNvPr id="4" name="CuadroTexto 15"/>
          <p:cNvSpPr txBox="1">
            <a:spLocks noChangeArrowheads="1"/>
          </p:cNvSpPr>
          <p:nvPr/>
        </p:nvSpPr>
        <p:spPr bwMode="auto">
          <a:xfrm>
            <a:off x="1612391" y="802316"/>
            <a:ext cx="9144001"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2400" b="1" dirty="0">
                <a:solidFill>
                  <a:srgbClr val="858585"/>
                </a:solidFill>
              </a:rPr>
              <a:t>Sector vs. Rama Ejecutiva</a:t>
            </a:r>
          </a:p>
        </p:txBody>
      </p:sp>
      <p:sp>
        <p:nvSpPr>
          <p:cNvPr id="29" name="CuadroTexto 28"/>
          <p:cNvSpPr txBox="1"/>
          <p:nvPr/>
        </p:nvSpPr>
        <p:spPr>
          <a:xfrm>
            <a:off x="0" y="6499936"/>
            <a:ext cx="8674217" cy="276999"/>
          </a:xfrm>
          <a:prstGeom prst="rect">
            <a:avLst/>
          </a:prstGeom>
          <a:noFill/>
        </p:spPr>
        <p:txBody>
          <a:bodyPr wrap="square" rtlCol="0">
            <a:spAutoFit/>
          </a:bodyPr>
          <a:lstStyle/>
          <a:p>
            <a:r>
              <a:rPr lang="es-CO" sz="1200" b="1" i="1" dirty="0">
                <a:solidFill>
                  <a:srgbClr val="632B00"/>
                </a:solidFill>
              </a:rPr>
              <a:t>Fuente: Función Pública, SUIT, septiembre 30 de 2016</a:t>
            </a: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620" y="2502935"/>
            <a:ext cx="3818802" cy="3626532"/>
          </a:xfrm>
          <a:prstGeom prst="rect">
            <a:avLst/>
          </a:prstGeom>
        </p:spPr>
      </p:pic>
      <p:sp>
        <p:nvSpPr>
          <p:cNvPr id="56" name="CuadroTexto 55"/>
          <p:cNvSpPr txBox="1"/>
          <p:nvPr/>
        </p:nvSpPr>
        <p:spPr>
          <a:xfrm>
            <a:off x="217936" y="4048424"/>
            <a:ext cx="3740958" cy="461665"/>
          </a:xfrm>
          <a:prstGeom prst="rect">
            <a:avLst/>
          </a:prstGeom>
          <a:noFill/>
        </p:spPr>
        <p:txBody>
          <a:bodyPr wrap="square" rtlCol="0">
            <a:spAutoFit/>
          </a:bodyPr>
          <a:lstStyle/>
          <a:p>
            <a:r>
              <a:rPr lang="es-CO" sz="2400" b="1" dirty="0">
                <a:solidFill>
                  <a:schemeClr val="bg1"/>
                </a:solidFill>
              </a:rPr>
              <a:t>Trámites Racionalizados</a:t>
            </a:r>
          </a:p>
        </p:txBody>
      </p:sp>
      <p:sp>
        <p:nvSpPr>
          <p:cNvPr id="57" name="Rectángulo 56"/>
          <p:cNvSpPr/>
          <p:nvPr/>
        </p:nvSpPr>
        <p:spPr>
          <a:xfrm>
            <a:off x="5162512" y="3288612"/>
            <a:ext cx="1280233" cy="1807946"/>
          </a:xfrm>
          <a:prstGeom prst="rect">
            <a:avLst/>
          </a:prstGeom>
          <a:solidFill>
            <a:schemeClr val="bg1">
              <a:lumMod val="9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O" dirty="0"/>
          </a:p>
        </p:txBody>
      </p:sp>
      <p:sp>
        <p:nvSpPr>
          <p:cNvPr id="58" name="Rectángulo 57"/>
          <p:cNvSpPr/>
          <p:nvPr/>
        </p:nvSpPr>
        <p:spPr>
          <a:xfrm>
            <a:off x="4986581" y="3288612"/>
            <a:ext cx="175932" cy="1807946"/>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O" dirty="0"/>
          </a:p>
        </p:txBody>
      </p:sp>
      <p:sp>
        <p:nvSpPr>
          <p:cNvPr id="63" name="CuadroTexto 62"/>
          <p:cNvSpPr txBox="1"/>
          <p:nvPr/>
        </p:nvSpPr>
        <p:spPr>
          <a:xfrm>
            <a:off x="5162512" y="4118542"/>
            <a:ext cx="1280233" cy="830997"/>
          </a:xfrm>
          <a:prstGeom prst="rect">
            <a:avLst/>
          </a:prstGeom>
          <a:noFill/>
        </p:spPr>
        <p:txBody>
          <a:bodyPr wrap="square" rtlCol="0">
            <a:spAutoFit/>
          </a:bodyPr>
          <a:lstStyle/>
          <a:p>
            <a:pPr algn="ctr"/>
            <a:r>
              <a:rPr lang="es-CO" sz="2400" b="1" dirty="0">
                <a:solidFill>
                  <a:srgbClr val="5B9BD5"/>
                </a:solidFill>
              </a:rPr>
              <a:t>241</a:t>
            </a:r>
            <a:br>
              <a:rPr lang="es-CO" sz="2400" b="1" dirty="0">
                <a:solidFill>
                  <a:srgbClr val="5B9BD5"/>
                </a:solidFill>
              </a:rPr>
            </a:br>
            <a:r>
              <a:rPr lang="es-CO" sz="2400" b="1" dirty="0">
                <a:solidFill>
                  <a:srgbClr val="5B9BD5"/>
                </a:solidFill>
              </a:rPr>
              <a:t>(30%)</a:t>
            </a:r>
          </a:p>
        </p:txBody>
      </p:sp>
      <p:sp>
        <p:nvSpPr>
          <p:cNvPr id="65" name="CuadroTexto 64"/>
          <p:cNvSpPr txBox="1"/>
          <p:nvPr/>
        </p:nvSpPr>
        <p:spPr>
          <a:xfrm>
            <a:off x="5162512" y="3288612"/>
            <a:ext cx="1280234" cy="707886"/>
          </a:xfrm>
          <a:prstGeom prst="rect">
            <a:avLst/>
          </a:prstGeom>
          <a:noFill/>
        </p:spPr>
        <p:txBody>
          <a:bodyPr wrap="square" rtlCol="0">
            <a:spAutoFit/>
          </a:bodyPr>
          <a:lstStyle/>
          <a:p>
            <a:pPr algn="ctr"/>
            <a:r>
              <a:rPr lang="es-CO" sz="2000" b="1" dirty="0"/>
              <a:t>Rama</a:t>
            </a:r>
          </a:p>
          <a:p>
            <a:pPr algn="ctr"/>
            <a:r>
              <a:rPr lang="es-CO" sz="2000" b="1" dirty="0"/>
              <a:t>Ejecutiva</a:t>
            </a:r>
          </a:p>
        </p:txBody>
      </p:sp>
      <p:sp>
        <p:nvSpPr>
          <p:cNvPr id="68" name="CuadroTexto 67"/>
          <p:cNvSpPr txBox="1"/>
          <p:nvPr/>
        </p:nvSpPr>
        <p:spPr>
          <a:xfrm>
            <a:off x="3846633" y="4118542"/>
            <a:ext cx="1155633" cy="830997"/>
          </a:xfrm>
          <a:prstGeom prst="rect">
            <a:avLst/>
          </a:prstGeom>
          <a:noFill/>
        </p:spPr>
        <p:txBody>
          <a:bodyPr wrap="square" rtlCol="0">
            <a:spAutoFit/>
          </a:bodyPr>
          <a:lstStyle/>
          <a:p>
            <a:pPr algn="ctr"/>
            <a:r>
              <a:rPr lang="es-CO" sz="2400" b="1" dirty="0">
                <a:solidFill>
                  <a:srgbClr val="ED6608"/>
                </a:solidFill>
              </a:rPr>
              <a:t>2</a:t>
            </a:r>
            <a:br>
              <a:rPr lang="es-CO" sz="2400" b="1" dirty="0">
                <a:solidFill>
                  <a:srgbClr val="ED6608"/>
                </a:solidFill>
              </a:rPr>
            </a:br>
            <a:r>
              <a:rPr lang="es-CO" sz="2400" b="1" dirty="0">
                <a:solidFill>
                  <a:srgbClr val="ED6608"/>
                </a:solidFill>
              </a:rPr>
              <a:t>(0%)</a:t>
            </a:r>
          </a:p>
        </p:txBody>
      </p:sp>
      <p:sp>
        <p:nvSpPr>
          <p:cNvPr id="69" name="CuadroTexto 68"/>
          <p:cNvSpPr txBox="1"/>
          <p:nvPr/>
        </p:nvSpPr>
        <p:spPr>
          <a:xfrm>
            <a:off x="3853226" y="3596388"/>
            <a:ext cx="1149056" cy="400110"/>
          </a:xfrm>
          <a:prstGeom prst="rect">
            <a:avLst/>
          </a:prstGeom>
          <a:noFill/>
        </p:spPr>
        <p:txBody>
          <a:bodyPr wrap="square" rtlCol="0">
            <a:spAutoFit/>
          </a:bodyPr>
          <a:lstStyle/>
          <a:p>
            <a:pPr algn="ctr"/>
            <a:r>
              <a:rPr lang="es-CO" sz="2000" b="1" dirty="0"/>
              <a:t>Sector</a:t>
            </a:r>
          </a:p>
        </p:txBody>
      </p:sp>
      <p:grpSp>
        <p:nvGrpSpPr>
          <p:cNvPr id="5" name="Grupo 4"/>
          <p:cNvGrpSpPr/>
          <p:nvPr/>
        </p:nvGrpSpPr>
        <p:grpSpPr>
          <a:xfrm>
            <a:off x="3616019" y="1669822"/>
            <a:ext cx="2826726" cy="1166251"/>
            <a:chOff x="8296062" y="1729591"/>
            <a:chExt cx="2826726" cy="1166251"/>
          </a:xfrm>
        </p:grpSpPr>
        <p:sp>
          <p:nvSpPr>
            <p:cNvPr id="88" name="Rectángulo: esquinas redondeadas 87"/>
            <p:cNvSpPr/>
            <p:nvPr/>
          </p:nvSpPr>
          <p:spPr>
            <a:xfrm>
              <a:off x="8303491" y="1729592"/>
              <a:ext cx="2811869" cy="1166250"/>
            </a:xfrm>
            <a:prstGeom prst="roundRect">
              <a:avLst>
                <a:gd name="adj" fmla="val 9808"/>
              </a:avLst>
            </a:prstGeom>
            <a:noFill/>
            <a:ln w="38100">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3" name="CuadroTexto 92"/>
            <p:cNvSpPr txBox="1"/>
            <p:nvPr/>
          </p:nvSpPr>
          <p:spPr>
            <a:xfrm>
              <a:off x="8303489" y="1911348"/>
              <a:ext cx="2811870" cy="830997"/>
            </a:xfrm>
            <a:prstGeom prst="rect">
              <a:avLst/>
            </a:prstGeom>
            <a:noFill/>
          </p:spPr>
          <p:txBody>
            <a:bodyPr wrap="square" rtlCol="0">
              <a:spAutoFit/>
            </a:bodyPr>
            <a:lstStyle/>
            <a:p>
              <a:pPr algn="ctr"/>
              <a:r>
                <a:rPr lang="es-CO" sz="4800" b="1" dirty="0">
                  <a:solidFill>
                    <a:srgbClr val="008799"/>
                  </a:solidFill>
                </a:rPr>
                <a:t>800</a:t>
              </a:r>
            </a:p>
          </p:txBody>
        </p:sp>
        <p:sp>
          <p:nvSpPr>
            <p:cNvPr id="95" name="CuadroTexto 94"/>
            <p:cNvSpPr txBox="1"/>
            <p:nvPr/>
          </p:nvSpPr>
          <p:spPr>
            <a:xfrm>
              <a:off x="8303490" y="1729591"/>
              <a:ext cx="2811869" cy="369332"/>
            </a:xfrm>
            <a:prstGeom prst="rect">
              <a:avLst/>
            </a:prstGeom>
            <a:noFill/>
          </p:spPr>
          <p:txBody>
            <a:bodyPr wrap="square" rtlCol="0">
              <a:spAutoFit/>
            </a:bodyPr>
            <a:lstStyle/>
            <a:p>
              <a:pPr algn="ctr"/>
              <a:r>
                <a:rPr lang="es-CO" b="1" dirty="0"/>
                <a:t>Mega Meta País</a:t>
              </a:r>
            </a:p>
          </p:txBody>
        </p:sp>
        <p:sp>
          <p:nvSpPr>
            <p:cNvPr id="96" name="CuadroTexto 95"/>
            <p:cNvSpPr txBox="1"/>
            <p:nvPr/>
          </p:nvSpPr>
          <p:spPr>
            <a:xfrm>
              <a:off x="8296062" y="2526510"/>
              <a:ext cx="2826726" cy="369332"/>
            </a:xfrm>
            <a:prstGeom prst="rect">
              <a:avLst/>
            </a:prstGeom>
            <a:noFill/>
          </p:spPr>
          <p:txBody>
            <a:bodyPr wrap="square" rtlCol="0">
              <a:spAutoFit/>
            </a:bodyPr>
            <a:lstStyle/>
            <a:p>
              <a:pPr algn="ctr"/>
              <a:r>
                <a:rPr lang="es-CO" b="1" dirty="0"/>
                <a:t>Acciones de Racionalización</a:t>
              </a:r>
            </a:p>
          </p:txBody>
        </p:sp>
      </p:grpSp>
      <p:sp>
        <p:nvSpPr>
          <p:cNvPr id="19" name="CuadroTexto 18"/>
          <p:cNvSpPr txBox="1"/>
          <p:nvPr/>
        </p:nvSpPr>
        <p:spPr>
          <a:xfrm>
            <a:off x="7488904" y="1903617"/>
            <a:ext cx="4379463" cy="3908762"/>
          </a:xfrm>
          <a:prstGeom prst="rect">
            <a:avLst/>
          </a:prstGeom>
          <a:noFill/>
        </p:spPr>
        <p:txBody>
          <a:bodyPr wrap="square" rtlCol="0">
            <a:spAutoFit/>
          </a:bodyPr>
          <a:lstStyle>
            <a:defPPr>
              <a:defRPr lang="en-US"/>
            </a:defPPr>
            <a:lvl1pPr algn="ctr">
              <a:defRPr sz="2000" b="1"/>
            </a:lvl1pPr>
          </a:lstStyle>
          <a:p>
            <a:pPr algn="r"/>
            <a:r>
              <a:rPr lang="es-CO" dirty="0">
                <a:solidFill>
                  <a:srgbClr val="ED6608"/>
                </a:solidFill>
              </a:rPr>
              <a:t>El Sector no racionalizó trámites en el año 2015</a:t>
            </a:r>
            <a:r>
              <a:rPr lang="es-CO" dirty="0">
                <a:solidFill>
                  <a:schemeClr val="bg1">
                    <a:lumMod val="50000"/>
                  </a:schemeClr>
                </a:solidFill>
              </a:rPr>
              <a:t>, para el año 2016 planea racionalizar 27 trámites</a:t>
            </a:r>
          </a:p>
          <a:p>
            <a:pPr algn="r"/>
            <a:endParaRPr lang="es-CO" dirty="0">
              <a:solidFill>
                <a:schemeClr val="bg1">
                  <a:lumMod val="50000"/>
                </a:schemeClr>
              </a:solidFill>
            </a:endParaRPr>
          </a:p>
          <a:p>
            <a:pPr algn="r"/>
            <a:endParaRPr lang="es-CO" dirty="0">
              <a:solidFill>
                <a:schemeClr val="bg1">
                  <a:lumMod val="50000"/>
                </a:schemeClr>
              </a:solidFill>
            </a:endParaRPr>
          </a:p>
          <a:p>
            <a:pPr algn="r"/>
            <a:r>
              <a:rPr lang="es-CO" dirty="0">
                <a:solidFill>
                  <a:schemeClr val="bg1">
                    <a:lumMod val="50000"/>
                  </a:schemeClr>
                </a:solidFill>
              </a:rPr>
              <a:t>Con corte a septiembre del presente año, </a:t>
            </a:r>
            <a:r>
              <a:rPr lang="es-CO" dirty="0">
                <a:solidFill>
                  <a:srgbClr val="ED6608"/>
                </a:solidFill>
              </a:rPr>
              <a:t>el Sector tenía 2 trámites racionalizados </a:t>
            </a:r>
            <a:r>
              <a:rPr lang="es-CO" dirty="0">
                <a:solidFill>
                  <a:schemeClr val="bg1">
                    <a:lumMod val="50000"/>
                  </a:schemeClr>
                </a:solidFill>
              </a:rPr>
              <a:t>y </a:t>
            </a:r>
            <a:r>
              <a:rPr lang="es-CO" dirty="0">
                <a:solidFill>
                  <a:srgbClr val="ED6608"/>
                </a:solidFill>
              </a:rPr>
              <a:t>para octubre la Aeronáutica Civil racionalizó 16 trámites</a:t>
            </a:r>
            <a:r>
              <a:rPr lang="es-CO" dirty="0">
                <a:solidFill>
                  <a:schemeClr val="bg1">
                    <a:lumMod val="50000"/>
                  </a:schemeClr>
                </a:solidFill>
              </a:rPr>
              <a:t>, para un total de </a:t>
            </a:r>
            <a:r>
              <a:rPr lang="es-CO" sz="2800" dirty="0">
                <a:solidFill>
                  <a:srgbClr val="ED6608"/>
                </a:solidFill>
              </a:rPr>
              <a:t>18</a:t>
            </a:r>
            <a:r>
              <a:rPr lang="es-CO" dirty="0">
                <a:solidFill>
                  <a:schemeClr val="bg1">
                    <a:lumMod val="50000"/>
                  </a:schemeClr>
                </a:solidFill>
              </a:rPr>
              <a:t> trámites racionalizados del Sector Transporte</a:t>
            </a:r>
          </a:p>
          <a:p>
            <a:pPr algn="r"/>
            <a:endParaRPr lang="es-CO" dirty="0">
              <a:solidFill>
                <a:schemeClr val="tx1">
                  <a:lumMod val="50000"/>
                  <a:lumOff val="50000"/>
                </a:schemeClr>
              </a:solidFill>
            </a:endParaRPr>
          </a:p>
        </p:txBody>
      </p:sp>
    </p:spTree>
    <p:extLst>
      <p:ext uri="{BB962C8B-B14F-4D97-AF65-F5344CB8AC3E}">
        <p14:creationId xmlns:p14="http://schemas.microsoft.com/office/powerpoint/2010/main" val="2716906164"/>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CuadroTexto 15"/>
          <p:cNvSpPr txBox="1">
            <a:spLocks noChangeArrowheads="1"/>
          </p:cNvSpPr>
          <p:nvPr/>
        </p:nvSpPr>
        <p:spPr bwMode="auto">
          <a:xfrm>
            <a:off x="1612391" y="434976"/>
            <a:ext cx="9144001"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3200" b="1" dirty="0">
                <a:solidFill>
                  <a:schemeClr val="tx1">
                    <a:lumMod val="50000"/>
                    <a:lumOff val="50000"/>
                  </a:schemeClr>
                </a:solidFill>
              </a:rPr>
              <a:t>Declaración de Bienes y Rentas</a:t>
            </a:r>
          </a:p>
        </p:txBody>
      </p:sp>
      <p:sp>
        <p:nvSpPr>
          <p:cNvPr id="4" name="CuadroTexto 15"/>
          <p:cNvSpPr txBox="1">
            <a:spLocks noChangeArrowheads="1"/>
          </p:cNvSpPr>
          <p:nvPr/>
        </p:nvSpPr>
        <p:spPr bwMode="auto">
          <a:xfrm>
            <a:off x="1612391" y="802316"/>
            <a:ext cx="9144001"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2400" b="1" dirty="0">
                <a:solidFill>
                  <a:srgbClr val="858585"/>
                </a:solidFill>
              </a:rPr>
              <a:t>Sector vs. Rama Ejecutiva</a:t>
            </a:r>
          </a:p>
        </p:txBody>
      </p:sp>
      <p:grpSp>
        <p:nvGrpSpPr>
          <p:cNvPr id="2" name="Grupo 1"/>
          <p:cNvGrpSpPr/>
          <p:nvPr/>
        </p:nvGrpSpPr>
        <p:grpSpPr>
          <a:xfrm>
            <a:off x="1662159" y="1818515"/>
            <a:ext cx="9044463" cy="1622295"/>
            <a:chOff x="545576" y="1847233"/>
            <a:chExt cx="9044463" cy="1622295"/>
          </a:xfrm>
        </p:grpSpPr>
        <p:sp>
          <p:nvSpPr>
            <p:cNvPr id="7" name="Rectángulo 6"/>
            <p:cNvSpPr/>
            <p:nvPr/>
          </p:nvSpPr>
          <p:spPr>
            <a:xfrm>
              <a:off x="7329169" y="1847233"/>
              <a:ext cx="2260870" cy="1622295"/>
            </a:xfrm>
            <a:prstGeom prst="rect">
              <a:avLst/>
            </a:prstGeom>
            <a:solidFill>
              <a:schemeClr val="bg1">
                <a:lumMod val="9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O" dirty="0"/>
            </a:p>
          </p:txBody>
        </p:sp>
        <p:sp>
          <p:nvSpPr>
            <p:cNvPr id="8" name="Rectángulo 7"/>
            <p:cNvSpPr/>
            <p:nvPr/>
          </p:nvSpPr>
          <p:spPr>
            <a:xfrm>
              <a:off x="7153238" y="1847233"/>
              <a:ext cx="175932" cy="1622295"/>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O" dirty="0"/>
            </a:p>
          </p:txBody>
        </p:sp>
        <p:sp>
          <p:nvSpPr>
            <p:cNvPr id="9" name="CuadroTexto 8"/>
            <p:cNvSpPr txBox="1"/>
            <p:nvPr/>
          </p:nvSpPr>
          <p:spPr>
            <a:xfrm>
              <a:off x="3001817" y="1892244"/>
              <a:ext cx="3796147" cy="400110"/>
            </a:xfrm>
            <a:prstGeom prst="rect">
              <a:avLst/>
            </a:prstGeom>
            <a:noFill/>
          </p:spPr>
          <p:txBody>
            <a:bodyPr wrap="square" rtlCol="0">
              <a:spAutoFit/>
            </a:bodyPr>
            <a:lstStyle/>
            <a:p>
              <a:pPr algn="ctr"/>
              <a:r>
                <a:rPr lang="es-CO" sz="2000" b="1" dirty="0"/>
                <a:t>Sector</a:t>
              </a:r>
            </a:p>
          </p:txBody>
        </p:sp>
        <p:sp>
          <p:nvSpPr>
            <p:cNvPr id="10" name="CuadroTexto 9"/>
            <p:cNvSpPr txBox="1"/>
            <p:nvPr/>
          </p:nvSpPr>
          <p:spPr>
            <a:xfrm>
              <a:off x="7329167" y="1896008"/>
              <a:ext cx="2260872" cy="400110"/>
            </a:xfrm>
            <a:prstGeom prst="rect">
              <a:avLst/>
            </a:prstGeom>
            <a:noFill/>
          </p:spPr>
          <p:txBody>
            <a:bodyPr wrap="square" rtlCol="0">
              <a:spAutoFit/>
            </a:bodyPr>
            <a:lstStyle/>
            <a:p>
              <a:pPr algn="ctr"/>
              <a:r>
                <a:rPr lang="es-CO" sz="2000" b="1" dirty="0"/>
                <a:t>Rama Ejecutiva</a:t>
              </a:r>
            </a:p>
          </p:txBody>
        </p:sp>
        <p:sp>
          <p:nvSpPr>
            <p:cNvPr id="11" name="CuadroTexto 10"/>
            <p:cNvSpPr txBox="1"/>
            <p:nvPr/>
          </p:nvSpPr>
          <p:spPr>
            <a:xfrm>
              <a:off x="2869630" y="2700087"/>
              <a:ext cx="1477817" cy="769441"/>
            </a:xfrm>
            <a:prstGeom prst="rect">
              <a:avLst/>
            </a:prstGeom>
            <a:noFill/>
          </p:spPr>
          <p:txBody>
            <a:bodyPr wrap="square" rtlCol="0">
              <a:spAutoFit/>
            </a:bodyPr>
            <a:lstStyle/>
            <a:p>
              <a:pPr algn="r"/>
              <a:r>
                <a:rPr lang="es-CO" sz="4400" b="1" dirty="0">
                  <a:solidFill>
                    <a:srgbClr val="ED6608"/>
                  </a:solidFill>
                </a:rPr>
                <a:t>3.532</a:t>
              </a:r>
            </a:p>
          </p:txBody>
        </p:sp>
        <p:sp>
          <p:nvSpPr>
            <p:cNvPr id="12" name="CuadroTexto 11"/>
            <p:cNvSpPr txBox="1"/>
            <p:nvPr/>
          </p:nvSpPr>
          <p:spPr>
            <a:xfrm>
              <a:off x="5414803" y="2700087"/>
              <a:ext cx="1477817" cy="769441"/>
            </a:xfrm>
            <a:prstGeom prst="rect">
              <a:avLst/>
            </a:prstGeom>
            <a:noFill/>
          </p:spPr>
          <p:txBody>
            <a:bodyPr wrap="square" rtlCol="0">
              <a:spAutoFit/>
            </a:bodyPr>
            <a:lstStyle/>
            <a:p>
              <a:pPr algn="r"/>
              <a:r>
                <a:rPr lang="es-CO" sz="4400" b="1" dirty="0">
                  <a:solidFill>
                    <a:srgbClr val="ED6608"/>
                  </a:solidFill>
                </a:rPr>
                <a:t>2.832</a:t>
              </a:r>
            </a:p>
          </p:txBody>
        </p:sp>
        <p:sp>
          <p:nvSpPr>
            <p:cNvPr id="13" name="CuadroTexto 12"/>
            <p:cNvSpPr txBox="1"/>
            <p:nvPr/>
          </p:nvSpPr>
          <p:spPr>
            <a:xfrm>
              <a:off x="7329167" y="2700087"/>
              <a:ext cx="2260872" cy="769441"/>
            </a:xfrm>
            <a:prstGeom prst="rect">
              <a:avLst/>
            </a:prstGeom>
            <a:noFill/>
          </p:spPr>
          <p:txBody>
            <a:bodyPr wrap="square" rtlCol="0">
              <a:spAutoFit/>
            </a:bodyPr>
            <a:lstStyle/>
            <a:p>
              <a:pPr algn="ctr"/>
              <a:r>
                <a:rPr lang="es-CO" sz="4400" b="1" dirty="0">
                  <a:solidFill>
                    <a:srgbClr val="5B9BD5"/>
                  </a:solidFill>
                </a:rPr>
                <a:t>89.917</a:t>
              </a:r>
            </a:p>
          </p:txBody>
        </p:sp>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576" y="1885907"/>
              <a:ext cx="1442724" cy="1502234"/>
            </a:xfrm>
            <a:prstGeom prst="rect">
              <a:avLst/>
            </a:prstGeom>
          </p:spPr>
        </p:pic>
        <p:sp>
          <p:nvSpPr>
            <p:cNvPr id="15" name="CuadroTexto 14"/>
            <p:cNvSpPr txBox="1"/>
            <p:nvPr/>
          </p:nvSpPr>
          <p:spPr>
            <a:xfrm>
              <a:off x="3152989" y="2527027"/>
              <a:ext cx="979728" cy="369332"/>
            </a:xfrm>
            <a:prstGeom prst="rect">
              <a:avLst/>
            </a:prstGeom>
            <a:noFill/>
          </p:spPr>
          <p:txBody>
            <a:bodyPr wrap="square" rtlCol="0">
              <a:spAutoFit/>
            </a:bodyPr>
            <a:lstStyle/>
            <a:p>
              <a:pPr algn="ctr"/>
              <a:r>
                <a:rPr lang="es-CO" b="1" dirty="0"/>
                <a:t>2015</a:t>
              </a:r>
            </a:p>
          </p:txBody>
        </p:sp>
        <p:sp>
          <p:nvSpPr>
            <p:cNvPr id="16" name="CuadroTexto 15"/>
            <p:cNvSpPr txBox="1"/>
            <p:nvPr/>
          </p:nvSpPr>
          <p:spPr>
            <a:xfrm>
              <a:off x="5512137" y="2552197"/>
              <a:ext cx="1285828" cy="369332"/>
            </a:xfrm>
            <a:prstGeom prst="rect">
              <a:avLst/>
            </a:prstGeom>
            <a:noFill/>
          </p:spPr>
          <p:txBody>
            <a:bodyPr wrap="square" rtlCol="0">
              <a:spAutoFit/>
            </a:bodyPr>
            <a:lstStyle/>
            <a:p>
              <a:pPr algn="ctr"/>
              <a:r>
                <a:rPr lang="es-CO" b="1" dirty="0"/>
                <a:t>2016</a:t>
              </a:r>
            </a:p>
          </p:txBody>
        </p:sp>
        <p:sp>
          <p:nvSpPr>
            <p:cNvPr id="17" name="CuadroTexto 16"/>
            <p:cNvSpPr txBox="1"/>
            <p:nvPr/>
          </p:nvSpPr>
          <p:spPr>
            <a:xfrm>
              <a:off x="7329170" y="2552197"/>
              <a:ext cx="2260869" cy="369332"/>
            </a:xfrm>
            <a:prstGeom prst="rect">
              <a:avLst/>
            </a:prstGeom>
            <a:noFill/>
          </p:spPr>
          <p:txBody>
            <a:bodyPr wrap="square" rtlCol="0">
              <a:spAutoFit/>
            </a:bodyPr>
            <a:lstStyle/>
            <a:p>
              <a:pPr algn="ctr"/>
              <a:r>
                <a:rPr lang="es-CO" b="1" dirty="0"/>
                <a:t>2016</a:t>
              </a:r>
            </a:p>
          </p:txBody>
        </p:sp>
        <p:sp>
          <p:nvSpPr>
            <p:cNvPr id="19" name="CuadroTexto 18"/>
            <p:cNvSpPr txBox="1"/>
            <p:nvPr/>
          </p:nvSpPr>
          <p:spPr>
            <a:xfrm>
              <a:off x="2869630" y="2305154"/>
              <a:ext cx="3928334" cy="369332"/>
            </a:xfrm>
            <a:prstGeom prst="rect">
              <a:avLst/>
            </a:prstGeom>
            <a:noFill/>
          </p:spPr>
          <p:txBody>
            <a:bodyPr wrap="square" rtlCol="0">
              <a:spAutoFit/>
            </a:bodyPr>
            <a:lstStyle/>
            <a:p>
              <a:pPr algn="ctr"/>
              <a:r>
                <a:rPr lang="es-CO" b="1" dirty="0"/>
                <a:t>Período Declarado</a:t>
              </a:r>
            </a:p>
          </p:txBody>
        </p:sp>
        <p:sp>
          <p:nvSpPr>
            <p:cNvPr id="20" name="CuadroTexto 19"/>
            <p:cNvSpPr txBox="1"/>
            <p:nvPr/>
          </p:nvSpPr>
          <p:spPr>
            <a:xfrm>
              <a:off x="7329169" y="2305154"/>
              <a:ext cx="2260870" cy="369332"/>
            </a:xfrm>
            <a:prstGeom prst="rect">
              <a:avLst/>
            </a:prstGeom>
            <a:noFill/>
          </p:spPr>
          <p:txBody>
            <a:bodyPr wrap="square" rtlCol="0">
              <a:spAutoFit/>
            </a:bodyPr>
            <a:lstStyle/>
            <a:p>
              <a:pPr algn="ctr"/>
              <a:r>
                <a:rPr lang="es-CO" b="1" dirty="0"/>
                <a:t>Período Declarado</a:t>
              </a:r>
            </a:p>
          </p:txBody>
        </p:sp>
      </p:grpSp>
      <p:sp>
        <p:nvSpPr>
          <p:cNvPr id="22" name="CuadroTexto 21"/>
          <p:cNvSpPr txBox="1"/>
          <p:nvPr/>
        </p:nvSpPr>
        <p:spPr>
          <a:xfrm>
            <a:off x="0" y="6499936"/>
            <a:ext cx="8674217" cy="276999"/>
          </a:xfrm>
          <a:prstGeom prst="rect">
            <a:avLst/>
          </a:prstGeom>
          <a:noFill/>
        </p:spPr>
        <p:txBody>
          <a:bodyPr wrap="square" rtlCol="0">
            <a:spAutoFit/>
          </a:bodyPr>
          <a:lstStyle/>
          <a:p>
            <a:r>
              <a:rPr lang="es-CO" sz="1200" b="1" i="1" dirty="0">
                <a:solidFill>
                  <a:srgbClr val="632B00"/>
                </a:solidFill>
              </a:rPr>
              <a:t>Fuente: Función Pública, Declaración de Bienes y Rentas, septiembre 30 de 2016</a:t>
            </a:r>
          </a:p>
        </p:txBody>
      </p:sp>
      <p:sp>
        <p:nvSpPr>
          <p:cNvPr id="21" name="2 Rectángulo"/>
          <p:cNvSpPr/>
          <p:nvPr/>
        </p:nvSpPr>
        <p:spPr>
          <a:xfrm>
            <a:off x="435386" y="4350112"/>
            <a:ext cx="11388440" cy="1200329"/>
          </a:xfrm>
          <a:prstGeom prst="rect">
            <a:avLst/>
          </a:prstGeom>
        </p:spPr>
        <p:txBody>
          <a:bodyPr wrap="square">
            <a:spAutoFit/>
          </a:bodyPr>
          <a:lstStyle/>
          <a:p>
            <a:pPr algn="just"/>
            <a:r>
              <a:rPr lang="es-CO" sz="2400" b="1" dirty="0">
                <a:solidFill>
                  <a:srgbClr val="858585"/>
                </a:solidFill>
                <a:latin typeface="Calibri" panose="020F0502020204030204" pitchFamily="34" charset="0"/>
                <a:ea typeface="MS PGothic" panose="020B0600070205080204" pitchFamily="34" charset="-128"/>
              </a:rPr>
              <a:t>Descontando del total de Empleos del Sector (5.247) las </a:t>
            </a:r>
            <a:r>
              <a:rPr lang="es-CO" sz="2400" b="1" dirty="0">
                <a:solidFill>
                  <a:srgbClr val="F26201"/>
                </a:solidFill>
                <a:latin typeface="Calibri" panose="020F0502020204030204" pitchFamily="34" charset="0"/>
                <a:ea typeface="MS PGothic" panose="020B0600070205080204" pitchFamily="34" charset="-128"/>
              </a:rPr>
              <a:t>633 vacantes</a:t>
            </a:r>
            <a:r>
              <a:rPr lang="es-CO" sz="2400" b="1" dirty="0">
                <a:solidFill>
                  <a:srgbClr val="858585"/>
                </a:solidFill>
                <a:latin typeface="Calibri" panose="020F0502020204030204" pitchFamily="34" charset="0"/>
                <a:ea typeface="MS PGothic" panose="020B0600070205080204" pitchFamily="34" charset="-128"/>
              </a:rPr>
              <a:t> reportadas por las entidades, se alcanza un </a:t>
            </a:r>
            <a:r>
              <a:rPr lang="es-CO" sz="2400" b="1" dirty="0">
                <a:solidFill>
                  <a:srgbClr val="F26201"/>
                </a:solidFill>
                <a:latin typeface="Calibri" panose="020F0502020204030204" pitchFamily="34" charset="0"/>
                <a:ea typeface="MS PGothic" panose="020B0600070205080204" pitchFamily="34" charset="-128"/>
              </a:rPr>
              <a:t>cumplimiento del 64% </a:t>
            </a:r>
            <a:r>
              <a:rPr lang="es-CO" sz="2400" b="1" dirty="0">
                <a:solidFill>
                  <a:srgbClr val="858585"/>
                </a:solidFill>
                <a:latin typeface="Calibri" panose="020F0502020204030204" pitchFamily="34" charset="0"/>
                <a:ea typeface="MS PGothic" panose="020B0600070205080204" pitchFamily="34" charset="-128"/>
              </a:rPr>
              <a:t>en la presentación de Declaraciones de Bienes y Rentas, con </a:t>
            </a:r>
            <a:r>
              <a:rPr lang="es-CO" sz="2400" b="1" dirty="0">
                <a:solidFill>
                  <a:srgbClr val="F26201"/>
                </a:solidFill>
                <a:latin typeface="Calibri" panose="020F0502020204030204" pitchFamily="34" charset="0"/>
                <a:ea typeface="MS PGothic" panose="020B0600070205080204" pitchFamily="34" charset="-128"/>
              </a:rPr>
              <a:t>1.582 declaraciones faltantes</a:t>
            </a:r>
            <a:r>
              <a:rPr lang="es-CO" sz="2400" b="1" dirty="0">
                <a:solidFill>
                  <a:srgbClr val="858585"/>
                </a:solidFill>
                <a:latin typeface="Calibri" panose="020F0502020204030204" pitchFamily="34" charset="0"/>
                <a:ea typeface="MS PGothic" panose="020B0600070205080204" pitchFamily="34" charset="-128"/>
              </a:rPr>
              <a:t>.  </a:t>
            </a:r>
            <a:endParaRPr lang="es-CO" sz="2400" b="1" dirty="0">
              <a:solidFill>
                <a:srgbClr val="F6915C"/>
              </a:solidFill>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665792896"/>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CuadroTexto 15"/>
          <p:cNvSpPr txBox="1">
            <a:spLocks noChangeArrowheads="1"/>
          </p:cNvSpPr>
          <p:nvPr/>
        </p:nvSpPr>
        <p:spPr bwMode="auto">
          <a:xfrm>
            <a:off x="1612391" y="434976"/>
            <a:ext cx="9144001"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3200" b="1" dirty="0">
                <a:solidFill>
                  <a:srgbClr val="858585"/>
                </a:solidFill>
              </a:rPr>
              <a:t>Índice de Transparencia</a:t>
            </a:r>
          </a:p>
        </p:txBody>
      </p:sp>
      <p:sp>
        <p:nvSpPr>
          <p:cNvPr id="4" name="CuadroTexto 15"/>
          <p:cNvSpPr txBox="1">
            <a:spLocks noChangeArrowheads="1"/>
          </p:cNvSpPr>
          <p:nvPr/>
        </p:nvSpPr>
        <p:spPr bwMode="auto">
          <a:xfrm>
            <a:off x="1" y="2120579"/>
            <a:ext cx="6107184"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2400" b="1" dirty="0">
                <a:solidFill>
                  <a:srgbClr val="858585"/>
                </a:solidFill>
              </a:rPr>
              <a:t>Sector vs. Promedio Nacional</a:t>
            </a:r>
          </a:p>
        </p:txBody>
      </p:sp>
      <p:sp>
        <p:nvSpPr>
          <p:cNvPr id="7" name="CuadroTexto 15"/>
          <p:cNvSpPr txBox="1">
            <a:spLocks noChangeArrowheads="1"/>
          </p:cNvSpPr>
          <p:nvPr/>
        </p:nvSpPr>
        <p:spPr bwMode="auto">
          <a:xfrm>
            <a:off x="6107185" y="2120579"/>
            <a:ext cx="6084816"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2400" b="1" dirty="0">
                <a:solidFill>
                  <a:srgbClr val="858585"/>
                </a:solidFill>
              </a:rPr>
              <a:t>Entidades del Sector</a:t>
            </a:r>
          </a:p>
        </p:txBody>
      </p:sp>
      <p:cxnSp>
        <p:nvCxnSpPr>
          <p:cNvPr id="8" name="Conector recto 7"/>
          <p:cNvCxnSpPr/>
          <p:nvPr/>
        </p:nvCxnSpPr>
        <p:spPr>
          <a:xfrm>
            <a:off x="6096000" y="2251884"/>
            <a:ext cx="11185" cy="4006473"/>
          </a:xfrm>
          <a:prstGeom prst="line">
            <a:avLst/>
          </a:prstGeom>
          <a:ln w="28575">
            <a:solidFill>
              <a:srgbClr val="008799"/>
            </a:solidFill>
            <a:prstDash val="sysDot"/>
          </a:ln>
        </p:spPr>
        <p:style>
          <a:lnRef idx="3">
            <a:schemeClr val="accent5"/>
          </a:lnRef>
          <a:fillRef idx="0">
            <a:schemeClr val="accent5"/>
          </a:fillRef>
          <a:effectRef idx="2">
            <a:schemeClr val="accent5"/>
          </a:effectRef>
          <a:fontRef idx="minor">
            <a:schemeClr val="tx1"/>
          </a:fontRef>
        </p:style>
      </p:cxnSp>
      <p:sp>
        <p:nvSpPr>
          <p:cNvPr id="16" name="CuadroTexto 15"/>
          <p:cNvSpPr txBox="1"/>
          <p:nvPr/>
        </p:nvSpPr>
        <p:spPr>
          <a:xfrm>
            <a:off x="-64655" y="6499936"/>
            <a:ext cx="8674217" cy="276999"/>
          </a:xfrm>
          <a:prstGeom prst="rect">
            <a:avLst/>
          </a:prstGeom>
          <a:noFill/>
        </p:spPr>
        <p:txBody>
          <a:bodyPr wrap="square" rtlCol="0">
            <a:spAutoFit/>
          </a:bodyPr>
          <a:lstStyle/>
          <a:p>
            <a:r>
              <a:rPr lang="es-CO" sz="1200" b="1" i="1" dirty="0">
                <a:solidFill>
                  <a:srgbClr val="632B00"/>
                </a:solidFill>
              </a:rPr>
              <a:t>Fuente: Función Pública, Transparencia por Colombia, diciembre 31 de 2014</a:t>
            </a:r>
          </a:p>
        </p:txBody>
      </p:sp>
      <p:pic>
        <p:nvPicPr>
          <p:cNvPr id="2050" name="Picture 2" descr="Resultado de imagen para transparencia por colombia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0075" y="1019407"/>
            <a:ext cx="3371850" cy="10477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4" name="214 Gráfico">
            <a:extLst>
              <a:ext uri="{FF2B5EF4-FFF2-40B4-BE49-F238E27FC236}">
                <a16:creationId xmlns:a16="http://schemas.microsoft.com/office/drawing/2014/main" id="{00000000-0008-0000-1000-0000A5000000}"/>
              </a:ext>
            </a:extLst>
          </p:cNvPr>
          <p:cNvGraphicFramePr/>
          <p:nvPr>
            <p:extLst>
              <p:ext uri="{D42A27DB-BD31-4B8C-83A1-F6EECF244321}">
                <p14:modId xmlns:p14="http://schemas.microsoft.com/office/powerpoint/2010/main" val="4075102562"/>
              </p:ext>
            </p:extLst>
          </p:nvPr>
        </p:nvGraphicFramePr>
        <p:xfrm>
          <a:off x="157018" y="2851648"/>
          <a:ext cx="5791201" cy="204530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Gráfico 25">
            <a:extLst>
              <a:ext uri="{FF2B5EF4-FFF2-40B4-BE49-F238E27FC236}">
                <a16:creationId xmlns:a16="http://schemas.microsoft.com/office/drawing/2014/main" id="{00000000-0008-0000-0100-000007000000}"/>
              </a:ext>
            </a:extLst>
          </p:cNvPr>
          <p:cNvGraphicFramePr>
            <a:graphicFrameLocks/>
          </p:cNvGraphicFramePr>
          <p:nvPr>
            <p:extLst>
              <p:ext uri="{D42A27DB-BD31-4B8C-83A1-F6EECF244321}">
                <p14:modId xmlns:p14="http://schemas.microsoft.com/office/powerpoint/2010/main" val="878848031"/>
              </p:ext>
            </p:extLst>
          </p:nvPr>
        </p:nvGraphicFramePr>
        <p:xfrm>
          <a:off x="6254966" y="2375201"/>
          <a:ext cx="5800437" cy="2743200"/>
        </p:xfrm>
        <a:graphic>
          <a:graphicData uri="http://schemas.openxmlformats.org/drawingml/2006/chart">
            <c:chart xmlns:c="http://schemas.openxmlformats.org/drawingml/2006/chart" xmlns:r="http://schemas.openxmlformats.org/officeDocument/2006/relationships" r:id="rId6"/>
          </a:graphicData>
        </a:graphic>
      </p:graphicFrame>
      <p:sp>
        <p:nvSpPr>
          <p:cNvPr id="13" name="CuadroTexto 12"/>
          <p:cNvSpPr txBox="1"/>
          <p:nvPr/>
        </p:nvSpPr>
        <p:spPr>
          <a:xfrm>
            <a:off x="157018" y="5193902"/>
            <a:ext cx="5927798" cy="707886"/>
          </a:xfrm>
          <a:prstGeom prst="rect">
            <a:avLst/>
          </a:prstGeom>
          <a:noFill/>
        </p:spPr>
        <p:txBody>
          <a:bodyPr wrap="square" rtlCol="0">
            <a:spAutoFit/>
          </a:bodyPr>
          <a:lstStyle/>
          <a:p>
            <a:r>
              <a:rPr lang="es-CO" sz="2000" b="1" dirty="0">
                <a:solidFill>
                  <a:schemeClr val="tx1">
                    <a:lumMod val="50000"/>
                    <a:lumOff val="50000"/>
                  </a:schemeClr>
                </a:solidFill>
              </a:rPr>
              <a:t>El índice de transparencia del Sector es del 67%; ubicándose por debajo del promedio general</a:t>
            </a:r>
          </a:p>
        </p:txBody>
      </p:sp>
      <p:sp>
        <p:nvSpPr>
          <p:cNvPr id="14" name="CuadroTexto 13"/>
          <p:cNvSpPr txBox="1"/>
          <p:nvPr/>
        </p:nvSpPr>
        <p:spPr>
          <a:xfrm>
            <a:off x="6118369" y="5193902"/>
            <a:ext cx="5937034" cy="707886"/>
          </a:xfrm>
          <a:prstGeom prst="rect">
            <a:avLst/>
          </a:prstGeom>
          <a:noFill/>
        </p:spPr>
        <p:txBody>
          <a:bodyPr wrap="square" rtlCol="0">
            <a:spAutoFit/>
          </a:bodyPr>
          <a:lstStyle/>
          <a:p>
            <a:pPr algn="r"/>
            <a:r>
              <a:rPr lang="es-CO" sz="2000" b="1" dirty="0">
                <a:solidFill>
                  <a:schemeClr val="tx1">
                    <a:lumMod val="50000"/>
                    <a:lumOff val="50000"/>
                  </a:schemeClr>
                </a:solidFill>
              </a:rPr>
              <a:t>La ANI se destaca dentro de las entidades del Sector con un mayor porcentaje del índice de transparencia</a:t>
            </a:r>
          </a:p>
        </p:txBody>
      </p:sp>
    </p:spTree>
    <p:extLst>
      <p:ext uri="{BB962C8B-B14F-4D97-AF65-F5344CB8AC3E}">
        <p14:creationId xmlns:p14="http://schemas.microsoft.com/office/powerpoint/2010/main" val="2459794853"/>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CuadroTexto 15"/>
          <p:cNvSpPr txBox="1">
            <a:spLocks noChangeArrowheads="1"/>
          </p:cNvSpPr>
          <p:nvPr/>
        </p:nvSpPr>
        <p:spPr bwMode="auto">
          <a:xfrm>
            <a:off x="1612391" y="434976"/>
            <a:ext cx="9144001"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3200" b="1" dirty="0">
                <a:solidFill>
                  <a:srgbClr val="858585"/>
                </a:solidFill>
              </a:rPr>
              <a:t>Índice de Transparencia</a:t>
            </a:r>
          </a:p>
        </p:txBody>
      </p:sp>
      <p:sp>
        <p:nvSpPr>
          <p:cNvPr id="4" name="CuadroTexto 15"/>
          <p:cNvSpPr txBox="1">
            <a:spLocks noChangeArrowheads="1"/>
          </p:cNvSpPr>
          <p:nvPr/>
        </p:nvSpPr>
        <p:spPr bwMode="auto">
          <a:xfrm>
            <a:off x="1612391" y="802316"/>
            <a:ext cx="9144001"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2400" b="1" dirty="0">
                <a:solidFill>
                  <a:srgbClr val="858585"/>
                </a:solidFill>
              </a:rPr>
              <a:t>Resultados por Sector</a:t>
            </a:r>
          </a:p>
        </p:txBody>
      </p:sp>
      <p:graphicFrame>
        <p:nvGraphicFramePr>
          <p:cNvPr id="7" name="Gráfico 6"/>
          <p:cNvGraphicFramePr>
            <a:graphicFrameLocks/>
          </p:cNvGraphicFramePr>
          <p:nvPr>
            <p:extLst>
              <p:ext uri="{D42A27DB-BD31-4B8C-83A1-F6EECF244321}">
                <p14:modId xmlns:p14="http://schemas.microsoft.com/office/powerpoint/2010/main" val="3709723521"/>
              </p:ext>
            </p:extLst>
          </p:nvPr>
        </p:nvGraphicFramePr>
        <p:xfrm>
          <a:off x="0" y="1243382"/>
          <a:ext cx="8483792" cy="5052030"/>
        </p:xfrm>
        <a:graphic>
          <a:graphicData uri="http://schemas.openxmlformats.org/drawingml/2006/chart">
            <c:chart xmlns:c="http://schemas.openxmlformats.org/drawingml/2006/chart" xmlns:r="http://schemas.openxmlformats.org/officeDocument/2006/relationships" r:id="rId4"/>
          </a:graphicData>
        </a:graphic>
      </p:graphicFrame>
      <p:sp>
        <p:nvSpPr>
          <p:cNvPr id="2" name="CuadroTexto 1"/>
          <p:cNvSpPr txBox="1"/>
          <p:nvPr/>
        </p:nvSpPr>
        <p:spPr>
          <a:xfrm>
            <a:off x="0" y="6551953"/>
            <a:ext cx="8674217" cy="276999"/>
          </a:xfrm>
          <a:prstGeom prst="rect">
            <a:avLst/>
          </a:prstGeom>
          <a:noFill/>
        </p:spPr>
        <p:txBody>
          <a:bodyPr wrap="square" rtlCol="0">
            <a:spAutoFit/>
          </a:bodyPr>
          <a:lstStyle/>
          <a:p>
            <a:r>
              <a:rPr lang="es-CO" sz="1200" b="1" i="1" dirty="0">
                <a:solidFill>
                  <a:srgbClr val="632B00"/>
                </a:solidFill>
              </a:rPr>
              <a:t>Fuente: Transparencia por Colombia, diciembre 31 de 2014</a:t>
            </a:r>
          </a:p>
        </p:txBody>
      </p:sp>
      <p:sp>
        <p:nvSpPr>
          <p:cNvPr id="9" name="CuadroTexto 8"/>
          <p:cNvSpPr txBox="1"/>
          <p:nvPr/>
        </p:nvSpPr>
        <p:spPr>
          <a:xfrm>
            <a:off x="8674217" y="2566061"/>
            <a:ext cx="3299669" cy="1323439"/>
          </a:xfrm>
          <a:prstGeom prst="rect">
            <a:avLst/>
          </a:prstGeom>
          <a:noFill/>
        </p:spPr>
        <p:txBody>
          <a:bodyPr wrap="square" rtlCol="0">
            <a:spAutoFit/>
          </a:bodyPr>
          <a:lstStyle>
            <a:defPPr>
              <a:defRPr lang="en-US"/>
            </a:defPPr>
            <a:lvl1pPr algn="ctr">
              <a:defRPr sz="2000" b="1"/>
            </a:lvl1pPr>
          </a:lstStyle>
          <a:p>
            <a:pPr algn="r"/>
            <a:r>
              <a:rPr lang="es-CO" dirty="0">
                <a:solidFill>
                  <a:schemeClr val="tx1">
                    <a:lumMod val="50000"/>
                    <a:lumOff val="50000"/>
                  </a:schemeClr>
                </a:solidFill>
              </a:rPr>
              <a:t>El Sector Transporte ocupa el </a:t>
            </a:r>
            <a:r>
              <a:rPr lang="es-CO" dirty="0">
                <a:solidFill>
                  <a:schemeClr val="accent2"/>
                </a:solidFill>
              </a:rPr>
              <a:t> lugar trece </a:t>
            </a:r>
            <a:r>
              <a:rPr lang="es-CO" dirty="0">
                <a:solidFill>
                  <a:schemeClr val="tx1">
                    <a:lumMod val="50000"/>
                    <a:lumOff val="50000"/>
                  </a:schemeClr>
                </a:solidFill>
              </a:rPr>
              <a:t>dentro de los resultados del Índice de Transparencia </a:t>
            </a:r>
          </a:p>
        </p:txBody>
      </p:sp>
    </p:spTree>
    <p:extLst>
      <p:ext uri="{BB962C8B-B14F-4D97-AF65-F5344CB8AC3E}">
        <p14:creationId xmlns:p14="http://schemas.microsoft.com/office/powerpoint/2010/main" val="3943281797"/>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8580582" y="6160655"/>
            <a:ext cx="3546763" cy="697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CuadroTexto 15"/>
          <p:cNvSpPr txBox="1">
            <a:spLocks noChangeArrowheads="1"/>
          </p:cNvSpPr>
          <p:nvPr/>
        </p:nvSpPr>
        <p:spPr bwMode="auto">
          <a:xfrm>
            <a:off x="1612391" y="290048"/>
            <a:ext cx="9144001"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3200" b="1" dirty="0">
                <a:solidFill>
                  <a:srgbClr val="858585"/>
                </a:solidFill>
              </a:rPr>
              <a:t>Recomendaciones </a:t>
            </a:r>
          </a:p>
        </p:txBody>
      </p:sp>
      <p:sp>
        <p:nvSpPr>
          <p:cNvPr id="4" name="CuadroTexto 15"/>
          <p:cNvSpPr txBox="1">
            <a:spLocks noChangeArrowheads="1"/>
          </p:cNvSpPr>
          <p:nvPr/>
        </p:nvSpPr>
        <p:spPr bwMode="auto">
          <a:xfrm>
            <a:off x="100669" y="825579"/>
            <a:ext cx="11887200" cy="603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marL="457200" indent="-457200" algn="just">
              <a:lnSpc>
                <a:spcPct val="100000"/>
              </a:lnSpc>
              <a:spcBef>
                <a:spcPts val="0"/>
              </a:spcBef>
              <a:spcAft>
                <a:spcPts val="1200"/>
              </a:spcAft>
            </a:pPr>
            <a:r>
              <a:rPr lang="es-CO" sz="2400" b="1" dirty="0">
                <a:solidFill>
                  <a:srgbClr val="858585"/>
                </a:solidFill>
              </a:rPr>
              <a:t>Está pendiente que el Ministerio envíe a Función Pública la </a:t>
            </a:r>
            <a:r>
              <a:rPr lang="es-CO" sz="2400" b="1" dirty="0">
                <a:solidFill>
                  <a:srgbClr val="ED6608"/>
                </a:solidFill>
              </a:rPr>
              <a:t>solicitud de aprobación del nuevo trámite </a:t>
            </a:r>
            <a:r>
              <a:rPr lang="es-CO" sz="2400" b="1" dirty="0">
                <a:solidFill>
                  <a:srgbClr val="858585"/>
                </a:solidFill>
              </a:rPr>
              <a:t>de Habilitación de plataformas tecnológicas para transporte público</a:t>
            </a:r>
          </a:p>
          <a:p>
            <a:pPr marL="457200" indent="-457200" algn="just">
              <a:lnSpc>
                <a:spcPct val="100000"/>
              </a:lnSpc>
              <a:spcBef>
                <a:spcPts val="0"/>
              </a:spcBef>
              <a:spcAft>
                <a:spcPts val="1200"/>
              </a:spcAft>
            </a:pPr>
            <a:r>
              <a:rPr lang="es-CO" sz="2400" b="1" dirty="0">
                <a:solidFill>
                  <a:srgbClr val="858585"/>
                </a:solidFill>
              </a:rPr>
              <a:t>Presentar a consideración de la Función Pública la </a:t>
            </a:r>
            <a:r>
              <a:rPr lang="es-CO" sz="2400" b="1" dirty="0">
                <a:solidFill>
                  <a:srgbClr val="ED6608"/>
                </a:solidFill>
              </a:rPr>
              <a:t>reglamentación de los nuevos trámites previo a su implementación</a:t>
            </a:r>
            <a:endParaRPr lang="es-CO" sz="2400" b="1" dirty="0">
              <a:solidFill>
                <a:srgbClr val="858585"/>
              </a:solidFill>
            </a:endParaRPr>
          </a:p>
          <a:p>
            <a:pPr marL="457200" indent="-457200" algn="just">
              <a:lnSpc>
                <a:spcPct val="100000"/>
              </a:lnSpc>
              <a:spcBef>
                <a:spcPts val="0"/>
              </a:spcBef>
              <a:spcAft>
                <a:spcPts val="1200"/>
              </a:spcAft>
            </a:pPr>
            <a:r>
              <a:rPr lang="es-CO" sz="2400" b="1" dirty="0">
                <a:solidFill>
                  <a:srgbClr val="858585"/>
                </a:solidFill>
              </a:rPr>
              <a:t>Registrar en el SUIT los </a:t>
            </a:r>
            <a:r>
              <a:rPr lang="es-CO" sz="2400" b="1" dirty="0">
                <a:solidFill>
                  <a:srgbClr val="ED6608"/>
                </a:solidFill>
              </a:rPr>
              <a:t>datos de operación de los trámites </a:t>
            </a:r>
            <a:r>
              <a:rPr lang="es-CO" sz="2400" b="1" dirty="0">
                <a:solidFill>
                  <a:srgbClr val="858585"/>
                </a:solidFill>
              </a:rPr>
              <a:t>de las entidades del sector</a:t>
            </a:r>
          </a:p>
          <a:p>
            <a:pPr marL="457200" indent="-457200" algn="just">
              <a:lnSpc>
                <a:spcPct val="100000"/>
              </a:lnSpc>
              <a:spcBef>
                <a:spcPts val="0"/>
              </a:spcBef>
              <a:spcAft>
                <a:spcPts val="1200"/>
              </a:spcAft>
            </a:pPr>
            <a:r>
              <a:rPr lang="es-CO" sz="2400" b="1" dirty="0">
                <a:solidFill>
                  <a:srgbClr val="ED6608"/>
                </a:solidFill>
              </a:rPr>
              <a:t>Aclarar información relacionada con las tarifas de los trámites y su incidencia frente al aplicativo RUNT </a:t>
            </a:r>
            <a:r>
              <a:rPr lang="es-CO" sz="2400" b="1" dirty="0">
                <a:solidFill>
                  <a:srgbClr val="858585"/>
                </a:solidFill>
              </a:rPr>
              <a:t>en los organismos de tránsito territoriales, que ha impedido formalizar por parte del DAFP los modelos de trámites asociados a los mismos</a:t>
            </a:r>
          </a:p>
          <a:p>
            <a:pPr marL="457200" indent="-457200" algn="just">
              <a:lnSpc>
                <a:spcPct val="100000"/>
              </a:lnSpc>
              <a:spcBef>
                <a:spcPts val="0"/>
              </a:spcBef>
              <a:spcAft>
                <a:spcPts val="1200"/>
              </a:spcAft>
            </a:pPr>
            <a:r>
              <a:rPr lang="es-CO" sz="2400" b="1" dirty="0">
                <a:solidFill>
                  <a:srgbClr val="ED6608"/>
                </a:solidFill>
              </a:rPr>
              <a:t>Definir acciones de evaluación y mejora de la estrategia de rendición de cuentas</a:t>
            </a:r>
            <a:r>
              <a:rPr lang="es-CO" sz="2400" b="1" dirty="0">
                <a:solidFill>
                  <a:srgbClr val="858585"/>
                </a:solidFill>
              </a:rPr>
              <a:t>, así como la evaluación de cada evento de diálogo por parte de la ciudadanía, grupos de interés y usuarios</a:t>
            </a:r>
          </a:p>
          <a:p>
            <a:pPr marL="457200" indent="-457200" algn="just">
              <a:lnSpc>
                <a:spcPct val="100000"/>
              </a:lnSpc>
              <a:spcBef>
                <a:spcPts val="0"/>
              </a:spcBef>
              <a:spcAft>
                <a:spcPts val="1200"/>
              </a:spcAft>
            </a:pPr>
            <a:r>
              <a:rPr lang="es-CO" sz="2400" b="1" dirty="0">
                <a:solidFill>
                  <a:srgbClr val="ED6608"/>
                </a:solidFill>
              </a:rPr>
              <a:t>Identificar planes, programas, proyectos, servicios y trámites institucionales en los cuales pueda involucrar a los ciudadanos</a:t>
            </a:r>
            <a:r>
              <a:rPr lang="es-CO" sz="2400" b="1" dirty="0">
                <a:solidFill>
                  <a:srgbClr val="858585"/>
                </a:solidFill>
              </a:rPr>
              <a:t>, usuarios y grupos de interés para que participen en su formulación y mejora</a:t>
            </a:r>
          </a:p>
        </p:txBody>
      </p:sp>
    </p:spTree>
    <p:extLst>
      <p:ext uri="{BB962C8B-B14F-4D97-AF65-F5344CB8AC3E}">
        <p14:creationId xmlns:p14="http://schemas.microsoft.com/office/powerpoint/2010/main" val="895448011"/>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9" y="3019889"/>
            <a:ext cx="9143982" cy="818222"/>
          </a:xfrm>
          <a:prstGeom prst="rect">
            <a:avLst/>
          </a:prstGeom>
        </p:spPr>
      </p:pic>
      <p:sp>
        <p:nvSpPr>
          <p:cNvPr id="15" name="CuadroTexto 15"/>
          <p:cNvSpPr txBox="1">
            <a:spLocks noChangeArrowheads="1"/>
          </p:cNvSpPr>
          <p:nvPr/>
        </p:nvSpPr>
        <p:spPr bwMode="auto">
          <a:xfrm>
            <a:off x="2422907" y="2974561"/>
            <a:ext cx="565519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r>
              <a:rPr lang="es-ES_tradnl" altLang="es-CO" sz="4800" b="1" dirty="0">
                <a:solidFill>
                  <a:srgbClr val="7F7F7F"/>
                </a:solidFill>
              </a:rPr>
              <a:t>Desempeño Sectorial</a:t>
            </a:r>
          </a:p>
        </p:txBody>
      </p:sp>
      <p:sp>
        <p:nvSpPr>
          <p:cNvPr id="16" name="CuadroTexto 15"/>
          <p:cNvSpPr txBox="1">
            <a:spLocks noChangeArrowheads="1"/>
          </p:cNvSpPr>
          <p:nvPr/>
        </p:nvSpPr>
        <p:spPr bwMode="auto">
          <a:xfrm>
            <a:off x="1523999" y="3004349"/>
            <a:ext cx="79716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lnSpc>
                <a:spcPct val="100000"/>
              </a:lnSpc>
              <a:spcBef>
                <a:spcPct val="0"/>
              </a:spcBef>
              <a:buFontTx/>
              <a:buNone/>
            </a:pPr>
            <a:r>
              <a:rPr lang="es-ES_tradnl" altLang="es-CO" sz="4800" b="1" dirty="0">
                <a:solidFill>
                  <a:schemeClr val="bg1"/>
                </a:solidFill>
              </a:rPr>
              <a:t>4</a:t>
            </a:r>
          </a:p>
        </p:txBody>
      </p:sp>
    </p:spTree>
    <p:extLst>
      <p:ext uri="{BB962C8B-B14F-4D97-AF65-F5344CB8AC3E}">
        <p14:creationId xmlns:p14="http://schemas.microsoft.com/office/powerpoint/2010/main" val="28106879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CuadroTexto 15"/>
          <p:cNvSpPr txBox="1">
            <a:spLocks noChangeArrowheads="1"/>
          </p:cNvSpPr>
          <p:nvPr/>
        </p:nvSpPr>
        <p:spPr bwMode="auto">
          <a:xfrm>
            <a:off x="1612391" y="434976"/>
            <a:ext cx="9144001"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3200" b="1" dirty="0">
                <a:solidFill>
                  <a:srgbClr val="858585"/>
                </a:solidFill>
              </a:rPr>
              <a:t>Modelo Integrado de Planeación y Gestión - FURAG</a:t>
            </a:r>
          </a:p>
        </p:txBody>
      </p:sp>
      <p:sp>
        <p:nvSpPr>
          <p:cNvPr id="4" name="CuadroTexto 15"/>
          <p:cNvSpPr txBox="1">
            <a:spLocks noChangeArrowheads="1"/>
          </p:cNvSpPr>
          <p:nvPr/>
        </p:nvSpPr>
        <p:spPr bwMode="auto">
          <a:xfrm>
            <a:off x="1612391" y="802316"/>
            <a:ext cx="9144001"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2400" b="1" dirty="0">
                <a:solidFill>
                  <a:srgbClr val="858585"/>
                </a:solidFill>
              </a:rPr>
              <a:t>Avance en cumplimiento</a:t>
            </a:r>
          </a:p>
        </p:txBody>
      </p:sp>
      <p:sp>
        <p:nvSpPr>
          <p:cNvPr id="13" name="CuadroTexto 12"/>
          <p:cNvSpPr txBox="1"/>
          <p:nvPr/>
        </p:nvSpPr>
        <p:spPr>
          <a:xfrm>
            <a:off x="0" y="6551953"/>
            <a:ext cx="8674217" cy="276999"/>
          </a:xfrm>
          <a:prstGeom prst="rect">
            <a:avLst/>
          </a:prstGeom>
          <a:noFill/>
        </p:spPr>
        <p:txBody>
          <a:bodyPr wrap="square" rtlCol="0">
            <a:spAutoFit/>
          </a:bodyPr>
          <a:lstStyle/>
          <a:p>
            <a:r>
              <a:rPr lang="es-CO" sz="1200" b="1" i="1" dirty="0">
                <a:solidFill>
                  <a:srgbClr val="632B00"/>
                </a:solidFill>
              </a:rPr>
              <a:t>Fuente: Función Pública, FURAG diciembre 31 de 2015</a:t>
            </a:r>
          </a:p>
        </p:txBody>
      </p:sp>
      <p:graphicFrame>
        <p:nvGraphicFramePr>
          <p:cNvPr id="8" name="46 Gráfico">
            <a:extLst>
              <a:ext uri="{FF2B5EF4-FFF2-40B4-BE49-F238E27FC236}">
                <a16:creationId xmlns:a16="http://schemas.microsoft.com/office/drawing/2014/main" id="{00000000-0008-0000-1100-000006000000}"/>
              </a:ext>
            </a:extLst>
          </p:cNvPr>
          <p:cNvGraphicFramePr>
            <a:graphicFrameLocks/>
          </p:cNvGraphicFramePr>
          <p:nvPr>
            <p:extLst>
              <p:ext uri="{D42A27DB-BD31-4B8C-83A1-F6EECF244321}">
                <p14:modId xmlns:p14="http://schemas.microsoft.com/office/powerpoint/2010/main" val="2857248039"/>
              </p:ext>
            </p:extLst>
          </p:nvPr>
        </p:nvGraphicFramePr>
        <p:xfrm>
          <a:off x="247241" y="1337848"/>
          <a:ext cx="6772395" cy="5520152"/>
        </p:xfrm>
        <a:graphic>
          <a:graphicData uri="http://schemas.openxmlformats.org/drawingml/2006/chart">
            <c:chart xmlns:c="http://schemas.openxmlformats.org/drawingml/2006/chart" xmlns:r="http://schemas.openxmlformats.org/officeDocument/2006/relationships" r:id="rId4"/>
          </a:graphicData>
        </a:graphic>
      </p:graphicFrame>
      <p:sp>
        <p:nvSpPr>
          <p:cNvPr id="7" name="CuadroTexto 14"/>
          <p:cNvSpPr txBox="1">
            <a:spLocks noChangeArrowheads="1"/>
          </p:cNvSpPr>
          <p:nvPr/>
        </p:nvSpPr>
        <p:spPr bwMode="auto">
          <a:xfrm>
            <a:off x="6928064" y="1910065"/>
            <a:ext cx="4892897" cy="3375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O"/>
            </a:defPPr>
            <a:lvl1pPr algn="just">
              <a:lnSpc>
                <a:spcPct val="90000"/>
              </a:lnSpc>
              <a:spcBef>
                <a:spcPts val="1000"/>
              </a:spcBef>
              <a:buFont typeface="Arial" panose="020B0604020202020204" pitchFamily="34" charset="0"/>
              <a:buNone/>
              <a:defRPr b="1">
                <a:solidFill>
                  <a:srgbClr val="858585"/>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9pPr>
          </a:lstStyle>
          <a:p>
            <a:pPr algn="r"/>
            <a:r>
              <a:rPr lang="es-CO" sz="2000" dirty="0">
                <a:solidFill>
                  <a:prstClr val="black">
                    <a:lumMod val="50000"/>
                    <a:lumOff val="50000"/>
                  </a:prstClr>
                </a:solidFill>
              </a:rPr>
              <a:t>De las 5 políticas evaluadas para el Sector se observa que  </a:t>
            </a:r>
            <a:r>
              <a:rPr lang="es-CO" sz="2000" dirty="0">
                <a:solidFill>
                  <a:srgbClr val="ED6608"/>
                </a:solidFill>
              </a:rPr>
              <a:t>Gobierno en Línea tuvo un incremento de 5 puntos entre 2014 y 2015</a:t>
            </a:r>
            <a:r>
              <a:rPr lang="es-CO" sz="2000" dirty="0">
                <a:solidFill>
                  <a:prstClr val="black">
                    <a:lumMod val="50000"/>
                    <a:lumOff val="50000"/>
                  </a:prstClr>
                </a:solidFill>
              </a:rPr>
              <a:t>; Por su parte </a:t>
            </a:r>
            <a:r>
              <a:rPr lang="es-CO" sz="2000" dirty="0">
                <a:solidFill>
                  <a:srgbClr val="ED6608"/>
                </a:solidFill>
              </a:rPr>
              <a:t>Transparencia aumentó 8 puntos </a:t>
            </a:r>
            <a:r>
              <a:rPr lang="es-CO" sz="2000" dirty="0">
                <a:solidFill>
                  <a:prstClr val="black">
                    <a:lumMod val="50000"/>
                    <a:lumOff val="50000"/>
                  </a:prstClr>
                </a:solidFill>
              </a:rPr>
              <a:t>y </a:t>
            </a:r>
            <a:r>
              <a:rPr lang="es-CO" sz="2000" dirty="0">
                <a:solidFill>
                  <a:srgbClr val="ED6608"/>
                </a:solidFill>
              </a:rPr>
              <a:t>Talento Humano 4.</a:t>
            </a:r>
          </a:p>
          <a:p>
            <a:pPr algn="r"/>
            <a:endParaRPr lang="es-CO" sz="2000" dirty="0">
              <a:solidFill>
                <a:prstClr val="black">
                  <a:lumMod val="50000"/>
                  <a:lumOff val="50000"/>
                </a:prstClr>
              </a:solidFill>
            </a:endParaRPr>
          </a:p>
          <a:p>
            <a:pPr algn="r"/>
            <a:r>
              <a:rPr lang="es-CO" sz="2000" dirty="0">
                <a:solidFill>
                  <a:prstClr val="black">
                    <a:lumMod val="50000"/>
                    <a:lumOff val="50000"/>
                  </a:prstClr>
                </a:solidFill>
              </a:rPr>
              <a:t>Gestión Financiera </a:t>
            </a:r>
            <a:r>
              <a:rPr lang="es-CO" sz="2000" dirty="0">
                <a:solidFill>
                  <a:srgbClr val="ED6608"/>
                </a:solidFill>
              </a:rPr>
              <a:t>disminuyó en 8 puntos</a:t>
            </a:r>
          </a:p>
          <a:p>
            <a:pPr algn="r"/>
            <a:endParaRPr lang="es-CO" sz="2000" dirty="0">
              <a:solidFill>
                <a:prstClr val="black">
                  <a:lumMod val="50000"/>
                  <a:lumOff val="50000"/>
                </a:prstClr>
              </a:solidFill>
            </a:endParaRPr>
          </a:p>
          <a:p>
            <a:pPr algn="r"/>
            <a:r>
              <a:rPr lang="es-CO" sz="2000" dirty="0">
                <a:solidFill>
                  <a:prstClr val="black">
                    <a:lumMod val="50000"/>
                    <a:lumOff val="50000"/>
                  </a:prstClr>
                </a:solidFill>
              </a:rPr>
              <a:t>Gobierno en Línea no presentó cambios significativos</a:t>
            </a:r>
          </a:p>
        </p:txBody>
      </p:sp>
    </p:spTree>
    <p:extLst>
      <p:ext uri="{BB962C8B-B14F-4D97-AF65-F5344CB8AC3E}">
        <p14:creationId xmlns:p14="http://schemas.microsoft.com/office/powerpoint/2010/main" val="3976975713"/>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CuadroTexto 15"/>
          <p:cNvSpPr txBox="1">
            <a:spLocks noChangeArrowheads="1"/>
          </p:cNvSpPr>
          <p:nvPr/>
        </p:nvSpPr>
        <p:spPr bwMode="auto">
          <a:xfrm>
            <a:off x="1612391" y="434976"/>
            <a:ext cx="9144001"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3200" b="1" dirty="0">
                <a:solidFill>
                  <a:srgbClr val="858585"/>
                </a:solidFill>
              </a:rPr>
              <a:t>Modelo Integrado de Planeación y Gestión - FURAG</a:t>
            </a:r>
          </a:p>
        </p:txBody>
      </p:sp>
      <p:sp>
        <p:nvSpPr>
          <p:cNvPr id="4" name="CuadroTexto 15"/>
          <p:cNvSpPr txBox="1">
            <a:spLocks noChangeArrowheads="1"/>
          </p:cNvSpPr>
          <p:nvPr/>
        </p:nvSpPr>
        <p:spPr bwMode="auto">
          <a:xfrm>
            <a:off x="1612391" y="802316"/>
            <a:ext cx="9144001"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2400" b="1" dirty="0">
                <a:solidFill>
                  <a:srgbClr val="858585"/>
                </a:solidFill>
              </a:rPr>
              <a:t>Avance en cumplimiento</a:t>
            </a:r>
          </a:p>
        </p:txBody>
      </p:sp>
      <p:sp>
        <p:nvSpPr>
          <p:cNvPr id="13" name="CuadroTexto 12"/>
          <p:cNvSpPr txBox="1"/>
          <p:nvPr/>
        </p:nvSpPr>
        <p:spPr>
          <a:xfrm>
            <a:off x="0" y="6551953"/>
            <a:ext cx="8674217" cy="276999"/>
          </a:xfrm>
          <a:prstGeom prst="rect">
            <a:avLst/>
          </a:prstGeom>
          <a:noFill/>
        </p:spPr>
        <p:txBody>
          <a:bodyPr wrap="square" rtlCol="0">
            <a:spAutoFit/>
          </a:bodyPr>
          <a:lstStyle/>
          <a:p>
            <a:r>
              <a:rPr lang="es-CO" sz="1200" b="1" i="1" dirty="0">
                <a:solidFill>
                  <a:srgbClr val="632B00"/>
                </a:solidFill>
              </a:rPr>
              <a:t>Fuente: Función Pública, FURAG diciembre 31 de 2015</a:t>
            </a:r>
          </a:p>
        </p:txBody>
      </p:sp>
      <p:graphicFrame>
        <p:nvGraphicFramePr>
          <p:cNvPr id="9" name="47 Gráfico">
            <a:extLst>
              <a:ext uri="{FF2B5EF4-FFF2-40B4-BE49-F238E27FC236}">
                <a16:creationId xmlns:a16="http://schemas.microsoft.com/office/drawing/2014/main" id="{00000000-0008-0000-1100-000007000000}"/>
              </a:ext>
            </a:extLst>
          </p:cNvPr>
          <p:cNvGraphicFramePr>
            <a:graphicFrameLocks/>
          </p:cNvGraphicFramePr>
          <p:nvPr>
            <p:extLst>
              <p:ext uri="{D42A27DB-BD31-4B8C-83A1-F6EECF244321}">
                <p14:modId xmlns:p14="http://schemas.microsoft.com/office/powerpoint/2010/main" val="4043521585"/>
              </p:ext>
            </p:extLst>
          </p:nvPr>
        </p:nvGraphicFramePr>
        <p:xfrm>
          <a:off x="235457" y="1428183"/>
          <a:ext cx="7052034" cy="5123770"/>
        </p:xfrm>
        <a:graphic>
          <a:graphicData uri="http://schemas.openxmlformats.org/drawingml/2006/chart">
            <c:chart xmlns:c="http://schemas.openxmlformats.org/drawingml/2006/chart" xmlns:r="http://schemas.openxmlformats.org/officeDocument/2006/relationships" r:id="rId4"/>
          </a:graphicData>
        </a:graphic>
      </p:graphicFrame>
      <p:sp>
        <p:nvSpPr>
          <p:cNvPr id="8" name="CuadroTexto 10"/>
          <p:cNvSpPr txBox="1">
            <a:spLocks noChangeArrowheads="1"/>
          </p:cNvSpPr>
          <p:nvPr/>
        </p:nvSpPr>
        <p:spPr bwMode="auto">
          <a:xfrm>
            <a:off x="7671789" y="1905400"/>
            <a:ext cx="3953163" cy="3949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O"/>
            </a:defPPr>
            <a:lvl1pPr algn="just">
              <a:lnSpc>
                <a:spcPct val="90000"/>
              </a:lnSpc>
              <a:spcBef>
                <a:spcPts val="1000"/>
              </a:spcBef>
              <a:buFont typeface="Arial" panose="020B0604020202020204" pitchFamily="34" charset="0"/>
              <a:buNone/>
              <a:defRPr b="1">
                <a:solidFill>
                  <a:srgbClr val="858585"/>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9pPr>
          </a:lstStyle>
          <a:p>
            <a:pPr algn="r"/>
            <a:r>
              <a:rPr lang="es-CO" sz="2000" dirty="0">
                <a:solidFill>
                  <a:prstClr val="black">
                    <a:lumMod val="50000"/>
                    <a:lumOff val="50000"/>
                  </a:prstClr>
                </a:solidFill>
              </a:rPr>
              <a:t>Para la evaluación 2015, las políticas de </a:t>
            </a:r>
            <a:r>
              <a:rPr lang="es-CO" sz="2000" dirty="0">
                <a:solidFill>
                  <a:srgbClr val="ED6608"/>
                </a:solidFill>
              </a:rPr>
              <a:t>Racionalización de Trámites</a:t>
            </a:r>
            <a:r>
              <a:rPr lang="es-CO" sz="2000" dirty="0">
                <a:solidFill>
                  <a:prstClr val="black">
                    <a:lumMod val="50000"/>
                    <a:lumOff val="50000"/>
                  </a:prstClr>
                </a:solidFill>
              </a:rPr>
              <a:t> y </a:t>
            </a:r>
            <a:r>
              <a:rPr lang="es-CO" sz="2000" dirty="0">
                <a:solidFill>
                  <a:srgbClr val="ED6608"/>
                </a:solidFill>
              </a:rPr>
              <a:t>Gestión del Talento Humano</a:t>
            </a:r>
            <a:r>
              <a:rPr lang="es-CO" sz="2000" dirty="0">
                <a:solidFill>
                  <a:prstClr val="black">
                    <a:lumMod val="50000"/>
                    <a:lumOff val="50000"/>
                  </a:prstClr>
                </a:solidFill>
              </a:rPr>
              <a:t>, se encuentran </a:t>
            </a:r>
            <a:r>
              <a:rPr lang="es-CO" sz="2000" dirty="0">
                <a:solidFill>
                  <a:srgbClr val="ED6608"/>
                </a:solidFill>
              </a:rPr>
              <a:t>5 puntos o más por encima</a:t>
            </a:r>
            <a:r>
              <a:rPr lang="es-CO" sz="2000" dirty="0">
                <a:solidFill>
                  <a:prstClr val="black">
                    <a:lumMod val="50000"/>
                    <a:lumOff val="50000"/>
                  </a:prstClr>
                </a:solidFill>
              </a:rPr>
              <a:t> de la Rama Ejecutiva</a:t>
            </a:r>
          </a:p>
          <a:p>
            <a:pPr algn="r"/>
            <a:endParaRPr lang="es-CO" sz="2000" dirty="0">
              <a:solidFill>
                <a:prstClr val="black">
                  <a:lumMod val="50000"/>
                  <a:lumOff val="50000"/>
                </a:prstClr>
              </a:solidFill>
            </a:endParaRPr>
          </a:p>
          <a:p>
            <a:pPr algn="r"/>
            <a:r>
              <a:rPr lang="es-CO" sz="2000" dirty="0">
                <a:solidFill>
                  <a:prstClr val="black">
                    <a:lumMod val="50000"/>
                    <a:lumOff val="50000"/>
                  </a:prstClr>
                </a:solidFill>
              </a:rPr>
              <a:t>Las Políticas de </a:t>
            </a:r>
            <a:r>
              <a:rPr lang="es-CO" sz="2000" dirty="0">
                <a:solidFill>
                  <a:srgbClr val="ED6608"/>
                </a:solidFill>
              </a:rPr>
              <a:t>Gobierno en Línea</a:t>
            </a:r>
            <a:r>
              <a:rPr lang="es-CO" sz="2000" dirty="0">
                <a:solidFill>
                  <a:prstClr val="black">
                    <a:lumMod val="50000"/>
                    <a:lumOff val="50000"/>
                  </a:prstClr>
                </a:solidFill>
              </a:rPr>
              <a:t>, </a:t>
            </a:r>
            <a:r>
              <a:rPr lang="es-CO" sz="2000" dirty="0">
                <a:solidFill>
                  <a:srgbClr val="ED6608"/>
                </a:solidFill>
              </a:rPr>
              <a:t>Acceso a la Información </a:t>
            </a:r>
            <a:r>
              <a:rPr lang="es-CO" sz="2000" dirty="0">
                <a:solidFill>
                  <a:prstClr val="black">
                    <a:lumMod val="50000"/>
                    <a:lumOff val="50000"/>
                  </a:prstClr>
                </a:solidFill>
              </a:rPr>
              <a:t>y </a:t>
            </a:r>
            <a:r>
              <a:rPr lang="es-CO" sz="2000" dirty="0">
                <a:solidFill>
                  <a:srgbClr val="ED6608"/>
                </a:solidFill>
              </a:rPr>
              <a:t>Rendición de Cuentas</a:t>
            </a:r>
            <a:r>
              <a:rPr lang="es-CO" sz="2000" dirty="0">
                <a:solidFill>
                  <a:prstClr val="black">
                    <a:lumMod val="50000"/>
                    <a:lumOff val="50000"/>
                  </a:prstClr>
                </a:solidFill>
              </a:rPr>
              <a:t>, presentan una diferencia de </a:t>
            </a:r>
            <a:r>
              <a:rPr lang="es-CO" sz="2000" dirty="0">
                <a:solidFill>
                  <a:srgbClr val="ED6608"/>
                </a:solidFill>
              </a:rPr>
              <a:t>cinco puntos o más por debajo </a:t>
            </a:r>
            <a:r>
              <a:rPr lang="es-CO" sz="2000" dirty="0">
                <a:solidFill>
                  <a:prstClr val="black">
                    <a:lumMod val="50000"/>
                    <a:lumOff val="50000"/>
                  </a:prstClr>
                </a:solidFill>
              </a:rPr>
              <a:t>de la Rama Ejecutiva</a:t>
            </a:r>
          </a:p>
        </p:txBody>
      </p:sp>
    </p:spTree>
    <p:extLst>
      <p:ext uri="{BB962C8B-B14F-4D97-AF65-F5344CB8AC3E}">
        <p14:creationId xmlns:p14="http://schemas.microsoft.com/office/powerpoint/2010/main" val="2434163492"/>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CuadroTexto 15"/>
          <p:cNvSpPr txBox="1">
            <a:spLocks noChangeArrowheads="1"/>
          </p:cNvSpPr>
          <p:nvPr/>
        </p:nvSpPr>
        <p:spPr bwMode="auto">
          <a:xfrm>
            <a:off x="7765143" y="678816"/>
            <a:ext cx="411529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r">
              <a:lnSpc>
                <a:spcPct val="100000"/>
              </a:lnSpc>
              <a:spcBef>
                <a:spcPct val="0"/>
              </a:spcBef>
              <a:buFontTx/>
              <a:buNone/>
            </a:pPr>
            <a:r>
              <a:rPr lang="es-ES_tradnl" altLang="es-CO" sz="3600" b="1" dirty="0">
                <a:solidFill>
                  <a:srgbClr val="7F7F7F"/>
                </a:solidFill>
              </a:rPr>
              <a:t>Informe de Gestión</a:t>
            </a:r>
          </a:p>
        </p:txBody>
      </p:sp>
      <p:grpSp>
        <p:nvGrpSpPr>
          <p:cNvPr id="3" name="Grupo 2"/>
          <p:cNvGrpSpPr/>
          <p:nvPr/>
        </p:nvGrpSpPr>
        <p:grpSpPr>
          <a:xfrm>
            <a:off x="898183" y="1659416"/>
            <a:ext cx="7728830" cy="584775"/>
            <a:chOff x="1263943" y="1162734"/>
            <a:chExt cx="7728830" cy="584775"/>
          </a:xfrm>
        </p:grpSpPr>
        <p:pic>
          <p:nvPicPr>
            <p:cNvPr id="27" name="Imagen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8705" y="1195680"/>
              <a:ext cx="7724068" cy="518883"/>
            </a:xfrm>
            <a:prstGeom prst="rect">
              <a:avLst/>
            </a:prstGeom>
          </p:spPr>
        </p:pic>
        <p:sp>
          <p:nvSpPr>
            <p:cNvPr id="7" name="CuadroTexto 15"/>
            <p:cNvSpPr txBox="1">
              <a:spLocks noChangeArrowheads="1"/>
            </p:cNvSpPr>
            <p:nvPr/>
          </p:nvSpPr>
          <p:spPr bwMode="auto">
            <a:xfrm>
              <a:off x="1263943" y="1162734"/>
              <a:ext cx="5277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lnSpc>
                  <a:spcPct val="100000"/>
                </a:lnSpc>
                <a:spcBef>
                  <a:spcPct val="0"/>
                </a:spcBef>
                <a:buFontTx/>
                <a:buNone/>
              </a:pPr>
              <a:r>
                <a:rPr lang="es-ES_tradnl" altLang="es-CO" sz="3200" b="1" dirty="0">
                  <a:solidFill>
                    <a:schemeClr val="bg1"/>
                  </a:solidFill>
                </a:rPr>
                <a:t>1</a:t>
              </a:r>
            </a:p>
          </p:txBody>
        </p:sp>
      </p:grpSp>
      <p:grpSp>
        <p:nvGrpSpPr>
          <p:cNvPr id="18" name="Grupo 17"/>
          <p:cNvGrpSpPr/>
          <p:nvPr/>
        </p:nvGrpSpPr>
        <p:grpSpPr>
          <a:xfrm>
            <a:off x="898183" y="2780843"/>
            <a:ext cx="7728830" cy="584775"/>
            <a:chOff x="1263943" y="2043878"/>
            <a:chExt cx="7728830" cy="584775"/>
          </a:xfrm>
        </p:grpSpPr>
        <p:pic>
          <p:nvPicPr>
            <p:cNvPr id="28" name="Imagen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8705" y="2076825"/>
              <a:ext cx="7724068" cy="518882"/>
            </a:xfrm>
            <a:prstGeom prst="rect">
              <a:avLst/>
            </a:prstGeom>
          </p:spPr>
        </p:pic>
        <p:sp>
          <p:nvSpPr>
            <p:cNvPr id="33" name="CuadroTexto 15"/>
            <p:cNvSpPr txBox="1">
              <a:spLocks noChangeArrowheads="1"/>
            </p:cNvSpPr>
            <p:nvPr/>
          </p:nvSpPr>
          <p:spPr bwMode="auto">
            <a:xfrm>
              <a:off x="1263943" y="2043878"/>
              <a:ext cx="5277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lnSpc>
                  <a:spcPct val="100000"/>
                </a:lnSpc>
                <a:spcBef>
                  <a:spcPct val="0"/>
                </a:spcBef>
                <a:buFontTx/>
                <a:buNone/>
              </a:pPr>
              <a:r>
                <a:rPr lang="es-ES_tradnl" altLang="es-CO" sz="3200" b="1" dirty="0">
                  <a:solidFill>
                    <a:schemeClr val="bg1"/>
                  </a:solidFill>
                </a:rPr>
                <a:t>2</a:t>
              </a:r>
            </a:p>
          </p:txBody>
        </p:sp>
      </p:grpSp>
      <p:grpSp>
        <p:nvGrpSpPr>
          <p:cNvPr id="38" name="Grupo 37"/>
          <p:cNvGrpSpPr/>
          <p:nvPr/>
        </p:nvGrpSpPr>
        <p:grpSpPr>
          <a:xfrm>
            <a:off x="898183" y="3873240"/>
            <a:ext cx="7728830" cy="584775"/>
            <a:chOff x="1263943" y="2934281"/>
            <a:chExt cx="7728830" cy="584775"/>
          </a:xfrm>
        </p:grpSpPr>
        <p:pic>
          <p:nvPicPr>
            <p:cNvPr id="29" name="Imagen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8705" y="2967229"/>
              <a:ext cx="7724068" cy="518882"/>
            </a:xfrm>
            <a:prstGeom prst="rect">
              <a:avLst/>
            </a:prstGeom>
          </p:spPr>
        </p:pic>
        <p:sp>
          <p:nvSpPr>
            <p:cNvPr id="34" name="CuadroTexto 15"/>
            <p:cNvSpPr txBox="1">
              <a:spLocks noChangeArrowheads="1"/>
            </p:cNvSpPr>
            <p:nvPr/>
          </p:nvSpPr>
          <p:spPr bwMode="auto">
            <a:xfrm>
              <a:off x="1263943" y="2934281"/>
              <a:ext cx="5277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lnSpc>
                  <a:spcPct val="100000"/>
                </a:lnSpc>
                <a:spcBef>
                  <a:spcPct val="0"/>
                </a:spcBef>
                <a:buFontTx/>
                <a:buNone/>
              </a:pPr>
              <a:r>
                <a:rPr lang="es-ES_tradnl" altLang="es-CO" sz="3200" b="1" dirty="0">
                  <a:solidFill>
                    <a:schemeClr val="bg1"/>
                  </a:solidFill>
                </a:rPr>
                <a:t>3</a:t>
              </a:r>
            </a:p>
          </p:txBody>
        </p:sp>
      </p:grpSp>
      <p:grpSp>
        <p:nvGrpSpPr>
          <p:cNvPr id="39" name="Grupo 38"/>
          <p:cNvGrpSpPr/>
          <p:nvPr/>
        </p:nvGrpSpPr>
        <p:grpSpPr>
          <a:xfrm>
            <a:off x="898183" y="4965639"/>
            <a:ext cx="7728830" cy="584775"/>
            <a:chOff x="1263943" y="3821454"/>
            <a:chExt cx="7728830" cy="584775"/>
          </a:xfrm>
        </p:grpSpPr>
        <p:pic>
          <p:nvPicPr>
            <p:cNvPr id="30" name="Imagen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8705" y="3857633"/>
              <a:ext cx="7724068" cy="518882"/>
            </a:xfrm>
            <a:prstGeom prst="rect">
              <a:avLst/>
            </a:prstGeom>
          </p:spPr>
        </p:pic>
        <p:sp>
          <p:nvSpPr>
            <p:cNvPr id="35" name="CuadroTexto 15"/>
            <p:cNvSpPr txBox="1">
              <a:spLocks noChangeArrowheads="1"/>
            </p:cNvSpPr>
            <p:nvPr/>
          </p:nvSpPr>
          <p:spPr bwMode="auto">
            <a:xfrm>
              <a:off x="1263943" y="3821454"/>
              <a:ext cx="5277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lnSpc>
                  <a:spcPct val="100000"/>
                </a:lnSpc>
                <a:spcBef>
                  <a:spcPct val="0"/>
                </a:spcBef>
                <a:buFontTx/>
                <a:buNone/>
              </a:pPr>
              <a:r>
                <a:rPr lang="es-ES_tradnl" altLang="es-CO" sz="3200" b="1" dirty="0">
                  <a:solidFill>
                    <a:schemeClr val="bg1"/>
                  </a:solidFill>
                </a:rPr>
                <a:t>4</a:t>
              </a:r>
            </a:p>
          </p:txBody>
        </p:sp>
      </p:grpSp>
      <p:sp>
        <p:nvSpPr>
          <p:cNvPr id="42" name="CuadroTexto 15"/>
          <p:cNvSpPr txBox="1">
            <a:spLocks noChangeArrowheads="1"/>
          </p:cNvSpPr>
          <p:nvPr/>
        </p:nvSpPr>
        <p:spPr bwMode="auto">
          <a:xfrm>
            <a:off x="1508506" y="1659416"/>
            <a:ext cx="71185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r>
              <a:rPr lang="es-ES_tradnl" altLang="es-CO" b="1" dirty="0">
                <a:solidFill>
                  <a:srgbClr val="7F7F7F"/>
                </a:solidFill>
              </a:rPr>
              <a:t>Generalidades y Conformación del Sector</a:t>
            </a:r>
          </a:p>
        </p:txBody>
      </p:sp>
      <p:sp>
        <p:nvSpPr>
          <p:cNvPr id="43" name="CuadroTexto 15"/>
          <p:cNvSpPr txBox="1">
            <a:spLocks noChangeArrowheads="1"/>
          </p:cNvSpPr>
          <p:nvPr/>
        </p:nvSpPr>
        <p:spPr bwMode="auto">
          <a:xfrm>
            <a:off x="1508506" y="2778715"/>
            <a:ext cx="71185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r>
              <a:rPr lang="es-ES_tradnl" altLang="es-CO" b="1" dirty="0">
                <a:solidFill>
                  <a:srgbClr val="7F7F7F"/>
                </a:solidFill>
              </a:rPr>
              <a:t>Empleo Público (tamaño y caracterización)</a:t>
            </a:r>
          </a:p>
        </p:txBody>
      </p:sp>
      <p:sp>
        <p:nvSpPr>
          <p:cNvPr id="44" name="CuadroTexto 15"/>
          <p:cNvSpPr txBox="1">
            <a:spLocks noChangeArrowheads="1"/>
          </p:cNvSpPr>
          <p:nvPr/>
        </p:nvSpPr>
        <p:spPr bwMode="auto">
          <a:xfrm>
            <a:off x="1508506" y="3876259"/>
            <a:ext cx="71185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r>
              <a:rPr lang="es-ES_tradnl" altLang="es-CO" b="1" dirty="0">
                <a:solidFill>
                  <a:srgbClr val="7F7F7F"/>
                </a:solidFill>
              </a:rPr>
              <a:t>Relación Estado - Ciudadano</a:t>
            </a:r>
          </a:p>
        </p:txBody>
      </p:sp>
      <p:sp>
        <p:nvSpPr>
          <p:cNvPr id="45" name="CuadroTexto 15"/>
          <p:cNvSpPr txBox="1">
            <a:spLocks noChangeArrowheads="1"/>
          </p:cNvSpPr>
          <p:nvPr/>
        </p:nvSpPr>
        <p:spPr bwMode="auto">
          <a:xfrm>
            <a:off x="1508506" y="4996416"/>
            <a:ext cx="71185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r>
              <a:rPr lang="es-ES_tradnl" altLang="es-CO" b="1" dirty="0">
                <a:solidFill>
                  <a:srgbClr val="7F7F7F"/>
                </a:solidFill>
              </a:rPr>
              <a:t>Desempeño Sectorial</a:t>
            </a:r>
          </a:p>
        </p:txBody>
      </p:sp>
    </p:spTree>
    <p:extLst>
      <p:ext uri="{BB962C8B-B14F-4D97-AF65-F5344CB8AC3E}">
        <p14:creationId xmlns:p14="http://schemas.microsoft.com/office/powerpoint/2010/main" val="40736902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CuadroTexto 15"/>
          <p:cNvSpPr txBox="1">
            <a:spLocks noChangeArrowheads="1"/>
          </p:cNvSpPr>
          <p:nvPr/>
        </p:nvSpPr>
        <p:spPr bwMode="auto">
          <a:xfrm>
            <a:off x="1612391" y="434976"/>
            <a:ext cx="9144001"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3200" b="1" dirty="0">
                <a:solidFill>
                  <a:srgbClr val="858585"/>
                </a:solidFill>
              </a:rPr>
              <a:t>Modelo Estándar de Control Interno - MECI</a:t>
            </a:r>
          </a:p>
        </p:txBody>
      </p:sp>
      <p:sp>
        <p:nvSpPr>
          <p:cNvPr id="4" name="CuadroTexto 15"/>
          <p:cNvSpPr txBox="1">
            <a:spLocks noChangeArrowheads="1"/>
          </p:cNvSpPr>
          <p:nvPr/>
        </p:nvSpPr>
        <p:spPr bwMode="auto">
          <a:xfrm>
            <a:off x="1612391" y="802316"/>
            <a:ext cx="9144001"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2400" b="1" dirty="0">
                <a:solidFill>
                  <a:srgbClr val="858585"/>
                </a:solidFill>
              </a:rPr>
              <a:t>Sector vs. Promedio Nacional</a:t>
            </a:r>
          </a:p>
        </p:txBody>
      </p:sp>
      <p:sp>
        <p:nvSpPr>
          <p:cNvPr id="11" name="CuadroTexto 10"/>
          <p:cNvSpPr txBox="1"/>
          <p:nvPr/>
        </p:nvSpPr>
        <p:spPr>
          <a:xfrm>
            <a:off x="0" y="6551953"/>
            <a:ext cx="8674217" cy="276999"/>
          </a:xfrm>
          <a:prstGeom prst="rect">
            <a:avLst/>
          </a:prstGeom>
          <a:noFill/>
        </p:spPr>
        <p:txBody>
          <a:bodyPr wrap="square" rtlCol="0">
            <a:spAutoFit/>
          </a:bodyPr>
          <a:lstStyle/>
          <a:p>
            <a:r>
              <a:rPr lang="es-CO" sz="1200" b="1" i="1" dirty="0">
                <a:solidFill>
                  <a:srgbClr val="632B00"/>
                </a:solidFill>
              </a:rPr>
              <a:t>Fuente: Función Pública, MECI, diciembre 31 de 2015</a:t>
            </a:r>
          </a:p>
        </p:txBody>
      </p:sp>
      <p:sp>
        <p:nvSpPr>
          <p:cNvPr id="10" name="1 Rectángulo">
            <a:extLst/>
          </p:cNvPr>
          <p:cNvSpPr/>
          <p:nvPr/>
        </p:nvSpPr>
        <p:spPr>
          <a:xfrm>
            <a:off x="391187" y="6129007"/>
            <a:ext cx="3666538" cy="5805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fld id="{5EA4FB83-E8B6-45FA-B84E-EF809075A24D}" type="TxLink">
              <a:rPr lang="en-US" sz="1800" b="1" i="0" u="none" strike="noStrike">
                <a:solidFill>
                  <a:srgbClr val="404040"/>
                </a:solidFill>
                <a:latin typeface="Calibri"/>
                <a:cs typeface="Calibri"/>
              </a:rPr>
              <a:pPr algn="ctr"/>
              <a:t>Indicador de Madurez MECI:</a:t>
            </a:fld>
            <a:endParaRPr lang="es-CO" sz="1800" b="1" dirty="0">
              <a:solidFill>
                <a:schemeClr val="tx1">
                  <a:lumMod val="65000"/>
                  <a:lumOff val="35000"/>
                </a:schemeClr>
              </a:solidFill>
            </a:endParaRPr>
          </a:p>
        </p:txBody>
      </p:sp>
      <p:sp>
        <p:nvSpPr>
          <p:cNvPr id="12" name="1 Rectángulo">
            <a:extLst/>
          </p:cNvPr>
          <p:cNvSpPr/>
          <p:nvPr/>
        </p:nvSpPr>
        <p:spPr>
          <a:xfrm>
            <a:off x="4829649" y="6108502"/>
            <a:ext cx="546628" cy="4210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fld id="{88521E52-FBE6-4A9A-BD40-D107D0A3D14C}" type="TxLink">
              <a:rPr lang="en-US" sz="2400" b="1" i="0" u="none" strike="noStrike">
                <a:solidFill>
                  <a:srgbClr val="4BACC6"/>
                </a:solidFill>
                <a:latin typeface="Calibri"/>
                <a:cs typeface="Calibri"/>
              </a:rPr>
              <a:pPr algn="ctr"/>
              <a:t>82</a:t>
            </a:fld>
            <a:endParaRPr lang="es-CO" sz="2400" b="1" dirty="0">
              <a:solidFill>
                <a:schemeClr val="tx1">
                  <a:lumMod val="65000"/>
                  <a:lumOff val="35000"/>
                </a:schemeClr>
              </a:solidFill>
            </a:endParaRPr>
          </a:p>
        </p:txBody>
      </p:sp>
      <p:sp>
        <p:nvSpPr>
          <p:cNvPr id="13" name="1 Rectángulo">
            <a:extLst/>
          </p:cNvPr>
          <p:cNvSpPr/>
          <p:nvPr/>
        </p:nvSpPr>
        <p:spPr>
          <a:xfrm>
            <a:off x="4320128" y="6108502"/>
            <a:ext cx="546628" cy="4210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2400" b="1" i="0" u="none" strike="noStrike" dirty="0">
                <a:solidFill>
                  <a:srgbClr val="F79646"/>
                </a:solidFill>
                <a:latin typeface="Calibri"/>
                <a:cs typeface="Calibri"/>
              </a:rPr>
              <a:t>82</a:t>
            </a:r>
            <a:endParaRPr lang="es-CO" sz="2400" b="1" dirty="0">
              <a:solidFill>
                <a:schemeClr val="tx1">
                  <a:lumMod val="65000"/>
                  <a:lumOff val="35000"/>
                </a:schemeClr>
              </a:solidFill>
            </a:endParaRPr>
          </a:p>
        </p:txBody>
      </p:sp>
      <p:sp>
        <p:nvSpPr>
          <p:cNvPr id="14" name="1 Rectángulo">
            <a:extLst/>
          </p:cNvPr>
          <p:cNvSpPr/>
          <p:nvPr/>
        </p:nvSpPr>
        <p:spPr>
          <a:xfrm>
            <a:off x="3810608" y="6108502"/>
            <a:ext cx="546627" cy="4210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2400" b="1" i="0" u="none" strike="noStrike" dirty="0">
                <a:solidFill>
                  <a:srgbClr val="79C070"/>
                </a:solidFill>
                <a:latin typeface="Calibri"/>
                <a:cs typeface="Calibri"/>
              </a:rPr>
              <a:t>74</a:t>
            </a:r>
            <a:endParaRPr lang="es-CO" sz="2400" b="1" dirty="0">
              <a:solidFill>
                <a:schemeClr val="tx1">
                  <a:lumMod val="65000"/>
                  <a:lumOff val="35000"/>
                </a:schemeClr>
              </a:solidFill>
            </a:endParaRPr>
          </a:p>
        </p:txBody>
      </p:sp>
      <p:graphicFrame>
        <p:nvGraphicFramePr>
          <p:cNvPr id="16" name="10 Gráfico">
            <a:extLst>
              <a:ext uri="{FF2B5EF4-FFF2-40B4-BE49-F238E27FC236}">
                <a16:creationId xmlns:a16="http://schemas.microsoft.com/office/drawing/2014/main" id="{00000000-0008-0000-1100-00000C000000}"/>
              </a:ext>
            </a:extLst>
          </p:cNvPr>
          <p:cNvGraphicFramePr>
            <a:graphicFrameLocks/>
          </p:cNvGraphicFramePr>
          <p:nvPr>
            <p:extLst>
              <p:ext uri="{D42A27DB-BD31-4B8C-83A1-F6EECF244321}">
                <p14:modId xmlns:p14="http://schemas.microsoft.com/office/powerpoint/2010/main" val="2072891558"/>
              </p:ext>
            </p:extLst>
          </p:nvPr>
        </p:nvGraphicFramePr>
        <p:xfrm>
          <a:off x="118184" y="1385856"/>
          <a:ext cx="7171196" cy="5472144"/>
        </p:xfrm>
        <a:graphic>
          <a:graphicData uri="http://schemas.openxmlformats.org/drawingml/2006/chart">
            <c:chart xmlns:c="http://schemas.openxmlformats.org/drawingml/2006/chart" xmlns:r="http://schemas.openxmlformats.org/officeDocument/2006/relationships" r:id="rId4"/>
          </a:graphicData>
        </a:graphic>
      </p:graphicFrame>
      <p:sp>
        <p:nvSpPr>
          <p:cNvPr id="15" name="CuadroTexto 14"/>
          <p:cNvSpPr txBox="1">
            <a:spLocks noChangeArrowheads="1"/>
          </p:cNvSpPr>
          <p:nvPr/>
        </p:nvSpPr>
        <p:spPr bwMode="auto">
          <a:xfrm>
            <a:off x="7476181" y="1243229"/>
            <a:ext cx="4497434" cy="4926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O"/>
            </a:defPPr>
            <a:lvl1pPr algn="just">
              <a:lnSpc>
                <a:spcPct val="90000"/>
              </a:lnSpc>
              <a:spcBef>
                <a:spcPts val="1000"/>
              </a:spcBef>
              <a:buFont typeface="Arial" panose="020B0604020202020204" pitchFamily="34" charset="0"/>
              <a:buNone/>
              <a:defRPr b="1">
                <a:solidFill>
                  <a:srgbClr val="858585"/>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9pPr>
          </a:lstStyle>
          <a:p>
            <a:pPr algn="r"/>
            <a:r>
              <a:rPr lang="es-CO" dirty="0">
                <a:solidFill>
                  <a:prstClr val="black">
                    <a:lumMod val="50000"/>
                    <a:lumOff val="50000"/>
                  </a:prstClr>
                </a:solidFill>
              </a:rPr>
              <a:t>El Sector obtuvo en promedio para la vigencia 2015 un </a:t>
            </a:r>
            <a:r>
              <a:rPr lang="es-CO" sz="2400" dirty="0">
                <a:solidFill>
                  <a:srgbClr val="ED7D31"/>
                </a:solidFill>
              </a:rPr>
              <a:t>82%</a:t>
            </a:r>
            <a:r>
              <a:rPr lang="es-CO" dirty="0">
                <a:solidFill>
                  <a:prstClr val="black">
                    <a:lumMod val="50000"/>
                    <a:lumOff val="50000"/>
                  </a:prstClr>
                </a:solidFill>
              </a:rPr>
              <a:t> en el Indicador de Madurez MECI ubicándose en el nivel </a:t>
            </a:r>
            <a:r>
              <a:rPr lang="es-CO" dirty="0">
                <a:solidFill>
                  <a:srgbClr val="ED7D31"/>
                </a:solidFill>
              </a:rPr>
              <a:t>Satisfactorio</a:t>
            </a:r>
          </a:p>
          <a:p>
            <a:pPr algn="r"/>
            <a:r>
              <a:rPr lang="es-CO" dirty="0">
                <a:solidFill>
                  <a:srgbClr val="ED7D31"/>
                </a:solidFill>
              </a:rPr>
              <a:t> </a:t>
            </a:r>
          </a:p>
          <a:p>
            <a:pPr algn="r"/>
            <a:r>
              <a:rPr lang="es-CO" dirty="0">
                <a:solidFill>
                  <a:prstClr val="black">
                    <a:lumMod val="50000"/>
                    <a:lumOff val="50000"/>
                  </a:prstClr>
                </a:solidFill>
              </a:rPr>
              <a:t>Se observa un aumento del 11% respecto de la vigencia 2014, producto de una variación en 4 de los 5 factores, exceptuando Entorno de Control</a:t>
            </a:r>
          </a:p>
          <a:p>
            <a:pPr algn="r"/>
            <a:endParaRPr lang="es-CO" dirty="0">
              <a:solidFill>
                <a:prstClr val="black">
                  <a:lumMod val="50000"/>
                  <a:lumOff val="50000"/>
                </a:prstClr>
              </a:solidFill>
            </a:endParaRPr>
          </a:p>
          <a:p>
            <a:pPr algn="r"/>
            <a:r>
              <a:rPr lang="es-CO" dirty="0">
                <a:solidFill>
                  <a:prstClr val="black">
                    <a:lumMod val="50000"/>
                    <a:lumOff val="50000"/>
                  </a:prstClr>
                </a:solidFill>
              </a:rPr>
              <a:t>Se observa que </a:t>
            </a:r>
            <a:r>
              <a:rPr lang="es-CO" dirty="0">
                <a:solidFill>
                  <a:srgbClr val="ED7D31"/>
                </a:solidFill>
              </a:rPr>
              <a:t>todos los factores evaluados se encuentran por encima del  promedio general </a:t>
            </a:r>
            <a:r>
              <a:rPr lang="es-CO" dirty="0">
                <a:solidFill>
                  <a:prstClr val="black">
                    <a:lumMod val="50000"/>
                    <a:lumOff val="50000"/>
                  </a:prstClr>
                </a:solidFill>
              </a:rPr>
              <a:t>de las entidades de la Rama Ejecutiva exceptuando Entorno de Control, donde esta 4 puntos por debajo y Direccionamiento Estratégico encontrándose 3 puntos por debajo del promedio general. </a:t>
            </a:r>
          </a:p>
        </p:txBody>
      </p:sp>
    </p:spTree>
    <p:extLst>
      <p:ext uri="{BB962C8B-B14F-4D97-AF65-F5344CB8AC3E}">
        <p14:creationId xmlns:p14="http://schemas.microsoft.com/office/powerpoint/2010/main" val="512715637"/>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aphicFrame>
        <p:nvGraphicFramePr>
          <p:cNvPr id="24" name="Gráfico 23">
            <a:extLst>
              <a:ext uri="{FF2B5EF4-FFF2-40B4-BE49-F238E27FC236}">
                <a16:creationId xmlns:a16="http://schemas.microsoft.com/office/drawing/2014/main" id="{00000000-0008-0000-1200-000039000000}"/>
              </a:ext>
            </a:extLst>
          </p:cNvPr>
          <p:cNvGraphicFramePr>
            <a:graphicFrameLocks/>
          </p:cNvGraphicFramePr>
          <p:nvPr>
            <p:extLst>
              <p:ext uri="{D42A27DB-BD31-4B8C-83A1-F6EECF244321}">
                <p14:modId xmlns:p14="http://schemas.microsoft.com/office/powerpoint/2010/main" val="862198184"/>
              </p:ext>
            </p:extLst>
          </p:nvPr>
        </p:nvGraphicFramePr>
        <p:xfrm>
          <a:off x="1135493" y="3521316"/>
          <a:ext cx="3338555" cy="3336684"/>
        </p:xfrm>
        <a:graphic>
          <a:graphicData uri="http://schemas.openxmlformats.org/drawingml/2006/chart">
            <c:chart xmlns:c="http://schemas.openxmlformats.org/drawingml/2006/chart" xmlns:r="http://schemas.openxmlformats.org/officeDocument/2006/relationships" r:id="rId4"/>
          </a:graphicData>
        </a:graphic>
      </p:graphicFrame>
      <p:sp>
        <p:nvSpPr>
          <p:cNvPr id="6" name="CuadroTexto 15"/>
          <p:cNvSpPr txBox="1">
            <a:spLocks noChangeArrowheads="1"/>
          </p:cNvSpPr>
          <p:nvPr/>
        </p:nvSpPr>
        <p:spPr bwMode="auto">
          <a:xfrm>
            <a:off x="1612391" y="434976"/>
            <a:ext cx="9144001"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3200" b="1" dirty="0">
                <a:solidFill>
                  <a:srgbClr val="858585"/>
                </a:solidFill>
              </a:rPr>
              <a:t>Resultados en Gestión Contable Contraloría</a:t>
            </a:r>
          </a:p>
        </p:txBody>
      </p:sp>
      <p:sp>
        <p:nvSpPr>
          <p:cNvPr id="4" name="CuadroTexto 15"/>
          <p:cNvSpPr txBox="1">
            <a:spLocks noChangeArrowheads="1"/>
          </p:cNvSpPr>
          <p:nvPr/>
        </p:nvSpPr>
        <p:spPr bwMode="auto">
          <a:xfrm>
            <a:off x="1612391" y="802316"/>
            <a:ext cx="9144001"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2400" b="1" dirty="0">
                <a:solidFill>
                  <a:srgbClr val="858585"/>
                </a:solidFill>
              </a:rPr>
              <a:t>Sector vs. Rama Ejecutiva</a:t>
            </a:r>
          </a:p>
        </p:txBody>
      </p:sp>
      <p:sp>
        <p:nvSpPr>
          <p:cNvPr id="11" name="CuadroTexto 10"/>
          <p:cNvSpPr txBox="1"/>
          <p:nvPr/>
        </p:nvSpPr>
        <p:spPr>
          <a:xfrm>
            <a:off x="0" y="6551953"/>
            <a:ext cx="8674217" cy="276999"/>
          </a:xfrm>
          <a:prstGeom prst="rect">
            <a:avLst/>
          </a:prstGeom>
          <a:noFill/>
        </p:spPr>
        <p:txBody>
          <a:bodyPr wrap="square" rtlCol="0">
            <a:spAutoFit/>
          </a:bodyPr>
          <a:lstStyle/>
          <a:p>
            <a:r>
              <a:rPr lang="es-CO" sz="1200" b="1" i="1" dirty="0">
                <a:solidFill>
                  <a:srgbClr val="632B00"/>
                </a:solidFill>
              </a:rPr>
              <a:t>Fuente: Función Pública, Dirección de Desempeño y Gestión Institucional, diciembre 31 de 2015</a:t>
            </a:r>
          </a:p>
        </p:txBody>
      </p:sp>
      <p:sp>
        <p:nvSpPr>
          <p:cNvPr id="12" name="Rectángulo 11">
            <a:extLst>
              <a:ext uri="{FF2B5EF4-FFF2-40B4-BE49-F238E27FC236}">
                <a16:creationId xmlns:a16="http://schemas.microsoft.com/office/drawing/2014/main" id="{00000000-0008-0000-1200-000003000000}"/>
              </a:ext>
            </a:extLst>
          </p:cNvPr>
          <p:cNvSpPr/>
          <p:nvPr/>
        </p:nvSpPr>
        <p:spPr>
          <a:xfrm>
            <a:off x="122260" y="1416107"/>
            <a:ext cx="4486685" cy="4710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s-ES" sz="1800" b="1" dirty="0">
                <a:solidFill>
                  <a:schemeClr val="tx1">
                    <a:lumMod val="75000"/>
                    <a:lumOff val="25000"/>
                  </a:schemeClr>
                </a:solidFill>
              </a:rPr>
              <a:t>Diagnóstico</a:t>
            </a:r>
            <a:r>
              <a:rPr lang="es-ES" sz="1800" b="1" baseline="0" dirty="0">
                <a:solidFill>
                  <a:schemeClr val="tx1">
                    <a:lumMod val="75000"/>
                    <a:lumOff val="25000"/>
                  </a:schemeClr>
                </a:solidFill>
              </a:rPr>
              <a:t> Control Interno</a:t>
            </a:r>
          </a:p>
          <a:p>
            <a:pPr algn="ctr"/>
            <a:endParaRPr lang="es-ES" sz="1800" b="1" dirty="0">
              <a:solidFill>
                <a:schemeClr val="tx1">
                  <a:lumMod val="75000"/>
                  <a:lumOff val="25000"/>
                </a:schemeClr>
              </a:solidFill>
            </a:endParaRPr>
          </a:p>
        </p:txBody>
      </p:sp>
      <p:graphicFrame>
        <p:nvGraphicFramePr>
          <p:cNvPr id="15" name="Gráfico 14">
            <a:extLst>
              <a:ext uri="{FF2B5EF4-FFF2-40B4-BE49-F238E27FC236}">
                <a16:creationId xmlns:a16="http://schemas.microsoft.com/office/drawing/2014/main" id="{00000000-0008-0000-1100-000011000000}"/>
              </a:ext>
            </a:extLst>
          </p:cNvPr>
          <p:cNvGraphicFramePr>
            <a:graphicFrameLocks/>
          </p:cNvGraphicFramePr>
          <p:nvPr>
            <p:extLst>
              <p:ext uri="{D42A27DB-BD31-4B8C-83A1-F6EECF244321}">
                <p14:modId xmlns:p14="http://schemas.microsoft.com/office/powerpoint/2010/main" val="2392887690"/>
              </p:ext>
            </p:extLst>
          </p:nvPr>
        </p:nvGraphicFramePr>
        <p:xfrm>
          <a:off x="229993" y="1642701"/>
          <a:ext cx="3942055" cy="297548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Tabla 26"/>
          <p:cNvGraphicFramePr>
            <a:graphicFrameLocks noGrp="1"/>
          </p:cNvGraphicFramePr>
          <p:nvPr>
            <p:extLst>
              <p:ext uri="{D42A27DB-BD31-4B8C-83A1-F6EECF244321}">
                <p14:modId xmlns:p14="http://schemas.microsoft.com/office/powerpoint/2010/main" val="2886691985"/>
              </p:ext>
            </p:extLst>
          </p:nvPr>
        </p:nvGraphicFramePr>
        <p:xfrm>
          <a:off x="5379548" y="1748084"/>
          <a:ext cx="6464961" cy="4506119"/>
        </p:xfrm>
        <a:graphic>
          <a:graphicData uri="http://schemas.openxmlformats.org/drawingml/2006/table">
            <a:tbl>
              <a:tblPr firstRow="1" bandRow="1">
                <a:tableStyleId>{D27102A9-8310-4765-A935-A1911B00CA55}</a:tableStyleId>
              </a:tblPr>
              <a:tblGrid>
                <a:gridCol w="2360373">
                  <a:extLst>
                    <a:ext uri="{9D8B030D-6E8A-4147-A177-3AD203B41FA5}">
                      <a16:colId xmlns:a16="http://schemas.microsoft.com/office/drawing/2014/main" val="20001"/>
                    </a:ext>
                  </a:extLst>
                </a:gridCol>
                <a:gridCol w="4104588">
                  <a:extLst>
                    <a:ext uri="{9D8B030D-6E8A-4147-A177-3AD203B41FA5}">
                      <a16:colId xmlns:a16="http://schemas.microsoft.com/office/drawing/2014/main" val="3007835606"/>
                    </a:ext>
                  </a:extLst>
                </a:gridCol>
              </a:tblGrid>
              <a:tr h="341789">
                <a:tc>
                  <a:txBody>
                    <a:bodyPr/>
                    <a:lstStyle/>
                    <a:p>
                      <a:pPr marL="36000" algn="ctr" fontAlgn="ctr"/>
                      <a:r>
                        <a:rPr lang="es-CO" sz="1600" u="none" strike="noStrike" dirty="0">
                          <a:effectLst/>
                        </a:rPr>
                        <a:t>Entidad</a:t>
                      </a:r>
                      <a:endParaRPr lang="es-CO" sz="1600" b="1" i="0" u="none" strike="noStrike" dirty="0">
                        <a:solidFill>
                          <a:srgbClr val="000000"/>
                        </a:solidFill>
                        <a:effectLst/>
                        <a:latin typeface="+mn-lt"/>
                      </a:endParaRPr>
                    </a:p>
                  </a:txBody>
                  <a:tcPr marL="0" marR="0" marT="0" marB="0" anchor="ctr"/>
                </a:tc>
                <a:tc>
                  <a:txBody>
                    <a:bodyPr/>
                    <a:lstStyle/>
                    <a:p>
                      <a:pPr marL="36000" algn="ctr" fontAlgn="ctr"/>
                      <a:r>
                        <a:rPr lang="es-CO" sz="1600" u="none" strike="noStrike" dirty="0">
                          <a:effectLst/>
                        </a:rPr>
                        <a:t>Observaciones</a:t>
                      </a:r>
                      <a:endParaRPr lang="es-CO" sz="1600" b="1"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10000"/>
                  </a:ext>
                </a:extLst>
              </a:tr>
              <a:tr h="1960245">
                <a:tc>
                  <a:txBody>
                    <a:bodyPr/>
                    <a:lstStyle/>
                    <a:p>
                      <a:pPr algn="l" fontAlgn="b"/>
                      <a:r>
                        <a:rPr lang="es-CO" sz="1600" b="0" u="none" strike="noStrike" dirty="0">
                          <a:effectLst/>
                        </a:rPr>
                        <a:t>INVIAS</a:t>
                      </a:r>
                      <a:endParaRPr lang="es-CO" sz="1600" b="0" i="0" u="none" strike="noStrike" dirty="0">
                        <a:effectLst/>
                        <a:latin typeface="+mn-lt"/>
                      </a:endParaRPr>
                    </a:p>
                  </a:txBody>
                  <a:tcPr marL="9525" marR="9525" marT="9525" marB="0" anchor="ctr"/>
                </a:tc>
                <a:tc>
                  <a:txBody>
                    <a:bodyPr/>
                    <a:lstStyle/>
                    <a:p>
                      <a:pPr algn="l" fontAlgn="b"/>
                      <a:r>
                        <a:rPr lang="es-CO" sz="1600" b="0" u="none" strike="noStrike" dirty="0">
                          <a:effectLst/>
                        </a:rPr>
                        <a:t>La CGR dictamina el SCI con </a:t>
                      </a:r>
                      <a:r>
                        <a:rPr lang="es-CO" sz="1600" b="0" u="none" strike="noStrike" dirty="0">
                          <a:solidFill>
                            <a:srgbClr val="ED6608"/>
                          </a:solidFill>
                          <a:effectLst/>
                        </a:rPr>
                        <a:t>deficiencias</a:t>
                      </a:r>
                      <a:r>
                        <a:rPr lang="es-CO" sz="1600" b="0" u="none" strike="noStrike" dirty="0">
                          <a:effectLst/>
                        </a:rPr>
                        <a:t> y  se pronuncia frente a sus estados contables con </a:t>
                      </a:r>
                      <a:r>
                        <a:rPr lang="es-CO" sz="1600" b="0" u="none" strike="noStrike" dirty="0">
                          <a:solidFill>
                            <a:srgbClr val="ED6608"/>
                          </a:solidFill>
                          <a:effectLst/>
                        </a:rPr>
                        <a:t>negación</a:t>
                      </a:r>
                      <a:r>
                        <a:rPr lang="es-CO" sz="1600" b="0" u="none" strike="noStrike" dirty="0">
                          <a:effectLst/>
                        </a:rPr>
                        <a:t>, mientras su madurez de MECI es Satisfactorio</a:t>
                      </a:r>
                      <a:endParaRPr lang="es-CO" sz="1600" b="0" i="0" u="none" strike="noStrike" dirty="0">
                        <a:effectLst/>
                        <a:latin typeface="+mn-lt"/>
                      </a:endParaRPr>
                    </a:p>
                  </a:txBody>
                  <a:tcPr marL="9525" marR="9525" marT="9525" marB="0" anchor="ctr"/>
                </a:tc>
                <a:extLst>
                  <a:ext uri="{0D108BD9-81ED-4DB2-BD59-A6C34878D82A}">
                    <a16:rowId xmlns:a16="http://schemas.microsoft.com/office/drawing/2014/main" val="10001"/>
                  </a:ext>
                </a:extLst>
              </a:tr>
              <a:tr h="2204085">
                <a:tc>
                  <a:txBody>
                    <a:bodyPr/>
                    <a:lstStyle/>
                    <a:p>
                      <a:pPr algn="l" fontAlgn="b"/>
                      <a:r>
                        <a:rPr lang="es-CO" sz="1600" b="0" u="none" strike="noStrike" dirty="0">
                          <a:effectLst/>
                        </a:rPr>
                        <a:t>MINTRANSPORTE, SUPERTRANSPORTE, ANI y AEROCIVIL</a:t>
                      </a:r>
                      <a:endParaRPr lang="es-CO" sz="1600" b="0" i="0" u="none" strike="noStrike" dirty="0">
                        <a:effectLst/>
                        <a:latin typeface="+mn-lt"/>
                      </a:endParaRPr>
                    </a:p>
                  </a:txBody>
                  <a:tcPr marL="9525" marR="9525" marT="9525" marB="0" anchor="ctr"/>
                </a:tc>
                <a:tc>
                  <a:txBody>
                    <a:bodyPr/>
                    <a:lstStyle/>
                    <a:p>
                      <a:pPr algn="l" fontAlgn="b"/>
                      <a:r>
                        <a:rPr lang="es-CO" sz="1600" b="0" u="none" strike="noStrike" dirty="0">
                          <a:effectLst/>
                        </a:rPr>
                        <a:t>No tuvieron</a:t>
                      </a:r>
                      <a:r>
                        <a:rPr lang="es-CO" sz="1600" b="0" u="none" strike="noStrike" baseline="0" dirty="0">
                          <a:effectLst/>
                        </a:rPr>
                        <a:t> visita de la CGR, </a:t>
                      </a:r>
                      <a:r>
                        <a:rPr lang="es-CO" sz="1600" b="0" u="none" strike="noStrike" kern="1200" baseline="0" dirty="0">
                          <a:solidFill>
                            <a:schemeClr val="tx1"/>
                          </a:solidFill>
                          <a:effectLst/>
                          <a:latin typeface="+mn-lt"/>
                          <a:ea typeface="+mn-ea"/>
                          <a:cs typeface="+mn-cs"/>
                        </a:rPr>
                        <a:t> para</a:t>
                      </a:r>
                      <a:r>
                        <a:rPr lang="es-CO" sz="1600" b="0" kern="1200" baseline="0" dirty="0">
                          <a:solidFill>
                            <a:schemeClr val="tx1"/>
                          </a:solidFill>
                          <a:effectLst/>
                          <a:latin typeface="+mn-lt"/>
                          <a:ea typeface="+mn-ea"/>
                          <a:cs typeface="+mn-cs"/>
                        </a:rPr>
                        <a:t> cada una de estas entidades </a:t>
                      </a:r>
                      <a:r>
                        <a:rPr lang="es-MX" sz="1600" b="0" i="0" u="none" strike="noStrike" baseline="0" dirty="0">
                          <a:solidFill>
                            <a:srgbClr val="000000"/>
                          </a:solidFill>
                          <a:effectLst/>
                          <a:latin typeface="+mn-lt"/>
                        </a:rPr>
                        <a:t>en el nivel de madurez MECI, se mantuvo en  </a:t>
                      </a:r>
                      <a:r>
                        <a:rPr lang="es-MX" sz="1600" b="0" i="0" u="none" strike="noStrike" baseline="0" dirty="0">
                          <a:solidFill>
                            <a:srgbClr val="ED6608"/>
                          </a:solidFill>
                          <a:effectLst/>
                          <a:latin typeface="+mn-lt"/>
                        </a:rPr>
                        <a:t>Satisfactorio</a:t>
                      </a:r>
                      <a:r>
                        <a:rPr lang="es-MX" sz="1600" b="0" i="0" u="none" strike="noStrike" baseline="0" dirty="0">
                          <a:solidFill>
                            <a:srgbClr val="000000"/>
                          </a:solidFill>
                          <a:effectLst/>
                          <a:latin typeface="+mn-lt"/>
                        </a:rPr>
                        <a:t>, y sus evaluaciones de SCIC  reflejan una calificación </a:t>
                      </a:r>
                      <a:r>
                        <a:rPr lang="es-MX" sz="1600" b="0" i="0" u="none" strike="noStrike" baseline="0" dirty="0">
                          <a:solidFill>
                            <a:srgbClr val="ED6608"/>
                          </a:solidFill>
                          <a:effectLst/>
                          <a:latin typeface="+mn-lt"/>
                        </a:rPr>
                        <a:t>Adecuada</a:t>
                      </a:r>
                      <a:r>
                        <a:rPr lang="es-MX" sz="1600" b="0" i="0" u="none" strike="noStrike" baseline="0" dirty="0">
                          <a:solidFill>
                            <a:srgbClr val="000000"/>
                          </a:solidFill>
                          <a:effectLst/>
                          <a:latin typeface="+mn-lt"/>
                        </a:rPr>
                        <a:t> </a:t>
                      </a:r>
                      <a:endParaRPr lang="es-CO" sz="1600" b="0" i="0" u="none" strike="noStrike" dirty="0">
                        <a:effectLst/>
                        <a:latin typeface="+mn-lt"/>
                      </a:endParaRPr>
                    </a:p>
                  </a:txBody>
                  <a:tcPr marL="9525" marR="9525" marT="9525" marB="0" anchor="ct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934062059"/>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CuadroTexto 3"/>
          <p:cNvSpPr txBox="1"/>
          <p:nvPr/>
        </p:nvSpPr>
        <p:spPr>
          <a:xfrm>
            <a:off x="0" y="6551953"/>
            <a:ext cx="8674217" cy="276999"/>
          </a:xfrm>
          <a:prstGeom prst="rect">
            <a:avLst/>
          </a:prstGeom>
          <a:noFill/>
        </p:spPr>
        <p:txBody>
          <a:bodyPr wrap="square" rtlCol="0">
            <a:spAutoFit/>
          </a:bodyPr>
          <a:lstStyle/>
          <a:p>
            <a:r>
              <a:rPr lang="es-CO" sz="1200" b="1" i="1" dirty="0">
                <a:solidFill>
                  <a:srgbClr val="632B00"/>
                </a:solidFill>
              </a:rPr>
              <a:t>Fuente: Función Pública, Dirección de Desempeño y Gestión Institucional, diciembre 31 de 2015</a:t>
            </a:r>
          </a:p>
        </p:txBody>
      </p:sp>
      <p:sp>
        <p:nvSpPr>
          <p:cNvPr id="5" name="CuadroTexto 4"/>
          <p:cNvSpPr txBox="1">
            <a:spLocks noChangeArrowheads="1"/>
          </p:cNvSpPr>
          <p:nvPr/>
        </p:nvSpPr>
        <p:spPr bwMode="auto">
          <a:xfrm>
            <a:off x="281709" y="1390062"/>
            <a:ext cx="116285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O"/>
            </a:defPPr>
            <a:lvl1pPr algn="just">
              <a:lnSpc>
                <a:spcPct val="90000"/>
              </a:lnSpc>
              <a:spcBef>
                <a:spcPts val="1000"/>
              </a:spcBef>
              <a:buFont typeface="Arial" panose="020B0604020202020204" pitchFamily="34" charset="0"/>
              <a:buNone/>
              <a:defRPr b="1">
                <a:solidFill>
                  <a:srgbClr val="858585"/>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9pPr>
          </a:lstStyle>
          <a:p>
            <a:pPr algn="l"/>
            <a:r>
              <a:rPr lang="es-CO" sz="2000" dirty="0">
                <a:solidFill>
                  <a:schemeClr val="tx1">
                    <a:lumMod val="50000"/>
                    <a:lumOff val="50000"/>
                  </a:schemeClr>
                </a:solidFill>
              </a:rPr>
              <a:t>Actualizados los datos con el informe de la Contraloría General de la República vigencia 2015, los resultados son los siguientes:</a:t>
            </a:r>
          </a:p>
        </p:txBody>
      </p:sp>
      <p:sp>
        <p:nvSpPr>
          <p:cNvPr id="6" name="Rectángulo 5">
            <a:extLst/>
          </p:cNvPr>
          <p:cNvSpPr/>
          <p:nvPr/>
        </p:nvSpPr>
        <p:spPr>
          <a:xfrm>
            <a:off x="1320800" y="784927"/>
            <a:ext cx="8831856" cy="4710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s-ES" sz="2400" b="1" dirty="0">
                <a:solidFill>
                  <a:schemeClr val="tx1">
                    <a:lumMod val="50000"/>
                    <a:lumOff val="50000"/>
                  </a:schemeClr>
                </a:solidFill>
              </a:rPr>
              <a:t>Diagnóstico</a:t>
            </a:r>
            <a:r>
              <a:rPr lang="es-ES" sz="2400" b="1" baseline="0" dirty="0">
                <a:solidFill>
                  <a:schemeClr val="tx1">
                    <a:lumMod val="50000"/>
                    <a:lumOff val="50000"/>
                  </a:schemeClr>
                </a:solidFill>
              </a:rPr>
              <a:t> Control Interno (CGR vigencia</a:t>
            </a:r>
            <a:r>
              <a:rPr lang="es-ES" sz="2400" b="1" dirty="0">
                <a:solidFill>
                  <a:schemeClr val="tx1">
                    <a:lumMod val="50000"/>
                    <a:lumOff val="50000"/>
                  </a:schemeClr>
                </a:solidFill>
              </a:rPr>
              <a:t> 2015)</a:t>
            </a:r>
            <a:endParaRPr lang="es-ES" sz="2400" b="1" baseline="0" dirty="0">
              <a:solidFill>
                <a:schemeClr val="tx1">
                  <a:lumMod val="50000"/>
                  <a:lumOff val="50000"/>
                </a:schemeClr>
              </a:solidFill>
            </a:endParaRPr>
          </a:p>
          <a:p>
            <a:pPr algn="ctr"/>
            <a:endParaRPr lang="es-ES" sz="2400" b="1" dirty="0">
              <a:solidFill>
                <a:schemeClr val="tx1">
                  <a:lumMod val="50000"/>
                  <a:lumOff val="50000"/>
                </a:schemeClr>
              </a:solidFill>
            </a:endParaRPr>
          </a:p>
        </p:txBody>
      </p:sp>
      <p:sp>
        <p:nvSpPr>
          <p:cNvPr id="7" name="CuadroTexto 15"/>
          <p:cNvSpPr txBox="1">
            <a:spLocks noChangeArrowheads="1"/>
          </p:cNvSpPr>
          <p:nvPr/>
        </p:nvSpPr>
        <p:spPr bwMode="auto">
          <a:xfrm>
            <a:off x="1612391" y="434976"/>
            <a:ext cx="9144001"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3200" b="1" dirty="0">
                <a:solidFill>
                  <a:srgbClr val="858585"/>
                </a:solidFill>
              </a:rPr>
              <a:t>Resultados en Gestión Contable - Contraloría</a:t>
            </a:r>
          </a:p>
        </p:txBody>
      </p:sp>
      <p:graphicFrame>
        <p:nvGraphicFramePr>
          <p:cNvPr id="8" name="Tabla 16"/>
          <p:cNvGraphicFramePr>
            <a:graphicFrameLocks noGrp="1"/>
          </p:cNvGraphicFramePr>
          <p:nvPr>
            <p:extLst>
              <p:ext uri="{D42A27DB-BD31-4B8C-83A1-F6EECF244321}">
                <p14:modId xmlns:p14="http://schemas.microsoft.com/office/powerpoint/2010/main" val="2228053613"/>
              </p:ext>
            </p:extLst>
          </p:nvPr>
        </p:nvGraphicFramePr>
        <p:xfrm>
          <a:off x="1320800" y="2640059"/>
          <a:ext cx="8944430" cy="2819400"/>
        </p:xfrm>
        <a:graphic>
          <a:graphicData uri="http://schemas.openxmlformats.org/drawingml/2006/table">
            <a:tbl>
              <a:tblPr firstRow="1" bandRow="1">
                <a:tableStyleId>{D27102A9-8310-4765-A935-A1911B00CA55}</a:tableStyleId>
              </a:tblPr>
              <a:tblGrid>
                <a:gridCol w="2525031">
                  <a:extLst>
                    <a:ext uri="{9D8B030D-6E8A-4147-A177-3AD203B41FA5}">
                      <a16:colId xmlns:a16="http://schemas.microsoft.com/office/drawing/2014/main" val="20001"/>
                    </a:ext>
                  </a:extLst>
                </a:gridCol>
                <a:gridCol w="2522260">
                  <a:extLst>
                    <a:ext uri="{9D8B030D-6E8A-4147-A177-3AD203B41FA5}">
                      <a16:colId xmlns:a16="http://schemas.microsoft.com/office/drawing/2014/main" val="3007835606"/>
                    </a:ext>
                  </a:extLst>
                </a:gridCol>
                <a:gridCol w="2408516">
                  <a:extLst>
                    <a:ext uri="{9D8B030D-6E8A-4147-A177-3AD203B41FA5}">
                      <a16:colId xmlns:a16="http://schemas.microsoft.com/office/drawing/2014/main" val="1491172044"/>
                    </a:ext>
                  </a:extLst>
                </a:gridCol>
                <a:gridCol w="1488623">
                  <a:extLst>
                    <a:ext uri="{9D8B030D-6E8A-4147-A177-3AD203B41FA5}">
                      <a16:colId xmlns:a16="http://schemas.microsoft.com/office/drawing/2014/main" val="3529123380"/>
                    </a:ext>
                  </a:extLst>
                </a:gridCol>
              </a:tblGrid>
              <a:tr h="1310626">
                <a:tc>
                  <a:txBody>
                    <a:bodyPr/>
                    <a:lstStyle/>
                    <a:p>
                      <a:pPr marL="36000" algn="ctr" fontAlgn="ctr"/>
                      <a:r>
                        <a:rPr lang="es-CO" sz="1800" u="none" strike="noStrike" dirty="0">
                          <a:effectLst/>
                        </a:rPr>
                        <a:t>Entidad</a:t>
                      </a:r>
                      <a:endParaRPr lang="es-CO" sz="1800" b="1" i="0" u="none" strike="noStrike" dirty="0">
                        <a:solidFill>
                          <a:srgbClr val="000000"/>
                        </a:solidFill>
                        <a:effectLst/>
                        <a:latin typeface="Calibri" panose="020F0502020204030204" pitchFamily="34" charset="0"/>
                      </a:endParaRPr>
                    </a:p>
                  </a:txBody>
                  <a:tcPr marL="0" marR="0" marT="0" marB="0" anchor="ctr"/>
                </a:tc>
                <a:tc>
                  <a:txBody>
                    <a:bodyPr/>
                    <a:lstStyle/>
                    <a:p>
                      <a:pPr marL="36000" algn="ctr" fontAlgn="ctr"/>
                      <a:r>
                        <a:rPr lang="es-CO" sz="1800" u="none" strike="noStrike" dirty="0">
                          <a:effectLst/>
                        </a:rPr>
                        <a:t>Calidad y Eficiencia del CI</a:t>
                      </a:r>
                    </a:p>
                    <a:p>
                      <a:pPr marL="36000" algn="ctr" fontAlgn="ctr"/>
                      <a:r>
                        <a:rPr lang="es-CO" sz="1800" u="none" strike="noStrike" dirty="0">
                          <a:effectLst/>
                        </a:rPr>
                        <a:t>2014</a:t>
                      </a:r>
                      <a:endParaRPr lang="es-CO" sz="1800" b="1" i="0" u="none" strike="noStrike" dirty="0">
                        <a:solidFill>
                          <a:srgbClr val="000000"/>
                        </a:solidFill>
                        <a:effectLst/>
                        <a:latin typeface="Calibri" panose="020F0502020204030204" pitchFamily="34" charset="0"/>
                      </a:endParaRPr>
                    </a:p>
                  </a:txBody>
                  <a:tcPr marL="0" marR="0" marT="0" marB="0" anchor="ctr"/>
                </a:tc>
                <a:tc>
                  <a:txBody>
                    <a:bodyPr/>
                    <a:lstStyle/>
                    <a:p>
                      <a:pPr marL="36000" marR="0" lvl="0" indent="0" algn="ctr" defTabSz="914400" rtl="0" eaLnBrk="1" fontAlgn="ctr" latinLnBrk="0" hangingPunct="1">
                        <a:lnSpc>
                          <a:spcPct val="100000"/>
                        </a:lnSpc>
                        <a:spcBef>
                          <a:spcPts val="0"/>
                        </a:spcBef>
                        <a:spcAft>
                          <a:spcPts val="0"/>
                        </a:spcAft>
                        <a:buClrTx/>
                        <a:buSzTx/>
                        <a:buFontTx/>
                        <a:buNone/>
                        <a:tabLst/>
                        <a:defRPr/>
                      </a:pPr>
                      <a:endParaRPr lang="es-CO" sz="1800" u="none" strike="noStrike" dirty="0">
                        <a:effectLst/>
                      </a:endParaRPr>
                    </a:p>
                    <a:p>
                      <a:pPr marL="36000" marR="0" lvl="0" indent="0" algn="ctr" defTabSz="914400" rtl="0" eaLnBrk="1" fontAlgn="ctr" latinLnBrk="0" hangingPunct="1">
                        <a:lnSpc>
                          <a:spcPct val="100000"/>
                        </a:lnSpc>
                        <a:spcBef>
                          <a:spcPts val="0"/>
                        </a:spcBef>
                        <a:spcAft>
                          <a:spcPts val="0"/>
                        </a:spcAft>
                        <a:buClrTx/>
                        <a:buSzTx/>
                        <a:buFontTx/>
                        <a:buNone/>
                        <a:tabLst/>
                        <a:defRPr/>
                      </a:pPr>
                      <a:r>
                        <a:rPr lang="es-CO" sz="1800" u="none" strike="noStrike" dirty="0">
                          <a:effectLst/>
                        </a:rPr>
                        <a:t>Calidad y Eficiencia del CI</a:t>
                      </a:r>
                    </a:p>
                    <a:p>
                      <a:pPr marL="36000" algn="ctr" fontAlgn="ctr"/>
                      <a:r>
                        <a:rPr lang="es-CO" sz="1800" u="none" strike="noStrike" dirty="0">
                          <a:effectLst/>
                        </a:rPr>
                        <a:t>2015</a:t>
                      </a:r>
                      <a:endParaRPr lang="es-CO" sz="1800" b="1" i="0" u="none" strike="noStrike" dirty="0">
                        <a:solidFill>
                          <a:srgbClr val="000000"/>
                        </a:solidFill>
                        <a:effectLst/>
                        <a:latin typeface="Calibri" panose="020F0502020204030204" pitchFamily="34" charset="0"/>
                      </a:endParaRPr>
                    </a:p>
                  </a:txBody>
                  <a:tcPr marL="0" marR="0" marT="0" marB="0" anchor="ctr"/>
                </a:tc>
                <a:tc>
                  <a:txBody>
                    <a:bodyPr/>
                    <a:lstStyle/>
                    <a:p>
                      <a:pPr marL="36000" algn="ctr" fontAlgn="ctr"/>
                      <a:r>
                        <a:rPr lang="es-CO" sz="1800" u="none" strike="noStrike" dirty="0">
                          <a:effectLst/>
                        </a:rPr>
                        <a:t>Variación</a:t>
                      </a:r>
                      <a:endParaRPr lang="es-CO" sz="1800" b="1"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0"/>
                  </a:ext>
                </a:extLst>
              </a:tr>
              <a:tr h="1508774">
                <a:tc>
                  <a:txBody>
                    <a:bodyPr/>
                    <a:lstStyle/>
                    <a:p>
                      <a:pPr algn="l" fontAlgn="b"/>
                      <a:endParaRPr lang="es-CO" sz="1800" b="0" i="0" u="none" strike="noStrike" dirty="0">
                        <a:effectLst/>
                        <a:latin typeface="Arial" panose="020B0604020202020204" pitchFamily="34" charset="0"/>
                      </a:endParaRPr>
                    </a:p>
                  </a:txBody>
                  <a:tcPr marL="9525" marR="9525" marT="9525" marB="0" anchor="ctr"/>
                </a:tc>
                <a:tc>
                  <a:txBody>
                    <a:bodyPr/>
                    <a:lstStyle/>
                    <a:p>
                      <a:pPr algn="ctr" fontAlgn="b"/>
                      <a:r>
                        <a:rPr lang="es-CO" sz="1800" u="none" strike="noStrike" kern="1200" dirty="0">
                          <a:solidFill>
                            <a:schemeClr val="tx1"/>
                          </a:solidFill>
                          <a:effectLst/>
                          <a:latin typeface="+mn-lt"/>
                          <a:ea typeface="+mn-ea"/>
                          <a:cs typeface="+mn-cs"/>
                        </a:rPr>
                        <a:t>Con Deficiencias</a:t>
                      </a:r>
                    </a:p>
                  </a:txBody>
                  <a:tcPr marL="9525" marR="9525" marT="9525" marB="0" anchor="ctr"/>
                </a:tc>
                <a:tc>
                  <a:txBody>
                    <a:bodyPr/>
                    <a:lstStyle/>
                    <a:p>
                      <a:pPr algn="ctr" fontAlgn="b"/>
                      <a:r>
                        <a:rPr lang="es-CO" sz="1800" u="none" strike="noStrike" kern="1200" dirty="0">
                          <a:solidFill>
                            <a:schemeClr val="tx1"/>
                          </a:solidFill>
                          <a:effectLst/>
                          <a:latin typeface="+mn-lt"/>
                          <a:ea typeface="+mn-ea"/>
                          <a:cs typeface="+mn-cs"/>
                        </a:rPr>
                        <a:t>Ineficiente</a:t>
                      </a:r>
                    </a:p>
                  </a:txBody>
                  <a:tcPr marL="9525" marR="9525" marT="9525" marB="0" anchor="ctr"/>
                </a:tc>
                <a:tc>
                  <a:txBody>
                    <a:bodyPr/>
                    <a:lstStyle/>
                    <a:p>
                      <a:pPr algn="ctr" fontAlgn="b"/>
                      <a:endParaRPr lang="es-CO" sz="1800" b="0" i="0" u="none" strike="noStrike" dirty="0">
                        <a:effectLst/>
                        <a:latin typeface="Arial" panose="020B0604020202020204" pitchFamily="34" charset="0"/>
                      </a:endParaRPr>
                    </a:p>
                  </a:txBody>
                  <a:tcPr marL="9525" marR="9525" marT="9525" marB="0" anchor="ctr"/>
                </a:tc>
                <a:extLst>
                  <a:ext uri="{0D108BD9-81ED-4DB2-BD59-A6C34878D82A}">
                    <a16:rowId xmlns:a16="http://schemas.microsoft.com/office/drawing/2014/main" val="10004"/>
                  </a:ext>
                </a:extLst>
              </a:tr>
            </a:tbl>
          </a:graphicData>
        </a:graphic>
      </p:graphicFrame>
      <p:sp>
        <p:nvSpPr>
          <p:cNvPr id="10" name="Flecha derecha 14"/>
          <p:cNvSpPr/>
          <p:nvPr/>
        </p:nvSpPr>
        <p:spPr>
          <a:xfrm rot="5400000">
            <a:off x="9105191" y="4430759"/>
            <a:ext cx="540000" cy="540000"/>
          </a:xfrm>
          <a:prstGeom prst="rightArrow">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O" dirty="0"/>
          </a:p>
        </p:txBody>
      </p:sp>
      <p:pic>
        <p:nvPicPr>
          <p:cNvPr id="11" name="Imagen 10" descr="Resultado de imagen para logo invias">
            <a:extLst>
              <a:ext uri="{FF2B5EF4-FFF2-40B4-BE49-F238E27FC236}">
                <a16:creationId xmlns:a16="http://schemas.microsoft.com/office/drawing/2014/main" id="{41087F9C-EAAF-43D9-B946-6691BBD2EC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2391" y="4278073"/>
            <a:ext cx="2081089" cy="845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263693"/>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CuadroTexto 15"/>
          <p:cNvSpPr txBox="1">
            <a:spLocks noChangeArrowheads="1"/>
          </p:cNvSpPr>
          <p:nvPr/>
        </p:nvSpPr>
        <p:spPr bwMode="auto">
          <a:xfrm>
            <a:off x="1612391" y="309875"/>
            <a:ext cx="9144001"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3200" b="1" dirty="0">
                <a:solidFill>
                  <a:srgbClr val="858585"/>
                </a:solidFill>
              </a:rPr>
              <a:t>Resultados en Gestión Contable - Contraloría</a:t>
            </a:r>
          </a:p>
        </p:txBody>
      </p:sp>
      <p:sp>
        <p:nvSpPr>
          <p:cNvPr id="4" name="CuadroTexto 15"/>
          <p:cNvSpPr txBox="1">
            <a:spLocks noChangeArrowheads="1"/>
          </p:cNvSpPr>
          <p:nvPr/>
        </p:nvSpPr>
        <p:spPr bwMode="auto">
          <a:xfrm>
            <a:off x="1612391" y="756034"/>
            <a:ext cx="9144001"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2400" b="1" dirty="0">
                <a:solidFill>
                  <a:srgbClr val="858585"/>
                </a:solidFill>
              </a:rPr>
              <a:t>Entidades por Nivel de Criticidad</a:t>
            </a:r>
          </a:p>
        </p:txBody>
      </p:sp>
      <p:sp>
        <p:nvSpPr>
          <p:cNvPr id="8" name="CuadroTexto 7"/>
          <p:cNvSpPr txBox="1"/>
          <p:nvPr/>
        </p:nvSpPr>
        <p:spPr>
          <a:xfrm>
            <a:off x="0" y="6584611"/>
            <a:ext cx="8674217" cy="276999"/>
          </a:xfrm>
          <a:prstGeom prst="rect">
            <a:avLst/>
          </a:prstGeom>
          <a:noFill/>
        </p:spPr>
        <p:txBody>
          <a:bodyPr wrap="square" rtlCol="0">
            <a:spAutoFit/>
          </a:bodyPr>
          <a:lstStyle/>
          <a:p>
            <a:r>
              <a:rPr lang="es-CO" sz="1200" b="1" i="1" dirty="0">
                <a:solidFill>
                  <a:srgbClr val="632B00"/>
                </a:solidFill>
              </a:rPr>
              <a:t>Fuente 2: Informe Contraloría General de la República. Agosto 2016.</a:t>
            </a:r>
          </a:p>
        </p:txBody>
      </p:sp>
      <p:sp>
        <p:nvSpPr>
          <p:cNvPr id="10" name="CuadroTexto 9"/>
          <p:cNvSpPr txBox="1"/>
          <p:nvPr/>
        </p:nvSpPr>
        <p:spPr>
          <a:xfrm>
            <a:off x="0" y="6415820"/>
            <a:ext cx="8674217" cy="276999"/>
          </a:xfrm>
          <a:prstGeom prst="rect">
            <a:avLst/>
          </a:prstGeom>
          <a:noFill/>
        </p:spPr>
        <p:txBody>
          <a:bodyPr wrap="square" rtlCol="0">
            <a:spAutoFit/>
          </a:bodyPr>
          <a:lstStyle/>
          <a:p>
            <a:r>
              <a:rPr lang="es-CO" sz="1200" b="1" i="1" dirty="0">
                <a:solidFill>
                  <a:srgbClr val="632B00"/>
                </a:solidFill>
              </a:rPr>
              <a:t>Fuente 1: Función Pública, Dirección de Desempeño y Gestión Institucional, diciembre 31 de 2015</a:t>
            </a:r>
          </a:p>
        </p:txBody>
      </p:sp>
      <p:pic>
        <p:nvPicPr>
          <p:cNvPr id="13" name="Imagen 12" descr="Resultado de imagen para logo mintransporte">
            <a:extLst>
              <a:ext uri="{FF2B5EF4-FFF2-40B4-BE49-F238E27FC236}">
                <a16:creationId xmlns:a16="http://schemas.microsoft.com/office/drawing/2014/main" id="{EED60EE8-33FF-451A-8FC1-A8B59EB48C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103" y="1295026"/>
            <a:ext cx="2520000" cy="698300"/>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descr="Resultado de imagen para logo ani">
            <a:extLst>
              <a:ext uri="{FF2B5EF4-FFF2-40B4-BE49-F238E27FC236}">
                <a16:creationId xmlns:a16="http://schemas.microsoft.com/office/drawing/2014/main" id="{D926A5B3-61B0-4431-8195-46136BA284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103" y="3627590"/>
            <a:ext cx="2520000" cy="816427"/>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11"/>
          <p:cNvSpPr/>
          <p:nvPr/>
        </p:nvSpPr>
        <p:spPr>
          <a:xfrm>
            <a:off x="3129096" y="1180766"/>
            <a:ext cx="8838900" cy="2031325"/>
          </a:xfrm>
          <a:prstGeom prst="rect">
            <a:avLst/>
          </a:prstGeom>
        </p:spPr>
        <p:txBody>
          <a:bodyPr wrap="square">
            <a:spAutoFit/>
          </a:bodyPr>
          <a:lstStyle/>
          <a:p>
            <a:pPr marL="285750" indent="-285750" algn="just">
              <a:buFont typeface="Arial" panose="020B0604020202020204" pitchFamily="34" charset="0"/>
              <a:buChar char="•"/>
            </a:pPr>
            <a:r>
              <a:rPr lang="es-CO" b="1" dirty="0">
                <a:solidFill>
                  <a:schemeClr val="bg1">
                    <a:lumMod val="50000"/>
                  </a:schemeClr>
                </a:solidFill>
              </a:rPr>
              <a:t>Los sistemas de control interno de gestión y contable, se ubicaron en un nivel </a:t>
            </a:r>
            <a:r>
              <a:rPr lang="es-CO" b="1" dirty="0">
                <a:solidFill>
                  <a:schemeClr val="accent2"/>
                </a:solidFill>
              </a:rPr>
              <a:t>Satisfactorio</a:t>
            </a:r>
            <a:r>
              <a:rPr lang="es-CO" b="1" dirty="0">
                <a:solidFill>
                  <a:schemeClr val="bg1">
                    <a:lumMod val="50000"/>
                  </a:schemeClr>
                </a:solidFill>
              </a:rPr>
              <a:t> para el 2015.</a:t>
            </a:r>
          </a:p>
          <a:p>
            <a:pPr marL="285750" indent="-285750" algn="just">
              <a:buFont typeface="Arial" panose="020B0604020202020204" pitchFamily="34" charset="0"/>
              <a:buChar char="•"/>
            </a:pPr>
            <a:r>
              <a:rPr lang="es-CO" b="1" dirty="0">
                <a:solidFill>
                  <a:schemeClr val="bg1">
                    <a:lumMod val="50000"/>
                  </a:schemeClr>
                </a:solidFill>
              </a:rPr>
              <a:t>CGR 2015: la calidad y eficiencia del control interno tiene una calificación </a:t>
            </a:r>
            <a:r>
              <a:rPr lang="es-CO" b="1" dirty="0">
                <a:solidFill>
                  <a:schemeClr val="accent2"/>
                </a:solidFill>
              </a:rPr>
              <a:t>“Con deficiencias”. </a:t>
            </a:r>
            <a:r>
              <a:rPr lang="es-CO" b="1" dirty="0">
                <a:solidFill>
                  <a:schemeClr val="tx1">
                    <a:lumMod val="50000"/>
                    <a:lumOff val="50000"/>
                  </a:schemeClr>
                </a:solidFill>
              </a:rPr>
              <a:t>S</a:t>
            </a:r>
            <a:r>
              <a:rPr lang="es-CO" b="1" dirty="0">
                <a:solidFill>
                  <a:schemeClr val="bg1">
                    <a:lumMod val="50000"/>
                  </a:schemeClr>
                </a:solidFill>
              </a:rPr>
              <a:t>e presentan deficiencias en el seguimiento a los proyectos del Fondo de Subsidio de Sobretasa a la Gasolina, así mismo los procesos y controles para el seguimiento y monitoreo de planes, programas y proyectos no son eficaces, entre otras situaciones.</a:t>
            </a:r>
          </a:p>
        </p:txBody>
      </p:sp>
      <p:sp>
        <p:nvSpPr>
          <p:cNvPr id="11" name="Rectángulo 17"/>
          <p:cNvSpPr/>
          <p:nvPr/>
        </p:nvSpPr>
        <p:spPr>
          <a:xfrm>
            <a:off x="3129095" y="3627590"/>
            <a:ext cx="8838900" cy="1754326"/>
          </a:xfrm>
          <a:prstGeom prst="rect">
            <a:avLst/>
          </a:prstGeom>
        </p:spPr>
        <p:txBody>
          <a:bodyPr wrap="square">
            <a:spAutoFit/>
          </a:bodyPr>
          <a:lstStyle/>
          <a:p>
            <a:pPr marL="285750" indent="-285750" algn="just">
              <a:buFont typeface="Arial" panose="020B0604020202020204" pitchFamily="34" charset="0"/>
              <a:buChar char="•"/>
            </a:pPr>
            <a:r>
              <a:rPr lang="es-CO" b="1" dirty="0">
                <a:solidFill>
                  <a:schemeClr val="bg1">
                    <a:lumMod val="50000"/>
                  </a:schemeClr>
                </a:solidFill>
              </a:rPr>
              <a:t>Los sistemas de control interno de gestión y contable se ubicaron en los niveles </a:t>
            </a:r>
            <a:r>
              <a:rPr lang="es-CO" b="1" dirty="0">
                <a:solidFill>
                  <a:schemeClr val="accent2"/>
                </a:solidFill>
              </a:rPr>
              <a:t>Satisfactorio</a:t>
            </a:r>
            <a:r>
              <a:rPr lang="es-CO" b="1" dirty="0">
                <a:solidFill>
                  <a:schemeClr val="bg1">
                    <a:lumMod val="50000"/>
                  </a:schemeClr>
                </a:solidFill>
              </a:rPr>
              <a:t> y </a:t>
            </a:r>
            <a:r>
              <a:rPr lang="es-CO" b="1" dirty="0">
                <a:solidFill>
                  <a:schemeClr val="accent2"/>
                </a:solidFill>
              </a:rPr>
              <a:t>Adecuado</a:t>
            </a:r>
            <a:r>
              <a:rPr lang="es-CO" b="1" dirty="0">
                <a:solidFill>
                  <a:schemeClr val="bg1">
                    <a:lumMod val="50000"/>
                  </a:schemeClr>
                </a:solidFill>
              </a:rPr>
              <a:t> respectivamente</a:t>
            </a:r>
          </a:p>
          <a:p>
            <a:pPr marL="285750" indent="-285750" algn="just">
              <a:buFont typeface="Arial" panose="020B0604020202020204" pitchFamily="34" charset="0"/>
              <a:buChar char="•"/>
            </a:pPr>
            <a:r>
              <a:rPr lang="es-CO" b="1" dirty="0">
                <a:solidFill>
                  <a:schemeClr val="bg1">
                    <a:lumMod val="50000"/>
                  </a:schemeClr>
                </a:solidFill>
              </a:rPr>
              <a:t>CGR 2015: la calidad y eficiencia del control interno tiene una calificación </a:t>
            </a:r>
            <a:r>
              <a:rPr lang="es-CO" b="1" dirty="0">
                <a:solidFill>
                  <a:schemeClr val="accent2"/>
                </a:solidFill>
              </a:rPr>
              <a:t>“Con deficiencias”. </a:t>
            </a:r>
            <a:r>
              <a:rPr lang="es-CO" b="1" dirty="0">
                <a:solidFill>
                  <a:schemeClr val="tx1">
                    <a:lumMod val="50000"/>
                    <a:lumOff val="50000"/>
                  </a:schemeClr>
                </a:solidFill>
              </a:rPr>
              <a:t>S</a:t>
            </a:r>
            <a:r>
              <a:rPr lang="es-CO" b="1" dirty="0">
                <a:solidFill>
                  <a:schemeClr val="bg1">
                    <a:lumMod val="50000"/>
                  </a:schemeClr>
                </a:solidFill>
              </a:rPr>
              <a:t>e presentan problemas de control y seguimiento al cumplimiento de los objetivos misionales e Inconsistencias en el cumplimiento de la normatividad aplicable con el procedimiento y operación de archivos documentales, entre otras situaciones</a:t>
            </a:r>
          </a:p>
        </p:txBody>
      </p:sp>
      <p:pic>
        <p:nvPicPr>
          <p:cNvPr id="17" name="Imagen 14">
            <a:extLst>
              <a:ext uri="{FF2B5EF4-FFF2-40B4-BE49-F238E27FC236}">
                <a16:creationId xmlns:a16="http://schemas.microsoft.com/office/drawing/2014/main" id="{9F21820C-B508-4338-9449-169F5803EA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3103" y="5448547"/>
            <a:ext cx="2520000" cy="860642"/>
          </a:xfrm>
          <a:prstGeom prst="rect">
            <a:avLst/>
          </a:prstGeom>
        </p:spPr>
      </p:pic>
      <p:sp>
        <p:nvSpPr>
          <p:cNvPr id="18" name="Rectángulo 11"/>
          <p:cNvSpPr/>
          <p:nvPr/>
        </p:nvSpPr>
        <p:spPr>
          <a:xfrm>
            <a:off x="3129095" y="5797414"/>
            <a:ext cx="8838899" cy="369332"/>
          </a:xfrm>
          <a:prstGeom prst="rect">
            <a:avLst/>
          </a:prstGeom>
        </p:spPr>
        <p:txBody>
          <a:bodyPr wrap="square">
            <a:spAutoFit/>
          </a:bodyPr>
          <a:lstStyle/>
          <a:p>
            <a:pPr marL="285750" indent="-285750" algn="just">
              <a:buFont typeface="Arial" panose="020B0604020202020204" pitchFamily="34" charset="0"/>
              <a:buChar char="•"/>
            </a:pPr>
            <a:r>
              <a:rPr lang="es-CO" b="1" dirty="0">
                <a:solidFill>
                  <a:schemeClr val="bg1">
                    <a:lumMod val="50000"/>
                  </a:schemeClr>
                </a:solidFill>
              </a:rPr>
              <a:t>No presenta información a la fecha</a:t>
            </a:r>
          </a:p>
        </p:txBody>
      </p:sp>
    </p:spTree>
    <p:extLst>
      <p:ext uri="{BB962C8B-B14F-4D97-AF65-F5344CB8AC3E}">
        <p14:creationId xmlns:p14="http://schemas.microsoft.com/office/powerpoint/2010/main" val="2492762607"/>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5" name="Imagen 4">
            <a:extLst/>
          </p:cNvPr>
          <p:cNvPicPr>
            <a:picLocks noChangeAspect="1"/>
          </p:cNvPicPr>
          <p:nvPr/>
        </p:nvPicPr>
        <p:blipFill>
          <a:blip r:embed="rId4"/>
          <a:stretch>
            <a:fillRect/>
          </a:stretch>
        </p:blipFill>
        <p:spPr>
          <a:xfrm>
            <a:off x="273103" y="1227048"/>
            <a:ext cx="2520000" cy="977012"/>
          </a:xfrm>
          <a:prstGeom prst="rect">
            <a:avLst/>
          </a:prstGeom>
        </p:spPr>
      </p:pic>
      <p:pic>
        <p:nvPicPr>
          <p:cNvPr id="6" name="Imagen 5" descr="Resultado de imagen para logo aerocivil">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33103" y="2721289"/>
            <a:ext cx="1260000" cy="1236258"/>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15"/>
          <p:cNvSpPr txBox="1">
            <a:spLocks noChangeArrowheads="1"/>
          </p:cNvSpPr>
          <p:nvPr/>
        </p:nvSpPr>
        <p:spPr bwMode="auto">
          <a:xfrm>
            <a:off x="1612391" y="434976"/>
            <a:ext cx="9144001"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3200" b="1" dirty="0">
                <a:solidFill>
                  <a:srgbClr val="858585"/>
                </a:solidFill>
              </a:rPr>
              <a:t>Resultados en Gestión Contable - Contraloría</a:t>
            </a:r>
          </a:p>
        </p:txBody>
      </p:sp>
      <p:sp>
        <p:nvSpPr>
          <p:cNvPr id="8" name="CuadroTexto 15"/>
          <p:cNvSpPr txBox="1">
            <a:spLocks noChangeArrowheads="1"/>
          </p:cNvSpPr>
          <p:nvPr/>
        </p:nvSpPr>
        <p:spPr bwMode="auto">
          <a:xfrm>
            <a:off x="1612391" y="802316"/>
            <a:ext cx="9144001"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2400" b="1" dirty="0">
                <a:solidFill>
                  <a:srgbClr val="858585"/>
                </a:solidFill>
              </a:rPr>
              <a:t>Entidades por Nivel de Criticidad</a:t>
            </a:r>
          </a:p>
        </p:txBody>
      </p:sp>
      <p:sp>
        <p:nvSpPr>
          <p:cNvPr id="9" name="CuadroTexto 8"/>
          <p:cNvSpPr txBox="1"/>
          <p:nvPr/>
        </p:nvSpPr>
        <p:spPr>
          <a:xfrm>
            <a:off x="0" y="6551953"/>
            <a:ext cx="8674217" cy="276999"/>
          </a:xfrm>
          <a:prstGeom prst="rect">
            <a:avLst/>
          </a:prstGeom>
          <a:noFill/>
        </p:spPr>
        <p:txBody>
          <a:bodyPr wrap="square" rtlCol="0">
            <a:spAutoFit/>
          </a:bodyPr>
          <a:lstStyle/>
          <a:p>
            <a:r>
              <a:rPr lang="es-CO" sz="1200" b="1" i="1" dirty="0">
                <a:solidFill>
                  <a:srgbClr val="632B00"/>
                </a:solidFill>
              </a:rPr>
              <a:t>Fuente 2: Informe Contraloría General de la República. Agosto 2016.</a:t>
            </a:r>
          </a:p>
        </p:txBody>
      </p:sp>
      <p:sp>
        <p:nvSpPr>
          <p:cNvPr id="10" name="CuadroTexto 9"/>
          <p:cNvSpPr txBox="1"/>
          <p:nvPr/>
        </p:nvSpPr>
        <p:spPr>
          <a:xfrm>
            <a:off x="0" y="6352446"/>
            <a:ext cx="8674217" cy="276999"/>
          </a:xfrm>
          <a:prstGeom prst="rect">
            <a:avLst/>
          </a:prstGeom>
          <a:noFill/>
        </p:spPr>
        <p:txBody>
          <a:bodyPr wrap="square" rtlCol="0">
            <a:spAutoFit/>
          </a:bodyPr>
          <a:lstStyle/>
          <a:p>
            <a:r>
              <a:rPr lang="es-CO" sz="1200" b="1" i="1" dirty="0">
                <a:solidFill>
                  <a:srgbClr val="632B00"/>
                </a:solidFill>
              </a:rPr>
              <a:t>Fuente 1: Función Pública, Dirección de Desempeño y Gestión Institucional, diciembre 31 de 2015</a:t>
            </a:r>
          </a:p>
        </p:txBody>
      </p:sp>
      <p:sp>
        <p:nvSpPr>
          <p:cNvPr id="12" name="Rectángulo 11"/>
          <p:cNvSpPr/>
          <p:nvPr/>
        </p:nvSpPr>
        <p:spPr>
          <a:xfrm>
            <a:off x="3129095" y="1227048"/>
            <a:ext cx="8957215" cy="923330"/>
          </a:xfrm>
          <a:prstGeom prst="rect">
            <a:avLst/>
          </a:prstGeom>
        </p:spPr>
        <p:txBody>
          <a:bodyPr wrap="square">
            <a:spAutoFit/>
          </a:bodyPr>
          <a:lstStyle/>
          <a:p>
            <a:pPr marL="285750" indent="-285750" algn="just">
              <a:buFont typeface="Arial" panose="020B0604020202020204" pitchFamily="34" charset="0"/>
              <a:buChar char="•"/>
            </a:pPr>
            <a:r>
              <a:rPr lang="es-CO" b="1" dirty="0">
                <a:solidFill>
                  <a:schemeClr val="bg1">
                    <a:lumMod val="50000"/>
                  </a:schemeClr>
                </a:solidFill>
              </a:rPr>
              <a:t>Los sistemas de control interno de gestión y contable, se ubicaron en un nivel </a:t>
            </a:r>
            <a:r>
              <a:rPr lang="es-CO" b="1" dirty="0">
                <a:solidFill>
                  <a:schemeClr val="accent2"/>
                </a:solidFill>
              </a:rPr>
              <a:t>Satisfactorio</a:t>
            </a:r>
            <a:r>
              <a:rPr lang="es-CO" b="1" dirty="0">
                <a:solidFill>
                  <a:schemeClr val="bg1">
                    <a:lumMod val="50000"/>
                  </a:schemeClr>
                </a:solidFill>
              </a:rPr>
              <a:t> y </a:t>
            </a:r>
            <a:r>
              <a:rPr lang="es-CO" b="1" dirty="0">
                <a:solidFill>
                  <a:schemeClr val="accent2"/>
                </a:solidFill>
              </a:rPr>
              <a:t>Adecuado</a:t>
            </a:r>
            <a:r>
              <a:rPr lang="es-CO" b="1" dirty="0">
                <a:solidFill>
                  <a:schemeClr val="bg1">
                    <a:lumMod val="50000"/>
                  </a:schemeClr>
                </a:solidFill>
              </a:rPr>
              <a:t> respectivamente.</a:t>
            </a:r>
          </a:p>
          <a:p>
            <a:pPr marL="285750" indent="-285750" algn="just">
              <a:buFont typeface="Arial" panose="020B0604020202020204" pitchFamily="34" charset="0"/>
              <a:buChar char="•"/>
            </a:pPr>
            <a:r>
              <a:rPr lang="es-CO" b="1" dirty="0">
                <a:solidFill>
                  <a:schemeClr val="bg1">
                    <a:lumMod val="50000"/>
                  </a:schemeClr>
                </a:solidFill>
              </a:rPr>
              <a:t>No recibió visita de Contraloría durante las vigencias </a:t>
            </a:r>
            <a:r>
              <a:rPr lang="es-CO" b="1" dirty="0">
                <a:solidFill>
                  <a:schemeClr val="accent2"/>
                </a:solidFill>
              </a:rPr>
              <a:t>2014 y 2015.</a:t>
            </a:r>
          </a:p>
        </p:txBody>
      </p:sp>
      <p:sp>
        <p:nvSpPr>
          <p:cNvPr id="13" name="Rectángulo 11"/>
          <p:cNvSpPr/>
          <p:nvPr/>
        </p:nvSpPr>
        <p:spPr>
          <a:xfrm>
            <a:off x="3129095" y="2513257"/>
            <a:ext cx="8957215" cy="1754326"/>
          </a:xfrm>
          <a:prstGeom prst="rect">
            <a:avLst/>
          </a:prstGeom>
        </p:spPr>
        <p:txBody>
          <a:bodyPr wrap="square">
            <a:spAutoFit/>
          </a:bodyPr>
          <a:lstStyle/>
          <a:p>
            <a:pPr marL="285750" indent="-285750" algn="just">
              <a:buFont typeface="Arial" panose="020B0604020202020204" pitchFamily="34" charset="0"/>
              <a:buChar char="•"/>
            </a:pPr>
            <a:r>
              <a:rPr lang="es-CO" b="1" dirty="0">
                <a:solidFill>
                  <a:schemeClr val="bg1">
                    <a:lumMod val="50000"/>
                  </a:schemeClr>
                </a:solidFill>
              </a:rPr>
              <a:t>Los sistemas de control interno de gestión y contable, se ubicaron en un nivel </a:t>
            </a:r>
            <a:r>
              <a:rPr lang="es-CO" b="1" dirty="0">
                <a:solidFill>
                  <a:schemeClr val="accent2"/>
                </a:solidFill>
              </a:rPr>
              <a:t>Intermedio</a:t>
            </a:r>
            <a:r>
              <a:rPr lang="es-CO" b="1" dirty="0">
                <a:solidFill>
                  <a:schemeClr val="bg1">
                    <a:lumMod val="50000"/>
                  </a:schemeClr>
                </a:solidFill>
              </a:rPr>
              <a:t>  y </a:t>
            </a:r>
            <a:r>
              <a:rPr lang="es-CO" b="1" dirty="0">
                <a:solidFill>
                  <a:schemeClr val="accent2"/>
                </a:solidFill>
              </a:rPr>
              <a:t>Satisfactorio</a:t>
            </a:r>
            <a:r>
              <a:rPr lang="es-CO" b="1" dirty="0">
                <a:solidFill>
                  <a:schemeClr val="bg1">
                    <a:lumMod val="50000"/>
                  </a:schemeClr>
                </a:solidFill>
              </a:rPr>
              <a:t> respectivamente.</a:t>
            </a:r>
          </a:p>
          <a:p>
            <a:pPr marL="285750" indent="-285750" algn="just">
              <a:buFont typeface="Arial" panose="020B0604020202020204" pitchFamily="34" charset="0"/>
              <a:buChar char="•"/>
            </a:pPr>
            <a:r>
              <a:rPr lang="es-CO" b="1" dirty="0">
                <a:solidFill>
                  <a:schemeClr val="bg1">
                    <a:lumMod val="50000"/>
                  </a:schemeClr>
                </a:solidFill>
              </a:rPr>
              <a:t>CGR 2015: la calidad y eficiencia del control interno tiene una calificación </a:t>
            </a:r>
            <a:r>
              <a:rPr lang="es-CO" b="1" dirty="0">
                <a:solidFill>
                  <a:schemeClr val="accent2"/>
                </a:solidFill>
              </a:rPr>
              <a:t>“Con deficiencias”. </a:t>
            </a:r>
            <a:r>
              <a:rPr lang="es-CO" b="1" dirty="0">
                <a:solidFill>
                  <a:schemeClr val="tx1">
                    <a:lumMod val="50000"/>
                    <a:lumOff val="50000"/>
                  </a:schemeClr>
                </a:solidFill>
              </a:rPr>
              <a:t>S</a:t>
            </a:r>
            <a:r>
              <a:rPr lang="es-CO" b="1" dirty="0">
                <a:solidFill>
                  <a:schemeClr val="bg1">
                    <a:lumMod val="50000"/>
                  </a:schemeClr>
                </a:solidFill>
              </a:rPr>
              <a:t>e presentan falencias en la aplicación de los controles sobre los permisos de operación de algunos aeropuertos del país y un deficiente desarrollo de las diferentes etapas de los procesos contractuales</a:t>
            </a:r>
          </a:p>
        </p:txBody>
      </p:sp>
      <p:sp>
        <p:nvSpPr>
          <p:cNvPr id="16" name="Rectángulo 11"/>
          <p:cNvSpPr/>
          <p:nvPr/>
        </p:nvSpPr>
        <p:spPr>
          <a:xfrm>
            <a:off x="3129095" y="4630462"/>
            <a:ext cx="8957215" cy="1477328"/>
          </a:xfrm>
          <a:prstGeom prst="rect">
            <a:avLst/>
          </a:prstGeom>
        </p:spPr>
        <p:txBody>
          <a:bodyPr wrap="square">
            <a:spAutoFit/>
          </a:bodyPr>
          <a:lstStyle/>
          <a:p>
            <a:pPr marL="285750" indent="-285750" algn="just">
              <a:buFont typeface="Arial" panose="020B0604020202020204" pitchFamily="34" charset="0"/>
              <a:buChar char="•"/>
            </a:pPr>
            <a:r>
              <a:rPr lang="es-CO" b="1" dirty="0">
                <a:solidFill>
                  <a:schemeClr val="bg1">
                    <a:lumMod val="50000"/>
                  </a:schemeClr>
                </a:solidFill>
              </a:rPr>
              <a:t>Los sistemas de control interno de gestión y contable, se ubicaron en un nivel </a:t>
            </a:r>
            <a:r>
              <a:rPr lang="es-CO" b="1" dirty="0">
                <a:solidFill>
                  <a:schemeClr val="accent2"/>
                </a:solidFill>
              </a:rPr>
              <a:t>Satisfactorio</a:t>
            </a:r>
            <a:r>
              <a:rPr lang="es-CO" b="1" dirty="0">
                <a:solidFill>
                  <a:schemeClr val="bg1">
                    <a:lumMod val="50000"/>
                  </a:schemeClr>
                </a:solidFill>
              </a:rPr>
              <a:t> y </a:t>
            </a:r>
            <a:r>
              <a:rPr lang="es-CO" b="1" dirty="0">
                <a:solidFill>
                  <a:schemeClr val="accent2"/>
                </a:solidFill>
              </a:rPr>
              <a:t>Adecuado</a:t>
            </a:r>
            <a:r>
              <a:rPr lang="es-CO" b="1" dirty="0">
                <a:solidFill>
                  <a:schemeClr val="bg1">
                    <a:lumMod val="50000"/>
                  </a:schemeClr>
                </a:solidFill>
              </a:rPr>
              <a:t> respectivamente.</a:t>
            </a:r>
          </a:p>
          <a:p>
            <a:pPr marL="285750" indent="-285750" algn="just">
              <a:buFont typeface="Arial" panose="020B0604020202020204" pitchFamily="34" charset="0"/>
              <a:buChar char="•"/>
            </a:pPr>
            <a:r>
              <a:rPr lang="es-CO" b="1" dirty="0">
                <a:solidFill>
                  <a:schemeClr val="bg1">
                    <a:lumMod val="50000"/>
                  </a:schemeClr>
                </a:solidFill>
              </a:rPr>
              <a:t>CGR 2014: la calidad y eficiencia del control interno fue </a:t>
            </a:r>
            <a:r>
              <a:rPr lang="es-CO" b="1" dirty="0">
                <a:solidFill>
                  <a:schemeClr val="accent2"/>
                </a:solidFill>
              </a:rPr>
              <a:t>“Con deficiencias”; </a:t>
            </a:r>
            <a:r>
              <a:rPr lang="es-CO" b="1" dirty="0">
                <a:solidFill>
                  <a:schemeClr val="bg1">
                    <a:lumMod val="50000"/>
                  </a:schemeClr>
                </a:solidFill>
              </a:rPr>
              <a:t>para 2015 la calificación fue </a:t>
            </a:r>
            <a:r>
              <a:rPr lang="es-CO" b="1" dirty="0">
                <a:solidFill>
                  <a:schemeClr val="accent2"/>
                </a:solidFill>
              </a:rPr>
              <a:t>“ineficiente”, </a:t>
            </a:r>
            <a:r>
              <a:rPr lang="es-CO" b="1" dirty="0">
                <a:solidFill>
                  <a:schemeClr val="bg1">
                    <a:lumMod val="50000"/>
                  </a:schemeClr>
                </a:solidFill>
              </a:rPr>
              <a:t>debido a problemas en la planeación de la contratación y el Desfase respecto de la entrega efectiva de bienes y servicios, entre otras situaciones.</a:t>
            </a:r>
          </a:p>
        </p:txBody>
      </p:sp>
      <p:pic>
        <p:nvPicPr>
          <p:cNvPr id="17" name="Imagen 3" descr="Resultado de imagen para logo invias">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3103" y="4626640"/>
            <a:ext cx="2520000" cy="1023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499397"/>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CuadroTexto 15"/>
          <p:cNvSpPr txBox="1">
            <a:spLocks noChangeArrowheads="1"/>
          </p:cNvSpPr>
          <p:nvPr/>
        </p:nvSpPr>
        <p:spPr bwMode="auto">
          <a:xfrm>
            <a:off x="1612391" y="434976"/>
            <a:ext cx="9144001"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3200" b="1" dirty="0">
                <a:solidFill>
                  <a:srgbClr val="858585"/>
                </a:solidFill>
              </a:rPr>
              <a:t>Premio de Alta Gerencia</a:t>
            </a:r>
          </a:p>
        </p:txBody>
      </p:sp>
      <p:sp>
        <p:nvSpPr>
          <p:cNvPr id="37" name="CuadroTexto 36"/>
          <p:cNvSpPr txBox="1"/>
          <p:nvPr/>
        </p:nvSpPr>
        <p:spPr>
          <a:xfrm>
            <a:off x="0" y="6551953"/>
            <a:ext cx="8674217" cy="276999"/>
          </a:xfrm>
          <a:prstGeom prst="rect">
            <a:avLst/>
          </a:prstGeom>
          <a:noFill/>
        </p:spPr>
        <p:txBody>
          <a:bodyPr wrap="square" rtlCol="0">
            <a:spAutoFit/>
          </a:bodyPr>
          <a:lstStyle/>
          <a:p>
            <a:r>
              <a:rPr lang="es-CO" sz="1200" b="1" i="1" dirty="0">
                <a:solidFill>
                  <a:srgbClr val="632B00"/>
                </a:solidFill>
              </a:rPr>
              <a:t>Fuente: Función Pública, Banco de Éxitos, septiembre 30 de 2016</a:t>
            </a:r>
          </a:p>
        </p:txBody>
      </p:sp>
      <p:sp>
        <p:nvSpPr>
          <p:cNvPr id="9" name="Rectángulo 8">
            <a:extLst/>
          </p:cNvPr>
          <p:cNvSpPr/>
          <p:nvPr/>
        </p:nvSpPr>
        <p:spPr>
          <a:xfrm>
            <a:off x="1944658" y="1969948"/>
            <a:ext cx="1999311" cy="405411"/>
          </a:xfrm>
          <a:prstGeom prst="rect">
            <a:avLst/>
          </a:prstGeom>
          <a:no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000" b="1" i="0" u="none" strike="noStrike" kern="0" cap="none" spc="0" normalizeH="0" baseline="0" noProof="0" dirty="0">
                <a:ln>
                  <a:noFill/>
                </a:ln>
                <a:solidFill>
                  <a:sysClr val="windowText" lastClr="000000">
                    <a:lumMod val="75000"/>
                    <a:lumOff val="25000"/>
                  </a:sysClr>
                </a:solidFill>
                <a:effectLst/>
                <a:uLnTx/>
                <a:uFillTx/>
                <a:latin typeface="Calibri" panose="020F0502020204030204"/>
                <a:ea typeface="+mn-ea"/>
                <a:cs typeface="+mn-cs"/>
              </a:rPr>
              <a:t>Galardonados</a:t>
            </a:r>
          </a:p>
        </p:txBody>
      </p:sp>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658" y="2559746"/>
            <a:ext cx="1999310" cy="2616500"/>
          </a:xfrm>
          <a:prstGeom prst="rect">
            <a:avLst/>
          </a:prstGeom>
        </p:spPr>
      </p:pic>
      <p:sp>
        <p:nvSpPr>
          <p:cNvPr id="11" name="Rectángulo 10">
            <a:extLst/>
          </p:cNvPr>
          <p:cNvSpPr/>
          <p:nvPr/>
        </p:nvSpPr>
        <p:spPr>
          <a:xfrm>
            <a:off x="2554176" y="2873609"/>
            <a:ext cx="540385" cy="801633"/>
          </a:xfrm>
          <a:prstGeom prst="rect">
            <a:avLst/>
          </a:prstGeom>
          <a:no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srgbClr val="F79646"/>
                </a:solidFill>
                <a:effectLst/>
                <a:uLnTx/>
                <a:uFillTx/>
                <a:latin typeface="Calibri"/>
                <a:ea typeface="+mn-ea"/>
                <a:cs typeface="+mn-cs"/>
              </a:rPr>
              <a:t>2</a:t>
            </a:r>
            <a:endParaRPr kumimoji="0" lang="es-ES" sz="36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12" name="Rectángulo 11"/>
          <p:cNvSpPr/>
          <p:nvPr/>
        </p:nvSpPr>
        <p:spPr>
          <a:xfrm>
            <a:off x="4435172" y="2351095"/>
            <a:ext cx="4501296" cy="923330"/>
          </a:xfrm>
          <a:prstGeom prst="rect">
            <a:avLst/>
          </a:prstGeom>
        </p:spPr>
        <p:txBody>
          <a:bodyPr wrap="square">
            <a:spAutoFit/>
          </a:bodyPr>
          <a:lstStyle/>
          <a:p>
            <a:pPr algn="just"/>
            <a:r>
              <a:rPr lang="es-CO" b="1" dirty="0">
                <a:solidFill>
                  <a:srgbClr val="ED6608"/>
                </a:solidFill>
              </a:rPr>
              <a:t>(2010) </a:t>
            </a:r>
            <a:r>
              <a:rPr lang="es-CO" b="1" dirty="0">
                <a:solidFill>
                  <a:schemeClr val="bg1">
                    <a:lumMod val="50000"/>
                  </a:schemeClr>
                </a:solidFill>
              </a:rPr>
              <a:t>Proyecto Estratégico de Cooperación PEGASO para el impulso y Desarrollo de la </a:t>
            </a:r>
            <a:r>
              <a:rPr lang="es-CO" b="1" u="sng" dirty="0">
                <a:solidFill>
                  <a:schemeClr val="bg1">
                    <a:lumMod val="50000"/>
                  </a:schemeClr>
                </a:solidFill>
              </a:rPr>
              <a:t>Industria Aeronáutica Nacional</a:t>
            </a:r>
          </a:p>
        </p:txBody>
      </p:sp>
      <p:sp>
        <p:nvSpPr>
          <p:cNvPr id="13" name="Rectángulo 20"/>
          <p:cNvSpPr/>
          <p:nvPr/>
        </p:nvSpPr>
        <p:spPr>
          <a:xfrm>
            <a:off x="4435172" y="3867996"/>
            <a:ext cx="4501296" cy="646331"/>
          </a:xfrm>
          <a:prstGeom prst="rect">
            <a:avLst/>
          </a:prstGeom>
        </p:spPr>
        <p:txBody>
          <a:bodyPr wrap="square">
            <a:spAutoFit/>
          </a:bodyPr>
          <a:lstStyle/>
          <a:p>
            <a:pPr algn="just"/>
            <a:r>
              <a:rPr lang="es-CO" b="1" dirty="0">
                <a:solidFill>
                  <a:srgbClr val="ED6608"/>
                </a:solidFill>
              </a:rPr>
              <a:t>(2016) </a:t>
            </a:r>
            <a:r>
              <a:rPr lang="es-CO" b="1" dirty="0">
                <a:solidFill>
                  <a:schemeClr val="bg1">
                    <a:lumMod val="50000"/>
                  </a:schemeClr>
                </a:solidFill>
              </a:rPr>
              <a:t>Paso firme en la Industria Aeronáutica Colombiana </a:t>
            </a:r>
          </a:p>
        </p:txBody>
      </p:sp>
      <p:pic>
        <p:nvPicPr>
          <p:cNvPr id="14" name="Imagen 5" descr="Resultado de imagen para logo aerocivil">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15145" y="2710142"/>
            <a:ext cx="1509459" cy="1481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197203"/>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CuadroTexto 15"/>
          <p:cNvSpPr txBox="1">
            <a:spLocks noChangeArrowheads="1"/>
          </p:cNvSpPr>
          <p:nvPr/>
        </p:nvSpPr>
        <p:spPr bwMode="auto">
          <a:xfrm>
            <a:off x="1" y="434976"/>
            <a:ext cx="12368782"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3200" b="1" dirty="0">
                <a:solidFill>
                  <a:srgbClr val="858585"/>
                </a:solidFill>
              </a:rPr>
              <a:t>Encuesta sobre Ambiente y Desempeño Institucional – EDI del DANE</a:t>
            </a:r>
          </a:p>
        </p:txBody>
      </p:sp>
      <p:sp>
        <p:nvSpPr>
          <p:cNvPr id="4" name="CuadroTexto 15"/>
          <p:cNvSpPr txBox="1">
            <a:spLocks noChangeArrowheads="1"/>
          </p:cNvSpPr>
          <p:nvPr/>
        </p:nvSpPr>
        <p:spPr bwMode="auto">
          <a:xfrm>
            <a:off x="1612391" y="802316"/>
            <a:ext cx="9144001"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2400" b="1" dirty="0">
                <a:solidFill>
                  <a:srgbClr val="858585"/>
                </a:solidFill>
              </a:rPr>
              <a:t>Avance 2015 - 2016</a:t>
            </a:r>
          </a:p>
        </p:txBody>
      </p:sp>
      <p:sp>
        <p:nvSpPr>
          <p:cNvPr id="14" name="CuadroTexto 13"/>
          <p:cNvSpPr txBox="1"/>
          <p:nvPr/>
        </p:nvSpPr>
        <p:spPr>
          <a:xfrm>
            <a:off x="0" y="6551953"/>
            <a:ext cx="8674217" cy="276999"/>
          </a:xfrm>
          <a:prstGeom prst="rect">
            <a:avLst/>
          </a:prstGeom>
          <a:noFill/>
        </p:spPr>
        <p:txBody>
          <a:bodyPr wrap="square" rtlCol="0">
            <a:spAutoFit/>
          </a:bodyPr>
          <a:lstStyle/>
          <a:p>
            <a:r>
              <a:rPr lang="es-CO" sz="1200" b="1" i="1" dirty="0">
                <a:solidFill>
                  <a:srgbClr val="632B00"/>
                </a:solidFill>
              </a:rPr>
              <a:t>Fuente: DANE, EDI, diciembre 31 de 2015</a:t>
            </a:r>
          </a:p>
        </p:txBody>
      </p:sp>
      <p:sp>
        <p:nvSpPr>
          <p:cNvPr id="10" name="CuadroTexto 7"/>
          <p:cNvSpPr txBox="1">
            <a:spLocks noChangeArrowheads="1"/>
          </p:cNvSpPr>
          <p:nvPr/>
        </p:nvSpPr>
        <p:spPr bwMode="auto">
          <a:xfrm>
            <a:off x="7786255" y="2181340"/>
            <a:ext cx="4097405" cy="352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O"/>
            </a:defPPr>
            <a:lvl1pPr algn="just">
              <a:lnSpc>
                <a:spcPct val="90000"/>
              </a:lnSpc>
              <a:spcBef>
                <a:spcPts val="1000"/>
              </a:spcBef>
              <a:buFont typeface="Arial" panose="020B0604020202020204" pitchFamily="34" charset="0"/>
              <a:buNone/>
              <a:defRPr b="1">
                <a:solidFill>
                  <a:srgbClr val="858585"/>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MS PGothic" panose="020B0600070205080204" pitchFamily="34" charset="-128"/>
              </a:defRPr>
            </a:lvl9pPr>
          </a:lstStyle>
          <a:p>
            <a:pPr algn="r">
              <a:spcBef>
                <a:spcPts val="1800"/>
              </a:spcBef>
            </a:pPr>
            <a:r>
              <a:rPr lang="es-CO" dirty="0">
                <a:solidFill>
                  <a:srgbClr val="ED6608"/>
                </a:solidFill>
              </a:rPr>
              <a:t>El Sector presenta en general un sostenimiento en los resultados </a:t>
            </a:r>
            <a:r>
              <a:rPr lang="es-CO" dirty="0">
                <a:solidFill>
                  <a:schemeClr val="tx1">
                    <a:lumMod val="50000"/>
                    <a:lumOff val="50000"/>
                  </a:schemeClr>
                </a:solidFill>
              </a:rPr>
              <a:t>EDI entre 2015 y 2016</a:t>
            </a:r>
          </a:p>
          <a:p>
            <a:pPr algn="r">
              <a:spcBef>
                <a:spcPts val="1800"/>
              </a:spcBef>
            </a:pPr>
            <a:r>
              <a:rPr lang="es-CO" dirty="0">
                <a:solidFill>
                  <a:srgbClr val="ED6608"/>
                </a:solidFill>
              </a:rPr>
              <a:t>Se presentan aumentos </a:t>
            </a:r>
            <a:r>
              <a:rPr lang="es-CO" dirty="0">
                <a:solidFill>
                  <a:schemeClr val="tx1">
                    <a:lumMod val="50000"/>
                    <a:lumOff val="50000"/>
                  </a:schemeClr>
                </a:solidFill>
              </a:rPr>
              <a:t>en los componentes de </a:t>
            </a:r>
            <a:r>
              <a:rPr lang="es-CO" dirty="0">
                <a:solidFill>
                  <a:srgbClr val="ED6608"/>
                </a:solidFill>
              </a:rPr>
              <a:t>Prevención de Prácticas Irregulares </a:t>
            </a:r>
            <a:r>
              <a:rPr lang="es-CO" dirty="0">
                <a:solidFill>
                  <a:schemeClr val="tx1">
                    <a:lumMod val="50000"/>
                    <a:lumOff val="50000"/>
                  </a:schemeClr>
                </a:solidFill>
              </a:rPr>
              <a:t>(5 puntos) y </a:t>
            </a:r>
            <a:r>
              <a:rPr lang="es-CO" dirty="0">
                <a:solidFill>
                  <a:srgbClr val="ED6608"/>
                </a:solidFill>
              </a:rPr>
              <a:t>Desempeño Institucional </a:t>
            </a:r>
            <a:r>
              <a:rPr lang="es-CO" dirty="0">
                <a:solidFill>
                  <a:schemeClr val="tx1">
                    <a:lumMod val="50000"/>
                    <a:lumOff val="50000"/>
                  </a:schemeClr>
                </a:solidFill>
              </a:rPr>
              <a:t>(2 puntos)</a:t>
            </a:r>
          </a:p>
          <a:p>
            <a:pPr algn="r">
              <a:spcBef>
                <a:spcPts val="1800"/>
              </a:spcBef>
            </a:pPr>
            <a:r>
              <a:rPr lang="es-CO" dirty="0">
                <a:solidFill>
                  <a:schemeClr val="tx1">
                    <a:lumMod val="50000"/>
                    <a:lumOff val="50000"/>
                  </a:schemeClr>
                </a:solidFill>
              </a:rPr>
              <a:t>El componente de </a:t>
            </a:r>
            <a:r>
              <a:rPr lang="es-CO" dirty="0">
                <a:solidFill>
                  <a:srgbClr val="ED6608"/>
                </a:solidFill>
              </a:rPr>
              <a:t>Rendición de Cuentas no presenta cambios</a:t>
            </a:r>
          </a:p>
          <a:p>
            <a:pPr algn="r">
              <a:spcBef>
                <a:spcPts val="1800"/>
              </a:spcBef>
            </a:pPr>
            <a:r>
              <a:rPr lang="es-CO" dirty="0">
                <a:solidFill>
                  <a:schemeClr val="tx1">
                    <a:lumMod val="50000"/>
                    <a:lumOff val="50000"/>
                  </a:schemeClr>
                </a:solidFill>
              </a:rPr>
              <a:t>Los </a:t>
            </a:r>
            <a:r>
              <a:rPr lang="es-CO" dirty="0">
                <a:solidFill>
                  <a:srgbClr val="ED6608"/>
                </a:solidFill>
              </a:rPr>
              <a:t>demás componentes presentan disminuciones </a:t>
            </a:r>
            <a:r>
              <a:rPr lang="es-CO" dirty="0">
                <a:solidFill>
                  <a:schemeClr val="tx1">
                    <a:lumMod val="50000"/>
                    <a:lumOff val="50000"/>
                  </a:schemeClr>
                </a:solidFill>
              </a:rPr>
              <a:t>entre 2 y 5 puntos</a:t>
            </a:r>
          </a:p>
        </p:txBody>
      </p:sp>
      <p:graphicFrame>
        <p:nvGraphicFramePr>
          <p:cNvPr id="8" name="Gráfico 7">
            <a:extLst>
              <a:ext uri="{FF2B5EF4-FFF2-40B4-BE49-F238E27FC236}">
                <a16:creationId xmlns:a16="http://schemas.microsoft.com/office/drawing/2014/main" id="{4A98AEE6-C830-4F24-9E21-EDD1F503A3B2}"/>
              </a:ext>
            </a:extLst>
          </p:cNvPr>
          <p:cNvGraphicFramePr>
            <a:graphicFrameLocks/>
          </p:cNvGraphicFramePr>
          <p:nvPr>
            <p:extLst>
              <p:ext uri="{D42A27DB-BD31-4B8C-83A1-F6EECF244321}">
                <p14:modId xmlns:p14="http://schemas.microsoft.com/office/powerpoint/2010/main" val="1531702539"/>
              </p:ext>
            </p:extLst>
          </p:nvPr>
        </p:nvGraphicFramePr>
        <p:xfrm>
          <a:off x="151002" y="1337847"/>
          <a:ext cx="7248088" cy="521410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50339576"/>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00000000-0008-0000-1200-000088000000}"/>
              </a:ext>
            </a:extLst>
          </p:cNvPr>
          <p:cNvSpPr/>
          <p:nvPr/>
        </p:nvSpPr>
        <p:spPr>
          <a:xfrm>
            <a:off x="5143647" y="1542290"/>
            <a:ext cx="1811085" cy="722197"/>
          </a:xfrm>
          <a:prstGeom prst="rect">
            <a:avLst/>
          </a:prstGeom>
          <a:noFill/>
          <a:ln w="25400" cap="flat" cmpd="sng" algn="ctr">
            <a:no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000" b="1" i="0" u="none" strike="noStrike" kern="0" cap="none" spc="0" normalizeH="0" baseline="0" noProof="0" dirty="0">
                <a:ln>
                  <a:noFill/>
                </a:ln>
                <a:solidFill>
                  <a:sysClr val="windowText" lastClr="000000">
                    <a:lumMod val="75000"/>
                    <a:lumOff val="25000"/>
                  </a:sysClr>
                </a:solidFill>
                <a:effectLst/>
                <a:uLnTx/>
                <a:uFillTx/>
                <a:latin typeface="Calibri" panose="020F0502020204030204"/>
                <a:ea typeface="+mn-ea"/>
                <a:cs typeface="+mn-cs"/>
              </a:rPr>
              <a:t>Puesto en el Ranking 2015*</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2000" b="1" i="0" u="none" strike="noStrike" kern="0" cap="none" spc="0" normalizeH="0" baseline="0" noProof="0" dirty="0">
              <a:ln>
                <a:noFill/>
              </a:ln>
              <a:solidFill>
                <a:sysClr val="windowText" lastClr="000000">
                  <a:lumMod val="75000"/>
                  <a:lumOff val="25000"/>
                </a:sysClr>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2000" b="1" i="0" u="none" strike="noStrike" kern="0" cap="none" spc="0" normalizeH="0" baseline="0" noProof="0" dirty="0">
              <a:ln>
                <a:noFill/>
              </a:ln>
              <a:solidFill>
                <a:sysClr val="windowText" lastClr="000000">
                  <a:lumMod val="75000"/>
                  <a:lumOff val="25000"/>
                </a:sysClr>
              </a:solidFill>
              <a:effectLst/>
              <a:uLnTx/>
              <a:uFillTx/>
              <a:latin typeface="Calibri" panose="020F0502020204030204"/>
              <a:ea typeface="+mn-ea"/>
              <a:cs typeface="+mn-cs"/>
            </a:endParaRPr>
          </a:p>
        </p:txBody>
      </p:sp>
      <p:sp>
        <p:nvSpPr>
          <p:cNvPr id="6" name="CuadroTexto 15"/>
          <p:cNvSpPr txBox="1">
            <a:spLocks noChangeArrowheads="1"/>
          </p:cNvSpPr>
          <p:nvPr/>
        </p:nvSpPr>
        <p:spPr bwMode="auto">
          <a:xfrm>
            <a:off x="1612391" y="434976"/>
            <a:ext cx="9144001"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3200" b="1" dirty="0">
                <a:solidFill>
                  <a:srgbClr val="858585"/>
                </a:solidFill>
              </a:rPr>
              <a:t>Índice Sintético de Desempeño Institucional – ISDI</a:t>
            </a:r>
          </a:p>
        </p:txBody>
      </p:sp>
      <p:sp>
        <p:nvSpPr>
          <p:cNvPr id="4" name="CuadroTexto 15"/>
          <p:cNvSpPr txBox="1">
            <a:spLocks noChangeArrowheads="1"/>
          </p:cNvSpPr>
          <p:nvPr/>
        </p:nvSpPr>
        <p:spPr bwMode="auto">
          <a:xfrm>
            <a:off x="1612391" y="802316"/>
            <a:ext cx="9144001"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2400" b="1" dirty="0">
                <a:solidFill>
                  <a:srgbClr val="858585"/>
                </a:solidFill>
              </a:rPr>
              <a:t>Sector vs. Rama Ejecutiva</a:t>
            </a:r>
          </a:p>
        </p:txBody>
      </p:sp>
      <p:grpSp>
        <p:nvGrpSpPr>
          <p:cNvPr id="40" name="Grupo 39"/>
          <p:cNvGrpSpPr/>
          <p:nvPr/>
        </p:nvGrpSpPr>
        <p:grpSpPr>
          <a:xfrm>
            <a:off x="812520" y="5931265"/>
            <a:ext cx="5579424" cy="409197"/>
            <a:chOff x="1428748" y="5697612"/>
            <a:chExt cx="4882583" cy="409197"/>
          </a:xfrm>
          <a:solidFill>
            <a:schemeClr val="bg1">
              <a:lumMod val="65000"/>
            </a:schemeClr>
          </a:solidFill>
        </p:grpSpPr>
        <p:sp>
          <p:nvSpPr>
            <p:cNvPr id="16" name="Rectángulo: esquinas redondeadas 15">
              <a:extLst>
                <a:ext uri="{FF2B5EF4-FFF2-40B4-BE49-F238E27FC236}">
                  <a16:creationId xmlns:a16="http://schemas.microsoft.com/office/drawing/2014/main" id="{00000000-0008-0000-1200-00008A000000}"/>
                </a:ext>
              </a:extLst>
            </p:cNvPr>
            <p:cNvSpPr/>
            <p:nvPr/>
          </p:nvSpPr>
          <p:spPr>
            <a:xfrm>
              <a:off x="5711439" y="5697612"/>
              <a:ext cx="599892" cy="409197"/>
            </a:xfrm>
            <a:prstGeom prst="roundRect">
              <a:avLst/>
            </a:prstGeom>
            <a:grpFill/>
            <a:ln/>
          </p:spPr>
          <p:style>
            <a:lnRef idx="0">
              <a:schemeClr val="accent3"/>
            </a:lnRef>
            <a:fillRef idx="3">
              <a:schemeClr val="accent3"/>
            </a:fillRef>
            <a:effectRef idx="3">
              <a:schemeClr val="accent3"/>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ea typeface="+mn-ea"/>
                  <a:cs typeface="Calibri"/>
                </a:rPr>
                <a:t>23</a:t>
              </a:r>
              <a:endParaRPr kumimoji="0" lang="es-ES" sz="2400" b="1" i="0" u="none" strike="noStrike" kern="0" cap="none" spc="0" normalizeH="0" baseline="0" noProof="0" dirty="0">
                <a:ln>
                  <a:noFill/>
                </a:ln>
                <a:solidFill>
                  <a:srgbClr val="FF0000"/>
                </a:solidFill>
                <a:effectLst/>
                <a:uLnTx/>
                <a:uFillTx/>
                <a:ea typeface="+mn-ea"/>
              </a:endParaRPr>
            </a:p>
          </p:txBody>
        </p:sp>
        <p:sp>
          <p:nvSpPr>
            <p:cNvPr id="18" name="Rectángulo: esquinas redondeadas 17">
              <a:extLst>
                <a:ext uri="{FF2B5EF4-FFF2-40B4-BE49-F238E27FC236}">
                  <a16:creationId xmlns:a16="http://schemas.microsoft.com/office/drawing/2014/main" id="{00000000-0008-0000-1200-00008C000000}"/>
                </a:ext>
              </a:extLst>
            </p:cNvPr>
            <p:cNvSpPr/>
            <p:nvPr/>
          </p:nvSpPr>
          <p:spPr>
            <a:xfrm>
              <a:off x="1428748" y="5697612"/>
              <a:ext cx="4174307" cy="409197"/>
            </a:xfrm>
            <a:prstGeom prst="roundRect">
              <a:avLst/>
            </a:prstGeom>
            <a:grpFill/>
            <a:ln/>
          </p:spPr>
          <p:style>
            <a:lnRef idx="0">
              <a:schemeClr val="accent3"/>
            </a:lnRef>
            <a:fillRef idx="3">
              <a:schemeClr val="accent3"/>
            </a:fillRef>
            <a:effectRef idx="3">
              <a:schemeClr val="accent3"/>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lvl="0" defTabSz="914400">
                <a:defRPr/>
              </a:pPr>
              <a:r>
                <a:rPr lang="en-US" sz="2400" b="1" kern="0" dirty="0" err="1">
                  <a:solidFill>
                    <a:srgbClr val="FF0000"/>
                  </a:solidFill>
                  <a:cs typeface="Calibri"/>
                </a:rPr>
                <a:t>ISDI</a:t>
              </a:r>
              <a:endParaRPr kumimoji="0" lang="es-ES" sz="2400" b="1" i="0" u="none" strike="noStrike" kern="0" cap="none" spc="0" normalizeH="0" baseline="0" noProof="0" dirty="0">
                <a:ln>
                  <a:noFill/>
                </a:ln>
                <a:solidFill>
                  <a:srgbClr val="FF0000"/>
                </a:solidFill>
                <a:effectLst/>
                <a:uLnTx/>
                <a:uFillTx/>
              </a:endParaRPr>
            </a:p>
          </p:txBody>
        </p:sp>
      </p:grpSp>
      <p:grpSp>
        <p:nvGrpSpPr>
          <p:cNvPr id="41" name="Grupo 40"/>
          <p:cNvGrpSpPr/>
          <p:nvPr/>
        </p:nvGrpSpPr>
        <p:grpSpPr>
          <a:xfrm>
            <a:off x="812522" y="4186547"/>
            <a:ext cx="5579424" cy="377267"/>
            <a:chOff x="1428750" y="3477179"/>
            <a:chExt cx="4882583" cy="377267"/>
          </a:xfrm>
          <a:solidFill>
            <a:schemeClr val="bg1">
              <a:lumMod val="85000"/>
            </a:schemeClr>
          </a:solidFill>
        </p:grpSpPr>
        <p:sp>
          <p:nvSpPr>
            <p:cNvPr id="23" name="Rectángulo: esquinas redondeadas 22">
              <a:extLst>
                <a:ext uri="{FF2B5EF4-FFF2-40B4-BE49-F238E27FC236}">
                  <a16:creationId xmlns:a16="http://schemas.microsoft.com/office/drawing/2014/main" id="{00000000-0008-0000-1200-000091000000}"/>
                </a:ext>
              </a:extLst>
            </p:cNvPr>
            <p:cNvSpPr/>
            <p:nvPr/>
          </p:nvSpPr>
          <p:spPr>
            <a:xfrm>
              <a:off x="5711441" y="3477180"/>
              <a:ext cx="599892" cy="377266"/>
            </a:xfrm>
            <a:prstGeom prst="roundRect">
              <a:avLst/>
            </a:prstGeom>
            <a:grpFill/>
            <a:ln/>
          </p:spPr>
          <p:style>
            <a:lnRef idx="0">
              <a:schemeClr val="accent3"/>
            </a:lnRef>
            <a:fillRef idx="3">
              <a:schemeClr val="accent3"/>
            </a:fillRef>
            <a:effectRef idx="3">
              <a:schemeClr val="accent3"/>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tx2"/>
                  </a:solidFill>
                  <a:effectLst/>
                  <a:uLnTx/>
                  <a:uFillTx/>
                  <a:ea typeface="+mn-ea"/>
                  <a:cs typeface="Calibri"/>
                </a:rPr>
                <a:t>21</a:t>
              </a:r>
              <a:endParaRPr kumimoji="0" lang="es-ES" sz="2400" b="1" i="0" u="none" strike="noStrike" kern="0" cap="none" spc="0" normalizeH="0" baseline="0" noProof="0" dirty="0">
                <a:ln>
                  <a:noFill/>
                </a:ln>
                <a:solidFill>
                  <a:schemeClr val="tx2"/>
                </a:solidFill>
                <a:effectLst/>
                <a:uLnTx/>
                <a:uFillTx/>
                <a:ea typeface="+mn-ea"/>
              </a:endParaRPr>
            </a:p>
          </p:txBody>
        </p:sp>
        <p:sp>
          <p:nvSpPr>
            <p:cNvPr id="33" name="Rectángulo: esquinas redondeadas 32">
              <a:extLst>
                <a:ext uri="{FF2B5EF4-FFF2-40B4-BE49-F238E27FC236}">
                  <a16:creationId xmlns:a16="http://schemas.microsoft.com/office/drawing/2014/main" id="{00000000-0008-0000-1200-0000B4000000}"/>
                </a:ext>
              </a:extLst>
            </p:cNvPr>
            <p:cNvSpPr/>
            <p:nvPr/>
          </p:nvSpPr>
          <p:spPr>
            <a:xfrm>
              <a:off x="1428750" y="3477179"/>
              <a:ext cx="4174307" cy="377266"/>
            </a:xfrm>
            <a:prstGeom prst="roundRect">
              <a:avLst/>
            </a:prstGeom>
            <a:grpFill/>
            <a:ln/>
          </p:spPr>
          <p:style>
            <a:lnRef idx="0">
              <a:schemeClr val="accent3"/>
            </a:lnRef>
            <a:fillRef idx="3">
              <a:schemeClr val="accent3"/>
            </a:fillRef>
            <a:effectRef idx="3">
              <a:schemeClr val="accent3"/>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fld id="{48F17B1A-45EF-47AF-B31C-C7065671DB45}" type="TxLink">
                <a:rPr kumimoji="0" lang="en-US" sz="2000" b="1" i="0" u="none" strike="noStrike" kern="0" cap="none" spc="0" normalizeH="0" baseline="0" noProof="0">
                  <a:ln>
                    <a:noFill/>
                  </a:ln>
                  <a:solidFill>
                    <a:srgbClr val="404040"/>
                  </a:solidFill>
                  <a:effectLst/>
                  <a:uLnTx/>
                  <a:uFillTx/>
                  <a:ea typeface="+mn-ea"/>
                  <a:cs typeface="Calibri"/>
                </a:rPr>
                <a:pPr marL="0" marR="0" lvl="0" indent="0" algn="l" defTabSz="914400" eaLnBrk="1" fontAlgn="auto" latinLnBrk="0" hangingPunct="1">
                  <a:lnSpc>
                    <a:spcPct val="100000"/>
                  </a:lnSpc>
                  <a:spcBef>
                    <a:spcPts val="0"/>
                  </a:spcBef>
                  <a:spcAft>
                    <a:spcPts val="0"/>
                  </a:spcAft>
                  <a:buClrTx/>
                  <a:buSzTx/>
                  <a:buFontTx/>
                  <a:buNone/>
                  <a:tabLst/>
                  <a:defRPr/>
                </a:pPr>
                <a:t>Nivel de Formalización en sus Procesos</a:t>
              </a:fld>
              <a:endParaRPr kumimoji="0" lang="es-ES" sz="2000" b="1" i="0" u="none" strike="noStrike" kern="0" cap="none" spc="0" normalizeH="0" baseline="0" noProof="0">
                <a:ln>
                  <a:noFill/>
                </a:ln>
                <a:solidFill>
                  <a:sysClr val="window" lastClr="FFFFFF"/>
                </a:solidFill>
                <a:effectLst/>
                <a:uLnTx/>
                <a:uFillTx/>
                <a:ea typeface="+mn-ea"/>
              </a:endParaRPr>
            </a:p>
          </p:txBody>
        </p:sp>
      </p:grpSp>
      <p:grpSp>
        <p:nvGrpSpPr>
          <p:cNvPr id="2" name="Grupo 1"/>
          <p:cNvGrpSpPr/>
          <p:nvPr/>
        </p:nvGrpSpPr>
        <p:grpSpPr>
          <a:xfrm>
            <a:off x="812520" y="4721911"/>
            <a:ext cx="5579425" cy="377272"/>
            <a:chOff x="1428749" y="4766100"/>
            <a:chExt cx="4882584" cy="377272"/>
          </a:xfrm>
          <a:solidFill>
            <a:schemeClr val="bg1">
              <a:lumMod val="85000"/>
            </a:schemeClr>
          </a:solidFill>
        </p:grpSpPr>
        <p:sp>
          <p:nvSpPr>
            <p:cNvPr id="24" name="Rectángulo: esquinas redondeadas 23">
              <a:extLst>
                <a:ext uri="{FF2B5EF4-FFF2-40B4-BE49-F238E27FC236}">
                  <a16:creationId xmlns:a16="http://schemas.microsoft.com/office/drawing/2014/main" id="{00000000-0008-0000-1200-000092000000}"/>
                </a:ext>
              </a:extLst>
            </p:cNvPr>
            <p:cNvSpPr/>
            <p:nvPr/>
          </p:nvSpPr>
          <p:spPr>
            <a:xfrm>
              <a:off x="5711441" y="4766100"/>
              <a:ext cx="599892" cy="377266"/>
            </a:xfrm>
            <a:prstGeom prst="roundRect">
              <a:avLst/>
            </a:prstGeom>
            <a:grpFill/>
            <a:ln/>
          </p:spPr>
          <p:style>
            <a:lnRef idx="0">
              <a:schemeClr val="accent3"/>
            </a:lnRef>
            <a:fillRef idx="3">
              <a:schemeClr val="accent3"/>
            </a:fillRef>
            <a:effectRef idx="3">
              <a:schemeClr val="accent3"/>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tx2"/>
                  </a:solidFill>
                  <a:effectLst/>
                  <a:uLnTx/>
                  <a:uFillTx/>
                  <a:ea typeface="+mn-ea"/>
                  <a:cs typeface="Calibri"/>
                </a:rPr>
                <a:t>1</a:t>
              </a:r>
              <a:endParaRPr kumimoji="0" lang="es-ES" sz="2400" b="1" i="0" u="none" strike="noStrike" kern="0" cap="none" spc="0" normalizeH="0" baseline="0" noProof="0" dirty="0">
                <a:ln>
                  <a:noFill/>
                </a:ln>
                <a:solidFill>
                  <a:schemeClr val="tx2"/>
                </a:solidFill>
                <a:effectLst/>
                <a:uLnTx/>
                <a:uFillTx/>
                <a:ea typeface="+mn-ea"/>
              </a:endParaRPr>
            </a:p>
          </p:txBody>
        </p:sp>
        <p:sp>
          <p:nvSpPr>
            <p:cNvPr id="34" name="Rectángulo: esquinas redondeadas 33">
              <a:extLst>
                <a:ext uri="{FF2B5EF4-FFF2-40B4-BE49-F238E27FC236}">
                  <a16:creationId xmlns:a16="http://schemas.microsoft.com/office/drawing/2014/main" id="{00000000-0008-0000-1200-0000B5000000}"/>
                </a:ext>
              </a:extLst>
            </p:cNvPr>
            <p:cNvSpPr/>
            <p:nvPr/>
          </p:nvSpPr>
          <p:spPr>
            <a:xfrm>
              <a:off x="1428749" y="4766106"/>
              <a:ext cx="4174309" cy="377266"/>
            </a:xfrm>
            <a:prstGeom prst="roundRect">
              <a:avLst/>
            </a:prstGeom>
            <a:grpFill/>
            <a:ln/>
          </p:spPr>
          <p:style>
            <a:lnRef idx="0">
              <a:schemeClr val="accent3"/>
            </a:lnRef>
            <a:fillRef idx="3">
              <a:schemeClr val="accent3"/>
            </a:fillRef>
            <a:effectRef idx="3">
              <a:schemeClr val="accent3"/>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fld id="{29360F3D-014E-459D-9A19-9A225B311AEF}" type="TxLink">
                <a:rPr kumimoji="0" lang="en-US" sz="2000" b="1" i="0" u="none" strike="noStrike" kern="0" cap="none" spc="0" normalizeH="0" baseline="0" noProof="0">
                  <a:ln>
                    <a:noFill/>
                  </a:ln>
                  <a:solidFill>
                    <a:srgbClr val="404040"/>
                  </a:solidFill>
                  <a:effectLst/>
                  <a:uLnTx/>
                  <a:uFillTx/>
                  <a:ea typeface="+mn-ea"/>
                  <a:cs typeface="Calibri"/>
                </a:rPr>
                <a:pPr marL="0" marR="0" lvl="0" indent="0" algn="l" defTabSz="914400" eaLnBrk="1" fontAlgn="auto" latinLnBrk="0" hangingPunct="1">
                  <a:lnSpc>
                    <a:spcPct val="100000"/>
                  </a:lnSpc>
                  <a:spcBef>
                    <a:spcPts val="0"/>
                  </a:spcBef>
                  <a:spcAft>
                    <a:spcPts val="0"/>
                  </a:spcAft>
                  <a:buClrTx/>
                  <a:buSzTx/>
                  <a:buFontTx/>
                  <a:buNone/>
                  <a:tabLst/>
                  <a:defRPr/>
                </a:pPr>
                <a:t>Insumo Producto</a:t>
              </a:fld>
              <a:endParaRPr kumimoji="0" lang="es-ES" sz="2000" b="1" i="0" u="none" strike="noStrike" kern="0" cap="none" spc="0" normalizeH="0" baseline="0" noProof="0">
                <a:ln>
                  <a:noFill/>
                </a:ln>
                <a:solidFill>
                  <a:sysClr val="window" lastClr="FFFFFF"/>
                </a:solidFill>
                <a:effectLst/>
                <a:uLnTx/>
                <a:uFillTx/>
                <a:ea typeface="+mn-ea"/>
              </a:endParaRPr>
            </a:p>
          </p:txBody>
        </p:sp>
      </p:grpSp>
      <p:grpSp>
        <p:nvGrpSpPr>
          <p:cNvPr id="3" name="Grupo 2"/>
          <p:cNvGrpSpPr/>
          <p:nvPr/>
        </p:nvGrpSpPr>
        <p:grpSpPr>
          <a:xfrm>
            <a:off x="812518" y="5257279"/>
            <a:ext cx="5579429" cy="377268"/>
            <a:chOff x="1428746" y="5235255"/>
            <a:chExt cx="4882587" cy="377268"/>
          </a:xfrm>
          <a:solidFill>
            <a:schemeClr val="bg1">
              <a:lumMod val="85000"/>
            </a:schemeClr>
          </a:solidFill>
        </p:grpSpPr>
        <p:sp>
          <p:nvSpPr>
            <p:cNvPr id="25" name="Rectángulo: esquinas redondeadas 24">
              <a:extLst>
                <a:ext uri="{FF2B5EF4-FFF2-40B4-BE49-F238E27FC236}">
                  <a16:creationId xmlns:a16="http://schemas.microsoft.com/office/drawing/2014/main" id="{00000000-0008-0000-1200-000093000000}"/>
                </a:ext>
              </a:extLst>
            </p:cNvPr>
            <p:cNvSpPr/>
            <p:nvPr/>
          </p:nvSpPr>
          <p:spPr>
            <a:xfrm>
              <a:off x="5711441" y="5235255"/>
              <a:ext cx="599892" cy="377266"/>
            </a:xfrm>
            <a:prstGeom prst="roundRect">
              <a:avLst/>
            </a:prstGeom>
            <a:grpFill/>
            <a:ln/>
          </p:spPr>
          <p:style>
            <a:lnRef idx="0">
              <a:schemeClr val="accent3"/>
            </a:lnRef>
            <a:fillRef idx="3">
              <a:schemeClr val="accent3"/>
            </a:fillRef>
            <a:effectRef idx="3">
              <a:schemeClr val="accent3"/>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tx2"/>
                  </a:solidFill>
                  <a:effectLst/>
                  <a:uLnTx/>
                  <a:uFillTx/>
                  <a:ea typeface="+mn-ea"/>
                  <a:cs typeface="Calibri"/>
                </a:rPr>
                <a:t>23</a:t>
              </a:r>
              <a:endParaRPr kumimoji="0" lang="es-ES" sz="2400" b="1" i="0" u="none" strike="noStrike" kern="0" cap="none" spc="0" normalizeH="0" baseline="0" noProof="0" dirty="0">
                <a:ln>
                  <a:noFill/>
                </a:ln>
                <a:solidFill>
                  <a:schemeClr val="tx2"/>
                </a:solidFill>
                <a:effectLst/>
                <a:uLnTx/>
                <a:uFillTx/>
                <a:ea typeface="+mn-ea"/>
              </a:endParaRPr>
            </a:p>
          </p:txBody>
        </p:sp>
        <p:sp>
          <p:nvSpPr>
            <p:cNvPr id="35" name="Rectángulo: esquinas redondeadas 34">
              <a:extLst>
                <a:ext uri="{FF2B5EF4-FFF2-40B4-BE49-F238E27FC236}">
                  <a16:creationId xmlns:a16="http://schemas.microsoft.com/office/drawing/2014/main" id="{00000000-0008-0000-1200-0000B6000000}"/>
                </a:ext>
              </a:extLst>
            </p:cNvPr>
            <p:cNvSpPr/>
            <p:nvPr/>
          </p:nvSpPr>
          <p:spPr>
            <a:xfrm>
              <a:off x="1428746" y="5235257"/>
              <a:ext cx="4174311" cy="377266"/>
            </a:xfrm>
            <a:prstGeom prst="roundRect">
              <a:avLst/>
            </a:prstGeom>
            <a:grpFill/>
            <a:ln/>
          </p:spPr>
          <p:style>
            <a:lnRef idx="0">
              <a:schemeClr val="accent3"/>
            </a:lnRef>
            <a:fillRef idx="3">
              <a:schemeClr val="accent3"/>
            </a:fillRef>
            <a:effectRef idx="3">
              <a:schemeClr val="accent3"/>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fld id="{CE71CFA5-5079-46B5-9824-986F01454EB5}" type="TxLink">
                <a:rPr kumimoji="0" lang="en-US" sz="2000" b="1" i="0" u="none" strike="noStrike" kern="0" cap="none" spc="0" normalizeH="0" baseline="0" noProof="0">
                  <a:ln>
                    <a:noFill/>
                  </a:ln>
                  <a:solidFill>
                    <a:srgbClr val="404040"/>
                  </a:solidFill>
                  <a:effectLst/>
                  <a:uLnTx/>
                  <a:uFillTx/>
                  <a:ea typeface="+mn-ea"/>
                  <a:cs typeface="Calibri"/>
                </a:rPr>
                <a:pPr marL="0" marR="0" lvl="0" indent="0" algn="l" defTabSz="914400" eaLnBrk="1" fontAlgn="auto" latinLnBrk="0" hangingPunct="1">
                  <a:lnSpc>
                    <a:spcPct val="100000"/>
                  </a:lnSpc>
                  <a:spcBef>
                    <a:spcPts val="0"/>
                  </a:spcBef>
                  <a:spcAft>
                    <a:spcPts val="0"/>
                  </a:spcAft>
                  <a:buClrTx/>
                  <a:buSzTx/>
                  <a:buFontTx/>
                  <a:buNone/>
                  <a:tabLst/>
                  <a:defRPr/>
                </a:pPr>
                <a:t>Confianza y Calidad de los Productos</a:t>
              </a:fld>
              <a:endParaRPr kumimoji="0" lang="es-ES" sz="2000" b="1" i="0" u="none" strike="noStrike" kern="0" cap="none" spc="0" normalizeH="0" baseline="0" noProof="0">
                <a:ln>
                  <a:noFill/>
                </a:ln>
                <a:solidFill>
                  <a:sysClr val="window" lastClr="FFFFFF"/>
                </a:solidFill>
                <a:effectLst/>
                <a:uLnTx/>
                <a:uFillTx/>
                <a:ea typeface="+mn-ea"/>
              </a:endParaRPr>
            </a:p>
          </p:txBody>
        </p:sp>
      </p:grpSp>
      <p:grpSp>
        <p:nvGrpSpPr>
          <p:cNvPr id="44" name="Grupo 43"/>
          <p:cNvGrpSpPr/>
          <p:nvPr/>
        </p:nvGrpSpPr>
        <p:grpSpPr>
          <a:xfrm>
            <a:off x="812524" y="2045089"/>
            <a:ext cx="5579422" cy="377268"/>
            <a:chOff x="1428752" y="1225199"/>
            <a:chExt cx="4882581" cy="377268"/>
          </a:xfrm>
          <a:solidFill>
            <a:schemeClr val="bg1">
              <a:lumMod val="85000"/>
            </a:schemeClr>
          </a:solidFill>
        </p:grpSpPr>
        <p:sp>
          <p:nvSpPr>
            <p:cNvPr id="20" name="Rectángulo: esquinas redondeadas 19">
              <a:extLst>
                <a:ext uri="{FF2B5EF4-FFF2-40B4-BE49-F238E27FC236}">
                  <a16:creationId xmlns:a16="http://schemas.microsoft.com/office/drawing/2014/main" id="{00000000-0008-0000-1200-00008E000000}"/>
                </a:ext>
              </a:extLst>
            </p:cNvPr>
            <p:cNvSpPr/>
            <p:nvPr/>
          </p:nvSpPr>
          <p:spPr>
            <a:xfrm>
              <a:off x="5711441" y="1225201"/>
              <a:ext cx="599892" cy="377266"/>
            </a:xfrm>
            <a:prstGeom prst="roundRect">
              <a:avLst/>
            </a:prstGeom>
            <a:grpFill/>
            <a:ln/>
          </p:spPr>
          <p:style>
            <a:lnRef idx="0">
              <a:schemeClr val="accent3"/>
            </a:lnRef>
            <a:fillRef idx="3">
              <a:schemeClr val="accent3"/>
            </a:fillRef>
            <a:effectRef idx="3">
              <a:schemeClr val="accent3"/>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tx2"/>
                  </a:solidFill>
                  <a:effectLst/>
                  <a:uLnTx/>
                  <a:uFillTx/>
                  <a:ea typeface="+mn-ea"/>
                  <a:cs typeface="Calibri"/>
                </a:rPr>
                <a:t>23</a:t>
              </a:r>
              <a:endParaRPr kumimoji="0" lang="es-ES" sz="2400" b="1" i="0" u="none" strike="noStrike" kern="0" cap="none" spc="0" normalizeH="0" baseline="0" noProof="0" dirty="0">
                <a:ln>
                  <a:noFill/>
                </a:ln>
                <a:solidFill>
                  <a:schemeClr val="tx2"/>
                </a:solidFill>
                <a:effectLst/>
                <a:uLnTx/>
                <a:uFillTx/>
                <a:ea typeface="+mn-ea"/>
              </a:endParaRPr>
            </a:p>
          </p:txBody>
        </p:sp>
        <p:sp>
          <p:nvSpPr>
            <p:cNvPr id="36" name="Rectángulo: esquinas redondeadas 35">
              <a:extLst>
                <a:ext uri="{FF2B5EF4-FFF2-40B4-BE49-F238E27FC236}">
                  <a16:creationId xmlns:a16="http://schemas.microsoft.com/office/drawing/2014/main" id="{00000000-0008-0000-1200-0000B7000000}"/>
                </a:ext>
              </a:extLst>
            </p:cNvPr>
            <p:cNvSpPr/>
            <p:nvPr/>
          </p:nvSpPr>
          <p:spPr>
            <a:xfrm>
              <a:off x="1428752" y="1225199"/>
              <a:ext cx="4174299" cy="377266"/>
            </a:xfrm>
            <a:prstGeom prst="roundRect">
              <a:avLst/>
            </a:prstGeom>
            <a:grpFill/>
            <a:ln/>
          </p:spPr>
          <p:style>
            <a:lnRef idx="0">
              <a:schemeClr val="accent3"/>
            </a:lnRef>
            <a:fillRef idx="3">
              <a:schemeClr val="accent3"/>
            </a:fillRef>
            <a:effectRef idx="3">
              <a:schemeClr val="accent3"/>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fld id="{A69D203C-2392-45FC-A98C-3C0528F85CFA}" type="TxLink">
                <a:rPr kumimoji="0" lang="en-US" sz="2000" b="1" i="0" u="none" strike="noStrike" kern="0" cap="none" spc="0" normalizeH="0" baseline="0" noProof="0">
                  <a:ln>
                    <a:noFill/>
                  </a:ln>
                  <a:solidFill>
                    <a:srgbClr val="404040"/>
                  </a:solidFill>
                  <a:effectLst/>
                  <a:uLnTx/>
                  <a:uFillTx/>
                  <a:ea typeface="+mn-ea"/>
                  <a:cs typeface="Calibri"/>
                </a:rPr>
                <a:pPr marL="0" marR="0" lvl="0" indent="0" algn="l" defTabSz="914400" eaLnBrk="1" fontAlgn="auto" latinLnBrk="0" hangingPunct="1">
                  <a:lnSpc>
                    <a:spcPct val="100000"/>
                  </a:lnSpc>
                  <a:spcBef>
                    <a:spcPts val="0"/>
                  </a:spcBef>
                  <a:spcAft>
                    <a:spcPts val="0"/>
                  </a:spcAft>
                  <a:buClrTx/>
                  <a:buSzTx/>
                  <a:buFontTx/>
                  <a:buNone/>
                  <a:tabLst/>
                  <a:defRPr/>
                </a:pPr>
                <a:t>Calidad del Recurso Humano</a:t>
              </a:fld>
              <a:endParaRPr kumimoji="0" lang="es-ES" sz="2000" b="1" i="0" u="none" strike="noStrike" kern="0" cap="none" spc="0" normalizeH="0" baseline="0" noProof="0" dirty="0">
                <a:ln>
                  <a:noFill/>
                </a:ln>
                <a:solidFill>
                  <a:sysClr val="window" lastClr="FFFFFF"/>
                </a:solidFill>
                <a:effectLst/>
                <a:uLnTx/>
                <a:uFillTx/>
                <a:ea typeface="+mn-ea"/>
              </a:endParaRPr>
            </a:p>
          </p:txBody>
        </p:sp>
      </p:grpSp>
      <p:grpSp>
        <p:nvGrpSpPr>
          <p:cNvPr id="43" name="Grupo 42"/>
          <p:cNvGrpSpPr/>
          <p:nvPr/>
        </p:nvGrpSpPr>
        <p:grpSpPr>
          <a:xfrm>
            <a:off x="812522" y="2580454"/>
            <a:ext cx="5579424" cy="377268"/>
            <a:chOff x="1428750" y="1975858"/>
            <a:chExt cx="4882583" cy="377268"/>
          </a:xfrm>
          <a:solidFill>
            <a:schemeClr val="bg1">
              <a:lumMod val="85000"/>
            </a:schemeClr>
          </a:solidFill>
        </p:grpSpPr>
        <p:sp>
          <p:nvSpPr>
            <p:cNvPr id="21" name="Rectángulo: esquinas redondeadas 20">
              <a:extLst>
                <a:ext uri="{FF2B5EF4-FFF2-40B4-BE49-F238E27FC236}">
                  <a16:creationId xmlns:a16="http://schemas.microsoft.com/office/drawing/2014/main" id="{00000000-0008-0000-1200-00008F000000}"/>
                </a:ext>
              </a:extLst>
            </p:cNvPr>
            <p:cNvSpPr/>
            <p:nvPr/>
          </p:nvSpPr>
          <p:spPr>
            <a:xfrm>
              <a:off x="5711441" y="1975860"/>
              <a:ext cx="599892" cy="377266"/>
            </a:xfrm>
            <a:prstGeom prst="roundRect">
              <a:avLst/>
            </a:prstGeom>
            <a:grpFill/>
            <a:ln/>
          </p:spPr>
          <p:style>
            <a:lnRef idx="0">
              <a:schemeClr val="accent3"/>
            </a:lnRef>
            <a:fillRef idx="3">
              <a:schemeClr val="accent3"/>
            </a:fillRef>
            <a:effectRef idx="3">
              <a:schemeClr val="accent3"/>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tx2"/>
                  </a:solidFill>
                  <a:effectLst/>
                  <a:uLnTx/>
                  <a:uFillTx/>
                  <a:ea typeface="+mn-ea"/>
                  <a:cs typeface="Calibri"/>
                </a:rPr>
                <a:t>14</a:t>
              </a:r>
              <a:endParaRPr kumimoji="0" lang="es-ES" sz="2400" b="1" i="0" u="none" strike="noStrike" kern="0" cap="none" spc="0" normalizeH="0" baseline="0" noProof="0" dirty="0">
                <a:ln>
                  <a:noFill/>
                </a:ln>
                <a:solidFill>
                  <a:schemeClr val="tx2"/>
                </a:solidFill>
                <a:effectLst/>
                <a:uLnTx/>
                <a:uFillTx/>
                <a:ea typeface="+mn-ea"/>
              </a:endParaRPr>
            </a:p>
          </p:txBody>
        </p:sp>
        <p:sp>
          <p:nvSpPr>
            <p:cNvPr id="37" name="Rectángulo: esquinas redondeadas 36">
              <a:extLst>
                <a:ext uri="{FF2B5EF4-FFF2-40B4-BE49-F238E27FC236}">
                  <a16:creationId xmlns:a16="http://schemas.microsoft.com/office/drawing/2014/main" id="{00000000-0008-0000-1200-0000B8000000}"/>
                </a:ext>
              </a:extLst>
            </p:cNvPr>
            <p:cNvSpPr/>
            <p:nvPr/>
          </p:nvSpPr>
          <p:spPr>
            <a:xfrm>
              <a:off x="1428750" y="1975858"/>
              <a:ext cx="4174303" cy="377266"/>
            </a:xfrm>
            <a:prstGeom prst="roundRect">
              <a:avLst/>
            </a:prstGeom>
            <a:grpFill/>
            <a:ln/>
          </p:spPr>
          <p:style>
            <a:lnRef idx="0">
              <a:schemeClr val="accent3"/>
            </a:lnRef>
            <a:fillRef idx="3">
              <a:schemeClr val="accent3"/>
            </a:fillRef>
            <a:effectRef idx="3">
              <a:schemeClr val="accent3"/>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fld id="{0CE0BD8B-B151-47A5-B30D-4194D993FDFF}" type="TxLink">
                <a:rPr kumimoji="0" lang="en-US" sz="2000" b="1" i="0" u="none" strike="noStrike" kern="0" cap="none" spc="0" normalizeH="0" baseline="0" noProof="0">
                  <a:ln>
                    <a:noFill/>
                  </a:ln>
                  <a:solidFill>
                    <a:srgbClr val="404040"/>
                  </a:solidFill>
                  <a:effectLst/>
                  <a:uLnTx/>
                  <a:uFillTx/>
                  <a:ea typeface="+mn-ea"/>
                  <a:cs typeface="Calibri"/>
                </a:rPr>
                <a:pPr marL="0" marR="0" lvl="0" indent="0" algn="l" defTabSz="914400" eaLnBrk="1" fontAlgn="auto" latinLnBrk="0" hangingPunct="1">
                  <a:lnSpc>
                    <a:spcPct val="100000"/>
                  </a:lnSpc>
                  <a:spcBef>
                    <a:spcPts val="0"/>
                  </a:spcBef>
                  <a:spcAft>
                    <a:spcPts val="0"/>
                  </a:spcAft>
                  <a:buClrTx/>
                  <a:buSzTx/>
                  <a:buFontTx/>
                  <a:buNone/>
                  <a:tabLst/>
                  <a:defRPr/>
                </a:pPr>
                <a:t>Calidad de los Sistemas de Información</a:t>
              </a:fld>
              <a:endParaRPr kumimoji="0" lang="es-ES" sz="2000" b="1" i="0" u="none" strike="noStrike" kern="0" cap="none" spc="0" normalizeH="0" baseline="0" noProof="0">
                <a:ln>
                  <a:noFill/>
                </a:ln>
                <a:solidFill>
                  <a:sysClr val="window" lastClr="FFFFFF"/>
                </a:solidFill>
                <a:effectLst/>
                <a:uLnTx/>
                <a:uFillTx/>
                <a:ea typeface="+mn-ea"/>
              </a:endParaRPr>
            </a:p>
          </p:txBody>
        </p:sp>
      </p:grpSp>
      <p:grpSp>
        <p:nvGrpSpPr>
          <p:cNvPr id="42" name="Grupo 41"/>
          <p:cNvGrpSpPr/>
          <p:nvPr/>
        </p:nvGrpSpPr>
        <p:grpSpPr>
          <a:xfrm>
            <a:off x="812520" y="3651183"/>
            <a:ext cx="5579425" cy="377267"/>
            <a:chOff x="1428749" y="2741238"/>
            <a:chExt cx="4882584" cy="377267"/>
          </a:xfrm>
          <a:solidFill>
            <a:schemeClr val="bg1">
              <a:lumMod val="85000"/>
            </a:schemeClr>
          </a:solidFill>
        </p:grpSpPr>
        <p:sp>
          <p:nvSpPr>
            <p:cNvPr id="22" name="Rectángulo: esquinas redondeadas 21">
              <a:extLst>
                <a:ext uri="{FF2B5EF4-FFF2-40B4-BE49-F238E27FC236}">
                  <a16:creationId xmlns:a16="http://schemas.microsoft.com/office/drawing/2014/main" id="{00000000-0008-0000-1200-000090000000}"/>
                </a:ext>
              </a:extLst>
            </p:cNvPr>
            <p:cNvSpPr/>
            <p:nvPr/>
          </p:nvSpPr>
          <p:spPr>
            <a:xfrm>
              <a:off x="5711441" y="2741239"/>
              <a:ext cx="599892" cy="377266"/>
            </a:xfrm>
            <a:prstGeom prst="roundRect">
              <a:avLst/>
            </a:prstGeom>
            <a:grpFill/>
            <a:ln/>
          </p:spPr>
          <p:style>
            <a:lnRef idx="0">
              <a:schemeClr val="accent3"/>
            </a:lnRef>
            <a:fillRef idx="3">
              <a:schemeClr val="accent3"/>
            </a:fillRef>
            <a:effectRef idx="3">
              <a:schemeClr val="accent3"/>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tx2"/>
                  </a:solidFill>
                  <a:effectLst/>
                  <a:uLnTx/>
                  <a:uFillTx/>
                  <a:ea typeface="+mn-ea"/>
                  <a:cs typeface="Calibri"/>
                </a:rPr>
                <a:t>23</a:t>
              </a:r>
              <a:endParaRPr kumimoji="0" lang="es-ES" sz="2400" b="1" i="0" u="none" strike="noStrike" kern="0" cap="none" spc="0" normalizeH="0" baseline="0" noProof="0" dirty="0">
                <a:ln>
                  <a:noFill/>
                </a:ln>
                <a:solidFill>
                  <a:schemeClr val="tx2"/>
                </a:solidFill>
                <a:effectLst/>
                <a:uLnTx/>
                <a:uFillTx/>
                <a:ea typeface="+mn-ea"/>
              </a:endParaRPr>
            </a:p>
          </p:txBody>
        </p:sp>
        <p:sp>
          <p:nvSpPr>
            <p:cNvPr id="38" name="Rectángulo: esquinas redondeadas 37">
              <a:extLst>
                <a:ext uri="{FF2B5EF4-FFF2-40B4-BE49-F238E27FC236}">
                  <a16:creationId xmlns:a16="http://schemas.microsoft.com/office/drawing/2014/main" id="{00000000-0008-0000-1200-0000B9000000}"/>
                </a:ext>
              </a:extLst>
            </p:cNvPr>
            <p:cNvSpPr/>
            <p:nvPr/>
          </p:nvSpPr>
          <p:spPr>
            <a:xfrm>
              <a:off x="1428749" y="2741238"/>
              <a:ext cx="4174305" cy="377266"/>
            </a:xfrm>
            <a:prstGeom prst="roundRect">
              <a:avLst/>
            </a:prstGeom>
            <a:grpFill/>
            <a:ln/>
          </p:spPr>
          <p:style>
            <a:lnRef idx="0">
              <a:schemeClr val="accent3"/>
            </a:lnRef>
            <a:fillRef idx="3">
              <a:schemeClr val="accent3"/>
            </a:fillRef>
            <a:effectRef idx="3">
              <a:schemeClr val="accent3"/>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fld id="{23174C96-36E4-4AFB-ACAA-051DE70A7590}" type="TxLink">
                <a:rPr kumimoji="0" lang="en-US" sz="2000" b="1" i="0" u="none" strike="noStrike" kern="0" cap="none" spc="0" normalizeH="0" baseline="0" noProof="0">
                  <a:ln>
                    <a:noFill/>
                  </a:ln>
                  <a:solidFill>
                    <a:srgbClr val="404040"/>
                  </a:solidFill>
                  <a:effectLst/>
                  <a:uLnTx/>
                  <a:uFillTx/>
                  <a:ea typeface="+mn-ea"/>
                  <a:cs typeface="Calibri"/>
                </a:rPr>
                <a:pPr marL="0" marR="0" lvl="0" indent="0" algn="l" defTabSz="914400" eaLnBrk="1" fontAlgn="auto" latinLnBrk="0" hangingPunct="1">
                  <a:lnSpc>
                    <a:spcPct val="100000"/>
                  </a:lnSpc>
                  <a:spcBef>
                    <a:spcPts val="0"/>
                  </a:spcBef>
                  <a:spcAft>
                    <a:spcPts val="0"/>
                  </a:spcAft>
                  <a:buClrTx/>
                  <a:buSzTx/>
                  <a:buFontTx/>
                  <a:buNone/>
                  <a:tabLst/>
                  <a:defRPr/>
                </a:pPr>
                <a:t>Calidad de los Demas Recursos</a:t>
              </a:fld>
              <a:endParaRPr kumimoji="0" lang="es-ES" sz="2000" b="1" i="0" u="none" strike="noStrike" kern="0" cap="none" spc="0" normalizeH="0" baseline="0" noProof="0" dirty="0">
                <a:ln>
                  <a:noFill/>
                </a:ln>
                <a:solidFill>
                  <a:sysClr val="window" lastClr="FFFFFF"/>
                </a:solidFill>
                <a:effectLst/>
                <a:uLnTx/>
                <a:uFillTx/>
                <a:ea typeface="+mn-ea"/>
              </a:endParaRPr>
            </a:p>
          </p:txBody>
        </p:sp>
      </p:grpSp>
      <p:sp>
        <p:nvSpPr>
          <p:cNvPr id="13" name="Rectángulo 12">
            <a:extLst>
              <a:ext uri="{FF2B5EF4-FFF2-40B4-BE49-F238E27FC236}">
                <a16:creationId xmlns:a16="http://schemas.microsoft.com/office/drawing/2014/main" id="{00000000-0008-0000-1200-000086000000}"/>
              </a:ext>
            </a:extLst>
          </p:cNvPr>
          <p:cNvSpPr/>
          <p:nvPr/>
        </p:nvSpPr>
        <p:spPr>
          <a:xfrm>
            <a:off x="1110397" y="1542056"/>
            <a:ext cx="4174305" cy="309519"/>
          </a:xfrm>
          <a:prstGeom prst="rect">
            <a:avLst/>
          </a:prstGeom>
          <a:noFill/>
          <a:ln w="25400" cap="flat" cmpd="sng" algn="ctr">
            <a:no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400" b="1" i="0" u="none" strike="noStrike" kern="0" cap="none" spc="0" normalizeH="0" baseline="0" noProof="0" dirty="0">
                <a:ln>
                  <a:noFill/>
                </a:ln>
                <a:solidFill>
                  <a:sysClr val="windowText" lastClr="000000">
                    <a:lumMod val="75000"/>
                    <a:lumOff val="25000"/>
                  </a:sysClr>
                </a:solidFill>
                <a:effectLst/>
                <a:uLnTx/>
                <a:uFillTx/>
                <a:latin typeface="Calibri" panose="020F0502020204030204"/>
                <a:ea typeface="+mn-ea"/>
                <a:cs typeface="+mn-cs"/>
              </a:rPr>
              <a:t>Dimensión</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2400" b="1" i="0" u="none" strike="noStrike" kern="0" cap="none" spc="0" normalizeH="0" baseline="0" noProof="0" dirty="0">
              <a:ln>
                <a:noFill/>
              </a:ln>
              <a:solidFill>
                <a:sysClr val="windowText" lastClr="000000">
                  <a:lumMod val="75000"/>
                  <a:lumOff val="25000"/>
                </a:sysClr>
              </a:solidFill>
              <a:effectLst/>
              <a:uLnTx/>
              <a:uFillTx/>
              <a:latin typeface="Calibri" panose="020F0502020204030204"/>
              <a:ea typeface="+mn-ea"/>
              <a:cs typeface="+mn-cs"/>
            </a:endParaRPr>
          </a:p>
        </p:txBody>
      </p:sp>
      <p:sp>
        <p:nvSpPr>
          <p:cNvPr id="39" name="CuadroTexto 38"/>
          <p:cNvSpPr txBox="1"/>
          <p:nvPr/>
        </p:nvSpPr>
        <p:spPr>
          <a:xfrm>
            <a:off x="0" y="6551953"/>
            <a:ext cx="8674217" cy="276999"/>
          </a:xfrm>
          <a:prstGeom prst="rect">
            <a:avLst/>
          </a:prstGeom>
          <a:noFill/>
        </p:spPr>
        <p:txBody>
          <a:bodyPr wrap="square" rtlCol="0">
            <a:spAutoFit/>
          </a:bodyPr>
          <a:lstStyle/>
          <a:p>
            <a:r>
              <a:rPr lang="es-CO" sz="1200" b="1" i="1" dirty="0">
                <a:solidFill>
                  <a:srgbClr val="632B00"/>
                </a:solidFill>
              </a:rPr>
              <a:t>Fuente: Función Pública, noviembre 15 de 2016</a:t>
            </a:r>
          </a:p>
        </p:txBody>
      </p:sp>
      <p:grpSp>
        <p:nvGrpSpPr>
          <p:cNvPr id="52" name="Grupo 51"/>
          <p:cNvGrpSpPr/>
          <p:nvPr/>
        </p:nvGrpSpPr>
        <p:grpSpPr>
          <a:xfrm>
            <a:off x="812520" y="3115819"/>
            <a:ext cx="5579425" cy="377267"/>
            <a:chOff x="1428749" y="2741238"/>
            <a:chExt cx="4882584" cy="377267"/>
          </a:xfrm>
          <a:solidFill>
            <a:schemeClr val="bg1">
              <a:lumMod val="85000"/>
            </a:schemeClr>
          </a:solidFill>
        </p:grpSpPr>
        <p:sp>
          <p:nvSpPr>
            <p:cNvPr id="53" name="Rectángulo: esquinas redondeadas 52">
              <a:extLst/>
            </p:cNvPr>
            <p:cNvSpPr/>
            <p:nvPr/>
          </p:nvSpPr>
          <p:spPr>
            <a:xfrm>
              <a:off x="5711441" y="2741239"/>
              <a:ext cx="599892" cy="377266"/>
            </a:xfrm>
            <a:prstGeom prst="roundRect">
              <a:avLst/>
            </a:prstGeom>
            <a:grpFill/>
            <a:ln/>
          </p:spPr>
          <p:style>
            <a:lnRef idx="0">
              <a:schemeClr val="accent3"/>
            </a:lnRef>
            <a:fillRef idx="3">
              <a:schemeClr val="accent3"/>
            </a:fillRef>
            <a:effectRef idx="3">
              <a:schemeClr val="accent3"/>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tx2"/>
                  </a:solidFill>
                  <a:effectLst/>
                  <a:uLnTx/>
                  <a:uFillTx/>
                  <a:ea typeface="+mn-ea"/>
                  <a:cs typeface="Calibri"/>
                </a:rPr>
                <a:t>18</a:t>
              </a:r>
              <a:endParaRPr kumimoji="0" lang="es-ES" sz="2400" b="1" i="0" u="none" strike="noStrike" kern="0" cap="none" spc="0" normalizeH="0" baseline="0" noProof="0" dirty="0">
                <a:ln>
                  <a:noFill/>
                </a:ln>
                <a:solidFill>
                  <a:schemeClr val="tx2"/>
                </a:solidFill>
                <a:effectLst/>
                <a:uLnTx/>
                <a:uFillTx/>
                <a:ea typeface="+mn-ea"/>
              </a:endParaRPr>
            </a:p>
          </p:txBody>
        </p:sp>
        <p:sp>
          <p:nvSpPr>
            <p:cNvPr id="54" name="Rectángulo: esquinas redondeadas 53">
              <a:extLst/>
            </p:cNvPr>
            <p:cNvSpPr/>
            <p:nvPr/>
          </p:nvSpPr>
          <p:spPr>
            <a:xfrm>
              <a:off x="1428749" y="2741238"/>
              <a:ext cx="4174305" cy="377266"/>
            </a:xfrm>
            <a:prstGeom prst="roundRect">
              <a:avLst/>
            </a:prstGeom>
            <a:grpFill/>
            <a:ln/>
          </p:spPr>
          <p:style>
            <a:lnRef idx="0">
              <a:schemeClr val="accent3"/>
            </a:lnRef>
            <a:fillRef idx="3">
              <a:schemeClr val="accent3"/>
            </a:fillRef>
            <a:effectRef idx="3">
              <a:schemeClr val="accent3"/>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404040"/>
                  </a:solidFill>
                  <a:effectLst/>
                  <a:uLnTx/>
                  <a:uFillTx/>
                  <a:ea typeface="+mn-ea"/>
                  <a:cs typeface="Calibri"/>
                </a:rPr>
                <a:t>Capacidad</a:t>
              </a:r>
              <a:r>
                <a:rPr kumimoji="0" lang="en-US" sz="2000" b="1" i="0" u="none" strike="noStrike" kern="0" cap="none" spc="0" normalizeH="0" noProof="0" dirty="0">
                  <a:ln>
                    <a:noFill/>
                  </a:ln>
                  <a:solidFill>
                    <a:srgbClr val="404040"/>
                  </a:solidFill>
                  <a:effectLst/>
                  <a:uLnTx/>
                  <a:uFillTx/>
                  <a:ea typeface="+mn-ea"/>
                  <a:cs typeface="Calibri"/>
                </a:rPr>
                <a:t> de Gerencia</a:t>
              </a:r>
              <a:endParaRPr kumimoji="0" lang="es-ES" sz="2000" b="1" i="0" u="none" strike="noStrike" kern="0" cap="none" spc="0" normalizeH="0" baseline="0" noProof="0" dirty="0">
                <a:ln>
                  <a:noFill/>
                </a:ln>
                <a:solidFill>
                  <a:sysClr val="window" lastClr="FFFFFF"/>
                </a:solidFill>
                <a:effectLst/>
                <a:uLnTx/>
                <a:uFillTx/>
                <a:ea typeface="+mn-ea"/>
              </a:endParaRPr>
            </a:p>
          </p:txBody>
        </p:sp>
      </p:grpSp>
      <p:sp>
        <p:nvSpPr>
          <p:cNvPr id="55" name="Rectángulo 54">
            <a:extLst/>
          </p:cNvPr>
          <p:cNvSpPr/>
          <p:nvPr/>
        </p:nvSpPr>
        <p:spPr>
          <a:xfrm>
            <a:off x="7813964" y="3038079"/>
            <a:ext cx="3768435" cy="1716757"/>
          </a:xfrm>
          <a:prstGeom prst="rect">
            <a:avLst/>
          </a:prstGeom>
          <a:noFill/>
          <a:ln w="25400" cap="flat" cmpd="sng" algn="ctr">
            <a:noFill/>
            <a:prstDash val="solid"/>
          </a:ln>
          <a:effectLst/>
        </p:spPr>
        <p:txBody>
          <a:bodyPr rtlCol="0" anchor="b"/>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lvl="0" algn="r" defTabSz="914400"/>
            <a:r>
              <a:rPr kumimoji="0" lang="es-ES" sz="2000" b="1" u="none" strike="noStrike" kern="0" cap="none" spc="0" normalizeH="0" baseline="0" noProof="0" dirty="0">
                <a:ln>
                  <a:noFill/>
                </a:ln>
                <a:solidFill>
                  <a:schemeClr val="tx1">
                    <a:lumMod val="50000"/>
                    <a:lumOff val="50000"/>
                  </a:schemeClr>
                </a:solidFill>
                <a:effectLst/>
                <a:uLnTx/>
                <a:uFillTx/>
                <a:latin typeface="Calibri" panose="020F0502020204030204"/>
              </a:rPr>
              <a:t>*El Ranking es calculado con el </a:t>
            </a:r>
            <a:r>
              <a:rPr kumimoji="0" lang="es-ES" sz="2000" b="1" u="none" strike="noStrike" kern="0" cap="none" spc="0" normalizeH="0" baseline="0" noProof="0" dirty="0">
                <a:ln>
                  <a:noFill/>
                </a:ln>
                <a:solidFill>
                  <a:srgbClr val="ED6608"/>
                </a:solidFill>
                <a:effectLst/>
                <a:uLnTx/>
                <a:uFillTx/>
                <a:latin typeface="Calibri" panose="020F0502020204030204"/>
              </a:rPr>
              <a:t>promedio de las entidades que conforman cada</a:t>
            </a:r>
            <a:r>
              <a:rPr kumimoji="0" lang="es-ES" sz="2000" b="1" u="none" strike="noStrike" kern="0" cap="none" spc="0" normalizeH="0" noProof="0" dirty="0">
                <a:ln>
                  <a:noFill/>
                </a:ln>
                <a:solidFill>
                  <a:srgbClr val="ED6608"/>
                </a:solidFill>
                <a:effectLst/>
                <a:uLnTx/>
                <a:uFillTx/>
                <a:latin typeface="Calibri" panose="020F0502020204030204"/>
              </a:rPr>
              <a:t> </a:t>
            </a:r>
            <a:r>
              <a:rPr lang="es-ES" sz="2000" b="1" kern="0" dirty="0">
                <a:solidFill>
                  <a:srgbClr val="ED6608"/>
                </a:solidFill>
                <a:latin typeface="Calibri" panose="020F0502020204030204"/>
              </a:rPr>
              <a:t>S</a:t>
            </a:r>
            <a:r>
              <a:rPr kumimoji="0" lang="es-ES" sz="2000" b="1" u="none" strike="noStrike" kern="0" cap="none" spc="0" normalizeH="0" baseline="0" noProof="0" dirty="0" err="1">
                <a:ln>
                  <a:noFill/>
                </a:ln>
                <a:solidFill>
                  <a:srgbClr val="ED6608"/>
                </a:solidFill>
                <a:effectLst/>
                <a:uLnTx/>
                <a:uFillTx/>
                <a:latin typeface="Calibri" panose="020F0502020204030204"/>
              </a:rPr>
              <a:t>ector</a:t>
            </a:r>
            <a:r>
              <a:rPr lang="es-ES" sz="2000" b="1" kern="0" noProof="0" dirty="0">
                <a:solidFill>
                  <a:schemeClr val="tx1">
                    <a:lumMod val="50000"/>
                    <a:lumOff val="50000"/>
                  </a:schemeClr>
                </a:solidFill>
              </a:rPr>
              <a:t>; s</a:t>
            </a:r>
            <a:r>
              <a:rPr lang="es-ES" sz="2000" b="1" kern="0" dirty="0" err="1">
                <a:solidFill>
                  <a:schemeClr val="tx1">
                    <a:lumMod val="50000"/>
                    <a:lumOff val="50000"/>
                  </a:schemeClr>
                </a:solidFill>
              </a:rPr>
              <a:t>iendo</a:t>
            </a:r>
            <a:r>
              <a:rPr lang="es-ES" sz="2000" b="1" kern="0" dirty="0">
                <a:solidFill>
                  <a:schemeClr val="tx1">
                    <a:lumMod val="50000"/>
                    <a:lumOff val="50000"/>
                  </a:schemeClr>
                </a:solidFill>
              </a:rPr>
              <a:t> uno (1) la mejor posición entre los 23 sectores objeto de la muestra</a:t>
            </a:r>
            <a:endParaRPr kumimoji="0" lang="es-ES" sz="2000" b="1" u="none" strike="noStrike" kern="0" cap="none" spc="0" normalizeH="0" baseline="0" noProof="0" dirty="0">
              <a:ln>
                <a:noFill/>
              </a:ln>
              <a:solidFill>
                <a:schemeClr val="tx1">
                  <a:lumMod val="50000"/>
                  <a:lumOff val="50000"/>
                </a:schemeClr>
              </a:solidFill>
              <a:effectLst/>
              <a:uLnTx/>
              <a:uFillTx/>
              <a:latin typeface="Calibri" panose="020F0502020204030204"/>
            </a:endParaRPr>
          </a:p>
        </p:txBody>
      </p:sp>
    </p:spTree>
    <p:extLst>
      <p:ext uri="{BB962C8B-B14F-4D97-AF65-F5344CB8AC3E}">
        <p14:creationId xmlns:p14="http://schemas.microsoft.com/office/powerpoint/2010/main" val="1259255556"/>
      </p:ext>
    </p:extLst>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8" name="Rectángulo 27"/>
          <p:cNvSpPr/>
          <p:nvPr/>
        </p:nvSpPr>
        <p:spPr>
          <a:xfrm>
            <a:off x="8566453" y="6065239"/>
            <a:ext cx="3542420" cy="7637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CuadroTexto 15"/>
          <p:cNvSpPr txBox="1">
            <a:spLocks noChangeArrowheads="1"/>
          </p:cNvSpPr>
          <p:nvPr/>
        </p:nvSpPr>
        <p:spPr bwMode="auto">
          <a:xfrm>
            <a:off x="1612391" y="352146"/>
            <a:ext cx="9144001"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3200" b="1" dirty="0">
                <a:solidFill>
                  <a:srgbClr val="858585"/>
                </a:solidFill>
              </a:rPr>
              <a:t>Índice Sintético de Desempeño Institucional – ISDI</a:t>
            </a:r>
          </a:p>
        </p:txBody>
      </p:sp>
      <p:sp>
        <p:nvSpPr>
          <p:cNvPr id="7" name="CuadroTexto 15"/>
          <p:cNvSpPr txBox="1">
            <a:spLocks noChangeArrowheads="1"/>
          </p:cNvSpPr>
          <p:nvPr/>
        </p:nvSpPr>
        <p:spPr bwMode="auto">
          <a:xfrm>
            <a:off x="1612391" y="719486"/>
            <a:ext cx="9144001"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2400" b="1" dirty="0">
                <a:solidFill>
                  <a:srgbClr val="858585"/>
                </a:solidFill>
              </a:rPr>
              <a:t>Ranking por Entidad 2015</a:t>
            </a:r>
          </a:p>
        </p:txBody>
      </p:sp>
      <p:sp>
        <p:nvSpPr>
          <p:cNvPr id="11" name="CuadroTexto 10"/>
          <p:cNvSpPr txBox="1"/>
          <p:nvPr/>
        </p:nvSpPr>
        <p:spPr>
          <a:xfrm>
            <a:off x="0" y="6551953"/>
            <a:ext cx="8674217" cy="276999"/>
          </a:xfrm>
          <a:prstGeom prst="rect">
            <a:avLst/>
          </a:prstGeom>
          <a:noFill/>
        </p:spPr>
        <p:txBody>
          <a:bodyPr wrap="square" rtlCol="0">
            <a:spAutoFit/>
          </a:bodyPr>
          <a:lstStyle/>
          <a:p>
            <a:r>
              <a:rPr lang="es-CO" sz="1200" b="1" i="1" dirty="0">
                <a:solidFill>
                  <a:srgbClr val="632B00"/>
                </a:solidFill>
              </a:rPr>
              <a:t>Fuente: Función Pública, diciembre 31 de 2015</a:t>
            </a:r>
          </a:p>
        </p:txBody>
      </p:sp>
      <p:grpSp>
        <p:nvGrpSpPr>
          <p:cNvPr id="9" name="Grupo 8"/>
          <p:cNvGrpSpPr/>
          <p:nvPr/>
        </p:nvGrpSpPr>
        <p:grpSpPr>
          <a:xfrm>
            <a:off x="519938" y="5117532"/>
            <a:ext cx="4829172" cy="919813"/>
            <a:chOff x="230022" y="1844252"/>
            <a:chExt cx="4829172" cy="919813"/>
          </a:xfrm>
        </p:grpSpPr>
        <p:sp>
          <p:nvSpPr>
            <p:cNvPr id="15" name="CuadroTexto 15"/>
            <p:cNvSpPr txBox="1">
              <a:spLocks noChangeArrowheads="1"/>
            </p:cNvSpPr>
            <p:nvPr/>
          </p:nvSpPr>
          <p:spPr bwMode="auto">
            <a:xfrm>
              <a:off x="3800169" y="2011670"/>
              <a:ext cx="1259025"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3600" b="1" dirty="0">
                  <a:solidFill>
                    <a:srgbClr val="858585"/>
                  </a:solidFill>
                </a:rPr>
                <a:t>53</a:t>
              </a:r>
              <a:r>
                <a:rPr lang="es-CO" sz="1800" b="1" dirty="0">
                  <a:solidFill>
                    <a:srgbClr val="858585"/>
                  </a:solidFill>
                </a:rPr>
                <a:t>de </a:t>
              </a:r>
              <a:r>
                <a:rPr lang="es-CO" sz="2000" b="1" dirty="0">
                  <a:solidFill>
                    <a:srgbClr val="858585"/>
                  </a:solidFill>
                </a:rPr>
                <a:t>75</a:t>
              </a:r>
              <a:endParaRPr lang="es-CO" sz="3600" b="1" dirty="0">
                <a:solidFill>
                  <a:srgbClr val="858585"/>
                </a:solidFill>
              </a:endParaRPr>
            </a:p>
          </p:txBody>
        </p:sp>
        <p:pic>
          <p:nvPicPr>
            <p:cNvPr id="30" name="Imagen 29" descr="Resultado de imagen para logo mintransporte">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0022" y="1844252"/>
              <a:ext cx="3319370" cy="9198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upo 9"/>
          <p:cNvGrpSpPr/>
          <p:nvPr/>
        </p:nvGrpSpPr>
        <p:grpSpPr>
          <a:xfrm>
            <a:off x="519938" y="3272379"/>
            <a:ext cx="4829172" cy="1348380"/>
            <a:chOff x="6868762" y="2380109"/>
            <a:chExt cx="4829172" cy="1348380"/>
          </a:xfrm>
        </p:grpSpPr>
        <p:sp>
          <p:nvSpPr>
            <p:cNvPr id="33" name="CuadroTexto 15"/>
            <p:cNvSpPr txBox="1">
              <a:spLocks noChangeArrowheads="1"/>
            </p:cNvSpPr>
            <p:nvPr/>
          </p:nvSpPr>
          <p:spPr bwMode="auto">
            <a:xfrm>
              <a:off x="10438909" y="2833946"/>
              <a:ext cx="1259025"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3600" b="1" dirty="0">
                  <a:solidFill>
                    <a:srgbClr val="858585"/>
                  </a:solidFill>
                </a:rPr>
                <a:t>45</a:t>
              </a:r>
              <a:r>
                <a:rPr lang="es-CO" sz="1800" b="1" dirty="0">
                  <a:solidFill>
                    <a:srgbClr val="858585"/>
                  </a:solidFill>
                </a:rPr>
                <a:t>de </a:t>
              </a:r>
              <a:r>
                <a:rPr lang="es-CO" sz="2000" b="1" dirty="0">
                  <a:solidFill>
                    <a:srgbClr val="858585"/>
                  </a:solidFill>
                </a:rPr>
                <a:t>75</a:t>
              </a:r>
              <a:endParaRPr lang="es-CO" sz="3600" b="1" dirty="0">
                <a:solidFill>
                  <a:srgbClr val="858585"/>
                </a:solidFill>
              </a:endParaRPr>
            </a:p>
          </p:txBody>
        </p:sp>
        <p:pic>
          <p:nvPicPr>
            <p:cNvPr id="37" name="Imagen 36" descr="Resultado de imagen para logo invias">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68762" y="2380109"/>
              <a:ext cx="3319370" cy="13483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upo 7"/>
          <p:cNvGrpSpPr/>
          <p:nvPr/>
        </p:nvGrpSpPr>
        <p:grpSpPr>
          <a:xfrm>
            <a:off x="7048993" y="1511558"/>
            <a:ext cx="4578395" cy="1286927"/>
            <a:chOff x="230022" y="3291535"/>
            <a:chExt cx="4578395" cy="1286927"/>
          </a:xfrm>
        </p:grpSpPr>
        <p:pic>
          <p:nvPicPr>
            <p:cNvPr id="34" name="Imagen 33">
              <a:extLst/>
            </p:cNvPr>
            <p:cNvPicPr>
              <a:picLocks noChangeAspect="1"/>
            </p:cNvPicPr>
            <p:nvPr/>
          </p:nvPicPr>
          <p:blipFill>
            <a:blip r:embed="rId6"/>
            <a:stretch>
              <a:fillRect/>
            </a:stretch>
          </p:blipFill>
          <p:spPr>
            <a:xfrm>
              <a:off x="230022" y="3291535"/>
              <a:ext cx="3319370" cy="1286927"/>
            </a:xfrm>
            <a:prstGeom prst="rect">
              <a:avLst/>
            </a:prstGeom>
          </p:spPr>
        </p:pic>
        <p:sp>
          <p:nvSpPr>
            <p:cNvPr id="43" name="CuadroTexto 15"/>
            <p:cNvSpPr txBox="1">
              <a:spLocks noChangeArrowheads="1"/>
            </p:cNvSpPr>
            <p:nvPr/>
          </p:nvSpPr>
          <p:spPr bwMode="auto">
            <a:xfrm>
              <a:off x="3549392" y="3631517"/>
              <a:ext cx="1259025"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3600" b="1" dirty="0">
                  <a:solidFill>
                    <a:srgbClr val="858585"/>
                  </a:solidFill>
                </a:rPr>
                <a:t>71</a:t>
              </a:r>
              <a:r>
                <a:rPr lang="es-CO" sz="1800" b="1" dirty="0">
                  <a:solidFill>
                    <a:srgbClr val="858585"/>
                  </a:solidFill>
                </a:rPr>
                <a:t>de </a:t>
              </a:r>
              <a:r>
                <a:rPr lang="es-CO" sz="2000" b="1" dirty="0">
                  <a:solidFill>
                    <a:srgbClr val="858585"/>
                  </a:solidFill>
                </a:rPr>
                <a:t>75</a:t>
              </a:r>
              <a:endParaRPr lang="es-CO" sz="3600" b="1" dirty="0">
                <a:solidFill>
                  <a:srgbClr val="858585"/>
                </a:solidFill>
              </a:endParaRPr>
            </a:p>
          </p:txBody>
        </p:sp>
      </p:grpSp>
      <p:grpSp>
        <p:nvGrpSpPr>
          <p:cNvPr id="6" name="Grupo 5"/>
          <p:cNvGrpSpPr/>
          <p:nvPr/>
        </p:nvGrpSpPr>
        <p:grpSpPr>
          <a:xfrm>
            <a:off x="519938" y="1514067"/>
            <a:ext cx="4829172" cy="1261539"/>
            <a:chOff x="230022" y="5105931"/>
            <a:chExt cx="4829172" cy="1261539"/>
          </a:xfrm>
        </p:grpSpPr>
        <p:pic>
          <p:nvPicPr>
            <p:cNvPr id="36" name="Imagen 35" descr="Resultado de imagen para logo ani">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0022" y="5105931"/>
              <a:ext cx="3319370" cy="1261539"/>
            </a:xfrm>
            <a:prstGeom prst="rect">
              <a:avLst/>
            </a:prstGeom>
            <a:noFill/>
            <a:extLst>
              <a:ext uri="{909E8E84-426E-40DD-AFC4-6F175D3DCCD1}">
                <a14:hiddenFill xmlns:a14="http://schemas.microsoft.com/office/drawing/2010/main">
                  <a:solidFill>
                    <a:srgbClr val="FFFFFF"/>
                  </a:solidFill>
                </a14:hiddenFill>
              </a:ext>
            </a:extLst>
          </p:spPr>
        </p:pic>
        <p:sp>
          <p:nvSpPr>
            <p:cNvPr id="44" name="CuadroTexto 15"/>
            <p:cNvSpPr txBox="1">
              <a:spLocks noChangeArrowheads="1"/>
            </p:cNvSpPr>
            <p:nvPr/>
          </p:nvSpPr>
          <p:spPr bwMode="auto">
            <a:xfrm>
              <a:off x="3800169" y="5447344"/>
              <a:ext cx="1259025"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3600" b="1" dirty="0">
                  <a:solidFill>
                    <a:srgbClr val="858585"/>
                  </a:solidFill>
                </a:rPr>
                <a:t>1</a:t>
              </a:r>
              <a:r>
                <a:rPr lang="es-CO" sz="1800" b="1" dirty="0">
                  <a:solidFill>
                    <a:srgbClr val="858585"/>
                  </a:solidFill>
                </a:rPr>
                <a:t>de </a:t>
              </a:r>
              <a:r>
                <a:rPr lang="es-CO" sz="2000" b="1" dirty="0">
                  <a:solidFill>
                    <a:srgbClr val="858585"/>
                  </a:solidFill>
                </a:rPr>
                <a:t>75</a:t>
              </a:r>
              <a:endParaRPr lang="es-CO" sz="3600" b="1" dirty="0">
                <a:solidFill>
                  <a:srgbClr val="858585"/>
                </a:solidFill>
              </a:endParaRPr>
            </a:p>
          </p:txBody>
        </p:sp>
      </p:grpSp>
      <p:grpSp>
        <p:nvGrpSpPr>
          <p:cNvPr id="12" name="Grupo 11"/>
          <p:cNvGrpSpPr/>
          <p:nvPr/>
        </p:nvGrpSpPr>
        <p:grpSpPr>
          <a:xfrm>
            <a:off x="7048993" y="3319408"/>
            <a:ext cx="4578395" cy="1429061"/>
            <a:chOff x="7119539" y="4136146"/>
            <a:chExt cx="4578395" cy="1429061"/>
          </a:xfrm>
        </p:grpSpPr>
        <p:pic>
          <p:nvPicPr>
            <p:cNvPr id="42" name="Imagen 41" descr="Resultado de imagen para logo aerocivil">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19539" y="4136146"/>
              <a:ext cx="1368710" cy="1429061"/>
            </a:xfrm>
            <a:prstGeom prst="rect">
              <a:avLst/>
            </a:prstGeom>
            <a:noFill/>
            <a:extLst>
              <a:ext uri="{909E8E84-426E-40DD-AFC4-6F175D3DCCD1}">
                <a14:hiddenFill xmlns:a14="http://schemas.microsoft.com/office/drawing/2010/main">
                  <a:solidFill>
                    <a:srgbClr val="FFFFFF"/>
                  </a:solidFill>
                </a14:hiddenFill>
              </a:ext>
            </a:extLst>
          </p:spPr>
        </p:pic>
        <p:sp>
          <p:nvSpPr>
            <p:cNvPr id="45" name="CuadroTexto 15"/>
            <p:cNvSpPr txBox="1">
              <a:spLocks noChangeArrowheads="1"/>
            </p:cNvSpPr>
            <p:nvPr/>
          </p:nvSpPr>
          <p:spPr bwMode="auto">
            <a:xfrm>
              <a:off x="10438909" y="4515000"/>
              <a:ext cx="1259025"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3600" b="1" dirty="0">
                  <a:solidFill>
                    <a:srgbClr val="858585"/>
                  </a:solidFill>
                </a:rPr>
                <a:t>74</a:t>
              </a:r>
              <a:r>
                <a:rPr lang="es-CO" sz="1800" b="1" dirty="0">
                  <a:solidFill>
                    <a:srgbClr val="858585"/>
                  </a:solidFill>
                </a:rPr>
                <a:t>de </a:t>
              </a:r>
              <a:r>
                <a:rPr lang="es-CO" sz="2000" b="1" dirty="0">
                  <a:solidFill>
                    <a:srgbClr val="858585"/>
                  </a:solidFill>
                </a:rPr>
                <a:t>75</a:t>
              </a:r>
              <a:endParaRPr lang="es-CO" sz="3600" b="1" dirty="0">
                <a:solidFill>
                  <a:srgbClr val="858585"/>
                </a:solidFill>
              </a:endParaRPr>
            </a:p>
          </p:txBody>
        </p:sp>
      </p:grpSp>
      <p:sp>
        <p:nvSpPr>
          <p:cNvPr id="21" name="Rectángulo 20">
            <a:extLst/>
          </p:cNvPr>
          <p:cNvSpPr/>
          <p:nvPr/>
        </p:nvSpPr>
        <p:spPr>
          <a:xfrm>
            <a:off x="6350467" y="5188970"/>
            <a:ext cx="5499788" cy="1309718"/>
          </a:xfrm>
          <a:prstGeom prst="rect">
            <a:avLst/>
          </a:prstGeom>
          <a:noFill/>
          <a:ln w="25400" cap="flat" cmpd="sng" algn="ctr">
            <a:noFill/>
            <a:prstDash val="solid"/>
          </a:ln>
          <a:effectLst/>
        </p:spPr>
        <p:txBody>
          <a:bodyPr rtlCol="0" anchor="b"/>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lvl="0" algn="r" defTabSz="914400"/>
            <a:r>
              <a:rPr kumimoji="0" lang="es-ES" sz="2000" b="1" u="none" strike="noStrike" kern="0" cap="none" spc="0" normalizeH="0" baseline="0" noProof="0" dirty="0">
                <a:ln>
                  <a:noFill/>
                </a:ln>
                <a:solidFill>
                  <a:schemeClr val="tx1">
                    <a:lumMod val="50000"/>
                    <a:lumOff val="50000"/>
                  </a:schemeClr>
                </a:solidFill>
                <a:effectLst/>
                <a:uLnTx/>
                <a:uFillTx/>
                <a:latin typeface="Calibri" panose="020F0502020204030204"/>
              </a:rPr>
              <a:t>Se resalta</a:t>
            </a:r>
            <a:r>
              <a:rPr kumimoji="0" lang="es-ES" sz="2000" b="1" u="none" strike="noStrike" kern="0" cap="none" spc="0" normalizeH="0" noProof="0" dirty="0">
                <a:ln>
                  <a:noFill/>
                </a:ln>
                <a:solidFill>
                  <a:schemeClr val="tx1">
                    <a:lumMod val="50000"/>
                    <a:lumOff val="50000"/>
                  </a:schemeClr>
                </a:solidFill>
                <a:effectLst/>
                <a:uLnTx/>
                <a:uFillTx/>
                <a:latin typeface="Calibri" panose="020F0502020204030204"/>
              </a:rPr>
              <a:t> que la </a:t>
            </a:r>
            <a:r>
              <a:rPr kumimoji="0" lang="es-ES" sz="2000" b="1" u="none" strike="noStrike" kern="0" cap="none" spc="0" normalizeH="0" noProof="0" dirty="0">
                <a:ln>
                  <a:noFill/>
                </a:ln>
                <a:solidFill>
                  <a:srgbClr val="ED6608"/>
                </a:solidFill>
                <a:effectLst/>
                <a:uLnTx/>
                <a:uFillTx/>
                <a:latin typeface="Calibri" panose="020F0502020204030204"/>
              </a:rPr>
              <a:t>ANI ocupa el primer puesto del Ranking</a:t>
            </a:r>
            <a:r>
              <a:rPr kumimoji="0" lang="es-ES" sz="2000" b="1" u="none" strike="noStrike" kern="0" cap="none" spc="0" normalizeH="0" noProof="0" dirty="0">
                <a:ln>
                  <a:noFill/>
                </a:ln>
                <a:solidFill>
                  <a:schemeClr val="tx1">
                    <a:lumMod val="50000"/>
                    <a:lumOff val="50000"/>
                  </a:schemeClr>
                </a:solidFill>
                <a:effectLst/>
                <a:uLnTx/>
                <a:uFillTx/>
                <a:latin typeface="Calibri" panose="020F0502020204030204"/>
              </a:rPr>
              <a:t>. Sin embargo, las demás entidades ocupan puestos de media/baja tabla</a:t>
            </a:r>
            <a:endParaRPr kumimoji="0" lang="es-ES" sz="2000" b="1" u="none" strike="noStrike" kern="0" cap="none" spc="0" normalizeH="0" baseline="0" noProof="0" dirty="0">
              <a:ln>
                <a:noFill/>
              </a:ln>
              <a:solidFill>
                <a:schemeClr val="tx1">
                  <a:lumMod val="50000"/>
                  <a:lumOff val="50000"/>
                </a:schemeClr>
              </a:solidFill>
              <a:effectLst/>
              <a:uLnTx/>
              <a:uFillTx/>
              <a:latin typeface="Calibri" panose="020F0502020204030204"/>
            </a:endParaRPr>
          </a:p>
        </p:txBody>
      </p:sp>
    </p:spTree>
    <p:extLst>
      <p:ext uri="{BB962C8B-B14F-4D97-AF65-F5344CB8AC3E}">
        <p14:creationId xmlns:p14="http://schemas.microsoft.com/office/powerpoint/2010/main" val="1905925953"/>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8" name="Rectángulo 27"/>
          <p:cNvSpPr/>
          <p:nvPr/>
        </p:nvSpPr>
        <p:spPr>
          <a:xfrm>
            <a:off x="8566453" y="6065239"/>
            <a:ext cx="3542420" cy="7637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CuadroTexto 15"/>
          <p:cNvSpPr txBox="1">
            <a:spLocks noChangeArrowheads="1"/>
          </p:cNvSpPr>
          <p:nvPr/>
        </p:nvSpPr>
        <p:spPr bwMode="auto">
          <a:xfrm>
            <a:off x="1612391" y="352146"/>
            <a:ext cx="9144001"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3200" b="1" dirty="0">
                <a:solidFill>
                  <a:srgbClr val="858585"/>
                </a:solidFill>
              </a:rPr>
              <a:t>Índice Sintético de Desempeño Institucional – ISDI</a:t>
            </a:r>
          </a:p>
        </p:txBody>
      </p:sp>
      <p:sp>
        <p:nvSpPr>
          <p:cNvPr id="7" name="CuadroTexto 15"/>
          <p:cNvSpPr txBox="1">
            <a:spLocks noChangeArrowheads="1"/>
          </p:cNvSpPr>
          <p:nvPr/>
        </p:nvSpPr>
        <p:spPr bwMode="auto">
          <a:xfrm>
            <a:off x="1612391" y="719486"/>
            <a:ext cx="9144001"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2400" b="1" dirty="0">
                <a:solidFill>
                  <a:srgbClr val="858585"/>
                </a:solidFill>
              </a:rPr>
              <a:t>Ranking por Dimensión 2015</a:t>
            </a:r>
          </a:p>
        </p:txBody>
      </p:sp>
      <p:sp>
        <p:nvSpPr>
          <p:cNvPr id="11" name="CuadroTexto 10"/>
          <p:cNvSpPr txBox="1"/>
          <p:nvPr/>
        </p:nvSpPr>
        <p:spPr>
          <a:xfrm>
            <a:off x="0" y="6551953"/>
            <a:ext cx="8674217" cy="276999"/>
          </a:xfrm>
          <a:prstGeom prst="rect">
            <a:avLst/>
          </a:prstGeom>
          <a:noFill/>
        </p:spPr>
        <p:txBody>
          <a:bodyPr wrap="square" rtlCol="0">
            <a:spAutoFit/>
          </a:bodyPr>
          <a:lstStyle/>
          <a:p>
            <a:r>
              <a:rPr lang="es-CO" sz="1200" b="1" i="1" dirty="0">
                <a:solidFill>
                  <a:srgbClr val="632B00"/>
                </a:solidFill>
              </a:rPr>
              <a:t>Fuente: Función Pública, diciembre 31 de 2015</a:t>
            </a:r>
          </a:p>
        </p:txBody>
      </p:sp>
      <p:graphicFrame>
        <p:nvGraphicFramePr>
          <p:cNvPr id="26" name="Gráfico 25">
            <a:extLst>
              <a:ext uri="{FF2B5EF4-FFF2-40B4-BE49-F238E27FC236}">
                <a16:creationId xmlns:a16="http://schemas.microsoft.com/office/drawing/2014/main" id="{63E171D1-0C83-4F38-819E-2BB205957966}"/>
              </a:ext>
            </a:extLst>
          </p:cNvPr>
          <p:cNvGraphicFramePr>
            <a:graphicFrameLocks/>
          </p:cNvGraphicFramePr>
          <p:nvPr>
            <p:extLst>
              <p:ext uri="{D42A27DB-BD31-4B8C-83A1-F6EECF244321}">
                <p14:modId xmlns:p14="http://schemas.microsoft.com/office/powerpoint/2010/main" val="3319812245"/>
              </p:ext>
            </p:extLst>
          </p:nvPr>
        </p:nvGraphicFramePr>
        <p:xfrm>
          <a:off x="70926" y="1016000"/>
          <a:ext cx="12037946" cy="5842000"/>
        </p:xfrm>
        <a:graphic>
          <a:graphicData uri="http://schemas.openxmlformats.org/drawingml/2006/chart">
            <c:chart xmlns:c="http://schemas.openxmlformats.org/drawingml/2006/chart" xmlns:r="http://schemas.openxmlformats.org/officeDocument/2006/relationships" r:id="rId4"/>
          </a:graphicData>
        </a:graphic>
      </p:graphicFrame>
      <p:sp>
        <p:nvSpPr>
          <p:cNvPr id="3" name="Rectángulo 2"/>
          <p:cNvSpPr/>
          <p:nvPr/>
        </p:nvSpPr>
        <p:spPr>
          <a:xfrm>
            <a:off x="360218" y="2013527"/>
            <a:ext cx="1653309" cy="5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6" name="Imagen 15" descr="Resultado de imagen para logo mintransporte">
            <a:extLst>
              <a:ext uri="{FF2B5EF4-FFF2-40B4-BE49-F238E27FC236}">
                <a16:creationId xmlns:a16="http://schemas.microsoft.com/office/drawing/2014/main" id="{EED60EE8-33FF-451A-8FC1-A8B59EB48CF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0909" y="2019744"/>
            <a:ext cx="2160000" cy="598546"/>
          </a:xfrm>
          <a:prstGeom prst="rect">
            <a:avLst/>
          </a:prstGeom>
          <a:noFill/>
          <a:extLst>
            <a:ext uri="{909E8E84-426E-40DD-AFC4-6F175D3DCCD1}">
              <a14:hiddenFill xmlns:a14="http://schemas.microsoft.com/office/drawing/2010/main">
                <a:solidFill>
                  <a:srgbClr val="FFFFFF"/>
                </a:solidFill>
              </a14:hiddenFill>
            </a:ext>
          </a:extLst>
        </p:spPr>
      </p:pic>
      <p:sp>
        <p:nvSpPr>
          <p:cNvPr id="17" name="Rectángulo 16"/>
          <p:cNvSpPr/>
          <p:nvPr/>
        </p:nvSpPr>
        <p:spPr>
          <a:xfrm>
            <a:off x="360218" y="2824400"/>
            <a:ext cx="2281382" cy="5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8" name="Imagen 17">
            <a:extLst>
              <a:ext uri="{FF2B5EF4-FFF2-40B4-BE49-F238E27FC236}">
                <a16:creationId xmlns:a16="http://schemas.microsoft.com/office/drawing/2014/main" id="{E6788BCB-EEB5-4A22-93E2-29A58F90C348}"/>
              </a:ext>
            </a:extLst>
          </p:cNvPr>
          <p:cNvPicPr>
            <a:picLocks noChangeAspect="1"/>
          </p:cNvPicPr>
          <p:nvPr/>
        </p:nvPicPr>
        <p:blipFill>
          <a:blip r:embed="rId6"/>
          <a:stretch>
            <a:fillRect/>
          </a:stretch>
        </p:blipFill>
        <p:spPr>
          <a:xfrm>
            <a:off x="420909" y="2733441"/>
            <a:ext cx="2160000" cy="837437"/>
          </a:xfrm>
          <a:prstGeom prst="rect">
            <a:avLst/>
          </a:prstGeom>
        </p:spPr>
      </p:pic>
      <p:sp>
        <p:nvSpPr>
          <p:cNvPr id="21" name="Rectángulo 20"/>
          <p:cNvSpPr/>
          <p:nvPr/>
        </p:nvSpPr>
        <p:spPr>
          <a:xfrm>
            <a:off x="360218" y="3746105"/>
            <a:ext cx="2281382" cy="5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2" name="Imagen 21" descr="Resultado de imagen para logo ani">
            <a:extLst>
              <a:ext uri="{FF2B5EF4-FFF2-40B4-BE49-F238E27FC236}">
                <a16:creationId xmlns:a16="http://schemas.microsoft.com/office/drawing/2014/main" id="{D926A5B3-61B0-4431-8195-46136BA284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909" y="3561385"/>
            <a:ext cx="2160000" cy="820916"/>
          </a:xfrm>
          <a:prstGeom prst="rect">
            <a:avLst/>
          </a:prstGeom>
          <a:noFill/>
          <a:extLst>
            <a:ext uri="{909E8E84-426E-40DD-AFC4-6F175D3DCCD1}">
              <a14:hiddenFill xmlns:a14="http://schemas.microsoft.com/office/drawing/2010/main">
                <a:solidFill>
                  <a:srgbClr val="FFFFFF"/>
                </a:solidFill>
              </a14:hiddenFill>
            </a:ext>
          </a:extLst>
        </p:spPr>
      </p:pic>
      <p:sp>
        <p:nvSpPr>
          <p:cNvPr id="23" name="Rectángulo 22"/>
          <p:cNvSpPr/>
          <p:nvPr/>
        </p:nvSpPr>
        <p:spPr>
          <a:xfrm>
            <a:off x="360218" y="4505062"/>
            <a:ext cx="2281382" cy="5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4" name="Imagen 23" descr="Resultado de imagen para logo invias">
            <a:extLst>
              <a:ext uri="{FF2B5EF4-FFF2-40B4-BE49-F238E27FC236}">
                <a16:creationId xmlns:a16="http://schemas.microsoft.com/office/drawing/2014/main" id="{41087F9C-EAAF-43D9-B946-6691BBD2EC4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0909" y="4364680"/>
            <a:ext cx="2160000" cy="877426"/>
          </a:xfrm>
          <a:prstGeom prst="rect">
            <a:avLst/>
          </a:prstGeom>
          <a:noFill/>
          <a:extLst>
            <a:ext uri="{909E8E84-426E-40DD-AFC4-6F175D3DCCD1}">
              <a14:hiddenFill xmlns:a14="http://schemas.microsoft.com/office/drawing/2010/main">
                <a:solidFill>
                  <a:srgbClr val="FFFFFF"/>
                </a:solidFill>
              </a14:hiddenFill>
            </a:ext>
          </a:extLst>
        </p:spPr>
      </p:pic>
      <p:sp>
        <p:nvSpPr>
          <p:cNvPr id="25" name="Rectángulo 24"/>
          <p:cNvSpPr/>
          <p:nvPr/>
        </p:nvSpPr>
        <p:spPr>
          <a:xfrm>
            <a:off x="360218" y="5316768"/>
            <a:ext cx="2281382" cy="5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9" name="Imagen 28" descr="Resultado de imagen para logo aerocivil">
            <a:extLst>
              <a:ext uri="{FF2B5EF4-FFF2-40B4-BE49-F238E27FC236}">
                <a16:creationId xmlns:a16="http://schemas.microsoft.com/office/drawing/2014/main" id="{1A0CEC08-EF5E-4A8D-B2B4-9259F39CC2F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0909" y="5383725"/>
            <a:ext cx="890655" cy="929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034827"/>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8" name="Rectángulo: esquinas diagonales redondeadas 47"/>
          <p:cNvSpPr/>
          <p:nvPr/>
        </p:nvSpPr>
        <p:spPr>
          <a:xfrm>
            <a:off x="8432802" y="6003639"/>
            <a:ext cx="3713018" cy="798945"/>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CuadroTexto 15"/>
          <p:cNvSpPr txBox="1">
            <a:spLocks noChangeArrowheads="1"/>
          </p:cNvSpPr>
          <p:nvPr/>
        </p:nvSpPr>
        <p:spPr bwMode="auto">
          <a:xfrm>
            <a:off x="1612391" y="434976"/>
            <a:ext cx="9144001"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3600" b="1" dirty="0">
                <a:solidFill>
                  <a:srgbClr val="858585"/>
                </a:solidFill>
              </a:rPr>
              <a:t>Principales Fuentes de Información</a:t>
            </a:r>
          </a:p>
        </p:txBody>
      </p:sp>
      <p:sp>
        <p:nvSpPr>
          <p:cNvPr id="8" name="Redondear rectángulo de esquina sencilla 7"/>
          <p:cNvSpPr/>
          <p:nvPr/>
        </p:nvSpPr>
        <p:spPr>
          <a:xfrm rot="10800000" flipV="1">
            <a:off x="159391" y="1308683"/>
            <a:ext cx="11895588" cy="5414412"/>
          </a:xfrm>
          <a:prstGeom prst="round1Rect">
            <a:avLst>
              <a:gd name="adj" fmla="val 11808"/>
            </a:avLst>
          </a:prstGeom>
        </p:spPr>
        <p:style>
          <a:lnRef idx="0">
            <a:schemeClr val="accent2"/>
          </a:lnRef>
          <a:fillRef idx="3">
            <a:schemeClr val="accent2"/>
          </a:fillRef>
          <a:effectRef idx="3">
            <a:schemeClr val="accent2"/>
          </a:effectRef>
          <a:fontRef idx="minor">
            <a:schemeClr val="lt1"/>
          </a:fontRef>
        </p:style>
        <p:txBody>
          <a:bodyPr rtlCol="0" anchor="ctr"/>
          <a:lstStyle/>
          <a:p>
            <a:pPr marL="536575" indent="-536575">
              <a:spcAft>
                <a:spcPts val="600"/>
              </a:spcAft>
              <a:buFont typeface="+mj-lt"/>
              <a:buAutoNum type="arabicPeriod"/>
            </a:pPr>
            <a:r>
              <a:rPr lang="es-CO" sz="3300" b="1" dirty="0">
                <a:effectLst>
                  <a:outerShdw blurRad="38100" dist="38100" dir="2700000" algn="tl">
                    <a:srgbClr val="000000">
                      <a:alpha val="43137"/>
                    </a:srgbClr>
                  </a:outerShdw>
                </a:effectLst>
              </a:rPr>
              <a:t>Sistema de Información y Gestión del Empleo Público – SIGEP</a:t>
            </a:r>
          </a:p>
          <a:p>
            <a:pPr marL="536575" indent="-536575">
              <a:spcAft>
                <a:spcPts val="600"/>
              </a:spcAft>
              <a:buFont typeface="+mj-lt"/>
              <a:buAutoNum type="arabicPeriod"/>
            </a:pPr>
            <a:r>
              <a:rPr lang="es-CO" sz="3300" b="1" dirty="0">
                <a:effectLst>
                  <a:outerShdw blurRad="38100" dist="38100" dir="2700000" algn="tl">
                    <a:srgbClr val="000000">
                      <a:alpha val="43137"/>
                    </a:srgbClr>
                  </a:outerShdw>
                </a:effectLst>
              </a:rPr>
              <a:t>Banco de Gerentes (FP)</a:t>
            </a:r>
          </a:p>
          <a:p>
            <a:pPr marL="536575" indent="-536575">
              <a:spcAft>
                <a:spcPts val="600"/>
              </a:spcAft>
              <a:buFont typeface="+mj-lt"/>
              <a:buAutoNum type="arabicPeriod"/>
            </a:pPr>
            <a:r>
              <a:rPr lang="es-CO" sz="3300" b="1" dirty="0">
                <a:effectLst>
                  <a:outerShdw blurRad="38100" dist="38100" dir="2700000" algn="tl">
                    <a:srgbClr val="000000">
                      <a:alpha val="43137"/>
                    </a:srgbClr>
                  </a:outerShdw>
                </a:effectLst>
              </a:rPr>
              <a:t>Sistema Único de Información de Trámites – SUIT</a:t>
            </a:r>
          </a:p>
          <a:p>
            <a:pPr marL="536575" indent="-536575">
              <a:spcAft>
                <a:spcPts val="600"/>
              </a:spcAft>
              <a:buFont typeface="+mj-lt"/>
              <a:buAutoNum type="arabicPeriod"/>
            </a:pPr>
            <a:r>
              <a:rPr lang="es-CO" sz="3300" b="1" dirty="0">
                <a:effectLst>
                  <a:outerShdw blurRad="38100" dist="38100" dir="2700000" algn="tl">
                    <a:srgbClr val="000000">
                      <a:alpha val="43137"/>
                    </a:srgbClr>
                  </a:outerShdw>
                </a:effectLst>
              </a:rPr>
              <a:t>Formulario Único de Reporte de Avance de la Gestión – FURAG</a:t>
            </a:r>
          </a:p>
          <a:p>
            <a:pPr marL="536575" indent="-536575">
              <a:spcAft>
                <a:spcPts val="600"/>
              </a:spcAft>
              <a:buFont typeface="+mj-lt"/>
              <a:buAutoNum type="arabicPeriod"/>
            </a:pPr>
            <a:r>
              <a:rPr lang="es-CO" sz="3300" b="1" dirty="0">
                <a:effectLst>
                  <a:outerShdw blurRad="38100" dist="38100" dir="2700000" algn="tl">
                    <a:srgbClr val="000000">
                      <a:alpha val="43137"/>
                    </a:srgbClr>
                  </a:outerShdw>
                </a:effectLst>
              </a:rPr>
              <a:t>Modelo Estándar de Control Interno – MECI</a:t>
            </a:r>
          </a:p>
          <a:p>
            <a:pPr marL="536575" indent="-536575">
              <a:spcAft>
                <a:spcPts val="600"/>
              </a:spcAft>
              <a:buFont typeface="+mj-lt"/>
              <a:buAutoNum type="arabicPeriod"/>
            </a:pPr>
            <a:r>
              <a:rPr lang="es-CO" sz="3300" b="1" dirty="0">
                <a:effectLst>
                  <a:outerShdw blurRad="38100" dist="38100" dir="2700000" algn="tl">
                    <a:srgbClr val="000000">
                      <a:alpha val="43137"/>
                    </a:srgbClr>
                  </a:outerShdw>
                </a:effectLst>
              </a:rPr>
              <a:t>Índice Sintético de Desempeño Institucional – ISDI</a:t>
            </a:r>
          </a:p>
          <a:p>
            <a:pPr marL="536575" indent="-536575">
              <a:spcAft>
                <a:spcPts val="600"/>
              </a:spcAft>
              <a:buFont typeface="+mj-lt"/>
              <a:buAutoNum type="arabicPeriod"/>
            </a:pPr>
            <a:r>
              <a:rPr lang="es-CO" sz="3300" b="1" dirty="0">
                <a:effectLst>
                  <a:outerShdw blurRad="38100" dist="38100" dir="2700000" algn="tl">
                    <a:srgbClr val="000000">
                      <a:alpha val="43137"/>
                    </a:srgbClr>
                  </a:outerShdw>
                </a:effectLst>
              </a:rPr>
              <a:t>Caracterización Socio Demográfica (FP, </a:t>
            </a:r>
            <a:r>
              <a:rPr lang="es-CO" sz="3300" b="1" dirty="0" err="1">
                <a:effectLst>
                  <a:outerShdw blurRad="38100" dist="38100" dir="2700000" algn="tl">
                    <a:srgbClr val="000000">
                      <a:alpha val="43137"/>
                    </a:srgbClr>
                  </a:outerShdw>
                </a:effectLst>
              </a:rPr>
              <a:t>USAID</a:t>
            </a:r>
            <a:r>
              <a:rPr lang="es-CO" sz="3300" b="1" dirty="0">
                <a:effectLst>
                  <a:outerShdw blurRad="38100" dist="38100" dir="2700000" algn="tl">
                    <a:srgbClr val="000000">
                      <a:alpha val="43137"/>
                    </a:srgbClr>
                  </a:outerShdw>
                </a:effectLst>
              </a:rPr>
              <a:t>)</a:t>
            </a:r>
          </a:p>
          <a:p>
            <a:pPr marL="536575" indent="-536575">
              <a:spcAft>
                <a:spcPts val="600"/>
              </a:spcAft>
              <a:buFont typeface="+mj-lt"/>
              <a:buAutoNum type="arabicPeriod"/>
            </a:pPr>
            <a:r>
              <a:rPr lang="es-CO" sz="3300" b="1" dirty="0">
                <a:effectLst>
                  <a:outerShdw blurRad="38100" dist="38100" dir="2700000" algn="tl">
                    <a:srgbClr val="000000">
                      <a:alpha val="43137"/>
                    </a:srgbClr>
                  </a:outerShdw>
                </a:effectLst>
              </a:rPr>
              <a:t>Encuesta de Desempeño Institucional – </a:t>
            </a:r>
            <a:r>
              <a:rPr lang="es-CO" sz="3300" b="1" dirty="0" err="1">
                <a:effectLst>
                  <a:outerShdw blurRad="38100" dist="38100" dir="2700000" algn="tl">
                    <a:srgbClr val="000000">
                      <a:alpha val="43137"/>
                    </a:srgbClr>
                  </a:outerShdw>
                </a:effectLst>
              </a:rPr>
              <a:t>EDI</a:t>
            </a:r>
            <a:r>
              <a:rPr lang="es-CO" sz="3300" b="1" dirty="0">
                <a:effectLst>
                  <a:outerShdw blurRad="38100" dist="38100" dir="2700000" algn="tl">
                    <a:srgbClr val="000000">
                      <a:alpha val="43137"/>
                    </a:srgbClr>
                  </a:outerShdw>
                </a:effectLst>
              </a:rPr>
              <a:t> del </a:t>
            </a:r>
            <a:r>
              <a:rPr lang="es-CO" sz="3300" b="1" dirty="0" err="1">
                <a:effectLst>
                  <a:outerShdw blurRad="38100" dist="38100" dir="2700000" algn="tl">
                    <a:srgbClr val="000000">
                      <a:alpha val="43137"/>
                    </a:srgbClr>
                  </a:outerShdw>
                </a:effectLst>
              </a:rPr>
              <a:t>DANE</a:t>
            </a:r>
            <a:endParaRPr lang="es-CO" sz="3300" b="1" dirty="0">
              <a:effectLst>
                <a:outerShdw blurRad="38100" dist="38100" dir="2700000" algn="tl">
                  <a:srgbClr val="000000">
                    <a:alpha val="43137"/>
                  </a:srgbClr>
                </a:outerShdw>
              </a:effectLst>
            </a:endParaRPr>
          </a:p>
          <a:p>
            <a:pPr marL="536575" indent="-536575">
              <a:spcAft>
                <a:spcPts val="600"/>
              </a:spcAft>
              <a:buFont typeface="+mj-lt"/>
              <a:buAutoNum type="arabicPeriod"/>
            </a:pPr>
            <a:r>
              <a:rPr lang="es-CO" sz="3300" b="1" dirty="0">
                <a:effectLst>
                  <a:outerShdw blurRad="38100" dist="38100" dir="2700000" algn="tl">
                    <a:srgbClr val="000000">
                      <a:alpha val="43137"/>
                    </a:srgbClr>
                  </a:outerShdw>
                </a:effectLst>
              </a:rPr>
              <a:t>Índice de Transparencia (Transparencia por Colombia)</a:t>
            </a:r>
          </a:p>
        </p:txBody>
      </p:sp>
    </p:spTree>
    <p:extLst>
      <p:ext uri="{BB962C8B-B14F-4D97-AF65-F5344CB8AC3E}">
        <p14:creationId xmlns:p14="http://schemas.microsoft.com/office/powerpoint/2010/main" val="1166064453"/>
      </p:ext>
    </p:extLst>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CuadroTexto 15"/>
          <p:cNvSpPr txBox="1">
            <a:spLocks noChangeArrowheads="1"/>
          </p:cNvSpPr>
          <p:nvPr/>
        </p:nvSpPr>
        <p:spPr bwMode="auto">
          <a:xfrm>
            <a:off x="1612391" y="434976"/>
            <a:ext cx="9144001"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3200" b="1" dirty="0">
                <a:solidFill>
                  <a:srgbClr val="858585"/>
                </a:solidFill>
              </a:rPr>
              <a:t>Gestión del Conocimiento en el Sector</a:t>
            </a:r>
          </a:p>
        </p:txBody>
      </p:sp>
      <p:pic>
        <p:nvPicPr>
          <p:cNvPr id="5" name="Picture 2" descr="Image result for logo an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810" y="2019360"/>
            <a:ext cx="2390739" cy="908610"/>
          </a:xfrm>
          <a:prstGeom prst="rect">
            <a:avLst/>
          </a:prstGeom>
          <a:noFill/>
          <a:extLst>
            <a:ext uri="{909E8E84-426E-40DD-AFC4-6F175D3DCCD1}">
              <a14:hiddenFill xmlns:a14="http://schemas.microsoft.com/office/drawing/2010/main">
                <a:solidFill>
                  <a:srgbClr val="FFFFFF"/>
                </a:solidFill>
              </a14:hiddenFill>
            </a:ext>
          </a:extLst>
        </p:spPr>
      </p:pic>
      <p:sp>
        <p:nvSpPr>
          <p:cNvPr id="6" name="1 CuadroTexto"/>
          <p:cNvSpPr txBox="1"/>
          <p:nvPr/>
        </p:nvSpPr>
        <p:spPr>
          <a:xfrm>
            <a:off x="2952925" y="1386519"/>
            <a:ext cx="9076887" cy="707886"/>
          </a:xfrm>
          <a:prstGeom prst="rect">
            <a:avLst/>
          </a:prstGeom>
          <a:noFill/>
        </p:spPr>
        <p:txBody>
          <a:bodyPr wrap="square" rtlCol="0">
            <a:spAutoFit/>
          </a:bodyPr>
          <a:lstStyle/>
          <a:p>
            <a:r>
              <a:rPr lang="es-CO" sz="2000" b="1" dirty="0">
                <a:solidFill>
                  <a:schemeClr val="tx1">
                    <a:lumMod val="50000"/>
                    <a:lumOff val="50000"/>
                  </a:schemeClr>
                </a:solidFill>
              </a:rPr>
              <a:t>Plan y Política de Gestión del conocimiento, donde se hallan una serie de documentos y guías para desarrollar la dentro de la Entidad</a:t>
            </a:r>
          </a:p>
        </p:txBody>
      </p:sp>
      <p:sp>
        <p:nvSpPr>
          <p:cNvPr id="7" name="11 CuadroTexto"/>
          <p:cNvSpPr txBox="1"/>
          <p:nvPr/>
        </p:nvSpPr>
        <p:spPr>
          <a:xfrm>
            <a:off x="2952925" y="2935950"/>
            <a:ext cx="9076887" cy="707886"/>
          </a:xfrm>
          <a:prstGeom prst="rect">
            <a:avLst/>
          </a:prstGeom>
          <a:noFill/>
        </p:spPr>
        <p:txBody>
          <a:bodyPr wrap="square" rtlCol="0">
            <a:spAutoFit/>
          </a:bodyPr>
          <a:lstStyle/>
          <a:p>
            <a:r>
              <a:rPr lang="es-CO" sz="2000" b="1" dirty="0">
                <a:solidFill>
                  <a:srgbClr val="ED6608"/>
                </a:solidFill>
              </a:rPr>
              <a:t>Observación de mejora: </a:t>
            </a:r>
            <a:r>
              <a:rPr lang="es-CO" sz="2000" b="1" dirty="0">
                <a:solidFill>
                  <a:schemeClr val="tx1">
                    <a:lumMod val="50000"/>
                    <a:lumOff val="50000"/>
                  </a:schemeClr>
                </a:solidFill>
              </a:rPr>
              <a:t>El plan y política de GC no es de fácil acceso desde la página de inicio</a:t>
            </a:r>
          </a:p>
        </p:txBody>
      </p:sp>
      <p:sp>
        <p:nvSpPr>
          <p:cNvPr id="8" name="12 CuadroTexto"/>
          <p:cNvSpPr txBox="1"/>
          <p:nvPr/>
        </p:nvSpPr>
        <p:spPr>
          <a:xfrm>
            <a:off x="2952925" y="2161234"/>
            <a:ext cx="9076887" cy="707886"/>
          </a:xfrm>
          <a:prstGeom prst="rect">
            <a:avLst/>
          </a:prstGeom>
          <a:noFill/>
        </p:spPr>
        <p:txBody>
          <a:bodyPr wrap="square" rtlCol="0">
            <a:spAutoFit/>
          </a:bodyPr>
          <a:lstStyle/>
          <a:p>
            <a:r>
              <a:rPr lang="es-CO" sz="2000" b="1" dirty="0">
                <a:solidFill>
                  <a:schemeClr val="tx1">
                    <a:lumMod val="50000"/>
                    <a:lumOff val="50000"/>
                  </a:schemeClr>
                </a:solidFill>
              </a:rPr>
              <a:t>Realización de la </a:t>
            </a:r>
            <a:r>
              <a:rPr lang="es-CO" sz="2000" b="1" dirty="0">
                <a:solidFill>
                  <a:srgbClr val="ED6608"/>
                </a:solidFill>
              </a:rPr>
              <a:t>Feria del conocimiento </a:t>
            </a:r>
            <a:r>
              <a:rPr lang="es-CO" sz="2000" b="1" dirty="0">
                <a:solidFill>
                  <a:schemeClr val="tx1">
                    <a:lumMod val="50000"/>
                    <a:lumOff val="50000"/>
                  </a:schemeClr>
                </a:solidFill>
              </a:rPr>
              <a:t>organizada por la Vicepresidencia de Planeación, Riesgos y Entorno. 21 y 22 de abril de 2015 (interno)</a:t>
            </a:r>
          </a:p>
        </p:txBody>
      </p:sp>
      <p:pic>
        <p:nvPicPr>
          <p:cNvPr id="9" name="Picture 4" descr="Image result for logo invias vect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810" y="4417073"/>
            <a:ext cx="2350518" cy="1551341"/>
          </a:xfrm>
          <a:prstGeom prst="rect">
            <a:avLst/>
          </a:prstGeom>
          <a:noFill/>
          <a:extLst>
            <a:ext uri="{909E8E84-426E-40DD-AFC4-6F175D3DCCD1}">
              <a14:hiddenFill xmlns:a14="http://schemas.microsoft.com/office/drawing/2010/main">
                <a:solidFill>
                  <a:srgbClr val="FFFFFF"/>
                </a:solidFill>
              </a14:hiddenFill>
            </a:ext>
          </a:extLst>
        </p:spPr>
      </p:pic>
      <p:sp>
        <p:nvSpPr>
          <p:cNvPr id="10" name="14 CuadroTexto"/>
          <p:cNvSpPr txBox="1"/>
          <p:nvPr/>
        </p:nvSpPr>
        <p:spPr>
          <a:xfrm>
            <a:off x="2952925" y="3968902"/>
            <a:ext cx="9076887" cy="707886"/>
          </a:xfrm>
          <a:prstGeom prst="rect">
            <a:avLst/>
          </a:prstGeom>
          <a:noFill/>
        </p:spPr>
        <p:txBody>
          <a:bodyPr wrap="square" rtlCol="0">
            <a:spAutoFit/>
          </a:bodyPr>
          <a:lstStyle/>
          <a:p>
            <a:r>
              <a:rPr lang="es-CO" sz="2000" b="1" dirty="0">
                <a:solidFill>
                  <a:schemeClr val="tx1">
                    <a:lumMod val="50000"/>
                    <a:lumOff val="50000"/>
                  </a:schemeClr>
                </a:solidFill>
              </a:rPr>
              <a:t>Cuenta con la </a:t>
            </a:r>
            <a:r>
              <a:rPr lang="es-CO" sz="2000" b="1" dirty="0">
                <a:solidFill>
                  <a:srgbClr val="ED6608"/>
                </a:solidFill>
              </a:rPr>
              <a:t>Subdirección de Estudios e Innovación </a:t>
            </a:r>
            <a:r>
              <a:rPr lang="es-CO" sz="2000" b="1" dirty="0">
                <a:solidFill>
                  <a:schemeClr val="tx1">
                    <a:lumMod val="50000"/>
                    <a:lumOff val="50000"/>
                  </a:schemeClr>
                </a:solidFill>
              </a:rPr>
              <a:t>bajo la Dirección Técnica. No se halla información fácilmente sobre los proyectos trabajados.</a:t>
            </a:r>
          </a:p>
        </p:txBody>
      </p:sp>
      <p:sp>
        <p:nvSpPr>
          <p:cNvPr id="11" name="15 CuadroTexto"/>
          <p:cNvSpPr txBox="1"/>
          <p:nvPr/>
        </p:nvSpPr>
        <p:spPr>
          <a:xfrm>
            <a:off x="2952925" y="4663193"/>
            <a:ext cx="9076887" cy="707886"/>
          </a:xfrm>
          <a:prstGeom prst="rect">
            <a:avLst/>
          </a:prstGeom>
          <a:noFill/>
        </p:spPr>
        <p:txBody>
          <a:bodyPr wrap="square" rtlCol="0">
            <a:spAutoFit/>
          </a:bodyPr>
          <a:lstStyle/>
          <a:p>
            <a:r>
              <a:rPr lang="es-CO" sz="2000" b="1" dirty="0">
                <a:solidFill>
                  <a:schemeClr val="tx1">
                    <a:lumMod val="50000"/>
                    <a:lumOff val="50000"/>
                  </a:schemeClr>
                </a:solidFill>
              </a:rPr>
              <a:t>Cuenta con la </a:t>
            </a:r>
            <a:r>
              <a:rPr lang="es-CO" sz="2000" b="1" dirty="0">
                <a:solidFill>
                  <a:srgbClr val="ED6608"/>
                </a:solidFill>
              </a:rPr>
              <a:t>Biblioteca virtual</a:t>
            </a:r>
            <a:r>
              <a:rPr lang="es-CO" sz="2000" b="1" dirty="0">
                <a:solidFill>
                  <a:schemeClr val="tx1">
                    <a:lumMod val="50000"/>
                    <a:lumOff val="50000"/>
                  </a:schemeClr>
                </a:solidFill>
              </a:rPr>
              <a:t>, dentro de ella no se cuenta con los informes finales de los proyectos de investigación e innovación elaborados.</a:t>
            </a:r>
          </a:p>
        </p:txBody>
      </p:sp>
      <p:sp>
        <p:nvSpPr>
          <p:cNvPr id="12" name="18 CuadroTexto"/>
          <p:cNvSpPr txBox="1"/>
          <p:nvPr/>
        </p:nvSpPr>
        <p:spPr>
          <a:xfrm>
            <a:off x="2952925" y="5357485"/>
            <a:ext cx="9076887" cy="1015663"/>
          </a:xfrm>
          <a:prstGeom prst="rect">
            <a:avLst/>
          </a:prstGeom>
          <a:noFill/>
        </p:spPr>
        <p:txBody>
          <a:bodyPr wrap="square" rtlCol="0">
            <a:spAutoFit/>
          </a:bodyPr>
          <a:lstStyle/>
          <a:p>
            <a:r>
              <a:rPr lang="es-CO" sz="2000" b="1" dirty="0">
                <a:solidFill>
                  <a:srgbClr val="ED6608"/>
                </a:solidFill>
              </a:rPr>
              <a:t>Observación de mejora: </a:t>
            </a:r>
            <a:r>
              <a:rPr lang="es-CO" sz="2000" b="1" dirty="0">
                <a:solidFill>
                  <a:schemeClr val="tx1">
                    <a:lumMod val="50000"/>
                    <a:lumOff val="50000"/>
                  </a:schemeClr>
                </a:solidFill>
              </a:rPr>
              <a:t>Mejorar la ubicación de los documentos elaborados por la entidad, ya que por ejemplo los documentos técnicos se encuentran en un espacio de poca visibilidad dentro de la página.</a:t>
            </a:r>
          </a:p>
        </p:txBody>
      </p:sp>
    </p:spTree>
    <p:extLst>
      <p:ext uri="{BB962C8B-B14F-4D97-AF65-F5344CB8AC3E}">
        <p14:creationId xmlns:p14="http://schemas.microsoft.com/office/powerpoint/2010/main" val="703935017"/>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CuadroTexto 15"/>
          <p:cNvSpPr txBox="1">
            <a:spLocks noChangeArrowheads="1"/>
          </p:cNvSpPr>
          <p:nvPr/>
        </p:nvSpPr>
        <p:spPr bwMode="auto">
          <a:xfrm>
            <a:off x="1026867" y="434976"/>
            <a:ext cx="1031505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3200" b="1" dirty="0">
                <a:solidFill>
                  <a:srgbClr val="858585"/>
                </a:solidFill>
              </a:rPr>
              <a:t>Recomendaciones y Oportunidades de Mejora (1 de 2)</a:t>
            </a:r>
          </a:p>
        </p:txBody>
      </p:sp>
      <p:sp>
        <p:nvSpPr>
          <p:cNvPr id="9" name="Rectángulo 11"/>
          <p:cNvSpPr/>
          <p:nvPr/>
        </p:nvSpPr>
        <p:spPr>
          <a:xfrm>
            <a:off x="201337" y="1266060"/>
            <a:ext cx="9278862" cy="338554"/>
          </a:xfrm>
          <a:prstGeom prst="rect">
            <a:avLst/>
          </a:prstGeom>
        </p:spPr>
        <p:txBody>
          <a:bodyPr wrap="square">
            <a:spAutoFit/>
          </a:bodyPr>
          <a:lstStyle/>
          <a:p>
            <a:pPr algn="just"/>
            <a:endParaRPr lang="es-CO" sz="1600" dirty="0">
              <a:solidFill>
                <a:schemeClr val="tx1">
                  <a:lumMod val="50000"/>
                  <a:lumOff val="50000"/>
                </a:schemeClr>
              </a:solidFill>
            </a:endParaRPr>
          </a:p>
        </p:txBody>
      </p:sp>
      <p:sp>
        <p:nvSpPr>
          <p:cNvPr id="10" name="Rectángulo 9"/>
          <p:cNvSpPr/>
          <p:nvPr/>
        </p:nvSpPr>
        <p:spPr>
          <a:xfrm>
            <a:off x="503340" y="1883209"/>
            <a:ext cx="11071434" cy="3596882"/>
          </a:xfrm>
          <a:prstGeom prst="rect">
            <a:avLst/>
          </a:prstGeom>
        </p:spPr>
        <p:txBody>
          <a:bodyPr wrap="square">
            <a:spAutoFit/>
          </a:bodyPr>
          <a:lstStyle/>
          <a:p>
            <a:pPr algn="just">
              <a:lnSpc>
                <a:spcPct val="90000"/>
              </a:lnSpc>
              <a:spcBef>
                <a:spcPts val="1000"/>
              </a:spcBef>
            </a:pPr>
            <a:r>
              <a:rPr lang="es-CO" sz="2400" b="1" dirty="0">
                <a:solidFill>
                  <a:srgbClr val="858585"/>
                </a:solidFill>
                <a:ea typeface="MS PGothic" panose="020B0600070205080204" pitchFamily="34" charset="-128"/>
              </a:rPr>
              <a:t>Observar que tipo de </a:t>
            </a:r>
            <a:r>
              <a:rPr lang="es-CO" sz="2400" b="1" dirty="0">
                <a:solidFill>
                  <a:srgbClr val="FF8300"/>
                </a:solidFill>
                <a:ea typeface="MS PGothic" panose="020B0600070205080204" pitchFamily="34" charset="-128"/>
              </a:rPr>
              <a:t>buenas prácticas son desarrolladas por la ANI</a:t>
            </a:r>
            <a:r>
              <a:rPr lang="es-CO" sz="2400" b="1" dirty="0">
                <a:solidFill>
                  <a:srgbClr val="858585"/>
                </a:solidFill>
                <a:ea typeface="MS PGothic" panose="020B0600070205080204" pitchFamily="34" charset="-128"/>
              </a:rPr>
              <a:t>, para ser replicadas en las demás entidades que conforman el Sector</a:t>
            </a:r>
          </a:p>
          <a:p>
            <a:pPr algn="just">
              <a:lnSpc>
                <a:spcPct val="90000"/>
              </a:lnSpc>
              <a:spcBef>
                <a:spcPts val="1000"/>
              </a:spcBef>
            </a:pPr>
            <a:endParaRPr lang="es-CO" sz="2400" b="1" dirty="0">
              <a:solidFill>
                <a:srgbClr val="858585"/>
              </a:solidFill>
              <a:ea typeface="MS PGothic" panose="020B0600070205080204" pitchFamily="34" charset="-128"/>
            </a:endParaRPr>
          </a:p>
          <a:p>
            <a:pPr algn="just">
              <a:lnSpc>
                <a:spcPct val="90000"/>
              </a:lnSpc>
              <a:spcBef>
                <a:spcPts val="1000"/>
              </a:spcBef>
            </a:pPr>
            <a:r>
              <a:rPr lang="es-CO" sz="2400" b="1" dirty="0">
                <a:solidFill>
                  <a:srgbClr val="858585"/>
                </a:solidFill>
                <a:latin typeface="Calibri" panose="020F0502020204030204" pitchFamily="34" charset="0"/>
                <a:ea typeface="MS PGothic" panose="020B0600070205080204" pitchFamily="34" charset="-128"/>
              </a:rPr>
              <a:t>Con ocasión de la </a:t>
            </a:r>
            <a:r>
              <a:rPr lang="es-CO" sz="2400" b="1" dirty="0">
                <a:solidFill>
                  <a:srgbClr val="F38544"/>
                </a:solidFill>
                <a:latin typeface="Calibri" panose="020F0502020204030204" pitchFamily="34" charset="0"/>
                <a:ea typeface="MS PGothic" panose="020B0600070205080204" pitchFamily="34" charset="-128"/>
              </a:rPr>
              <a:t>nueva estimación 2015</a:t>
            </a:r>
            <a:r>
              <a:rPr lang="es-CO" sz="2400" b="1" dirty="0">
                <a:solidFill>
                  <a:srgbClr val="858585"/>
                </a:solidFill>
                <a:latin typeface="Calibri" panose="020F0502020204030204" pitchFamily="34" charset="0"/>
                <a:ea typeface="MS PGothic" panose="020B0600070205080204" pitchFamily="34" charset="-128"/>
              </a:rPr>
              <a:t>, se evidencia un avance importante en el </a:t>
            </a:r>
            <a:r>
              <a:rPr lang="es-CO" sz="2400" b="1" dirty="0">
                <a:solidFill>
                  <a:srgbClr val="F38544"/>
                </a:solidFill>
                <a:latin typeface="Calibri" panose="020F0502020204030204" pitchFamily="34" charset="0"/>
                <a:ea typeface="MS PGothic" panose="020B0600070205080204" pitchFamily="34" charset="-128"/>
              </a:rPr>
              <a:t>Índice Sintético de Desempeño Institucional – ISDI</a:t>
            </a:r>
            <a:r>
              <a:rPr lang="es-CO" sz="2400" b="1" dirty="0">
                <a:solidFill>
                  <a:srgbClr val="858585"/>
                </a:solidFill>
                <a:latin typeface="Calibri" panose="020F0502020204030204" pitchFamily="34" charset="0"/>
                <a:ea typeface="MS PGothic" panose="020B0600070205080204" pitchFamily="34" charset="-128"/>
              </a:rPr>
              <a:t>, no obstante, y a partir de lo observado se recomienda definir planes de mejora conducentes a impulsar la productividad pública</a:t>
            </a:r>
          </a:p>
          <a:p>
            <a:pPr algn="just">
              <a:lnSpc>
                <a:spcPct val="90000"/>
              </a:lnSpc>
              <a:spcBef>
                <a:spcPts val="1000"/>
              </a:spcBef>
            </a:pPr>
            <a:endParaRPr lang="es-CO" sz="2400" b="1" dirty="0">
              <a:solidFill>
                <a:srgbClr val="858585"/>
              </a:solidFill>
              <a:ea typeface="MS PGothic" panose="020B0600070205080204" pitchFamily="34" charset="-128"/>
            </a:endParaRPr>
          </a:p>
          <a:p>
            <a:pPr algn="just">
              <a:lnSpc>
                <a:spcPct val="90000"/>
              </a:lnSpc>
              <a:spcBef>
                <a:spcPts val="1000"/>
              </a:spcBef>
            </a:pPr>
            <a:endParaRPr lang="es-CO" sz="2400" b="1" dirty="0">
              <a:solidFill>
                <a:srgbClr val="858585"/>
              </a:solidFill>
              <a:ea typeface="MS PGothic" panose="020B0600070205080204" pitchFamily="34" charset="-128"/>
            </a:endParaRPr>
          </a:p>
        </p:txBody>
      </p:sp>
    </p:spTree>
    <p:extLst>
      <p:ext uri="{BB962C8B-B14F-4D97-AF65-F5344CB8AC3E}">
        <p14:creationId xmlns:p14="http://schemas.microsoft.com/office/powerpoint/2010/main" val="3861074459"/>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8489659" y="6006517"/>
            <a:ext cx="3668785" cy="797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CuadroTexto 15"/>
          <p:cNvSpPr txBox="1">
            <a:spLocks noChangeArrowheads="1"/>
          </p:cNvSpPr>
          <p:nvPr/>
        </p:nvSpPr>
        <p:spPr bwMode="auto">
          <a:xfrm>
            <a:off x="867477" y="434976"/>
            <a:ext cx="1063383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3200" b="1" dirty="0">
                <a:solidFill>
                  <a:srgbClr val="858585"/>
                </a:solidFill>
              </a:rPr>
              <a:t>Recomendaciones y Oportunidades de Mejora (2 de 2)</a:t>
            </a:r>
          </a:p>
        </p:txBody>
      </p:sp>
      <p:pic>
        <p:nvPicPr>
          <p:cNvPr id="4" name="Imagen 4">
            <a:extLst/>
          </p:cNvPr>
          <p:cNvPicPr>
            <a:picLocks noChangeAspect="1"/>
          </p:cNvPicPr>
          <p:nvPr/>
        </p:nvPicPr>
        <p:blipFill>
          <a:blip r:embed="rId4"/>
          <a:stretch>
            <a:fillRect/>
          </a:stretch>
        </p:blipFill>
        <p:spPr>
          <a:xfrm>
            <a:off x="227065" y="1744433"/>
            <a:ext cx="2520000" cy="977012"/>
          </a:xfrm>
          <a:prstGeom prst="rect">
            <a:avLst/>
          </a:prstGeom>
        </p:spPr>
      </p:pic>
      <p:pic>
        <p:nvPicPr>
          <p:cNvPr id="6" name="Imagen 5" descr="Resultado de imagen para logo aerocivil">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7606" y="4539841"/>
            <a:ext cx="1509459" cy="1481019"/>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11"/>
          <p:cNvSpPr/>
          <p:nvPr/>
        </p:nvSpPr>
        <p:spPr>
          <a:xfrm>
            <a:off x="3218607" y="955667"/>
            <a:ext cx="8686009" cy="2554545"/>
          </a:xfrm>
          <a:prstGeom prst="rect">
            <a:avLst/>
          </a:prstGeom>
        </p:spPr>
        <p:txBody>
          <a:bodyPr wrap="square">
            <a:spAutoFit/>
          </a:bodyPr>
          <a:lstStyle/>
          <a:p>
            <a:pPr algn="just"/>
            <a:r>
              <a:rPr lang="es-CO" sz="1600" b="1" dirty="0">
                <a:solidFill>
                  <a:schemeClr val="accent2"/>
                </a:solidFill>
              </a:rPr>
              <a:t>Mesa de Trabajo: </a:t>
            </a:r>
            <a:r>
              <a:rPr lang="es-CO" sz="1600" dirty="0">
                <a:solidFill>
                  <a:schemeClr val="bg1">
                    <a:lumMod val="50000"/>
                  </a:schemeClr>
                </a:solidFill>
              </a:rPr>
              <a:t>Enviado mediante E-mail el diagnóstico  el 04/11</a:t>
            </a:r>
          </a:p>
          <a:p>
            <a:pPr algn="just"/>
            <a:r>
              <a:rPr lang="es-CO" sz="1600" b="1" dirty="0">
                <a:solidFill>
                  <a:schemeClr val="accent2"/>
                </a:solidFill>
              </a:rPr>
              <a:t>Plan de Mejora: </a:t>
            </a:r>
            <a:r>
              <a:rPr lang="es-CO" sz="1600" dirty="0">
                <a:solidFill>
                  <a:schemeClr val="bg1">
                    <a:lumMod val="50000"/>
                  </a:schemeClr>
                </a:solidFill>
              </a:rPr>
              <a:t>Pendiente de envío por parte de la Entidad.</a:t>
            </a:r>
          </a:p>
          <a:p>
            <a:pPr algn="just"/>
            <a:r>
              <a:rPr lang="es-CO" sz="1600" b="1" dirty="0">
                <a:solidFill>
                  <a:schemeClr val="accent2"/>
                </a:solidFill>
              </a:rPr>
              <a:t>Observaciones: </a:t>
            </a:r>
            <a:r>
              <a:rPr lang="es-CO" sz="1600" dirty="0">
                <a:solidFill>
                  <a:schemeClr val="bg1">
                    <a:lumMod val="50000"/>
                  </a:schemeClr>
                </a:solidFill>
              </a:rPr>
              <a:t>Los principales aspectos a mejorar para el Sistema de Control Interno tienen que ver con el Entorno de Control y Direccionamiento Estratégico, en los siguientes aspectos:</a:t>
            </a:r>
          </a:p>
          <a:p>
            <a:pPr algn="just"/>
            <a:endParaRPr lang="es-CO" sz="1600" dirty="0">
              <a:solidFill>
                <a:schemeClr val="bg1">
                  <a:lumMod val="50000"/>
                </a:schemeClr>
              </a:solidFill>
            </a:endParaRPr>
          </a:p>
          <a:p>
            <a:pPr marL="285750" indent="-285750" algn="just">
              <a:buFont typeface="Wingdings" panose="05000000000000000000" pitchFamily="2" charset="2"/>
              <a:buChar char="ü"/>
            </a:pPr>
            <a:r>
              <a:rPr lang="es-CO" sz="1600" dirty="0">
                <a:solidFill>
                  <a:schemeClr val="bg1">
                    <a:lumMod val="50000"/>
                  </a:schemeClr>
                </a:solidFill>
              </a:rPr>
              <a:t>Revisar los aspectos relacionados con las fases y requerimientos establecidos en  la política de talento humano para al estructuración del Plan Institucional de Capacitación y los planes de bienestar e incentivos. Establecer planes de mejoramiento individual.</a:t>
            </a:r>
          </a:p>
          <a:p>
            <a:pPr marL="285750" indent="-285750" algn="just">
              <a:buFont typeface="Wingdings" panose="05000000000000000000" pitchFamily="2" charset="2"/>
              <a:buChar char="ü"/>
            </a:pPr>
            <a:r>
              <a:rPr lang="es-CO" sz="1600" dirty="0">
                <a:solidFill>
                  <a:schemeClr val="bg1">
                    <a:lumMod val="50000"/>
                  </a:schemeClr>
                </a:solidFill>
              </a:rPr>
              <a:t>Revisar el Modelo de Operación por procesos, con el fin de actualizar los procesos, procedimientos, indicadores y otras herramientas para el control a la gestión institucional.</a:t>
            </a:r>
          </a:p>
        </p:txBody>
      </p:sp>
      <p:sp>
        <p:nvSpPr>
          <p:cNvPr id="8" name="Rectángulo 11"/>
          <p:cNvSpPr/>
          <p:nvPr/>
        </p:nvSpPr>
        <p:spPr>
          <a:xfrm>
            <a:off x="3109750" y="3756857"/>
            <a:ext cx="8686009" cy="3046988"/>
          </a:xfrm>
          <a:prstGeom prst="rect">
            <a:avLst/>
          </a:prstGeom>
        </p:spPr>
        <p:txBody>
          <a:bodyPr wrap="square">
            <a:spAutoFit/>
          </a:bodyPr>
          <a:lstStyle/>
          <a:p>
            <a:pPr algn="just"/>
            <a:r>
              <a:rPr lang="es-CO" sz="1600" b="1" dirty="0">
                <a:solidFill>
                  <a:schemeClr val="accent2"/>
                </a:solidFill>
              </a:rPr>
              <a:t>Mesa de Trabajo: </a:t>
            </a:r>
            <a:r>
              <a:rPr lang="es-CO" sz="1600" dirty="0">
                <a:solidFill>
                  <a:schemeClr val="bg1">
                    <a:lumMod val="50000"/>
                  </a:schemeClr>
                </a:solidFill>
              </a:rPr>
              <a:t>Llevada a cabo el 01 de noviembre de 2016</a:t>
            </a:r>
          </a:p>
          <a:p>
            <a:pPr algn="just"/>
            <a:r>
              <a:rPr lang="es-CO" sz="1600" b="1" dirty="0">
                <a:solidFill>
                  <a:schemeClr val="accent2"/>
                </a:solidFill>
              </a:rPr>
              <a:t>Plan de Mejora: </a:t>
            </a:r>
            <a:r>
              <a:rPr lang="es-CO" sz="1600" dirty="0">
                <a:solidFill>
                  <a:schemeClr val="bg1">
                    <a:lumMod val="50000"/>
                  </a:schemeClr>
                </a:solidFill>
              </a:rPr>
              <a:t>Pendiente de envío por parte de la Entidad.</a:t>
            </a:r>
          </a:p>
          <a:p>
            <a:pPr algn="just"/>
            <a:r>
              <a:rPr lang="es-CO" sz="1600" b="1" dirty="0">
                <a:solidFill>
                  <a:schemeClr val="accent2"/>
                </a:solidFill>
              </a:rPr>
              <a:t>Observaciones: </a:t>
            </a:r>
            <a:r>
              <a:rPr lang="es-CO" sz="1600" dirty="0">
                <a:solidFill>
                  <a:schemeClr val="bg1">
                    <a:lumMod val="50000"/>
                  </a:schemeClr>
                </a:solidFill>
              </a:rPr>
              <a:t>Los principales aspectos a mejorar para el Sistema de Control Interno tienen que ver con el Entorno de Control, Direccionamiento Estratégico y Administración de Riesgos, en los siguientes aspectos:</a:t>
            </a:r>
          </a:p>
          <a:p>
            <a:pPr algn="just"/>
            <a:endParaRPr lang="es-CO" sz="1600" dirty="0">
              <a:solidFill>
                <a:schemeClr val="bg1">
                  <a:lumMod val="50000"/>
                </a:schemeClr>
              </a:solidFill>
            </a:endParaRPr>
          </a:p>
          <a:p>
            <a:pPr marL="285750" indent="-285750" algn="just">
              <a:buFont typeface="Wingdings" panose="05000000000000000000" pitchFamily="2" charset="2"/>
              <a:buChar char="ü"/>
            </a:pPr>
            <a:r>
              <a:rPr lang="es-CO" sz="1600" dirty="0">
                <a:solidFill>
                  <a:schemeClr val="bg1">
                    <a:lumMod val="50000"/>
                  </a:schemeClr>
                </a:solidFill>
              </a:rPr>
              <a:t>Revisión, actualización y divulgación con las modificaciones del Plan Institucional de Capacitación. Igual situación para el Programa de Bienestar e Incentivos.</a:t>
            </a:r>
          </a:p>
          <a:p>
            <a:pPr marL="285750" indent="-285750" algn="just">
              <a:buFont typeface="Wingdings" panose="05000000000000000000" pitchFamily="2" charset="2"/>
              <a:buChar char="ü"/>
            </a:pPr>
            <a:r>
              <a:rPr lang="es-CO" sz="1600" dirty="0">
                <a:solidFill>
                  <a:schemeClr val="bg1">
                    <a:lumMod val="50000"/>
                  </a:schemeClr>
                </a:solidFill>
              </a:rPr>
              <a:t>Revisar el Modelo de Operación por procesos, con el fin de actualizar los procesos, procedimientos, indicadores y otras herramientas para el control a la gestión institucional.</a:t>
            </a:r>
          </a:p>
          <a:p>
            <a:pPr marL="285750" indent="-285750" algn="just">
              <a:buFont typeface="Wingdings" panose="05000000000000000000" pitchFamily="2" charset="2"/>
              <a:buChar char="ü"/>
            </a:pPr>
            <a:r>
              <a:rPr lang="es-CO" sz="1600" dirty="0">
                <a:solidFill>
                  <a:schemeClr val="bg1">
                    <a:lumMod val="50000"/>
                  </a:schemeClr>
                </a:solidFill>
              </a:rPr>
              <a:t>Fortalecer la gestión del riesgo en la entidad, especialmente en la implementación de controles para evitar la materialización de los riesgos</a:t>
            </a:r>
          </a:p>
        </p:txBody>
      </p:sp>
    </p:spTree>
    <p:extLst>
      <p:ext uri="{BB962C8B-B14F-4D97-AF65-F5344CB8AC3E}">
        <p14:creationId xmlns:p14="http://schemas.microsoft.com/office/powerpoint/2010/main" val="2159726702"/>
      </p:ext>
    </p:extLst>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4" name="Conector recto 3"/>
          <p:cNvCxnSpPr/>
          <p:nvPr/>
        </p:nvCxnSpPr>
        <p:spPr>
          <a:xfrm>
            <a:off x="6096000" y="1758157"/>
            <a:ext cx="0" cy="3341687"/>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CuadroTexto 4"/>
          <p:cNvSpPr txBox="1">
            <a:spLocks noChangeArrowheads="1"/>
          </p:cNvSpPr>
          <p:nvPr/>
        </p:nvSpPr>
        <p:spPr bwMode="auto">
          <a:xfrm>
            <a:off x="6349436" y="2503810"/>
            <a:ext cx="4440483" cy="925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eaLnBrk="1" hangingPunct="1">
              <a:lnSpc>
                <a:spcPct val="80000"/>
              </a:lnSpc>
              <a:spcBef>
                <a:spcPct val="0"/>
              </a:spcBef>
              <a:buFontTx/>
              <a:buNone/>
            </a:pPr>
            <a:r>
              <a:rPr lang="es-ES_tradnl" altLang="es-CO" sz="6600" b="1" dirty="0">
                <a:solidFill>
                  <a:srgbClr val="7F7F7F"/>
                </a:solidFill>
              </a:rPr>
              <a:t>¡Gracias!</a:t>
            </a:r>
            <a:endParaRPr lang="es-ES_tradnl" altLang="es-CO" sz="2000" b="1" i="1" dirty="0">
              <a:solidFill>
                <a:srgbClr val="7F7F7F"/>
              </a:solidFill>
            </a:endParaRPr>
          </a:p>
        </p:txBody>
      </p:sp>
      <p:sp>
        <p:nvSpPr>
          <p:cNvPr id="6" name="Rectángulo 7"/>
          <p:cNvSpPr>
            <a:spLocks noChangeArrowheads="1"/>
          </p:cNvSpPr>
          <p:nvPr/>
        </p:nvSpPr>
        <p:spPr bwMode="auto">
          <a:xfrm>
            <a:off x="6349438" y="3429000"/>
            <a:ext cx="497505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None/>
            </a:pPr>
            <a:r>
              <a:rPr lang="pt-BR" sz="1400" b="1" dirty="0"/>
              <a:t>eva@funcionpublica.gov.co </a:t>
            </a:r>
          </a:p>
          <a:p>
            <a:pPr>
              <a:lnSpc>
                <a:spcPct val="100000"/>
              </a:lnSpc>
              <a:spcBef>
                <a:spcPct val="0"/>
              </a:spcBef>
              <a:buNone/>
            </a:pPr>
            <a:r>
              <a:rPr lang="pt-BR" sz="1400" b="1" dirty="0"/>
              <a:t>3341245 – 3342771 – 5667649 (ext. 196)</a:t>
            </a:r>
          </a:p>
          <a:p>
            <a:pPr>
              <a:lnSpc>
                <a:spcPct val="100000"/>
              </a:lnSpc>
              <a:spcBef>
                <a:spcPct val="0"/>
              </a:spcBef>
              <a:buNone/>
            </a:pPr>
            <a:r>
              <a:rPr lang="pt-BR" sz="1400" b="1" dirty="0"/>
              <a:t>@DAFP_COLOMBIA </a:t>
            </a:r>
          </a:p>
          <a:p>
            <a:pPr>
              <a:lnSpc>
                <a:spcPct val="100000"/>
              </a:lnSpc>
              <a:spcBef>
                <a:spcPct val="0"/>
              </a:spcBef>
              <a:buNone/>
            </a:pPr>
            <a:r>
              <a:rPr lang="pt-BR" sz="1400" b="1" dirty="0"/>
              <a:t>facebook.com/</a:t>
            </a:r>
            <a:r>
              <a:rPr lang="pt-BR" sz="1400" b="1" dirty="0" err="1"/>
              <a:t>FuncionPublica</a:t>
            </a:r>
            <a:endParaRPr lang="es-CO" altLang="es-CO" sz="1400" dirty="0">
              <a:solidFill>
                <a:srgbClr val="7F7F7F"/>
              </a:solidFill>
            </a:endParaRPr>
          </a:p>
        </p:txBody>
      </p:sp>
      <p:cxnSp>
        <p:nvCxnSpPr>
          <p:cNvPr id="7" name="Conector recto 2"/>
          <p:cNvCxnSpPr/>
          <p:nvPr/>
        </p:nvCxnSpPr>
        <p:spPr>
          <a:xfrm>
            <a:off x="3978276" y="3875089"/>
            <a:ext cx="34925" cy="2416175"/>
          </a:xfrm>
          <a:prstGeom prst="line">
            <a:avLst/>
          </a:prstGeom>
          <a:ln>
            <a:solidFill>
              <a:schemeClr val="bg1"/>
            </a:solidFill>
            <a:headEnd type="oval"/>
            <a:tailEnd type="ova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2139756"/>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019889"/>
            <a:ext cx="9144000" cy="818222"/>
          </a:xfrm>
          <a:prstGeom prst="rect">
            <a:avLst/>
          </a:prstGeom>
        </p:spPr>
      </p:pic>
      <p:sp>
        <p:nvSpPr>
          <p:cNvPr id="11" name="CuadroTexto 15"/>
          <p:cNvSpPr txBox="1">
            <a:spLocks noChangeArrowheads="1"/>
          </p:cNvSpPr>
          <p:nvPr/>
        </p:nvSpPr>
        <p:spPr bwMode="auto">
          <a:xfrm>
            <a:off x="2422908" y="2317110"/>
            <a:ext cx="757677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r>
              <a:rPr lang="es-CO" altLang="es-CO" sz="4800" b="1" dirty="0">
                <a:solidFill>
                  <a:srgbClr val="7F7F7F"/>
                </a:solidFill>
              </a:rPr>
              <a:t>Generalidades y Conformación del Sector</a:t>
            </a:r>
          </a:p>
        </p:txBody>
      </p:sp>
      <p:sp>
        <p:nvSpPr>
          <p:cNvPr id="13" name="CuadroTexto 15"/>
          <p:cNvSpPr txBox="1">
            <a:spLocks noChangeArrowheads="1"/>
          </p:cNvSpPr>
          <p:nvPr/>
        </p:nvSpPr>
        <p:spPr bwMode="auto">
          <a:xfrm>
            <a:off x="1523999" y="3004349"/>
            <a:ext cx="79716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lnSpc>
                <a:spcPct val="100000"/>
              </a:lnSpc>
              <a:spcBef>
                <a:spcPct val="0"/>
              </a:spcBef>
              <a:buFontTx/>
              <a:buNone/>
            </a:pPr>
            <a:r>
              <a:rPr lang="es-ES_tradnl" altLang="es-CO" sz="4800" b="1" dirty="0">
                <a:solidFill>
                  <a:schemeClr val="bg1"/>
                </a:solidFill>
              </a:rPr>
              <a:t>1</a:t>
            </a:r>
          </a:p>
        </p:txBody>
      </p:sp>
    </p:spTree>
    <p:extLst>
      <p:ext uri="{BB962C8B-B14F-4D97-AF65-F5344CB8AC3E}">
        <p14:creationId xmlns:p14="http://schemas.microsoft.com/office/powerpoint/2010/main" val="1313738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CuadroTexto 15"/>
          <p:cNvSpPr txBox="1">
            <a:spLocks noChangeArrowheads="1"/>
          </p:cNvSpPr>
          <p:nvPr/>
        </p:nvSpPr>
        <p:spPr bwMode="auto">
          <a:xfrm>
            <a:off x="1612391" y="434976"/>
            <a:ext cx="9144001"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3200" b="1" dirty="0">
                <a:solidFill>
                  <a:srgbClr val="858585"/>
                </a:solidFill>
              </a:rPr>
              <a:t>Conformación del Sector</a:t>
            </a:r>
          </a:p>
        </p:txBody>
      </p:sp>
      <p:sp>
        <p:nvSpPr>
          <p:cNvPr id="14" name="CuadroTexto 13"/>
          <p:cNvSpPr txBox="1"/>
          <p:nvPr/>
        </p:nvSpPr>
        <p:spPr>
          <a:xfrm>
            <a:off x="0" y="6551953"/>
            <a:ext cx="8674217" cy="276999"/>
          </a:xfrm>
          <a:prstGeom prst="rect">
            <a:avLst/>
          </a:prstGeom>
          <a:noFill/>
        </p:spPr>
        <p:txBody>
          <a:bodyPr wrap="square" rtlCol="0">
            <a:spAutoFit/>
          </a:bodyPr>
          <a:lstStyle/>
          <a:p>
            <a:r>
              <a:rPr lang="es-CO" sz="1200" b="1" i="1" dirty="0">
                <a:solidFill>
                  <a:srgbClr val="632B00"/>
                </a:solidFill>
              </a:rPr>
              <a:t>Fuente: Función Pública, Dirección de Desarrollo Organizacional, septiembre 30 de 2016</a:t>
            </a:r>
          </a:p>
        </p:txBody>
      </p:sp>
      <p:sp>
        <p:nvSpPr>
          <p:cNvPr id="23" name="Rectángulo 22">
            <a:extLst>
              <a:ext uri="{FF2B5EF4-FFF2-40B4-BE49-F238E27FC236}">
                <a16:creationId xmlns:a16="http://schemas.microsoft.com/office/drawing/2014/main" id="{00000000-0008-0000-0F00-000042000000}"/>
              </a:ext>
            </a:extLst>
          </p:cNvPr>
          <p:cNvSpPr/>
          <p:nvPr/>
        </p:nvSpPr>
        <p:spPr>
          <a:xfrm>
            <a:off x="218466" y="1036757"/>
            <a:ext cx="9093314" cy="280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s-CO" sz="2000" b="1" dirty="0">
                <a:solidFill>
                  <a:srgbClr val="404040"/>
                </a:solidFill>
              </a:rPr>
              <a:t>El Sector está constituido por el Ministerio y 7 Entidades Adscritas, así</a:t>
            </a:r>
            <a:endParaRPr lang="es-ES" sz="2000" dirty="0"/>
          </a:p>
        </p:txBody>
      </p:sp>
      <p:sp>
        <p:nvSpPr>
          <p:cNvPr id="2" name="Elipse 1"/>
          <p:cNvSpPr/>
          <p:nvPr/>
        </p:nvSpPr>
        <p:spPr>
          <a:xfrm>
            <a:off x="4531932" y="3014099"/>
            <a:ext cx="1997375" cy="1997375"/>
          </a:xfrm>
          <a:prstGeom prst="ellipse">
            <a:avLst/>
          </a:prstGeom>
          <a:solidFill>
            <a:srgbClr val="ED7D31"/>
          </a:solidFill>
          <a:ln w="38100"/>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s-CO" sz="2400" b="1" dirty="0"/>
              <a:t>Ministerio de Transporte</a:t>
            </a:r>
          </a:p>
        </p:txBody>
      </p:sp>
      <p:sp>
        <p:nvSpPr>
          <p:cNvPr id="29" name="CuadroTexto 28"/>
          <p:cNvSpPr txBox="1"/>
          <p:nvPr/>
        </p:nvSpPr>
        <p:spPr>
          <a:xfrm>
            <a:off x="218466" y="2240924"/>
            <a:ext cx="2526257" cy="707886"/>
          </a:xfrm>
          <a:prstGeom prst="rect">
            <a:avLst/>
          </a:prstGeom>
          <a:noFill/>
        </p:spPr>
        <p:txBody>
          <a:bodyPr wrap="square" rtlCol="0">
            <a:spAutoFit/>
          </a:bodyPr>
          <a:lstStyle/>
          <a:p>
            <a:pPr marL="228600" indent="-228600">
              <a:buAutoNum type="arabicPeriod"/>
            </a:pPr>
            <a:r>
              <a:rPr lang="es-CO" sz="2000" dirty="0"/>
              <a:t>Agencia Nacional de Infraestructura -</a:t>
            </a:r>
            <a:r>
              <a:rPr lang="es-CO" sz="2000" dirty="0" err="1"/>
              <a:t>ANI</a:t>
            </a:r>
            <a:endParaRPr lang="es-CO" sz="2000" dirty="0"/>
          </a:p>
        </p:txBody>
      </p:sp>
      <p:sp>
        <p:nvSpPr>
          <p:cNvPr id="31" name="CuadroTexto 30"/>
          <p:cNvSpPr txBox="1"/>
          <p:nvPr/>
        </p:nvSpPr>
        <p:spPr>
          <a:xfrm>
            <a:off x="8316515" y="5214718"/>
            <a:ext cx="4006113" cy="1015663"/>
          </a:xfrm>
          <a:prstGeom prst="rect">
            <a:avLst/>
          </a:prstGeom>
          <a:noFill/>
        </p:spPr>
        <p:txBody>
          <a:bodyPr wrap="square" rtlCol="0">
            <a:spAutoFit/>
          </a:bodyPr>
          <a:lstStyle>
            <a:defPPr>
              <a:defRPr lang="en-US"/>
            </a:defPPr>
            <a:lvl1pPr marL="228600" indent="-228600">
              <a:buAutoNum type="arabicPeriod"/>
              <a:defRPr sz="1400"/>
            </a:lvl1pPr>
          </a:lstStyle>
          <a:p>
            <a:r>
              <a:rPr lang="es-CO" sz="2000" dirty="0"/>
              <a:t>Agencia Nacional de Seguridad Vial —</a:t>
            </a:r>
            <a:r>
              <a:rPr lang="es-CO" sz="2000" dirty="0" err="1"/>
              <a:t>ANSV</a:t>
            </a:r>
            <a:r>
              <a:rPr lang="es-CO" sz="2000" dirty="0"/>
              <a:t> </a:t>
            </a:r>
          </a:p>
          <a:p>
            <a:r>
              <a:rPr lang="es-CO" sz="2000" dirty="0"/>
              <a:t>Instituto Nacional de Vías -</a:t>
            </a:r>
            <a:r>
              <a:rPr lang="es-CO" sz="2000" dirty="0" err="1"/>
              <a:t>INVIAS</a:t>
            </a:r>
            <a:endParaRPr lang="es-CO" sz="2000" dirty="0"/>
          </a:p>
        </p:txBody>
      </p:sp>
      <p:sp>
        <p:nvSpPr>
          <p:cNvPr id="19" name="CuadroTexto 18"/>
          <p:cNvSpPr txBox="1"/>
          <p:nvPr/>
        </p:nvSpPr>
        <p:spPr>
          <a:xfrm>
            <a:off x="218465" y="5094288"/>
            <a:ext cx="2526257" cy="1015663"/>
          </a:xfrm>
          <a:prstGeom prst="rect">
            <a:avLst/>
          </a:prstGeom>
          <a:noFill/>
        </p:spPr>
        <p:txBody>
          <a:bodyPr wrap="square" rtlCol="0">
            <a:spAutoFit/>
          </a:bodyPr>
          <a:lstStyle>
            <a:defPPr>
              <a:defRPr lang="en-US"/>
            </a:defPPr>
            <a:lvl1pPr marL="228600" indent="-228600">
              <a:buAutoNum type="arabicPeriod"/>
              <a:defRPr sz="1400"/>
            </a:lvl1pPr>
          </a:lstStyle>
          <a:p>
            <a:r>
              <a:rPr lang="es-CO" sz="2000" dirty="0"/>
              <a:t>Superintendencia de Puertos y Transporte </a:t>
            </a:r>
          </a:p>
        </p:txBody>
      </p:sp>
      <p:sp>
        <p:nvSpPr>
          <p:cNvPr id="11" name="Elipse 10"/>
          <p:cNvSpPr/>
          <p:nvPr/>
        </p:nvSpPr>
        <p:spPr>
          <a:xfrm>
            <a:off x="6236798" y="1664740"/>
            <a:ext cx="2225031" cy="1726071"/>
          </a:xfrm>
          <a:prstGeom prst="ellipse">
            <a:avLst/>
          </a:prstGeom>
          <a:solidFill>
            <a:srgbClr val="FFC000"/>
          </a:solidFill>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s-CO" sz="1600" b="1" dirty="0">
                <a:solidFill>
                  <a:schemeClr val="tx1"/>
                </a:solidFill>
              </a:rPr>
              <a:t>Unidades Administrativas Especiales con Personería Jurídica</a:t>
            </a:r>
          </a:p>
        </p:txBody>
      </p:sp>
      <p:sp>
        <p:nvSpPr>
          <p:cNvPr id="16" name="Elipse 15"/>
          <p:cNvSpPr/>
          <p:nvPr/>
        </p:nvSpPr>
        <p:spPr>
          <a:xfrm>
            <a:off x="6236798" y="4573650"/>
            <a:ext cx="2151507" cy="1869665"/>
          </a:xfrm>
          <a:prstGeom prst="ellipse">
            <a:avLst/>
          </a:prstGeom>
          <a:solidFill>
            <a:srgbClr val="FFC000"/>
          </a:solidFill>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s-CO" sz="1600" b="1" dirty="0">
                <a:solidFill>
                  <a:schemeClr val="tx1"/>
                </a:solidFill>
              </a:rPr>
              <a:t>Establecimientos Públicos</a:t>
            </a:r>
          </a:p>
        </p:txBody>
      </p:sp>
      <p:sp>
        <p:nvSpPr>
          <p:cNvPr id="18" name="Elipse 17"/>
          <p:cNvSpPr/>
          <p:nvPr/>
        </p:nvSpPr>
        <p:spPr>
          <a:xfrm>
            <a:off x="2419927" y="4489289"/>
            <a:ext cx="2110269" cy="1845389"/>
          </a:xfrm>
          <a:prstGeom prst="ellipse">
            <a:avLst/>
          </a:prstGeom>
          <a:solidFill>
            <a:srgbClr val="FFC000"/>
          </a:solidFill>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s-CO" sz="1600" b="1" dirty="0">
                <a:solidFill>
                  <a:schemeClr val="tx1"/>
                </a:solidFill>
              </a:rPr>
              <a:t>Superintendencia sin Personería Jurídica</a:t>
            </a:r>
          </a:p>
        </p:txBody>
      </p:sp>
      <p:sp>
        <p:nvSpPr>
          <p:cNvPr id="33" name="Elipse 32"/>
          <p:cNvSpPr/>
          <p:nvPr/>
        </p:nvSpPr>
        <p:spPr>
          <a:xfrm>
            <a:off x="2719148" y="1773379"/>
            <a:ext cx="1979156" cy="1699917"/>
          </a:xfrm>
          <a:prstGeom prst="ellipse">
            <a:avLst/>
          </a:prstGeom>
          <a:solidFill>
            <a:srgbClr val="FFC000"/>
          </a:solidFill>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s-CO" sz="1600" b="1" dirty="0">
                <a:solidFill>
                  <a:schemeClr val="tx1"/>
                </a:solidFill>
              </a:rPr>
              <a:t>Agencia Estatal de Naturaleza Especial</a:t>
            </a:r>
          </a:p>
        </p:txBody>
      </p:sp>
      <p:cxnSp>
        <p:nvCxnSpPr>
          <p:cNvPr id="45" name="Conector recto 44"/>
          <p:cNvCxnSpPr>
            <a:stCxn id="33" idx="5"/>
            <a:endCxn id="2" idx="1"/>
          </p:cNvCxnSpPr>
          <p:nvPr/>
        </p:nvCxnSpPr>
        <p:spPr>
          <a:xfrm>
            <a:off x="4408463" y="3224349"/>
            <a:ext cx="415978" cy="82259"/>
          </a:xfrm>
          <a:prstGeom prst="line">
            <a:avLst/>
          </a:prstGeom>
          <a:ln w="38100">
            <a:solidFill>
              <a:srgbClr val="B06E0E"/>
            </a:solidFill>
            <a:prstDash val="sysDot"/>
          </a:ln>
        </p:spPr>
        <p:style>
          <a:lnRef idx="1">
            <a:schemeClr val="accent1"/>
          </a:lnRef>
          <a:fillRef idx="0">
            <a:schemeClr val="accent1"/>
          </a:fillRef>
          <a:effectRef idx="0">
            <a:schemeClr val="accent1"/>
          </a:effectRef>
          <a:fontRef idx="minor">
            <a:schemeClr val="tx1"/>
          </a:fontRef>
        </p:style>
      </p:cxnSp>
      <p:cxnSp>
        <p:nvCxnSpPr>
          <p:cNvPr id="47" name="Conector recto 46"/>
          <p:cNvCxnSpPr>
            <a:stCxn id="18" idx="7"/>
            <a:endCxn id="2" idx="3"/>
          </p:cNvCxnSpPr>
          <p:nvPr/>
        </p:nvCxnSpPr>
        <p:spPr>
          <a:xfrm flipV="1">
            <a:off x="4221154" y="4718965"/>
            <a:ext cx="603287" cy="40575"/>
          </a:xfrm>
          <a:prstGeom prst="line">
            <a:avLst/>
          </a:prstGeom>
          <a:ln w="38100">
            <a:solidFill>
              <a:srgbClr val="B06E0E"/>
            </a:solidFill>
            <a:prstDash val="sysDot"/>
          </a:ln>
        </p:spPr>
        <p:style>
          <a:lnRef idx="1">
            <a:schemeClr val="accent1"/>
          </a:lnRef>
          <a:fillRef idx="0">
            <a:schemeClr val="accent1"/>
          </a:fillRef>
          <a:effectRef idx="0">
            <a:schemeClr val="accent1"/>
          </a:effectRef>
          <a:fontRef idx="minor">
            <a:schemeClr val="tx1"/>
          </a:fontRef>
        </p:style>
      </p:cxnSp>
      <p:cxnSp>
        <p:nvCxnSpPr>
          <p:cNvPr id="48" name="Conector recto 47"/>
          <p:cNvCxnSpPr>
            <a:stCxn id="2" idx="7"/>
            <a:endCxn id="11" idx="3"/>
          </p:cNvCxnSpPr>
          <p:nvPr/>
        </p:nvCxnSpPr>
        <p:spPr>
          <a:xfrm flipV="1">
            <a:off x="6236798" y="3138034"/>
            <a:ext cx="325848" cy="168574"/>
          </a:xfrm>
          <a:prstGeom prst="line">
            <a:avLst/>
          </a:prstGeom>
          <a:ln w="38100">
            <a:solidFill>
              <a:srgbClr val="B06E0E"/>
            </a:solidFill>
            <a:prstDash val="sysDot"/>
          </a:ln>
        </p:spPr>
        <p:style>
          <a:lnRef idx="1">
            <a:schemeClr val="accent1"/>
          </a:lnRef>
          <a:fillRef idx="0">
            <a:schemeClr val="accent1"/>
          </a:fillRef>
          <a:effectRef idx="0">
            <a:schemeClr val="accent1"/>
          </a:effectRef>
          <a:fontRef idx="minor">
            <a:schemeClr val="tx1"/>
          </a:fontRef>
        </p:style>
      </p:cxnSp>
      <p:cxnSp>
        <p:nvCxnSpPr>
          <p:cNvPr id="49" name="Conector recto 48"/>
          <p:cNvCxnSpPr>
            <a:stCxn id="2" idx="5"/>
            <a:endCxn id="16" idx="1"/>
          </p:cNvCxnSpPr>
          <p:nvPr/>
        </p:nvCxnSpPr>
        <p:spPr>
          <a:xfrm>
            <a:off x="6236798" y="4718965"/>
            <a:ext cx="315081" cy="128491"/>
          </a:xfrm>
          <a:prstGeom prst="line">
            <a:avLst/>
          </a:prstGeom>
          <a:ln w="38100">
            <a:solidFill>
              <a:srgbClr val="B06E0E"/>
            </a:solidFill>
            <a:prstDash val="sysDot"/>
          </a:ln>
        </p:spPr>
        <p:style>
          <a:lnRef idx="1">
            <a:schemeClr val="accent1"/>
          </a:lnRef>
          <a:fillRef idx="0">
            <a:schemeClr val="accent1"/>
          </a:fillRef>
          <a:effectRef idx="0">
            <a:schemeClr val="accent1"/>
          </a:effectRef>
          <a:fontRef idx="minor">
            <a:schemeClr val="tx1"/>
          </a:fontRef>
        </p:style>
      </p:cxnSp>
      <p:sp>
        <p:nvSpPr>
          <p:cNvPr id="60" name="CuadroTexto 59"/>
          <p:cNvSpPr txBox="1"/>
          <p:nvPr/>
        </p:nvSpPr>
        <p:spPr>
          <a:xfrm>
            <a:off x="8488089" y="1591446"/>
            <a:ext cx="3662963" cy="2308324"/>
          </a:xfrm>
          <a:prstGeom prst="rect">
            <a:avLst/>
          </a:prstGeom>
          <a:noFill/>
        </p:spPr>
        <p:txBody>
          <a:bodyPr wrap="square" rtlCol="0">
            <a:spAutoFit/>
          </a:bodyPr>
          <a:lstStyle>
            <a:defPPr>
              <a:defRPr lang="en-US"/>
            </a:defPPr>
            <a:lvl1pPr marL="228600" indent="-228600">
              <a:buAutoNum type="arabicPeriod"/>
              <a:defRPr sz="1400"/>
            </a:lvl1pPr>
          </a:lstStyle>
          <a:p>
            <a:r>
              <a:rPr lang="es-CO" sz="1800" dirty="0"/>
              <a:t>Comisión de Regulación de Infraestructura de transporte -</a:t>
            </a:r>
            <a:r>
              <a:rPr lang="es-CO" sz="1800" dirty="0" err="1"/>
              <a:t>CRIT</a:t>
            </a:r>
            <a:r>
              <a:rPr lang="es-CO" sz="1800" dirty="0"/>
              <a:t>,</a:t>
            </a:r>
          </a:p>
          <a:p>
            <a:r>
              <a:rPr lang="es-CO" sz="1800" dirty="0"/>
              <a:t>Unidad Administrativa Especial de Aeronáutica Civil </a:t>
            </a:r>
          </a:p>
          <a:p>
            <a:r>
              <a:rPr lang="es-CO" sz="1800" dirty="0"/>
              <a:t>Unidad de Planeación de Infraestructura de Transporte -</a:t>
            </a:r>
            <a:r>
              <a:rPr lang="es-CO" sz="1800" dirty="0" err="1"/>
              <a:t>UPIT</a:t>
            </a:r>
            <a:endParaRPr lang="es-CO" sz="1800" dirty="0"/>
          </a:p>
        </p:txBody>
      </p:sp>
    </p:spTree>
    <p:extLst>
      <p:ext uri="{BB962C8B-B14F-4D97-AF65-F5344CB8AC3E}">
        <p14:creationId xmlns:p14="http://schemas.microsoft.com/office/powerpoint/2010/main" val="3628621725"/>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CuadroTexto 15"/>
          <p:cNvSpPr txBox="1">
            <a:spLocks noChangeArrowheads="1"/>
          </p:cNvSpPr>
          <p:nvPr/>
        </p:nvSpPr>
        <p:spPr bwMode="auto">
          <a:xfrm>
            <a:off x="1612391" y="319387"/>
            <a:ext cx="9144001"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buNone/>
            </a:pPr>
            <a:r>
              <a:rPr lang="es-CO" sz="3200" b="1" dirty="0">
                <a:solidFill>
                  <a:srgbClr val="858585"/>
                </a:solidFill>
              </a:rPr>
              <a:t>Reformas del Sector</a:t>
            </a:r>
          </a:p>
        </p:txBody>
      </p:sp>
      <p:sp>
        <p:nvSpPr>
          <p:cNvPr id="28" name="CuadroTexto 27"/>
          <p:cNvSpPr txBox="1"/>
          <p:nvPr/>
        </p:nvSpPr>
        <p:spPr>
          <a:xfrm>
            <a:off x="0" y="6551953"/>
            <a:ext cx="8674217" cy="276999"/>
          </a:xfrm>
          <a:prstGeom prst="rect">
            <a:avLst/>
          </a:prstGeom>
          <a:noFill/>
        </p:spPr>
        <p:txBody>
          <a:bodyPr wrap="square" rtlCol="0">
            <a:spAutoFit/>
          </a:bodyPr>
          <a:lstStyle/>
          <a:p>
            <a:r>
              <a:rPr lang="es-CO" sz="1200" b="1" i="1" dirty="0">
                <a:solidFill>
                  <a:srgbClr val="632B00"/>
                </a:solidFill>
              </a:rPr>
              <a:t>Fuente: Función Pública, Dirección Jurídica y Dirección de Desarrollo Organizacional, noviembre 28 de 2016</a:t>
            </a:r>
          </a:p>
        </p:txBody>
      </p:sp>
      <p:pic>
        <p:nvPicPr>
          <p:cNvPr id="49" name="Imagen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217" y="2990255"/>
            <a:ext cx="1471174" cy="1362146"/>
          </a:xfrm>
          <a:prstGeom prst="rect">
            <a:avLst/>
          </a:prstGeom>
        </p:spPr>
      </p:pic>
      <p:sp>
        <p:nvSpPr>
          <p:cNvPr id="5" name="1 CuadroTexto"/>
          <p:cNvSpPr txBox="1"/>
          <p:nvPr/>
        </p:nvSpPr>
        <p:spPr>
          <a:xfrm>
            <a:off x="1793270" y="878854"/>
            <a:ext cx="10164947" cy="5632311"/>
          </a:xfrm>
          <a:prstGeom prst="rect">
            <a:avLst/>
          </a:prstGeom>
          <a:noFill/>
        </p:spPr>
        <p:txBody>
          <a:bodyPr wrap="square" rtlCol="0">
            <a:spAutoFit/>
          </a:bodyPr>
          <a:lstStyle/>
          <a:p>
            <a:pPr marL="285750" indent="-285750">
              <a:buFont typeface="Arial" panose="020B0604020202020204" pitchFamily="34" charset="0"/>
              <a:buChar char="•"/>
            </a:pPr>
            <a:r>
              <a:rPr lang="es-CO" b="1" dirty="0">
                <a:solidFill>
                  <a:srgbClr val="ED7D31"/>
                </a:solidFill>
              </a:rPr>
              <a:t>Decreto 4165 de 2011 </a:t>
            </a:r>
            <a:r>
              <a:rPr lang="es-CO" b="1" dirty="0">
                <a:solidFill>
                  <a:schemeClr val="tx1">
                    <a:lumMod val="50000"/>
                    <a:lumOff val="50000"/>
                  </a:schemeClr>
                </a:solidFill>
              </a:rPr>
              <a:t>Por el cual se cambia la naturaleza jurídica, denominación y se fijan otras disposiciones del Instituto Nacional de Concesiones</a:t>
            </a:r>
            <a:r>
              <a:rPr lang="es-CO" b="1" dirty="0">
                <a:solidFill>
                  <a:srgbClr val="ED7D31"/>
                </a:solidFill>
              </a:rPr>
              <a:t> (INCO – ANI)</a:t>
            </a:r>
          </a:p>
          <a:p>
            <a:pPr marL="285750" indent="-285750">
              <a:buFont typeface="Arial" panose="020B0604020202020204" pitchFamily="34" charset="0"/>
              <a:buChar char="•"/>
            </a:pPr>
            <a:endParaRPr lang="es-CO" b="1" dirty="0">
              <a:solidFill>
                <a:schemeClr val="tx1">
                  <a:lumMod val="50000"/>
                  <a:lumOff val="50000"/>
                </a:schemeClr>
              </a:solidFill>
            </a:endParaRPr>
          </a:p>
          <a:p>
            <a:pPr marL="285750" indent="-285750">
              <a:buFont typeface="Arial" panose="020B0604020202020204" pitchFamily="34" charset="0"/>
              <a:buChar char="•"/>
            </a:pPr>
            <a:r>
              <a:rPr lang="es-CO" b="1" dirty="0">
                <a:solidFill>
                  <a:srgbClr val="ED7D31"/>
                </a:solidFill>
              </a:rPr>
              <a:t>Decreto 2618 de 2013 </a:t>
            </a:r>
            <a:r>
              <a:rPr lang="es-CO" b="1" dirty="0">
                <a:solidFill>
                  <a:schemeClr val="tx1">
                    <a:lumMod val="50000"/>
                    <a:lumOff val="50000"/>
                  </a:schemeClr>
                </a:solidFill>
              </a:rPr>
              <a:t>Por el cual se modifica la estructura del </a:t>
            </a:r>
            <a:r>
              <a:rPr lang="es-CO" b="1" dirty="0">
                <a:solidFill>
                  <a:srgbClr val="ED7D31"/>
                </a:solidFill>
              </a:rPr>
              <a:t>INVIAS</a:t>
            </a:r>
          </a:p>
          <a:p>
            <a:pPr marL="285750" indent="-285750">
              <a:buFont typeface="Arial" panose="020B0604020202020204" pitchFamily="34" charset="0"/>
              <a:buChar char="•"/>
            </a:pPr>
            <a:endParaRPr lang="es-CO" b="1" dirty="0">
              <a:solidFill>
                <a:srgbClr val="ED7D31"/>
              </a:solidFill>
            </a:endParaRPr>
          </a:p>
          <a:p>
            <a:pPr marL="285750" indent="-285750">
              <a:buFont typeface="Arial" panose="020B0604020202020204" pitchFamily="34" charset="0"/>
              <a:buChar char="•"/>
            </a:pPr>
            <a:r>
              <a:rPr lang="es-CO" b="1" dirty="0">
                <a:solidFill>
                  <a:srgbClr val="ED7D31"/>
                </a:solidFill>
              </a:rPr>
              <a:t>Ley 1702 de 2013 </a:t>
            </a:r>
            <a:r>
              <a:rPr lang="es-CO" b="1" dirty="0">
                <a:solidFill>
                  <a:schemeClr val="tx1">
                    <a:lumMod val="50000"/>
                    <a:lumOff val="50000"/>
                  </a:schemeClr>
                </a:solidFill>
              </a:rPr>
              <a:t>Crea la Unidad Administrativa Especial denominada Agencia Nacional de Seguridad Vial </a:t>
            </a:r>
            <a:r>
              <a:rPr lang="es-CO" b="1" dirty="0">
                <a:solidFill>
                  <a:srgbClr val="FF8300"/>
                </a:solidFill>
              </a:rPr>
              <a:t>(ANSV)</a:t>
            </a:r>
          </a:p>
          <a:p>
            <a:pPr marL="285750" indent="-285750">
              <a:buFont typeface="Arial" panose="020B0604020202020204" pitchFamily="34" charset="0"/>
              <a:buChar char="•"/>
            </a:pPr>
            <a:endParaRPr lang="es-CO" b="1" dirty="0">
              <a:solidFill>
                <a:srgbClr val="FF8300"/>
              </a:solidFill>
            </a:endParaRPr>
          </a:p>
          <a:p>
            <a:pPr marL="285750" indent="-285750">
              <a:buFont typeface="Arial" panose="020B0604020202020204" pitchFamily="34" charset="0"/>
              <a:buChar char="•"/>
            </a:pPr>
            <a:r>
              <a:rPr lang="es-CO" b="1" dirty="0">
                <a:solidFill>
                  <a:srgbClr val="ED7D31"/>
                </a:solidFill>
              </a:rPr>
              <a:t>Decreto 946 de 2014 </a:t>
            </a:r>
            <a:r>
              <a:rPr lang="es-CO" b="1" dirty="0">
                <a:solidFill>
                  <a:schemeClr val="tx1">
                    <a:lumMod val="50000"/>
                    <a:lumOff val="50000"/>
                  </a:schemeClr>
                </a:solidFill>
              </a:rPr>
              <a:t>Crea la Unidad Administrativa Especial, denominada Unidad de Planeación de Infraestructura de Transporte </a:t>
            </a:r>
            <a:r>
              <a:rPr lang="es-CO" b="1" dirty="0">
                <a:solidFill>
                  <a:srgbClr val="ED7D31"/>
                </a:solidFill>
              </a:rPr>
              <a:t>(UPIT) </a:t>
            </a:r>
          </a:p>
          <a:p>
            <a:pPr marL="285750" indent="-285750">
              <a:buFont typeface="Arial" panose="020B0604020202020204" pitchFamily="34" charset="0"/>
              <a:buChar char="•"/>
            </a:pPr>
            <a:endParaRPr lang="es-CO" b="1" dirty="0">
              <a:solidFill>
                <a:srgbClr val="ED7D31"/>
              </a:solidFill>
            </a:endParaRPr>
          </a:p>
          <a:p>
            <a:pPr marL="285750" indent="-285750">
              <a:buFont typeface="Arial" panose="020B0604020202020204" pitchFamily="34" charset="0"/>
              <a:buChar char="•"/>
            </a:pPr>
            <a:r>
              <a:rPr lang="es-CO" b="1" dirty="0">
                <a:solidFill>
                  <a:srgbClr val="ED7D31"/>
                </a:solidFill>
              </a:rPr>
              <a:t>Decreto 947 de 2014 </a:t>
            </a:r>
            <a:r>
              <a:rPr lang="es-CO" b="1" dirty="0">
                <a:solidFill>
                  <a:schemeClr val="tx1">
                    <a:lumMod val="50000"/>
                    <a:lumOff val="50000"/>
                  </a:schemeClr>
                </a:solidFill>
              </a:rPr>
              <a:t>Crea la Comisión de Regulación de Infraestructura y Transporte </a:t>
            </a:r>
            <a:r>
              <a:rPr lang="es-CO" b="1" dirty="0">
                <a:solidFill>
                  <a:srgbClr val="ED7D31"/>
                </a:solidFill>
              </a:rPr>
              <a:t>(CRIT)</a:t>
            </a:r>
          </a:p>
          <a:p>
            <a:pPr marL="285750" indent="-285750">
              <a:buFont typeface="Arial" panose="020B0604020202020204" pitchFamily="34" charset="0"/>
              <a:buChar char="•"/>
            </a:pPr>
            <a:endParaRPr lang="es-CO" b="1" dirty="0">
              <a:solidFill>
                <a:srgbClr val="ED7D31"/>
              </a:solidFill>
            </a:endParaRPr>
          </a:p>
          <a:p>
            <a:pPr marL="285750" indent="-285750">
              <a:buFont typeface="Arial" panose="020B0604020202020204" pitchFamily="34" charset="0"/>
              <a:buChar char="•"/>
            </a:pPr>
            <a:r>
              <a:rPr lang="es-CO" b="1" dirty="0">
                <a:solidFill>
                  <a:srgbClr val="ED7D31"/>
                </a:solidFill>
              </a:rPr>
              <a:t>Decreto 788 de 2015 </a:t>
            </a:r>
            <a:r>
              <a:rPr lang="es-CO" b="1" dirty="0">
                <a:solidFill>
                  <a:schemeClr val="tx1">
                    <a:lumMod val="50000"/>
                    <a:lumOff val="50000"/>
                  </a:schemeClr>
                </a:solidFill>
              </a:rPr>
              <a:t>Establece la Planta de Personal de la ANSV</a:t>
            </a:r>
            <a:endParaRPr lang="es-CO" b="1" dirty="0">
              <a:solidFill>
                <a:srgbClr val="ED7D31"/>
              </a:solidFill>
            </a:endParaRPr>
          </a:p>
          <a:p>
            <a:endParaRPr lang="es-CO" b="1" dirty="0">
              <a:solidFill>
                <a:srgbClr val="ED7D31"/>
              </a:solidFill>
            </a:endParaRPr>
          </a:p>
          <a:p>
            <a:pPr marL="285750" indent="-285750">
              <a:buFont typeface="Arial" panose="020B0604020202020204" pitchFamily="34" charset="0"/>
              <a:buChar char="•"/>
            </a:pPr>
            <a:r>
              <a:rPr lang="es-CO" b="1" dirty="0">
                <a:solidFill>
                  <a:srgbClr val="ED7D31"/>
                </a:solidFill>
              </a:rPr>
              <a:t>Se han adelantado mesas de trabajo, </a:t>
            </a:r>
            <a:r>
              <a:rPr lang="es-CO" b="1" dirty="0">
                <a:solidFill>
                  <a:schemeClr val="tx1">
                    <a:lumMod val="50000"/>
                    <a:lumOff val="50000"/>
                  </a:schemeClr>
                </a:solidFill>
              </a:rPr>
              <a:t>con el fin de proponer </a:t>
            </a:r>
            <a:r>
              <a:rPr lang="es-CO" b="1" dirty="0">
                <a:solidFill>
                  <a:srgbClr val="ED7D31"/>
                </a:solidFill>
              </a:rPr>
              <a:t>planes de mejora</a:t>
            </a:r>
            <a:r>
              <a:rPr lang="es-CO" b="1" dirty="0">
                <a:solidFill>
                  <a:srgbClr val="FF8300"/>
                </a:solidFill>
              </a:rPr>
              <a:t> </a:t>
            </a:r>
            <a:r>
              <a:rPr lang="es-CO" b="1" dirty="0">
                <a:solidFill>
                  <a:schemeClr val="tx1">
                    <a:lumMod val="50000"/>
                    <a:lumOff val="50000"/>
                  </a:schemeClr>
                </a:solidFill>
              </a:rPr>
              <a:t>conducentes a mitigar la problemática del servicio </a:t>
            </a:r>
            <a:r>
              <a:rPr lang="es-CO" b="1" dirty="0">
                <a:solidFill>
                  <a:srgbClr val="ED7D31"/>
                </a:solidFill>
              </a:rPr>
              <a:t>meteorológico aeronáutico.</a:t>
            </a:r>
            <a:r>
              <a:rPr lang="es-CO" b="1" dirty="0">
                <a:solidFill>
                  <a:schemeClr val="tx1">
                    <a:lumMod val="50000"/>
                    <a:lumOff val="50000"/>
                  </a:schemeClr>
                </a:solidFill>
              </a:rPr>
              <a:t> (IDEAM AERONAUTICA FÚNCION PÚBLICA)</a:t>
            </a:r>
          </a:p>
          <a:p>
            <a:pPr marL="285750" indent="-285750">
              <a:buFont typeface="Arial" panose="020B0604020202020204" pitchFamily="34" charset="0"/>
              <a:buChar char="•"/>
            </a:pPr>
            <a:endParaRPr lang="es-CO" b="1" dirty="0">
              <a:solidFill>
                <a:schemeClr val="tx1">
                  <a:lumMod val="50000"/>
                  <a:lumOff val="50000"/>
                </a:schemeClr>
              </a:solidFill>
            </a:endParaRPr>
          </a:p>
          <a:p>
            <a:pPr marL="285750" indent="-285750">
              <a:buFont typeface="Arial" panose="020B0604020202020204" pitchFamily="34" charset="0"/>
              <a:buChar char="•"/>
            </a:pPr>
            <a:r>
              <a:rPr lang="es-CO" b="1" dirty="0">
                <a:solidFill>
                  <a:srgbClr val="ED7D31"/>
                </a:solidFill>
              </a:rPr>
              <a:t>Creación planta de personal UPIT y CRIT, </a:t>
            </a:r>
            <a:r>
              <a:rPr lang="es-CO" b="1" dirty="0">
                <a:solidFill>
                  <a:schemeClr val="tx1">
                    <a:lumMod val="50000"/>
                    <a:lumOff val="50000"/>
                  </a:schemeClr>
                </a:solidFill>
              </a:rPr>
              <a:t>estudio técnico por finalizar, pendiente visto bueno Hacienda y Presidencia.</a:t>
            </a:r>
          </a:p>
        </p:txBody>
      </p:sp>
    </p:spTree>
    <p:extLst>
      <p:ext uri="{BB962C8B-B14F-4D97-AF65-F5344CB8AC3E}">
        <p14:creationId xmlns:p14="http://schemas.microsoft.com/office/powerpoint/2010/main" val="1511774684"/>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9" y="3019889"/>
            <a:ext cx="9143982" cy="818222"/>
          </a:xfrm>
          <a:prstGeom prst="rect">
            <a:avLst/>
          </a:prstGeom>
        </p:spPr>
      </p:pic>
      <p:sp>
        <p:nvSpPr>
          <p:cNvPr id="11" name="CuadroTexto 15"/>
          <p:cNvSpPr txBox="1">
            <a:spLocks noChangeArrowheads="1"/>
          </p:cNvSpPr>
          <p:nvPr/>
        </p:nvSpPr>
        <p:spPr bwMode="auto">
          <a:xfrm>
            <a:off x="2422907" y="2253546"/>
            <a:ext cx="824508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r>
              <a:rPr lang="es-CO" altLang="es-CO" sz="4800" b="1" dirty="0">
                <a:solidFill>
                  <a:srgbClr val="7F7F7F"/>
                </a:solidFill>
              </a:rPr>
              <a:t>Empleo Público</a:t>
            </a:r>
            <a:br>
              <a:rPr lang="es-CO" altLang="es-CO" sz="4800" b="1" dirty="0">
                <a:solidFill>
                  <a:srgbClr val="7F7F7F"/>
                </a:solidFill>
              </a:rPr>
            </a:br>
            <a:r>
              <a:rPr lang="es-CO" altLang="es-CO" sz="4800" b="1" dirty="0">
                <a:solidFill>
                  <a:srgbClr val="7F7F7F"/>
                </a:solidFill>
              </a:rPr>
              <a:t>(Tamaño y Caracterización)</a:t>
            </a:r>
          </a:p>
        </p:txBody>
      </p:sp>
      <p:sp>
        <p:nvSpPr>
          <p:cNvPr id="13" name="CuadroTexto 15"/>
          <p:cNvSpPr txBox="1">
            <a:spLocks noChangeArrowheads="1"/>
          </p:cNvSpPr>
          <p:nvPr/>
        </p:nvSpPr>
        <p:spPr bwMode="auto">
          <a:xfrm>
            <a:off x="1523999" y="3004349"/>
            <a:ext cx="79716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lnSpc>
                <a:spcPct val="100000"/>
              </a:lnSpc>
              <a:spcBef>
                <a:spcPct val="0"/>
              </a:spcBef>
              <a:buFontTx/>
              <a:buNone/>
            </a:pPr>
            <a:r>
              <a:rPr lang="es-ES_tradnl" altLang="es-CO" sz="4800" b="1" dirty="0">
                <a:solidFill>
                  <a:schemeClr val="bg1"/>
                </a:solidFill>
              </a:rPr>
              <a:t>2</a:t>
            </a:r>
          </a:p>
        </p:txBody>
      </p:sp>
    </p:spTree>
    <p:extLst>
      <p:ext uri="{BB962C8B-B14F-4D97-AF65-F5344CB8AC3E}">
        <p14:creationId xmlns:p14="http://schemas.microsoft.com/office/powerpoint/2010/main" val="4204354648"/>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1.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2.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3.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5.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6.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7.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8.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9.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0.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1.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3.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4.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5.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6.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8.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0.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3.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4.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5.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6.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7.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8.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9.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0.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1.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2.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3.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4.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8462</TotalTime>
  <Words>4597</Words>
  <Application>Microsoft Office PowerPoint</Application>
  <PresentationFormat>Panorámica</PresentationFormat>
  <Paragraphs>750</Paragraphs>
  <Slides>53</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53</vt:i4>
      </vt:variant>
    </vt:vector>
  </HeadingPairs>
  <TitlesOfParts>
    <vt:vector size="62" baseType="lpstr">
      <vt:lpstr>MS PGothic</vt:lpstr>
      <vt:lpstr>Arial</vt:lpstr>
      <vt:lpstr>Calibri</vt:lpstr>
      <vt:lpstr>Calibri Light</vt:lpstr>
      <vt:lpstr>Times New Roman</vt:lpstr>
      <vt:lpstr>Trebuchet MS</vt:lpstr>
      <vt:lpstr>Verdana</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Carlos Hernandez</dc:creator>
  <cp:lastModifiedBy>Hector Eduardo Vanegas Gàmez</cp:lastModifiedBy>
  <cp:revision>682</cp:revision>
  <dcterms:created xsi:type="dcterms:W3CDTF">2016-05-26T20:25:00Z</dcterms:created>
  <dcterms:modified xsi:type="dcterms:W3CDTF">2016-12-15T22:09:34Z</dcterms:modified>
</cp:coreProperties>
</file>