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0" r:id="rId3"/>
    <p:sldId id="287" r:id="rId4"/>
    <p:sldId id="307" r:id="rId5"/>
    <p:sldId id="288" r:id="rId6"/>
    <p:sldId id="257" r:id="rId7"/>
    <p:sldId id="299" r:id="rId8"/>
    <p:sldId id="261" r:id="rId9"/>
    <p:sldId id="262" r:id="rId10"/>
    <p:sldId id="308" r:id="rId11"/>
    <p:sldId id="311" r:id="rId12"/>
    <p:sldId id="303" r:id="rId13"/>
    <p:sldId id="301" r:id="rId14"/>
    <p:sldId id="304" r:id="rId15"/>
    <p:sldId id="305" r:id="rId16"/>
    <p:sldId id="306" r:id="rId17"/>
    <p:sldId id="302" r:id="rId18"/>
    <p:sldId id="263" r:id="rId19"/>
    <p:sldId id="289" r:id="rId20"/>
    <p:sldId id="290" r:id="rId21"/>
    <p:sldId id="291" r:id="rId22"/>
    <p:sldId id="300" r:id="rId23"/>
    <p:sldId id="312" r:id="rId24"/>
    <p:sldId id="313" r:id="rId25"/>
    <p:sldId id="314" r:id="rId26"/>
    <p:sldId id="297" r:id="rId27"/>
    <p:sldId id="309" r:id="rId28"/>
    <p:sldId id="315" r:id="rId29"/>
    <p:sldId id="310" r:id="rId30"/>
    <p:sldId id="298" r:id="rId31"/>
  </p:sldIdLst>
  <p:sldSz cx="12192000" cy="6858000"/>
  <p:notesSz cx="7010400" cy="9296400"/>
  <p:custDataLst>
    <p:tags r:id="rId34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7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80C"/>
    <a:srgbClr val="FEF6F0"/>
    <a:srgbClr val="FBD5B5"/>
    <a:srgbClr val="B8CCE4"/>
    <a:srgbClr val="68CCE4"/>
    <a:srgbClr val="B9CDE5"/>
    <a:srgbClr val="95B3D7"/>
    <a:srgbClr val="1BA3B1"/>
    <a:srgbClr val="1CB0A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624"/>
      </p:cViewPr>
      <p:guideLst>
        <p:guide orient="horz" pos="2160"/>
        <p:guide pos="3840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Carretero!$A$22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60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2000" b="0">
                      <a:solidFill>
                        <a:schemeClr val="accent4"/>
                      </a:solidFill>
                      <a:effectLst/>
                      <a:latin typeface="Impact" panose="020B080603090205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474736725394944E-3"/>
                  <c:y val="-2.645169285627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solidFill>
                      <a:schemeClr val="accent4"/>
                    </a:solidFill>
                    <a:effectLst/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Carretero!$B$21:$H$21</c:f>
              <c:strCache>
                <c:ptCount val="7"/>
                <c:pt idx="0">
                  <c:v>2000-2010 
(Promedio x año) </c:v>
                </c:pt>
                <c:pt idx="1">
                  <c:v>Ejecutado 2011</c:v>
                </c:pt>
                <c:pt idx="2">
                  <c:v>Ejecutado 2012</c:v>
                </c:pt>
                <c:pt idx="3">
                  <c:v>Ejecutado 2013</c:v>
                </c:pt>
                <c:pt idx="4">
                  <c:v>Ejecutado 2014</c:v>
                </c:pt>
                <c:pt idx="5">
                  <c:v>Ejecutado 2015</c:v>
                </c:pt>
                <c:pt idx="6">
                  <c:v>Meta 2016</c:v>
                </c:pt>
              </c:strCache>
            </c:strRef>
          </c:cat>
          <c:val>
            <c:numRef>
              <c:f>Carretero!$B$22:$H$22</c:f>
              <c:numCache>
                <c:formatCode>General</c:formatCode>
                <c:ptCount val="7"/>
                <c:pt idx="0">
                  <c:v>50</c:v>
                </c:pt>
                <c:pt idx="1">
                  <c:v>101.41</c:v>
                </c:pt>
                <c:pt idx="2">
                  <c:v>202</c:v>
                </c:pt>
                <c:pt idx="3" formatCode="0.0">
                  <c:v>250</c:v>
                </c:pt>
                <c:pt idx="4">
                  <c:v>212</c:v>
                </c:pt>
                <c:pt idx="5">
                  <c:v>220</c:v>
                </c:pt>
                <c:pt idx="6">
                  <c:v>44.95</c:v>
                </c:pt>
              </c:numCache>
            </c:numRef>
          </c:val>
        </c:ser>
        <c:ser>
          <c:idx val="1"/>
          <c:order val="1"/>
          <c:tx>
            <c:strRef>
              <c:f>Carretero!$A$23</c:f>
              <c:strCache>
                <c:ptCount val="1"/>
                <c:pt idx="0">
                  <c:v>Falta por ejecutar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3"/>
              <c:spPr/>
              <c:txPr>
                <a:bodyPr anchorCtr="0"/>
                <a:lstStyle/>
                <a:p>
                  <a:pPr algn="ctr" rtl="0">
                    <a:defRPr lang="es-MX" sz="2400" b="0" i="0" u="none" strike="noStrike" kern="1200" baseline="0">
                      <a:solidFill>
                        <a:schemeClr val="accent4"/>
                      </a:solidFill>
                      <a:effectLst/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s-MX" sz="1200" b="0" i="0" u="none" strike="noStrike" kern="1200" baseline="0">
                      <a:solidFill>
                        <a:schemeClr val="accent4"/>
                      </a:solidFill>
                      <a:effectLst/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s-MX" sz="1800" b="0" i="0" u="none" strike="noStrike" kern="1200" baseline="0">
                      <a:solidFill>
                        <a:schemeClr val="accent4"/>
                      </a:solidFill>
                      <a:effectLst/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s-MX" sz="2400" b="0" i="0" u="none" strike="noStrike" kern="1200" baseline="0">
                    <a:solidFill>
                      <a:schemeClr val="accent4"/>
                    </a:solidFill>
                    <a:effectLst/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Carretero!$B$21:$H$21</c:f>
              <c:strCache>
                <c:ptCount val="7"/>
                <c:pt idx="0">
                  <c:v>2000-2010 
(Promedio x año) </c:v>
                </c:pt>
                <c:pt idx="1">
                  <c:v>Ejecutado 2011</c:v>
                </c:pt>
                <c:pt idx="2">
                  <c:v>Ejecutado 2012</c:v>
                </c:pt>
                <c:pt idx="3">
                  <c:v>Ejecutado 2013</c:v>
                </c:pt>
                <c:pt idx="4">
                  <c:v>Ejecutado 2014</c:v>
                </c:pt>
                <c:pt idx="5">
                  <c:v>Ejecutado 2015</c:v>
                </c:pt>
                <c:pt idx="6">
                  <c:v>Meta 2016</c:v>
                </c:pt>
              </c:strCache>
            </c:strRef>
          </c:cat>
          <c:val>
            <c:numRef>
              <c:f>Carretero!$B$23:$H$23</c:f>
              <c:numCache>
                <c:formatCode>General</c:formatCode>
                <c:ptCount val="7"/>
                <c:pt idx="6">
                  <c:v>240.3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18019504"/>
        <c:axId val="218020064"/>
        <c:axId val="0"/>
      </c:bar3DChart>
      <c:catAx>
        <c:axId val="21801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pPr>
            <a:endParaRPr lang="es-CO"/>
          </a:p>
        </c:txPr>
        <c:crossAx val="218020064"/>
        <c:crosses val="autoZero"/>
        <c:auto val="1"/>
        <c:lblAlgn val="ctr"/>
        <c:lblOffset val="100"/>
        <c:noMultiLvlLbl val="0"/>
      </c:catAx>
      <c:valAx>
        <c:axId val="21802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8019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Carretero!$A$22</c:f>
              <c:strCache>
                <c:ptCount val="1"/>
                <c:pt idx="0">
                  <c:v>Calzada Sencilla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accent4"/>
                    </a:solidFill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Carretero!$B$21:$D$21</c:f>
              <c:strCache>
                <c:ptCount val="3"/>
                <c:pt idx="0">
                  <c:v>Proyección 2016</c:v>
                </c:pt>
                <c:pt idx="1">
                  <c:v>Meta 2017</c:v>
                </c:pt>
                <c:pt idx="2">
                  <c:v>Meta 2018</c:v>
                </c:pt>
              </c:strCache>
            </c:strRef>
          </c:cat>
          <c:val>
            <c:numRef>
              <c:f>Carretero!$B$22:$D$22</c:f>
              <c:numCache>
                <c:formatCode>General</c:formatCode>
                <c:ptCount val="3"/>
                <c:pt idx="0">
                  <c:v>34.5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Carretero!$A$23</c:f>
              <c:strCache>
                <c:ptCount val="1"/>
                <c:pt idx="0">
                  <c:v>Doble Calzada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3"/>
              <c:spPr/>
              <c:txPr>
                <a:bodyPr anchorCtr="0"/>
                <a:lstStyle/>
                <a:p>
                  <a:pPr algn="ctr" rtl="0">
                    <a:defRPr lang="es-MX" sz="24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s-MX" sz="12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s-MX" sz="18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s-MX" sz="2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Carretero!$B$21:$D$21</c:f>
              <c:strCache>
                <c:ptCount val="3"/>
                <c:pt idx="0">
                  <c:v>Proyección 2016</c:v>
                </c:pt>
                <c:pt idx="1">
                  <c:v>Meta 2017</c:v>
                </c:pt>
                <c:pt idx="2">
                  <c:v>Meta 2018</c:v>
                </c:pt>
              </c:strCache>
            </c:strRef>
          </c:cat>
          <c:val>
            <c:numRef>
              <c:f>Carretero!$B$23:$D$23</c:f>
              <c:numCache>
                <c:formatCode>General</c:formatCode>
                <c:ptCount val="3"/>
                <c:pt idx="0">
                  <c:v>285.2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18022864"/>
        <c:axId val="218023424"/>
        <c:axId val="0"/>
      </c:bar3DChart>
      <c:catAx>
        <c:axId val="2180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pPr>
            <a:endParaRPr lang="es-CO"/>
          </a:p>
        </c:txPr>
        <c:crossAx val="218023424"/>
        <c:crosses val="autoZero"/>
        <c:auto val="1"/>
        <c:lblAlgn val="ctr"/>
        <c:lblOffset val="100"/>
        <c:noMultiLvlLbl val="0"/>
      </c:catAx>
      <c:valAx>
        <c:axId val="218023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8022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'Grafica Inversión'!$B$6</c:f>
              <c:strCache>
                <c:ptCount val="1"/>
                <c:pt idx="0">
                  <c:v>Carreteras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'Grafica Inversión'!$C$2:$E$2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'Grafica Inversión'!$C$6:$E$6</c:f>
              <c:numCache>
                <c:formatCode>_-"$"* #,##0_-;\-"$"* #,##0_-;_-"$"* "-"??_-;_-@_-</c:formatCode>
                <c:ptCount val="3"/>
                <c:pt idx="0">
                  <c:v>1706</c:v>
                </c:pt>
                <c:pt idx="1">
                  <c:v>3500</c:v>
                </c:pt>
                <c:pt idx="2">
                  <c:v>8500</c:v>
                </c:pt>
              </c:numCache>
            </c:numRef>
          </c:val>
        </c:ser>
        <c:ser>
          <c:idx val="3"/>
          <c:order val="1"/>
          <c:tx>
            <c:strRef>
              <c:f>'Grafica Inversión'!$B$5</c:f>
              <c:strCache>
                <c:ptCount val="1"/>
                <c:pt idx="0">
                  <c:v>Puertos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'Grafica Inversión'!$C$2:$E$2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'Grafica Inversión'!$C$5:$E$5</c:f>
              <c:numCache>
                <c:formatCode>_-"$"* #,##0_-;\-"$"* #,##0_-;_-"$"* "-"??_-;_-@_-</c:formatCode>
                <c:ptCount val="3"/>
                <c:pt idx="0">
                  <c:v>643</c:v>
                </c:pt>
                <c:pt idx="1">
                  <c:v>906</c:v>
                </c:pt>
                <c:pt idx="2">
                  <c:v>700</c:v>
                </c:pt>
              </c:numCache>
            </c:numRef>
          </c:val>
        </c:ser>
        <c:ser>
          <c:idx val="2"/>
          <c:order val="2"/>
          <c:tx>
            <c:strRef>
              <c:f>'Grafica Inversión'!$B$4</c:f>
              <c:strCache>
                <c:ptCount val="1"/>
                <c:pt idx="0">
                  <c:v>Aeropuertos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'Grafica Inversión'!$C$2:$E$2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'Grafica Inversión'!$C$4:$E$4</c:f>
              <c:numCache>
                <c:formatCode>_-"$"* #,##0_-;\-"$"* #,##0_-;_-"$"* "-"??_-;_-@_-</c:formatCode>
                <c:ptCount val="3"/>
                <c:pt idx="0">
                  <c:v>415</c:v>
                </c:pt>
                <c:pt idx="1">
                  <c:v>214</c:v>
                </c:pt>
                <c:pt idx="2">
                  <c:v>500</c:v>
                </c:pt>
              </c:numCache>
            </c:numRef>
          </c:val>
        </c:ser>
        <c:ser>
          <c:idx val="1"/>
          <c:order val="3"/>
          <c:tx>
            <c:strRef>
              <c:f>'Grafica Inversión'!$B$3</c:f>
              <c:strCache>
                <c:ptCount val="1"/>
                <c:pt idx="0">
                  <c:v>Ferrocarriles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'Grafica Inversión'!$C$2:$E$2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'Grafica Inversión'!$C$3:$E$3</c:f>
              <c:numCache>
                <c:formatCode>_-"$"* #,##0_-;\-"$"* #,##0_-;_-"$"* "-"??_-;_-@_-</c:formatCode>
                <c:ptCount val="3"/>
                <c:pt idx="0">
                  <c:v>79</c:v>
                </c:pt>
                <c:pt idx="1">
                  <c:v>179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56574784"/>
        <c:axId val="256575344"/>
      </c:barChart>
      <c:catAx>
        <c:axId val="25657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6575344"/>
        <c:crosses val="autoZero"/>
        <c:auto val="1"/>
        <c:lblAlgn val="ctr"/>
        <c:lblOffset val="100"/>
        <c:noMultiLvlLbl val="0"/>
      </c:catAx>
      <c:valAx>
        <c:axId val="256575344"/>
        <c:scaling>
          <c:orientation val="minMax"/>
        </c:scaling>
        <c:delete val="1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256574784"/>
        <c:crosses val="autoZero"/>
        <c:crossBetween val="between"/>
      </c:valAx>
      <c:dTable>
        <c:showHorzBorder val="0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2F723-C8C3-49F9-B747-1E046D60A7E9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913083A4-15FF-4B8B-8B9C-68EBF837C297}">
      <dgm:prSet phldrT="[Texto]"/>
      <dgm:spPr/>
      <dgm:t>
        <a:bodyPr/>
        <a:lstStyle/>
        <a:p>
          <a:r>
            <a:rPr lang="es-CO" b="1" dirty="0" smtClean="0"/>
            <a:t>Traslado de Redes</a:t>
          </a:r>
          <a:endParaRPr lang="es-CO" dirty="0"/>
        </a:p>
      </dgm:t>
    </dgm:pt>
    <dgm:pt modelId="{448397BF-3045-449C-AE7C-309756321F83}" type="parTrans" cxnId="{882CF944-DF19-4CE2-9B22-10D076031C85}">
      <dgm:prSet/>
      <dgm:spPr/>
      <dgm:t>
        <a:bodyPr/>
        <a:lstStyle/>
        <a:p>
          <a:endParaRPr lang="es-CO"/>
        </a:p>
      </dgm:t>
    </dgm:pt>
    <dgm:pt modelId="{C28CCB7B-500C-4C94-ACAE-33AA059577DA}" type="sibTrans" cxnId="{882CF944-DF19-4CE2-9B22-10D076031C85}">
      <dgm:prSet/>
      <dgm:spPr/>
      <dgm:t>
        <a:bodyPr/>
        <a:lstStyle/>
        <a:p>
          <a:endParaRPr lang="es-CO"/>
        </a:p>
      </dgm:t>
    </dgm:pt>
    <dgm:pt modelId="{40DB6611-BDA4-4538-9E88-6984295FBFC8}">
      <dgm:prSet/>
      <dgm:spPr/>
      <dgm:t>
        <a:bodyPr/>
        <a:lstStyle/>
        <a:p>
          <a:r>
            <a:rPr lang="es-CO" b="1" smtClean="0"/>
            <a:t>Compra de Predios</a:t>
          </a:r>
          <a:endParaRPr lang="es-CO" b="1" dirty="0"/>
        </a:p>
      </dgm:t>
    </dgm:pt>
    <dgm:pt modelId="{CDF1528D-C585-4B64-B53A-1DB0D509A101}" type="parTrans" cxnId="{1099D6D2-35BA-4DC3-8BAD-F4B21F1A1185}">
      <dgm:prSet/>
      <dgm:spPr/>
      <dgm:t>
        <a:bodyPr/>
        <a:lstStyle/>
        <a:p>
          <a:endParaRPr lang="es-CO"/>
        </a:p>
      </dgm:t>
    </dgm:pt>
    <dgm:pt modelId="{A8487C0C-E272-4454-81DD-8E8A1513A29A}" type="sibTrans" cxnId="{1099D6D2-35BA-4DC3-8BAD-F4B21F1A1185}">
      <dgm:prSet/>
      <dgm:spPr/>
      <dgm:t>
        <a:bodyPr/>
        <a:lstStyle/>
        <a:p>
          <a:endParaRPr lang="es-CO"/>
        </a:p>
      </dgm:t>
    </dgm:pt>
    <dgm:pt modelId="{6493BD38-05CE-4176-88AE-1E5B169F926D}">
      <dgm:prSet/>
      <dgm:spPr/>
      <dgm:t>
        <a:bodyPr/>
        <a:lstStyle/>
        <a:p>
          <a:r>
            <a:rPr lang="es-CO" b="1" smtClean="0"/>
            <a:t>Consultas Previas</a:t>
          </a:r>
          <a:endParaRPr lang="es-CO" b="1" dirty="0"/>
        </a:p>
      </dgm:t>
    </dgm:pt>
    <dgm:pt modelId="{8D4A9B6B-567A-48B1-BF38-FF274045A81F}" type="parTrans" cxnId="{7C06820C-620A-4EE9-B375-324B45C55EEA}">
      <dgm:prSet/>
      <dgm:spPr/>
      <dgm:t>
        <a:bodyPr/>
        <a:lstStyle/>
        <a:p>
          <a:endParaRPr lang="es-CO"/>
        </a:p>
      </dgm:t>
    </dgm:pt>
    <dgm:pt modelId="{E61791AC-4E79-4984-BF80-3C040F662CEC}" type="sibTrans" cxnId="{7C06820C-620A-4EE9-B375-324B45C55EEA}">
      <dgm:prSet/>
      <dgm:spPr/>
      <dgm:t>
        <a:bodyPr/>
        <a:lstStyle/>
        <a:p>
          <a:endParaRPr lang="es-CO"/>
        </a:p>
      </dgm:t>
    </dgm:pt>
    <dgm:pt modelId="{D766FC9B-522C-4E6F-8D62-35065D82968B}">
      <dgm:prSet/>
      <dgm:spPr/>
      <dgm:t>
        <a:bodyPr/>
        <a:lstStyle/>
        <a:p>
          <a:r>
            <a:rPr lang="es-CO" b="1" dirty="0" smtClean="0"/>
            <a:t>Licenciamiento Ambiental</a:t>
          </a:r>
          <a:endParaRPr lang="es-CO" b="1" dirty="0"/>
        </a:p>
      </dgm:t>
    </dgm:pt>
    <dgm:pt modelId="{4C6F3219-B717-47D0-B0B2-DD06DC4414F1}" type="parTrans" cxnId="{04BBEA2D-637A-4F47-ACD5-5F8F520994B3}">
      <dgm:prSet/>
      <dgm:spPr/>
      <dgm:t>
        <a:bodyPr/>
        <a:lstStyle/>
        <a:p>
          <a:endParaRPr lang="es-CO"/>
        </a:p>
      </dgm:t>
    </dgm:pt>
    <dgm:pt modelId="{C79E85DA-11B0-4117-91F3-EF2FF7AFBA61}" type="sibTrans" cxnId="{04BBEA2D-637A-4F47-ACD5-5F8F520994B3}">
      <dgm:prSet/>
      <dgm:spPr/>
      <dgm:t>
        <a:bodyPr/>
        <a:lstStyle/>
        <a:p>
          <a:endParaRPr lang="es-CO"/>
        </a:p>
      </dgm:t>
    </dgm:pt>
    <dgm:pt modelId="{54EF2C48-0524-408B-BBA9-06605F46C510}" type="pres">
      <dgm:prSet presAssocID="{BEB2F723-C8C3-49F9-B747-1E046D60A7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C87F232-94C7-4CE5-B860-071E24B7107B}" type="pres">
      <dgm:prSet presAssocID="{913083A4-15FF-4B8B-8B9C-68EBF837C2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E41631-17D0-46CD-AFD2-890AE0172653}" type="pres">
      <dgm:prSet presAssocID="{913083A4-15FF-4B8B-8B9C-68EBF837C297}" presName="spNode" presStyleCnt="0"/>
      <dgm:spPr/>
    </dgm:pt>
    <dgm:pt modelId="{DAEE1614-E521-4E77-BA3F-A3FDB00097FE}" type="pres">
      <dgm:prSet presAssocID="{C28CCB7B-500C-4C94-ACAE-33AA059577DA}" presName="sibTrans" presStyleLbl="sibTrans1D1" presStyleIdx="0" presStyleCnt="4"/>
      <dgm:spPr/>
      <dgm:t>
        <a:bodyPr/>
        <a:lstStyle/>
        <a:p>
          <a:endParaRPr lang="es-CO"/>
        </a:p>
      </dgm:t>
    </dgm:pt>
    <dgm:pt modelId="{1FA5AC27-F8CA-434C-9213-9378B0CBB2E3}" type="pres">
      <dgm:prSet presAssocID="{40DB6611-BDA4-4538-9E88-6984295FBF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0AF99B-82DB-4DF9-9EF8-746AB3D526BF}" type="pres">
      <dgm:prSet presAssocID="{40DB6611-BDA4-4538-9E88-6984295FBFC8}" presName="spNode" presStyleCnt="0"/>
      <dgm:spPr/>
    </dgm:pt>
    <dgm:pt modelId="{3C1E163F-1CE6-4081-BC38-E12D6594F037}" type="pres">
      <dgm:prSet presAssocID="{A8487C0C-E272-4454-81DD-8E8A1513A29A}" presName="sibTrans" presStyleLbl="sibTrans1D1" presStyleIdx="1" presStyleCnt="4"/>
      <dgm:spPr/>
      <dgm:t>
        <a:bodyPr/>
        <a:lstStyle/>
        <a:p>
          <a:endParaRPr lang="es-CO"/>
        </a:p>
      </dgm:t>
    </dgm:pt>
    <dgm:pt modelId="{C81D9ACF-5AC9-4CB9-B034-4CCAA2D353FB}" type="pres">
      <dgm:prSet presAssocID="{6493BD38-05CE-4176-88AE-1E5B169F92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1B883C-D891-424C-8634-7D79BBAAFE91}" type="pres">
      <dgm:prSet presAssocID="{6493BD38-05CE-4176-88AE-1E5B169F926D}" presName="spNode" presStyleCnt="0"/>
      <dgm:spPr/>
    </dgm:pt>
    <dgm:pt modelId="{FA2B8EBF-14E9-40FC-A9C2-BF8151C4EABE}" type="pres">
      <dgm:prSet presAssocID="{E61791AC-4E79-4984-BF80-3C040F662CEC}" presName="sibTrans" presStyleLbl="sibTrans1D1" presStyleIdx="2" presStyleCnt="4"/>
      <dgm:spPr/>
      <dgm:t>
        <a:bodyPr/>
        <a:lstStyle/>
        <a:p>
          <a:endParaRPr lang="es-CO"/>
        </a:p>
      </dgm:t>
    </dgm:pt>
    <dgm:pt modelId="{1985D179-79ED-4D2F-848E-7BC3DDAC81F6}" type="pres">
      <dgm:prSet presAssocID="{D766FC9B-522C-4E6F-8D62-35065D82968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FD1031-A121-4649-88F0-786B82B646F3}" type="pres">
      <dgm:prSet presAssocID="{D766FC9B-522C-4E6F-8D62-35065D82968B}" presName="spNode" presStyleCnt="0"/>
      <dgm:spPr/>
    </dgm:pt>
    <dgm:pt modelId="{F0B1A14A-15A8-44F4-86CD-788812187921}" type="pres">
      <dgm:prSet presAssocID="{C79E85DA-11B0-4117-91F3-EF2FF7AFBA61}" presName="sibTrans" presStyleLbl="sibTrans1D1" presStyleIdx="3" presStyleCnt="4"/>
      <dgm:spPr/>
      <dgm:t>
        <a:bodyPr/>
        <a:lstStyle/>
        <a:p>
          <a:endParaRPr lang="es-CO"/>
        </a:p>
      </dgm:t>
    </dgm:pt>
  </dgm:ptLst>
  <dgm:cxnLst>
    <dgm:cxn modelId="{A3BFF73F-C50A-4141-8541-7B8C66591BA0}" type="presOf" srcId="{C28CCB7B-500C-4C94-ACAE-33AA059577DA}" destId="{DAEE1614-E521-4E77-BA3F-A3FDB00097FE}" srcOrd="0" destOrd="0" presId="urn:microsoft.com/office/officeart/2005/8/layout/cycle6"/>
    <dgm:cxn modelId="{2AECFA22-244A-41F7-B66B-859F687A7166}" type="presOf" srcId="{E61791AC-4E79-4984-BF80-3C040F662CEC}" destId="{FA2B8EBF-14E9-40FC-A9C2-BF8151C4EABE}" srcOrd="0" destOrd="0" presId="urn:microsoft.com/office/officeart/2005/8/layout/cycle6"/>
    <dgm:cxn modelId="{8950608A-4319-49E4-9142-C1D9B19A9B72}" type="presOf" srcId="{C79E85DA-11B0-4117-91F3-EF2FF7AFBA61}" destId="{F0B1A14A-15A8-44F4-86CD-788812187921}" srcOrd="0" destOrd="0" presId="urn:microsoft.com/office/officeart/2005/8/layout/cycle6"/>
    <dgm:cxn modelId="{14C73E92-6A78-44A6-9535-33A5612EC1F2}" type="presOf" srcId="{6493BD38-05CE-4176-88AE-1E5B169F926D}" destId="{C81D9ACF-5AC9-4CB9-B034-4CCAA2D353FB}" srcOrd="0" destOrd="0" presId="urn:microsoft.com/office/officeart/2005/8/layout/cycle6"/>
    <dgm:cxn modelId="{1099D6D2-35BA-4DC3-8BAD-F4B21F1A1185}" srcId="{BEB2F723-C8C3-49F9-B747-1E046D60A7E9}" destId="{40DB6611-BDA4-4538-9E88-6984295FBFC8}" srcOrd="1" destOrd="0" parTransId="{CDF1528D-C585-4B64-B53A-1DB0D509A101}" sibTransId="{A8487C0C-E272-4454-81DD-8E8A1513A29A}"/>
    <dgm:cxn modelId="{D94D9986-6624-4ABC-9BB9-9B459FB13981}" type="presOf" srcId="{40DB6611-BDA4-4538-9E88-6984295FBFC8}" destId="{1FA5AC27-F8CA-434C-9213-9378B0CBB2E3}" srcOrd="0" destOrd="0" presId="urn:microsoft.com/office/officeart/2005/8/layout/cycle6"/>
    <dgm:cxn modelId="{E990032E-E98D-461D-941E-4787D40D3162}" type="presOf" srcId="{D766FC9B-522C-4E6F-8D62-35065D82968B}" destId="{1985D179-79ED-4D2F-848E-7BC3DDAC81F6}" srcOrd="0" destOrd="0" presId="urn:microsoft.com/office/officeart/2005/8/layout/cycle6"/>
    <dgm:cxn modelId="{882CF944-DF19-4CE2-9B22-10D076031C85}" srcId="{BEB2F723-C8C3-49F9-B747-1E046D60A7E9}" destId="{913083A4-15FF-4B8B-8B9C-68EBF837C297}" srcOrd="0" destOrd="0" parTransId="{448397BF-3045-449C-AE7C-309756321F83}" sibTransId="{C28CCB7B-500C-4C94-ACAE-33AA059577DA}"/>
    <dgm:cxn modelId="{05906658-D0B6-4418-9D9C-E37A571968BA}" type="presOf" srcId="{913083A4-15FF-4B8B-8B9C-68EBF837C297}" destId="{3C87F232-94C7-4CE5-B860-071E24B7107B}" srcOrd="0" destOrd="0" presId="urn:microsoft.com/office/officeart/2005/8/layout/cycle6"/>
    <dgm:cxn modelId="{D81A5BB6-ED07-4C3D-8B5F-C7863AF32A19}" type="presOf" srcId="{BEB2F723-C8C3-49F9-B747-1E046D60A7E9}" destId="{54EF2C48-0524-408B-BBA9-06605F46C510}" srcOrd="0" destOrd="0" presId="urn:microsoft.com/office/officeart/2005/8/layout/cycle6"/>
    <dgm:cxn modelId="{7C06820C-620A-4EE9-B375-324B45C55EEA}" srcId="{BEB2F723-C8C3-49F9-B747-1E046D60A7E9}" destId="{6493BD38-05CE-4176-88AE-1E5B169F926D}" srcOrd="2" destOrd="0" parTransId="{8D4A9B6B-567A-48B1-BF38-FF274045A81F}" sibTransId="{E61791AC-4E79-4984-BF80-3C040F662CEC}"/>
    <dgm:cxn modelId="{04BBEA2D-637A-4F47-ACD5-5F8F520994B3}" srcId="{BEB2F723-C8C3-49F9-B747-1E046D60A7E9}" destId="{D766FC9B-522C-4E6F-8D62-35065D82968B}" srcOrd="3" destOrd="0" parTransId="{4C6F3219-B717-47D0-B0B2-DD06DC4414F1}" sibTransId="{C79E85DA-11B0-4117-91F3-EF2FF7AFBA61}"/>
    <dgm:cxn modelId="{F6D17C79-D69B-496C-A282-2280ACCDB624}" type="presOf" srcId="{A8487C0C-E272-4454-81DD-8E8A1513A29A}" destId="{3C1E163F-1CE6-4081-BC38-E12D6594F037}" srcOrd="0" destOrd="0" presId="urn:microsoft.com/office/officeart/2005/8/layout/cycle6"/>
    <dgm:cxn modelId="{58086249-07DB-4479-BE91-3D17F7D02238}" type="presParOf" srcId="{54EF2C48-0524-408B-BBA9-06605F46C510}" destId="{3C87F232-94C7-4CE5-B860-071E24B7107B}" srcOrd="0" destOrd="0" presId="urn:microsoft.com/office/officeart/2005/8/layout/cycle6"/>
    <dgm:cxn modelId="{8AFC1E55-53BB-46A5-9561-27AE9222B011}" type="presParOf" srcId="{54EF2C48-0524-408B-BBA9-06605F46C510}" destId="{59E41631-17D0-46CD-AFD2-890AE0172653}" srcOrd="1" destOrd="0" presId="urn:microsoft.com/office/officeart/2005/8/layout/cycle6"/>
    <dgm:cxn modelId="{3B7CEC0F-A1D4-4B94-9D31-C884AC9FEE6D}" type="presParOf" srcId="{54EF2C48-0524-408B-BBA9-06605F46C510}" destId="{DAEE1614-E521-4E77-BA3F-A3FDB00097FE}" srcOrd="2" destOrd="0" presId="urn:microsoft.com/office/officeart/2005/8/layout/cycle6"/>
    <dgm:cxn modelId="{3EBC0A03-773A-48A6-8531-FE042CBB17AD}" type="presParOf" srcId="{54EF2C48-0524-408B-BBA9-06605F46C510}" destId="{1FA5AC27-F8CA-434C-9213-9378B0CBB2E3}" srcOrd="3" destOrd="0" presId="urn:microsoft.com/office/officeart/2005/8/layout/cycle6"/>
    <dgm:cxn modelId="{23D061C4-3A21-4202-8655-83710B68F455}" type="presParOf" srcId="{54EF2C48-0524-408B-BBA9-06605F46C510}" destId="{FB0AF99B-82DB-4DF9-9EF8-746AB3D526BF}" srcOrd="4" destOrd="0" presId="urn:microsoft.com/office/officeart/2005/8/layout/cycle6"/>
    <dgm:cxn modelId="{CE85EE96-171A-4042-ADC4-EFC157F51033}" type="presParOf" srcId="{54EF2C48-0524-408B-BBA9-06605F46C510}" destId="{3C1E163F-1CE6-4081-BC38-E12D6594F037}" srcOrd="5" destOrd="0" presId="urn:microsoft.com/office/officeart/2005/8/layout/cycle6"/>
    <dgm:cxn modelId="{9132AABF-7E3A-49B7-910D-1C1EAA8F74CC}" type="presParOf" srcId="{54EF2C48-0524-408B-BBA9-06605F46C510}" destId="{C81D9ACF-5AC9-4CB9-B034-4CCAA2D353FB}" srcOrd="6" destOrd="0" presId="urn:microsoft.com/office/officeart/2005/8/layout/cycle6"/>
    <dgm:cxn modelId="{82862643-8089-40CB-A133-A7AE36B6D35F}" type="presParOf" srcId="{54EF2C48-0524-408B-BBA9-06605F46C510}" destId="{221B883C-D891-424C-8634-7D79BBAAFE91}" srcOrd="7" destOrd="0" presId="urn:microsoft.com/office/officeart/2005/8/layout/cycle6"/>
    <dgm:cxn modelId="{F9AA8EBB-93AD-4660-8C94-4AE85D81DA86}" type="presParOf" srcId="{54EF2C48-0524-408B-BBA9-06605F46C510}" destId="{FA2B8EBF-14E9-40FC-A9C2-BF8151C4EABE}" srcOrd="8" destOrd="0" presId="urn:microsoft.com/office/officeart/2005/8/layout/cycle6"/>
    <dgm:cxn modelId="{332A0798-617F-42BB-B7F1-776C9D06A2C4}" type="presParOf" srcId="{54EF2C48-0524-408B-BBA9-06605F46C510}" destId="{1985D179-79ED-4D2F-848E-7BC3DDAC81F6}" srcOrd="9" destOrd="0" presId="urn:microsoft.com/office/officeart/2005/8/layout/cycle6"/>
    <dgm:cxn modelId="{06719C95-E06A-42B4-8520-FA2039C33B9A}" type="presParOf" srcId="{54EF2C48-0524-408B-BBA9-06605F46C510}" destId="{95FD1031-A121-4649-88F0-786B82B646F3}" srcOrd="10" destOrd="0" presId="urn:microsoft.com/office/officeart/2005/8/layout/cycle6"/>
    <dgm:cxn modelId="{65BC8C5D-9C0E-4B0B-95BE-63749815F362}" type="presParOf" srcId="{54EF2C48-0524-408B-BBA9-06605F46C510}" destId="{F0B1A14A-15A8-44F4-86CD-78881218792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6FC39-A4B2-4255-A7CC-8B91837329A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3771532C-A5A2-47C7-88CB-BBA14A343CAB}">
      <dgm:prSet phldrT="[Texto]" custT="1"/>
      <dgm:spPr/>
      <dgm:t>
        <a:bodyPr/>
        <a:lstStyle/>
        <a:p>
          <a:r>
            <a:rPr lang="es-CO" sz="1600" dirty="0" smtClean="0"/>
            <a:t>Ley de Asociaciones Público Privadas 1508 de 2012 y Decretos Reglamentarios</a:t>
          </a:r>
          <a:endParaRPr lang="es-CO" sz="1600" dirty="0"/>
        </a:p>
      </dgm:t>
    </dgm:pt>
    <dgm:pt modelId="{4E391238-08E8-41F0-842D-3F8AFB0BD687}" type="parTrans" cxnId="{78B123CF-6DF3-4638-A35A-00589A2054A3}">
      <dgm:prSet/>
      <dgm:spPr/>
      <dgm:t>
        <a:bodyPr/>
        <a:lstStyle/>
        <a:p>
          <a:endParaRPr lang="es-CO"/>
        </a:p>
      </dgm:t>
    </dgm:pt>
    <dgm:pt modelId="{B4189300-D050-4F84-B8A4-9D8D375DB6CB}" type="sibTrans" cxnId="{78B123CF-6DF3-4638-A35A-00589A2054A3}">
      <dgm:prSet/>
      <dgm:spPr/>
      <dgm:t>
        <a:bodyPr/>
        <a:lstStyle/>
        <a:p>
          <a:endParaRPr lang="es-CO"/>
        </a:p>
      </dgm:t>
    </dgm:pt>
    <dgm:pt modelId="{367749A7-5E9C-43EE-8CF6-3072B0E30140}">
      <dgm:prSet phldrT="[Texto]" custT="1"/>
      <dgm:spPr/>
      <dgm:t>
        <a:bodyPr/>
        <a:lstStyle/>
        <a:p>
          <a:r>
            <a:rPr lang="es-CO" sz="1600" dirty="0" smtClean="0"/>
            <a:t>Ley de Infraestructura – Ley 1682 2013</a:t>
          </a:r>
          <a:endParaRPr lang="es-CO" sz="1600" dirty="0"/>
        </a:p>
      </dgm:t>
    </dgm:pt>
    <dgm:pt modelId="{02088DED-F28C-4A13-820D-80C2C1724FE3}" type="parTrans" cxnId="{CB57F189-4E08-479C-9C24-22DBBACD6FA4}">
      <dgm:prSet/>
      <dgm:spPr/>
      <dgm:t>
        <a:bodyPr/>
        <a:lstStyle/>
        <a:p>
          <a:endParaRPr lang="es-CO"/>
        </a:p>
      </dgm:t>
    </dgm:pt>
    <dgm:pt modelId="{A12F35FB-3692-41BB-B77F-CD884AB38BE0}" type="sibTrans" cxnId="{CB57F189-4E08-479C-9C24-22DBBACD6FA4}">
      <dgm:prSet/>
      <dgm:spPr/>
      <dgm:t>
        <a:bodyPr/>
        <a:lstStyle/>
        <a:p>
          <a:endParaRPr lang="es-CO"/>
        </a:p>
      </dgm:t>
    </dgm:pt>
    <dgm:pt modelId="{4018B695-0AAF-4859-83D1-66D018B7680A}">
      <dgm:prSet phldrT="[Texto]" custT="1"/>
      <dgm:spPr/>
      <dgm:t>
        <a:bodyPr/>
        <a:lstStyle/>
        <a:p>
          <a:r>
            <a:rPr lang="es-CO" sz="1600" dirty="0" smtClean="0"/>
            <a:t>Directiva Presidencial Consultas Previas</a:t>
          </a:r>
          <a:endParaRPr lang="es-CO" sz="1600" dirty="0"/>
        </a:p>
      </dgm:t>
    </dgm:pt>
    <dgm:pt modelId="{D0A95A0D-272C-4843-8267-5A4DA274EA91}" type="parTrans" cxnId="{600D9735-6939-4117-AEEC-3AF0C8C98B11}">
      <dgm:prSet/>
      <dgm:spPr/>
      <dgm:t>
        <a:bodyPr/>
        <a:lstStyle/>
        <a:p>
          <a:endParaRPr lang="es-CO"/>
        </a:p>
      </dgm:t>
    </dgm:pt>
    <dgm:pt modelId="{F52944BE-7310-4E7A-B27A-7B2D278E724A}" type="sibTrans" cxnId="{600D9735-6939-4117-AEEC-3AF0C8C98B11}">
      <dgm:prSet/>
      <dgm:spPr/>
      <dgm:t>
        <a:bodyPr/>
        <a:lstStyle/>
        <a:p>
          <a:endParaRPr lang="es-CO"/>
        </a:p>
      </dgm:t>
    </dgm:pt>
    <dgm:pt modelId="{A61F6AEA-E04C-4735-B229-893F0034A86D}">
      <dgm:prSet phldrT="[Texto]" custT="1"/>
      <dgm:spPr/>
      <dgm:t>
        <a:bodyPr/>
        <a:lstStyle/>
        <a:p>
          <a:r>
            <a:rPr lang="es-CO" sz="1800" dirty="0" smtClean="0"/>
            <a:t>Ley </a:t>
          </a:r>
          <a:r>
            <a:rPr lang="es-CO" sz="1800" dirty="0" err="1" smtClean="0"/>
            <a:t>Antícorrupción</a:t>
          </a:r>
          <a:r>
            <a:rPr lang="es-CO" sz="1800" dirty="0" smtClean="0"/>
            <a:t> – Ley 1474 2011</a:t>
          </a:r>
          <a:endParaRPr lang="es-CO" sz="1800" dirty="0"/>
        </a:p>
      </dgm:t>
    </dgm:pt>
    <dgm:pt modelId="{A06C148A-D6A2-44EE-A5D0-61C2FE23CC12}" type="sibTrans" cxnId="{144E1315-E556-4D02-A16C-06C5FE1FE415}">
      <dgm:prSet/>
      <dgm:spPr/>
      <dgm:t>
        <a:bodyPr/>
        <a:lstStyle/>
        <a:p>
          <a:endParaRPr lang="es-CO"/>
        </a:p>
      </dgm:t>
    </dgm:pt>
    <dgm:pt modelId="{AD114163-F2BC-4388-B995-D066A9DB5038}" type="parTrans" cxnId="{144E1315-E556-4D02-A16C-06C5FE1FE415}">
      <dgm:prSet/>
      <dgm:spPr/>
      <dgm:t>
        <a:bodyPr/>
        <a:lstStyle/>
        <a:p>
          <a:endParaRPr lang="es-CO"/>
        </a:p>
      </dgm:t>
    </dgm:pt>
    <dgm:pt modelId="{3C93D14A-8086-475E-B482-4891EF8A5D9B}" type="pres">
      <dgm:prSet presAssocID="{05B6FC39-A4B2-4255-A7CC-8B91837329AC}" presName="linearFlow" presStyleCnt="0">
        <dgm:presLayoutVars>
          <dgm:dir/>
          <dgm:resizeHandles val="exact"/>
        </dgm:presLayoutVars>
      </dgm:prSet>
      <dgm:spPr/>
    </dgm:pt>
    <dgm:pt modelId="{D089F697-6C13-428A-88D4-0B14E0275E64}" type="pres">
      <dgm:prSet presAssocID="{A61F6AEA-E04C-4735-B229-893F0034A86D}" presName="composite" presStyleCnt="0"/>
      <dgm:spPr/>
    </dgm:pt>
    <dgm:pt modelId="{0B3A8D26-B109-441D-88B7-C1062C67D451}" type="pres">
      <dgm:prSet presAssocID="{A61F6AEA-E04C-4735-B229-893F0034A86D}" presName="imgShp" presStyleLbl="fgImgPlace1" presStyleIdx="0" presStyleCnt="4"/>
      <dgm:spPr/>
    </dgm:pt>
    <dgm:pt modelId="{D6037763-779F-45F5-89BA-966BE1D5F079}" type="pres">
      <dgm:prSet presAssocID="{A61F6AEA-E04C-4735-B229-893F0034A86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44C557-221C-424D-BEB8-7E9FCF3450D4}" type="pres">
      <dgm:prSet presAssocID="{A06C148A-D6A2-44EE-A5D0-61C2FE23CC12}" presName="spacing" presStyleCnt="0"/>
      <dgm:spPr/>
    </dgm:pt>
    <dgm:pt modelId="{B224B306-8CDB-4119-AF99-431E52040641}" type="pres">
      <dgm:prSet presAssocID="{3771532C-A5A2-47C7-88CB-BBA14A343CAB}" presName="composite" presStyleCnt="0"/>
      <dgm:spPr/>
    </dgm:pt>
    <dgm:pt modelId="{19A76050-B27F-4757-8CC8-2CE9184EF744}" type="pres">
      <dgm:prSet presAssocID="{3771532C-A5A2-47C7-88CB-BBA14A343CAB}" presName="imgShp" presStyleLbl="fgImgPlace1" presStyleIdx="1" presStyleCnt="4"/>
      <dgm:spPr/>
    </dgm:pt>
    <dgm:pt modelId="{5469318A-A839-4353-B47D-254A6A1D4A29}" type="pres">
      <dgm:prSet presAssocID="{3771532C-A5A2-47C7-88CB-BBA14A343C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622507-65B3-4626-979E-DDBF24133895}" type="pres">
      <dgm:prSet presAssocID="{B4189300-D050-4F84-B8A4-9D8D375DB6CB}" presName="spacing" presStyleCnt="0"/>
      <dgm:spPr/>
    </dgm:pt>
    <dgm:pt modelId="{449C3E31-7435-49DD-BAF5-0EF9805AEED0}" type="pres">
      <dgm:prSet presAssocID="{367749A7-5E9C-43EE-8CF6-3072B0E30140}" presName="composite" presStyleCnt="0"/>
      <dgm:spPr/>
    </dgm:pt>
    <dgm:pt modelId="{0127B6ED-BAAD-4B54-A84D-C628387F703B}" type="pres">
      <dgm:prSet presAssocID="{367749A7-5E9C-43EE-8CF6-3072B0E30140}" presName="imgShp" presStyleLbl="fgImgPlace1" presStyleIdx="2" presStyleCnt="4"/>
      <dgm:spPr/>
    </dgm:pt>
    <dgm:pt modelId="{A2D04A5F-2191-4520-974A-73DF00AF825C}" type="pres">
      <dgm:prSet presAssocID="{367749A7-5E9C-43EE-8CF6-3072B0E30140}" presName="txShp" presStyleLbl="node1" presStyleIdx="2" presStyleCnt="4" custLinFactNeighborX="-329" custLinFactNeighborY="1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4BD36B-5B0A-4F3C-8189-EE6B5E7861A8}" type="pres">
      <dgm:prSet presAssocID="{A12F35FB-3692-41BB-B77F-CD884AB38BE0}" presName="spacing" presStyleCnt="0"/>
      <dgm:spPr/>
    </dgm:pt>
    <dgm:pt modelId="{2698603C-5BB6-4A0E-AFFC-52C48016EF06}" type="pres">
      <dgm:prSet presAssocID="{4018B695-0AAF-4859-83D1-66D018B7680A}" presName="composite" presStyleCnt="0"/>
      <dgm:spPr/>
    </dgm:pt>
    <dgm:pt modelId="{D5A5F516-62D1-485B-AC62-EFEABD112928}" type="pres">
      <dgm:prSet presAssocID="{4018B695-0AAF-4859-83D1-66D018B7680A}" presName="imgShp" presStyleLbl="fgImgPlace1" presStyleIdx="3" presStyleCnt="4"/>
      <dgm:spPr/>
    </dgm:pt>
    <dgm:pt modelId="{E4845C9D-CC77-48A0-A780-572D58188DB3}" type="pres">
      <dgm:prSet presAssocID="{4018B695-0AAF-4859-83D1-66D018B7680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44E1315-E556-4D02-A16C-06C5FE1FE415}" srcId="{05B6FC39-A4B2-4255-A7CC-8B91837329AC}" destId="{A61F6AEA-E04C-4735-B229-893F0034A86D}" srcOrd="0" destOrd="0" parTransId="{AD114163-F2BC-4388-B995-D066A9DB5038}" sibTransId="{A06C148A-D6A2-44EE-A5D0-61C2FE23CC12}"/>
    <dgm:cxn modelId="{DB49A905-529E-401D-BDFD-FC3AEAA5E3DC}" type="presOf" srcId="{A61F6AEA-E04C-4735-B229-893F0034A86D}" destId="{D6037763-779F-45F5-89BA-966BE1D5F079}" srcOrd="0" destOrd="0" presId="urn:microsoft.com/office/officeart/2005/8/layout/vList3"/>
    <dgm:cxn modelId="{34B18299-8086-4001-9B27-5DFD768A2161}" type="presOf" srcId="{367749A7-5E9C-43EE-8CF6-3072B0E30140}" destId="{A2D04A5F-2191-4520-974A-73DF00AF825C}" srcOrd="0" destOrd="0" presId="urn:microsoft.com/office/officeart/2005/8/layout/vList3"/>
    <dgm:cxn modelId="{F00E9544-4CEE-4576-948F-B3E834D2837B}" type="presOf" srcId="{05B6FC39-A4B2-4255-A7CC-8B91837329AC}" destId="{3C93D14A-8086-475E-B482-4891EF8A5D9B}" srcOrd="0" destOrd="0" presId="urn:microsoft.com/office/officeart/2005/8/layout/vList3"/>
    <dgm:cxn modelId="{CB57F189-4E08-479C-9C24-22DBBACD6FA4}" srcId="{05B6FC39-A4B2-4255-A7CC-8B91837329AC}" destId="{367749A7-5E9C-43EE-8CF6-3072B0E30140}" srcOrd="2" destOrd="0" parTransId="{02088DED-F28C-4A13-820D-80C2C1724FE3}" sibTransId="{A12F35FB-3692-41BB-B77F-CD884AB38BE0}"/>
    <dgm:cxn modelId="{78B123CF-6DF3-4638-A35A-00589A2054A3}" srcId="{05B6FC39-A4B2-4255-A7CC-8B91837329AC}" destId="{3771532C-A5A2-47C7-88CB-BBA14A343CAB}" srcOrd="1" destOrd="0" parTransId="{4E391238-08E8-41F0-842D-3F8AFB0BD687}" sibTransId="{B4189300-D050-4F84-B8A4-9D8D375DB6CB}"/>
    <dgm:cxn modelId="{600D9735-6939-4117-AEEC-3AF0C8C98B11}" srcId="{05B6FC39-A4B2-4255-A7CC-8B91837329AC}" destId="{4018B695-0AAF-4859-83D1-66D018B7680A}" srcOrd="3" destOrd="0" parTransId="{D0A95A0D-272C-4843-8267-5A4DA274EA91}" sibTransId="{F52944BE-7310-4E7A-B27A-7B2D278E724A}"/>
    <dgm:cxn modelId="{664E436E-F05D-402F-A213-0E3FB5D28A32}" type="presOf" srcId="{4018B695-0AAF-4859-83D1-66D018B7680A}" destId="{E4845C9D-CC77-48A0-A780-572D58188DB3}" srcOrd="0" destOrd="0" presId="urn:microsoft.com/office/officeart/2005/8/layout/vList3"/>
    <dgm:cxn modelId="{4C1D3EB6-CA6B-42B2-8202-9DB0EAF607C8}" type="presOf" srcId="{3771532C-A5A2-47C7-88CB-BBA14A343CAB}" destId="{5469318A-A839-4353-B47D-254A6A1D4A29}" srcOrd="0" destOrd="0" presId="urn:microsoft.com/office/officeart/2005/8/layout/vList3"/>
    <dgm:cxn modelId="{0492D95C-BCE5-42A5-9489-EB73178BA882}" type="presParOf" srcId="{3C93D14A-8086-475E-B482-4891EF8A5D9B}" destId="{D089F697-6C13-428A-88D4-0B14E0275E64}" srcOrd="0" destOrd="0" presId="urn:microsoft.com/office/officeart/2005/8/layout/vList3"/>
    <dgm:cxn modelId="{FF208B89-1F89-4363-884E-691F66CDF9B7}" type="presParOf" srcId="{D089F697-6C13-428A-88D4-0B14E0275E64}" destId="{0B3A8D26-B109-441D-88B7-C1062C67D451}" srcOrd="0" destOrd="0" presId="urn:microsoft.com/office/officeart/2005/8/layout/vList3"/>
    <dgm:cxn modelId="{19A653FE-4D9E-433A-B906-CCA7AC32B398}" type="presParOf" srcId="{D089F697-6C13-428A-88D4-0B14E0275E64}" destId="{D6037763-779F-45F5-89BA-966BE1D5F079}" srcOrd="1" destOrd="0" presId="urn:microsoft.com/office/officeart/2005/8/layout/vList3"/>
    <dgm:cxn modelId="{55DF8569-4FC4-4BB2-ADD2-5B8DD5ACD00C}" type="presParOf" srcId="{3C93D14A-8086-475E-B482-4891EF8A5D9B}" destId="{D444C557-221C-424D-BEB8-7E9FCF3450D4}" srcOrd="1" destOrd="0" presId="urn:microsoft.com/office/officeart/2005/8/layout/vList3"/>
    <dgm:cxn modelId="{DB9EE77F-64AC-40CC-8B7C-B45AC4D82D89}" type="presParOf" srcId="{3C93D14A-8086-475E-B482-4891EF8A5D9B}" destId="{B224B306-8CDB-4119-AF99-431E52040641}" srcOrd="2" destOrd="0" presId="urn:microsoft.com/office/officeart/2005/8/layout/vList3"/>
    <dgm:cxn modelId="{498EC41E-D3E3-48EC-B61B-3807D95D8BDC}" type="presParOf" srcId="{B224B306-8CDB-4119-AF99-431E52040641}" destId="{19A76050-B27F-4757-8CC8-2CE9184EF744}" srcOrd="0" destOrd="0" presId="urn:microsoft.com/office/officeart/2005/8/layout/vList3"/>
    <dgm:cxn modelId="{84046601-003A-42DE-9688-A0AF6BCF0331}" type="presParOf" srcId="{B224B306-8CDB-4119-AF99-431E52040641}" destId="{5469318A-A839-4353-B47D-254A6A1D4A29}" srcOrd="1" destOrd="0" presId="urn:microsoft.com/office/officeart/2005/8/layout/vList3"/>
    <dgm:cxn modelId="{2FC58250-480E-42CD-8C4D-DC9900D9CC0E}" type="presParOf" srcId="{3C93D14A-8086-475E-B482-4891EF8A5D9B}" destId="{85622507-65B3-4626-979E-DDBF24133895}" srcOrd="3" destOrd="0" presId="urn:microsoft.com/office/officeart/2005/8/layout/vList3"/>
    <dgm:cxn modelId="{E92118A5-8D41-4A85-802E-6BCF27B777D6}" type="presParOf" srcId="{3C93D14A-8086-475E-B482-4891EF8A5D9B}" destId="{449C3E31-7435-49DD-BAF5-0EF9805AEED0}" srcOrd="4" destOrd="0" presId="urn:microsoft.com/office/officeart/2005/8/layout/vList3"/>
    <dgm:cxn modelId="{FB4D25C6-4C07-4FEF-BE43-3DA62D698112}" type="presParOf" srcId="{449C3E31-7435-49DD-BAF5-0EF9805AEED0}" destId="{0127B6ED-BAAD-4B54-A84D-C628387F703B}" srcOrd="0" destOrd="0" presId="urn:microsoft.com/office/officeart/2005/8/layout/vList3"/>
    <dgm:cxn modelId="{A787DED3-918D-4BF3-AC87-F68F78CC4F8D}" type="presParOf" srcId="{449C3E31-7435-49DD-BAF5-0EF9805AEED0}" destId="{A2D04A5F-2191-4520-974A-73DF00AF825C}" srcOrd="1" destOrd="0" presId="urn:microsoft.com/office/officeart/2005/8/layout/vList3"/>
    <dgm:cxn modelId="{1C162504-4EDB-4C54-83CE-4BBDEAC7A526}" type="presParOf" srcId="{3C93D14A-8086-475E-B482-4891EF8A5D9B}" destId="{DB4BD36B-5B0A-4F3C-8189-EE6B5E7861A8}" srcOrd="5" destOrd="0" presId="urn:microsoft.com/office/officeart/2005/8/layout/vList3"/>
    <dgm:cxn modelId="{195ADB34-CA04-41D6-AFD6-8462B98976DE}" type="presParOf" srcId="{3C93D14A-8086-475E-B482-4891EF8A5D9B}" destId="{2698603C-5BB6-4A0E-AFFC-52C48016EF06}" srcOrd="6" destOrd="0" presId="urn:microsoft.com/office/officeart/2005/8/layout/vList3"/>
    <dgm:cxn modelId="{0FDF959C-5840-43BC-99D2-C27F6FAEC1BD}" type="presParOf" srcId="{2698603C-5BB6-4A0E-AFFC-52C48016EF06}" destId="{D5A5F516-62D1-485B-AC62-EFEABD112928}" srcOrd="0" destOrd="0" presId="urn:microsoft.com/office/officeart/2005/8/layout/vList3"/>
    <dgm:cxn modelId="{E7B53DDF-67AE-4958-B9F5-29376695CA4A}" type="presParOf" srcId="{2698603C-5BB6-4A0E-AFFC-52C48016EF06}" destId="{E4845C9D-CC77-48A0-A780-572D58188D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C9FACF-DE7F-4A12-8EF2-BE74C3C43D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D2F7523-2A20-4876-BA65-2EBE3D73CDD4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Gestionando etapas </a:t>
          </a:r>
          <a:r>
            <a:rPr lang="es-MX" dirty="0" err="1" smtClean="0">
              <a:solidFill>
                <a:schemeClr val="tx1"/>
              </a:solidFill>
            </a:rPr>
            <a:t>preoperativas</a:t>
          </a:r>
          <a:r>
            <a:rPr lang="es-MX" dirty="0" smtClean="0">
              <a:solidFill>
                <a:schemeClr val="tx1"/>
              </a:solidFill>
            </a:rPr>
            <a:t> de los proyectos del programa 4G</a:t>
          </a:r>
          <a:endParaRPr lang="es-MX" dirty="0">
            <a:solidFill>
              <a:schemeClr val="tx1"/>
            </a:solidFill>
          </a:endParaRPr>
        </a:p>
      </dgm:t>
    </dgm:pt>
    <dgm:pt modelId="{E5C4B126-FF0C-422B-AF16-11FFA31C37AF}" type="parTrans" cxnId="{ED02A540-7614-4B5A-A364-682424990B6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DD489E3-C7A3-4EFE-B6E3-FACBDDF96D44}" type="sibTrans" cxnId="{ED02A540-7614-4B5A-A364-682424990B6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7F057-CEED-48D9-94B2-B348A7311D3E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Promoviendo y evaluando proyectos de iniciativa privada en todos los modos</a:t>
          </a:r>
          <a:endParaRPr lang="es-MX" dirty="0">
            <a:solidFill>
              <a:schemeClr val="tx1"/>
            </a:solidFill>
          </a:endParaRPr>
        </a:p>
      </dgm:t>
    </dgm:pt>
    <dgm:pt modelId="{228864F3-59AC-4238-A24E-B5977FBAA6ED}" type="parTrans" cxnId="{5A295899-2FDB-40D9-9C77-AABE2D8EAF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85EFBFF-C86C-4312-967F-6787B42ED3EC}" type="sibTrans" cxnId="{5A295899-2FDB-40D9-9C77-AABE2D8EAF1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5A03CB-BD03-4DBE-B027-D488AFF9BD2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Estructurando proyectos de iniciativa pública de aeropuertos (suroccidente y el Dorado II) y corredores férreos</a:t>
          </a:r>
          <a:endParaRPr lang="es-MX" dirty="0">
            <a:solidFill>
              <a:schemeClr val="tx1"/>
            </a:solidFill>
          </a:endParaRPr>
        </a:p>
      </dgm:t>
    </dgm:pt>
    <dgm:pt modelId="{33274C39-C8C0-405B-9C22-BB2A8A4CED06}" type="parTrans" cxnId="{FEFD97A8-C35A-49E4-9509-87DB0079C78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F45DEEE-A071-44DC-B3F0-906DC73578AC}" type="sibTrans" cxnId="{FEFD97A8-C35A-49E4-9509-87DB0079C78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8CB990A-29C6-4324-973A-D361170BE7A8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Apoyando </a:t>
          </a:r>
          <a:r>
            <a:rPr lang="es-MX" dirty="0" err="1" smtClean="0">
              <a:solidFill>
                <a:schemeClr val="tx1"/>
              </a:solidFill>
            </a:rPr>
            <a:t>APPs</a:t>
          </a:r>
          <a:r>
            <a:rPr lang="es-MX" dirty="0" smtClean="0">
              <a:solidFill>
                <a:schemeClr val="tx1"/>
              </a:solidFill>
            </a:rPr>
            <a:t> en entidades territoriales y otros sectores</a:t>
          </a:r>
          <a:endParaRPr lang="es-MX" dirty="0">
            <a:solidFill>
              <a:schemeClr val="tx1"/>
            </a:solidFill>
          </a:endParaRPr>
        </a:p>
      </dgm:t>
    </dgm:pt>
    <dgm:pt modelId="{8B0E82D9-A0AA-40E2-95B5-600A6C3A6BE3}" type="parTrans" cxnId="{3D3C2F4D-FAC0-433E-AB85-D093C0CE1F4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F750F86-C1D4-4EDA-BC67-F0C17C860439}" type="sibTrans" cxnId="{3D3C2F4D-FAC0-433E-AB85-D093C0CE1F4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41DDCE4-1ABD-4C62-A02B-493707BCFE9B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Participando de la elaboración del Plan Maestro de Transporte Intermodal</a:t>
          </a:r>
          <a:endParaRPr lang="es-MX" dirty="0">
            <a:solidFill>
              <a:schemeClr val="tx1"/>
            </a:solidFill>
          </a:endParaRPr>
        </a:p>
      </dgm:t>
    </dgm:pt>
    <dgm:pt modelId="{9504B87E-63E4-4B22-8617-1FAF310CCC07}" type="parTrans" cxnId="{6D8B40DB-C072-4B83-8D41-B3948CFBFE4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AFEBE8F-2794-4B7A-BEB2-8C3F45ACAC03}" type="sibTrans" cxnId="{6D8B40DB-C072-4B83-8D41-B3948CFBFE4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8C3CEDA-D2C0-4726-88E9-5BFB0E2ECF07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Terminando construcción en proyectos 1 a 3 generación y aeropuertos</a:t>
          </a:r>
          <a:endParaRPr lang="es-MX" dirty="0">
            <a:solidFill>
              <a:schemeClr val="tx1"/>
            </a:solidFill>
          </a:endParaRPr>
        </a:p>
      </dgm:t>
    </dgm:pt>
    <dgm:pt modelId="{22CF2638-9014-49A5-8979-D11FC3873CE4}" type="parTrans" cxnId="{748973A2-0B65-4ED0-9D90-FC3E635A1403}">
      <dgm:prSet/>
      <dgm:spPr/>
      <dgm:t>
        <a:bodyPr/>
        <a:lstStyle/>
        <a:p>
          <a:endParaRPr lang="es-MX"/>
        </a:p>
      </dgm:t>
    </dgm:pt>
    <dgm:pt modelId="{8904A4D0-0382-4DE5-B16F-8D2EB197A602}" type="sibTrans" cxnId="{748973A2-0B65-4ED0-9D90-FC3E635A1403}">
      <dgm:prSet/>
      <dgm:spPr/>
      <dgm:t>
        <a:bodyPr/>
        <a:lstStyle/>
        <a:p>
          <a:endParaRPr lang="es-MX"/>
        </a:p>
      </dgm:t>
    </dgm:pt>
    <dgm:pt modelId="{0D3EA4D6-198B-4549-8F49-80FCD596B124}" type="pres">
      <dgm:prSet presAssocID="{C0C9FACF-DE7F-4A12-8EF2-BE74C3C43D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1CC3CD2E-C2B7-4E3A-8997-84598320C64D}" type="pres">
      <dgm:prSet presAssocID="{C0C9FACF-DE7F-4A12-8EF2-BE74C3C43D14}" presName="Name1" presStyleCnt="0"/>
      <dgm:spPr/>
    </dgm:pt>
    <dgm:pt modelId="{3605A58F-AA94-48BC-8462-2E766216C24F}" type="pres">
      <dgm:prSet presAssocID="{C0C9FACF-DE7F-4A12-8EF2-BE74C3C43D14}" presName="cycle" presStyleCnt="0"/>
      <dgm:spPr/>
    </dgm:pt>
    <dgm:pt modelId="{21E1C47D-73E8-4F8A-8BBF-6B83BDEFA6AB}" type="pres">
      <dgm:prSet presAssocID="{C0C9FACF-DE7F-4A12-8EF2-BE74C3C43D14}" presName="srcNode" presStyleLbl="node1" presStyleIdx="0" presStyleCnt="6"/>
      <dgm:spPr/>
    </dgm:pt>
    <dgm:pt modelId="{76CDFD30-FE11-4D43-B9CA-AB4B722CDC1F}" type="pres">
      <dgm:prSet presAssocID="{C0C9FACF-DE7F-4A12-8EF2-BE74C3C43D14}" presName="conn" presStyleLbl="parChTrans1D2" presStyleIdx="0" presStyleCnt="1"/>
      <dgm:spPr/>
      <dgm:t>
        <a:bodyPr/>
        <a:lstStyle/>
        <a:p>
          <a:endParaRPr lang="es-CO"/>
        </a:p>
      </dgm:t>
    </dgm:pt>
    <dgm:pt modelId="{A6DF9856-BDA7-4AD2-B83F-0B1437669ECC}" type="pres">
      <dgm:prSet presAssocID="{C0C9FACF-DE7F-4A12-8EF2-BE74C3C43D14}" presName="extraNode" presStyleLbl="node1" presStyleIdx="0" presStyleCnt="6"/>
      <dgm:spPr/>
    </dgm:pt>
    <dgm:pt modelId="{6A063972-62A6-4B75-8182-4BAD0168731C}" type="pres">
      <dgm:prSet presAssocID="{C0C9FACF-DE7F-4A12-8EF2-BE74C3C43D14}" presName="dstNode" presStyleLbl="node1" presStyleIdx="0" presStyleCnt="6"/>
      <dgm:spPr/>
    </dgm:pt>
    <dgm:pt modelId="{55AB43B8-5924-4D1C-8728-EE2EE1A56B9D}" type="pres">
      <dgm:prSet presAssocID="{98C3CEDA-D2C0-4726-88E9-5BFB0E2ECF0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8250C6-4D61-4BCB-B12A-2D0057C7EB46}" type="pres">
      <dgm:prSet presAssocID="{98C3CEDA-D2C0-4726-88E9-5BFB0E2ECF07}" presName="accent_1" presStyleCnt="0"/>
      <dgm:spPr/>
    </dgm:pt>
    <dgm:pt modelId="{F84BA06D-A085-4EF2-B7EF-277494A23EEC}" type="pres">
      <dgm:prSet presAssocID="{98C3CEDA-D2C0-4726-88E9-5BFB0E2ECF07}" presName="accentRepeatNode" presStyleLbl="solidFgAcc1" presStyleIdx="0" presStyleCnt="6"/>
      <dgm:spPr/>
    </dgm:pt>
    <dgm:pt modelId="{BBF8D15B-3B84-4C60-81B8-894993AA6326}" type="pres">
      <dgm:prSet presAssocID="{4D2F7523-2A20-4876-BA65-2EBE3D73CDD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55F62C-0607-4823-A679-BD45999E1C37}" type="pres">
      <dgm:prSet presAssocID="{4D2F7523-2A20-4876-BA65-2EBE3D73CDD4}" presName="accent_2" presStyleCnt="0"/>
      <dgm:spPr/>
    </dgm:pt>
    <dgm:pt modelId="{B736E67B-B6B5-4105-9AB6-1D5F50A2AB0A}" type="pres">
      <dgm:prSet presAssocID="{4D2F7523-2A20-4876-BA65-2EBE3D73CDD4}" presName="accentRepeatNode" presStyleLbl="solidFgAcc1" presStyleIdx="1" presStyleCnt="6"/>
      <dgm:spPr/>
    </dgm:pt>
    <dgm:pt modelId="{7873A558-C866-4B41-90B8-60A426600E24}" type="pres">
      <dgm:prSet presAssocID="{4727F057-CEED-48D9-94B2-B348A7311D3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BD05D0-EF67-40E7-B8E7-1E226164983B}" type="pres">
      <dgm:prSet presAssocID="{4727F057-CEED-48D9-94B2-B348A7311D3E}" presName="accent_3" presStyleCnt="0"/>
      <dgm:spPr/>
    </dgm:pt>
    <dgm:pt modelId="{767F297C-CBF1-4035-8778-606E4DD9E4D4}" type="pres">
      <dgm:prSet presAssocID="{4727F057-CEED-48D9-94B2-B348A7311D3E}" presName="accentRepeatNode" presStyleLbl="solidFgAcc1" presStyleIdx="2" presStyleCnt="6"/>
      <dgm:spPr/>
    </dgm:pt>
    <dgm:pt modelId="{192E1741-65C4-470D-AC2A-272F3AED4AF4}" type="pres">
      <dgm:prSet presAssocID="{095A03CB-BD03-4DBE-B027-D488AFF9BD2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AF3E30-1678-4AA2-967F-37E8A82437A3}" type="pres">
      <dgm:prSet presAssocID="{095A03CB-BD03-4DBE-B027-D488AFF9BD2A}" presName="accent_4" presStyleCnt="0"/>
      <dgm:spPr/>
    </dgm:pt>
    <dgm:pt modelId="{C94D35CA-75BC-464F-A018-32109925DCAB}" type="pres">
      <dgm:prSet presAssocID="{095A03CB-BD03-4DBE-B027-D488AFF9BD2A}" presName="accentRepeatNode" presStyleLbl="solidFgAcc1" presStyleIdx="3" presStyleCnt="6"/>
      <dgm:spPr/>
    </dgm:pt>
    <dgm:pt modelId="{F84D79B4-ADB5-4E57-BD45-6767969C71C5}" type="pres">
      <dgm:prSet presAssocID="{A8CB990A-29C6-4324-973A-D361170BE7A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97CF5A-DC3B-4A96-B103-F3245F281539}" type="pres">
      <dgm:prSet presAssocID="{A8CB990A-29C6-4324-973A-D361170BE7A8}" presName="accent_5" presStyleCnt="0"/>
      <dgm:spPr/>
    </dgm:pt>
    <dgm:pt modelId="{0962C828-8659-44F3-9E6F-A54970E6308A}" type="pres">
      <dgm:prSet presAssocID="{A8CB990A-29C6-4324-973A-D361170BE7A8}" presName="accentRepeatNode" presStyleLbl="solidFgAcc1" presStyleIdx="4" presStyleCnt="6"/>
      <dgm:spPr/>
    </dgm:pt>
    <dgm:pt modelId="{4B7C184F-AFFB-4DBB-8946-030136EEF456}" type="pres">
      <dgm:prSet presAssocID="{141DDCE4-1ABD-4C62-A02B-493707BCFE9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246D7D-B42A-4C08-9F97-8E6305356C38}" type="pres">
      <dgm:prSet presAssocID="{141DDCE4-1ABD-4C62-A02B-493707BCFE9B}" presName="accent_6" presStyleCnt="0"/>
      <dgm:spPr/>
    </dgm:pt>
    <dgm:pt modelId="{D0374BBF-B053-4E52-A87D-0FF4609EF143}" type="pres">
      <dgm:prSet presAssocID="{141DDCE4-1ABD-4C62-A02B-493707BCFE9B}" presName="accentRepeatNode" presStyleLbl="solidFgAcc1" presStyleIdx="5" presStyleCnt="6"/>
      <dgm:spPr/>
    </dgm:pt>
  </dgm:ptLst>
  <dgm:cxnLst>
    <dgm:cxn modelId="{245F0952-B7D4-4792-A617-470F55E6DC8F}" type="presOf" srcId="{4727F057-CEED-48D9-94B2-B348A7311D3E}" destId="{7873A558-C866-4B41-90B8-60A426600E24}" srcOrd="0" destOrd="0" presId="urn:microsoft.com/office/officeart/2008/layout/VerticalCurvedList"/>
    <dgm:cxn modelId="{84764993-E5DF-452F-8B10-6D3759C4B7ED}" type="presOf" srcId="{4D2F7523-2A20-4876-BA65-2EBE3D73CDD4}" destId="{BBF8D15B-3B84-4C60-81B8-894993AA6326}" srcOrd="0" destOrd="0" presId="urn:microsoft.com/office/officeart/2008/layout/VerticalCurvedList"/>
    <dgm:cxn modelId="{F33F7116-E760-4E07-8E75-9D9376CE90EB}" type="presOf" srcId="{C0C9FACF-DE7F-4A12-8EF2-BE74C3C43D14}" destId="{0D3EA4D6-198B-4549-8F49-80FCD596B124}" srcOrd="0" destOrd="0" presId="urn:microsoft.com/office/officeart/2008/layout/VerticalCurvedList"/>
    <dgm:cxn modelId="{298E5445-3D3D-4F79-9585-A74E08B99B92}" type="presOf" srcId="{A8CB990A-29C6-4324-973A-D361170BE7A8}" destId="{F84D79B4-ADB5-4E57-BD45-6767969C71C5}" srcOrd="0" destOrd="0" presId="urn:microsoft.com/office/officeart/2008/layout/VerticalCurvedList"/>
    <dgm:cxn modelId="{3D3C2F4D-FAC0-433E-AB85-D093C0CE1F42}" srcId="{C0C9FACF-DE7F-4A12-8EF2-BE74C3C43D14}" destId="{A8CB990A-29C6-4324-973A-D361170BE7A8}" srcOrd="4" destOrd="0" parTransId="{8B0E82D9-A0AA-40E2-95B5-600A6C3A6BE3}" sibTransId="{BF750F86-C1D4-4EDA-BC67-F0C17C860439}"/>
    <dgm:cxn modelId="{748973A2-0B65-4ED0-9D90-FC3E635A1403}" srcId="{C0C9FACF-DE7F-4A12-8EF2-BE74C3C43D14}" destId="{98C3CEDA-D2C0-4726-88E9-5BFB0E2ECF07}" srcOrd="0" destOrd="0" parTransId="{22CF2638-9014-49A5-8979-D11FC3873CE4}" sibTransId="{8904A4D0-0382-4DE5-B16F-8D2EB197A602}"/>
    <dgm:cxn modelId="{ED02A540-7614-4B5A-A364-682424990B6A}" srcId="{C0C9FACF-DE7F-4A12-8EF2-BE74C3C43D14}" destId="{4D2F7523-2A20-4876-BA65-2EBE3D73CDD4}" srcOrd="1" destOrd="0" parTransId="{E5C4B126-FF0C-422B-AF16-11FFA31C37AF}" sibTransId="{9DD489E3-C7A3-4EFE-B6E3-FACBDDF96D44}"/>
    <dgm:cxn modelId="{6D8B40DB-C072-4B83-8D41-B3948CFBFE44}" srcId="{C0C9FACF-DE7F-4A12-8EF2-BE74C3C43D14}" destId="{141DDCE4-1ABD-4C62-A02B-493707BCFE9B}" srcOrd="5" destOrd="0" parTransId="{9504B87E-63E4-4B22-8617-1FAF310CCC07}" sibTransId="{2AFEBE8F-2794-4B7A-BEB2-8C3F45ACAC03}"/>
    <dgm:cxn modelId="{FEFD97A8-C35A-49E4-9509-87DB0079C781}" srcId="{C0C9FACF-DE7F-4A12-8EF2-BE74C3C43D14}" destId="{095A03CB-BD03-4DBE-B027-D488AFF9BD2A}" srcOrd="3" destOrd="0" parTransId="{33274C39-C8C0-405B-9C22-BB2A8A4CED06}" sibTransId="{1F45DEEE-A071-44DC-B3F0-906DC73578AC}"/>
    <dgm:cxn modelId="{E3DFE280-3C4F-49AA-AA08-62CB0C9C75E6}" type="presOf" srcId="{98C3CEDA-D2C0-4726-88E9-5BFB0E2ECF07}" destId="{55AB43B8-5924-4D1C-8728-EE2EE1A56B9D}" srcOrd="0" destOrd="0" presId="urn:microsoft.com/office/officeart/2008/layout/VerticalCurvedList"/>
    <dgm:cxn modelId="{0CEDB360-72FF-46BE-85C5-3E54C62780D5}" type="presOf" srcId="{141DDCE4-1ABD-4C62-A02B-493707BCFE9B}" destId="{4B7C184F-AFFB-4DBB-8946-030136EEF456}" srcOrd="0" destOrd="0" presId="urn:microsoft.com/office/officeart/2008/layout/VerticalCurvedList"/>
    <dgm:cxn modelId="{BBB947A0-6E09-4B82-B7FD-1C04DC26B476}" type="presOf" srcId="{095A03CB-BD03-4DBE-B027-D488AFF9BD2A}" destId="{192E1741-65C4-470D-AC2A-272F3AED4AF4}" srcOrd="0" destOrd="0" presId="urn:microsoft.com/office/officeart/2008/layout/VerticalCurvedList"/>
    <dgm:cxn modelId="{5A295899-2FDB-40D9-9C77-AABE2D8EAF19}" srcId="{C0C9FACF-DE7F-4A12-8EF2-BE74C3C43D14}" destId="{4727F057-CEED-48D9-94B2-B348A7311D3E}" srcOrd="2" destOrd="0" parTransId="{228864F3-59AC-4238-A24E-B5977FBAA6ED}" sibTransId="{185EFBFF-C86C-4312-967F-6787B42ED3EC}"/>
    <dgm:cxn modelId="{CA34896A-E6F1-4C00-BFF1-02F0F19A9B82}" type="presOf" srcId="{8904A4D0-0382-4DE5-B16F-8D2EB197A602}" destId="{76CDFD30-FE11-4D43-B9CA-AB4B722CDC1F}" srcOrd="0" destOrd="0" presId="urn:microsoft.com/office/officeart/2008/layout/VerticalCurvedList"/>
    <dgm:cxn modelId="{D7002DB8-2ECA-4AA6-9672-DEC60B6D8FB1}" type="presParOf" srcId="{0D3EA4D6-198B-4549-8F49-80FCD596B124}" destId="{1CC3CD2E-C2B7-4E3A-8997-84598320C64D}" srcOrd="0" destOrd="0" presId="urn:microsoft.com/office/officeart/2008/layout/VerticalCurvedList"/>
    <dgm:cxn modelId="{E2C33EB1-504A-4099-87C2-04A223F28487}" type="presParOf" srcId="{1CC3CD2E-C2B7-4E3A-8997-84598320C64D}" destId="{3605A58F-AA94-48BC-8462-2E766216C24F}" srcOrd="0" destOrd="0" presId="urn:microsoft.com/office/officeart/2008/layout/VerticalCurvedList"/>
    <dgm:cxn modelId="{DF5269A4-4735-47A6-ADE2-B1EAADE707DA}" type="presParOf" srcId="{3605A58F-AA94-48BC-8462-2E766216C24F}" destId="{21E1C47D-73E8-4F8A-8BBF-6B83BDEFA6AB}" srcOrd="0" destOrd="0" presId="urn:microsoft.com/office/officeart/2008/layout/VerticalCurvedList"/>
    <dgm:cxn modelId="{03335F15-6D6B-4D02-9201-90E1F2499D1C}" type="presParOf" srcId="{3605A58F-AA94-48BC-8462-2E766216C24F}" destId="{76CDFD30-FE11-4D43-B9CA-AB4B722CDC1F}" srcOrd="1" destOrd="0" presId="urn:microsoft.com/office/officeart/2008/layout/VerticalCurvedList"/>
    <dgm:cxn modelId="{CEF493C0-F14B-4396-944E-AA1D91BEDD5A}" type="presParOf" srcId="{3605A58F-AA94-48BC-8462-2E766216C24F}" destId="{A6DF9856-BDA7-4AD2-B83F-0B1437669ECC}" srcOrd="2" destOrd="0" presId="urn:microsoft.com/office/officeart/2008/layout/VerticalCurvedList"/>
    <dgm:cxn modelId="{6B7FD888-9979-4F44-877C-00A05EB645E7}" type="presParOf" srcId="{3605A58F-AA94-48BC-8462-2E766216C24F}" destId="{6A063972-62A6-4B75-8182-4BAD0168731C}" srcOrd="3" destOrd="0" presId="urn:microsoft.com/office/officeart/2008/layout/VerticalCurvedList"/>
    <dgm:cxn modelId="{81496700-1FA5-4EBF-A085-3FFE59DF8762}" type="presParOf" srcId="{1CC3CD2E-C2B7-4E3A-8997-84598320C64D}" destId="{55AB43B8-5924-4D1C-8728-EE2EE1A56B9D}" srcOrd="1" destOrd="0" presId="urn:microsoft.com/office/officeart/2008/layout/VerticalCurvedList"/>
    <dgm:cxn modelId="{BCF2EA7D-0446-4A1B-A04D-B0EF55C21188}" type="presParOf" srcId="{1CC3CD2E-C2B7-4E3A-8997-84598320C64D}" destId="{8A8250C6-4D61-4BCB-B12A-2D0057C7EB46}" srcOrd="2" destOrd="0" presId="urn:microsoft.com/office/officeart/2008/layout/VerticalCurvedList"/>
    <dgm:cxn modelId="{D8BAF0EA-BFE2-4AD4-91D2-DCDE59786BFC}" type="presParOf" srcId="{8A8250C6-4D61-4BCB-B12A-2D0057C7EB46}" destId="{F84BA06D-A085-4EF2-B7EF-277494A23EEC}" srcOrd="0" destOrd="0" presId="urn:microsoft.com/office/officeart/2008/layout/VerticalCurvedList"/>
    <dgm:cxn modelId="{B8EDC34E-28B5-4E4C-8389-66BA712C22C8}" type="presParOf" srcId="{1CC3CD2E-C2B7-4E3A-8997-84598320C64D}" destId="{BBF8D15B-3B84-4C60-81B8-894993AA6326}" srcOrd="3" destOrd="0" presId="urn:microsoft.com/office/officeart/2008/layout/VerticalCurvedList"/>
    <dgm:cxn modelId="{6940D659-D6F3-4142-9B27-AE2A24235CA6}" type="presParOf" srcId="{1CC3CD2E-C2B7-4E3A-8997-84598320C64D}" destId="{4C55F62C-0607-4823-A679-BD45999E1C37}" srcOrd="4" destOrd="0" presId="urn:microsoft.com/office/officeart/2008/layout/VerticalCurvedList"/>
    <dgm:cxn modelId="{16B1C7B9-7CD8-45A3-9B13-91BCB1439B97}" type="presParOf" srcId="{4C55F62C-0607-4823-A679-BD45999E1C37}" destId="{B736E67B-B6B5-4105-9AB6-1D5F50A2AB0A}" srcOrd="0" destOrd="0" presId="urn:microsoft.com/office/officeart/2008/layout/VerticalCurvedList"/>
    <dgm:cxn modelId="{8BD358F9-CB48-40A1-A3B1-CC9A3682F54C}" type="presParOf" srcId="{1CC3CD2E-C2B7-4E3A-8997-84598320C64D}" destId="{7873A558-C866-4B41-90B8-60A426600E24}" srcOrd="5" destOrd="0" presId="urn:microsoft.com/office/officeart/2008/layout/VerticalCurvedList"/>
    <dgm:cxn modelId="{550D8B42-9302-4822-A089-33A0DE2E1BBD}" type="presParOf" srcId="{1CC3CD2E-C2B7-4E3A-8997-84598320C64D}" destId="{A4BD05D0-EF67-40E7-B8E7-1E226164983B}" srcOrd="6" destOrd="0" presId="urn:microsoft.com/office/officeart/2008/layout/VerticalCurvedList"/>
    <dgm:cxn modelId="{4FE8B6D0-5D41-4974-B3D8-0ADA0ECEEA9C}" type="presParOf" srcId="{A4BD05D0-EF67-40E7-B8E7-1E226164983B}" destId="{767F297C-CBF1-4035-8778-606E4DD9E4D4}" srcOrd="0" destOrd="0" presId="urn:microsoft.com/office/officeart/2008/layout/VerticalCurvedList"/>
    <dgm:cxn modelId="{81947F66-92A1-4511-BE51-92B114C9C43C}" type="presParOf" srcId="{1CC3CD2E-C2B7-4E3A-8997-84598320C64D}" destId="{192E1741-65C4-470D-AC2A-272F3AED4AF4}" srcOrd="7" destOrd="0" presId="urn:microsoft.com/office/officeart/2008/layout/VerticalCurvedList"/>
    <dgm:cxn modelId="{37D4599A-5004-43C3-9429-C42EFF9DD725}" type="presParOf" srcId="{1CC3CD2E-C2B7-4E3A-8997-84598320C64D}" destId="{AAAF3E30-1678-4AA2-967F-37E8A82437A3}" srcOrd="8" destOrd="0" presId="urn:microsoft.com/office/officeart/2008/layout/VerticalCurvedList"/>
    <dgm:cxn modelId="{BED919F5-91AC-4CDD-8C22-669B526DCE26}" type="presParOf" srcId="{AAAF3E30-1678-4AA2-967F-37E8A82437A3}" destId="{C94D35CA-75BC-464F-A018-32109925DCAB}" srcOrd="0" destOrd="0" presId="urn:microsoft.com/office/officeart/2008/layout/VerticalCurvedList"/>
    <dgm:cxn modelId="{D70686B6-0085-4020-81A7-863DF8B6D42C}" type="presParOf" srcId="{1CC3CD2E-C2B7-4E3A-8997-84598320C64D}" destId="{F84D79B4-ADB5-4E57-BD45-6767969C71C5}" srcOrd="9" destOrd="0" presId="urn:microsoft.com/office/officeart/2008/layout/VerticalCurvedList"/>
    <dgm:cxn modelId="{95287466-45C2-4E1B-A89B-F2962EE6A91B}" type="presParOf" srcId="{1CC3CD2E-C2B7-4E3A-8997-84598320C64D}" destId="{7997CF5A-DC3B-4A96-B103-F3245F281539}" srcOrd="10" destOrd="0" presId="urn:microsoft.com/office/officeart/2008/layout/VerticalCurvedList"/>
    <dgm:cxn modelId="{32D58C64-0CBC-4E72-AC43-117A54179FD9}" type="presParOf" srcId="{7997CF5A-DC3B-4A96-B103-F3245F281539}" destId="{0962C828-8659-44F3-9E6F-A54970E6308A}" srcOrd="0" destOrd="0" presId="urn:microsoft.com/office/officeart/2008/layout/VerticalCurvedList"/>
    <dgm:cxn modelId="{C0AF095A-761A-49D8-867D-C7ED9A56BA9F}" type="presParOf" srcId="{1CC3CD2E-C2B7-4E3A-8997-84598320C64D}" destId="{4B7C184F-AFFB-4DBB-8946-030136EEF456}" srcOrd="11" destOrd="0" presId="urn:microsoft.com/office/officeart/2008/layout/VerticalCurvedList"/>
    <dgm:cxn modelId="{F15A095B-C332-4215-B2EB-AEDE7A16D6D3}" type="presParOf" srcId="{1CC3CD2E-C2B7-4E3A-8997-84598320C64D}" destId="{C9246D7D-B42A-4C08-9F97-8E6305356C38}" srcOrd="12" destOrd="0" presId="urn:microsoft.com/office/officeart/2008/layout/VerticalCurvedList"/>
    <dgm:cxn modelId="{12BD5194-D98D-4A59-92E8-AE3EAA112FE1}" type="presParOf" srcId="{C9246D7D-B42A-4C08-9F97-8E6305356C38}" destId="{D0374BBF-B053-4E52-A87D-0FF4609EF1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7F232-94C7-4CE5-B860-071E24B7107B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Traslado de Redes</a:t>
          </a:r>
          <a:endParaRPr lang="es-CO" sz="1500" kern="1200" dirty="0"/>
        </a:p>
      </dsp:txBody>
      <dsp:txXfrm>
        <a:off x="2367808" y="46264"/>
        <a:ext cx="1360382" cy="851985"/>
      </dsp:txXfrm>
    </dsp:sp>
    <dsp:sp modelId="{DAEE1614-E521-4E77-BA3F-A3FDB00097FE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5AC27-F8CA-434C-9213-9378B0CBB2E3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smtClean="0"/>
            <a:t>Compra de Predios</a:t>
          </a:r>
          <a:endParaRPr lang="es-CO" sz="1500" b="1" kern="1200" dirty="0"/>
        </a:p>
      </dsp:txBody>
      <dsp:txXfrm>
        <a:off x="3927551" y="1606007"/>
        <a:ext cx="1360382" cy="851985"/>
      </dsp:txXfrm>
    </dsp:sp>
    <dsp:sp modelId="{3C1E163F-1CE6-4081-BC38-E12D6594F03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D9ACF-5AC9-4CB9-B034-4CCAA2D353FB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smtClean="0"/>
            <a:t>Consultas Previas</a:t>
          </a:r>
          <a:endParaRPr lang="es-CO" sz="1500" b="1" kern="1200" dirty="0"/>
        </a:p>
      </dsp:txBody>
      <dsp:txXfrm>
        <a:off x="2367808" y="3165749"/>
        <a:ext cx="1360382" cy="851985"/>
      </dsp:txXfrm>
    </dsp:sp>
    <dsp:sp modelId="{FA2B8EBF-14E9-40FC-A9C2-BF8151C4EABE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5D179-79ED-4D2F-848E-7BC3DDAC81F6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Licenciamiento Ambiental</a:t>
          </a:r>
          <a:endParaRPr lang="es-CO" sz="1500" b="1" kern="1200" dirty="0"/>
        </a:p>
      </dsp:txBody>
      <dsp:txXfrm>
        <a:off x="808065" y="1606007"/>
        <a:ext cx="1360382" cy="851985"/>
      </dsp:txXfrm>
    </dsp:sp>
    <dsp:sp modelId="{F0B1A14A-15A8-44F4-86CD-788812187921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37763-779F-45F5-89BA-966BE1D5F079}">
      <dsp:nvSpPr>
        <dsp:cNvPr id="0" name=""/>
        <dsp:cNvSpPr/>
      </dsp:nvSpPr>
      <dsp:spPr>
        <a:xfrm rot="10800000">
          <a:off x="1419115" y="2223"/>
          <a:ext cx="4832938" cy="80718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Ley </a:t>
          </a:r>
          <a:r>
            <a:rPr lang="es-CO" sz="1800" kern="1200" dirty="0" err="1" smtClean="0"/>
            <a:t>Antícorrupción</a:t>
          </a:r>
          <a:r>
            <a:rPr lang="es-CO" sz="1800" kern="1200" dirty="0" smtClean="0"/>
            <a:t> – Ley 1474 2011</a:t>
          </a:r>
          <a:endParaRPr lang="es-CO" sz="1800" kern="1200" dirty="0"/>
        </a:p>
      </dsp:txBody>
      <dsp:txXfrm rot="10800000">
        <a:off x="1620912" y="2223"/>
        <a:ext cx="4631141" cy="807187"/>
      </dsp:txXfrm>
    </dsp:sp>
    <dsp:sp modelId="{0B3A8D26-B109-441D-88B7-C1062C67D451}">
      <dsp:nvSpPr>
        <dsp:cNvPr id="0" name=""/>
        <dsp:cNvSpPr/>
      </dsp:nvSpPr>
      <dsp:spPr>
        <a:xfrm>
          <a:off x="1015522" y="2223"/>
          <a:ext cx="807187" cy="80718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9318A-A839-4353-B47D-254A6A1D4A29}">
      <dsp:nvSpPr>
        <dsp:cNvPr id="0" name=""/>
        <dsp:cNvSpPr/>
      </dsp:nvSpPr>
      <dsp:spPr>
        <a:xfrm rot="10800000">
          <a:off x="1419115" y="1050362"/>
          <a:ext cx="4832938" cy="807187"/>
        </a:xfrm>
        <a:prstGeom prst="homePlate">
          <a:avLst/>
        </a:prstGeom>
        <a:solidFill>
          <a:schemeClr val="accent5">
            <a:hueOff val="3707207"/>
            <a:satOff val="-15459"/>
            <a:lumOff val="-2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4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Ley de Asociaciones Público Privadas 1508 de 2012 y Decretos Reglamentarios</a:t>
          </a:r>
          <a:endParaRPr lang="es-CO" sz="1600" kern="1200" dirty="0"/>
        </a:p>
      </dsp:txBody>
      <dsp:txXfrm rot="10800000">
        <a:off x="1620912" y="1050362"/>
        <a:ext cx="4631141" cy="807187"/>
      </dsp:txXfrm>
    </dsp:sp>
    <dsp:sp modelId="{19A76050-B27F-4757-8CC8-2CE9184EF744}">
      <dsp:nvSpPr>
        <dsp:cNvPr id="0" name=""/>
        <dsp:cNvSpPr/>
      </dsp:nvSpPr>
      <dsp:spPr>
        <a:xfrm>
          <a:off x="1015522" y="1050362"/>
          <a:ext cx="807187" cy="807187"/>
        </a:xfrm>
        <a:prstGeom prst="ellipse">
          <a:avLst/>
        </a:prstGeom>
        <a:solidFill>
          <a:schemeClr val="accent5">
            <a:tint val="50000"/>
            <a:hueOff val="4135250"/>
            <a:satOff val="-16337"/>
            <a:lumOff val="-1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04A5F-2191-4520-974A-73DF00AF825C}">
      <dsp:nvSpPr>
        <dsp:cNvPr id="0" name=""/>
        <dsp:cNvSpPr/>
      </dsp:nvSpPr>
      <dsp:spPr>
        <a:xfrm rot="10800000">
          <a:off x="1403215" y="2099848"/>
          <a:ext cx="4832938" cy="807187"/>
        </a:xfrm>
        <a:prstGeom prst="homePlate">
          <a:avLst/>
        </a:prstGeom>
        <a:solidFill>
          <a:schemeClr val="accent5">
            <a:hueOff val="7414414"/>
            <a:satOff val="-30919"/>
            <a:lumOff val="-4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4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Ley de Infraestructura – Ley 1682 2013</a:t>
          </a:r>
          <a:endParaRPr lang="es-CO" sz="1600" kern="1200" dirty="0"/>
        </a:p>
      </dsp:txBody>
      <dsp:txXfrm rot="10800000">
        <a:off x="1605012" y="2099848"/>
        <a:ext cx="4631141" cy="807187"/>
      </dsp:txXfrm>
    </dsp:sp>
    <dsp:sp modelId="{0127B6ED-BAAD-4B54-A84D-C628387F703B}">
      <dsp:nvSpPr>
        <dsp:cNvPr id="0" name=""/>
        <dsp:cNvSpPr/>
      </dsp:nvSpPr>
      <dsp:spPr>
        <a:xfrm>
          <a:off x="1015522" y="2098500"/>
          <a:ext cx="807187" cy="807187"/>
        </a:xfrm>
        <a:prstGeom prst="ellipse">
          <a:avLst/>
        </a:prstGeom>
        <a:solidFill>
          <a:schemeClr val="accent5">
            <a:tint val="50000"/>
            <a:hueOff val="8270500"/>
            <a:satOff val="-32675"/>
            <a:lumOff val="-3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45C9D-CC77-48A0-A780-572D58188DB3}">
      <dsp:nvSpPr>
        <dsp:cNvPr id="0" name=""/>
        <dsp:cNvSpPr/>
      </dsp:nvSpPr>
      <dsp:spPr>
        <a:xfrm rot="10800000">
          <a:off x="1419115" y="3146639"/>
          <a:ext cx="4832938" cy="807187"/>
        </a:xfrm>
        <a:prstGeom prst="homePlate">
          <a:avLst/>
        </a:prstGeom>
        <a:solidFill>
          <a:schemeClr val="accent5">
            <a:hueOff val="11121620"/>
            <a:satOff val="-46378"/>
            <a:lumOff val="-70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94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Directiva Presidencial Consultas Previas</a:t>
          </a:r>
          <a:endParaRPr lang="es-CO" sz="1600" kern="1200" dirty="0"/>
        </a:p>
      </dsp:txBody>
      <dsp:txXfrm rot="10800000">
        <a:off x="1620912" y="3146639"/>
        <a:ext cx="4631141" cy="807187"/>
      </dsp:txXfrm>
    </dsp:sp>
    <dsp:sp modelId="{D5A5F516-62D1-485B-AC62-EFEABD112928}">
      <dsp:nvSpPr>
        <dsp:cNvPr id="0" name=""/>
        <dsp:cNvSpPr/>
      </dsp:nvSpPr>
      <dsp:spPr>
        <a:xfrm>
          <a:off x="1015522" y="3146639"/>
          <a:ext cx="807187" cy="807187"/>
        </a:xfrm>
        <a:prstGeom prst="ellipse">
          <a:avLst/>
        </a:prstGeom>
        <a:solidFill>
          <a:schemeClr val="accent5">
            <a:tint val="50000"/>
            <a:hueOff val="12405751"/>
            <a:satOff val="-49012"/>
            <a:lumOff val="-56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4423A3-D42E-4A9F-8B0D-C8E89B73C298}" type="datetimeFigureOut">
              <a:rPr lang="es-CO" smtClean="0"/>
              <a:t>20/06/2016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6F2666-5CCF-4059-AC06-4578B9E7E1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105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C05DC3C3-82F0-4D9B-905B-D410E9D2B4EF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922BCB6B-DDD0-410F-889F-FEC5002ABB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4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4.png"/><Relationship Id="rId2" Type="http://schemas.openxmlformats.org/officeDocument/2006/relationships/tags" Target="../tags/tag10.xml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1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image" Target="../media/image1.emf"/><Relationship Id="rId5" Type="http://schemas.openxmlformats.org/officeDocument/2006/relationships/tags" Target="../tags/tag38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7.bin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11" Type="http://schemas.openxmlformats.org/officeDocument/2006/relationships/image" Target="../media/image2.jpeg"/><Relationship Id="rId5" Type="http://schemas.openxmlformats.org/officeDocument/2006/relationships/tags" Target="../tags/tag49.xml"/><Relationship Id="rId10" Type="http://schemas.openxmlformats.org/officeDocument/2006/relationships/image" Target="../media/image1.emf"/><Relationship Id="rId4" Type="http://schemas.openxmlformats.org/officeDocument/2006/relationships/tags" Target="../tags/tag4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.emf"/><Relationship Id="rId4" Type="http://schemas.openxmlformats.org/officeDocument/2006/relationships/tags" Target="../tags/tag54.xml"/><Relationship Id="rId9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4386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084112" y="4248150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330998" y="5557688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57" y="5666307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146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59070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858533" y="6356352"/>
            <a:ext cx="7238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06316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5418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09448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pic>
        <p:nvPicPr>
          <p:cNvPr id="12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9575805" y="6198202"/>
            <a:ext cx="912564" cy="6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318" y="6305273"/>
            <a:ext cx="1297527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 rot="10800000" flipH="1" flipV="1">
            <a:off x="-1" y="6724298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08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204726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722756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144731" y="5811900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91" y="5920519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34416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675074" y="1250344"/>
            <a:ext cx="10039847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vmlDrawing" Target="../drawings/vmlDrawing1.v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22615365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381661" y="1250344"/>
            <a:ext cx="11439277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11565467" y="6451342"/>
            <a:ext cx="576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9169400" y="6288822"/>
            <a:ext cx="824432" cy="5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66" y="6363329"/>
            <a:ext cx="1297527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381662" y="262341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CO" dirty="0" smtClean="0"/>
          </a:p>
        </p:txBody>
      </p:sp>
      <p:sp>
        <p:nvSpPr>
          <p:cNvPr id="19" name="Rectangle 18"/>
          <p:cNvSpPr/>
          <p:nvPr userDrawn="1">
            <p:custDataLst>
              <p:tags r:id="rId17"/>
            </p:custDataLst>
          </p:nvPr>
        </p:nvSpPr>
        <p:spPr>
          <a:xfrm rot="10800000" flipH="1" flipV="1">
            <a:off x="380337" y="1059060"/>
            <a:ext cx="11452889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8"/>
            </p:custDataLst>
          </p:nvPr>
        </p:nvSpPr>
        <p:spPr>
          <a:xfrm rot="10800000" flipH="1" flipV="1">
            <a:off x="-1" y="6724298"/>
            <a:ext cx="8956676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811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73" r:id="rId5"/>
    <p:sldLayoutId id="2147483667" r:id="rId6"/>
    <p:sldLayoutId id="2147483674" r:id="rId7"/>
    <p:sldLayoutId id="2147483672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emf"/><Relationship Id="rId2" Type="http://schemas.openxmlformats.org/officeDocument/2006/relationships/tags" Target="../tags/tag7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tags" Target="../tags/tag5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4.xml"/><Relationship Id="rId7" Type="http://schemas.openxmlformats.org/officeDocument/2006/relationships/diagramData" Target="../diagrams/data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2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svincointranet/intranet/FORMATOS/Logo_horizontal_web.jp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tags" Target="../tags/tag7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4.xml"/><Relationship Id="rId7" Type="http://schemas.openxmlformats.org/officeDocument/2006/relationships/diagramData" Target="../diagrams/data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14.bin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5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928628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3576735" y="1914628"/>
            <a:ext cx="6625304" cy="1470025"/>
          </a:xfrm>
        </p:spPr>
        <p:txBody>
          <a:bodyPr/>
          <a:lstStyle/>
          <a:p>
            <a:r>
              <a:rPr lang="es-CO" dirty="0" smtClean="0">
                <a:solidFill>
                  <a:schemeClr val="tx2"/>
                </a:solidFill>
              </a:rPr>
              <a:t>Cuatro Años de Gestión Efectiva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3598764" y="2721249"/>
            <a:ext cx="5675865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 smtClean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hemos hecho?</a:t>
            </a:r>
            <a:endParaRPr lang="es-CO" sz="2000" dirty="0">
              <a:solidFill>
                <a:srgbClr val="E36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1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93384" y="305883"/>
            <a:ext cx="11460481" cy="748669"/>
          </a:xfrm>
        </p:spPr>
        <p:txBody>
          <a:bodyPr/>
          <a:lstStyle/>
          <a:p>
            <a:r>
              <a:rPr lang="es-CO" dirty="0"/>
              <a:t>2. ¿Qué hemos hecho?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80456" y="1465943"/>
            <a:ext cx="867954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 smtClean="0"/>
              <a:t>Respuesta efectiva a la Ola Invernal</a:t>
            </a:r>
          </a:p>
          <a:p>
            <a:endParaRPr lang="es-CO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Aceleración ejecución proyectos en </a:t>
            </a:r>
            <a:r>
              <a:rPr lang="es-CO" sz="2800" dirty="0" smtClean="0"/>
              <a:t>curso</a:t>
            </a:r>
          </a:p>
          <a:p>
            <a:endParaRPr lang="es-CO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Se asumió la responsabilidad que tenía </a:t>
            </a:r>
            <a:r>
              <a:rPr lang="es-CO" sz="2800" dirty="0" err="1"/>
              <a:t>Aerocivil</a:t>
            </a:r>
            <a:r>
              <a:rPr lang="es-CO" sz="2800" dirty="0"/>
              <a:t> sobre los aeropuertos </a:t>
            </a:r>
            <a:r>
              <a:rPr lang="es-CO" sz="2800" dirty="0" smtClean="0"/>
              <a:t>concesionados</a:t>
            </a:r>
          </a:p>
          <a:p>
            <a:endParaRPr lang="es-CO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 smtClean="0"/>
              <a:t>Se </a:t>
            </a:r>
            <a:r>
              <a:rPr lang="es-CO" sz="2800" dirty="0"/>
              <a:t>identificaron y contrataron las obras para generar condiciones de operación de la red férrea entre la tebaida-buenaventura, la dorada–</a:t>
            </a:r>
            <a:r>
              <a:rPr lang="es-CO" sz="2800" dirty="0" err="1"/>
              <a:t>Chiriguaná</a:t>
            </a:r>
            <a:r>
              <a:rPr lang="es-CO" sz="2800" dirty="0"/>
              <a:t> y Bogotá-belencito.</a:t>
            </a:r>
          </a:p>
          <a:p>
            <a:r>
              <a:rPr lang="es-CO" sz="28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097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3384" y="305883"/>
            <a:ext cx="11460481" cy="748669"/>
          </a:xfrm>
        </p:spPr>
        <p:txBody>
          <a:bodyPr/>
          <a:lstStyle/>
          <a:p>
            <a:r>
              <a:rPr lang="es-CO" dirty="0"/>
              <a:t>2. ¿Qué hemos hecho?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71674" y="353165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Buenas Prácticas</a:t>
            </a:r>
          </a:p>
        </p:txBody>
      </p:sp>
      <p:sp>
        <p:nvSpPr>
          <p:cNvPr id="6" name="Abrir llave 5"/>
          <p:cNvSpPr/>
          <p:nvPr/>
        </p:nvSpPr>
        <p:spPr>
          <a:xfrm>
            <a:off x="4752975" y="2026884"/>
            <a:ext cx="666750" cy="3575630"/>
          </a:xfrm>
          <a:prstGeom prst="leftBrace">
            <a:avLst/>
          </a:prstGeom>
          <a:ln w="44450">
            <a:solidFill>
              <a:srgbClr val="0408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5610226" y="2146662"/>
            <a:ext cx="42957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Estudios Adecuados</a:t>
            </a:r>
          </a:p>
          <a:p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Estandarización de Contratos</a:t>
            </a:r>
          </a:p>
          <a:p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Reglas de Juego claras desde el principio</a:t>
            </a:r>
          </a:p>
          <a:p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Proceso de Contratación transparente y competitivo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336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02801" y="1908156"/>
            <a:ext cx="80989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 estructuró y puso en marcha el más </a:t>
            </a:r>
          </a:p>
          <a:p>
            <a:pPr algn="ctr"/>
            <a:r>
              <a:rPr lang="es-CO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ambicioso programa de </a:t>
            </a:r>
            <a:r>
              <a:rPr lang="es-CO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infraestructura de transporte</a:t>
            </a:r>
            <a:endParaRPr lang="es-CO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11028" y="3054965"/>
            <a:ext cx="102824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Autopistas 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Cuarta Generación de Concesiones 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4G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49140" y="305883"/>
            <a:ext cx="11460481" cy="748669"/>
          </a:xfrm>
        </p:spPr>
        <p:txBody>
          <a:bodyPr/>
          <a:lstStyle/>
          <a:p>
            <a:r>
              <a:rPr lang="es-CO" dirty="0"/>
              <a:t>2. ¿Qué hemos hecho?</a:t>
            </a:r>
          </a:p>
        </p:txBody>
      </p:sp>
    </p:spTree>
    <p:extLst>
      <p:ext uri="{BB962C8B-B14F-4D97-AF65-F5344CB8AC3E}">
        <p14:creationId xmlns:p14="http://schemas.microsoft.com/office/powerpoint/2010/main" val="19481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"/>
          <p:cNvSpPr/>
          <p:nvPr/>
        </p:nvSpPr>
        <p:spPr>
          <a:xfrm>
            <a:off x="1931369" y="1767652"/>
            <a:ext cx="6397829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914377" lvl="1" indent="-457189">
              <a:buClr>
                <a:srgbClr val="FFC000"/>
              </a:buClr>
            </a:pPr>
            <a:endParaRPr lang="en-US" sz="1200" dirty="0">
              <a:solidFill>
                <a:srgbClr val="366092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930730" y="3717032"/>
            <a:ext cx="87491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24595" y="3717032"/>
            <a:ext cx="721245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-137823" y="2044651"/>
            <a:ext cx="86684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C000"/>
              </a:buClr>
            </a:pPr>
            <a:r>
              <a:rPr lang="es-ES_tradnl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Cubre </a:t>
            </a:r>
            <a:r>
              <a:rPr lang="es-ES_tradnl" sz="3200" dirty="0">
                <a:solidFill>
                  <a:srgbClr val="366092"/>
                </a:solidFill>
                <a:effectLst>
                  <a:glow rad="63500">
                    <a:srgbClr val="7F7F7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</a:rPr>
              <a:t>7,000 km </a:t>
            </a:r>
            <a:r>
              <a:rPr lang="es-ES_tradnl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y representa más de </a:t>
            </a:r>
          </a:p>
          <a:p>
            <a:pPr lvl="1">
              <a:buClr>
                <a:srgbClr val="FFC000"/>
              </a:buClr>
            </a:pPr>
            <a:r>
              <a:rPr lang="es-ES_tradnl" sz="3200" dirty="0">
                <a:solidFill>
                  <a:srgbClr val="366092"/>
                </a:solidFill>
                <a:effectLst>
                  <a:glow rad="63500">
                    <a:srgbClr val="7F7F7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</a:rPr>
              <a:t>$50</a:t>
            </a:r>
            <a:r>
              <a:rPr lang="es-ES_tradnl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 </a:t>
            </a:r>
            <a:r>
              <a:rPr lang="es-ES_tradnl" sz="3200" dirty="0">
                <a:solidFill>
                  <a:srgbClr val="366092"/>
                </a:solidFill>
                <a:effectLst>
                  <a:glow rad="63500">
                    <a:srgbClr val="7F7F7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</a:rPr>
              <a:t>billones</a:t>
            </a:r>
            <a:r>
              <a:rPr lang="es-ES_tradnl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 de inversión </a:t>
            </a:r>
          </a:p>
          <a:p>
            <a:pPr lvl="1">
              <a:buClr>
                <a:srgbClr val="FFC000"/>
              </a:buClr>
            </a:pPr>
            <a:r>
              <a:rPr lang="es-ES_tradnl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divididos en más de </a:t>
            </a:r>
            <a:r>
              <a:rPr lang="es-ES_tradnl" sz="3200" dirty="0">
                <a:solidFill>
                  <a:srgbClr val="366092"/>
                </a:solidFill>
                <a:effectLst>
                  <a:glow rad="63500">
                    <a:srgbClr val="7F7F7F">
                      <a:satMod val="175000"/>
                      <a:alpha val="40000"/>
                    </a:srgbClr>
                  </a:glow>
                </a:effectLst>
                <a:latin typeface="Impact" panose="020B0806030902050204" pitchFamily="34" charset="0"/>
              </a:rPr>
              <a:t>50 proyectos</a:t>
            </a:r>
          </a:p>
          <a:p>
            <a:pPr lvl="1">
              <a:buClr>
                <a:srgbClr val="FFC000"/>
              </a:buClr>
            </a:pPr>
            <a:endParaRPr lang="es-ES_tradnl" sz="2800" dirty="0">
              <a:solidFill>
                <a:srgbClr val="366092"/>
              </a:solidFill>
              <a:effectLst>
                <a:glow rad="63500">
                  <a:srgbClr val="7F7F7F">
                    <a:satMod val="175000"/>
                    <a:alpha val="40000"/>
                  </a:srgbClr>
                </a:glow>
              </a:effectLst>
              <a:latin typeface="Impact" panose="020B080603090205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 Dobles calzadas:          Más de 1.370 km</a:t>
            </a:r>
            <a:endParaRPr lang="es-CO" sz="2800" dirty="0">
              <a:solidFill>
                <a:srgbClr val="A6A6A6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 Número de túneles:                        </a:t>
            </a:r>
            <a:r>
              <a:rPr lang="es-MX" sz="2800" dirty="0" smtClean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141 </a:t>
            </a:r>
            <a:r>
              <a:rPr lang="es-MX" sz="2800" dirty="0" err="1" smtClean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unds</a:t>
            </a:r>
            <a:r>
              <a:rPr lang="es-MX" sz="2800" dirty="0" smtClean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 </a:t>
            </a:r>
            <a:endParaRPr lang="es-CO" sz="2800" dirty="0">
              <a:solidFill>
                <a:srgbClr val="A6A6A6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 Km totales de túneles:                   125 km   </a:t>
            </a:r>
            <a:endParaRPr lang="es-CO" sz="2800" dirty="0">
              <a:solidFill>
                <a:srgbClr val="A6A6A6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 Número de viaductos:               1.300 </a:t>
            </a:r>
            <a:r>
              <a:rPr lang="es-MX" sz="2800" dirty="0" err="1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uds</a:t>
            </a:r>
            <a:r>
              <a:rPr lang="es-MX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      </a:t>
            </a:r>
            <a:endParaRPr lang="es-CO" sz="2800" dirty="0">
              <a:solidFill>
                <a:srgbClr val="A6A6A6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800" dirty="0">
                <a:solidFill>
                  <a:srgbClr val="A6A6A6">
                    <a:lumMod val="50000"/>
                  </a:srgbClr>
                </a:solidFill>
                <a:latin typeface="Impact" panose="020B0806030902050204" pitchFamily="34" charset="0"/>
              </a:rPr>
              <a:t> Km viaductos:                                      146 Km</a:t>
            </a:r>
            <a:endParaRPr lang="es-CO" sz="2800" dirty="0">
              <a:solidFill>
                <a:srgbClr val="A6A6A6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endParaRPr lang="es-CO" sz="2800" dirty="0">
              <a:solidFill>
                <a:srgbClr val="A6A6A6">
                  <a:lumMod val="50000"/>
                </a:srgb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Marcador de número de diapositiva 1"/>
          <p:cNvSpPr txBox="1">
            <a:spLocks/>
          </p:cNvSpPr>
          <p:nvPr/>
        </p:nvSpPr>
        <p:spPr>
          <a:xfrm>
            <a:off x="14613468" y="6451345"/>
            <a:ext cx="576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Candara"/>
                <a:ea typeface="+mn-ea"/>
                <a:cs typeface="+mn-cs"/>
                <a:sym typeface="Candar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9F1D00-0F7D-401C-A034-981AFB6B8ED9}" type="slidenum">
              <a:rPr lang="es-CO" b="1">
                <a:solidFill>
                  <a:srgbClr val="386295"/>
                </a:solidFill>
              </a:rPr>
              <a:pPr/>
              <a:t>14</a:t>
            </a:fld>
            <a:endParaRPr lang="es-CO" b="1" dirty="0">
              <a:solidFill>
                <a:srgbClr val="386295"/>
              </a:solidFill>
            </a:endParaRPr>
          </a:p>
        </p:txBody>
      </p:sp>
      <p:sp>
        <p:nvSpPr>
          <p:cNvPr id="16" name="Título 2"/>
          <p:cNvSpPr txBox="1">
            <a:spLocks/>
          </p:cNvSpPr>
          <p:nvPr/>
        </p:nvSpPr>
        <p:spPr>
          <a:xfrm>
            <a:off x="245185" y="1295982"/>
            <a:ext cx="7247435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Autopistas 4ta Generación </a:t>
            </a:r>
            <a:endParaRPr lang="es-CO" sz="2000" dirty="0">
              <a:solidFill>
                <a:srgbClr val="E36C09"/>
              </a:solidFill>
            </a:endParaRPr>
          </a:p>
        </p:txBody>
      </p:sp>
      <p:sp>
        <p:nvSpPr>
          <p:cNvPr id="18" name="Título 2"/>
          <p:cNvSpPr>
            <a:spLocks noGrp="1"/>
          </p:cNvSpPr>
          <p:nvPr>
            <p:ph type="title"/>
          </p:nvPr>
        </p:nvSpPr>
        <p:spPr>
          <a:xfrm>
            <a:off x="393384" y="268994"/>
            <a:ext cx="11460481" cy="748669"/>
          </a:xfrm>
        </p:spPr>
        <p:txBody>
          <a:bodyPr/>
          <a:lstStyle/>
          <a:p>
            <a:r>
              <a:rPr lang="es-CO" dirty="0"/>
              <a:t>2. ¿Qué hemos hecho?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08" y="106878"/>
            <a:ext cx="4542056" cy="67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407368" y="1948275"/>
            <a:ext cx="6397829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914377" lvl="1" indent="-457189">
              <a:buClr>
                <a:srgbClr val="FFC000"/>
              </a:buClr>
            </a:pPr>
            <a:endParaRPr lang="en-US" sz="1200" dirty="0">
              <a:solidFill>
                <a:srgbClr val="366092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06730" y="3897656"/>
            <a:ext cx="87491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00594" y="3897656"/>
            <a:ext cx="721245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81664" y="275991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 smtClean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del Programa</a:t>
            </a:r>
            <a:endParaRPr lang="es-CO" sz="2000" dirty="0">
              <a:solidFill>
                <a:srgbClr val="E36C09"/>
              </a:solidFill>
            </a:endParaRPr>
          </a:p>
        </p:txBody>
      </p:sp>
      <p:sp>
        <p:nvSpPr>
          <p:cNvPr id="9" name="Triángulo isósceles 8"/>
          <p:cNvSpPr/>
          <p:nvPr/>
        </p:nvSpPr>
        <p:spPr>
          <a:xfrm rot="5400000">
            <a:off x="621884" y="2326511"/>
            <a:ext cx="521357" cy="244296"/>
          </a:xfrm>
          <a:prstGeom prst="triangle">
            <a:avLst/>
          </a:prstGeom>
          <a:solidFill>
            <a:schemeClr val="tx2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1100602" y="2045379"/>
            <a:ext cx="10464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Efecto multiplicador de </a:t>
            </a:r>
            <a:r>
              <a:rPr lang="es-MX" sz="3600" b="1" dirty="0">
                <a:solidFill>
                  <a:schemeClr val="accent6"/>
                </a:solidFill>
                <a:latin typeface="Candara" panose="020E0502030303020204" pitchFamily="34" charset="0"/>
              </a:rPr>
              <a:t>1,5 % aprox </a:t>
            </a:r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en el PIB durante los años de </a:t>
            </a:r>
            <a:r>
              <a:rPr lang="es-MX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construcción. </a:t>
            </a:r>
            <a:endParaRPr lang="es-MX" sz="3200" dirty="0">
              <a:solidFill>
                <a:prstClr val="black">
                  <a:lumMod val="75000"/>
                  <a:lumOff val="25000"/>
                </a:prst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00603" y="3492030"/>
            <a:ext cx="102673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Crecimiento potencial del PIB de </a:t>
            </a:r>
            <a:r>
              <a:rPr lang="es-MX" sz="3600" b="1" dirty="0">
                <a:solidFill>
                  <a:schemeClr val="accent6"/>
                </a:solidFill>
                <a:latin typeface="Candara" panose="020E0502030303020204" pitchFamily="34" charset="0"/>
              </a:rPr>
              <a:t>4,6% a 5,3% </a:t>
            </a:r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en el largo </a:t>
            </a:r>
            <a:r>
              <a:rPr lang="es-MX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plazo.</a:t>
            </a:r>
            <a:endParaRPr lang="es-MX" sz="3200" dirty="0">
              <a:solidFill>
                <a:prstClr val="black">
                  <a:lumMod val="75000"/>
                  <a:lumOff val="25000"/>
                </a:prst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00603" y="4778137"/>
            <a:ext cx="1040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Reducción en la tasa de desempleo en el largo plazo en </a:t>
            </a:r>
            <a:r>
              <a:rPr lang="es-MX" sz="3600" b="1" dirty="0">
                <a:solidFill>
                  <a:schemeClr val="accent6"/>
                </a:solidFill>
                <a:latin typeface="Candara" panose="020E0502030303020204" pitchFamily="34" charset="0"/>
              </a:rPr>
              <a:t>1</a:t>
            </a:r>
            <a:r>
              <a:rPr lang="es-MX" sz="36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%</a:t>
            </a:r>
            <a:r>
              <a:rPr lang="es-MX" sz="3600" dirty="0" smtClean="0">
                <a:solidFill>
                  <a:srgbClr val="04080C"/>
                </a:solidFill>
                <a:latin typeface="Candara" panose="020E0502030303020204" pitchFamily="34" charset="0"/>
              </a:rPr>
              <a:t>.</a:t>
            </a:r>
            <a:endParaRPr lang="es-MX" sz="3200" dirty="0">
              <a:solidFill>
                <a:srgbClr val="04080C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Triángulo isósceles 12"/>
          <p:cNvSpPr/>
          <p:nvPr/>
        </p:nvSpPr>
        <p:spPr>
          <a:xfrm rot="5400000">
            <a:off x="621884" y="3630561"/>
            <a:ext cx="521357" cy="244296"/>
          </a:xfrm>
          <a:prstGeom prst="triangle">
            <a:avLst/>
          </a:prstGeom>
          <a:solidFill>
            <a:schemeClr val="tx2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Triángulo isósceles 13"/>
          <p:cNvSpPr/>
          <p:nvPr/>
        </p:nvSpPr>
        <p:spPr>
          <a:xfrm rot="5400000">
            <a:off x="621883" y="4925241"/>
            <a:ext cx="521357" cy="244296"/>
          </a:xfrm>
          <a:prstGeom prst="triangle">
            <a:avLst/>
          </a:prstGeom>
          <a:solidFill>
            <a:schemeClr val="tx2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573206" y="1310185"/>
            <a:ext cx="40124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MX" sz="2800" dirty="0" smtClean="0"/>
              <a:t>Efectos macroeconómicos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6981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almacenados 4"/>
          <p:cNvSpPr/>
          <p:nvPr/>
        </p:nvSpPr>
        <p:spPr>
          <a:xfrm>
            <a:off x="850109" y="4546004"/>
            <a:ext cx="7446005" cy="1119203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" name="Datos almacenados 5"/>
          <p:cNvSpPr/>
          <p:nvPr/>
        </p:nvSpPr>
        <p:spPr>
          <a:xfrm>
            <a:off x="850109" y="3317709"/>
            <a:ext cx="7446005" cy="1119203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Datos almacenados 6"/>
          <p:cNvSpPr/>
          <p:nvPr/>
        </p:nvSpPr>
        <p:spPr>
          <a:xfrm>
            <a:off x="834189" y="2046189"/>
            <a:ext cx="7446005" cy="1119203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709485" y="2174170"/>
            <a:ext cx="4190058" cy="928576"/>
            <a:chOff x="1884688" y="2358508"/>
            <a:chExt cx="4468074" cy="1591576"/>
          </a:xfrm>
        </p:grpSpPr>
        <p:grpSp>
          <p:nvGrpSpPr>
            <p:cNvPr id="10" name="Grupo 9"/>
            <p:cNvGrpSpPr/>
            <p:nvPr/>
          </p:nvGrpSpPr>
          <p:grpSpPr>
            <a:xfrm>
              <a:off x="2878452" y="2358508"/>
              <a:ext cx="3474310" cy="1591576"/>
              <a:chOff x="2954621" y="2442838"/>
              <a:chExt cx="1441760" cy="1242203"/>
            </a:xfrm>
          </p:grpSpPr>
          <p:sp>
            <p:nvSpPr>
              <p:cNvPr id="16" name="21 Rectángulo"/>
              <p:cNvSpPr/>
              <p:nvPr/>
            </p:nvSpPr>
            <p:spPr>
              <a:xfrm rot="10800000">
                <a:off x="3239520" y="2742673"/>
                <a:ext cx="748320" cy="68294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b="1" dirty="0">
                  <a:solidFill>
                    <a:prstClr val="white"/>
                  </a:solidFill>
                  <a:latin typeface="Lucida Bright" panose="02040602050505020304" pitchFamily="18" charset="0"/>
                </a:endParaRPr>
              </a:p>
            </p:txBody>
          </p:sp>
          <p:sp>
            <p:nvSpPr>
              <p:cNvPr id="17" name="20 Rectángulo"/>
              <p:cNvSpPr/>
              <p:nvPr/>
            </p:nvSpPr>
            <p:spPr>
              <a:xfrm>
                <a:off x="2954621" y="2442838"/>
                <a:ext cx="1441760" cy="1242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800" b="1" dirty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2</a:t>
                </a:r>
                <a:r>
                  <a:rPr lang="es-ES" sz="2800" b="1" dirty="0" smtClean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5:00  h            15:00 </a:t>
                </a:r>
                <a:r>
                  <a:rPr lang="es-ES" sz="2800" b="1" dirty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h</a:t>
                </a:r>
                <a:r>
                  <a:rPr lang="es-ES" sz="2000" b="1" dirty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 </a:t>
                </a:r>
              </a:p>
              <a:p>
                <a:pPr algn="ctr"/>
                <a:r>
                  <a:rPr lang="es-ES" sz="2800" dirty="0" smtClean="0">
                    <a:solidFill>
                      <a:srgbClr val="E36C09">
                        <a:lumMod val="75000"/>
                      </a:srgbClr>
                    </a:solidFill>
                    <a:latin typeface="Impact" panose="020B0806030902050204" pitchFamily="34" charset="0"/>
                  </a:rPr>
                  <a:t>40%</a:t>
                </a:r>
                <a:endParaRPr lang="es-ES" sz="2800" dirty="0">
                  <a:solidFill>
                    <a:srgbClr val="E36C09">
                      <a:lumMod val="75000"/>
                    </a:srgbClr>
                  </a:solidFill>
                  <a:latin typeface="Impact" panose="020B0806030902050204" pitchFamily="34" charset="0"/>
                </a:endParaRPr>
              </a:p>
            </p:txBody>
          </p:sp>
        </p:grpSp>
        <p:cxnSp>
          <p:nvCxnSpPr>
            <p:cNvPr id="11" name="Conector recto de flecha 10"/>
            <p:cNvCxnSpPr>
              <a:endCxn id="17" idx="3"/>
            </p:cNvCxnSpPr>
            <p:nvPr/>
          </p:nvCxnSpPr>
          <p:spPr>
            <a:xfrm>
              <a:off x="2772591" y="3154071"/>
              <a:ext cx="3580171" cy="22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/>
            <p:cNvSpPr/>
            <p:nvPr/>
          </p:nvSpPr>
          <p:spPr>
            <a:xfrm>
              <a:off x="1884688" y="2604121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Lucida Bright" panose="02040602050505020304" pitchFamily="18" charset="0"/>
              </a:endParaRPr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2460752" y="2742671"/>
              <a:ext cx="0" cy="43751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H="1">
              <a:off x="2460752" y="3180185"/>
              <a:ext cx="378556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Elipse 14"/>
            <p:cNvSpPr/>
            <p:nvPr/>
          </p:nvSpPr>
          <p:spPr>
            <a:xfrm>
              <a:off x="2437891" y="3172637"/>
              <a:ext cx="45719" cy="45719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Lucida Bright" panose="02040602050505020304" pitchFamily="18" charset="0"/>
              </a:endParaRPr>
            </a:p>
          </p:txBody>
        </p:sp>
      </p:grpSp>
      <p:sp>
        <p:nvSpPr>
          <p:cNvPr id="18" name="19 Rectángulo"/>
          <p:cNvSpPr/>
          <p:nvPr/>
        </p:nvSpPr>
        <p:spPr>
          <a:xfrm>
            <a:off x="7345795" y="533858"/>
            <a:ext cx="6100665" cy="523220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es-CO" sz="2954" dirty="0" smtClean="0">
                <a:solidFill>
                  <a:srgbClr val="E36C0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Horas  </a:t>
            </a:r>
          </a:p>
          <a:p>
            <a:pPr algn="ctr" fontAlgn="ctr"/>
            <a:r>
              <a:rPr lang="es-CO" sz="2954" dirty="0" smtClean="0">
                <a:solidFill>
                  <a:srgbClr val="E36C0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>Vehículo 6 ejes</a:t>
            </a:r>
            <a:r>
              <a:rPr lang="es-CO" sz="2954" dirty="0">
                <a:solidFill>
                  <a:srgbClr val="E36C0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  <a:t/>
            </a:r>
            <a:br>
              <a:rPr lang="es-CO" sz="2954" dirty="0">
                <a:solidFill>
                  <a:srgbClr val="E36C0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charset="0"/>
              </a:rPr>
            </a:br>
            <a:r>
              <a:rPr lang="es-ES" sz="2800" b="1" dirty="0" smtClean="0">
                <a:solidFill>
                  <a:srgbClr val="386295"/>
                </a:solidFill>
                <a:latin typeface="Impact" panose="020B0806030902050204" pitchFamily="34" charset="0"/>
              </a:rPr>
              <a:t>2016               </a:t>
            </a:r>
            <a:r>
              <a:rPr lang="es-ES" sz="2800" b="1" dirty="0">
                <a:solidFill>
                  <a:srgbClr val="386295"/>
                </a:solidFill>
                <a:latin typeface="Impact" panose="020B0806030902050204" pitchFamily="34" charset="0"/>
              </a:rPr>
              <a:t>2021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7626310" y="3363310"/>
            <a:ext cx="4215835" cy="930442"/>
            <a:chOff x="1884688" y="2355310"/>
            <a:chExt cx="4202251" cy="1594774"/>
          </a:xfrm>
        </p:grpSpPr>
        <p:grpSp>
          <p:nvGrpSpPr>
            <p:cNvPr id="21" name="Grupo 20"/>
            <p:cNvGrpSpPr/>
            <p:nvPr/>
          </p:nvGrpSpPr>
          <p:grpSpPr>
            <a:xfrm>
              <a:off x="3008658" y="2355310"/>
              <a:ext cx="3078281" cy="1594774"/>
              <a:chOff x="3008654" y="2440342"/>
              <a:chExt cx="1277417" cy="1244699"/>
            </a:xfrm>
          </p:grpSpPr>
          <p:sp>
            <p:nvSpPr>
              <p:cNvPr id="27" name="21 Rectángulo"/>
              <p:cNvSpPr/>
              <p:nvPr/>
            </p:nvSpPr>
            <p:spPr>
              <a:xfrm rot="10800000">
                <a:off x="3239520" y="2742673"/>
                <a:ext cx="748320" cy="68294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b="1" dirty="0">
                  <a:solidFill>
                    <a:prstClr val="white"/>
                  </a:solidFill>
                  <a:latin typeface="Lucida Bright" panose="02040602050505020304" pitchFamily="18" charset="0"/>
                </a:endParaRPr>
              </a:p>
            </p:txBody>
          </p:sp>
          <p:sp>
            <p:nvSpPr>
              <p:cNvPr id="28" name="20 Rectángulo"/>
              <p:cNvSpPr/>
              <p:nvPr/>
            </p:nvSpPr>
            <p:spPr>
              <a:xfrm>
                <a:off x="3008654" y="2440342"/>
                <a:ext cx="1277417" cy="12446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b="1" dirty="0" smtClean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20:12 </a:t>
                </a:r>
                <a:r>
                  <a:rPr lang="pt-BR" sz="2800" b="1" dirty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h </a:t>
                </a:r>
                <a:r>
                  <a:rPr lang="pt-BR" sz="2800" b="1" dirty="0" smtClean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           14</a:t>
                </a:r>
                <a:r>
                  <a:rPr lang="pt-BR" sz="2800" b="1" dirty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:00 h </a:t>
                </a:r>
              </a:p>
              <a:p>
                <a:pPr algn="ctr"/>
                <a:r>
                  <a:rPr lang="pt-BR" sz="2800" b="1" dirty="0">
                    <a:solidFill>
                      <a:srgbClr val="E36C09">
                        <a:lumMod val="75000"/>
                      </a:srgbClr>
                    </a:solidFill>
                    <a:latin typeface="Impact" panose="020B0806030902050204" pitchFamily="34" charset="0"/>
                  </a:rPr>
                  <a:t>3</a:t>
                </a:r>
                <a:r>
                  <a:rPr lang="pt-BR" sz="2800" b="1" dirty="0" smtClean="0">
                    <a:solidFill>
                      <a:srgbClr val="E36C09">
                        <a:lumMod val="75000"/>
                      </a:srgbClr>
                    </a:solidFill>
                    <a:latin typeface="Impact" panose="020B0806030902050204" pitchFamily="34" charset="0"/>
                  </a:rPr>
                  <a:t>1%</a:t>
                </a:r>
                <a:endParaRPr lang="pt-BR" sz="2800" b="1" dirty="0">
                  <a:solidFill>
                    <a:srgbClr val="E36C09">
                      <a:lumMod val="75000"/>
                    </a:srgbClr>
                  </a:solidFill>
                  <a:latin typeface="Impact" panose="020B0806030902050204" pitchFamily="34" charset="0"/>
                </a:endParaRPr>
              </a:p>
            </p:txBody>
          </p:sp>
        </p:grpSp>
        <p:cxnSp>
          <p:nvCxnSpPr>
            <p:cNvPr id="22" name="Conector recto de flecha 21"/>
            <p:cNvCxnSpPr>
              <a:endCxn id="28" idx="3"/>
            </p:cNvCxnSpPr>
            <p:nvPr/>
          </p:nvCxnSpPr>
          <p:spPr>
            <a:xfrm flipV="1">
              <a:off x="2772591" y="3152697"/>
              <a:ext cx="3314348" cy="13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1884688" y="2604121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Lucida Bright" panose="02040602050505020304" pitchFamily="18" charset="0"/>
              </a:endParaRPr>
            </a:p>
          </p:txBody>
        </p:sp>
        <p:cxnSp>
          <p:nvCxnSpPr>
            <p:cNvPr id="24" name="Conector recto 23"/>
            <p:cNvCxnSpPr/>
            <p:nvPr/>
          </p:nvCxnSpPr>
          <p:spPr>
            <a:xfrm>
              <a:off x="2460752" y="2742671"/>
              <a:ext cx="0" cy="43751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 flipH="1">
              <a:off x="2460752" y="3180185"/>
              <a:ext cx="378556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>
              <a:off x="2437891" y="3172637"/>
              <a:ext cx="45719" cy="45719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Lucida Bright" panose="02040602050505020304" pitchFamily="18" charset="0"/>
              </a:endParaRPr>
            </a:p>
          </p:txBody>
        </p:sp>
      </p:grpSp>
      <p:sp>
        <p:nvSpPr>
          <p:cNvPr id="29" name="Rectángulo 5"/>
          <p:cNvSpPr>
            <a:spLocks noChangeArrowheads="1"/>
          </p:cNvSpPr>
          <p:nvPr/>
        </p:nvSpPr>
        <p:spPr bwMode="auto">
          <a:xfrm>
            <a:off x="1121062" y="3404860"/>
            <a:ext cx="7626310" cy="110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dirty="0" smtClean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    Medellín  </a:t>
            </a:r>
            <a:r>
              <a:rPr lang="es-ES" sz="3600" dirty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-  Cartagena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954" dirty="0">
              <a:solidFill>
                <a:srgbClr val="386295">
                  <a:lumMod val="50000"/>
                </a:srgbClr>
              </a:solidFill>
              <a:latin typeface="Impact" pitchFamily="34" charset="0"/>
              <a:cs typeface="Arial" charset="0"/>
              <a:sym typeface="Helvetica Neue Bold Condensed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7626310" y="4596255"/>
            <a:ext cx="4215835" cy="930442"/>
            <a:chOff x="1884688" y="2355310"/>
            <a:chExt cx="4202251" cy="1594774"/>
          </a:xfrm>
        </p:grpSpPr>
        <p:grpSp>
          <p:nvGrpSpPr>
            <p:cNvPr id="32" name="Grupo 31"/>
            <p:cNvGrpSpPr/>
            <p:nvPr/>
          </p:nvGrpSpPr>
          <p:grpSpPr>
            <a:xfrm>
              <a:off x="3008658" y="2355310"/>
              <a:ext cx="3078281" cy="1594774"/>
              <a:chOff x="3008654" y="2440342"/>
              <a:chExt cx="1277417" cy="1244699"/>
            </a:xfrm>
          </p:grpSpPr>
          <p:sp>
            <p:nvSpPr>
              <p:cNvPr id="38" name="21 Rectángulo"/>
              <p:cNvSpPr/>
              <p:nvPr/>
            </p:nvSpPr>
            <p:spPr>
              <a:xfrm rot="10800000">
                <a:off x="3239520" y="2742673"/>
                <a:ext cx="748320" cy="68294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b="1" dirty="0">
                  <a:solidFill>
                    <a:prstClr val="white"/>
                  </a:solidFill>
                  <a:latin typeface="Lucida Bright" panose="02040602050505020304" pitchFamily="18" charset="0"/>
                </a:endParaRPr>
              </a:p>
            </p:txBody>
          </p:sp>
          <p:sp>
            <p:nvSpPr>
              <p:cNvPr id="39" name="20 Rectángulo"/>
              <p:cNvSpPr/>
              <p:nvPr/>
            </p:nvSpPr>
            <p:spPr>
              <a:xfrm>
                <a:off x="3008654" y="2440342"/>
                <a:ext cx="1277417" cy="12446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b="1" dirty="0" smtClean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16:00 </a:t>
                </a:r>
                <a:r>
                  <a:rPr lang="pt-BR" sz="2800" b="1" dirty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h </a:t>
                </a:r>
                <a:r>
                  <a:rPr lang="pt-BR" sz="2800" b="1" dirty="0" smtClean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            10:00 </a:t>
                </a:r>
                <a:r>
                  <a:rPr lang="pt-BR" sz="2800" b="1" dirty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h </a:t>
                </a:r>
              </a:p>
              <a:p>
                <a:pPr algn="ctr"/>
                <a:r>
                  <a:rPr lang="pt-BR" sz="2800" b="1" dirty="0" smtClean="0">
                    <a:solidFill>
                      <a:srgbClr val="E36C09">
                        <a:lumMod val="75000"/>
                      </a:srgbClr>
                    </a:solidFill>
                    <a:latin typeface="Impact" panose="020B0806030902050204" pitchFamily="34" charset="0"/>
                  </a:rPr>
                  <a:t>37%</a:t>
                </a:r>
                <a:endParaRPr lang="pt-BR" sz="2800" b="1" dirty="0">
                  <a:solidFill>
                    <a:srgbClr val="E36C09">
                      <a:lumMod val="75000"/>
                    </a:srgbClr>
                  </a:solidFill>
                  <a:latin typeface="Impact" panose="020B0806030902050204" pitchFamily="34" charset="0"/>
                </a:endParaRPr>
              </a:p>
            </p:txBody>
          </p:sp>
        </p:grpSp>
        <p:cxnSp>
          <p:nvCxnSpPr>
            <p:cNvPr id="33" name="Conector recto de flecha 32"/>
            <p:cNvCxnSpPr>
              <a:endCxn id="39" idx="3"/>
            </p:cNvCxnSpPr>
            <p:nvPr/>
          </p:nvCxnSpPr>
          <p:spPr>
            <a:xfrm flipV="1">
              <a:off x="2772591" y="3152697"/>
              <a:ext cx="3314348" cy="13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e 33"/>
            <p:cNvSpPr/>
            <p:nvPr/>
          </p:nvSpPr>
          <p:spPr>
            <a:xfrm>
              <a:off x="1884688" y="2604121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Lucida Bright" panose="02040602050505020304" pitchFamily="18" charset="0"/>
              </a:endParaRPr>
            </a:p>
          </p:txBody>
        </p:sp>
        <p:cxnSp>
          <p:nvCxnSpPr>
            <p:cNvPr id="35" name="Conector recto 34"/>
            <p:cNvCxnSpPr/>
            <p:nvPr/>
          </p:nvCxnSpPr>
          <p:spPr>
            <a:xfrm>
              <a:off x="2460752" y="2742671"/>
              <a:ext cx="0" cy="43751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flipH="1">
              <a:off x="2460752" y="3180185"/>
              <a:ext cx="378556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2437891" y="3172637"/>
              <a:ext cx="45719" cy="45719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Lucida Bright" panose="02040602050505020304" pitchFamily="18" charset="0"/>
              </a:endParaRPr>
            </a:p>
          </p:txBody>
        </p:sp>
      </p:grpSp>
      <p:sp>
        <p:nvSpPr>
          <p:cNvPr id="40" name="Rectángulo 5"/>
          <p:cNvSpPr>
            <a:spLocks noChangeArrowheads="1"/>
          </p:cNvSpPr>
          <p:nvPr/>
        </p:nvSpPr>
        <p:spPr bwMode="auto">
          <a:xfrm>
            <a:off x="1121062" y="4672962"/>
            <a:ext cx="8310687" cy="110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dirty="0" smtClean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    Bogotá </a:t>
            </a:r>
            <a:r>
              <a:rPr lang="es-ES" sz="3600" dirty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– </a:t>
            </a:r>
            <a:r>
              <a:rPr lang="es-ES" sz="3600" dirty="0" smtClean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Buenaventura  </a:t>
            </a:r>
            <a:endParaRPr lang="es-ES" sz="3600" dirty="0">
              <a:solidFill>
                <a:srgbClr val="386295"/>
              </a:solidFill>
              <a:latin typeface="Impact" panose="020B0806030902050204" pitchFamily="34" charset="0"/>
              <a:cs typeface="Arial" charset="0"/>
              <a:sym typeface="Helvetica Neue Bold Condense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954" dirty="0">
              <a:solidFill>
                <a:srgbClr val="386295">
                  <a:lumMod val="50000"/>
                </a:srgbClr>
              </a:solidFill>
              <a:latin typeface="Impact" pitchFamily="34" charset="0"/>
              <a:cs typeface="Arial" charset="0"/>
              <a:sym typeface="Helvetica Neue Bold Condensed" charset="0"/>
            </a:endParaRPr>
          </a:p>
        </p:txBody>
      </p:sp>
      <p:sp>
        <p:nvSpPr>
          <p:cNvPr id="52" name="Rectángulo 5"/>
          <p:cNvSpPr>
            <a:spLocks noChangeArrowheads="1"/>
          </p:cNvSpPr>
          <p:nvPr/>
        </p:nvSpPr>
        <p:spPr bwMode="auto">
          <a:xfrm>
            <a:off x="1121062" y="2191251"/>
            <a:ext cx="7626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dirty="0" smtClean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   Bogotá </a:t>
            </a:r>
            <a:r>
              <a:rPr lang="es-ES" sz="3600" dirty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- </a:t>
            </a:r>
            <a:r>
              <a:rPr lang="es-ES" sz="3600" dirty="0" smtClean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Cartagena</a:t>
            </a:r>
            <a:endParaRPr lang="es-ES" sz="3600" dirty="0">
              <a:solidFill>
                <a:srgbClr val="386295"/>
              </a:solidFill>
              <a:latin typeface="Impact" panose="020B0806030902050204" pitchFamily="34" charset="0"/>
              <a:cs typeface="Arial" charset="0"/>
              <a:sym typeface="Helvetica Neue Bold Condensed" charset="0"/>
            </a:endParaRPr>
          </a:p>
        </p:txBody>
      </p:sp>
      <p:sp>
        <p:nvSpPr>
          <p:cNvPr id="54" name="Título 2"/>
          <p:cNvSpPr txBox="1">
            <a:spLocks/>
          </p:cNvSpPr>
          <p:nvPr/>
        </p:nvSpPr>
        <p:spPr>
          <a:xfrm>
            <a:off x="381664" y="262343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 smtClean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del Programa</a:t>
            </a:r>
            <a:endParaRPr lang="es-CO" sz="2000" dirty="0">
              <a:solidFill>
                <a:srgbClr val="E36C09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192032" y="1335682"/>
            <a:ext cx="103235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MX" sz="2800" dirty="0" smtClean="0"/>
              <a:t>Efectos microeconómicos: Ahorro en tiempos</a:t>
            </a:r>
            <a:endParaRPr lang="es-MX" sz="2800" dirty="0"/>
          </a:p>
        </p:txBody>
      </p:sp>
      <p:cxnSp>
        <p:nvCxnSpPr>
          <p:cNvPr id="56" name="Conector recto de flecha 55"/>
          <p:cNvCxnSpPr/>
          <p:nvPr/>
        </p:nvCxnSpPr>
        <p:spPr>
          <a:xfrm>
            <a:off x="10018064" y="2433472"/>
            <a:ext cx="635000" cy="0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>
            <a:off x="10003972" y="3614712"/>
            <a:ext cx="635000" cy="0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10011228" y="4855692"/>
            <a:ext cx="635000" cy="0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Datos almacenados 59"/>
          <p:cNvSpPr/>
          <p:nvPr/>
        </p:nvSpPr>
        <p:spPr>
          <a:xfrm>
            <a:off x="1002509" y="5695929"/>
            <a:ext cx="7446005" cy="1119203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1" name="Rectángulo 5"/>
          <p:cNvSpPr>
            <a:spLocks noChangeArrowheads="1"/>
          </p:cNvSpPr>
          <p:nvPr/>
        </p:nvSpPr>
        <p:spPr bwMode="auto">
          <a:xfrm>
            <a:off x="1445496" y="5945401"/>
            <a:ext cx="8310687" cy="110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dirty="0" smtClean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Cali </a:t>
            </a:r>
            <a:r>
              <a:rPr lang="es-ES" sz="3600" dirty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– </a:t>
            </a:r>
            <a:r>
              <a:rPr lang="es-ES" sz="3600" dirty="0" smtClean="0">
                <a:solidFill>
                  <a:srgbClr val="386295"/>
                </a:solidFill>
                <a:latin typeface="Impact" panose="020B0806030902050204" pitchFamily="34" charset="0"/>
                <a:cs typeface="Arial" charset="0"/>
                <a:sym typeface="Helvetica Neue Bold Condensed" charset="0"/>
              </a:rPr>
              <a:t>Buenaventura  </a:t>
            </a:r>
            <a:endParaRPr lang="es-ES" sz="3600" dirty="0">
              <a:solidFill>
                <a:srgbClr val="386295"/>
              </a:solidFill>
              <a:latin typeface="Impact" panose="020B0806030902050204" pitchFamily="34" charset="0"/>
              <a:cs typeface="Arial" charset="0"/>
              <a:sym typeface="Helvetica Neue Bold Condense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954" dirty="0">
              <a:solidFill>
                <a:srgbClr val="386295">
                  <a:lumMod val="50000"/>
                </a:srgbClr>
              </a:solidFill>
              <a:latin typeface="Impact" pitchFamily="34" charset="0"/>
              <a:cs typeface="Arial" charset="0"/>
              <a:sym typeface="Helvetica Neue Bold Condensed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7683707" y="5864932"/>
            <a:ext cx="4215836" cy="930442"/>
            <a:chOff x="1884688" y="2355310"/>
            <a:chExt cx="4202252" cy="1594774"/>
          </a:xfrm>
        </p:grpSpPr>
        <p:grpSp>
          <p:nvGrpSpPr>
            <p:cNvPr id="64" name="Grupo 63"/>
            <p:cNvGrpSpPr/>
            <p:nvPr/>
          </p:nvGrpSpPr>
          <p:grpSpPr>
            <a:xfrm>
              <a:off x="2782097" y="2355310"/>
              <a:ext cx="3304843" cy="1594774"/>
              <a:chOff x="2914636" y="2440342"/>
              <a:chExt cx="1371435" cy="1244699"/>
            </a:xfrm>
          </p:grpSpPr>
          <p:sp>
            <p:nvSpPr>
              <p:cNvPr id="70" name="21 Rectángulo"/>
              <p:cNvSpPr/>
              <p:nvPr/>
            </p:nvSpPr>
            <p:spPr>
              <a:xfrm rot="10800000">
                <a:off x="3239520" y="2742673"/>
                <a:ext cx="748320" cy="68294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b="1" dirty="0">
                  <a:solidFill>
                    <a:prstClr val="white"/>
                  </a:solidFill>
                  <a:latin typeface="Lucida Bright" panose="02040602050505020304" pitchFamily="18" charset="0"/>
                </a:endParaRPr>
              </a:p>
            </p:txBody>
          </p:sp>
          <p:sp>
            <p:nvSpPr>
              <p:cNvPr id="71" name="20 Rectángulo"/>
              <p:cNvSpPr/>
              <p:nvPr/>
            </p:nvSpPr>
            <p:spPr>
              <a:xfrm>
                <a:off x="2914636" y="2440342"/>
                <a:ext cx="1371435" cy="12446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b="1" dirty="0" smtClean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05:00 </a:t>
                </a:r>
                <a:r>
                  <a:rPr lang="pt-BR" sz="2800" b="1" dirty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h </a:t>
                </a:r>
                <a:r>
                  <a:rPr lang="pt-BR" sz="2800" b="1" dirty="0" smtClean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            02:42 </a:t>
                </a:r>
                <a:r>
                  <a:rPr lang="pt-BR" sz="2800" b="1" dirty="0">
                    <a:solidFill>
                      <a:srgbClr val="386295"/>
                    </a:solidFill>
                    <a:latin typeface="Impact" panose="020B0806030902050204" pitchFamily="34" charset="0"/>
                  </a:rPr>
                  <a:t>h </a:t>
                </a:r>
              </a:p>
              <a:p>
                <a:pPr algn="ctr"/>
                <a:r>
                  <a:rPr lang="pt-BR" sz="2800" b="1" dirty="0" smtClean="0">
                    <a:solidFill>
                      <a:srgbClr val="E36C09">
                        <a:lumMod val="75000"/>
                      </a:srgbClr>
                    </a:solidFill>
                    <a:latin typeface="Impact" panose="020B0806030902050204" pitchFamily="34" charset="0"/>
                  </a:rPr>
                  <a:t>46%</a:t>
                </a:r>
                <a:endParaRPr lang="pt-BR" sz="2800" b="1" dirty="0">
                  <a:solidFill>
                    <a:srgbClr val="E36C09">
                      <a:lumMod val="75000"/>
                    </a:srgbClr>
                  </a:solidFill>
                  <a:latin typeface="Impact" panose="020B0806030902050204" pitchFamily="34" charset="0"/>
                </a:endParaRPr>
              </a:p>
            </p:txBody>
          </p:sp>
        </p:grpSp>
        <p:cxnSp>
          <p:nvCxnSpPr>
            <p:cNvPr id="65" name="Conector recto de flecha 64"/>
            <p:cNvCxnSpPr>
              <a:endCxn id="71" idx="3"/>
            </p:cNvCxnSpPr>
            <p:nvPr/>
          </p:nvCxnSpPr>
          <p:spPr>
            <a:xfrm flipV="1">
              <a:off x="2772591" y="3152697"/>
              <a:ext cx="3314348" cy="13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e 65"/>
            <p:cNvSpPr/>
            <p:nvPr/>
          </p:nvSpPr>
          <p:spPr>
            <a:xfrm>
              <a:off x="1884688" y="2604121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Lucida Bright" panose="02040602050505020304" pitchFamily="18" charset="0"/>
              </a:endParaRPr>
            </a:p>
          </p:txBody>
        </p:sp>
        <p:cxnSp>
          <p:nvCxnSpPr>
            <p:cNvPr id="67" name="Conector recto 66"/>
            <p:cNvCxnSpPr/>
            <p:nvPr/>
          </p:nvCxnSpPr>
          <p:spPr>
            <a:xfrm>
              <a:off x="2460752" y="2742671"/>
              <a:ext cx="0" cy="43751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 flipH="1">
              <a:off x="2460752" y="3180185"/>
              <a:ext cx="378556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Elipse 68"/>
            <p:cNvSpPr/>
            <p:nvPr/>
          </p:nvSpPr>
          <p:spPr>
            <a:xfrm>
              <a:off x="2437891" y="3172637"/>
              <a:ext cx="45719" cy="45719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Lucida Bright" panose="02040602050505020304" pitchFamily="18" charset="0"/>
              </a:endParaRPr>
            </a:p>
          </p:txBody>
        </p:sp>
      </p:grpSp>
      <p:cxnSp>
        <p:nvCxnSpPr>
          <p:cNvPr id="72" name="Conector recto de flecha 71"/>
          <p:cNvCxnSpPr/>
          <p:nvPr/>
        </p:nvCxnSpPr>
        <p:spPr>
          <a:xfrm>
            <a:off x="10021125" y="6136250"/>
            <a:ext cx="635000" cy="0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>
            <a:off x="10064956" y="1670747"/>
            <a:ext cx="635000" cy="0"/>
          </a:xfrm>
          <a:prstGeom prst="straightConnector1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20876" y="2817327"/>
            <a:ext cx="3233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PROYECTOS </a:t>
            </a:r>
            <a:r>
              <a:rPr lang="es-ES" sz="3600" b="1" dirty="0" smtClean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4G</a:t>
            </a:r>
            <a:endParaRPr lang="es-ES" sz="3600" b="1" dirty="0">
              <a:solidFill>
                <a:schemeClr val="tx2"/>
              </a:solidFill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98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/>
          <p:cNvSpPr/>
          <p:nvPr/>
        </p:nvSpPr>
        <p:spPr>
          <a:xfrm>
            <a:off x="8610857" y="5979695"/>
            <a:ext cx="3501048" cy="878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1758423" y="2299483"/>
            <a:ext cx="7056784" cy="45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Autopista Conexión Pacífico 1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Autopista</a:t>
            </a:r>
            <a:r>
              <a:rPr lang="es-ES" b="1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 </a:t>
            </a:r>
            <a:r>
              <a:rPr lang="es-ES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Conexión Pacífico </a:t>
            </a: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2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Autopista Conexión Pacífico 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Girardot - Honda - Puerto Salgar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O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Cartagena – Barranquilla y Circunvalar </a:t>
            </a:r>
          </a:p>
          <a:p>
            <a:pPr marL="806450" lvl="2"/>
            <a:r>
              <a:rPr lang="es-CO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de la Prosperidad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Perimetral del Oriente de Cundinamarca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Autopista Conexión Norte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Autopista al Río Magdalena 2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err="1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Mulaló</a:t>
            </a: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 – Loboguerrero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Rio de Oro-Aguaclara- Gamarra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81664" y="4666515"/>
            <a:ext cx="6096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endParaRPr lang="es-CO" sz="1600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20353" y="1161434"/>
            <a:ext cx="8168322" cy="923331"/>
            <a:chOff x="569905" y="1452238"/>
            <a:chExt cx="8168322" cy="1015664"/>
          </a:xfrm>
        </p:grpSpPr>
        <p:sp>
          <p:nvSpPr>
            <p:cNvPr id="17" name="CuadroTexto 16"/>
            <p:cNvSpPr txBox="1"/>
            <p:nvPr/>
          </p:nvSpPr>
          <p:spPr>
            <a:xfrm>
              <a:off x="1263877" y="1520223"/>
              <a:ext cx="7474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Proyectos </a:t>
              </a:r>
              <a:r>
                <a:rPr lang="es-MX" sz="48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Adjudicados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569905" y="1452238"/>
              <a:ext cx="118983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5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10</a:t>
              </a:r>
            </a:p>
          </p:txBody>
        </p:sp>
      </p:grpSp>
      <p:sp>
        <p:nvSpPr>
          <p:cNvPr id="20" name="Título 2"/>
          <p:cNvSpPr txBox="1">
            <a:spLocks/>
          </p:cNvSpPr>
          <p:nvPr/>
        </p:nvSpPr>
        <p:spPr>
          <a:xfrm>
            <a:off x="1" y="246128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5400" dirty="0" smtClean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OLA </a:t>
            </a:r>
            <a:endParaRPr lang="es-CO" dirty="0">
              <a:solidFill>
                <a:srgbClr val="E36C09"/>
              </a:solidFill>
            </a:endParaRPr>
          </a:p>
        </p:txBody>
      </p:sp>
      <p:sp>
        <p:nvSpPr>
          <p:cNvPr id="22" name="Recortar rectángulo de esquina diagonal 21"/>
          <p:cNvSpPr/>
          <p:nvPr/>
        </p:nvSpPr>
        <p:spPr>
          <a:xfrm>
            <a:off x="-7044" y="2017246"/>
            <a:ext cx="3064144" cy="558674"/>
          </a:xfrm>
          <a:prstGeom prst="snip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3" name="Recortar rectángulo de esquina diagonal 22"/>
          <p:cNvSpPr/>
          <p:nvPr/>
        </p:nvSpPr>
        <p:spPr>
          <a:xfrm>
            <a:off x="-3039" y="2579497"/>
            <a:ext cx="2098471" cy="545910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-83650" y="2562786"/>
            <a:ext cx="20984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120000"/>
            </a:pP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s-C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13,8 </a:t>
            </a:r>
            <a:r>
              <a:rPr lang="es-CO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bn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-302891" y="1879972"/>
            <a:ext cx="32454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120000"/>
            </a:pPr>
            <a:r>
              <a:rPr lang="es-CO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Inversiones:</a:t>
            </a:r>
            <a:r>
              <a:rPr lang="es-CO" sz="4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932" y="1"/>
            <a:ext cx="5602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6864825" y="95534"/>
            <a:ext cx="286603" cy="151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1634214" y="2230465"/>
            <a:ext cx="705678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Bucaramanga – Barrancabermeja - </a:t>
            </a:r>
            <a:r>
              <a:rPr lang="es-ES" dirty="0" err="1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Yondó</a:t>
            </a:r>
            <a:endParaRPr lang="es-ES" dirty="0" smtClean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Autopista al  Mar 1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Autopista al Mar 2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Villavicencio - Yopal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Transversal del </a:t>
            </a:r>
            <a:r>
              <a:rPr lang="es-ES" dirty="0" err="1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Sisga</a:t>
            </a:r>
            <a:endParaRPr lang="es-ES" dirty="0" smtClean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Puerta </a:t>
            </a:r>
            <a:r>
              <a:rPr lang="es-ES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de Hierro </a:t>
            </a: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 </a:t>
            </a:r>
            <a:r>
              <a:rPr lang="es-ES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– Palmar de </a:t>
            </a: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Varela;</a:t>
            </a:r>
          </a:p>
          <a:p>
            <a:pPr lvl="1" indent="347663"/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Carreto </a:t>
            </a:r>
            <a:r>
              <a:rPr lang="es-ES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– Cruz del </a:t>
            </a: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Viso</a:t>
            </a:r>
          </a:p>
          <a:p>
            <a:pPr lvl="1">
              <a:lnSpc>
                <a:spcPct val="150000"/>
              </a:lnSpc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7.     Pasto </a:t>
            </a:r>
            <a:r>
              <a:rPr lang="es-ES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– </a:t>
            </a:r>
            <a:r>
              <a:rPr lang="es-ES" dirty="0" err="1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Rumichaca</a:t>
            </a:r>
            <a:endParaRPr lang="es-ES" dirty="0" smtClean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8.    Santander de Quilichao – Popayán</a:t>
            </a:r>
          </a:p>
          <a:p>
            <a:pPr lvl="1">
              <a:lnSpc>
                <a:spcPct val="150000"/>
              </a:lnSpc>
            </a:pPr>
            <a:r>
              <a:rPr lang="es-ES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9.    Santana – Mocoa – Neiva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1664" y="4666515"/>
            <a:ext cx="6096000" cy="748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endParaRPr lang="es-CO" sz="1600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335195" y="1171149"/>
            <a:ext cx="7953480" cy="923330"/>
            <a:chOff x="784747" y="1462928"/>
            <a:chExt cx="7953480" cy="1015665"/>
          </a:xfrm>
        </p:grpSpPr>
        <p:sp>
          <p:nvSpPr>
            <p:cNvPr id="22" name="CuadroTexto 21"/>
            <p:cNvSpPr txBox="1"/>
            <p:nvPr/>
          </p:nvSpPr>
          <p:spPr>
            <a:xfrm>
              <a:off x="1263877" y="1520223"/>
              <a:ext cx="7474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Proyectos </a:t>
              </a:r>
              <a:r>
                <a:rPr lang="es-MX" sz="48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Adjudicados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84747" y="1462928"/>
              <a:ext cx="1189833" cy="101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5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9</a:t>
              </a:r>
            </a:p>
          </p:txBody>
        </p:sp>
      </p:grpSp>
      <p:sp>
        <p:nvSpPr>
          <p:cNvPr id="24" name="Título 2"/>
          <p:cNvSpPr txBox="1">
            <a:spLocks/>
          </p:cNvSpPr>
          <p:nvPr/>
        </p:nvSpPr>
        <p:spPr>
          <a:xfrm>
            <a:off x="1" y="246128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5400" dirty="0" smtClean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OLA </a:t>
            </a:r>
            <a:endParaRPr lang="es-CO" dirty="0">
              <a:solidFill>
                <a:srgbClr val="E36C09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-302891" y="1879972"/>
            <a:ext cx="3359991" cy="1298367"/>
            <a:chOff x="-302891" y="1879972"/>
            <a:chExt cx="3359991" cy="1298367"/>
          </a:xfrm>
        </p:grpSpPr>
        <p:sp>
          <p:nvSpPr>
            <p:cNvPr id="26" name="Recortar rectángulo de esquina diagonal 25"/>
            <p:cNvSpPr/>
            <p:nvPr/>
          </p:nvSpPr>
          <p:spPr>
            <a:xfrm>
              <a:off x="-7044" y="2017246"/>
              <a:ext cx="3064144" cy="558674"/>
            </a:xfrm>
            <a:prstGeom prst="snip2Diag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" name="Recortar rectángulo de esquina diagonal 26"/>
            <p:cNvSpPr/>
            <p:nvPr/>
          </p:nvSpPr>
          <p:spPr>
            <a:xfrm>
              <a:off x="-3039" y="2579497"/>
              <a:ext cx="2098471" cy="5459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-83650" y="2562786"/>
              <a:ext cx="209847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  <a:buClr>
                  <a:srgbClr val="A6A6A6"/>
                </a:buClr>
                <a:buSzPct val="120000"/>
              </a:pPr>
              <a:r>
                <a:rPr lang="es-CO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$</a:t>
              </a:r>
              <a:r>
                <a:rPr lang="es-CO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12,3 </a:t>
              </a:r>
              <a:r>
                <a:rPr lang="es-CO" sz="4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bn</a:t>
              </a:r>
              <a:endPara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-302891" y="1879972"/>
              <a:ext cx="324549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  <a:buClr>
                  <a:srgbClr val="A6A6A6"/>
                </a:buClr>
                <a:buSzPct val="120000"/>
              </a:pPr>
              <a:r>
                <a:rPr lang="es-CO" sz="4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Inversiones:</a:t>
              </a:r>
              <a:r>
                <a:rPr lang="es-CO" sz="48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24" y="15144"/>
            <a:ext cx="5198948" cy="68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591263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58" y="1397508"/>
            <a:ext cx="5181402" cy="41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642099" y="3540415"/>
            <a:ext cx="3966828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Pamplona – Cúcuta</a:t>
            </a:r>
          </a:p>
          <a:p>
            <a:pPr marL="800100" lvl="1" indent="-3429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Duitama </a:t>
            </a:r>
            <a:r>
              <a:rPr lang="es-MX" sz="20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– Pamplona</a:t>
            </a:r>
          </a:p>
          <a:p>
            <a:pPr marL="800100" lvl="1" indent="-3429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Cúcuta – Ocaña</a:t>
            </a:r>
          </a:p>
          <a:p>
            <a:pPr marL="800100" lvl="1" indent="-3429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Sogamoso – Aguazul  - Maní</a:t>
            </a:r>
          </a:p>
          <a:p>
            <a:pPr marL="800100" lvl="1" indent="-3429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Zipaquirá – Barbosa</a:t>
            </a:r>
          </a:p>
          <a:p>
            <a:pPr marL="800100" lvl="1" indent="-3429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Barbosa – Bucaramanga</a:t>
            </a:r>
          </a:p>
          <a:p>
            <a:pPr marL="800100" lvl="1" indent="-3429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Pasto – Popayán </a:t>
            </a:r>
          </a:p>
          <a:p>
            <a:pPr marL="800100" lvl="1" indent="-3429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Manizales – Mariquita</a:t>
            </a:r>
            <a:r>
              <a:rPr lang="es-MX" sz="2400" spc="-100" dirty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1" y="246128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5400" dirty="0" smtClean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OLA </a:t>
            </a:r>
            <a:endParaRPr lang="es-CO" dirty="0">
              <a:solidFill>
                <a:srgbClr val="E36C09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35195" y="1119631"/>
            <a:ext cx="7953480" cy="770011"/>
            <a:chOff x="784747" y="1406260"/>
            <a:chExt cx="7953480" cy="847014"/>
          </a:xfrm>
        </p:grpSpPr>
        <p:sp>
          <p:nvSpPr>
            <p:cNvPr id="17" name="CuadroTexto 16"/>
            <p:cNvSpPr txBox="1"/>
            <p:nvPr/>
          </p:nvSpPr>
          <p:spPr>
            <a:xfrm>
              <a:off x="1263877" y="1406887"/>
              <a:ext cx="7474350" cy="84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Proyecto Adjudicado </a:t>
              </a:r>
              <a:endParaRPr lang="es-MX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84747" y="1406260"/>
              <a:ext cx="1189833" cy="84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85843" y="2540448"/>
            <a:ext cx="7953480" cy="830997"/>
            <a:chOff x="784747" y="1462928"/>
            <a:chExt cx="7953480" cy="914099"/>
          </a:xfrm>
        </p:grpSpPr>
        <p:sp>
          <p:nvSpPr>
            <p:cNvPr id="20" name="CuadroTexto 19"/>
            <p:cNvSpPr txBox="1"/>
            <p:nvPr/>
          </p:nvSpPr>
          <p:spPr>
            <a:xfrm>
              <a:off x="1263877" y="1520223"/>
              <a:ext cx="7474350" cy="84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Proyectos </a:t>
              </a:r>
              <a:r>
                <a:rPr lang="es-MX" sz="44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Estructurados</a:t>
              </a:r>
              <a:endParaRPr lang="es-MX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84747" y="1462928"/>
              <a:ext cx="1189833" cy="914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800" b="1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8</a:t>
              </a:r>
              <a:endParaRPr lang="es-CO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6848" y="1860996"/>
            <a:ext cx="2200002" cy="615553"/>
            <a:chOff x="-3039" y="2563871"/>
            <a:chExt cx="2200002" cy="615553"/>
          </a:xfrm>
        </p:grpSpPr>
        <p:sp>
          <p:nvSpPr>
            <p:cNvPr id="30" name="Recortar rectángulo de esquina diagonal 29"/>
            <p:cNvSpPr/>
            <p:nvPr/>
          </p:nvSpPr>
          <p:spPr>
            <a:xfrm>
              <a:off x="-3039" y="2579497"/>
              <a:ext cx="2098471" cy="545910"/>
            </a:xfrm>
            <a:prstGeom prst="snip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98493" y="2563871"/>
              <a:ext cx="209847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A6A6A6"/>
                </a:buClr>
                <a:buSzPct val="120000"/>
              </a:pPr>
              <a:r>
                <a:rPr lang="es-CO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$889 mm</a:t>
              </a:r>
              <a:endPara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6848" y="4143751"/>
            <a:ext cx="2146140" cy="615553"/>
            <a:chOff x="-3039" y="2544675"/>
            <a:chExt cx="2146140" cy="615553"/>
          </a:xfrm>
        </p:grpSpPr>
        <p:sp>
          <p:nvSpPr>
            <p:cNvPr id="33" name="Recortar rectángulo de esquina diagonal 32"/>
            <p:cNvSpPr/>
            <p:nvPr/>
          </p:nvSpPr>
          <p:spPr>
            <a:xfrm>
              <a:off x="-3039" y="2579497"/>
              <a:ext cx="2098471" cy="545910"/>
            </a:xfrm>
            <a:prstGeom prst="snip2Diag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44631" y="2544675"/>
              <a:ext cx="209847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A6A6A6"/>
                </a:buClr>
                <a:buSzPct val="120000"/>
              </a:pPr>
              <a:r>
                <a:rPr lang="es-CO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$10,2 </a:t>
              </a:r>
              <a:r>
                <a:rPr lang="es-CO" sz="4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bn</a:t>
              </a:r>
              <a:endPara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37" name="Rectángulo 36"/>
          <p:cNvSpPr/>
          <p:nvPr/>
        </p:nvSpPr>
        <p:spPr>
          <a:xfrm>
            <a:off x="1647619" y="2140409"/>
            <a:ext cx="705678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Bucaramanga – </a:t>
            </a:r>
            <a:r>
              <a:rPr lang="es-MX" sz="2400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Pamplona</a:t>
            </a:r>
            <a:endParaRPr lang="es-MX" sz="2400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6" y="-37090"/>
            <a:ext cx="5669179" cy="68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574462" y="391339"/>
            <a:ext cx="68078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/>
                <a:solidFill>
                  <a:schemeClr val="accent3"/>
                </a:solidFill>
              </a:rPr>
              <a:t>Iniciativas Privadas - </a:t>
            </a:r>
            <a:r>
              <a:rPr lang="es-ES" sz="4000" b="1" dirty="0" err="1">
                <a:ln/>
                <a:solidFill>
                  <a:schemeClr val="accent3"/>
                </a:solidFill>
              </a:rPr>
              <a:t>IPs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 rot="16200000">
            <a:off x="-787522" y="3600365"/>
            <a:ext cx="3265714" cy="1298367"/>
            <a:chOff x="-302891" y="1879972"/>
            <a:chExt cx="3359991" cy="1298367"/>
          </a:xfrm>
        </p:grpSpPr>
        <p:sp>
          <p:nvSpPr>
            <p:cNvPr id="9" name="Recortar rectángulo de esquina diagonal 8"/>
            <p:cNvSpPr/>
            <p:nvPr/>
          </p:nvSpPr>
          <p:spPr>
            <a:xfrm>
              <a:off x="-7044" y="2017246"/>
              <a:ext cx="3064144" cy="558674"/>
            </a:xfrm>
            <a:prstGeom prst="snip2Diag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0" name="Recortar rectángulo de esquina diagonal 9"/>
            <p:cNvSpPr/>
            <p:nvPr/>
          </p:nvSpPr>
          <p:spPr>
            <a:xfrm>
              <a:off x="-3039" y="2579497"/>
              <a:ext cx="2098471" cy="545910"/>
            </a:xfrm>
            <a:prstGeom prst="snip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-83650" y="2562786"/>
              <a:ext cx="209847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  <a:buClr>
                  <a:srgbClr val="A6A6A6"/>
                </a:buClr>
                <a:buSzPct val="120000"/>
              </a:pPr>
              <a:r>
                <a:rPr lang="es-CO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$11,4 </a:t>
              </a:r>
              <a:r>
                <a:rPr lang="es-CO" sz="4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bn</a:t>
              </a:r>
              <a:endPara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-302891" y="1879972"/>
              <a:ext cx="324549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  <a:buClr>
                  <a:srgbClr val="A6A6A6"/>
                </a:buClr>
                <a:buSzPct val="120000"/>
              </a:pPr>
              <a:r>
                <a:rPr lang="es-CO" sz="44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Inversiones:</a:t>
              </a:r>
              <a:r>
                <a:rPr lang="es-CO" sz="48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36957" y="6528501"/>
            <a:ext cx="36124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C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* En proceso de </a:t>
            </a:r>
            <a:r>
              <a:rPr lang="es-C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selección</a:t>
            </a:r>
            <a:endParaRPr lang="es-CO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37640" y="1941225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Ibagué – Cajamarca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Malla vial del Meta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 err="1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Chirajara</a:t>
            </a:r>
            <a:r>
              <a:rPr lang="es-ES" sz="16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 – Villavicencio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Cesar – Guajira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b="1" dirty="0" err="1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Cambao</a:t>
            </a:r>
            <a:r>
              <a:rPr lang="es-ES" sz="1600" b="1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 – Manizales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Antioquia – Bolívar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Neiva – Girardot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Vías del </a:t>
            </a:r>
            <a:r>
              <a:rPr lang="es-ES" sz="1600" dirty="0" err="1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Nus</a:t>
            </a:r>
            <a:r>
              <a:rPr lang="es-ES" sz="16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Vía al </a:t>
            </a:r>
            <a:r>
              <a:rPr lang="es-ES" sz="1600" dirty="0" smtClean="0">
                <a:solidFill>
                  <a:srgbClr val="7F7F7F">
                    <a:lumMod val="50000"/>
                  </a:srgbClr>
                </a:solidFill>
                <a:latin typeface="Impact" panose="020B0806030902050204" pitchFamily="34" charset="0"/>
              </a:rPr>
              <a:t>Puerto</a:t>
            </a:r>
            <a:endParaRPr lang="es-ES" sz="1600" dirty="0">
              <a:solidFill>
                <a:srgbClr val="7F7F7F">
                  <a:lumMod val="50000"/>
                </a:srgbClr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 smtClean="0">
                <a:latin typeface="Impact" panose="020B0806030902050204" pitchFamily="34" charset="0"/>
              </a:rPr>
              <a:t>Tercer </a:t>
            </a:r>
            <a:r>
              <a:rPr lang="es-ES" sz="1600" dirty="0">
                <a:latin typeface="Impact" panose="020B0806030902050204" pitchFamily="34" charset="0"/>
              </a:rPr>
              <a:t>Carril Bogotá – Girardot*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 smtClean="0">
                <a:latin typeface="Impact" panose="020B0806030902050204" pitchFamily="34" charset="0"/>
              </a:rPr>
              <a:t>Accesos </a:t>
            </a:r>
            <a:r>
              <a:rPr lang="es-ES" sz="1600" dirty="0">
                <a:latin typeface="Impact" panose="020B0806030902050204" pitchFamily="34" charset="0"/>
              </a:rPr>
              <a:t>Norte *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96151" y="977031"/>
            <a:ext cx="8027985" cy="754053"/>
            <a:chOff x="689497" y="1462928"/>
            <a:chExt cx="8027985" cy="829459"/>
          </a:xfrm>
        </p:grpSpPr>
        <p:sp>
          <p:nvSpPr>
            <p:cNvPr id="16" name="CuadroTexto 15"/>
            <p:cNvSpPr txBox="1"/>
            <p:nvPr/>
          </p:nvSpPr>
          <p:spPr>
            <a:xfrm>
              <a:off x="1243132" y="1513711"/>
              <a:ext cx="7474350" cy="77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Proyectos </a:t>
              </a:r>
              <a:r>
                <a:rPr lang="es-MX" sz="40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Aprobados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89497" y="1462928"/>
              <a:ext cx="1189833" cy="77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11 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941283" y="1597648"/>
            <a:ext cx="7474350" cy="721521"/>
            <a:chOff x="-1047902" y="1411566"/>
            <a:chExt cx="7474350" cy="793675"/>
          </a:xfrm>
        </p:grpSpPr>
        <p:sp>
          <p:nvSpPr>
            <p:cNvPr id="24" name="CuadroTexto 23"/>
            <p:cNvSpPr txBox="1"/>
            <p:nvPr/>
          </p:nvSpPr>
          <p:spPr>
            <a:xfrm>
              <a:off x="-1047902" y="1411566"/>
              <a:ext cx="7474350" cy="778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Adjudicados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1678283" y="1426566"/>
              <a:ext cx="1189833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9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31" y="68402"/>
            <a:ext cx="5767408" cy="67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 ¿Qué hemos hecho?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95378" y="1011896"/>
            <a:ext cx="86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Hemos incrementado el ritmo de construcción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4919" y="6412952"/>
            <a:ext cx="6131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Nota: Incluye segundas calzadas y pares viales que conforman dobles calzadas</a:t>
            </a:r>
            <a:endParaRPr lang="es-MX" sz="1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200503" y="1660030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800" dirty="0" smtClean="0"/>
              <a:t>Construcción de Doble Calzada</a:t>
            </a:r>
            <a:endParaRPr lang="es-CO" sz="28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885019" y="1572397"/>
            <a:ext cx="10313095" cy="4540868"/>
            <a:chOff x="3143672" y="1312208"/>
            <a:chExt cx="9674398" cy="4079907"/>
          </a:xfrm>
        </p:grpSpPr>
        <p:graphicFrame>
          <p:nvGraphicFramePr>
            <p:cNvPr id="14" name="4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9762870"/>
                </p:ext>
              </p:extLst>
            </p:nvPr>
          </p:nvGraphicFramePr>
          <p:xfrm>
            <a:off x="3143672" y="1527243"/>
            <a:ext cx="8885203" cy="38648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0438910" y="1312208"/>
              <a:ext cx="89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s-MX" sz="2400" dirty="0">
                  <a:solidFill>
                    <a:prstClr val="black"/>
                  </a:solidFill>
                  <a:latin typeface="Impact" panose="020B0806030902050204" pitchFamily="34" charset="0"/>
                </a:rPr>
                <a:t>300</a:t>
              </a:r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11217121" y="4065325"/>
              <a:ext cx="51458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uadroTexto 16"/>
            <p:cNvSpPr txBox="1"/>
            <p:nvPr/>
          </p:nvSpPr>
          <p:spPr>
            <a:xfrm>
              <a:off x="11731701" y="3911436"/>
              <a:ext cx="1086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Abril/16</a:t>
              </a:r>
              <a:endPara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3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81661" y="262341"/>
            <a:ext cx="11460481" cy="748669"/>
          </a:xfrm>
        </p:spPr>
        <p:txBody>
          <a:bodyPr/>
          <a:lstStyle/>
          <a:p>
            <a:r>
              <a:rPr lang="es-CO" dirty="0"/>
              <a:t>2. ¿Qué hemos hecho?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46302" y="1011010"/>
            <a:ext cx="8331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2800" dirty="0" smtClean="0"/>
              <a:t>Durante </a:t>
            </a:r>
            <a:r>
              <a:rPr lang="es-CO" sz="2800" dirty="0"/>
              <a:t>el periodo 2011-2014 finalizó el dragado de acceso a Buenaventura y Ciénaga </a:t>
            </a:r>
            <a:endParaRPr lang="es-CO" sz="2800" dirty="0" smtClean="0"/>
          </a:p>
          <a:p>
            <a:pPr lvl="0"/>
            <a:endParaRPr lang="es-CO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En trámite </a:t>
            </a:r>
            <a:r>
              <a:rPr lang="es-CO" sz="2800" dirty="0" smtClean="0"/>
              <a:t>17 </a:t>
            </a:r>
            <a:r>
              <a:rPr lang="es-CO" sz="2800" dirty="0"/>
              <a:t>solicitudes de concesión que proponen inversiones cercanas a </a:t>
            </a:r>
            <a:r>
              <a:rPr lang="es-CO" sz="2800" dirty="0" smtClean="0"/>
              <a:t>1.800 </a:t>
            </a:r>
            <a:r>
              <a:rPr lang="es-CO" sz="2800" dirty="0"/>
              <a:t>Millones de </a:t>
            </a:r>
            <a:r>
              <a:rPr lang="es-CO" sz="2800" dirty="0" smtClean="0"/>
              <a:t>Dólares.</a:t>
            </a:r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47" y="3315382"/>
            <a:ext cx="4996248" cy="287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http://www.eluniversal.com.co/sites/default/files/201201/imagen/contenedor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02" y="3252052"/>
            <a:ext cx="5397258" cy="3001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97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81661" y="262341"/>
            <a:ext cx="11460481" cy="748669"/>
          </a:xfrm>
        </p:spPr>
        <p:txBody>
          <a:bodyPr/>
          <a:lstStyle/>
          <a:p>
            <a:r>
              <a:rPr lang="es-CO" dirty="0"/>
              <a:t>2. ¿Qué hemos hecho?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46302" y="1011010"/>
            <a:ext cx="8331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2800" dirty="0"/>
              <a:t>Se acordaron inversiones adicionales en 17 aeropuertos concesionados por un valor cercano a 1.7 billones de </a:t>
            </a:r>
            <a:r>
              <a:rPr lang="es-CO" sz="2800" dirty="0" smtClean="0"/>
              <a:t>pesos</a:t>
            </a:r>
          </a:p>
          <a:p>
            <a:pPr lvl="0"/>
            <a:endParaRPr lang="es-CO" sz="28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2800" dirty="0"/>
              <a:t>La ANI adjudico la ampliación y modernización del aeropuerto de Barranquilla por un monto de inversión de 350 mil millones de </a:t>
            </a:r>
            <a:r>
              <a:rPr lang="es-CO" sz="2800" dirty="0" smtClean="0"/>
              <a:t>pesos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772" y="4119553"/>
            <a:ext cx="5665474" cy="26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81661" y="262341"/>
            <a:ext cx="11460481" cy="748669"/>
          </a:xfrm>
        </p:spPr>
        <p:txBody>
          <a:bodyPr/>
          <a:lstStyle/>
          <a:p>
            <a:r>
              <a:rPr lang="es-CO" dirty="0"/>
              <a:t>2. ¿Qué hemos hecho?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46302" y="1011010"/>
            <a:ext cx="833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 smtClean="0"/>
              <a:t>Se </a:t>
            </a:r>
            <a:r>
              <a:rPr lang="es-CO" sz="2800" dirty="0"/>
              <a:t>reactivó la construcción de la segunda línea en 2013 construyendo 5.5 km de segunda línea férrea entre </a:t>
            </a:r>
            <a:r>
              <a:rPr lang="es-CO" sz="2800" dirty="0" err="1"/>
              <a:t>Chiriguaná</a:t>
            </a:r>
            <a:r>
              <a:rPr lang="es-CO" sz="2800" dirty="0"/>
              <a:t> y Santa Marta.</a:t>
            </a:r>
          </a:p>
          <a:p>
            <a:pPr lvl="0"/>
            <a:endParaRPr lang="es-CO" sz="28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2800" dirty="0"/>
              <a:t>En rehabilitación y mantenimiento 875 km de líneas férreas entre la Dorada - </a:t>
            </a:r>
            <a:r>
              <a:rPr lang="es-CO" sz="2800" dirty="0" err="1"/>
              <a:t>Chiriguaná</a:t>
            </a:r>
            <a:r>
              <a:rPr lang="es-CO" sz="2800" dirty="0"/>
              <a:t> y </a:t>
            </a:r>
            <a:r>
              <a:rPr lang="es-CO" sz="2800" dirty="0" smtClean="0"/>
              <a:t>Bogotá-Belencito.</a:t>
            </a:r>
          </a:p>
          <a:p>
            <a:pPr lvl="0"/>
            <a:endParaRPr lang="es-CO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56" y="4375035"/>
            <a:ext cx="3087231" cy="184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 descr="C:\Users\npaez\AppData\Local\Microsoft\Windows\Temporary Internet Files\Content.Outlook\4QPL8XUL\IMG-20151021-WA0002.jpg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072" y="4550440"/>
            <a:ext cx="3776430" cy="171730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01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58381" y="994410"/>
            <a:ext cx="9040381" cy="6276090"/>
            <a:chOff x="1395391" y="0"/>
            <a:chExt cx="9040381" cy="6276090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5391" y="0"/>
              <a:ext cx="9040381" cy="6276090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2322286" y="3860800"/>
              <a:ext cx="508000" cy="4644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b="1" dirty="0" smtClean="0">
                  <a:solidFill>
                    <a:srgbClr val="04080C"/>
                  </a:solidFill>
                </a:rPr>
                <a:t>49</a:t>
              </a:r>
              <a:endParaRPr lang="es-CO" sz="2600" b="1" dirty="0">
                <a:solidFill>
                  <a:srgbClr val="04080C"/>
                </a:solidFill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893276" y="5406390"/>
            <a:ext cx="9573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(Adjudicados </a:t>
            </a:r>
          </a:p>
          <a:p>
            <a:r>
              <a:rPr lang="es-MX" sz="1100" dirty="0" smtClean="0"/>
              <a:t>vigentes)</a:t>
            </a:r>
            <a:endParaRPr lang="es-MX" sz="1100" dirty="0"/>
          </a:p>
        </p:txBody>
      </p:sp>
      <p:sp>
        <p:nvSpPr>
          <p:cNvPr id="6" name="Rectángulo 5"/>
          <p:cNvSpPr/>
          <p:nvPr/>
        </p:nvSpPr>
        <p:spPr>
          <a:xfrm>
            <a:off x="3385276" y="5837277"/>
            <a:ext cx="508000" cy="464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rgbClr val="04080C"/>
                </a:solidFill>
              </a:rPr>
              <a:t>2</a:t>
            </a:r>
            <a:endParaRPr lang="es-CO" sz="2600" b="1" dirty="0">
              <a:solidFill>
                <a:srgbClr val="04080C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58567" y="5778514"/>
            <a:ext cx="114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IPs</a:t>
            </a:r>
            <a:r>
              <a:rPr lang="es-MX" sz="1400" dirty="0" smtClean="0"/>
              <a:t> en</a:t>
            </a:r>
          </a:p>
          <a:p>
            <a:r>
              <a:rPr lang="es-MX" sz="1400" dirty="0" smtClean="0"/>
              <a:t> contratación</a:t>
            </a:r>
            <a:endParaRPr lang="es-MX" sz="1400" dirty="0"/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381661" y="262341"/>
            <a:ext cx="11460481" cy="748669"/>
          </a:xfrm>
        </p:spPr>
        <p:txBody>
          <a:bodyPr/>
          <a:lstStyle/>
          <a:p>
            <a:r>
              <a:rPr lang="es-CO" dirty="0"/>
              <a:t>2. ¿Qué hemos hecho?</a:t>
            </a:r>
          </a:p>
        </p:txBody>
      </p:sp>
    </p:spTree>
    <p:extLst>
      <p:ext uri="{BB962C8B-B14F-4D97-AF65-F5344CB8AC3E}">
        <p14:creationId xmlns:p14="http://schemas.microsoft.com/office/powerpoint/2010/main" val="37499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2887565" y="2721249"/>
            <a:ext cx="5472664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 smtClean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qué estamos?</a:t>
            </a:r>
            <a:endParaRPr lang="es-CO" sz="2000" dirty="0">
              <a:solidFill>
                <a:srgbClr val="E36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42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28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83272935"/>
              </p:ext>
            </p:extLst>
          </p:nvPr>
        </p:nvGraphicFramePr>
        <p:xfrm>
          <a:off x="2283460" y="10326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 bwMode="auto">
          <a:xfrm>
            <a:off x="445904" y="204284"/>
            <a:ext cx="859536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 smtClean="0"/>
              <a:t>3. En qué estamos?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969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45904" y="204284"/>
            <a:ext cx="8595361" cy="748669"/>
          </a:xfrm>
        </p:spPr>
        <p:txBody>
          <a:bodyPr/>
          <a:lstStyle/>
          <a:p>
            <a:r>
              <a:rPr lang="es-CO" dirty="0" smtClean="0"/>
              <a:t>3. En qué estamos?</a:t>
            </a:r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767408" y="1487947"/>
            <a:ext cx="11424592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3200" dirty="0" smtClean="0"/>
              <a:t>Objetivo: sostener un alto ritmo de construcción de nuevas calzadas</a:t>
            </a:r>
            <a:endParaRPr lang="es-CO" sz="3200" dirty="0"/>
          </a:p>
        </p:txBody>
      </p:sp>
      <p:grpSp>
        <p:nvGrpSpPr>
          <p:cNvPr id="6" name="Grupo 5"/>
          <p:cNvGrpSpPr/>
          <p:nvPr/>
        </p:nvGrpSpPr>
        <p:grpSpPr>
          <a:xfrm>
            <a:off x="767408" y="2056204"/>
            <a:ext cx="9471798" cy="4459667"/>
            <a:chOff x="3143672" y="1385166"/>
            <a:chExt cx="8885203" cy="4006949"/>
          </a:xfrm>
        </p:grpSpPr>
        <p:graphicFrame>
          <p:nvGraphicFramePr>
            <p:cNvPr id="7" name="4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93531531"/>
                </p:ext>
              </p:extLst>
            </p:nvPr>
          </p:nvGraphicFramePr>
          <p:xfrm>
            <a:off x="3143672" y="1527243"/>
            <a:ext cx="8885203" cy="38648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uadroTexto 7"/>
            <p:cNvSpPr txBox="1"/>
            <p:nvPr/>
          </p:nvSpPr>
          <p:spPr>
            <a:xfrm>
              <a:off x="9425682" y="1385166"/>
              <a:ext cx="893697" cy="52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s-MX" sz="3200" dirty="0" smtClean="0">
                  <a:solidFill>
                    <a:prstClr val="black"/>
                  </a:solidFill>
                  <a:latin typeface="Impact" panose="020B0806030902050204" pitchFamily="34" charset="0"/>
                </a:rPr>
                <a:t>330</a:t>
              </a:r>
              <a:endParaRPr lang="es-MX" sz="3200" dirty="0">
                <a:solidFill>
                  <a:prstClr val="black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10221806" y="2749327"/>
            <a:ext cx="205349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10491889" y="2684866"/>
            <a:ext cx="17001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CO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Dobles Calzadas</a:t>
            </a:r>
            <a:endParaRPr lang="es-CO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221806" y="3244391"/>
            <a:ext cx="205349" cy="1440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10491889" y="3177899"/>
            <a:ext cx="17001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CO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Calzada Sencilla</a:t>
            </a:r>
            <a:endParaRPr lang="es-CO" dirty="0">
              <a:solidFill>
                <a:schemeClr val="accent4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026958" y="2048811"/>
            <a:ext cx="95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3200" dirty="0" smtClean="0">
                <a:solidFill>
                  <a:prstClr val="black"/>
                </a:solidFill>
                <a:latin typeface="Impact" panose="020B0806030902050204" pitchFamily="34" charset="0"/>
              </a:rPr>
              <a:t>330</a:t>
            </a:r>
            <a:endParaRPr lang="es-MX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589764" y="2048810"/>
            <a:ext cx="95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MX" sz="3200" dirty="0" smtClean="0">
                <a:solidFill>
                  <a:prstClr val="black"/>
                </a:solidFill>
                <a:latin typeface="Impact" panose="020B0806030902050204" pitchFamily="34" charset="0"/>
              </a:rPr>
              <a:t>320</a:t>
            </a:r>
            <a:endParaRPr lang="es-MX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3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29707" y="2373085"/>
            <a:ext cx="7096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4800" dirty="0"/>
              <a:t>Antecedentes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4800" dirty="0" smtClean="0"/>
              <a:t>Qué </a:t>
            </a:r>
            <a:r>
              <a:rPr lang="es-CO" sz="4800" dirty="0"/>
              <a:t>hemos </a:t>
            </a:r>
            <a:r>
              <a:rPr lang="es-CO" sz="4800" dirty="0" smtClean="0"/>
              <a:t>hecho?</a:t>
            </a:r>
            <a:endParaRPr lang="es-CO" sz="4800" dirty="0"/>
          </a:p>
          <a:p>
            <a:pPr marL="342900" indent="-342900">
              <a:buFont typeface="+mj-lt"/>
              <a:buAutoNum type="arabicPeriod"/>
            </a:pPr>
            <a:r>
              <a:rPr lang="es-CO" sz="4800" dirty="0" smtClean="0"/>
              <a:t>En qué estamos?</a:t>
            </a:r>
            <a:endParaRPr lang="es-CO" sz="4800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81662" y="262341"/>
            <a:ext cx="11460481" cy="748669"/>
          </a:xfrm>
        </p:spPr>
        <p:txBody>
          <a:bodyPr/>
          <a:lstStyle/>
          <a:p>
            <a:pPr algn="ctr"/>
            <a:r>
              <a:rPr lang="es-CO" sz="4400" dirty="0" smtClean="0"/>
              <a:t>ÍNDICE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29637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ráfico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823410"/>
              </p:ext>
            </p:extLst>
          </p:nvPr>
        </p:nvGraphicFramePr>
        <p:xfrm>
          <a:off x="1974742" y="2354089"/>
          <a:ext cx="8072380" cy="377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CuadroTexto 2"/>
          <p:cNvSpPr txBox="1"/>
          <p:nvPr/>
        </p:nvSpPr>
        <p:spPr>
          <a:xfrm>
            <a:off x="3699586" y="3888846"/>
            <a:ext cx="1273211" cy="33386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2,8 </a:t>
            </a: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Billones</a:t>
            </a:r>
          </a:p>
        </p:txBody>
      </p:sp>
      <p:sp>
        <p:nvSpPr>
          <p:cNvPr id="68" name="CuadroTexto 3"/>
          <p:cNvSpPr txBox="1"/>
          <p:nvPr/>
        </p:nvSpPr>
        <p:spPr>
          <a:xfrm>
            <a:off x="5850912" y="3399190"/>
            <a:ext cx="1413699" cy="385970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4,8 Billones</a:t>
            </a:r>
          </a:p>
        </p:txBody>
      </p:sp>
      <p:sp>
        <p:nvSpPr>
          <p:cNvPr id="69" name="CuadroTexto 4"/>
          <p:cNvSpPr txBox="1"/>
          <p:nvPr/>
        </p:nvSpPr>
        <p:spPr>
          <a:xfrm>
            <a:off x="8165181" y="2354089"/>
            <a:ext cx="1392072" cy="401617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Billones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445904" y="1330355"/>
            <a:ext cx="10176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 smtClean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Objetivo: Duplicar </a:t>
            </a:r>
            <a:r>
              <a:rPr lang="es-CO" sz="3200" b="1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la Inversión Privada en Infraestructura</a:t>
            </a:r>
            <a:endParaRPr lang="es-MX" sz="3200" b="1" dirty="0">
              <a:solidFill>
                <a:schemeClr val="tx2"/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3" name="Título 2"/>
          <p:cNvSpPr>
            <a:spLocks noGrp="1"/>
          </p:cNvSpPr>
          <p:nvPr>
            <p:ph type="title"/>
          </p:nvPr>
        </p:nvSpPr>
        <p:spPr>
          <a:xfrm>
            <a:off x="445904" y="204284"/>
            <a:ext cx="8595361" cy="748669"/>
          </a:xfrm>
        </p:spPr>
        <p:txBody>
          <a:bodyPr/>
          <a:lstStyle/>
          <a:p>
            <a:r>
              <a:rPr lang="es-CO" dirty="0" smtClean="0"/>
              <a:t>3. En qué estamos?</a:t>
            </a:r>
            <a:endParaRPr lang="es-CO" dirty="0"/>
          </a:p>
        </p:txBody>
      </p:sp>
      <p:sp>
        <p:nvSpPr>
          <p:cNvPr id="14" name="CuadroTexto 2"/>
          <p:cNvSpPr txBox="1"/>
          <p:nvPr/>
        </p:nvSpPr>
        <p:spPr>
          <a:xfrm>
            <a:off x="1291590" y="5254912"/>
            <a:ext cx="888892" cy="647239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kern="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Miles de millones  de pesos corrientes</a:t>
            </a: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55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4614765" y="2721249"/>
            <a:ext cx="4122836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 smtClean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  <a:endParaRPr lang="es-CO" sz="2000" dirty="0">
              <a:solidFill>
                <a:srgbClr val="E36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1. Antecedentes: Punto de partida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2394893" y="1800065"/>
            <a:ext cx="8079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Carencia de un portafolio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nuevos proyectos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9603" y="3098906"/>
            <a:ext cx="11152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Infraestructura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transporte no competitiva con grandes atrasos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39460" y="4216384"/>
            <a:ext cx="4784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Marco Legal Inadecuado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890742" y="4180348"/>
            <a:ext cx="44777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Debilidad Institucional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607151" y="5186802"/>
            <a:ext cx="50095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Contingencia Ola Invernal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Elipse 1"/>
          <p:cNvSpPr/>
          <p:nvPr/>
        </p:nvSpPr>
        <p:spPr>
          <a:xfrm rot="19571752">
            <a:off x="730739" y="1615404"/>
            <a:ext cx="1478250" cy="1117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accent5">
                    <a:lumMod val="75000"/>
                  </a:schemeClr>
                </a:solidFill>
              </a:rPr>
              <a:t>2011</a:t>
            </a:r>
            <a:endParaRPr lang="es-CO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771271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93683" y="1224922"/>
            <a:ext cx="8595361" cy="748669"/>
          </a:xfrm>
        </p:spPr>
        <p:txBody>
          <a:bodyPr/>
          <a:lstStyle/>
          <a:p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limitantes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Construcción</a:t>
            </a:r>
            <a:r>
              <a:rPr lang="en-US" dirty="0" smtClean="0"/>
              <a:t> de </a:t>
            </a:r>
            <a:r>
              <a:rPr lang="en-US" dirty="0" err="1" smtClean="0"/>
              <a:t>Infraestructura</a:t>
            </a:r>
            <a:endParaRPr lang="en-US" dirty="0"/>
          </a:p>
        </p:txBody>
      </p:sp>
      <p:sp>
        <p:nvSpPr>
          <p:cNvPr id="8" name="Título 2"/>
          <p:cNvSpPr txBox="1">
            <a:spLocks/>
          </p:cNvSpPr>
          <p:nvPr/>
        </p:nvSpPr>
        <p:spPr bwMode="auto">
          <a:xfrm>
            <a:off x="387847" y="262341"/>
            <a:ext cx="859536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/>
              <a:t>1. Antecedentes</a:t>
            </a:r>
            <a:r>
              <a:rPr lang="es-CO" dirty="0" smtClean="0"/>
              <a:t>: </a:t>
            </a:r>
            <a:r>
              <a:rPr lang="es-CO" dirty="0"/>
              <a:t>Punto de partida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20439395"/>
              </p:ext>
            </p:extLst>
          </p:nvPr>
        </p:nvGraphicFramePr>
        <p:xfrm>
          <a:off x="2191077" y="21875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122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14864" y="1340414"/>
            <a:ext cx="3673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s-ES_tradnl" altLang="es-CO" sz="3600" b="1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Estrategia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89214" y="2176735"/>
            <a:ext cx="2138635" cy="864096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 cap="rnd"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tIns="22860" rIns="45720" bIns="2286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buClr>
                <a:schemeClr val="tx2"/>
              </a:buClr>
              <a:defRPr/>
            </a:pPr>
            <a:endParaRPr lang="es-ES_tradnl" sz="1600" b="1" dirty="0">
              <a:latin typeface="Futura Lt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89213" y="3400797"/>
            <a:ext cx="2130698" cy="864171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 cap="rnd"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tIns="22860" rIns="45720" bIns="2286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buClr>
                <a:schemeClr val="tx2"/>
              </a:buClr>
              <a:defRPr/>
            </a:pPr>
            <a:endParaRPr lang="es-ES_tradnl" sz="1600" b="1" dirty="0">
              <a:latin typeface="Futura Lt"/>
            </a:endParaRPr>
          </a:p>
        </p:txBody>
      </p:sp>
      <p:sp>
        <p:nvSpPr>
          <p:cNvPr id="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9213" y="4625007"/>
            <a:ext cx="2130698" cy="878856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 cap="rnd"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tIns="22860" rIns="45720" bIns="2286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buClr>
                <a:schemeClr val="tx2"/>
              </a:buClr>
              <a:defRPr/>
            </a:pPr>
            <a:endParaRPr lang="es-ES_tradnl" sz="1600" b="1" dirty="0">
              <a:latin typeface="Futura Lt"/>
            </a:endParaRPr>
          </a:p>
        </p:txBody>
      </p:sp>
      <p:sp>
        <p:nvSpPr>
          <p:cNvPr id="10" name="AutoShape 13"/>
          <p:cNvSpPr>
            <a:spLocks noChangeArrowheads="1"/>
          </p:cNvSpPr>
          <p:nvPr>
            <p:custDataLst>
              <p:tags r:id="rId5"/>
            </p:custDataLst>
          </p:nvPr>
        </p:nvSpPr>
        <p:spPr bwMode="blackGray">
          <a:xfrm>
            <a:off x="4957764" y="2176463"/>
            <a:ext cx="217487" cy="863600"/>
          </a:xfrm>
          <a:prstGeom prst="rightArrow">
            <a:avLst>
              <a:gd name="adj1" fmla="val 55176"/>
              <a:gd name="adj2" fmla="val 100000"/>
            </a:avLst>
          </a:prstGeom>
          <a:solidFill>
            <a:schemeClr val="accent3">
              <a:lumMod val="75000"/>
              <a:alpha val="7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>
              <a:defRPr/>
            </a:pPr>
            <a:endParaRPr lang="es-CO" sz="160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3838" y="2382839"/>
            <a:ext cx="4591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▪"/>
              <a:defRPr/>
            </a:pPr>
            <a:r>
              <a:rPr lang="es-ES_tradnl" sz="1200" dirty="0">
                <a:latin typeface="Futura Lt"/>
                <a:ea typeface="ＭＳ Ｐゴシック" pitchFamily="84" charset="-128"/>
                <a:cs typeface="ＭＳ Ｐゴシック" pitchFamily="84" charset="-128"/>
              </a:rPr>
              <a:t>Consolidación del marco legal para </a:t>
            </a:r>
            <a:r>
              <a:rPr lang="es-ES_tradnl" sz="1200" dirty="0" err="1">
                <a:latin typeface="Futura Lt"/>
                <a:ea typeface="ＭＳ Ｐゴシック" pitchFamily="84" charset="-128"/>
                <a:cs typeface="ＭＳ Ｐゴシック" pitchFamily="84" charset="-128"/>
              </a:rPr>
              <a:t>APPs</a:t>
            </a:r>
            <a:endParaRPr lang="es-ES_tradnl" sz="1200" dirty="0">
              <a:latin typeface="Futura Lt"/>
              <a:ea typeface="ＭＳ Ｐゴシック" pitchFamily="84" charset="-128"/>
              <a:cs typeface="ＭＳ Ｐゴシック" pitchFamily="84" charset="-128"/>
            </a:endParaRPr>
          </a:p>
          <a:p>
            <a:pPr marL="197586" lvl="1" indent="-195966" defTabSz="913429"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▪"/>
              <a:defRPr/>
            </a:pPr>
            <a:r>
              <a:rPr lang="es-ES_tradnl" sz="1200" dirty="0">
                <a:latin typeface="Futura Lt"/>
                <a:ea typeface="ＭＳ Ｐゴシック" pitchFamily="84" charset="-128"/>
                <a:cs typeface="ＭＳ Ｐゴシック" pitchFamily="84" charset="-128"/>
              </a:rPr>
              <a:t>Incentivos para iniciativas privadas</a:t>
            </a:r>
          </a:p>
        </p:txBody>
      </p:sp>
      <p:sp>
        <p:nvSpPr>
          <p:cNvPr id="13" name="Rectangl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0188" y="3544889"/>
            <a:ext cx="45910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▪"/>
              <a:defRPr/>
            </a:pPr>
            <a:r>
              <a:rPr lang="es-CO" sz="1200" dirty="0">
                <a:latin typeface="Futura Lt"/>
                <a:ea typeface="ＭＳ Ｐゴシック" pitchFamily="84" charset="-128"/>
                <a:cs typeface="ＭＳ Ｐゴシック" pitchFamily="84" charset="-128"/>
              </a:rPr>
              <a:t>Independencia técnica, transparencia y altos niveles éticos</a:t>
            </a:r>
            <a:endParaRPr lang="es-ES_tradnl" sz="1200" dirty="0">
              <a:latin typeface="Futura Lt"/>
              <a:ea typeface="ＭＳ Ｐゴシック" pitchFamily="84" charset="-128"/>
              <a:cs typeface="ＭＳ Ｐゴシック" pitchFamily="84" charset="-128"/>
            </a:endParaRPr>
          </a:p>
          <a:p>
            <a:pPr marL="197586" lvl="1" indent="-195966" defTabSz="913429"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▪"/>
              <a:defRPr/>
            </a:pPr>
            <a:r>
              <a:rPr lang="es-ES" sz="1200" dirty="0">
                <a:latin typeface="Futura Lt"/>
                <a:ea typeface="ＭＳ Ｐゴシック" pitchFamily="84" charset="-128"/>
                <a:cs typeface="ＭＳ Ｐゴシック" pitchFamily="84" charset="-128"/>
              </a:rPr>
              <a:t>Aseguramiento del Talento Humano</a:t>
            </a:r>
          </a:p>
          <a:p>
            <a:pPr marL="197586" lvl="1" indent="-195966" defTabSz="913429"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▪"/>
              <a:defRPr/>
            </a:pPr>
            <a:r>
              <a:rPr lang="es-ES" sz="1200" dirty="0">
                <a:latin typeface="Futura Lt"/>
                <a:ea typeface="ＭＳ Ｐゴシック" pitchFamily="84" charset="-128"/>
                <a:cs typeface="ＭＳ Ｐゴシック" pitchFamily="84" charset="-128"/>
              </a:rPr>
              <a:t>Desarrollo de Banco de Proyectos</a:t>
            </a:r>
          </a:p>
        </p:txBody>
      </p:sp>
      <p:sp>
        <p:nvSpPr>
          <p:cNvPr id="14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0189" y="4791075"/>
            <a:ext cx="26431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▪"/>
              <a:defRPr/>
            </a:pPr>
            <a:r>
              <a:rPr lang="es-ES_tradnl" sz="1200" dirty="0">
                <a:latin typeface="Futura Lt"/>
                <a:ea typeface="ＭＳ Ｐゴシック" pitchFamily="84" charset="-128"/>
                <a:cs typeface="ＭＳ Ｐゴシック" pitchFamily="84" charset="-128"/>
              </a:rPr>
              <a:t>Criterios maduración de proyectos</a:t>
            </a:r>
          </a:p>
          <a:p>
            <a:pPr marL="197586" lvl="1" indent="-195966" defTabSz="913429"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▪"/>
              <a:defRPr/>
            </a:pPr>
            <a:r>
              <a:rPr lang="es-ES_tradnl" sz="1200" dirty="0">
                <a:latin typeface="Futura Lt"/>
                <a:ea typeface="ＭＳ Ｐゴシック" pitchFamily="84" charset="-128"/>
                <a:cs typeface="ＭＳ Ｐゴシック" pitchFamily="84" charset="-128"/>
              </a:rPr>
              <a:t>Estandarización pliegos y contratos </a:t>
            </a:r>
          </a:p>
          <a:p>
            <a:pPr marL="197586" lvl="1" indent="-195966" defTabSz="913429"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▪"/>
              <a:defRPr/>
            </a:pPr>
            <a:r>
              <a:rPr lang="es-ES_tradnl" sz="1200" dirty="0">
                <a:latin typeface="Futura Lt"/>
                <a:ea typeface="ＭＳ Ｐゴシック" pitchFamily="84" charset="-128"/>
                <a:cs typeface="ＭＳ Ｐゴシック" pitchFamily="84" charset="-128"/>
              </a:rPr>
              <a:t>Gerencia de proyectos efectiva</a:t>
            </a:r>
          </a:p>
        </p:txBody>
      </p:sp>
      <p:sp>
        <p:nvSpPr>
          <p:cNvPr id="15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41600" y="2465388"/>
            <a:ext cx="2025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s-ES_tradnl" altLang="es-CO" sz="1400">
                <a:latin typeface="Futura Lt"/>
              </a:rPr>
              <a:t>Marco legal apropiado</a:t>
            </a: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41601" y="3618371"/>
            <a:ext cx="19732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s-ES_tradnl" altLang="es-CO" sz="1400" dirty="0">
                <a:latin typeface="Futura Lt"/>
              </a:rPr>
              <a:t>Fortalecimiento Institucional</a:t>
            </a:r>
          </a:p>
        </p:txBody>
      </p:sp>
      <p:sp>
        <p:nvSpPr>
          <p:cNvPr id="1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41601" y="4768851"/>
            <a:ext cx="19732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tx2"/>
              </a:buClr>
            </a:pPr>
            <a:r>
              <a:rPr lang="es-ES_tradnl" altLang="es-CO" sz="1400">
                <a:latin typeface="Futura Lt"/>
              </a:rPr>
              <a:t>Implementación de mejores prácticas</a:t>
            </a:r>
          </a:p>
        </p:txBody>
      </p:sp>
      <p:sp>
        <p:nvSpPr>
          <p:cNvPr id="18" name="AutoShape 13"/>
          <p:cNvSpPr>
            <a:spLocks noChangeArrowheads="1"/>
          </p:cNvSpPr>
          <p:nvPr>
            <p:custDataLst>
              <p:tags r:id="rId12"/>
            </p:custDataLst>
          </p:nvPr>
        </p:nvSpPr>
        <p:spPr bwMode="blackGray">
          <a:xfrm>
            <a:off x="4943475" y="3400425"/>
            <a:ext cx="217488" cy="865188"/>
          </a:xfrm>
          <a:prstGeom prst="rightArrow">
            <a:avLst>
              <a:gd name="adj1" fmla="val 55176"/>
              <a:gd name="adj2" fmla="val 100000"/>
            </a:avLst>
          </a:prstGeom>
          <a:solidFill>
            <a:schemeClr val="accent3">
              <a:lumMod val="75000"/>
              <a:alpha val="7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>
              <a:defRPr/>
            </a:pPr>
            <a:endParaRPr lang="es-CO" sz="160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9" name="AutoShape 13"/>
          <p:cNvSpPr>
            <a:spLocks noChangeArrowheads="1"/>
          </p:cNvSpPr>
          <p:nvPr>
            <p:custDataLst>
              <p:tags r:id="rId13"/>
            </p:custDataLst>
          </p:nvPr>
        </p:nvSpPr>
        <p:spPr bwMode="blackGray">
          <a:xfrm>
            <a:off x="4943475" y="4624389"/>
            <a:ext cx="217488" cy="936625"/>
          </a:xfrm>
          <a:prstGeom prst="rightArrow">
            <a:avLst>
              <a:gd name="adj1" fmla="val 55176"/>
              <a:gd name="adj2" fmla="val 100000"/>
            </a:avLst>
          </a:prstGeom>
          <a:solidFill>
            <a:schemeClr val="accent3">
              <a:lumMod val="75000"/>
              <a:alpha val="7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>
              <a:defRPr/>
            </a:pPr>
            <a:endParaRPr lang="es-CO" sz="160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0" name="Título 2"/>
          <p:cNvSpPr>
            <a:spLocks noGrp="1"/>
          </p:cNvSpPr>
          <p:nvPr>
            <p:ph type="title"/>
          </p:nvPr>
        </p:nvSpPr>
        <p:spPr>
          <a:xfrm>
            <a:off x="430168" y="273930"/>
            <a:ext cx="8595361" cy="748669"/>
          </a:xfrm>
        </p:spPr>
        <p:txBody>
          <a:bodyPr/>
          <a:lstStyle/>
          <a:p>
            <a:r>
              <a:rPr lang="es-CO" dirty="0" smtClean="0"/>
              <a:t>1. Antecedentes: Estrategia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35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272217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445905" y="352892"/>
            <a:ext cx="8595361" cy="748669"/>
          </a:xfrm>
        </p:spPr>
        <p:txBody>
          <a:bodyPr/>
          <a:lstStyle/>
          <a:p>
            <a:r>
              <a:rPr lang="es-CO" dirty="0" smtClean="0"/>
              <a:t>1. Antecedentes: Estrategia</a:t>
            </a:r>
            <a:endParaRPr lang="es-CO" dirty="0"/>
          </a:p>
        </p:txBody>
      </p:sp>
      <p:pic>
        <p:nvPicPr>
          <p:cNvPr id="10291" name="Picture 51" descr="http://svincointranet/intranet/FORMATOS/Logo_horizontal_web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47" y="2728303"/>
            <a:ext cx="2506219" cy="102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3" name="89 Ima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83" y="2546797"/>
            <a:ext cx="3079798" cy="197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curvada hacia la izquierda 3"/>
          <p:cNvSpPr/>
          <p:nvPr/>
        </p:nvSpPr>
        <p:spPr>
          <a:xfrm rot="15392855">
            <a:off x="5340860" y="1458245"/>
            <a:ext cx="725809" cy="2958142"/>
          </a:xfrm>
          <a:prstGeom prst="curvedLeftArrow">
            <a:avLst>
              <a:gd name="adj1" fmla="val 24528"/>
              <a:gd name="adj2" fmla="val 88178"/>
              <a:gd name="adj3" fmla="val 37980"/>
            </a:avLst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63980" y="1886008"/>
            <a:ext cx="2714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Trasformación institucional</a:t>
            </a:r>
          </a:p>
          <a:p>
            <a:pPr algn="ctr"/>
            <a:r>
              <a:rPr lang="es-CO" dirty="0" smtClean="0"/>
              <a:t>Decreto </a:t>
            </a:r>
            <a:r>
              <a:rPr lang="es-CO" dirty="0"/>
              <a:t>4165 de 2011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5474" y="4938259"/>
            <a:ext cx="1190625" cy="1247775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 rot="16200000">
            <a:off x="2613995" y="4323789"/>
            <a:ext cx="727862" cy="20002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3237528" y="4141401"/>
            <a:ext cx="1724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Decreto 4164 2011 Traslado de </a:t>
            </a:r>
            <a:r>
              <a:rPr lang="es-CO" sz="1100" dirty="0" smtClean="0"/>
              <a:t>Funciones sobre aeropuertos concesionados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9898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838822" y="995142"/>
            <a:ext cx="8595361" cy="748669"/>
          </a:xfrm>
        </p:spPr>
        <p:txBody>
          <a:bodyPr/>
          <a:lstStyle/>
          <a:p>
            <a:r>
              <a:rPr lang="es-ES" sz="3600" dirty="0"/>
              <a:t>Fortalecimiento Normativo</a:t>
            </a:r>
            <a:endParaRPr lang="es-CO" sz="3600" dirty="0"/>
          </a:p>
        </p:txBody>
      </p:sp>
      <p:grpSp>
        <p:nvGrpSpPr>
          <p:cNvPr id="4" name="Grupo 3"/>
          <p:cNvGrpSpPr/>
          <p:nvPr/>
        </p:nvGrpSpPr>
        <p:grpSpPr>
          <a:xfrm>
            <a:off x="1714500" y="1892300"/>
            <a:ext cx="7267576" cy="3975100"/>
            <a:chOff x="171450" y="1435100"/>
            <a:chExt cx="7267576" cy="3975100"/>
          </a:xfrm>
        </p:grpSpPr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val="1597946072"/>
                </p:ext>
              </p:extLst>
            </p:nvPr>
          </p:nvGraphicFramePr>
          <p:xfrm>
            <a:off x="171450" y="1454150"/>
            <a:ext cx="7267576" cy="39560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" name="CuadroTexto 2"/>
            <p:cNvSpPr txBox="1"/>
            <p:nvPr/>
          </p:nvSpPr>
          <p:spPr>
            <a:xfrm>
              <a:off x="1362075" y="1435100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>
                  <a:solidFill>
                    <a:srgbClr val="04080C"/>
                  </a:solidFill>
                </a:rPr>
                <a:t>1</a:t>
              </a:r>
              <a:endParaRPr lang="es-CO" b="1" dirty="0">
                <a:solidFill>
                  <a:srgbClr val="04080C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362075" y="2482850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>
                  <a:solidFill>
                    <a:srgbClr val="04080C"/>
                  </a:solidFill>
                </a:rPr>
                <a:t>2</a:t>
              </a:r>
              <a:endParaRPr lang="es-CO" b="1" dirty="0">
                <a:solidFill>
                  <a:srgbClr val="04080C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362075" y="3505200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>
                  <a:solidFill>
                    <a:srgbClr val="04080C"/>
                  </a:solidFill>
                </a:rPr>
                <a:t>3</a:t>
              </a:r>
              <a:endParaRPr lang="es-CO" b="1" dirty="0">
                <a:solidFill>
                  <a:srgbClr val="04080C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362075" y="4503737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>
                  <a:solidFill>
                    <a:srgbClr val="04080C"/>
                  </a:solidFill>
                </a:rPr>
                <a:t>4</a:t>
              </a:r>
              <a:endParaRPr lang="es-CO" b="1" dirty="0">
                <a:solidFill>
                  <a:srgbClr val="04080C"/>
                </a:solidFill>
              </a:endParaRPr>
            </a:p>
          </p:txBody>
        </p:sp>
      </p:grpSp>
      <p:sp>
        <p:nvSpPr>
          <p:cNvPr id="11" name="Título 2"/>
          <p:cNvSpPr txBox="1">
            <a:spLocks/>
          </p:cNvSpPr>
          <p:nvPr/>
        </p:nvSpPr>
        <p:spPr bwMode="auto">
          <a:xfrm>
            <a:off x="386715" y="246473"/>
            <a:ext cx="859536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/>
              <a:t>1. </a:t>
            </a:r>
            <a:r>
              <a:rPr lang="es-CO" dirty="0" smtClean="0"/>
              <a:t>Antecedentes</a:t>
            </a:r>
            <a:r>
              <a:rPr lang="es-CO" dirty="0"/>
              <a:t>:</a:t>
            </a:r>
            <a:r>
              <a:rPr lang="es-CO" dirty="0" smtClean="0"/>
              <a:t> Estrategia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47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2.69891059609000020000E+000&quot;&gt;&lt;m_ppcolschidx val=&quot;0&quot;/&gt;&lt;m_rgb r=&quot;95&quot; g=&quot;b3&quot; b=&quot;d7&quot;/&gt;&lt;/elem&gt;&lt;elem m_fUsage=&quot;2.27611758283289990000E+000&quot;&gt;&lt;m_ppcolschidx val=&quot;0&quot;/&gt;&lt;m_rgb r=&quot;7f&quot; g=&quot;7f&quot; b=&quot;7f&quot;/&gt;&lt;/elem&gt;&lt;elem m_fUsage=&quot;1.94753203454961050000E+000&quot;&gt;&lt;m_ppcolschidx val=&quot;0&quot;/&gt;&lt;m_rgb r=&quot;bf&quot; g=&quot;bf&quot; b=&quot;bf&quot;/&gt;&lt;/elem&gt;&lt;elem m_fUsage=&quot;1.21361826373501590000E+000&quot;&gt;&lt;m_ppcolschidx val=&quot;0&quot;/&gt;&lt;m_rgb r=&quot;36&quot; g=&quot;60&quot; b=&quot;92&quot;/&gt;&lt;/elem&gt;&lt;elem m_fUsage=&quot;1.02635124360039480000E+000&quot;&gt;&lt;m_ppcolschidx val=&quot;0&quot;/&gt;&lt;m_rgb r=&quot;d9&quot; g=&quot;d9&quot; b=&quot;d9&quot;/&gt;&lt;/elem&gt;&lt;elem m_fUsage=&quot;2.88210765068180720000E-001&quot;&gt;&lt;m_ppcolschidx val=&quot;0&quot;/&gt;&lt;m_rgb r=&quot;24&quot; g=&quot;40&quot; b=&quot;61&quot;/&gt;&lt;/elem&gt;&lt;elem m_fUsage=&quot;2.05891132094649100000E-001&quot;&gt;&lt;m_ppcolschidx val=&quot;0&quot;/&gt;&lt;m_rgb r=&quot;a6&quot; g=&quot;a6&quot; b=&quot;a6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8OQMxAU2fzgqyNFJw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DnYtZDk0Wl5h8A63xQh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8.25"/>
  <p:tag name="LLEFT" val=" 144.125"/>
  <p:tag name="THINKCELLSHAPEDONOTDELETE" val="pA4TGSoK1GEaDvJvyFjcRI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8.25"/>
  <p:tag name="LLEFT" val=" 144.125"/>
  <p:tag name="THINKCELLSHAPEDONOTDELETE" val="pA4TGSoK1GEaDvJvyFjcRI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8.25"/>
  <p:tag name="LLEFT" val=" 144.125"/>
  <p:tag name="THINKCELLSHAPEDONOTDELETE" val="pA4TGSoK1GEaDvJvyFjcRI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heme/theme1.xml><?xml version="1.0" encoding="utf-8"?>
<a:theme xmlns:a="http://schemas.openxmlformats.org/drawingml/2006/main" name="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ANI PPT</Template>
  <TotalTime>2351</TotalTime>
  <Words>995</Words>
  <Application>Microsoft Office PowerPoint</Application>
  <PresentationFormat>Panorámica</PresentationFormat>
  <Paragraphs>236</Paragraphs>
  <Slides>30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Candara</vt:lpstr>
      <vt:lpstr>Futura Lt</vt:lpstr>
      <vt:lpstr>Helvetica Neue Bold Condensed</vt:lpstr>
      <vt:lpstr>Impact</vt:lpstr>
      <vt:lpstr>Lucida Bright</vt:lpstr>
      <vt:lpstr>Wingdings</vt:lpstr>
      <vt:lpstr>plantilla ANI</vt:lpstr>
      <vt:lpstr>think-cell Slide</vt:lpstr>
      <vt:lpstr>Cuatro Años de Gestión Efectiva</vt:lpstr>
      <vt:lpstr>Presentación de PowerPoint</vt:lpstr>
      <vt:lpstr>ÍNDICE</vt:lpstr>
      <vt:lpstr>Presentación de PowerPoint</vt:lpstr>
      <vt:lpstr>1. Antecedentes: Punto de partida</vt:lpstr>
      <vt:lpstr>Principales limitantes en la Construcción de Infraestructura</vt:lpstr>
      <vt:lpstr>1. Antecedentes: Estrategia</vt:lpstr>
      <vt:lpstr>1. Antecedentes: Estrategia</vt:lpstr>
      <vt:lpstr>Fortalecimiento Normativo</vt:lpstr>
      <vt:lpstr>Presentación de PowerPoint</vt:lpstr>
      <vt:lpstr>2. ¿Qué hemos hecho?</vt:lpstr>
      <vt:lpstr>2. ¿Qué hemos hecho?</vt:lpstr>
      <vt:lpstr>2. ¿Qué hemos hecho?</vt:lpstr>
      <vt:lpstr>2. ¿Qué hemos hecho?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¿Qué hemos hecho?</vt:lpstr>
      <vt:lpstr>2. ¿Qué hemos hecho?</vt:lpstr>
      <vt:lpstr>2. ¿Qué hemos hecho?</vt:lpstr>
      <vt:lpstr>2. ¿Qué hemos hecho?</vt:lpstr>
      <vt:lpstr>2. ¿Qué hemos hecho?</vt:lpstr>
      <vt:lpstr>Presentación de PowerPoint</vt:lpstr>
      <vt:lpstr>Presentación de PowerPoint</vt:lpstr>
      <vt:lpstr>3. En qué estamos?</vt:lpstr>
      <vt:lpstr>3. En qué estamos?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documento</dc:title>
  <dc:creator>Leonardo Garcia Duarte</dc:creator>
  <cp:lastModifiedBy>Ricardo Aguilera Wilches</cp:lastModifiedBy>
  <cp:revision>119</cp:revision>
  <cp:lastPrinted>2016-06-16T18:35:37Z</cp:lastPrinted>
  <dcterms:created xsi:type="dcterms:W3CDTF">2015-06-23T21:46:26Z</dcterms:created>
  <dcterms:modified xsi:type="dcterms:W3CDTF">2016-06-20T14:39:40Z</dcterms:modified>
</cp:coreProperties>
</file>