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embeddings/oleObject1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embeddings/oleObject2.bin" ContentType="application/vnd.openxmlformats-officedocument.oleObject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embeddings/oleObject3.bin" ContentType="application/vnd.openxmlformats-officedocument.oleObject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embeddings/oleObject4.bin" ContentType="application/vnd.openxmlformats-officedocument.oleObject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embeddings/oleObject5.bin" ContentType="application/vnd.openxmlformats-officedocument.oleObject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embeddings/oleObject6.bin" ContentType="application/vnd.openxmlformats-officedocument.oleObject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embeddings/oleObject7.bin" ContentType="application/vnd.openxmlformats-officedocument.oleObject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embeddings/oleObject8.bin" ContentType="application/vnd.openxmlformats-officedocument.oleObject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embeddings/oleObject9.bin" ContentType="application/vnd.openxmlformats-officedocument.oleObject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embeddings/oleObject10.bin" ContentType="application/vnd.openxmlformats-officedocument.oleObject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embeddings/oleObject11.bin" ContentType="application/vnd.openxmlformats-officedocument.oleObject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embeddings/oleObject12.bin" ContentType="application/vnd.openxmlformats-officedocument.oleObject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embeddings/oleObject13.bin" ContentType="application/vnd.openxmlformats-officedocument.oleObject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embeddings/oleObject14.bin" ContentType="application/vnd.openxmlformats-officedocument.oleObject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embeddings/oleObject15.bin" ContentType="application/vnd.openxmlformats-officedocument.oleObject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embeddings/oleObject16.bin" ContentType="application/vnd.openxmlformats-officedocument.oleObject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embeddings/oleObject17.bin" ContentType="application/vnd.openxmlformats-officedocument.oleObject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embeddings/oleObject18.bin" ContentType="application/vnd.openxmlformats-officedocument.oleObject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embeddings/oleObject19.bin" ContentType="application/vnd.openxmlformats-officedocument.oleObject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embeddings/oleObject20.bin" ContentType="application/vnd.openxmlformats-officedocument.oleObject"/>
  <Override PartName="/ppt/theme/theme3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21.bin" ContentType="application/vnd.openxmlformats-officedocument.oleObject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6" r:id="rId2"/>
  </p:sldMasterIdLst>
  <p:notesMasterIdLst>
    <p:notesMasterId r:id="rId11"/>
  </p:notesMasterIdLst>
  <p:sldIdLst>
    <p:sldId id="266" r:id="rId3"/>
    <p:sldId id="372" r:id="rId4"/>
    <p:sldId id="373" r:id="rId5"/>
    <p:sldId id="379" r:id="rId6"/>
    <p:sldId id="376" r:id="rId7"/>
    <p:sldId id="377" r:id="rId8"/>
    <p:sldId id="378" r:id="rId9"/>
    <p:sldId id="380" r:id="rId10"/>
  </p:sldIdLst>
  <p:sldSz cx="12192000" cy="6858000"/>
  <p:notesSz cx="7077075" cy="9363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988"/>
    <a:srgbClr val="237FFF"/>
    <a:srgbClr val="1837A9"/>
    <a:srgbClr val="41A228"/>
    <a:srgbClr val="D98700"/>
    <a:srgbClr val="6B402A"/>
    <a:srgbClr val="E32F00"/>
    <a:srgbClr val="D97000"/>
    <a:srgbClr val="5732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7" autoAdjust="0"/>
    <p:restoredTop sz="99855" autoAdjust="0"/>
  </p:normalViewPr>
  <p:slideViewPr>
    <p:cSldViewPr snapToGrid="0">
      <p:cViewPr>
        <p:scale>
          <a:sx n="121" d="100"/>
          <a:sy n="121" d="100"/>
        </p:scale>
        <p:origin x="-92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A286CCD-81D3-43B1-BC98-CF1B42440C7A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83001EE-39ED-4EDC-980F-B6054BD60175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0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tags" Target="../tags/tag16.xml"/><Relationship Id="rId12" Type="http://schemas.openxmlformats.org/officeDocument/2006/relationships/tags" Target="../tags/tag17.xml"/><Relationship Id="rId13" Type="http://schemas.openxmlformats.org/officeDocument/2006/relationships/tags" Target="../tags/tag18.xml"/><Relationship Id="rId14" Type="http://schemas.openxmlformats.org/officeDocument/2006/relationships/slideMaster" Target="../slideMasters/slideMaster1.xml"/><Relationship Id="rId15" Type="http://schemas.openxmlformats.org/officeDocument/2006/relationships/oleObject" Target="../embeddings/oleObject2.bin"/><Relationship Id="rId16" Type="http://schemas.openxmlformats.org/officeDocument/2006/relationships/image" Target="../media/image1.emf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Relationship Id="rId9" Type="http://schemas.openxmlformats.org/officeDocument/2006/relationships/tags" Target="../tags/tag14.xml"/><Relationship Id="rId10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tags" Target="../tags/tag79.xml"/><Relationship Id="rId12" Type="http://schemas.openxmlformats.org/officeDocument/2006/relationships/slideMaster" Target="../slideMasters/slideMaster2.xml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.emf"/><Relationship Id="rId1" Type="http://schemas.openxmlformats.org/officeDocument/2006/relationships/vmlDrawing" Target="../drawings/vmlDrawing12.v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tags" Target="../tags/tag74.xml"/><Relationship Id="rId7" Type="http://schemas.openxmlformats.org/officeDocument/2006/relationships/tags" Target="../tags/tag75.xml"/><Relationship Id="rId8" Type="http://schemas.openxmlformats.org/officeDocument/2006/relationships/tags" Target="../tags/tag76.xml"/><Relationship Id="rId9" Type="http://schemas.openxmlformats.org/officeDocument/2006/relationships/tags" Target="../tags/tag77.xml"/><Relationship Id="rId10" Type="http://schemas.openxmlformats.org/officeDocument/2006/relationships/tags" Target="../tags/tag7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tags" Target="../tags/tag84.xml"/><Relationship Id="rId7" Type="http://schemas.openxmlformats.org/officeDocument/2006/relationships/slideMaster" Target="../slideMasters/slideMaster2.xml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.emf"/><Relationship Id="rId1" Type="http://schemas.openxmlformats.org/officeDocument/2006/relationships/vmlDrawing" Target="../drawings/vmlDrawing13.vml"/><Relationship Id="rId2" Type="http://schemas.openxmlformats.org/officeDocument/2006/relationships/tags" Target="../tags/tag8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tags" Target="../tags/tag89.xml"/><Relationship Id="rId7" Type="http://schemas.openxmlformats.org/officeDocument/2006/relationships/tags" Target="../tags/tag90.xml"/><Relationship Id="rId8" Type="http://schemas.openxmlformats.org/officeDocument/2006/relationships/slideMaster" Target="../slideMasters/slideMaster2.xml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.emf"/><Relationship Id="rId1" Type="http://schemas.openxmlformats.org/officeDocument/2006/relationships/vmlDrawing" Target="../drawings/vmlDrawing14.vml"/><Relationship Id="rId2" Type="http://schemas.openxmlformats.org/officeDocument/2006/relationships/tags" Target="../tags/tag8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slideMaster" Target="../slideMasters/slideMaster2.xml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15.vml"/><Relationship Id="rId2" Type="http://schemas.openxmlformats.org/officeDocument/2006/relationships/tags" Target="../tags/tag91.xml"/></Relationships>
</file>

<file path=ppt/slideLayouts/_rels/slideLayout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3.png"/><Relationship Id="rId13" Type="http://schemas.openxmlformats.org/officeDocument/2006/relationships/image" Target="../media/image4.jpeg"/><Relationship Id="rId1" Type="http://schemas.openxmlformats.org/officeDocument/2006/relationships/vmlDrawing" Target="../drawings/vmlDrawing16.v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Relationship Id="rId9" Type="http://schemas.openxmlformats.org/officeDocument/2006/relationships/slideMaster" Target="../slideMasters/slideMaster2.xml"/><Relationship Id="rId10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4" Type="http://schemas.openxmlformats.org/officeDocument/2006/relationships/tags" Target="../tags/tag103.xml"/><Relationship Id="rId5" Type="http://schemas.openxmlformats.org/officeDocument/2006/relationships/tags" Target="../tags/tag104.xml"/><Relationship Id="rId6" Type="http://schemas.openxmlformats.org/officeDocument/2006/relationships/slideMaster" Target="../slideMasters/slideMaster2.xml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17.vml"/><Relationship Id="rId2" Type="http://schemas.openxmlformats.org/officeDocument/2006/relationships/tags" Target="../tags/tag10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4" Type="http://schemas.openxmlformats.org/officeDocument/2006/relationships/tags" Target="../tags/tag107.xml"/><Relationship Id="rId5" Type="http://schemas.openxmlformats.org/officeDocument/2006/relationships/tags" Target="../tags/tag108.xml"/><Relationship Id="rId6" Type="http://schemas.openxmlformats.org/officeDocument/2006/relationships/slideMaster" Target="../slideMasters/slideMaster2.xml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18.vml"/><Relationship Id="rId2" Type="http://schemas.openxmlformats.org/officeDocument/2006/relationships/tags" Target="../tags/tag10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4" Type="http://schemas.openxmlformats.org/officeDocument/2006/relationships/tags" Target="../tags/tag111.xml"/><Relationship Id="rId5" Type="http://schemas.openxmlformats.org/officeDocument/2006/relationships/tags" Target="../tags/tag112.xml"/><Relationship Id="rId6" Type="http://schemas.openxmlformats.org/officeDocument/2006/relationships/tags" Target="../tags/tag113.xml"/><Relationship Id="rId7" Type="http://schemas.openxmlformats.org/officeDocument/2006/relationships/tags" Target="../tags/tag114.xml"/><Relationship Id="rId8" Type="http://schemas.openxmlformats.org/officeDocument/2006/relationships/slideMaster" Target="../slideMasters/slideMaster2.xml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1.emf"/><Relationship Id="rId1" Type="http://schemas.openxmlformats.org/officeDocument/2006/relationships/vmlDrawing" Target="../drawings/vmlDrawing19.vml"/><Relationship Id="rId2" Type="http://schemas.openxmlformats.org/officeDocument/2006/relationships/tags" Target="../tags/tag109.xml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hyperlink" Target="https://twitter.com/ANI_Colombia" TargetMode="External"/><Relationship Id="rId12" Type="http://schemas.openxmlformats.org/officeDocument/2006/relationships/image" Target="../media/image7.png"/><Relationship Id="rId13" Type="http://schemas.openxmlformats.org/officeDocument/2006/relationships/hyperlink" Target="https://www.youtube.com/user/ANIColombia1" TargetMode="External"/><Relationship Id="rId14" Type="http://schemas.openxmlformats.org/officeDocument/2006/relationships/image" Target="../media/image8.png"/><Relationship Id="rId15" Type="http://schemas.openxmlformats.org/officeDocument/2006/relationships/hyperlink" Target="https://www.flickr.com/photos/92782737@N06/" TargetMode="External"/><Relationship Id="rId16" Type="http://schemas.openxmlformats.org/officeDocument/2006/relationships/image" Target="../media/image9.png"/><Relationship Id="rId17" Type="http://schemas.openxmlformats.org/officeDocument/2006/relationships/hyperlink" Target="http://ani.gov.co/rss.xml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ani.gov.co" TargetMode="External"/><Relationship Id="rId1" Type="http://schemas.openxmlformats.org/officeDocument/2006/relationships/vmlDrawing" Target="../drawings/vmlDrawing20.vml"/><Relationship Id="rId2" Type="http://schemas.openxmlformats.org/officeDocument/2006/relationships/tags" Target="../tags/tag115.xml"/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tags" Target="../tags/tag118.xml"/><Relationship Id="rId6" Type="http://schemas.openxmlformats.org/officeDocument/2006/relationships/slideMaster" Target="../slideMasters/slideMaster2.xml"/><Relationship Id="rId7" Type="http://schemas.openxmlformats.org/officeDocument/2006/relationships/oleObject" Target="../embeddings/oleObject20.bin"/><Relationship Id="rId8" Type="http://schemas.openxmlformats.org/officeDocument/2006/relationships/image" Target="../media/image1.emf"/><Relationship Id="rId9" Type="http://schemas.openxmlformats.org/officeDocument/2006/relationships/hyperlink" Target="https://www.facebook.com/AgenciaNacionaldeInfraestructura" TargetMode="External"/><Relationship Id="rId10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8" Type="http://schemas.openxmlformats.org/officeDocument/2006/relationships/oleObject" Target="../embeddings/oleObject3.bin"/><Relationship Id="rId9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tags" Target="../tags/tag29.xml"/><Relationship Id="rId8" Type="http://schemas.openxmlformats.org/officeDocument/2006/relationships/slideMaster" Target="../slideMasters/slideMaster1.xml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.emf"/><Relationship Id="rId1" Type="http://schemas.openxmlformats.org/officeDocument/2006/relationships/vmlDrawing" Target="../drawings/vmlDrawing4.vml"/><Relationship Id="rId2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5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2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3.png"/><Relationship Id="rId13" Type="http://schemas.openxmlformats.org/officeDocument/2006/relationships/image" Target="../media/image4.jpeg"/><Relationship Id="rId1" Type="http://schemas.openxmlformats.org/officeDocument/2006/relationships/vmlDrawing" Target="../drawings/vmlDrawing6.vml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tags" Target="../tags/tag37.xml"/><Relationship Id="rId7" Type="http://schemas.openxmlformats.org/officeDocument/2006/relationships/tags" Target="../tags/tag38.xml"/><Relationship Id="rId8" Type="http://schemas.openxmlformats.org/officeDocument/2006/relationships/tags" Target="../tags/tag39.xml"/><Relationship Id="rId9" Type="http://schemas.openxmlformats.org/officeDocument/2006/relationships/slideMaster" Target="../slideMasters/slideMaster1.xml"/><Relationship Id="rId10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7" Type="http://schemas.openxmlformats.org/officeDocument/2006/relationships/oleObject" Target="../embeddings/oleObject7.bin"/><Relationship Id="rId8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2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5.jpeg"/><Relationship Id="rId1" Type="http://schemas.openxmlformats.org/officeDocument/2006/relationships/vmlDrawing" Target="../drawings/vmlDrawing8.v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slideMaster" Target="../slideMasters/slideMaster1.xml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tags" Target="../tags/tag54.xml"/><Relationship Id="rId7" Type="http://schemas.openxmlformats.org/officeDocument/2006/relationships/tags" Target="../tags/tag55.xml"/><Relationship Id="rId8" Type="http://schemas.openxmlformats.org/officeDocument/2006/relationships/slideMaster" Target="../slideMasters/slideMaster1.xml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.emf"/><Relationship Id="rId1" Type="http://schemas.openxmlformats.org/officeDocument/2006/relationships/vmlDrawing" Target="../drawings/vmlDrawing9.vml"/><Relationship Id="rId2" Type="http://schemas.openxmlformats.org/officeDocument/2006/relationships/tags" Target="../tags/tag50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9.png"/><Relationship Id="rId21" Type="http://schemas.openxmlformats.org/officeDocument/2006/relationships/hyperlink" Target="http://ani.gov.co/rss.xml" TargetMode="External"/><Relationship Id="rId22" Type="http://schemas.openxmlformats.org/officeDocument/2006/relationships/image" Target="../media/image10.png"/><Relationship Id="rId23" Type="http://schemas.openxmlformats.org/officeDocument/2006/relationships/hyperlink" Target="ani.gov.co" TargetMode="External"/><Relationship Id="rId10" Type="http://schemas.openxmlformats.org/officeDocument/2006/relationships/image" Target="../media/image1.emf"/><Relationship Id="rId11" Type="http://schemas.openxmlformats.org/officeDocument/2006/relationships/image" Target="../media/image3.png"/><Relationship Id="rId12" Type="http://schemas.openxmlformats.org/officeDocument/2006/relationships/image" Target="../media/image5.jpeg"/><Relationship Id="rId13" Type="http://schemas.openxmlformats.org/officeDocument/2006/relationships/hyperlink" Target="https://www.facebook.com/AgenciaNacionaldeInfraestructura" TargetMode="External"/><Relationship Id="rId14" Type="http://schemas.openxmlformats.org/officeDocument/2006/relationships/image" Target="../media/image6.png"/><Relationship Id="rId15" Type="http://schemas.openxmlformats.org/officeDocument/2006/relationships/hyperlink" Target="https://twitter.com/ANI_Colombia" TargetMode="External"/><Relationship Id="rId16" Type="http://schemas.openxmlformats.org/officeDocument/2006/relationships/image" Target="../media/image7.png"/><Relationship Id="rId17" Type="http://schemas.openxmlformats.org/officeDocument/2006/relationships/hyperlink" Target="https://www.youtube.com/user/ANIColombia1" TargetMode="External"/><Relationship Id="rId18" Type="http://schemas.openxmlformats.org/officeDocument/2006/relationships/image" Target="../media/image8.png"/><Relationship Id="rId19" Type="http://schemas.openxmlformats.org/officeDocument/2006/relationships/hyperlink" Target="https://www.flickr.com/photos/92782737@N06/" TargetMode="External"/><Relationship Id="rId1" Type="http://schemas.openxmlformats.org/officeDocument/2006/relationships/vmlDrawing" Target="../drawings/vmlDrawing10.vml"/><Relationship Id="rId2" Type="http://schemas.openxmlformats.org/officeDocument/2006/relationships/tags" Target="../tags/tag56.xml"/><Relationship Id="rId3" Type="http://schemas.openxmlformats.org/officeDocument/2006/relationships/tags" Target="../tags/tag57.xml"/><Relationship Id="rId4" Type="http://schemas.openxmlformats.org/officeDocument/2006/relationships/tags" Target="../tags/tag58.xml"/><Relationship Id="rId5" Type="http://schemas.openxmlformats.org/officeDocument/2006/relationships/tags" Target="../tags/tag59.xml"/><Relationship Id="rId6" Type="http://schemas.openxmlformats.org/officeDocument/2006/relationships/tags" Target="../tags/tag60.xml"/><Relationship Id="rId7" Type="http://schemas.openxmlformats.org/officeDocument/2006/relationships/tags" Target="../tags/tag61.xml"/><Relationship Id="rId8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>
            <p:custDataLst>
              <p:tags r:id="rId4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>
            <p:custDataLst>
              <p:tags r:id="rId5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084112" y="4181475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>
            <p:custDataLst>
              <p:tags r:id="rId10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24"/>
          <p:cNvSpPr/>
          <p:nvPr userDrawn="1">
            <p:custDataLst>
              <p:tags r:id="rId11"/>
            </p:custDataLst>
          </p:nvPr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561371" y="5053846"/>
            <a:ext cx="5224519" cy="1453840"/>
            <a:chOff x="4921028" y="5053846"/>
            <a:chExt cx="3918389" cy="1453840"/>
          </a:xfrm>
        </p:grpSpPr>
        <p:pic>
          <p:nvPicPr>
            <p:cNvPr id="23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4921028" y="5467432"/>
              <a:ext cx="718653" cy="70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813" y="5053846"/>
              <a:ext cx="3100604" cy="145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47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>
            <p:custDataLst>
              <p:tags r:id="rId4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>
            <p:custDataLst>
              <p:tags r:id="rId5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084112" y="4181475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>
            <p:custDataLst>
              <p:tags r:id="rId10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24"/>
          <p:cNvSpPr/>
          <p:nvPr userDrawn="1">
            <p:custDataLst>
              <p:tags r:id="rId11"/>
            </p:custDataLst>
          </p:nvPr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348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722100" y="6492876"/>
            <a:ext cx="4698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100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0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5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14773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630879" y="5919469"/>
            <a:ext cx="3133672" cy="872485"/>
            <a:chOff x="6473159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64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473159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8399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0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32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75074" y="1250344"/>
            <a:ext cx="10039847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33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grpSp>
        <p:nvGrpSpPr>
          <p:cNvPr id="8" name="Group 7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 descr="https://cdn0.iconfinder.com/data/icons/yooicons_set01_socialbookmarks/512/social_facebook_box_blue.png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17" y="1190626"/>
            <a:ext cx="1180193" cy="885145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tes.davidson.edu/archives/wp-content/uploads/2014/02/Twitter-Logo.png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20" y="1128714"/>
            <a:ext cx="1342569" cy="1006927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circleoflovethailand.com/Images/icons/red-glossy-youtube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74" y="1221242"/>
            <a:ext cx="1114877" cy="836158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donsphoto.com/blog/wp-content/uploads/2015/05/2000px-Flickr_Shiny_Icon_svg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53" y="1228726"/>
            <a:ext cx="1077985" cy="808489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cons.iconseeker.com/png/fullsize/web-20-social-bookmarks/rss-1.png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280" y="1238252"/>
            <a:ext cx="1081920" cy="811440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">
            <a:hlinkClick r:id="rId19" action="ppaction://hlinkfile"/>
          </p:cNvPr>
          <p:cNvSpPr txBox="1">
            <a:spLocks/>
          </p:cNvSpPr>
          <p:nvPr userDrawn="1"/>
        </p:nvSpPr>
        <p:spPr bwMode="gray">
          <a:xfrm>
            <a:off x="9118599" y="2235201"/>
            <a:ext cx="2603500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baseline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CO" dirty="0">
                <a:solidFill>
                  <a:srgbClr val="244061">
                    <a:lumMod val="75000"/>
                  </a:srgbClr>
                </a:solidFill>
              </a:rPr>
              <a:t>ani.gov.co</a:t>
            </a:r>
          </a:p>
        </p:txBody>
      </p:sp>
    </p:spTree>
    <p:extLst>
      <p:ext uri="{BB962C8B-B14F-4D97-AF65-F5344CB8AC3E}">
        <p14:creationId xmlns:p14="http://schemas.microsoft.com/office/powerpoint/2010/main" val="267491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722100" y="6492876"/>
            <a:ext cx="4698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99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14773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630879" y="5919469"/>
            <a:ext cx="3133672" cy="872485"/>
            <a:chOff x="6473159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64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473159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843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8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8" name="Picture 1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9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1074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75074" y="1250344"/>
            <a:ext cx="10039847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2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grpSp>
        <p:nvGrpSpPr>
          <p:cNvPr id="8" name="Group 7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6" name="Picture 15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7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s://cdn0.iconfinder.com/data/icons/yooicons_set01_socialbookmarks/512/social_facebook_box_blue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17" y="1190626"/>
            <a:ext cx="1180193" cy="885145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tes.davidson.edu/archives/wp-content/uploads/2014/02/Twitter-Logo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20" y="1128714"/>
            <a:ext cx="1342569" cy="1006927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circleoflovethailand.com/Images/icons/red-glossy-youtube.png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74" y="1221242"/>
            <a:ext cx="1114877" cy="836158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donsphoto.com/blog/wp-content/uploads/2015/05/2000px-Flickr_Shiny_Icon_svg.png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53" y="1228726"/>
            <a:ext cx="1077985" cy="808489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cons.iconseeker.com/png/fullsize/web-20-social-bookmarks/rss-1.png">
            <a:hlinkClick r:id="rId2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280" y="1238252"/>
            <a:ext cx="1081920" cy="811440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">
            <a:hlinkClick r:id="rId23" action="ppaction://hlinkfile"/>
          </p:cNvPr>
          <p:cNvSpPr txBox="1">
            <a:spLocks/>
          </p:cNvSpPr>
          <p:nvPr userDrawn="1"/>
        </p:nvSpPr>
        <p:spPr bwMode="gray">
          <a:xfrm>
            <a:off x="9118599" y="2235201"/>
            <a:ext cx="2603500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baseline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CO" dirty="0">
                <a:solidFill>
                  <a:srgbClr val="244061">
                    <a:lumMod val="75000"/>
                  </a:srgbClr>
                </a:solidFill>
              </a:rPr>
              <a:t>ani.gov.co</a:t>
            </a:r>
          </a:p>
        </p:txBody>
      </p:sp>
    </p:spTree>
    <p:extLst>
      <p:ext uri="{BB962C8B-B14F-4D97-AF65-F5344CB8AC3E}">
        <p14:creationId xmlns:p14="http://schemas.microsoft.com/office/powerpoint/2010/main" val="390658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.vml"/><Relationship Id="rId12" Type="http://schemas.openxmlformats.org/officeDocument/2006/relationships/tags" Target="../tags/tag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7" Type="http://schemas.openxmlformats.org/officeDocument/2006/relationships/tags" Target="../tags/tag6.xml"/><Relationship Id="rId18" Type="http://schemas.openxmlformats.org/officeDocument/2006/relationships/oleObject" Target="../embeddings/oleObject1.bin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1.emf"/><Relationship Id="rId22" Type="http://schemas.openxmlformats.org/officeDocument/2006/relationships/image" Target="../media/image3.png"/><Relationship Id="rId23" Type="http://schemas.openxmlformats.org/officeDocument/2006/relationships/image" Target="../media/image11.jpeg"/><Relationship Id="rId10" Type="http://schemas.openxmlformats.org/officeDocument/2006/relationships/theme" Target="../theme/theme2.xml"/><Relationship Id="rId11" Type="http://schemas.openxmlformats.org/officeDocument/2006/relationships/vmlDrawing" Target="../drawings/vmlDrawing11.vml"/><Relationship Id="rId12" Type="http://schemas.openxmlformats.org/officeDocument/2006/relationships/tags" Target="../tags/tag62.xml"/><Relationship Id="rId13" Type="http://schemas.openxmlformats.org/officeDocument/2006/relationships/tags" Target="../tags/tag63.xml"/><Relationship Id="rId14" Type="http://schemas.openxmlformats.org/officeDocument/2006/relationships/tags" Target="../tags/tag64.xml"/><Relationship Id="rId15" Type="http://schemas.openxmlformats.org/officeDocument/2006/relationships/tags" Target="../tags/tag65.xml"/><Relationship Id="rId16" Type="http://schemas.openxmlformats.org/officeDocument/2006/relationships/tags" Target="../tags/tag66.xml"/><Relationship Id="rId17" Type="http://schemas.openxmlformats.org/officeDocument/2006/relationships/tags" Target="../tags/tag67.xml"/><Relationship Id="rId18" Type="http://schemas.openxmlformats.org/officeDocument/2006/relationships/tags" Target="../tags/tag68.xml"/><Relationship Id="rId19" Type="http://schemas.openxmlformats.org/officeDocument/2006/relationships/tags" Target="../tags/tag69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381661" y="1250344"/>
            <a:ext cx="11439277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11722099" y="6492876"/>
            <a:ext cx="469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662" y="262341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 rot="10800000" flipH="1" flipV="1">
            <a:off x="380337" y="1059060"/>
            <a:ext cx="11452889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>
            <p:custDataLst>
              <p:tags r:id="rId17"/>
            </p:custDataLst>
          </p:nvPr>
        </p:nvSpPr>
        <p:spPr>
          <a:xfrm rot="10800000" flipH="1" flipV="1">
            <a:off x="-1" y="6721123"/>
            <a:ext cx="8956676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733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381661" y="1250344"/>
            <a:ext cx="11439277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11722099" y="6492876"/>
            <a:ext cx="469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662" y="262341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 rot="10800000" flipH="1" flipV="1">
            <a:off x="380337" y="1059060"/>
            <a:ext cx="11452889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>
            <p:custDataLst>
              <p:tags r:id="rId17"/>
            </p:custDataLst>
          </p:nvPr>
        </p:nvSpPr>
        <p:spPr>
          <a:xfrm rot="10800000" flipH="1" flipV="1">
            <a:off x="-1" y="6721123"/>
            <a:ext cx="8956676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174551" y="6078441"/>
            <a:ext cx="2562696" cy="713512"/>
            <a:chOff x="6153800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0209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.xml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21.vml"/><Relationship Id="rId2" Type="http://schemas.openxmlformats.org/officeDocument/2006/relationships/tags" Target="../tags/tag1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tags" Target="../tags/tag121.x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14.png"/><Relationship Id="rId1" Type="http://schemas.openxmlformats.org/officeDocument/2006/relationships/tags" Target="../tags/tag12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3.png"/><Relationship Id="rId1" Type="http://schemas.openxmlformats.org/officeDocument/2006/relationships/tags" Target="../tags/tag123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24.png"/><Relationship Id="rId5" Type="http://schemas.microsoft.com/office/2007/relationships/hdphoto" Target="../media/hdphoto1.wdp"/><Relationship Id="rId1" Type="http://schemas.openxmlformats.org/officeDocument/2006/relationships/tags" Target="../tags/tag124.xml"/><Relationship Id="rId2" Type="http://schemas.openxmlformats.org/officeDocument/2006/relationships/tags" Target="../tags/tag1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25.png"/><Relationship Id="rId1" Type="http://schemas.openxmlformats.org/officeDocument/2006/relationships/tags" Target="../tags/tag126.xml"/><Relationship Id="rId2" Type="http://schemas.openxmlformats.org/officeDocument/2006/relationships/tags" Target="../tags/tag1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28.xml"/><Relationship Id="rId2" Type="http://schemas.openxmlformats.org/officeDocument/2006/relationships/tags" Target="../tags/tag129.xml"/><Relationship Id="rId3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30.x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3837083" y="1690687"/>
            <a:ext cx="7954423" cy="1470025"/>
          </a:xfrm>
        </p:spPr>
        <p:txBody>
          <a:bodyPr/>
          <a:lstStyle/>
          <a:p>
            <a:r>
              <a:rPr lang="es-MX" sz="4400" dirty="0">
                <a:solidFill>
                  <a:schemeClr val="accent5"/>
                </a:solidFill>
              </a:rPr>
              <a:t>Informe Bolívar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37084" y="3467101"/>
            <a:ext cx="5852160" cy="619125"/>
          </a:xfrm>
        </p:spPr>
        <p:txBody>
          <a:bodyPr/>
          <a:lstStyle/>
          <a:p>
            <a:r>
              <a:rPr lang="es-ES" dirty="0"/>
              <a:t>Agencia Nacional de Infraestructura</a:t>
            </a:r>
            <a:endParaRPr lang="en-U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CO" dirty="0"/>
              <a:t>Julio de 2016</a:t>
            </a:r>
          </a:p>
        </p:txBody>
      </p:sp>
    </p:spTree>
    <p:extLst>
      <p:ext uri="{BB962C8B-B14F-4D97-AF65-F5344CB8AC3E}">
        <p14:creationId xmlns:p14="http://schemas.microsoft.com/office/powerpoint/2010/main" val="194630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5" name="Imagen 4" descr="MAP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4531"/>
          <a:stretch/>
        </p:blipFill>
        <p:spPr>
          <a:xfrm>
            <a:off x="10474" y="580928"/>
            <a:ext cx="8493270" cy="6547271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46275"/>
              </p:ext>
            </p:extLst>
          </p:nvPr>
        </p:nvGraphicFramePr>
        <p:xfrm>
          <a:off x="6948115" y="85098"/>
          <a:ext cx="5034825" cy="103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69"/>
                <a:gridCol w="888193"/>
                <a:gridCol w="1144025"/>
                <a:gridCol w="1112538"/>
              </a:tblGrid>
              <a:tr h="3872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Proyecto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E32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Inversión (Millones dic. 2015) Dto. de Bolívar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E32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Cartagena</a:t>
                      </a:r>
                      <a:r>
                        <a:rPr lang="es-ES" sz="1200" baseline="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 – B/quilla Circunvalar de la Prosperidad </a:t>
                      </a:r>
                      <a:r>
                        <a:rPr lang="es-ES" sz="1200" b="1" baseline="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4G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148359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$83.248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$704.173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$787.422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7" descr="CARRETO_CRUZDELVIS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75" y="1685539"/>
            <a:ext cx="1301066" cy="184269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25614"/>
              </p:ext>
            </p:extLst>
          </p:nvPr>
        </p:nvGraphicFramePr>
        <p:xfrm>
          <a:off x="6898073" y="1134730"/>
          <a:ext cx="5084867" cy="95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118"/>
                <a:gridCol w="820186"/>
                <a:gridCol w="1144025"/>
                <a:gridCol w="1112538"/>
              </a:tblGrid>
              <a:tr h="31375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Proyecto</a:t>
                      </a:r>
                      <a:endParaRPr lang="es-ES" sz="1200" dirty="0">
                        <a:solidFill>
                          <a:schemeClr val="bg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573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Inversión (Millones dic. 2015) Dto. de Bolívar</a:t>
                      </a:r>
                      <a:endParaRPr lang="es-ES" sz="1200" dirty="0">
                        <a:solidFill>
                          <a:schemeClr val="bg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573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Puerta de Hierro – Palmar de Varela –</a:t>
                      </a:r>
                      <a:r>
                        <a:rPr lang="es-ES" sz="1200" baseline="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 Carreto – Cruz del Viso </a:t>
                      </a:r>
                      <a:r>
                        <a:rPr lang="es-ES" sz="1200" b="1" baseline="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4G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174391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$13.000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$253.777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$266.777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ANTIOQUIA_BOLIVA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7" y="2492088"/>
            <a:ext cx="2274795" cy="3157140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02115"/>
              </p:ext>
            </p:extLst>
          </p:nvPr>
        </p:nvGraphicFramePr>
        <p:xfrm>
          <a:off x="6898073" y="2186447"/>
          <a:ext cx="508486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170"/>
                <a:gridCol w="946134"/>
                <a:gridCol w="1144025"/>
                <a:gridCol w="1112538"/>
              </a:tblGrid>
              <a:tr h="13644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Proyecto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7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Inversión (Millones dic. 2015) Dto. de Bolívar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7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38981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IP Antioquia – Bolívar </a:t>
                      </a:r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4G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264832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$1.035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$73.918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$74.953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1103"/>
              </p:ext>
            </p:extLst>
          </p:nvPr>
        </p:nvGraphicFramePr>
        <p:xfrm>
          <a:off x="6898073" y="3060011"/>
          <a:ext cx="5084867" cy="84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301"/>
                <a:gridCol w="994003"/>
                <a:gridCol w="1144025"/>
                <a:gridCol w="1112538"/>
              </a:tblGrid>
              <a:tr h="2987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Proyecto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6B402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Inversión (Millones dic. 2015) Dto. de Bolívar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6B40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50917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Cartagena – B/quilla Vía al Mar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157444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$187.569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$6.742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$194.311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Imagen 13" descr="01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48" y="1108668"/>
            <a:ext cx="1084429" cy="1130575"/>
          </a:xfrm>
          <a:prstGeom prst="rect">
            <a:avLst/>
          </a:prstGeom>
        </p:spPr>
      </p:pic>
      <p:pic>
        <p:nvPicPr>
          <p:cNvPr id="15" name="Imagen 14" descr="02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1" y="1234132"/>
            <a:ext cx="1843635" cy="1205820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45034"/>
              </p:ext>
            </p:extLst>
          </p:nvPr>
        </p:nvGraphicFramePr>
        <p:xfrm>
          <a:off x="6898073" y="4010141"/>
          <a:ext cx="508486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05"/>
                <a:gridCol w="1004499"/>
                <a:gridCol w="1144025"/>
                <a:gridCol w="1112538"/>
              </a:tblGrid>
              <a:tr h="27233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Proyecto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8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Inversión (Millones dic. 2015) Dto. de Bolívar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8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45456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Ruta Caribe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209926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$458.542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$168.599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$627.141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20505"/>
              </p:ext>
            </p:extLst>
          </p:nvPr>
        </p:nvGraphicFramePr>
        <p:xfrm>
          <a:off x="6898073" y="4945928"/>
          <a:ext cx="508486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05"/>
                <a:gridCol w="1004499"/>
                <a:gridCol w="1144025"/>
                <a:gridCol w="1112538"/>
              </a:tblGrid>
              <a:tr h="27071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Proyecto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41A22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Inversión (Millones dic. 2015) Dto. de Bolívar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41A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43364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Ruta del Sol 3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146471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$12.348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$138.655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$151.002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 descr="CARTAGENA_BARRANQUILLA_CIRCUNVALAR_PROSPERIDAD-02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63" y="916681"/>
            <a:ext cx="1645603" cy="1363744"/>
          </a:xfrm>
          <a:prstGeom prst="rect">
            <a:avLst/>
          </a:prstGeom>
        </p:spPr>
      </p:pic>
      <p:pic>
        <p:nvPicPr>
          <p:cNvPr id="22" name="Imagen 21" descr="TRANSV_AMERICAS-01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1"/>
          <a:stretch/>
        </p:blipFill>
        <p:spPr>
          <a:xfrm>
            <a:off x="1904095" y="2869781"/>
            <a:ext cx="2810256" cy="1385861"/>
          </a:xfrm>
          <a:prstGeom prst="rect">
            <a:avLst/>
          </a:prstGeom>
        </p:spPr>
      </p:pic>
      <p:pic>
        <p:nvPicPr>
          <p:cNvPr id="18" name="Imagen 17" descr="RUTA_SOL_SEC3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94" y="1065639"/>
            <a:ext cx="2917767" cy="2951061"/>
          </a:xfrm>
          <a:prstGeom prst="rect">
            <a:avLst/>
          </a:prstGeom>
        </p:spPr>
      </p:pic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54965"/>
              </p:ext>
            </p:extLst>
          </p:nvPr>
        </p:nvGraphicFramePr>
        <p:xfrm>
          <a:off x="6898073" y="5886040"/>
          <a:ext cx="5084867" cy="82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05"/>
                <a:gridCol w="1004499"/>
                <a:gridCol w="1144025"/>
                <a:gridCol w="1112538"/>
              </a:tblGrid>
              <a:tr h="27527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Proyecto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1837A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Inversión (Millones dic. 2015) Dto. de Bolívar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1837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43364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Transversal de Las Américas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146471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$133.752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$168.142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$301.893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" y="95434"/>
            <a:ext cx="4310012" cy="4719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   PROYECTOS EN EJECUCI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Helvetica Neue Bold Condense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515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4" name="Imagen 3" descr="MAP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8471"/>
          <a:stretch/>
        </p:blipFill>
        <p:spPr>
          <a:xfrm>
            <a:off x="10474" y="580928"/>
            <a:ext cx="8493270" cy="6277071"/>
          </a:xfrm>
          <a:prstGeom prst="rect">
            <a:avLst/>
          </a:prstGeom>
        </p:spPr>
      </p:pic>
      <p:pic>
        <p:nvPicPr>
          <p:cNvPr id="5" name="Imagen 4" descr="CARRETO_CRUZDELVIS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75" y="1415339"/>
            <a:ext cx="1301066" cy="1842699"/>
          </a:xfrm>
          <a:prstGeom prst="rect">
            <a:avLst/>
          </a:prstGeom>
        </p:spPr>
      </p:pic>
      <p:pic>
        <p:nvPicPr>
          <p:cNvPr id="7" name="Imagen 6" descr="01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48" y="838468"/>
            <a:ext cx="1084429" cy="1130575"/>
          </a:xfrm>
          <a:prstGeom prst="rect">
            <a:avLst/>
          </a:prstGeom>
        </p:spPr>
      </p:pic>
      <p:pic>
        <p:nvPicPr>
          <p:cNvPr id="8" name="Imagen 7" descr="02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1" y="963932"/>
            <a:ext cx="1843635" cy="1205820"/>
          </a:xfrm>
          <a:prstGeom prst="rect">
            <a:avLst/>
          </a:prstGeom>
        </p:spPr>
      </p:pic>
      <p:pic>
        <p:nvPicPr>
          <p:cNvPr id="9" name="Imagen 8" descr="CARTAGENA_BARRANQUILLA_CIRCUNVALAR_PROSPERIDAD-02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63" y="646481"/>
            <a:ext cx="1645603" cy="1363744"/>
          </a:xfrm>
          <a:prstGeom prst="rect">
            <a:avLst/>
          </a:prstGeom>
        </p:spPr>
      </p:pic>
      <p:pic>
        <p:nvPicPr>
          <p:cNvPr id="10" name="Imagen 9" descr="TRANSV_AMERICAS-01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41"/>
          <a:stretch/>
        </p:blipFill>
        <p:spPr>
          <a:xfrm>
            <a:off x="1904095" y="2599581"/>
            <a:ext cx="2810256" cy="1439901"/>
          </a:xfrm>
          <a:prstGeom prst="rect">
            <a:avLst/>
          </a:prstGeom>
        </p:spPr>
      </p:pic>
      <p:pic>
        <p:nvPicPr>
          <p:cNvPr id="11" name="Imagen 10" descr="RUTA_SOL_SEC3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94" y="795439"/>
            <a:ext cx="2917767" cy="2951061"/>
          </a:xfrm>
          <a:prstGeom prst="rect">
            <a:avLst/>
          </a:prstGeom>
        </p:spPr>
      </p:pic>
      <p:pic>
        <p:nvPicPr>
          <p:cNvPr id="12" name="Imagen 11" descr="PUERTO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037219"/>
            <a:ext cx="825370" cy="862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AEROPUERTO-0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41" y="848287"/>
            <a:ext cx="825370" cy="862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08965"/>
              </p:ext>
            </p:extLst>
          </p:nvPr>
        </p:nvGraphicFramePr>
        <p:xfrm>
          <a:off x="6948115" y="2539347"/>
          <a:ext cx="5034825" cy="103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69"/>
                <a:gridCol w="888193"/>
                <a:gridCol w="1144025"/>
                <a:gridCol w="1112538"/>
              </a:tblGrid>
              <a:tr h="3872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Modo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237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Inversión (Millones corriente) Dto. de Bolívar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237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Aeroportuario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148359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$87.219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$14.694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$101.913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95908"/>
              </p:ext>
            </p:extLst>
          </p:nvPr>
        </p:nvGraphicFramePr>
        <p:xfrm>
          <a:off x="6948115" y="3803370"/>
          <a:ext cx="5034825" cy="103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69"/>
                <a:gridCol w="888193"/>
                <a:gridCol w="1144025"/>
                <a:gridCol w="1112538"/>
              </a:tblGrid>
              <a:tr h="3872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Modo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11398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Inversión (Millones USD) Dto. de Bolívar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1139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Portuario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148359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$547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$13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$560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81351"/>
              </p:ext>
            </p:extLst>
          </p:nvPr>
        </p:nvGraphicFramePr>
        <p:xfrm>
          <a:off x="6948115" y="1320663"/>
          <a:ext cx="5034825" cy="103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69"/>
                <a:gridCol w="888193"/>
                <a:gridCol w="1144025"/>
                <a:gridCol w="1112538"/>
              </a:tblGrid>
              <a:tr h="3872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Modo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Inversión (Millones dic.2015) Dto. de Bolívar</a:t>
                      </a:r>
                      <a:endParaRPr lang="es-ES" sz="1200" dirty="0">
                        <a:solidFill>
                          <a:srgbClr val="FFFFFF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Carretero – 4G y anteriores generaciones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Ejecutada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Por ejecutar</a:t>
                      </a:r>
                      <a:endParaRPr lang="es-ES" sz="1200" b="1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Total</a:t>
                      </a:r>
                      <a:endParaRPr lang="es-ES" sz="1200" b="1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148359">
                <a:tc v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$889.495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$1.154.006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161616"/>
                          </a:solidFill>
                          <a:latin typeface="Candara"/>
                          <a:cs typeface="Candara"/>
                        </a:rPr>
                        <a:t>$2.403.499</a:t>
                      </a:r>
                      <a:endParaRPr lang="es-ES" sz="1200" dirty="0">
                        <a:solidFill>
                          <a:srgbClr val="161616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Imagen 16" descr="ANTIOQUIA_BOLIVAR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7" y="2221888"/>
            <a:ext cx="2274795" cy="3157140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" y="95434"/>
            <a:ext cx="4310012" cy="4719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   PROYECTOS EN EJECUCI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Helvetica Neue Bold Condense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227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4" name="Imagen 3" descr="MAP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9850" b="6697"/>
          <a:stretch/>
        </p:blipFill>
        <p:spPr>
          <a:xfrm>
            <a:off x="0" y="-31580"/>
            <a:ext cx="9052378" cy="6916600"/>
          </a:xfrm>
          <a:prstGeom prst="rect">
            <a:avLst/>
          </a:prstGeom>
        </p:spPr>
      </p:pic>
      <p:pic>
        <p:nvPicPr>
          <p:cNvPr id="5" name="Imagen 4" descr="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5" y="388247"/>
            <a:ext cx="2228084" cy="1457267"/>
          </a:xfrm>
          <a:prstGeom prst="rect">
            <a:avLst/>
          </a:prstGeom>
        </p:spPr>
      </p:pic>
      <p:pic>
        <p:nvPicPr>
          <p:cNvPr id="7" name="Imagen 6" descr="Z_3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11" y="2821968"/>
            <a:ext cx="3738976" cy="3689335"/>
          </a:xfrm>
          <a:prstGeom prst="rect">
            <a:avLst/>
          </a:prstGeom>
        </p:spPr>
      </p:pic>
      <p:pic>
        <p:nvPicPr>
          <p:cNvPr id="8" name="Imagen 7" descr="TRANSV_AMERICAS-0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41"/>
          <a:stretch/>
        </p:blipFill>
        <p:spPr>
          <a:xfrm>
            <a:off x="650608" y="2164223"/>
            <a:ext cx="3396272" cy="1740160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24754"/>
              </p:ext>
            </p:extLst>
          </p:nvPr>
        </p:nvGraphicFramePr>
        <p:xfrm>
          <a:off x="7625560" y="4309197"/>
          <a:ext cx="400742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347"/>
                <a:gridCol w="19320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bg1"/>
                          </a:solidFill>
                        </a:rPr>
                        <a:t>Puertos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13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bg1"/>
                          </a:solidFill>
                        </a:rPr>
                        <a:t>Inversi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</a:rPr>
                        <a:t>ón (MILLONES USD) Dto.</a:t>
                      </a:r>
                      <a:r>
                        <a:rPr lang="es-ES" sz="1200" baseline="0" dirty="0" smtClean="0">
                          <a:solidFill>
                            <a:schemeClr val="bg1"/>
                          </a:solidFill>
                        </a:rPr>
                        <a:t> De Bolívar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3988"/>
                    </a:solidFill>
                  </a:tcPr>
                </a:tc>
              </a:tr>
              <a:tr h="214661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363636"/>
                          </a:solidFill>
                        </a:rPr>
                        <a:t>Nuevas solicitudes</a:t>
                      </a:r>
                      <a:endParaRPr lang="es-ES" sz="1200" b="1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363636"/>
                          </a:solidFill>
                        </a:rPr>
                        <a:t>$0,72</a:t>
                      </a:r>
                      <a:endParaRPr lang="es-ES" sz="1200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  <a:tr h="305111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363636"/>
                          </a:solidFill>
                        </a:rPr>
                        <a:t>Solicitudes con</a:t>
                      </a:r>
                      <a:r>
                        <a:rPr lang="es-ES" sz="1200" b="1" baseline="0" dirty="0" smtClean="0">
                          <a:solidFill>
                            <a:srgbClr val="363636"/>
                          </a:solidFill>
                        </a:rPr>
                        <a:t> fijaci</a:t>
                      </a:r>
                      <a:r>
                        <a:rPr lang="es-ES" sz="1200" b="1" baseline="0" dirty="0" smtClean="0">
                          <a:solidFill>
                            <a:srgbClr val="363636"/>
                          </a:solidFill>
                        </a:rPr>
                        <a:t>ón</a:t>
                      </a:r>
                    </a:p>
                    <a:p>
                      <a:pPr algn="ctr"/>
                      <a:r>
                        <a:rPr lang="es-ES" sz="1200" b="1" baseline="0" dirty="0" smtClean="0">
                          <a:solidFill>
                            <a:srgbClr val="363636"/>
                          </a:solidFill>
                        </a:rPr>
                        <a:t>de condiciones</a:t>
                      </a:r>
                      <a:endParaRPr lang="es-ES" sz="1200" b="1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363636"/>
                          </a:solidFill>
                        </a:rPr>
                        <a:t>$36,44</a:t>
                      </a:r>
                      <a:endParaRPr lang="es-ES" sz="1200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  <a:tr h="216159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363636"/>
                          </a:solidFill>
                        </a:rPr>
                        <a:t>TOTAL</a:t>
                      </a:r>
                      <a:endParaRPr lang="es-ES" sz="1200" b="1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363636"/>
                          </a:solidFill>
                        </a:rPr>
                        <a:t>$37,16</a:t>
                      </a:r>
                      <a:endParaRPr lang="es-ES" sz="1200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09026"/>
              </p:ext>
            </p:extLst>
          </p:nvPr>
        </p:nvGraphicFramePr>
        <p:xfrm>
          <a:off x="7625560" y="851128"/>
          <a:ext cx="4007422" cy="170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369"/>
                <a:gridCol w="1905053"/>
              </a:tblGrid>
              <a:tr h="49724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Carretero</a:t>
                      </a:r>
                      <a:endParaRPr lang="es-ES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Inversi</a:t>
                      </a:r>
                      <a:r>
                        <a:rPr lang="es-ES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ón (Millones de pesos</a:t>
                      </a:r>
                      <a:r>
                        <a:rPr lang="es-ES" sz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2015</a:t>
                      </a:r>
                      <a:r>
                        <a:rPr lang="es-ES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) Dto.</a:t>
                      </a:r>
                      <a:r>
                        <a:rPr lang="es-ES" sz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" sz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De Bolívar</a:t>
                      </a:r>
                      <a:endParaRPr lang="es-ES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8981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363636"/>
                          </a:solidFill>
                        </a:rPr>
                        <a:t>IP Sistema Vial de Acceso a </a:t>
                      </a:r>
                      <a:r>
                        <a:rPr lang="es-ES" sz="1200" b="1" dirty="0" err="1" smtClean="0">
                          <a:solidFill>
                            <a:srgbClr val="363636"/>
                          </a:solidFill>
                        </a:rPr>
                        <a:t>Momp</a:t>
                      </a:r>
                      <a:r>
                        <a:rPr lang="es-ES" sz="1200" b="1" dirty="0" err="1" smtClean="0">
                          <a:solidFill>
                            <a:srgbClr val="363636"/>
                          </a:solidFill>
                        </a:rPr>
                        <a:t>o</a:t>
                      </a:r>
                      <a:r>
                        <a:rPr lang="es-ES" sz="1200" b="1" dirty="0" err="1" smtClean="0">
                          <a:solidFill>
                            <a:srgbClr val="363636"/>
                          </a:solidFill>
                        </a:rPr>
                        <a:t>x</a:t>
                      </a:r>
                      <a:endParaRPr lang="es-ES" sz="1200" b="1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363636"/>
                          </a:solidFill>
                        </a:rPr>
                        <a:t>$1.022.246,00</a:t>
                      </a:r>
                      <a:endParaRPr lang="es-ES" sz="1200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  <a:tr h="305111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363636"/>
                          </a:solidFill>
                        </a:rPr>
                        <a:t>Autopistas</a:t>
                      </a:r>
                      <a:r>
                        <a:rPr lang="es-ES" sz="1200" b="1" baseline="0" dirty="0" smtClean="0">
                          <a:solidFill>
                            <a:srgbClr val="363636"/>
                          </a:solidFill>
                        </a:rPr>
                        <a:t> Del Caribe</a:t>
                      </a:r>
                      <a:endParaRPr lang="es-ES" sz="1200" b="1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363636"/>
                          </a:solidFill>
                        </a:rPr>
                        <a:t>$1.630.205,00</a:t>
                      </a:r>
                      <a:endParaRPr lang="es-ES" sz="1200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  <a:tr h="216159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363636"/>
                          </a:solidFill>
                        </a:rPr>
                        <a:t>TOTAL</a:t>
                      </a:r>
                      <a:endParaRPr lang="es-ES" sz="1200" b="1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363636"/>
                          </a:solidFill>
                        </a:rPr>
                        <a:t>$2.652.451,00</a:t>
                      </a:r>
                      <a:endParaRPr lang="es-ES" sz="1200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31130"/>
              </p:ext>
            </p:extLst>
          </p:nvPr>
        </p:nvGraphicFramePr>
        <p:xfrm>
          <a:off x="7625560" y="2647955"/>
          <a:ext cx="4007422" cy="1402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369"/>
                <a:gridCol w="1905053"/>
              </a:tblGrid>
              <a:tr h="49724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</a:rPr>
                        <a:t>Aeropuerto</a:t>
                      </a:r>
                      <a:endParaRPr lang="es-ES" sz="12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237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</a:rPr>
                        <a:t>Inversi</a:t>
                      </a:r>
                      <a:r>
                        <a:rPr lang="es-ES" sz="1200" dirty="0" smtClean="0">
                          <a:solidFill>
                            <a:srgbClr val="FFFFFF"/>
                          </a:solidFill>
                        </a:rPr>
                        <a:t>ón (Millones</a:t>
                      </a:r>
                      <a:r>
                        <a:rPr lang="es-ES" sz="1200" baseline="0" dirty="0" smtClean="0">
                          <a:solidFill>
                            <a:srgbClr val="FFFFFF"/>
                          </a:solidFill>
                        </a:rPr>
                        <a:t> de pesos 2015</a:t>
                      </a:r>
                      <a:r>
                        <a:rPr lang="es-ES" sz="12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FFFFFF"/>
                          </a:solidFill>
                        </a:rPr>
                        <a:t>Dto.</a:t>
                      </a:r>
                      <a:r>
                        <a:rPr lang="es-ES" sz="1200" baseline="0" dirty="0" smtClean="0">
                          <a:solidFill>
                            <a:srgbClr val="FFFFFF"/>
                          </a:solidFill>
                        </a:rPr>
                        <a:t> De Bolívar</a:t>
                      </a:r>
                      <a:endParaRPr lang="es-E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37FFF"/>
                    </a:solidFill>
                  </a:tcPr>
                </a:tc>
              </a:tr>
              <a:tr h="214661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363636"/>
                          </a:solidFill>
                        </a:rPr>
                        <a:t>IP Aeropuerto</a:t>
                      </a:r>
                      <a:r>
                        <a:rPr lang="es-ES" sz="1200" b="1" baseline="0" dirty="0" smtClean="0">
                          <a:solidFill>
                            <a:srgbClr val="363636"/>
                          </a:solidFill>
                        </a:rPr>
                        <a:t> Rafael N</a:t>
                      </a:r>
                      <a:r>
                        <a:rPr lang="es-ES" sz="1200" b="1" baseline="0" dirty="0" smtClean="0">
                          <a:solidFill>
                            <a:srgbClr val="363636"/>
                          </a:solidFill>
                        </a:rPr>
                        <a:t>ú</a:t>
                      </a:r>
                      <a:r>
                        <a:rPr lang="es-ES" sz="1200" b="1" baseline="0" dirty="0" smtClean="0">
                          <a:solidFill>
                            <a:srgbClr val="363636"/>
                          </a:solidFill>
                        </a:rPr>
                        <a:t>ñez - Cartagena</a:t>
                      </a:r>
                      <a:endParaRPr lang="es-ES" sz="1200" b="1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363636"/>
                          </a:solidFill>
                        </a:rPr>
                        <a:t>$584.334,00</a:t>
                      </a:r>
                      <a:endParaRPr lang="es-ES" sz="1200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  <a:tr h="305111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363636"/>
                          </a:solidFill>
                        </a:rPr>
                        <a:t>TOTAL</a:t>
                      </a:r>
                      <a:endParaRPr lang="es-ES" sz="1200" b="1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363636"/>
                          </a:solidFill>
                        </a:rPr>
                        <a:t>$584.334,00</a:t>
                      </a:r>
                      <a:endParaRPr lang="es-ES" sz="1200" dirty="0">
                        <a:solidFill>
                          <a:srgbClr val="36363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n 14" descr="PUERTO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00"/>
            <a:ext cx="825370" cy="862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AEROPUERTO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7" y="159280"/>
            <a:ext cx="825370" cy="862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Z_2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79" y="-121069"/>
            <a:ext cx="3757663" cy="3755251"/>
          </a:xfrm>
          <a:prstGeom prst="rect">
            <a:avLst/>
          </a:prstGeom>
        </p:spPr>
      </p:pic>
      <p:sp>
        <p:nvSpPr>
          <p:cNvPr id="17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38882" y="95434"/>
            <a:ext cx="5053118" cy="4719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   PROYECTOS EN ESTRUCTURACI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Helvetica Neue Bold Condense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931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29991" y="6823362"/>
            <a:ext cx="2777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22B44"/>
                </a:solidFill>
                <a:effectLst/>
                <a:uLnTx/>
                <a:uFillTx/>
                <a:latin typeface="Candara" panose="020E0502030303020204" pitchFamily="34" charset="0"/>
                <a:cs typeface="Arial" charset="0"/>
              </a:rPr>
              <a:t> Precios constantes 2015</a:t>
            </a:r>
          </a:p>
        </p:txBody>
      </p:sp>
      <p:sp>
        <p:nvSpPr>
          <p:cNvPr id="8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6916" y="257553"/>
            <a:ext cx="11518900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INICIATIVA PRIVADA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AEROPUERTO RAFAEL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N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Ú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ÑEZ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- CARTAGENA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01302" y="3999234"/>
            <a:ext cx="39532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Propuesta Arquitectónica Terminal Internacional</a:t>
            </a:r>
          </a:p>
        </p:txBody>
      </p:sp>
      <p:pic>
        <p:nvPicPr>
          <p:cNvPr id="15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" t="8741" r="5516" b="7129"/>
          <a:stretch/>
        </p:blipFill>
        <p:spPr>
          <a:xfrm>
            <a:off x="-2" y="1176925"/>
            <a:ext cx="11551917" cy="5442962"/>
          </a:xfrm>
          <a:prstGeom prst="rect">
            <a:avLst/>
          </a:prstGeom>
        </p:spPr>
      </p:pic>
      <p:sp>
        <p:nvSpPr>
          <p:cNvPr id="21" name="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38882" y="95434"/>
            <a:ext cx="5053118" cy="4719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   PROYECTOS EN ESTRUCTURACI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Helvetica Neue Bold Condense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6407" y="1309609"/>
            <a:ext cx="537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Candara" panose="020E0502030303020204" pitchFamily="34" charset="0"/>
              </a:rPr>
              <a:t>ESTADO ACTUAL: DESARROLLO DE FACTIBILIDAD </a:t>
            </a:r>
          </a:p>
        </p:txBody>
      </p:sp>
    </p:spTree>
    <p:extLst>
      <p:ext uri="{BB962C8B-B14F-4D97-AF65-F5344CB8AC3E}">
        <p14:creationId xmlns:p14="http://schemas.microsoft.com/office/powerpoint/2010/main" val="238050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1147"/>
          <a:stretch/>
        </p:blipFill>
        <p:spPr>
          <a:xfrm>
            <a:off x="213759" y="1580668"/>
            <a:ext cx="11936134" cy="4161072"/>
          </a:xfrm>
          <a:prstGeom prst="rect">
            <a:avLst/>
          </a:prstGeom>
        </p:spPr>
      </p:pic>
      <p:sp>
        <p:nvSpPr>
          <p:cNvPr id="5" name="7 CuadroTexto"/>
          <p:cNvSpPr txBox="1"/>
          <p:nvPr/>
        </p:nvSpPr>
        <p:spPr>
          <a:xfrm>
            <a:off x="6312024" y="217343"/>
            <a:ext cx="482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III. ETAPAS DE DESARROLLO PROPUESTO</a:t>
            </a:r>
            <a:endParaRPr kumimoji="0" lang="es-CO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Llamada con línea 2 (borde y barra de énfasis) 5"/>
          <p:cNvSpPr/>
          <p:nvPr/>
        </p:nvSpPr>
        <p:spPr>
          <a:xfrm>
            <a:off x="0" y="1864495"/>
            <a:ext cx="3222889" cy="696841"/>
          </a:xfrm>
          <a:prstGeom prst="accentBorderCallout2">
            <a:avLst>
              <a:gd name="adj1" fmla="val 23350"/>
              <a:gd name="adj2" fmla="val 103084"/>
              <a:gd name="adj3" fmla="val 50956"/>
              <a:gd name="adj4" fmla="val 108180"/>
              <a:gd name="adj5" fmla="val 261248"/>
              <a:gd name="adj6" fmla="val 1034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Nueva Calle de salida rápida</a:t>
            </a:r>
          </a:p>
        </p:txBody>
      </p:sp>
      <p:sp>
        <p:nvSpPr>
          <p:cNvPr id="7" name="Llamada con línea 2 (borde y barra de énfasis) 43"/>
          <p:cNvSpPr/>
          <p:nvPr/>
        </p:nvSpPr>
        <p:spPr>
          <a:xfrm>
            <a:off x="1950698" y="5644730"/>
            <a:ext cx="3222889" cy="69684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5128"/>
              <a:gd name="adj6" fmla="val 145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Ampliación de Plataforma Principal</a:t>
            </a:r>
          </a:p>
        </p:txBody>
      </p:sp>
      <p:sp>
        <p:nvSpPr>
          <p:cNvPr id="8" name="Llamada con línea 2 (borde y barra de énfasis) 7"/>
          <p:cNvSpPr/>
          <p:nvPr/>
        </p:nvSpPr>
        <p:spPr>
          <a:xfrm>
            <a:off x="5960159" y="1576463"/>
            <a:ext cx="3222889" cy="69684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959"/>
              <a:gd name="adj6" fmla="val -374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Nueva Calle de rodaje paralela</a:t>
            </a:r>
          </a:p>
        </p:txBody>
      </p:sp>
      <p:sp>
        <p:nvSpPr>
          <p:cNvPr id="12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6916" y="257553"/>
            <a:ext cx="11518900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INICIATIVA PRIVADA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AEROPUERTO RAFAEL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N</a:t>
            </a:r>
            <a:r>
              <a:rPr lang="es-MX" dirty="0" smtClean="0">
                <a:solidFill>
                  <a:schemeClr val="accent6"/>
                </a:solidFill>
                <a:sym typeface="Helvetica Neue Bold Condensed"/>
              </a:rPr>
              <a:t>Ú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ÑEZ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– CARTAGENA (LADO</a:t>
            </a:r>
            <a:r>
              <a:rPr kumimoji="0" lang="es-MX" sz="24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 AIRE)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Helvetica Neue Bold Condense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3" name="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38882" y="95434"/>
            <a:ext cx="5053118" cy="4719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   PROYECTOS EN ESTRUCTURACI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Helvetica Neue Bold Condense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740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1315"/>
              </p:ext>
            </p:extLst>
          </p:nvPr>
        </p:nvGraphicFramePr>
        <p:xfrm>
          <a:off x="568394" y="1380283"/>
          <a:ext cx="11087099" cy="48075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9512">
                  <a:extLst>
                    <a:ext uri="{9D8B030D-6E8A-4147-A177-3AD203B41FA5}">
                      <a16:colId xmlns="" xmlns:a16="http://schemas.microsoft.com/office/drawing/2014/main" val="2526571900"/>
                    </a:ext>
                  </a:extLst>
                </a:gridCol>
                <a:gridCol w="1194093">
                  <a:extLst>
                    <a:ext uri="{9D8B030D-6E8A-4147-A177-3AD203B41FA5}">
                      <a16:colId xmlns="" xmlns:a16="http://schemas.microsoft.com/office/drawing/2014/main" val="3926820846"/>
                    </a:ext>
                  </a:extLst>
                </a:gridCol>
                <a:gridCol w="953350">
                  <a:extLst>
                    <a:ext uri="{9D8B030D-6E8A-4147-A177-3AD203B41FA5}">
                      <a16:colId xmlns="" xmlns:a16="http://schemas.microsoft.com/office/drawing/2014/main" val="3122259401"/>
                    </a:ext>
                  </a:extLst>
                </a:gridCol>
                <a:gridCol w="3187461">
                  <a:extLst>
                    <a:ext uri="{9D8B030D-6E8A-4147-A177-3AD203B41FA5}">
                      <a16:colId xmlns="" xmlns:a16="http://schemas.microsoft.com/office/drawing/2014/main" val="1542606738"/>
                    </a:ext>
                  </a:extLst>
                </a:gridCol>
                <a:gridCol w="1014338">
                  <a:extLst>
                    <a:ext uri="{9D8B030D-6E8A-4147-A177-3AD203B41FA5}">
                      <a16:colId xmlns="" xmlns:a16="http://schemas.microsoft.com/office/drawing/2014/main" val="1632692375"/>
                    </a:ext>
                  </a:extLst>
                </a:gridCol>
                <a:gridCol w="2940297">
                  <a:extLst>
                    <a:ext uri="{9D8B030D-6E8A-4147-A177-3AD203B41FA5}">
                      <a16:colId xmlns="" xmlns:a16="http://schemas.microsoft.com/office/drawing/2014/main" val="828083279"/>
                    </a:ext>
                  </a:extLst>
                </a:gridCol>
                <a:gridCol w="1438048">
                  <a:extLst>
                    <a:ext uri="{9D8B030D-6E8A-4147-A177-3AD203B41FA5}">
                      <a16:colId xmlns="" xmlns:a16="http://schemas.microsoft.com/office/drawing/2014/main" val="1296644579"/>
                    </a:ext>
                  </a:extLst>
                </a:gridCol>
              </a:tblGrid>
              <a:tr h="5184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Peticionario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 de Servicio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Clase de solicitud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Ubicación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Estado actual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Capex</a:t>
                      </a:r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USD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947989"/>
                  </a:ext>
                </a:extLst>
              </a:tr>
              <a:tr h="1840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SOLICITUDES NUEVAS - AUDIENCIA </a:t>
                      </a:r>
                      <a:r>
                        <a:rPr lang="es-MX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</a:t>
                      </a:r>
                      <a:r>
                        <a:rPr lang="es-MX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Ú</a:t>
                      </a:r>
                      <a:r>
                        <a:rPr lang="es-MX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BLICA</a:t>
                      </a:r>
                      <a:endParaRPr lang="es-MX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rgbClr val="F9A6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2494254"/>
                  </a:ext>
                </a:extLst>
              </a:tr>
              <a:tr h="5244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161616"/>
                          </a:solidFill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PETROCOSTA S.A.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Público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Terminal hidrocarburos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Cartagena - Bolívar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En 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evaluaci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ó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n jur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í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dica,</a:t>
                      </a:r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/>
                      </a:r>
                      <a:b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</a:b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t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é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cnica y</a:t>
                      </a:r>
                      <a:r>
                        <a:rPr lang="es-MX" sz="1400" u="none" strike="noStrike" baseline="0" dirty="0" smtClean="0">
                          <a:solidFill>
                            <a:srgbClr val="161616"/>
                          </a:solidFill>
                          <a:effectLst/>
                        </a:rPr>
                        <a:t> f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inanciera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 $              722.581 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2444099"/>
                  </a:ext>
                </a:extLst>
              </a:tr>
              <a:tr h="5244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161616"/>
                          </a:solidFill>
                          <a:effectLst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OCEANOS S.A.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Privado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Muelle para actividades pesqueras propias de la sociedad Océanos S.A.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Cartagena - Bolívar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En evaluación jurídica,</a:t>
                      </a:r>
                      <a:b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</a:b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técnica y</a:t>
                      </a:r>
                      <a:r>
                        <a:rPr lang="es-MX" sz="1400" u="none" strike="noStrike" baseline="0" dirty="0" smtClean="0">
                          <a:solidFill>
                            <a:srgbClr val="161616"/>
                          </a:solidFill>
                          <a:effectLst/>
                        </a:rPr>
                        <a:t> f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inanciera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N.D.</a:t>
                      </a:r>
                      <a:endParaRPr lang="es-MX" sz="1400" b="1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921763"/>
                  </a:ext>
                </a:extLst>
              </a:tr>
              <a:tr h="1840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161616"/>
                          </a:solidFill>
                          <a:effectLst/>
                        </a:rPr>
                        <a:t>SOLICITUDES CON </a:t>
                      </a:r>
                      <a:r>
                        <a:rPr lang="es-MX" sz="1400" b="1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RESOLUCI</a:t>
                      </a:r>
                      <a:r>
                        <a:rPr lang="es-MX" sz="1400" b="1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Ó</a:t>
                      </a:r>
                      <a:r>
                        <a:rPr lang="es-MX" sz="1400" b="1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N </a:t>
                      </a:r>
                      <a:r>
                        <a:rPr lang="es-MX" sz="1400" b="1" u="none" strike="noStrike" dirty="0">
                          <a:solidFill>
                            <a:srgbClr val="161616"/>
                          </a:solidFill>
                          <a:effectLst/>
                        </a:rPr>
                        <a:t>DE </a:t>
                      </a:r>
                      <a:r>
                        <a:rPr lang="es-MX" sz="1400" b="1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FIJACI</a:t>
                      </a:r>
                      <a:r>
                        <a:rPr lang="es-MX" sz="1400" b="1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Ó</a:t>
                      </a:r>
                      <a:r>
                        <a:rPr lang="es-MX" sz="1400" b="1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N </a:t>
                      </a:r>
                      <a:r>
                        <a:rPr lang="es-MX" sz="1400" b="1" u="none" strike="noStrike" dirty="0">
                          <a:solidFill>
                            <a:srgbClr val="161616"/>
                          </a:solidFill>
                          <a:effectLst/>
                        </a:rPr>
                        <a:t>DE CONDICIONES </a:t>
                      </a:r>
                      <a:endParaRPr lang="es-MX" sz="1400" b="1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1340614"/>
                  </a:ext>
                </a:extLst>
              </a:tr>
              <a:tr h="6992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161616"/>
                          </a:solidFill>
                          <a:effectLst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EXXON MOBIL 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Privado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Descargue </a:t>
                      </a:r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de hidrocarburos para fabricación de lubricantes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Cartagena - Bolívar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En fijación de condiciones Resolución No. 1103 de 25 de junio de 2015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 $              225.000 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9469555"/>
                  </a:ext>
                </a:extLst>
              </a:tr>
              <a:tr h="8740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161616"/>
                          </a:solidFill>
                          <a:effectLst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BULLPESA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P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ú</a:t>
                      </a:r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blico 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Terminal hidrocarburos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Cartagena - Bolívar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En fijación de condiciones Resolución No</a:t>
                      </a:r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. 763 del 7 de mayo de 2015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 $         14.801.238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6498029"/>
                  </a:ext>
                </a:extLst>
              </a:tr>
              <a:tr h="12236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161616"/>
                          </a:solidFill>
                          <a:effectLst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OINSAS S.A.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Público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Instalación portuaria para manejo de todo tipo de carga, como granel sólido y líquido que incluye hidrocarburos.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Cartagena - Bolívar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solidFill>
                            <a:srgbClr val="161616"/>
                          </a:solidFill>
                          <a:effectLst/>
                        </a:rPr>
                        <a:t>En fijación de condiciones Resolución </a:t>
                      </a:r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No. 1764. Del 26 de diciembre de 2014. 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rgbClr val="161616"/>
                          </a:solidFill>
                          <a:effectLst/>
                        </a:rPr>
                        <a:t> $         21.415.731</a:t>
                      </a:r>
                      <a:endParaRPr lang="es-MX" sz="1400" b="0" i="0" u="none" strike="noStrike" dirty="0">
                        <a:solidFill>
                          <a:srgbClr val="16161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254" marR="8254" marT="82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6176568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6916" y="298083"/>
            <a:ext cx="11518900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SOLICITUDES PORTUARIAS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38882" y="95434"/>
            <a:ext cx="5053118" cy="4719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   PROYECTOS EN ESTRUCTURACI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  <a:sym typeface="Helvetica Neue Bold Condensed"/>
              </a:rPr>
              <a:t>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  <a:sym typeface="Helvetica Neue Bold Condense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66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40118" y="1838492"/>
            <a:ext cx="9711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MX" sz="2400" dirty="0" smtClean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Apoyo en la ejecución de los proyectos.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 smtClean="0">
              <a:solidFill>
                <a:srgbClr val="424242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social.</a:t>
            </a:r>
          </a:p>
          <a:p>
            <a:pPr algn="just"/>
            <a:endParaRPr lang="es-MX" sz="2400" dirty="0">
              <a:solidFill>
                <a:srgbClr val="424242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</a:t>
            </a:r>
            <a:r>
              <a:rPr lang="es-MX" sz="2400" dirty="0" smtClean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ón para la oportuna </a:t>
            </a:r>
            <a:r>
              <a:rPr lang="es-MX" sz="2400" dirty="0" smtClean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 </a:t>
            </a:r>
            <a:r>
              <a:rPr lang="es-MX" sz="2400" dirty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2400" dirty="0" smtClean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predios.</a:t>
            </a:r>
            <a:endParaRPr lang="es-MX" sz="2400" dirty="0">
              <a:solidFill>
                <a:srgbClr val="424242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400" dirty="0">
              <a:solidFill>
                <a:srgbClr val="424242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Agilidad en la </a:t>
            </a:r>
            <a:r>
              <a:rPr lang="es-MX" sz="2400" dirty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obtención de permisos </a:t>
            </a:r>
            <a:r>
              <a:rPr lang="es-MX" sz="2400" dirty="0" smtClean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MX" sz="2400" dirty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entidades ambientales locales y de servicios </a:t>
            </a:r>
            <a:r>
              <a:rPr lang="es-MX" sz="2400" dirty="0" smtClean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424242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42424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en la solución de problemáticas de invasión de derecho de vía. 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0979" y="236923"/>
            <a:ext cx="8639175" cy="748669"/>
          </a:xfrm>
        </p:spPr>
        <p:txBody>
          <a:bodyPr/>
          <a:lstStyle/>
          <a:p>
            <a:r>
              <a:rPr lang="es-MX" sz="2800" dirty="0">
                <a:solidFill>
                  <a:schemeClr val="accent5"/>
                </a:solidFill>
              </a:rPr>
              <a:t>¿</a:t>
            </a:r>
            <a:r>
              <a:rPr lang="es-MX" sz="2800" dirty="0" smtClean="0">
                <a:solidFill>
                  <a:schemeClr val="accent5"/>
                </a:solidFill>
              </a:rPr>
              <a:t>Qué esperamos </a:t>
            </a:r>
            <a:r>
              <a:rPr lang="es-MX" sz="2800" dirty="0">
                <a:solidFill>
                  <a:schemeClr val="accent5"/>
                </a:solidFill>
              </a:rPr>
              <a:t>de la Región?</a:t>
            </a:r>
          </a:p>
        </p:txBody>
      </p:sp>
    </p:spTree>
    <p:extLst>
      <p:ext uri="{BB962C8B-B14F-4D97-AF65-F5344CB8AC3E}">
        <p14:creationId xmlns:p14="http://schemas.microsoft.com/office/powerpoint/2010/main" val="193003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INhujfU6MAa85KtouS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5EhUBZrUe.6bQ08g6vX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Gt9aRmU.JzfakDQy1x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uJszGIkGAgfOgAhCJ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5ckO2TiU.KVBhPF5X0I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PkGicEpUmooZjK8gl92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jax1kIXUqsM5.6cUQf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ab9mNBH0Gcc7hbKbeC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e.ToiKTUuLsdf6.4v0V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.FdzpqqEieoXdHUEYAM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mkDcN.YEu75pGj6X.Dk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0k2Vxv4E2IaC27ejpM4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7phmuGLkeCwSvWah7Nl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e.ToiKTUuLsdf6.4v0V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.FdzpqqEieoXdHUEYAM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mkDcN.YEu75pGj6X.Dk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0k2Vxv4E2IaC27ejpM4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7phmuGLkeCwSvWah7Nl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INhujfU6MAa85KtouS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uJszGIkGAgfOgAhCJb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5ckO2TiU.KVBhPF5X0I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PkGicEpUmooZjK8gl92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heme/theme1.xml><?xml version="1.0" encoding="utf-8"?>
<a:theme xmlns:a="http://schemas.openxmlformats.org/drawingml/2006/main" name="PLANTILLA ANI PPT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LANTILLA ANI PPT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665</Words>
  <Application>Microsoft Macintosh PowerPoint</Application>
  <PresentationFormat>Personalizado</PresentationFormat>
  <Paragraphs>196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PLANTILLA ANI PPT</vt:lpstr>
      <vt:lpstr>1_PLANTILLA ANI PPT</vt:lpstr>
      <vt:lpstr>think-cell Slide</vt:lpstr>
      <vt:lpstr>Informe Bolívar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esperamos de la Región?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Cecilia  Cardona Restrepo</dc:creator>
  <cp:lastModifiedBy>Vanessa Vergara</cp:lastModifiedBy>
  <cp:revision>214</cp:revision>
  <cp:lastPrinted>2016-03-29T21:39:26Z</cp:lastPrinted>
  <dcterms:created xsi:type="dcterms:W3CDTF">2015-09-16T17:13:41Z</dcterms:created>
  <dcterms:modified xsi:type="dcterms:W3CDTF">2016-07-14T01:31:41Z</dcterms:modified>
</cp:coreProperties>
</file>