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5"/>
  </p:notesMasterIdLst>
  <p:sldIdLst>
    <p:sldId id="381" r:id="rId3"/>
    <p:sldId id="578" r:id="rId4"/>
    <p:sldId id="579" r:id="rId5"/>
    <p:sldId id="580" r:id="rId6"/>
    <p:sldId id="590" r:id="rId7"/>
    <p:sldId id="458" r:id="rId8"/>
    <p:sldId id="591" r:id="rId9"/>
    <p:sldId id="601" r:id="rId10"/>
    <p:sldId id="592" r:id="rId11"/>
    <p:sldId id="593" r:id="rId12"/>
    <p:sldId id="594" r:id="rId13"/>
    <p:sldId id="595" r:id="rId14"/>
    <p:sldId id="584" r:id="rId15"/>
    <p:sldId id="588" r:id="rId16"/>
    <p:sldId id="596" r:id="rId17"/>
    <p:sldId id="597" r:id="rId18"/>
    <p:sldId id="586" r:id="rId19"/>
    <p:sldId id="587" r:id="rId20"/>
    <p:sldId id="598" r:id="rId21"/>
    <p:sldId id="599" r:id="rId22"/>
    <p:sldId id="600" r:id="rId23"/>
    <p:sldId id="574" r:id="rId24"/>
  </p:sldIdLst>
  <p:sldSz cx="12192000" cy="6858000"/>
  <p:notesSz cx="7004050" cy="9296400"/>
  <p:custDataLst>
    <p:tags r:id="rId26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7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ABAB"/>
    <a:srgbClr val="D8EEC0"/>
    <a:srgbClr val="CCE9AD"/>
    <a:srgbClr val="00FFFF"/>
    <a:srgbClr val="D2ECB6"/>
    <a:srgbClr val="F37AFB"/>
    <a:srgbClr val="FF9797"/>
    <a:srgbClr val="FFFF66"/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90" y="156"/>
      </p:cViewPr>
      <p:guideLst>
        <p:guide orient="horz" pos="2160"/>
        <p:guide pos="3840"/>
        <p:guide pos="17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071225971105313E-2"/>
          <c:y val="5.2869183531207703E-3"/>
          <c:w val="0.97242165143178416"/>
          <c:h val="0.798817561977149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'Nuevas calzadas construidas'!$B$66</c:f>
              <c:strCache>
                <c:ptCount val="1"/>
                <c:pt idx="0">
                  <c:v>Ejecutado*/proyectado 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'Nuevas calzadas construidas'!$C$65:$G$65</c:f>
              <c:strCache>
                <c:ptCount val="5"/>
                <c:pt idx="0">
                  <c:v>LB a 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'Nuevas calzadas construidas'!$C$66:$G$66</c:f>
              <c:numCache>
                <c:formatCode>0</c:formatCode>
                <c:ptCount val="5"/>
                <c:pt idx="0" formatCode="General">
                  <c:v>1796</c:v>
                </c:pt>
                <c:pt idx="1">
                  <c:v>1796</c:v>
                </c:pt>
                <c:pt idx="2">
                  <c:v>2052.4</c:v>
                </c:pt>
                <c:pt idx="3">
                  <c:v>2292.8000000000002</c:v>
                </c:pt>
                <c:pt idx="4">
                  <c:v>2413.42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2-401E-8790-56C73410BC75}"/>
            </c:ext>
          </c:extLst>
        </c:ser>
        <c:ser>
          <c:idx val="1"/>
          <c:order val="1"/>
          <c:tx>
            <c:strRef>
              <c:f>'Nuevas calzadas construidas'!$B$67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62-401E-8790-56C73410BC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'Nuevas calzadas construidas'!$C$65:$G$65</c:f>
              <c:strCache>
                <c:ptCount val="5"/>
                <c:pt idx="0">
                  <c:v>LB a 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'Nuevas calzadas construidas'!$C$67:$G$67</c:f>
              <c:numCache>
                <c:formatCode>0</c:formatCode>
                <c:ptCount val="5"/>
                <c:pt idx="1">
                  <c:v>256.39999999999998</c:v>
                </c:pt>
                <c:pt idx="2">
                  <c:v>240.4</c:v>
                </c:pt>
                <c:pt idx="3">
                  <c:v>120.62</c:v>
                </c:pt>
                <c:pt idx="4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2-401E-8790-56C73410BC75}"/>
            </c:ext>
          </c:extLst>
        </c:ser>
        <c:ser>
          <c:idx val="2"/>
          <c:order val="2"/>
          <c:tx>
            <c:strRef>
              <c:f>'Nuevas calzadas construidas'!$B$68</c:f>
              <c:strCache>
                <c:ptCount val="1"/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4091732836681429E-2"/>
                  <c:y val="-9.9614972444106286E-3"/>
                </c:manualLayout>
              </c:layout>
              <c:tx>
                <c:rich>
                  <a:bodyPr/>
                  <a:lstStyle/>
                  <a:p>
                    <a:fld id="{568F5C0A-7E78-4AA7-9168-7D0A39D7732E}" type="VALUE">
                      <a:rPr lang="en-US" sz="2000">
                        <a:solidFill>
                          <a:srgbClr val="FF33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62-401E-8790-56C73410BC75}"/>
                </c:ext>
              </c:extLst>
            </c:dLbl>
            <c:dLbl>
              <c:idx val="2"/>
              <c:layout>
                <c:manualLayout>
                  <c:x val="-5.639350870207209E-2"/>
                  <c:y val="4.98074862220531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33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62-401E-8790-56C73410BC75}"/>
                </c:ext>
              </c:extLst>
            </c:dLbl>
            <c:dLbl>
              <c:idx val="3"/>
              <c:layout>
                <c:manualLayout>
                  <c:x val="-5.7544396634767438E-2"/>
                  <c:y val="2.49037431110263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33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62-401E-8790-56C73410BC75}"/>
                </c:ext>
              </c:extLst>
            </c:dLbl>
            <c:dLbl>
              <c:idx val="4"/>
              <c:layout>
                <c:manualLayout>
                  <c:x val="-5.7544396634767438E-2"/>
                  <c:y val="4.98074862220531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33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62-401E-8790-56C73410B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5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'Nuevas calzadas construidas'!$C$65:$G$65</c:f>
              <c:strCache>
                <c:ptCount val="5"/>
                <c:pt idx="0">
                  <c:v>LB a 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'Nuevas calzadas construidas'!$C$68:$G$68</c:f>
              <c:numCache>
                <c:formatCode>0</c:formatCode>
                <c:ptCount val="5"/>
                <c:pt idx="1">
                  <c:v>74</c:v>
                </c:pt>
                <c:pt idx="2">
                  <c:v>164</c:v>
                </c:pt>
                <c:pt idx="3">
                  <c:v>372.57999999999993</c:v>
                </c:pt>
                <c:pt idx="4">
                  <c:v>586.92000000000007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62-401E-8790-56C73410B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8528703"/>
        <c:axId val="816442959"/>
      </c:barChart>
      <c:catAx>
        <c:axId val="177852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CO"/>
          </a:p>
        </c:txPr>
        <c:crossAx val="816442959"/>
        <c:crosses val="autoZero"/>
        <c:auto val="1"/>
        <c:lblAlgn val="ctr"/>
        <c:lblOffset val="100"/>
        <c:noMultiLvlLbl val="0"/>
      </c:catAx>
      <c:valAx>
        <c:axId val="8164429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8528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327389949648565E-2"/>
          <c:y val="5.0941311197261203E-2"/>
          <c:w val="0.96867261005035143"/>
          <c:h val="0.826125421920407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graficas!$B$26</c:f>
              <c:strCache>
                <c:ptCount val="1"/>
                <c:pt idx="0">
                  <c:v>Meta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8CCE4">
                  <a:lumMod val="25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D9C-4AB4-BB18-3EEA761E9758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D9C-4AB4-BB18-3EEA761E975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D9C-4AB4-BB18-3EEA761E9758}"/>
              </c:ext>
            </c:extLst>
          </c:dPt>
          <c:dPt>
            <c:idx val="3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D9C-4AB4-BB18-3EEA761E975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8 Bn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9C-4AB4-BB18-3EEA761E9758}"/>
                </c:ext>
              </c:extLst>
            </c:dLbl>
            <c:dLbl>
              <c:idx val="1"/>
              <c:layout>
                <c:manualLayout>
                  <c:x val="1.4239722704385712E-3"/>
                  <c:y val="-7.00443028962341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9C-4AB4-BB18-3EEA761E9758}"/>
                </c:ext>
              </c:extLst>
            </c:dLbl>
            <c:dLbl>
              <c:idx val="2"/>
              <c:layout>
                <c:manualLayout>
                  <c:x val="7.1198613521927514E-3"/>
                  <c:y val="-7.6411966795891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9C-4AB4-BB18-3EEA761E9758}"/>
                </c:ext>
              </c:extLst>
            </c:dLbl>
            <c:dLbl>
              <c:idx val="3"/>
              <c:layout>
                <c:manualLayout>
                  <c:x val="-1.4239722704385712E-3"/>
                  <c:y val="-6.0492807046747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9C-4AB4-BB18-3EEA761E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graficas!$C$25:$F$25</c:f>
              <c:strCache>
                <c:ptCount val="4"/>
                <c:pt idx="0">
                  <c:v>carreteras</c:v>
                </c:pt>
                <c:pt idx="1">
                  <c:v>Aeropuertos</c:v>
                </c:pt>
                <c:pt idx="2">
                  <c:v>Ferreo</c:v>
                </c:pt>
                <c:pt idx="3">
                  <c:v>Puertos</c:v>
                </c:pt>
              </c:strCache>
            </c:strRef>
          </c:cat>
          <c:val>
            <c:numRef>
              <c:f>graficas!$C$26:$F$26</c:f>
              <c:numCache>
                <c:formatCode>_(* #,##0_);_(* \(#,##0\);_(* "-"_);_(@_)</c:formatCode>
                <c:ptCount val="4"/>
                <c:pt idx="0">
                  <c:v>8030587.2228304809</c:v>
                </c:pt>
                <c:pt idx="1">
                  <c:v>554732</c:v>
                </c:pt>
                <c:pt idx="2">
                  <c:v>247021.09518599999</c:v>
                </c:pt>
                <c:pt idx="3">
                  <c:v>288318.82199999999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9C-4AB4-BB18-3EEA761E9758}"/>
            </c:ext>
          </c:extLst>
        </c:ser>
        <c:ser>
          <c:idx val="1"/>
          <c:order val="1"/>
          <c:tx>
            <c:strRef>
              <c:f>graficas!$B$27</c:f>
              <c:strCache>
                <c:ptCount val="1"/>
                <c:pt idx="0">
                  <c:v>Castigo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graficas!$C$25:$F$25</c:f>
              <c:strCache>
                <c:ptCount val="4"/>
                <c:pt idx="0">
                  <c:v>carreteras</c:v>
                </c:pt>
                <c:pt idx="1">
                  <c:v>Aeropuertos</c:v>
                </c:pt>
                <c:pt idx="2">
                  <c:v>Ferreo</c:v>
                </c:pt>
                <c:pt idx="3">
                  <c:v>Puertos</c:v>
                </c:pt>
              </c:strCache>
            </c:strRef>
          </c:cat>
          <c:val>
            <c:numRef>
              <c:f>graficas!$C$27:$F$27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ED9C-4AB4-BB18-3EEA761E9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9513455"/>
        <c:axId val="563254895"/>
      </c:barChart>
      <c:catAx>
        <c:axId val="2029513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CO"/>
          </a:p>
        </c:txPr>
        <c:crossAx val="563254895"/>
        <c:crosses val="autoZero"/>
        <c:auto val="1"/>
        <c:lblAlgn val="ctr"/>
        <c:lblOffset val="100"/>
        <c:noMultiLvlLbl val="0"/>
      </c:catAx>
      <c:valAx>
        <c:axId val="563254895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02951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graficas!$C$87</c:f>
              <c:strCache>
                <c:ptCount val="1"/>
                <c:pt idx="0">
                  <c:v>TOTAL META 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graficas!$B$88:$B$97</c:f>
              <c:strCache>
                <c:ptCount val="10"/>
                <c:pt idx="0">
                  <c:v>Conexión Norte</c:v>
                </c:pt>
                <c:pt idx="1">
                  <c:v>Cartagena - Barranquilla - 4G</c:v>
                </c:pt>
                <c:pt idx="2">
                  <c:v>Neiva - Mocoa - Santana</c:v>
                </c:pt>
                <c:pt idx="3">
                  <c:v>Girardot - Honda- Pto Salgar</c:v>
                </c:pt>
                <c:pt idx="4">
                  <c:v>Pacifico 3</c:v>
                </c:pt>
                <c:pt idx="5">
                  <c:v>Bucaramanga - Barranca - Yondó</c:v>
                </c:pt>
                <c:pt idx="6">
                  <c:v>IP - Vía al Nus</c:v>
                </c:pt>
                <c:pt idx="7">
                  <c:v>Magdalena 2</c:v>
                </c:pt>
                <c:pt idx="8">
                  <c:v>IP - Chirajara - Fundadores</c:v>
                </c:pt>
                <c:pt idx="9">
                  <c:v>Perimetral de Oriente</c:v>
                </c:pt>
              </c:strCache>
            </c:strRef>
          </c:cat>
          <c:val>
            <c:numRef>
              <c:f>graficas!$C$88:$C$97</c:f>
              <c:numCache>
                <c:formatCode>_(* #,##0_);_(* \(#,##0\);_(* "-"_);_(@_)</c:formatCode>
                <c:ptCount val="10"/>
                <c:pt idx="0">
                  <c:v>488254.47331874468</c:v>
                </c:pt>
                <c:pt idx="1">
                  <c:v>466906.41883818724</c:v>
                </c:pt>
                <c:pt idx="2">
                  <c:v>435690.75711935433</c:v>
                </c:pt>
                <c:pt idx="3">
                  <c:v>420815.37936822901</c:v>
                </c:pt>
                <c:pt idx="4">
                  <c:v>414238.97724112624</c:v>
                </c:pt>
                <c:pt idx="5">
                  <c:v>407587.92463185801</c:v>
                </c:pt>
                <c:pt idx="6">
                  <c:v>401829.49453045963</c:v>
                </c:pt>
                <c:pt idx="7">
                  <c:v>392930.64487658156</c:v>
                </c:pt>
                <c:pt idx="8">
                  <c:v>373087.73040484946</c:v>
                </c:pt>
                <c:pt idx="9">
                  <c:v>370066.09760318196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0-49F6-915E-FF86D678F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2043823"/>
        <c:axId val="1109788031"/>
      </c:barChart>
      <c:catAx>
        <c:axId val="462043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CO"/>
          </a:p>
        </c:txPr>
        <c:crossAx val="1109788031"/>
        <c:crosses val="autoZero"/>
        <c:auto val="1"/>
        <c:lblAlgn val="ctr"/>
        <c:lblOffset val="100"/>
        <c:noMultiLvlLbl val="0"/>
      </c:catAx>
      <c:valAx>
        <c:axId val="1109788031"/>
        <c:scaling>
          <c:orientation val="minMax"/>
        </c:scaling>
        <c:delete val="1"/>
        <c:axPos val="t"/>
        <c:numFmt formatCode="_(* #,##0_);_(* \(#,##0\);_(* &quot;-&quot;_);_(@_)" sourceLinked="1"/>
        <c:majorTickMark val="none"/>
        <c:minorTickMark val="none"/>
        <c:tickLblPos val="nextTo"/>
        <c:crossAx val="462043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3643617980469E-2"/>
          <c:y val="0"/>
          <c:w val="0.97316352136861817"/>
          <c:h val="0.878769856080775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carreteras!$B$66</c:f>
              <c:strCache>
                <c:ptCount val="1"/>
                <c:pt idx="0">
                  <c:v>Ejecutado*/proyectado 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C1-4FBC-B6A1-53FDC8953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carreteras!$D$65:$G$65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carreteras!$D$66:$G$66</c:f>
              <c:numCache>
                <c:formatCode>0.00</c:formatCode>
                <c:ptCount val="4"/>
                <c:pt idx="0">
                  <c:v>0</c:v>
                </c:pt>
                <c:pt idx="1">
                  <c:v>3.45</c:v>
                </c:pt>
                <c:pt idx="2">
                  <c:v>8.48</c:v>
                </c:pt>
                <c:pt idx="3">
                  <c:v>14.88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1-4FBC-B6A1-53FDC89533C7}"/>
            </c:ext>
          </c:extLst>
        </c:ser>
        <c:ser>
          <c:idx val="1"/>
          <c:order val="1"/>
          <c:tx>
            <c:strRef>
              <c:f>carreteras!$B$67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C1-4FBC-B6A1-53FDC8953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carreteras!$D$65:$G$65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carreteras!$D$67:$G$67</c:f>
              <c:numCache>
                <c:formatCode>0.00</c:formatCode>
                <c:ptCount val="4"/>
                <c:pt idx="0">
                  <c:v>3.45</c:v>
                </c:pt>
                <c:pt idx="1">
                  <c:v>5.03</c:v>
                </c:pt>
                <c:pt idx="2">
                  <c:v>6.4</c:v>
                </c:pt>
                <c:pt idx="3">
                  <c:v>8.0299999999999994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C1-4FBC-B6A1-53FDC89533C7}"/>
            </c:ext>
          </c:extLst>
        </c:ser>
        <c:ser>
          <c:idx val="2"/>
          <c:order val="2"/>
          <c:tx>
            <c:strRef>
              <c:f>carreteras!$B$68</c:f>
              <c:strCache>
                <c:ptCount val="1"/>
                <c:pt idx="0">
                  <c:v>acumulado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8872370904845201E-2"/>
                  <c:y val="-4.3735199672563611E-2"/>
                </c:manualLayout>
              </c:layout>
              <c:tx>
                <c:rich>
                  <a:bodyPr/>
                  <a:lstStyle/>
                  <a:p>
                    <a:fld id="{F0C7CCDF-7775-4B24-9D92-5B87F525896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AC1-4FBC-B6A1-53FDC89533C7}"/>
                </c:ext>
              </c:extLst>
            </c:dLbl>
            <c:dLbl>
              <c:idx val="1"/>
              <c:layout>
                <c:manualLayout>
                  <c:x val="-7.236638728061702E-2"/>
                  <c:y val="-3.0730683772367477E-2"/>
                </c:manualLayout>
              </c:layout>
              <c:tx>
                <c:rich>
                  <a:bodyPr/>
                  <a:lstStyle/>
                  <a:p>
                    <a:fld id="{BB4A80DD-76C0-4A43-822B-9341169FD634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AC1-4FBC-B6A1-53FDC89533C7}"/>
                </c:ext>
              </c:extLst>
            </c:dLbl>
            <c:dLbl>
              <c:idx val="2"/>
              <c:layout>
                <c:manualLayout>
                  <c:x val="-7.7658534284167399E-2"/>
                  <c:y val="-4.1106394544386325E-2"/>
                </c:manualLayout>
              </c:layout>
              <c:tx>
                <c:rich>
                  <a:bodyPr/>
                  <a:lstStyle/>
                  <a:p>
                    <a:fld id="{35BD5CAF-3A95-416F-83D9-0C674FE9892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AC1-4FBC-B6A1-53FDC89533C7}"/>
                </c:ext>
              </c:extLst>
            </c:dLbl>
            <c:dLbl>
              <c:idx val="3"/>
              <c:layout>
                <c:manualLayout>
                  <c:x val="-6.3399221479700299E-2"/>
                  <c:y val="-2.8419438946020972E-2"/>
                </c:manualLayout>
              </c:layout>
              <c:tx>
                <c:rich>
                  <a:bodyPr/>
                  <a:lstStyle/>
                  <a:p>
                    <a:fld id="{DAA2771B-879C-4AF0-A0D4-B5C442B59003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AC1-4FBC-B6A1-53FDC8953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carreteras!$D$65:$G$65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carreteras!$D$68:$G$68</c:f>
              <c:numCache>
                <c:formatCode>0.00</c:formatCode>
                <c:ptCount val="4"/>
                <c:pt idx="0">
                  <c:v>4.9999999999999822E-2</c:v>
                </c:pt>
                <c:pt idx="1">
                  <c:v>1.9999999999999574E-2</c:v>
                </c:pt>
                <c:pt idx="2">
                  <c:v>0.61999999999999922</c:v>
                </c:pt>
                <c:pt idx="3">
                  <c:v>1.0899999999999999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C1-4FBC-B6A1-53FDC8953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8528703"/>
        <c:axId val="816442959"/>
      </c:barChart>
      <c:catAx>
        <c:axId val="177852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CO"/>
          </a:p>
        </c:txPr>
        <c:crossAx val="816442959"/>
        <c:crosses val="autoZero"/>
        <c:auto val="1"/>
        <c:lblAlgn val="ctr"/>
        <c:lblOffset val="100"/>
        <c:noMultiLvlLbl val="0"/>
      </c:catAx>
      <c:valAx>
        <c:axId val="816442959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78528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4DD66-177A-45DC-8F93-AD7BFD786F3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7C216B9-1F6D-414E-A2C8-777EB38F8C9A}">
      <dgm:prSet phldrT="[Texto]" custT="1"/>
      <dgm:spPr/>
      <dgm:t>
        <a:bodyPr/>
        <a:lstStyle/>
        <a:p>
          <a:r>
            <a:rPr lang="es-ES" sz="1800" b="1" dirty="0">
              <a:solidFill>
                <a:srgbClr val="000000"/>
              </a:solidFill>
              <a:latin typeface="Candara" panose="020E0502030303020204" pitchFamily="34" charset="0"/>
            </a:rPr>
            <a:t>Plan Estratégico</a:t>
          </a:r>
        </a:p>
      </dgm:t>
    </dgm:pt>
    <dgm:pt modelId="{9F59FAEE-412F-4DCB-9C27-A2BDAC0D9A2F}" type="parTrans" cxnId="{203620CF-C010-45B6-9042-69A89C206694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97A19A9A-6356-4812-96B8-95D354A4C706}" type="sibTrans" cxnId="{203620CF-C010-45B6-9042-69A89C206694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A468D1FF-0A93-4122-A6A6-96648ACF406E}">
      <dgm:prSet phldrT="[Texto]" custT="1"/>
      <dgm:spPr/>
      <dgm:t>
        <a:bodyPr/>
        <a:lstStyle/>
        <a:p>
          <a:r>
            <a:rPr lang="es-ES" sz="2000" dirty="0">
              <a:latin typeface="Candara" panose="020E0502030303020204" pitchFamily="34" charset="0"/>
            </a:rPr>
            <a:t>Contiene la Estrategia de la Agencia</a:t>
          </a:r>
        </a:p>
      </dgm:t>
    </dgm:pt>
    <dgm:pt modelId="{84A99FA7-F155-4C49-9079-3E6E21F01070}" type="parTrans" cxnId="{1B2723FC-2D5E-45F5-A628-DCF4348741A0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10636B81-F1FF-4789-904D-AB8A111B497B}" type="sibTrans" cxnId="{1B2723FC-2D5E-45F5-A628-DCF4348741A0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18CC0471-65CE-44CC-91FB-87A22862602F}">
      <dgm:prSet phldrT="[Texto]" custT="1"/>
      <dgm:spPr/>
      <dgm:t>
        <a:bodyPr/>
        <a:lstStyle/>
        <a:p>
          <a:endParaRPr lang="es-ES" sz="1800" b="1" dirty="0">
            <a:solidFill>
              <a:srgbClr val="000000"/>
            </a:solidFill>
            <a:latin typeface="Candara" panose="020E0502030303020204" pitchFamily="34" charset="0"/>
          </a:endParaRPr>
        </a:p>
        <a:p>
          <a:r>
            <a:rPr lang="es-ES" sz="1800" b="1" dirty="0">
              <a:solidFill>
                <a:srgbClr val="000000"/>
              </a:solidFill>
              <a:latin typeface="Candara" panose="020E0502030303020204" pitchFamily="34" charset="0"/>
            </a:rPr>
            <a:t>Plan de </a:t>
          </a:r>
        </a:p>
        <a:p>
          <a:r>
            <a:rPr lang="es-ES" sz="1800" b="1" dirty="0">
              <a:solidFill>
                <a:srgbClr val="000000"/>
              </a:solidFill>
              <a:latin typeface="Candara" panose="020E0502030303020204" pitchFamily="34" charset="0"/>
            </a:rPr>
            <a:t>Acción</a:t>
          </a:r>
        </a:p>
      </dgm:t>
    </dgm:pt>
    <dgm:pt modelId="{4F61F0F7-D52C-4939-90AE-DFE0BAF826D6}" type="parTrans" cxnId="{A85783D8-C233-4E3F-959D-688219C5FF7B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3C027BDC-E819-48B9-8A32-7F1F0FCA1BC9}" type="sibTrans" cxnId="{A85783D8-C233-4E3F-959D-688219C5FF7B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B3E67286-87A8-417E-94A2-01BF676AFF1C}">
      <dgm:prSet phldrT="[Texto]" custT="1"/>
      <dgm:spPr/>
      <dgm:t>
        <a:bodyPr/>
        <a:lstStyle/>
        <a:p>
          <a:r>
            <a:rPr lang="es-ES" sz="2000" dirty="0">
              <a:latin typeface="Candara" panose="020E0502030303020204" pitchFamily="34" charset="0"/>
            </a:rPr>
            <a:t>Contiene las metas estratégicas para la vigencia</a:t>
          </a:r>
        </a:p>
      </dgm:t>
    </dgm:pt>
    <dgm:pt modelId="{7D06C9B0-2A48-48C6-911E-4157B8E1A6E4}" type="parTrans" cxnId="{3BB38E32-077B-4453-A70E-47486D736101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37DF6084-9562-4C84-AA36-6B16158A2ED5}" type="sibTrans" cxnId="{3BB38E32-077B-4453-A70E-47486D736101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E315176B-8B78-43BB-AE4E-E700910BD255}">
      <dgm:prSet phldrT="[Texto]" custT="1"/>
      <dgm:spPr/>
      <dgm:t>
        <a:bodyPr/>
        <a:lstStyle/>
        <a:p>
          <a:r>
            <a:rPr lang="es-ES" sz="1800" b="1" dirty="0">
              <a:solidFill>
                <a:srgbClr val="000000"/>
              </a:solidFill>
              <a:latin typeface="Candara" panose="020E0502030303020204" pitchFamily="34" charset="0"/>
            </a:rPr>
            <a:t>Plan </a:t>
          </a:r>
        </a:p>
        <a:p>
          <a:r>
            <a:rPr lang="es-ES" sz="1800" b="1" dirty="0">
              <a:solidFill>
                <a:srgbClr val="000000"/>
              </a:solidFill>
              <a:latin typeface="Candara" panose="020E0502030303020204" pitchFamily="34" charset="0"/>
            </a:rPr>
            <a:t>Operativo</a:t>
          </a:r>
        </a:p>
      </dgm:t>
    </dgm:pt>
    <dgm:pt modelId="{6A466A46-4ED7-4B08-A129-0D465CCA925A}" type="parTrans" cxnId="{38639B3D-6745-4586-AC54-7026C0A5E973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F728FA88-E4CD-415C-BD96-508DB14B6F78}" type="sibTrans" cxnId="{38639B3D-6745-4586-AC54-7026C0A5E973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FB0CCFFA-A056-4716-A454-B683F2FC49DF}">
      <dgm:prSet phldrT="[Texto]" custT="1"/>
      <dgm:spPr/>
      <dgm:t>
        <a:bodyPr/>
        <a:lstStyle/>
        <a:p>
          <a:r>
            <a:rPr lang="es-ES" sz="2000" dirty="0">
              <a:latin typeface="Candara" panose="020E0502030303020204" pitchFamily="34" charset="0"/>
            </a:rPr>
            <a:t>Contiene la totalidad de las metas de la Agencia</a:t>
          </a:r>
        </a:p>
      </dgm:t>
    </dgm:pt>
    <dgm:pt modelId="{A9A9A627-F65F-4546-9483-EE22B1A1CD3E}" type="parTrans" cxnId="{F92548F4-2EF3-42EE-961B-6B1DA7C6144D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91AA10F4-13DA-4B4C-BF3C-78982CBD5D21}" type="sibTrans" cxnId="{F92548F4-2EF3-42EE-961B-6B1DA7C6144D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AF0537E8-FB40-4ED0-88A4-91CF60E6C9C4}">
      <dgm:prSet phldrT="[Texto]" custT="1"/>
      <dgm:spPr/>
      <dgm:t>
        <a:bodyPr/>
        <a:lstStyle/>
        <a:p>
          <a:r>
            <a:rPr lang="es-ES" sz="2000" dirty="0">
              <a:latin typeface="Candara" panose="020E0502030303020204" pitchFamily="34" charset="0"/>
            </a:rPr>
            <a:t>Refleja las prioridades en el mediano plazo  </a:t>
          </a:r>
        </a:p>
      </dgm:t>
    </dgm:pt>
    <dgm:pt modelId="{F4487E4E-06B0-4CD1-95C1-A470A629C607}" type="parTrans" cxnId="{5BE8EBF9-22F9-47F3-86B2-1F56D8194AD5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4570EA9F-808F-4BDF-84CB-E5C22F679BEB}" type="sibTrans" cxnId="{5BE8EBF9-22F9-47F3-86B2-1F56D8194AD5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5724617A-0192-499A-83BB-9E57EF8E5227}">
      <dgm:prSet phldrT="[Texto]" custT="1"/>
      <dgm:spPr/>
      <dgm:t>
        <a:bodyPr/>
        <a:lstStyle/>
        <a:p>
          <a:r>
            <a:rPr lang="es-ES" sz="2000" dirty="0">
              <a:latin typeface="Candara" panose="020E0502030303020204" pitchFamily="34" charset="0"/>
            </a:rPr>
            <a:t>Será el Plan que se publique y con el cual nos evalúen los entes de control</a:t>
          </a:r>
        </a:p>
      </dgm:t>
    </dgm:pt>
    <dgm:pt modelId="{BC056177-F81C-43E1-AA83-A8EAFDC3391C}" type="parTrans" cxnId="{94FF5BF4-40C3-4ED3-8681-B7858A0512DA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7C258A87-4AA2-4C7A-AE1A-7CA24C77696A}" type="sibTrans" cxnId="{94FF5BF4-40C3-4ED3-8681-B7858A0512DA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F3C029BF-B3CE-446C-A38E-2B6E72C0CE65}">
      <dgm:prSet phldrT="[Texto]" custT="1"/>
      <dgm:spPr/>
      <dgm:t>
        <a:bodyPr/>
        <a:lstStyle/>
        <a:p>
          <a:r>
            <a:rPr lang="es-ES" sz="2000" dirty="0">
              <a:latin typeface="Candara" panose="020E0502030303020204" pitchFamily="34" charset="0"/>
            </a:rPr>
            <a:t>Será la herramienta para fijar los compromisos de los servidores de la Entidad</a:t>
          </a:r>
        </a:p>
      </dgm:t>
    </dgm:pt>
    <dgm:pt modelId="{A138204F-ADEC-4570-9B73-8A16265A2698}" type="parTrans" cxnId="{B93E575E-F5F2-4DD5-B379-1E21DB1C4330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6431F181-E2D9-4E81-A0E2-18DBE49E61A0}" type="sibTrans" cxnId="{B93E575E-F5F2-4DD5-B379-1E21DB1C4330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8447CA98-0FE1-4EAC-838D-3FD59F8763BD}">
      <dgm:prSet phldrT="[Texto]" custT="1"/>
      <dgm:spPr/>
      <dgm:t>
        <a:bodyPr/>
        <a:lstStyle/>
        <a:p>
          <a:r>
            <a:rPr lang="es-ES" sz="2000" dirty="0">
              <a:latin typeface="Candara" panose="020E0502030303020204" pitchFamily="34" charset="0"/>
            </a:rPr>
            <a:t>Se incorporará en la herramienta de seguimiento</a:t>
          </a:r>
        </a:p>
      </dgm:t>
    </dgm:pt>
    <dgm:pt modelId="{654B79C7-BC54-468C-9F2F-73FFA6A461DF}" type="parTrans" cxnId="{A0062B02-E36A-4858-A0E2-2C5930DFDD1E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55A4721C-AE70-467E-A021-90103FDA9058}" type="sibTrans" cxnId="{A0062B02-E36A-4858-A0E2-2C5930DFDD1E}">
      <dgm:prSet/>
      <dgm:spPr/>
      <dgm:t>
        <a:bodyPr/>
        <a:lstStyle/>
        <a:p>
          <a:endParaRPr lang="es-ES" sz="1800">
            <a:latin typeface="Candara" panose="020E0502030303020204" pitchFamily="34" charset="0"/>
          </a:endParaRPr>
        </a:p>
      </dgm:t>
    </dgm:pt>
    <dgm:pt modelId="{BBAC168E-D6B9-4F05-926C-3F57E59DEE12}" type="pres">
      <dgm:prSet presAssocID="{4D44DD66-177A-45DC-8F93-AD7BFD786F32}" presName="linearFlow" presStyleCnt="0">
        <dgm:presLayoutVars>
          <dgm:dir/>
          <dgm:animLvl val="lvl"/>
          <dgm:resizeHandles val="exact"/>
        </dgm:presLayoutVars>
      </dgm:prSet>
      <dgm:spPr/>
    </dgm:pt>
    <dgm:pt modelId="{D9ED2ADE-54CE-43CB-8E5D-06E9B3DDEC01}" type="pres">
      <dgm:prSet presAssocID="{E7C216B9-1F6D-414E-A2C8-777EB38F8C9A}" presName="composite" presStyleCnt="0"/>
      <dgm:spPr/>
    </dgm:pt>
    <dgm:pt modelId="{59FB2BA7-19C5-43D9-A07A-158C80366B30}" type="pres">
      <dgm:prSet presAssocID="{E7C216B9-1F6D-414E-A2C8-777EB38F8C9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3A96493-CCA5-4248-BF71-5478ECC0721A}" type="pres">
      <dgm:prSet presAssocID="{E7C216B9-1F6D-414E-A2C8-777EB38F8C9A}" presName="descendantText" presStyleLbl="alignAcc1" presStyleIdx="0" presStyleCnt="3">
        <dgm:presLayoutVars>
          <dgm:bulletEnabled val="1"/>
        </dgm:presLayoutVars>
      </dgm:prSet>
      <dgm:spPr/>
    </dgm:pt>
    <dgm:pt modelId="{6CEC11C4-9AF2-462B-9613-E622FC38D48B}" type="pres">
      <dgm:prSet presAssocID="{97A19A9A-6356-4812-96B8-95D354A4C706}" presName="sp" presStyleCnt="0"/>
      <dgm:spPr/>
    </dgm:pt>
    <dgm:pt modelId="{EE4DA0A6-C8DE-46A9-9BF9-9D1F1034412B}" type="pres">
      <dgm:prSet presAssocID="{18CC0471-65CE-44CC-91FB-87A22862602F}" presName="composite" presStyleCnt="0"/>
      <dgm:spPr/>
    </dgm:pt>
    <dgm:pt modelId="{9DEF0544-0321-44B9-B007-5A842B1090F8}" type="pres">
      <dgm:prSet presAssocID="{18CC0471-65CE-44CC-91FB-87A22862602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D2AED01-3244-496D-A93C-D3AAEB10BB36}" type="pres">
      <dgm:prSet presAssocID="{18CC0471-65CE-44CC-91FB-87A22862602F}" presName="descendantText" presStyleLbl="alignAcc1" presStyleIdx="1" presStyleCnt="3">
        <dgm:presLayoutVars>
          <dgm:bulletEnabled val="1"/>
        </dgm:presLayoutVars>
      </dgm:prSet>
      <dgm:spPr/>
    </dgm:pt>
    <dgm:pt modelId="{B9B9654F-9C16-4908-AD27-7460DA6F98DE}" type="pres">
      <dgm:prSet presAssocID="{3C027BDC-E819-48B9-8A32-7F1F0FCA1BC9}" presName="sp" presStyleCnt="0"/>
      <dgm:spPr/>
    </dgm:pt>
    <dgm:pt modelId="{8331491A-D88A-46D5-B67F-AEA4B8ADBACA}" type="pres">
      <dgm:prSet presAssocID="{E315176B-8B78-43BB-AE4E-E700910BD255}" presName="composite" presStyleCnt="0"/>
      <dgm:spPr/>
    </dgm:pt>
    <dgm:pt modelId="{62B0C74A-1F89-4EC0-9D35-CDC63C782906}" type="pres">
      <dgm:prSet presAssocID="{E315176B-8B78-43BB-AE4E-E700910BD25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D1514AE-E52B-4022-B7A7-065EC3745D59}" type="pres">
      <dgm:prSet presAssocID="{E315176B-8B78-43BB-AE4E-E700910BD25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0062B02-E36A-4858-A0E2-2C5930DFDD1E}" srcId="{E315176B-8B78-43BB-AE4E-E700910BD255}" destId="{8447CA98-0FE1-4EAC-838D-3FD59F8763BD}" srcOrd="2" destOrd="0" parTransId="{654B79C7-BC54-468C-9F2F-73FFA6A461DF}" sibTransId="{55A4721C-AE70-467E-A021-90103FDA9058}"/>
    <dgm:cxn modelId="{3BB38E32-077B-4453-A70E-47486D736101}" srcId="{18CC0471-65CE-44CC-91FB-87A22862602F}" destId="{B3E67286-87A8-417E-94A2-01BF676AFF1C}" srcOrd="0" destOrd="0" parTransId="{7D06C9B0-2A48-48C6-911E-4157B8E1A6E4}" sibTransId="{37DF6084-9562-4C84-AA36-6B16158A2ED5}"/>
    <dgm:cxn modelId="{91AF113B-C5C5-4F0D-A9DF-5E4B913C7B1A}" type="presOf" srcId="{F3C029BF-B3CE-446C-A38E-2B6E72C0CE65}" destId="{CD1514AE-E52B-4022-B7A7-065EC3745D59}" srcOrd="0" destOrd="1" presId="urn:microsoft.com/office/officeart/2005/8/layout/chevron2"/>
    <dgm:cxn modelId="{38639B3D-6745-4586-AC54-7026C0A5E973}" srcId="{4D44DD66-177A-45DC-8F93-AD7BFD786F32}" destId="{E315176B-8B78-43BB-AE4E-E700910BD255}" srcOrd="2" destOrd="0" parTransId="{6A466A46-4ED7-4B08-A129-0D465CCA925A}" sibTransId="{F728FA88-E4CD-415C-BD96-508DB14B6F78}"/>
    <dgm:cxn modelId="{220B285B-2798-427F-92E6-4184D2B6DDC6}" type="presOf" srcId="{5724617A-0192-499A-83BB-9E57EF8E5227}" destId="{5D2AED01-3244-496D-A93C-D3AAEB10BB36}" srcOrd="0" destOrd="1" presId="urn:microsoft.com/office/officeart/2005/8/layout/chevron2"/>
    <dgm:cxn modelId="{B93E575E-F5F2-4DD5-B379-1E21DB1C4330}" srcId="{E315176B-8B78-43BB-AE4E-E700910BD255}" destId="{F3C029BF-B3CE-446C-A38E-2B6E72C0CE65}" srcOrd="1" destOrd="0" parTransId="{A138204F-ADEC-4570-9B73-8A16265A2698}" sibTransId="{6431F181-E2D9-4E81-A0E2-18DBE49E61A0}"/>
    <dgm:cxn modelId="{ECE5BC62-7303-4BAD-8756-E35DDC4A5935}" type="presOf" srcId="{FB0CCFFA-A056-4716-A454-B683F2FC49DF}" destId="{CD1514AE-E52B-4022-B7A7-065EC3745D59}" srcOrd="0" destOrd="0" presId="urn:microsoft.com/office/officeart/2005/8/layout/chevron2"/>
    <dgm:cxn modelId="{AB0C056B-A850-4431-8A3C-83934E4B88FF}" type="presOf" srcId="{8447CA98-0FE1-4EAC-838D-3FD59F8763BD}" destId="{CD1514AE-E52B-4022-B7A7-065EC3745D59}" srcOrd="0" destOrd="2" presId="urn:microsoft.com/office/officeart/2005/8/layout/chevron2"/>
    <dgm:cxn modelId="{34AD696E-366A-4952-82E3-E1D81F1CCBB9}" type="presOf" srcId="{B3E67286-87A8-417E-94A2-01BF676AFF1C}" destId="{5D2AED01-3244-496D-A93C-D3AAEB10BB36}" srcOrd="0" destOrd="0" presId="urn:microsoft.com/office/officeart/2005/8/layout/chevron2"/>
    <dgm:cxn modelId="{EC998955-3C56-4BDA-BC5D-ACB910B794F0}" type="presOf" srcId="{E7C216B9-1F6D-414E-A2C8-777EB38F8C9A}" destId="{59FB2BA7-19C5-43D9-A07A-158C80366B30}" srcOrd="0" destOrd="0" presId="urn:microsoft.com/office/officeart/2005/8/layout/chevron2"/>
    <dgm:cxn modelId="{8C1DB591-680D-431A-8BC5-C8BD28924F82}" type="presOf" srcId="{AF0537E8-FB40-4ED0-88A4-91CF60E6C9C4}" destId="{A3A96493-CCA5-4248-BF71-5478ECC0721A}" srcOrd="0" destOrd="1" presId="urn:microsoft.com/office/officeart/2005/8/layout/chevron2"/>
    <dgm:cxn modelId="{6D812C9E-6033-4CFD-99E8-71A85E57BA6F}" type="presOf" srcId="{18CC0471-65CE-44CC-91FB-87A22862602F}" destId="{9DEF0544-0321-44B9-B007-5A842B1090F8}" srcOrd="0" destOrd="0" presId="urn:microsoft.com/office/officeart/2005/8/layout/chevron2"/>
    <dgm:cxn modelId="{01C9F8AA-AB5C-4CD5-BB0E-18D856C2297F}" type="presOf" srcId="{A468D1FF-0A93-4122-A6A6-96648ACF406E}" destId="{A3A96493-CCA5-4248-BF71-5478ECC0721A}" srcOrd="0" destOrd="0" presId="urn:microsoft.com/office/officeart/2005/8/layout/chevron2"/>
    <dgm:cxn modelId="{04FF32BE-9121-46A5-B21E-F3DF917B91A9}" type="presOf" srcId="{E315176B-8B78-43BB-AE4E-E700910BD255}" destId="{62B0C74A-1F89-4EC0-9D35-CDC63C782906}" srcOrd="0" destOrd="0" presId="urn:microsoft.com/office/officeart/2005/8/layout/chevron2"/>
    <dgm:cxn modelId="{203620CF-C010-45B6-9042-69A89C206694}" srcId="{4D44DD66-177A-45DC-8F93-AD7BFD786F32}" destId="{E7C216B9-1F6D-414E-A2C8-777EB38F8C9A}" srcOrd="0" destOrd="0" parTransId="{9F59FAEE-412F-4DCB-9C27-A2BDAC0D9A2F}" sibTransId="{97A19A9A-6356-4812-96B8-95D354A4C706}"/>
    <dgm:cxn modelId="{A85783D8-C233-4E3F-959D-688219C5FF7B}" srcId="{4D44DD66-177A-45DC-8F93-AD7BFD786F32}" destId="{18CC0471-65CE-44CC-91FB-87A22862602F}" srcOrd="1" destOrd="0" parTransId="{4F61F0F7-D52C-4939-90AE-DFE0BAF826D6}" sibTransId="{3C027BDC-E819-48B9-8A32-7F1F0FCA1BC9}"/>
    <dgm:cxn modelId="{A4CF48F3-38FA-464F-9F37-E37AAFD89CE2}" type="presOf" srcId="{4D44DD66-177A-45DC-8F93-AD7BFD786F32}" destId="{BBAC168E-D6B9-4F05-926C-3F57E59DEE12}" srcOrd="0" destOrd="0" presId="urn:microsoft.com/office/officeart/2005/8/layout/chevron2"/>
    <dgm:cxn modelId="{94FF5BF4-40C3-4ED3-8681-B7858A0512DA}" srcId="{18CC0471-65CE-44CC-91FB-87A22862602F}" destId="{5724617A-0192-499A-83BB-9E57EF8E5227}" srcOrd="1" destOrd="0" parTransId="{BC056177-F81C-43E1-AA83-A8EAFDC3391C}" sibTransId="{7C258A87-4AA2-4C7A-AE1A-7CA24C77696A}"/>
    <dgm:cxn modelId="{F92548F4-2EF3-42EE-961B-6B1DA7C6144D}" srcId="{E315176B-8B78-43BB-AE4E-E700910BD255}" destId="{FB0CCFFA-A056-4716-A454-B683F2FC49DF}" srcOrd="0" destOrd="0" parTransId="{A9A9A627-F65F-4546-9483-EE22B1A1CD3E}" sibTransId="{91AA10F4-13DA-4B4C-BF3C-78982CBD5D21}"/>
    <dgm:cxn modelId="{5BE8EBF9-22F9-47F3-86B2-1F56D8194AD5}" srcId="{E7C216B9-1F6D-414E-A2C8-777EB38F8C9A}" destId="{AF0537E8-FB40-4ED0-88A4-91CF60E6C9C4}" srcOrd="1" destOrd="0" parTransId="{F4487E4E-06B0-4CD1-95C1-A470A629C607}" sibTransId="{4570EA9F-808F-4BDF-84CB-E5C22F679BEB}"/>
    <dgm:cxn modelId="{1B2723FC-2D5E-45F5-A628-DCF4348741A0}" srcId="{E7C216B9-1F6D-414E-A2C8-777EB38F8C9A}" destId="{A468D1FF-0A93-4122-A6A6-96648ACF406E}" srcOrd="0" destOrd="0" parTransId="{84A99FA7-F155-4C49-9079-3E6E21F01070}" sibTransId="{10636B81-F1FF-4789-904D-AB8A111B497B}"/>
    <dgm:cxn modelId="{63CF4D14-D83E-4E5A-9E41-FCB2B61DC48B}" type="presParOf" srcId="{BBAC168E-D6B9-4F05-926C-3F57E59DEE12}" destId="{D9ED2ADE-54CE-43CB-8E5D-06E9B3DDEC01}" srcOrd="0" destOrd="0" presId="urn:microsoft.com/office/officeart/2005/8/layout/chevron2"/>
    <dgm:cxn modelId="{13E44074-7908-46FC-9A60-AA79DB55183A}" type="presParOf" srcId="{D9ED2ADE-54CE-43CB-8E5D-06E9B3DDEC01}" destId="{59FB2BA7-19C5-43D9-A07A-158C80366B30}" srcOrd="0" destOrd="0" presId="urn:microsoft.com/office/officeart/2005/8/layout/chevron2"/>
    <dgm:cxn modelId="{340B302E-A3F2-4B55-9C5C-41F05C5F6558}" type="presParOf" srcId="{D9ED2ADE-54CE-43CB-8E5D-06E9B3DDEC01}" destId="{A3A96493-CCA5-4248-BF71-5478ECC0721A}" srcOrd="1" destOrd="0" presId="urn:microsoft.com/office/officeart/2005/8/layout/chevron2"/>
    <dgm:cxn modelId="{92788505-0F85-4EB1-824D-F09577C344FF}" type="presParOf" srcId="{BBAC168E-D6B9-4F05-926C-3F57E59DEE12}" destId="{6CEC11C4-9AF2-462B-9613-E622FC38D48B}" srcOrd="1" destOrd="0" presId="urn:microsoft.com/office/officeart/2005/8/layout/chevron2"/>
    <dgm:cxn modelId="{E02D5DB1-2AC8-4AD9-9CD8-7B12B2830F6B}" type="presParOf" srcId="{BBAC168E-D6B9-4F05-926C-3F57E59DEE12}" destId="{EE4DA0A6-C8DE-46A9-9BF9-9D1F1034412B}" srcOrd="2" destOrd="0" presId="urn:microsoft.com/office/officeart/2005/8/layout/chevron2"/>
    <dgm:cxn modelId="{64693311-E176-48B3-80F4-97792E82B648}" type="presParOf" srcId="{EE4DA0A6-C8DE-46A9-9BF9-9D1F1034412B}" destId="{9DEF0544-0321-44B9-B007-5A842B1090F8}" srcOrd="0" destOrd="0" presId="urn:microsoft.com/office/officeart/2005/8/layout/chevron2"/>
    <dgm:cxn modelId="{B5015363-2AD5-48A4-A093-8F1C4A8E0EC9}" type="presParOf" srcId="{EE4DA0A6-C8DE-46A9-9BF9-9D1F1034412B}" destId="{5D2AED01-3244-496D-A93C-D3AAEB10BB36}" srcOrd="1" destOrd="0" presId="urn:microsoft.com/office/officeart/2005/8/layout/chevron2"/>
    <dgm:cxn modelId="{3E7EC39A-37AE-4107-AB3D-544D481CAF9B}" type="presParOf" srcId="{BBAC168E-D6B9-4F05-926C-3F57E59DEE12}" destId="{B9B9654F-9C16-4908-AD27-7460DA6F98DE}" srcOrd="3" destOrd="0" presId="urn:microsoft.com/office/officeart/2005/8/layout/chevron2"/>
    <dgm:cxn modelId="{47527098-C776-4367-B76B-FC0FC64329ED}" type="presParOf" srcId="{BBAC168E-D6B9-4F05-926C-3F57E59DEE12}" destId="{8331491A-D88A-46D5-B67F-AEA4B8ADBACA}" srcOrd="4" destOrd="0" presId="urn:microsoft.com/office/officeart/2005/8/layout/chevron2"/>
    <dgm:cxn modelId="{B88D22C7-F08E-4FC4-B84E-545BD19B6EAD}" type="presParOf" srcId="{8331491A-D88A-46D5-B67F-AEA4B8ADBACA}" destId="{62B0C74A-1F89-4EC0-9D35-CDC63C782906}" srcOrd="0" destOrd="0" presId="urn:microsoft.com/office/officeart/2005/8/layout/chevron2"/>
    <dgm:cxn modelId="{28FFA906-B892-4F68-8FA9-320E9C70DFC5}" type="presParOf" srcId="{8331491A-D88A-46D5-B67F-AEA4B8ADBACA}" destId="{CD1514AE-E52B-4022-B7A7-065EC3745D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6B037-E7DE-409E-BBE5-170F4A4C4A44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CA5E8DE0-801E-4F19-BD64-A198C7D2CADF}">
      <dgm:prSet phldrT="[Texto]" custT="1"/>
      <dgm:spPr/>
      <dgm:t>
        <a:bodyPr/>
        <a:lstStyle/>
        <a:p>
          <a:r>
            <a:rPr lang="es-CO" sz="1800" b="1" dirty="0"/>
            <a:t>Gestionar el desarrollo adecuado de los contratos de concesión en ejecución</a:t>
          </a:r>
        </a:p>
      </dgm:t>
    </dgm:pt>
    <dgm:pt modelId="{D50F8B47-69D4-410F-887F-E0B8A4F581F1}" type="parTrans" cxnId="{4E3DC13F-725F-438A-9233-71D2FAF32437}">
      <dgm:prSet/>
      <dgm:spPr/>
      <dgm:t>
        <a:bodyPr/>
        <a:lstStyle/>
        <a:p>
          <a:endParaRPr lang="es-CO"/>
        </a:p>
      </dgm:t>
    </dgm:pt>
    <dgm:pt modelId="{6F25CEC5-BAA0-4665-A43B-C71DCFE06F2D}" type="sibTrans" cxnId="{4E3DC13F-725F-438A-9233-71D2FAF32437}">
      <dgm:prSet/>
      <dgm:spPr/>
      <dgm:t>
        <a:bodyPr/>
        <a:lstStyle/>
        <a:p>
          <a:endParaRPr lang="es-CO"/>
        </a:p>
      </dgm:t>
    </dgm:pt>
    <dgm:pt modelId="{9D1E55F7-ADD8-4D29-A131-0651A12C32CE}">
      <dgm:prSet phldrT="[Texto]" custT="1"/>
      <dgm:spPr/>
      <dgm:t>
        <a:bodyPr/>
        <a:lstStyle/>
        <a:p>
          <a:r>
            <a:rPr lang="es-CO" sz="1800" b="1" dirty="0"/>
            <a:t>Generar confianza en los ciudadanos, Estado, inversionistas, y usuarios de infraestructura</a:t>
          </a:r>
        </a:p>
      </dgm:t>
    </dgm:pt>
    <dgm:pt modelId="{23E856FF-8A49-4189-A2A8-185C4F5BA1B0}" type="parTrans" cxnId="{126F6DFF-0AB4-4723-8441-7FE8CFFBDD53}">
      <dgm:prSet/>
      <dgm:spPr/>
      <dgm:t>
        <a:bodyPr/>
        <a:lstStyle/>
        <a:p>
          <a:endParaRPr lang="es-CO"/>
        </a:p>
      </dgm:t>
    </dgm:pt>
    <dgm:pt modelId="{D521DDAF-E6E5-46E4-9AC1-7738272BBA28}" type="sibTrans" cxnId="{126F6DFF-0AB4-4723-8441-7FE8CFFBDD53}">
      <dgm:prSet/>
      <dgm:spPr/>
      <dgm:t>
        <a:bodyPr/>
        <a:lstStyle/>
        <a:p>
          <a:endParaRPr lang="es-CO"/>
        </a:p>
      </dgm:t>
    </dgm:pt>
    <dgm:pt modelId="{B71BE6D5-D9AA-48AB-8A76-83D8601F2FF9}">
      <dgm:prSet phldrT="[Texto]" custT="1"/>
      <dgm:spPr/>
      <dgm:t>
        <a:bodyPr/>
        <a:lstStyle/>
        <a:p>
          <a:endParaRPr lang="es-CO" sz="2000" b="1" dirty="0"/>
        </a:p>
        <a:p>
          <a:r>
            <a:rPr lang="es-CO" sz="1800" b="1" dirty="0"/>
            <a:t>Fortalecer la gestión institucional</a:t>
          </a:r>
        </a:p>
      </dgm:t>
    </dgm:pt>
    <dgm:pt modelId="{755A6BDF-1DCA-4D5B-8BDE-39DACE6BB194}" type="parTrans" cxnId="{A1002A13-9F17-482C-B953-A0B0B92C9231}">
      <dgm:prSet/>
      <dgm:spPr/>
      <dgm:t>
        <a:bodyPr/>
        <a:lstStyle/>
        <a:p>
          <a:endParaRPr lang="es-CO"/>
        </a:p>
      </dgm:t>
    </dgm:pt>
    <dgm:pt modelId="{0ED4024B-AD6A-4EC0-8B86-CEAA2E2DBD75}" type="sibTrans" cxnId="{A1002A13-9F17-482C-B953-A0B0B92C9231}">
      <dgm:prSet/>
      <dgm:spPr/>
      <dgm:t>
        <a:bodyPr/>
        <a:lstStyle/>
        <a:p>
          <a:endParaRPr lang="es-CO"/>
        </a:p>
      </dgm:t>
    </dgm:pt>
    <dgm:pt modelId="{940FD1EF-7C53-487F-A37B-EE1BC2704B17}">
      <dgm:prSet phldrT="[Texto]" custT="1"/>
      <dgm:spPr/>
      <dgm:t>
        <a:bodyPr/>
        <a:lstStyle/>
        <a:p>
          <a:r>
            <a:rPr lang="es-CO" sz="1800" b="1" dirty="0"/>
            <a:t>Desarrollar infraestructura de transporte</a:t>
          </a:r>
        </a:p>
      </dgm:t>
    </dgm:pt>
    <dgm:pt modelId="{DC8B97EF-4202-4129-B51F-85CD5CC21157}" type="parTrans" cxnId="{C2E3BB00-1ECA-4F25-A6B5-9C72190F553E}">
      <dgm:prSet/>
      <dgm:spPr/>
      <dgm:t>
        <a:bodyPr/>
        <a:lstStyle/>
        <a:p>
          <a:endParaRPr lang="es-CO"/>
        </a:p>
      </dgm:t>
    </dgm:pt>
    <dgm:pt modelId="{876302EC-705C-4990-8687-E256C699AB67}" type="sibTrans" cxnId="{C2E3BB00-1ECA-4F25-A6B5-9C72190F553E}">
      <dgm:prSet/>
      <dgm:spPr/>
      <dgm:t>
        <a:bodyPr/>
        <a:lstStyle/>
        <a:p>
          <a:endParaRPr lang="es-CO"/>
        </a:p>
      </dgm:t>
    </dgm:pt>
    <dgm:pt modelId="{DF6F4A6A-0A91-4242-BC38-92885199B135}" type="pres">
      <dgm:prSet presAssocID="{B0E6B037-E7DE-409E-BBE5-170F4A4C4A44}" presName="compositeShape" presStyleCnt="0">
        <dgm:presLayoutVars>
          <dgm:chMax val="7"/>
          <dgm:dir/>
          <dgm:resizeHandles val="exact"/>
        </dgm:presLayoutVars>
      </dgm:prSet>
      <dgm:spPr/>
    </dgm:pt>
    <dgm:pt modelId="{F0F48A06-D50A-4D4B-9E0B-1FD9A7A7093F}" type="pres">
      <dgm:prSet presAssocID="{B0E6B037-E7DE-409E-BBE5-170F4A4C4A44}" presName="wedge1" presStyleLbl="node1" presStyleIdx="0" presStyleCnt="4"/>
      <dgm:spPr/>
    </dgm:pt>
    <dgm:pt modelId="{19FAC42C-5868-4658-9013-DD5E75CE0738}" type="pres">
      <dgm:prSet presAssocID="{B0E6B037-E7DE-409E-BBE5-170F4A4C4A44}" presName="dummy1a" presStyleCnt="0"/>
      <dgm:spPr/>
    </dgm:pt>
    <dgm:pt modelId="{B61A7C3A-CEDF-486A-B881-61A735A1C90E}" type="pres">
      <dgm:prSet presAssocID="{B0E6B037-E7DE-409E-BBE5-170F4A4C4A44}" presName="dummy1b" presStyleCnt="0"/>
      <dgm:spPr/>
    </dgm:pt>
    <dgm:pt modelId="{EF705ED5-74D8-4C62-B820-FB04585A43E7}" type="pres">
      <dgm:prSet presAssocID="{B0E6B037-E7DE-409E-BBE5-170F4A4C4A4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B0E5942-4384-4B1A-8D0A-8A6A7701F5D2}" type="pres">
      <dgm:prSet presAssocID="{B0E6B037-E7DE-409E-BBE5-170F4A4C4A44}" presName="wedge2" presStyleLbl="node1" presStyleIdx="1" presStyleCnt="4" custScaleY="110286"/>
      <dgm:spPr/>
    </dgm:pt>
    <dgm:pt modelId="{DA665E7E-ED2B-4D7C-969E-236A6534EF4E}" type="pres">
      <dgm:prSet presAssocID="{B0E6B037-E7DE-409E-BBE5-170F4A4C4A44}" presName="dummy2a" presStyleCnt="0"/>
      <dgm:spPr/>
    </dgm:pt>
    <dgm:pt modelId="{48C77A4F-4551-4575-8ED0-D89A207819C0}" type="pres">
      <dgm:prSet presAssocID="{B0E6B037-E7DE-409E-BBE5-170F4A4C4A44}" presName="dummy2b" presStyleCnt="0"/>
      <dgm:spPr/>
    </dgm:pt>
    <dgm:pt modelId="{D48539A5-5F3F-4558-925F-14B5F69A98BE}" type="pres">
      <dgm:prSet presAssocID="{B0E6B037-E7DE-409E-BBE5-170F4A4C4A4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C0AED93-84D9-438B-93BC-D85B1218FDC7}" type="pres">
      <dgm:prSet presAssocID="{B0E6B037-E7DE-409E-BBE5-170F4A4C4A44}" presName="wedge3" presStyleLbl="node1" presStyleIdx="2" presStyleCnt="4"/>
      <dgm:spPr/>
    </dgm:pt>
    <dgm:pt modelId="{0D6324C0-129D-438B-BBE0-6F26D81B4AB4}" type="pres">
      <dgm:prSet presAssocID="{B0E6B037-E7DE-409E-BBE5-170F4A4C4A44}" presName="dummy3a" presStyleCnt="0"/>
      <dgm:spPr/>
    </dgm:pt>
    <dgm:pt modelId="{15F04B54-72F1-44B0-82DC-0FD99E006BCD}" type="pres">
      <dgm:prSet presAssocID="{B0E6B037-E7DE-409E-BBE5-170F4A4C4A44}" presName="dummy3b" presStyleCnt="0"/>
      <dgm:spPr/>
    </dgm:pt>
    <dgm:pt modelId="{C0C488C4-D837-4556-A8AF-55F75CCBF836}" type="pres">
      <dgm:prSet presAssocID="{B0E6B037-E7DE-409E-BBE5-170F4A4C4A4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B9B114-4C7B-4C13-BE57-8EBF07AF0436}" type="pres">
      <dgm:prSet presAssocID="{B0E6B037-E7DE-409E-BBE5-170F4A4C4A44}" presName="wedge4" presStyleLbl="node1" presStyleIdx="3" presStyleCnt="4"/>
      <dgm:spPr/>
    </dgm:pt>
    <dgm:pt modelId="{C6436404-CD2C-4553-9C4B-628D2B55C88F}" type="pres">
      <dgm:prSet presAssocID="{B0E6B037-E7DE-409E-BBE5-170F4A4C4A44}" presName="dummy4a" presStyleCnt="0"/>
      <dgm:spPr/>
    </dgm:pt>
    <dgm:pt modelId="{CFDDA918-5F32-4C42-A6AB-C75393496227}" type="pres">
      <dgm:prSet presAssocID="{B0E6B037-E7DE-409E-BBE5-170F4A4C4A44}" presName="dummy4b" presStyleCnt="0"/>
      <dgm:spPr/>
    </dgm:pt>
    <dgm:pt modelId="{B69F6E2D-62F4-42E8-9F44-E1E1BFFEAF47}" type="pres">
      <dgm:prSet presAssocID="{B0E6B037-E7DE-409E-BBE5-170F4A4C4A4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8D88577-8EB6-4420-B62B-5FACA204AF9A}" type="pres">
      <dgm:prSet presAssocID="{6F25CEC5-BAA0-4665-A43B-C71DCFE06F2D}" presName="arrowWedge1" presStyleLbl="fgSibTrans2D1" presStyleIdx="0" presStyleCnt="4"/>
      <dgm:spPr/>
    </dgm:pt>
    <dgm:pt modelId="{8AEBC0E3-EEF3-4963-9E18-1E86F2073531}" type="pres">
      <dgm:prSet presAssocID="{D521DDAF-E6E5-46E4-9AC1-7738272BBA28}" presName="arrowWedge2" presStyleLbl="fgSibTrans2D1" presStyleIdx="1" presStyleCnt="4"/>
      <dgm:spPr/>
    </dgm:pt>
    <dgm:pt modelId="{EF0FA2E7-9280-4898-81AA-C42619450A95}" type="pres">
      <dgm:prSet presAssocID="{0ED4024B-AD6A-4EC0-8B86-CEAA2E2DBD75}" presName="arrowWedge3" presStyleLbl="fgSibTrans2D1" presStyleIdx="2" presStyleCnt="4"/>
      <dgm:spPr/>
    </dgm:pt>
    <dgm:pt modelId="{6DF11D8D-1229-42AC-BC2B-37EBE135E416}" type="pres">
      <dgm:prSet presAssocID="{876302EC-705C-4990-8687-E256C699AB67}" presName="arrowWedge4" presStyleLbl="fgSibTrans2D1" presStyleIdx="3" presStyleCnt="4"/>
      <dgm:spPr/>
    </dgm:pt>
  </dgm:ptLst>
  <dgm:cxnLst>
    <dgm:cxn modelId="{C2E3BB00-1ECA-4F25-A6B5-9C72190F553E}" srcId="{B0E6B037-E7DE-409E-BBE5-170F4A4C4A44}" destId="{940FD1EF-7C53-487F-A37B-EE1BC2704B17}" srcOrd="3" destOrd="0" parTransId="{DC8B97EF-4202-4129-B51F-85CD5CC21157}" sibTransId="{876302EC-705C-4990-8687-E256C699AB67}"/>
    <dgm:cxn modelId="{C3EE500D-E5B3-437C-B517-52086FBF0216}" type="presOf" srcId="{CA5E8DE0-801E-4F19-BD64-A198C7D2CADF}" destId="{F0F48A06-D50A-4D4B-9E0B-1FD9A7A7093F}" srcOrd="0" destOrd="0" presId="urn:microsoft.com/office/officeart/2005/8/layout/cycle8"/>
    <dgm:cxn modelId="{A1002A13-9F17-482C-B953-A0B0B92C9231}" srcId="{B0E6B037-E7DE-409E-BBE5-170F4A4C4A44}" destId="{B71BE6D5-D9AA-48AB-8A76-83D8601F2FF9}" srcOrd="2" destOrd="0" parTransId="{755A6BDF-1DCA-4D5B-8BDE-39DACE6BB194}" sibTransId="{0ED4024B-AD6A-4EC0-8B86-CEAA2E2DBD75}"/>
    <dgm:cxn modelId="{125EA91E-BB41-445F-973A-E759BA8B9FEC}" type="presOf" srcId="{B71BE6D5-D9AA-48AB-8A76-83D8601F2FF9}" destId="{C0C488C4-D837-4556-A8AF-55F75CCBF836}" srcOrd="1" destOrd="0" presId="urn:microsoft.com/office/officeart/2005/8/layout/cycle8"/>
    <dgm:cxn modelId="{5E00031F-18F0-4CFB-BB50-89B3EBDEDBA3}" type="presOf" srcId="{B0E6B037-E7DE-409E-BBE5-170F4A4C4A44}" destId="{DF6F4A6A-0A91-4242-BC38-92885199B135}" srcOrd="0" destOrd="0" presId="urn:microsoft.com/office/officeart/2005/8/layout/cycle8"/>
    <dgm:cxn modelId="{4E3DC13F-725F-438A-9233-71D2FAF32437}" srcId="{B0E6B037-E7DE-409E-BBE5-170F4A4C4A44}" destId="{CA5E8DE0-801E-4F19-BD64-A198C7D2CADF}" srcOrd="0" destOrd="0" parTransId="{D50F8B47-69D4-410F-887F-E0B8A4F581F1}" sibTransId="{6F25CEC5-BAA0-4665-A43B-C71DCFE06F2D}"/>
    <dgm:cxn modelId="{17F16F44-D328-4535-8C01-1EB250EB13D4}" type="presOf" srcId="{940FD1EF-7C53-487F-A37B-EE1BC2704B17}" destId="{B69F6E2D-62F4-42E8-9F44-E1E1BFFEAF47}" srcOrd="1" destOrd="0" presId="urn:microsoft.com/office/officeart/2005/8/layout/cycle8"/>
    <dgm:cxn modelId="{18B5274C-47E9-45D3-A97C-53A5FF6CF364}" type="presOf" srcId="{9D1E55F7-ADD8-4D29-A131-0651A12C32CE}" destId="{D48539A5-5F3F-4558-925F-14B5F69A98BE}" srcOrd="1" destOrd="0" presId="urn:microsoft.com/office/officeart/2005/8/layout/cycle8"/>
    <dgm:cxn modelId="{154CA477-0AA0-4887-BD1E-1C9E768B0310}" type="presOf" srcId="{CA5E8DE0-801E-4F19-BD64-A198C7D2CADF}" destId="{EF705ED5-74D8-4C62-B820-FB04585A43E7}" srcOrd="1" destOrd="0" presId="urn:microsoft.com/office/officeart/2005/8/layout/cycle8"/>
    <dgm:cxn modelId="{BBDFF8A9-DD44-4B78-8A9D-C43C23E64281}" type="presOf" srcId="{9D1E55F7-ADD8-4D29-A131-0651A12C32CE}" destId="{AB0E5942-4384-4B1A-8D0A-8A6A7701F5D2}" srcOrd="0" destOrd="0" presId="urn:microsoft.com/office/officeart/2005/8/layout/cycle8"/>
    <dgm:cxn modelId="{771D8CB0-9F63-43FE-B45D-E80D50A86067}" type="presOf" srcId="{B71BE6D5-D9AA-48AB-8A76-83D8601F2FF9}" destId="{4C0AED93-84D9-438B-93BC-D85B1218FDC7}" srcOrd="0" destOrd="0" presId="urn:microsoft.com/office/officeart/2005/8/layout/cycle8"/>
    <dgm:cxn modelId="{590425C1-FDC7-45D7-AB63-3B49B645E4AF}" type="presOf" srcId="{940FD1EF-7C53-487F-A37B-EE1BC2704B17}" destId="{72B9B114-4C7B-4C13-BE57-8EBF07AF0436}" srcOrd="0" destOrd="0" presId="urn:microsoft.com/office/officeart/2005/8/layout/cycle8"/>
    <dgm:cxn modelId="{126F6DFF-0AB4-4723-8441-7FE8CFFBDD53}" srcId="{B0E6B037-E7DE-409E-BBE5-170F4A4C4A44}" destId="{9D1E55F7-ADD8-4D29-A131-0651A12C32CE}" srcOrd="1" destOrd="0" parTransId="{23E856FF-8A49-4189-A2A8-185C4F5BA1B0}" sibTransId="{D521DDAF-E6E5-46E4-9AC1-7738272BBA28}"/>
    <dgm:cxn modelId="{E6C8F954-2E96-4AF8-A68D-8756CF70E821}" type="presParOf" srcId="{DF6F4A6A-0A91-4242-BC38-92885199B135}" destId="{F0F48A06-D50A-4D4B-9E0B-1FD9A7A7093F}" srcOrd="0" destOrd="0" presId="urn:microsoft.com/office/officeart/2005/8/layout/cycle8"/>
    <dgm:cxn modelId="{90CE3BA2-5B68-477F-8AC1-B0E709229DD5}" type="presParOf" srcId="{DF6F4A6A-0A91-4242-BC38-92885199B135}" destId="{19FAC42C-5868-4658-9013-DD5E75CE0738}" srcOrd="1" destOrd="0" presId="urn:microsoft.com/office/officeart/2005/8/layout/cycle8"/>
    <dgm:cxn modelId="{899DD4CD-1CDE-4246-A14B-9E9FFA40BBB4}" type="presParOf" srcId="{DF6F4A6A-0A91-4242-BC38-92885199B135}" destId="{B61A7C3A-CEDF-486A-B881-61A735A1C90E}" srcOrd="2" destOrd="0" presId="urn:microsoft.com/office/officeart/2005/8/layout/cycle8"/>
    <dgm:cxn modelId="{9EFE99EB-7ED6-41C6-A308-9D087F1F66E9}" type="presParOf" srcId="{DF6F4A6A-0A91-4242-BC38-92885199B135}" destId="{EF705ED5-74D8-4C62-B820-FB04585A43E7}" srcOrd="3" destOrd="0" presId="urn:microsoft.com/office/officeart/2005/8/layout/cycle8"/>
    <dgm:cxn modelId="{10291B63-7F18-4D3F-BEF9-90706AAC6244}" type="presParOf" srcId="{DF6F4A6A-0A91-4242-BC38-92885199B135}" destId="{AB0E5942-4384-4B1A-8D0A-8A6A7701F5D2}" srcOrd="4" destOrd="0" presId="urn:microsoft.com/office/officeart/2005/8/layout/cycle8"/>
    <dgm:cxn modelId="{FEF9EB95-5029-4F33-85AF-85A6250FDAB2}" type="presParOf" srcId="{DF6F4A6A-0A91-4242-BC38-92885199B135}" destId="{DA665E7E-ED2B-4D7C-969E-236A6534EF4E}" srcOrd="5" destOrd="0" presId="urn:microsoft.com/office/officeart/2005/8/layout/cycle8"/>
    <dgm:cxn modelId="{DA34F854-97B8-468C-BEFE-1AEFF7B7C18D}" type="presParOf" srcId="{DF6F4A6A-0A91-4242-BC38-92885199B135}" destId="{48C77A4F-4551-4575-8ED0-D89A207819C0}" srcOrd="6" destOrd="0" presId="urn:microsoft.com/office/officeart/2005/8/layout/cycle8"/>
    <dgm:cxn modelId="{76F3A140-3DF1-4E40-A20F-7CDEE53A17F7}" type="presParOf" srcId="{DF6F4A6A-0A91-4242-BC38-92885199B135}" destId="{D48539A5-5F3F-4558-925F-14B5F69A98BE}" srcOrd="7" destOrd="0" presId="urn:microsoft.com/office/officeart/2005/8/layout/cycle8"/>
    <dgm:cxn modelId="{9F655CAD-FD52-4144-BA58-76A050339CF1}" type="presParOf" srcId="{DF6F4A6A-0A91-4242-BC38-92885199B135}" destId="{4C0AED93-84D9-438B-93BC-D85B1218FDC7}" srcOrd="8" destOrd="0" presId="urn:microsoft.com/office/officeart/2005/8/layout/cycle8"/>
    <dgm:cxn modelId="{99BB69E0-B4E7-47DE-8891-21535B6DEC33}" type="presParOf" srcId="{DF6F4A6A-0A91-4242-BC38-92885199B135}" destId="{0D6324C0-129D-438B-BBE0-6F26D81B4AB4}" srcOrd="9" destOrd="0" presId="urn:microsoft.com/office/officeart/2005/8/layout/cycle8"/>
    <dgm:cxn modelId="{F28D2A7B-A282-4917-9432-682A89F219C2}" type="presParOf" srcId="{DF6F4A6A-0A91-4242-BC38-92885199B135}" destId="{15F04B54-72F1-44B0-82DC-0FD99E006BCD}" srcOrd="10" destOrd="0" presId="urn:microsoft.com/office/officeart/2005/8/layout/cycle8"/>
    <dgm:cxn modelId="{2C6588D0-BB7B-4EAF-8683-96A95BC67806}" type="presParOf" srcId="{DF6F4A6A-0A91-4242-BC38-92885199B135}" destId="{C0C488C4-D837-4556-A8AF-55F75CCBF836}" srcOrd="11" destOrd="0" presId="urn:microsoft.com/office/officeart/2005/8/layout/cycle8"/>
    <dgm:cxn modelId="{810A6A07-CE02-4DD9-9BA0-1B86E54058CA}" type="presParOf" srcId="{DF6F4A6A-0A91-4242-BC38-92885199B135}" destId="{72B9B114-4C7B-4C13-BE57-8EBF07AF0436}" srcOrd="12" destOrd="0" presId="urn:microsoft.com/office/officeart/2005/8/layout/cycle8"/>
    <dgm:cxn modelId="{D739A408-DB73-4E9C-848A-5E22F4B9B409}" type="presParOf" srcId="{DF6F4A6A-0A91-4242-BC38-92885199B135}" destId="{C6436404-CD2C-4553-9C4B-628D2B55C88F}" srcOrd="13" destOrd="0" presId="urn:microsoft.com/office/officeart/2005/8/layout/cycle8"/>
    <dgm:cxn modelId="{34F1441A-B5F7-408D-A5BC-CEADE3CB4650}" type="presParOf" srcId="{DF6F4A6A-0A91-4242-BC38-92885199B135}" destId="{CFDDA918-5F32-4C42-A6AB-C75393496227}" srcOrd="14" destOrd="0" presId="urn:microsoft.com/office/officeart/2005/8/layout/cycle8"/>
    <dgm:cxn modelId="{E9F41DCC-CD97-4444-9AB7-09AD7201B63F}" type="presParOf" srcId="{DF6F4A6A-0A91-4242-BC38-92885199B135}" destId="{B69F6E2D-62F4-42E8-9F44-E1E1BFFEAF47}" srcOrd="15" destOrd="0" presId="urn:microsoft.com/office/officeart/2005/8/layout/cycle8"/>
    <dgm:cxn modelId="{29DDB2C6-C4C7-447C-91E0-E4096B5F25D3}" type="presParOf" srcId="{DF6F4A6A-0A91-4242-BC38-92885199B135}" destId="{58D88577-8EB6-4420-B62B-5FACA204AF9A}" srcOrd="16" destOrd="0" presId="urn:microsoft.com/office/officeart/2005/8/layout/cycle8"/>
    <dgm:cxn modelId="{58019150-8480-4F61-B5FC-F3C2F8B147CB}" type="presParOf" srcId="{DF6F4A6A-0A91-4242-BC38-92885199B135}" destId="{8AEBC0E3-EEF3-4963-9E18-1E86F2073531}" srcOrd="17" destOrd="0" presId="urn:microsoft.com/office/officeart/2005/8/layout/cycle8"/>
    <dgm:cxn modelId="{8837EDC3-323E-48D6-8AEB-F47C19462449}" type="presParOf" srcId="{DF6F4A6A-0A91-4242-BC38-92885199B135}" destId="{EF0FA2E7-9280-4898-81AA-C42619450A95}" srcOrd="18" destOrd="0" presId="urn:microsoft.com/office/officeart/2005/8/layout/cycle8"/>
    <dgm:cxn modelId="{8D79DA8E-0CD7-4D3E-A043-93F9EB6BC031}" type="presParOf" srcId="{DF6F4A6A-0A91-4242-BC38-92885199B135}" destId="{6DF11D8D-1229-42AC-BC2B-37EBE135E416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E6B037-E7DE-409E-BBE5-170F4A4C4A44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940FD1EF-7C53-487F-A37B-EE1BC2704B17}">
      <dgm:prSet phldrT="[Texto]" custT="1"/>
      <dgm:spPr/>
      <dgm:t>
        <a:bodyPr/>
        <a:lstStyle/>
        <a:p>
          <a:r>
            <a:rPr lang="es-CO" sz="1800" b="1" dirty="0"/>
            <a:t>Desarrollar infraestructura de transporte</a:t>
          </a:r>
        </a:p>
      </dgm:t>
    </dgm:pt>
    <dgm:pt modelId="{DC8B97EF-4202-4129-B51F-85CD5CC21157}" type="parTrans" cxnId="{C2E3BB00-1ECA-4F25-A6B5-9C72190F553E}">
      <dgm:prSet/>
      <dgm:spPr/>
      <dgm:t>
        <a:bodyPr/>
        <a:lstStyle/>
        <a:p>
          <a:endParaRPr lang="es-CO"/>
        </a:p>
      </dgm:t>
    </dgm:pt>
    <dgm:pt modelId="{876302EC-705C-4990-8687-E256C699AB67}" type="sibTrans" cxnId="{C2E3BB00-1ECA-4F25-A6B5-9C72190F553E}">
      <dgm:prSet/>
      <dgm:spPr/>
      <dgm:t>
        <a:bodyPr/>
        <a:lstStyle/>
        <a:p>
          <a:endParaRPr lang="es-CO"/>
        </a:p>
      </dgm:t>
    </dgm:pt>
    <dgm:pt modelId="{B71BE6D5-D9AA-48AB-8A76-83D8601F2FF9}">
      <dgm:prSet phldrT="[Texto]" custT="1"/>
      <dgm:spPr>
        <a:solidFill>
          <a:schemeClr val="bg1"/>
        </a:solidFill>
      </dgm:spPr>
      <dgm:t>
        <a:bodyPr/>
        <a:lstStyle/>
        <a:p>
          <a:endParaRPr lang="es-CO" sz="2000" b="1" dirty="0"/>
        </a:p>
        <a:p>
          <a:r>
            <a:rPr lang="es-CO" sz="1800" b="1" dirty="0"/>
            <a:t>Fortalecer la gestión y toma de decisiones oportunas, basados en el trabajo en equipo</a:t>
          </a:r>
        </a:p>
      </dgm:t>
    </dgm:pt>
    <dgm:pt modelId="{0ED4024B-AD6A-4EC0-8B86-CEAA2E2DBD75}" type="sibTrans" cxnId="{A1002A13-9F17-482C-B953-A0B0B92C9231}">
      <dgm:prSet/>
      <dgm:spPr/>
      <dgm:t>
        <a:bodyPr/>
        <a:lstStyle/>
        <a:p>
          <a:endParaRPr lang="es-CO"/>
        </a:p>
      </dgm:t>
    </dgm:pt>
    <dgm:pt modelId="{755A6BDF-1DCA-4D5B-8BDE-39DACE6BB194}" type="parTrans" cxnId="{A1002A13-9F17-482C-B953-A0B0B92C9231}">
      <dgm:prSet/>
      <dgm:spPr/>
      <dgm:t>
        <a:bodyPr/>
        <a:lstStyle/>
        <a:p>
          <a:endParaRPr lang="es-CO"/>
        </a:p>
      </dgm:t>
    </dgm:pt>
    <dgm:pt modelId="{CA5E8DE0-801E-4F19-BD64-A198C7D2CAD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1800" b="1" dirty="0"/>
            <a:t>Gestionar el desarrollo adecuado de los contratos de concesión en ejecución</a:t>
          </a:r>
        </a:p>
      </dgm:t>
    </dgm:pt>
    <dgm:pt modelId="{6F25CEC5-BAA0-4665-A43B-C71DCFE06F2D}" type="sibTrans" cxnId="{4E3DC13F-725F-438A-9233-71D2FAF32437}">
      <dgm:prSet/>
      <dgm:spPr/>
      <dgm:t>
        <a:bodyPr/>
        <a:lstStyle/>
        <a:p>
          <a:endParaRPr lang="es-CO"/>
        </a:p>
      </dgm:t>
    </dgm:pt>
    <dgm:pt modelId="{D50F8B47-69D4-410F-887F-E0B8A4F581F1}" type="parTrans" cxnId="{4E3DC13F-725F-438A-9233-71D2FAF32437}">
      <dgm:prSet/>
      <dgm:spPr/>
      <dgm:t>
        <a:bodyPr/>
        <a:lstStyle/>
        <a:p>
          <a:endParaRPr lang="es-CO"/>
        </a:p>
      </dgm:t>
    </dgm:pt>
    <dgm:pt modelId="{9D1E55F7-ADD8-4D29-A131-0651A12C32C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1800" b="1" dirty="0"/>
            <a:t>Generar confianza en los ciudadanos, Estado, inversionistas, y usuarios de infraestructura</a:t>
          </a:r>
        </a:p>
      </dgm:t>
    </dgm:pt>
    <dgm:pt modelId="{D521DDAF-E6E5-46E4-9AC1-7738272BBA28}" type="sibTrans" cxnId="{126F6DFF-0AB4-4723-8441-7FE8CFFBDD53}">
      <dgm:prSet/>
      <dgm:spPr/>
      <dgm:t>
        <a:bodyPr/>
        <a:lstStyle/>
        <a:p>
          <a:endParaRPr lang="es-CO"/>
        </a:p>
      </dgm:t>
    </dgm:pt>
    <dgm:pt modelId="{23E856FF-8A49-4189-A2A8-185C4F5BA1B0}" type="parTrans" cxnId="{126F6DFF-0AB4-4723-8441-7FE8CFFBDD53}">
      <dgm:prSet/>
      <dgm:spPr/>
      <dgm:t>
        <a:bodyPr/>
        <a:lstStyle/>
        <a:p>
          <a:endParaRPr lang="es-CO"/>
        </a:p>
      </dgm:t>
    </dgm:pt>
    <dgm:pt modelId="{EB03039C-5121-4806-9879-0A3E5F515661}" type="pres">
      <dgm:prSet presAssocID="{B0E6B037-E7DE-409E-BBE5-170F4A4C4A44}" presName="compositeShape" presStyleCnt="0">
        <dgm:presLayoutVars>
          <dgm:chMax val="7"/>
          <dgm:dir/>
          <dgm:resizeHandles val="exact"/>
        </dgm:presLayoutVars>
      </dgm:prSet>
      <dgm:spPr/>
    </dgm:pt>
    <dgm:pt modelId="{C732C7C1-4B06-4C76-AFB5-DCBF4E00A01C}" type="pres">
      <dgm:prSet presAssocID="{B0E6B037-E7DE-409E-BBE5-170F4A4C4A44}" presName="wedge1" presStyleLbl="node1" presStyleIdx="0" presStyleCnt="4"/>
      <dgm:spPr/>
    </dgm:pt>
    <dgm:pt modelId="{67586246-9785-4981-B403-DD663B31018A}" type="pres">
      <dgm:prSet presAssocID="{B0E6B037-E7DE-409E-BBE5-170F4A4C4A4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96A405D-0DDB-493B-9A85-B1153630D95F}" type="pres">
      <dgm:prSet presAssocID="{B0E6B037-E7DE-409E-BBE5-170F4A4C4A44}" presName="wedge2" presStyleLbl="node1" presStyleIdx="1" presStyleCnt="4"/>
      <dgm:spPr/>
    </dgm:pt>
    <dgm:pt modelId="{D4118BB5-597C-4AAE-A8FC-9C858251111D}" type="pres">
      <dgm:prSet presAssocID="{B0E6B037-E7DE-409E-BBE5-170F4A4C4A4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9D91F2-7F51-4ED3-86EE-3A9AEB277668}" type="pres">
      <dgm:prSet presAssocID="{B0E6B037-E7DE-409E-BBE5-170F4A4C4A44}" presName="wedge3" presStyleLbl="node1" presStyleIdx="2" presStyleCnt="4"/>
      <dgm:spPr/>
    </dgm:pt>
    <dgm:pt modelId="{2D98F433-10E4-4810-9D19-4F89BCBDBD2D}" type="pres">
      <dgm:prSet presAssocID="{B0E6B037-E7DE-409E-BBE5-170F4A4C4A4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4F53CC-E144-49E4-8EAB-522AA13768D4}" type="pres">
      <dgm:prSet presAssocID="{B0E6B037-E7DE-409E-BBE5-170F4A4C4A44}" presName="wedge4" presStyleLbl="node1" presStyleIdx="3" presStyleCnt="4"/>
      <dgm:spPr/>
    </dgm:pt>
    <dgm:pt modelId="{BE288D80-F638-4020-BF2C-B55B308EC01F}" type="pres">
      <dgm:prSet presAssocID="{B0E6B037-E7DE-409E-BBE5-170F4A4C4A4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2E3BB00-1ECA-4F25-A6B5-9C72190F553E}" srcId="{B0E6B037-E7DE-409E-BBE5-170F4A4C4A44}" destId="{940FD1EF-7C53-487F-A37B-EE1BC2704B17}" srcOrd="3" destOrd="0" parTransId="{DC8B97EF-4202-4129-B51F-85CD5CC21157}" sibTransId="{876302EC-705C-4990-8687-E256C699AB67}"/>
    <dgm:cxn modelId="{4C7FC103-E270-4C76-B050-C11B25865385}" type="presOf" srcId="{940FD1EF-7C53-487F-A37B-EE1BC2704B17}" destId="{9C4F53CC-E144-49E4-8EAB-522AA13768D4}" srcOrd="0" destOrd="0" presId="urn:microsoft.com/office/officeart/2005/8/layout/chart3"/>
    <dgm:cxn modelId="{50631409-F424-49A7-8F75-F7566213037E}" type="presOf" srcId="{940FD1EF-7C53-487F-A37B-EE1BC2704B17}" destId="{BE288D80-F638-4020-BF2C-B55B308EC01F}" srcOrd="1" destOrd="0" presId="urn:microsoft.com/office/officeart/2005/8/layout/chart3"/>
    <dgm:cxn modelId="{A1002A13-9F17-482C-B953-A0B0B92C9231}" srcId="{B0E6B037-E7DE-409E-BBE5-170F4A4C4A44}" destId="{B71BE6D5-D9AA-48AB-8A76-83D8601F2FF9}" srcOrd="2" destOrd="0" parTransId="{755A6BDF-1DCA-4D5B-8BDE-39DACE6BB194}" sibTransId="{0ED4024B-AD6A-4EC0-8B86-CEAA2E2DBD75}"/>
    <dgm:cxn modelId="{A364A422-BB4A-4DFE-B6D6-E2281321F55A}" type="presOf" srcId="{CA5E8DE0-801E-4F19-BD64-A198C7D2CADF}" destId="{C732C7C1-4B06-4C76-AFB5-DCBF4E00A01C}" srcOrd="0" destOrd="0" presId="urn:microsoft.com/office/officeart/2005/8/layout/chart3"/>
    <dgm:cxn modelId="{C2452B24-BEDA-40A5-B13D-401B894EE6AA}" type="presOf" srcId="{B71BE6D5-D9AA-48AB-8A76-83D8601F2FF9}" destId="{2D98F433-10E4-4810-9D19-4F89BCBDBD2D}" srcOrd="1" destOrd="0" presId="urn:microsoft.com/office/officeart/2005/8/layout/chart3"/>
    <dgm:cxn modelId="{6F5F6533-4321-44B1-B7A1-A837ADBD9B37}" type="presOf" srcId="{B71BE6D5-D9AA-48AB-8A76-83D8601F2FF9}" destId="{8D9D91F2-7F51-4ED3-86EE-3A9AEB277668}" srcOrd="0" destOrd="0" presId="urn:microsoft.com/office/officeart/2005/8/layout/chart3"/>
    <dgm:cxn modelId="{4E3DC13F-725F-438A-9233-71D2FAF32437}" srcId="{B0E6B037-E7DE-409E-BBE5-170F4A4C4A44}" destId="{CA5E8DE0-801E-4F19-BD64-A198C7D2CADF}" srcOrd="0" destOrd="0" parTransId="{D50F8B47-69D4-410F-887F-E0B8A4F581F1}" sibTransId="{6F25CEC5-BAA0-4665-A43B-C71DCFE06F2D}"/>
    <dgm:cxn modelId="{4D413A65-D14C-4BD5-86FB-E6C9E199E3AE}" type="presOf" srcId="{9D1E55F7-ADD8-4D29-A131-0651A12C32CE}" destId="{496A405D-0DDB-493B-9A85-B1153630D95F}" srcOrd="0" destOrd="0" presId="urn:microsoft.com/office/officeart/2005/8/layout/chart3"/>
    <dgm:cxn modelId="{EB3CC077-6D90-4105-95CA-70EA5D3B7A3E}" type="presOf" srcId="{B0E6B037-E7DE-409E-BBE5-170F4A4C4A44}" destId="{EB03039C-5121-4806-9879-0A3E5F515661}" srcOrd="0" destOrd="0" presId="urn:microsoft.com/office/officeart/2005/8/layout/chart3"/>
    <dgm:cxn modelId="{CE619AA1-D4DD-4DC7-80A9-63A82754A3F8}" type="presOf" srcId="{9D1E55F7-ADD8-4D29-A131-0651A12C32CE}" destId="{D4118BB5-597C-4AAE-A8FC-9C858251111D}" srcOrd="1" destOrd="0" presId="urn:microsoft.com/office/officeart/2005/8/layout/chart3"/>
    <dgm:cxn modelId="{06BE1EA9-1853-4220-9414-59757813B9E6}" type="presOf" srcId="{CA5E8DE0-801E-4F19-BD64-A198C7D2CADF}" destId="{67586246-9785-4981-B403-DD663B31018A}" srcOrd="1" destOrd="0" presId="urn:microsoft.com/office/officeart/2005/8/layout/chart3"/>
    <dgm:cxn modelId="{126F6DFF-0AB4-4723-8441-7FE8CFFBDD53}" srcId="{B0E6B037-E7DE-409E-BBE5-170F4A4C4A44}" destId="{9D1E55F7-ADD8-4D29-A131-0651A12C32CE}" srcOrd="1" destOrd="0" parTransId="{23E856FF-8A49-4189-A2A8-185C4F5BA1B0}" sibTransId="{D521DDAF-E6E5-46E4-9AC1-7738272BBA28}"/>
    <dgm:cxn modelId="{A501FFDA-30A1-48A7-9AA9-F2691F756C0E}" type="presParOf" srcId="{EB03039C-5121-4806-9879-0A3E5F515661}" destId="{C732C7C1-4B06-4C76-AFB5-DCBF4E00A01C}" srcOrd="0" destOrd="0" presId="urn:microsoft.com/office/officeart/2005/8/layout/chart3"/>
    <dgm:cxn modelId="{2C125029-852B-4A5F-BE8E-4CE67DF9F2A5}" type="presParOf" srcId="{EB03039C-5121-4806-9879-0A3E5F515661}" destId="{67586246-9785-4981-B403-DD663B31018A}" srcOrd="1" destOrd="0" presId="urn:microsoft.com/office/officeart/2005/8/layout/chart3"/>
    <dgm:cxn modelId="{1E122788-4B8F-48BD-B190-26B819CBC75F}" type="presParOf" srcId="{EB03039C-5121-4806-9879-0A3E5F515661}" destId="{496A405D-0DDB-493B-9A85-B1153630D95F}" srcOrd="2" destOrd="0" presId="urn:microsoft.com/office/officeart/2005/8/layout/chart3"/>
    <dgm:cxn modelId="{A6293B01-74AF-4E5F-B031-8447DC9969AC}" type="presParOf" srcId="{EB03039C-5121-4806-9879-0A3E5F515661}" destId="{D4118BB5-597C-4AAE-A8FC-9C858251111D}" srcOrd="3" destOrd="0" presId="urn:microsoft.com/office/officeart/2005/8/layout/chart3"/>
    <dgm:cxn modelId="{4FFE2B52-B3BF-4252-8329-BB3C98042F25}" type="presParOf" srcId="{EB03039C-5121-4806-9879-0A3E5F515661}" destId="{8D9D91F2-7F51-4ED3-86EE-3A9AEB277668}" srcOrd="4" destOrd="0" presId="urn:microsoft.com/office/officeart/2005/8/layout/chart3"/>
    <dgm:cxn modelId="{C38FD7B7-FFCF-4F67-B632-B65ECB414C59}" type="presParOf" srcId="{EB03039C-5121-4806-9879-0A3E5F515661}" destId="{2D98F433-10E4-4810-9D19-4F89BCBDBD2D}" srcOrd="5" destOrd="0" presId="urn:microsoft.com/office/officeart/2005/8/layout/chart3"/>
    <dgm:cxn modelId="{19A5EFFB-A68E-42ED-9334-79E4F74A214C}" type="presParOf" srcId="{EB03039C-5121-4806-9879-0A3E5F515661}" destId="{9C4F53CC-E144-49E4-8EAB-522AA13768D4}" srcOrd="6" destOrd="0" presId="urn:microsoft.com/office/officeart/2005/8/layout/chart3"/>
    <dgm:cxn modelId="{54EE5CF0-BFF5-43B8-8106-41DF04A4A31F}" type="presParOf" srcId="{EB03039C-5121-4806-9879-0A3E5F515661}" destId="{BE288D80-F638-4020-BF2C-B55B308EC01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E6B037-E7DE-409E-BBE5-170F4A4C4A44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940FD1EF-7C53-487F-A37B-EE1BC2704B17}">
      <dgm:prSet phldrT="[Texto]" custT="1"/>
      <dgm:spPr/>
      <dgm:t>
        <a:bodyPr/>
        <a:lstStyle/>
        <a:p>
          <a:r>
            <a:rPr lang="es-CO" sz="1800" b="1" dirty="0"/>
            <a:t>Desarrollar infraestructura de transporte</a:t>
          </a:r>
        </a:p>
      </dgm:t>
    </dgm:pt>
    <dgm:pt modelId="{DC8B97EF-4202-4129-B51F-85CD5CC21157}" type="parTrans" cxnId="{C2E3BB00-1ECA-4F25-A6B5-9C72190F553E}">
      <dgm:prSet/>
      <dgm:spPr/>
      <dgm:t>
        <a:bodyPr/>
        <a:lstStyle/>
        <a:p>
          <a:endParaRPr lang="es-CO"/>
        </a:p>
      </dgm:t>
    </dgm:pt>
    <dgm:pt modelId="{876302EC-705C-4990-8687-E256C699AB67}" type="sibTrans" cxnId="{C2E3BB00-1ECA-4F25-A6B5-9C72190F553E}">
      <dgm:prSet/>
      <dgm:spPr/>
      <dgm:t>
        <a:bodyPr/>
        <a:lstStyle/>
        <a:p>
          <a:endParaRPr lang="es-CO"/>
        </a:p>
      </dgm:t>
    </dgm:pt>
    <dgm:pt modelId="{B71BE6D5-D9AA-48AB-8A76-83D8601F2FF9}">
      <dgm:prSet phldrT="[Texto]" custT="1"/>
      <dgm:spPr>
        <a:solidFill>
          <a:schemeClr val="bg1"/>
        </a:solidFill>
      </dgm:spPr>
      <dgm:t>
        <a:bodyPr/>
        <a:lstStyle/>
        <a:p>
          <a:endParaRPr lang="es-CO" sz="2000" b="1" dirty="0"/>
        </a:p>
        <a:p>
          <a:r>
            <a:rPr lang="es-CO" sz="1800" b="1" dirty="0"/>
            <a:t>Fortalecer la gestión y toma de decisiones oportunas, basados en el trabajo en equipo</a:t>
          </a:r>
        </a:p>
      </dgm:t>
    </dgm:pt>
    <dgm:pt modelId="{0ED4024B-AD6A-4EC0-8B86-CEAA2E2DBD75}" type="sibTrans" cxnId="{A1002A13-9F17-482C-B953-A0B0B92C9231}">
      <dgm:prSet/>
      <dgm:spPr/>
      <dgm:t>
        <a:bodyPr/>
        <a:lstStyle/>
        <a:p>
          <a:endParaRPr lang="es-CO"/>
        </a:p>
      </dgm:t>
    </dgm:pt>
    <dgm:pt modelId="{755A6BDF-1DCA-4D5B-8BDE-39DACE6BB194}" type="parTrans" cxnId="{A1002A13-9F17-482C-B953-A0B0B92C9231}">
      <dgm:prSet/>
      <dgm:spPr/>
      <dgm:t>
        <a:bodyPr/>
        <a:lstStyle/>
        <a:p>
          <a:endParaRPr lang="es-CO"/>
        </a:p>
      </dgm:t>
    </dgm:pt>
    <dgm:pt modelId="{CA5E8DE0-801E-4F19-BD64-A198C7D2CAD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1800" b="1" dirty="0"/>
            <a:t>Gestionar el desarrollo adecuado de los contratos de concesión en ejecución</a:t>
          </a:r>
        </a:p>
      </dgm:t>
    </dgm:pt>
    <dgm:pt modelId="{6F25CEC5-BAA0-4665-A43B-C71DCFE06F2D}" type="sibTrans" cxnId="{4E3DC13F-725F-438A-9233-71D2FAF32437}">
      <dgm:prSet/>
      <dgm:spPr/>
      <dgm:t>
        <a:bodyPr/>
        <a:lstStyle/>
        <a:p>
          <a:endParaRPr lang="es-CO"/>
        </a:p>
      </dgm:t>
    </dgm:pt>
    <dgm:pt modelId="{D50F8B47-69D4-410F-887F-E0B8A4F581F1}" type="parTrans" cxnId="{4E3DC13F-725F-438A-9233-71D2FAF32437}">
      <dgm:prSet/>
      <dgm:spPr/>
      <dgm:t>
        <a:bodyPr/>
        <a:lstStyle/>
        <a:p>
          <a:endParaRPr lang="es-CO"/>
        </a:p>
      </dgm:t>
    </dgm:pt>
    <dgm:pt modelId="{9D1E55F7-ADD8-4D29-A131-0651A12C32C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1800" b="1" dirty="0"/>
            <a:t>Generar confianza en los ciudadanos, Estado, inversionistas, y usuarios de infraestructura</a:t>
          </a:r>
        </a:p>
      </dgm:t>
    </dgm:pt>
    <dgm:pt modelId="{D521DDAF-E6E5-46E4-9AC1-7738272BBA28}" type="sibTrans" cxnId="{126F6DFF-0AB4-4723-8441-7FE8CFFBDD53}">
      <dgm:prSet/>
      <dgm:spPr/>
      <dgm:t>
        <a:bodyPr/>
        <a:lstStyle/>
        <a:p>
          <a:endParaRPr lang="es-CO"/>
        </a:p>
      </dgm:t>
    </dgm:pt>
    <dgm:pt modelId="{23E856FF-8A49-4189-A2A8-185C4F5BA1B0}" type="parTrans" cxnId="{126F6DFF-0AB4-4723-8441-7FE8CFFBDD53}">
      <dgm:prSet/>
      <dgm:spPr/>
      <dgm:t>
        <a:bodyPr/>
        <a:lstStyle/>
        <a:p>
          <a:endParaRPr lang="es-CO"/>
        </a:p>
      </dgm:t>
    </dgm:pt>
    <dgm:pt modelId="{EB03039C-5121-4806-9879-0A3E5F515661}" type="pres">
      <dgm:prSet presAssocID="{B0E6B037-E7DE-409E-BBE5-170F4A4C4A44}" presName="compositeShape" presStyleCnt="0">
        <dgm:presLayoutVars>
          <dgm:chMax val="7"/>
          <dgm:dir/>
          <dgm:resizeHandles val="exact"/>
        </dgm:presLayoutVars>
      </dgm:prSet>
      <dgm:spPr/>
    </dgm:pt>
    <dgm:pt modelId="{C732C7C1-4B06-4C76-AFB5-DCBF4E00A01C}" type="pres">
      <dgm:prSet presAssocID="{B0E6B037-E7DE-409E-BBE5-170F4A4C4A44}" presName="wedge1" presStyleLbl="node1" presStyleIdx="0" presStyleCnt="4"/>
      <dgm:spPr/>
    </dgm:pt>
    <dgm:pt modelId="{67586246-9785-4981-B403-DD663B31018A}" type="pres">
      <dgm:prSet presAssocID="{B0E6B037-E7DE-409E-BBE5-170F4A4C4A4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96A405D-0DDB-493B-9A85-B1153630D95F}" type="pres">
      <dgm:prSet presAssocID="{B0E6B037-E7DE-409E-BBE5-170F4A4C4A44}" presName="wedge2" presStyleLbl="node1" presStyleIdx="1" presStyleCnt="4"/>
      <dgm:spPr/>
    </dgm:pt>
    <dgm:pt modelId="{D4118BB5-597C-4AAE-A8FC-9C858251111D}" type="pres">
      <dgm:prSet presAssocID="{B0E6B037-E7DE-409E-BBE5-170F4A4C4A4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9D91F2-7F51-4ED3-86EE-3A9AEB277668}" type="pres">
      <dgm:prSet presAssocID="{B0E6B037-E7DE-409E-BBE5-170F4A4C4A44}" presName="wedge3" presStyleLbl="node1" presStyleIdx="2" presStyleCnt="4"/>
      <dgm:spPr/>
    </dgm:pt>
    <dgm:pt modelId="{2D98F433-10E4-4810-9D19-4F89BCBDBD2D}" type="pres">
      <dgm:prSet presAssocID="{B0E6B037-E7DE-409E-BBE5-170F4A4C4A4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4F53CC-E144-49E4-8EAB-522AA13768D4}" type="pres">
      <dgm:prSet presAssocID="{B0E6B037-E7DE-409E-BBE5-170F4A4C4A44}" presName="wedge4" presStyleLbl="node1" presStyleIdx="3" presStyleCnt="4"/>
      <dgm:spPr/>
    </dgm:pt>
    <dgm:pt modelId="{BE288D80-F638-4020-BF2C-B55B308EC01F}" type="pres">
      <dgm:prSet presAssocID="{B0E6B037-E7DE-409E-BBE5-170F4A4C4A4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2E3BB00-1ECA-4F25-A6B5-9C72190F553E}" srcId="{B0E6B037-E7DE-409E-BBE5-170F4A4C4A44}" destId="{940FD1EF-7C53-487F-A37B-EE1BC2704B17}" srcOrd="3" destOrd="0" parTransId="{DC8B97EF-4202-4129-B51F-85CD5CC21157}" sibTransId="{876302EC-705C-4990-8687-E256C699AB67}"/>
    <dgm:cxn modelId="{4C7FC103-E270-4C76-B050-C11B25865385}" type="presOf" srcId="{940FD1EF-7C53-487F-A37B-EE1BC2704B17}" destId="{9C4F53CC-E144-49E4-8EAB-522AA13768D4}" srcOrd="0" destOrd="0" presId="urn:microsoft.com/office/officeart/2005/8/layout/chart3"/>
    <dgm:cxn modelId="{50631409-F424-49A7-8F75-F7566213037E}" type="presOf" srcId="{940FD1EF-7C53-487F-A37B-EE1BC2704B17}" destId="{BE288D80-F638-4020-BF2C-B55B308EC01F}" srcOrd="1" destOrd="0" presId="urn:microsoft.com/office/officeart/2005/8/layout/chart3"/>
    <dgm:cxn modelId="{A1002A13-9F17-482C-B953-A0B0B92C9231}" srcId="{B0E6B037-E7DE-409E-BBE5-170F4A4C4A44}" destId="{B71BE6D5-D9AA-48AB-8A76-83D8601F2FF9}" srcOrd="2" destOrd="0" parTransId="{755A6BDF-1DCA-4D5B-8BDE-39DACE6BB194}" sibTransId="{0ED4024B-AD6A-4EC0-8B86-CEAA2E2DBD75}"/>
    <dgm:cxn modelId="{A364A422-BB4A-4DFE-B6D6-E2281321F55A}" type="presOf" srcId="{CA5E8DE0-801E-4F19-BD64-A198C7D2CADF}" destId="{C732C7C1-4B06-4C76-AFB5-DCBF4E00A01C}" srcOrd="0" destOrd="0" presId="urn:microsoft.com/office/officeart/2005/8/layout/chart3"/>
    <dgm:cxn modelId="{C2452B24-BEDA-40A5-B13D-401B894EE6AA}" type="presOf" srcId="{B71BE6D5-D9AA-48AB-8A76-83D8601F2FF9}" destId="{2D98F433-10E4-4810-9D19-4F89BCBDBD2D}" srcOrd="1" destOrd="0" presId="urn:microsoft.com/office/officeart/2005/8/layout/chart3"/>
    <dgm:cxn modelId="{6F5F6533-4321-44B1-B7A1-A837ADBD9B37}" type="presOf" srcId="{B71BE6D5-D9AA-48AB-8A76-83D8601F2FF9}" destId="{8D9D91F2-7F51-4ED3-86EE-3A9AEB277668}" srcOrd="0" destOrd="0" presId="urn:microsoft.com/office/officeart/2005/8/layout/chart3"/>
    <dgm:cxn modelId="{4E3DC13F-725F-438A-9233-71D2FAF32437}" srcId="{B0E6B037-E7DE-409E-BBE5-170F4A4C4A44}" destId="{CA5E8DE0-801E-4F19-BD64-A198C7D2CADF}" srcOrd="0" destOrd="0" parTransId="{D50F8B47-69D4-410F-887F-E0B8A4F581F1}" sibTransId="{6F25CEC5-BAA0-4665-A43B-C71DCFE06F2D}"/>
    <dgm:cxn modelId="{4D413A65-D14C-4BD5-86FB-E6C9E199E3AE}" type="presOf" srcId="{9D1E55F7-ADD8-4D29-A131-0651A12C32CE}" destId="{496A405D-0DDB-493B-9A85-B1153630D95F}" srcOrd="0" destOrd="0" presId="urn:microsoft.com/office/officeart/2005/8/layout/chart3"/>
    <dgm:cxn modelId="{EB3CC077-6D90-4105-95CA-70EA5D3B7A3E}" type="presOf" srcId="{B0E6B037-E7DE-409E-BBE5-170F4A4C4A44}" destId="{EB03039C-5121-4806-9879-0A3E5F515661}" srcOrd="0" destOrd="0" presId="urn:microsoft.com/office/officeart/2005/8/layout/chart3"/>
    <dgm:cxn modelId="{CE619AA1-D4DD-4DC7-80A9-63A82754A3F8}" type="presOf" srcId="{9D1E55F7-ADD8-4D29-A131-0651A12C32CE}" destId="{D4118BB5-597C-4AAE-A8FC-9C858251111D}" srcOrd="1" destOrd="0" presId="urn:microsoft.com/office/officeart/2005/8/layout/chart3"/>
    <dgm:cxn modelId="{06BE1EA9-1853-4220-9414-59757813B9E6}" type="presOf" srcId="{CA5E8DE0-801E-4F19-BD64-A198C7D2CADF}" destId="{67586246-9785-4981-B403-DD663B31018A}" srcOrd="1" destOrd="0" presId="urn:microsoft.com/office/officeart/2005/8/layout/chart3"/>
    <dgm:cxn modelId="{126F6DFF-0AB4-4723-8441-7FE8CFFBDD53}" srcId="{B0E6B037-E7DE-409E-BBE5-170F4A4C4A44}" destId="{9D1E55F7-ADD8-4D29-A131-0651A12C32CE}" srcOrd="1" destOrd="0" parTransId="{23E856FF-8A49-4189-A2A8-185C4F5BA1B0}" sibTransId="{D521DDAF-E6E5-46E4-9AC1-7738272BBA28}"/>
    <dgm:cxn modelId="{A501FFDA-30A1-48A7-9AA9-F2691F756C0E}" type="presParOf" srcId="{EB03039C-5121-4806-9879-0A3E5F515661}" destId="{C732C7C1-4B06-4C76-AFB5-DCBF4E00A01C}" srcOrd="0" destOrd="0" presId="urn:microsoft.com/office/officeart/2005/8/layout/chart3"/>
    <dgm:cxn modelId="{2C125029-852B-4A5F-BE8E-4CE67DF9F2A5}" type="presParOf" srcId="{EB03039C-5121-4806-9879-0A3E5F515661}" destId="{67586246-9785-4981-B403-DD663B31018A}" srcOrd="1" destOrd="0" presId="urn:microsoft.com/office/officeart/2005/8/layout/chart3"/>
    <dgm:cxn modelId="{1E122788-4B8F-48BD-B190-26B819CBC75F}" type="presParOf" srcId="{EB03039C-5121-4806-9879-0A3E5F515661}" destId="{496A405D-0DDB-493B-9A85-B1153630D95F}" srcOrd="2" destOrd="0" presId="urn:microsoft.com/office/officeart/2005/8/layout/chart3"/>
    <dgm:cxn modelId="{A6293B01-74AF-4E5F-B031-8447DC9969AC}" type="presParOf" srcId="{EB03039C-5121-4806-9879-0A3E5F515661}" destId="{D4118BB5-597C-4AAE-A8FC-9C858251111D}" srcOrd="3" destOrd="0" presId="urn:microsoft.com/office/officeart/2005/8/layout/chart3"/>
    <dgm:cxn modelId="{4FFE2B52-B3BF-4252-8329-BB3C98042F25}" type="presParOf" srcId="{EB03039C-5121-4806-9879-0A3E5F515661}" destId="{8D9D91F2-7F51-4ED3-86EE-3A9AEB277668}" srcOrd="4" destOrd="0" presId="urn:microsoft.com/office/officeart/2005/8/layout/chart3"/>
    <dgm:cxn modelId="{C38FD7B7-FFCF-4F67-B632-B65ECB414C59}" type="presParOf" srcId="{EB03039C-5121-4806-9879-0A3E5F515661}" destId="{2D98F433-10E4-4810-9D19-4F89BCBDBD2D}" srcOrd="5" destOrd="0" presId="urn:microsoft.com/office/officeart/2005/8/layout/chart3"/>
    <dgm:cxn modelId="{19A5EFFB-A68E-42ED-9334-79E4F74A214C}" type="presParOf" srcId="{EB03039C-5121-4806-9879-0A3E5F515661}" destId="{9C4F53CC-E144-49E4-8EAB-522AA13768D4}" srcOrd="6" destOrd="0" presId="urn:microsoft.com/office/officeart/2005/8/layout/chart3"/>
    <dgm:cxn modelId="{54EE5CF0-BFF5-43B8-8106-41DF04A4A31F}" type="presParOf" srcId="{EB03039C-5121-4806-9879-0A3E5F515661}" destId="{BE288D80-F638-4020-BF2C-B55B308EC01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E6B037-E7DE-409E-BBE5-170F4A4C4A44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940FD1EF-7C53-487F-A37B-EE1BC2704B17}">
      <dgm:prSet phldrT="[Texto]" custT="1"/>
      <dgm:spPr>
        <a:noFill/>
        <a:ln>
          <a:noFill/>
        </a:ln>
      </dgm:spPr>
      <dgm:t>
        <a:bodyPr/>
        <a:lstStyle/>
        <a:p>
          <a:endParaRPr lang="es-CO" sz="1800" b="1" dirty="0"/>
        </a:p>
      </dgm:t>
    </dgm:pt>
    <dgm:pt modelId="{DC8B97EF-4202-4129-B51F-85CD5CC21157}" type="parTrans" cxnId="{C2E3BB00-1ECA-4F25-A6B5-9C72190F553E}">
      <dgm:prSet/>
      <dgm:spPr/>
      <dgm:t>
        <a:bodyPr/>
        <a:lstStyle/>
        <a:p>
          <a:endParaRPr lang="es-CO"/>
        </a:p>
      </dgm:t>
    </dgm:pt>
    <dgm:pt modelId="{876302EC-705C-4990-8687-E256C699AB67}" type="sibTrans" cxnId="{C2E3BB00-1ECA-4F25-A6B5-9C72190F553E}">
      <dgm:prSet/>
      <dgm:spPr/>
      <dgm:t>
        <a:bodyPr/>
        <a:lstStyle/>
        <a:p>
          <a:endParaRPr lang="es-CO"/>
        </a:p>
      </dgm:t>
    </dgm:pt>
    <dgm:pt modelId="{B71BE6D5-D9AA-48AB-8A76-83D8601F2FF9}">
      <dgm:prSet phldrT="[Texto]" custT="1"/>
      <dgm:spPr>
        <a:noFill/>
        <a:ln>
          <a:noFill/>
        </a:ln>
      </dgm:spPr>
      <dgm:t>
        <a:bodyPr/>
        <a:lstStyle/>
        <a:p>
          <a:endParaRPr lang="es-CO" sz="2000" b="1" dirty="0"/>
        </a:p>
      </dgm:t>
    </dgm:pt>
    <dgm:pt modelId="{0ED4024B-AD6A-4EC0-8B86-CEAA2E2DBD75}" type="sibTrans" cxnId="{A1002A13-9F17-482C-B953-A0B0B92C9231}">
      <dgm:prSet/>
      <dgm:spPr/>
      <dgm:t>
        <a:bodyPr/>
        <a:lstStyle/>
        <a:p>
          <a:endParaRPr lang="es-CO"/>
        </a:p>
      </dgm:t>
    </dgm:pt>
    <dgm:pt modelId="{755A6BDF-1DCA-4D5B-8BDE-39DACE6BB194}" type="parTrans" cxnId="{A1002A13-9F17-482C-B953-A0B0B92C9231}">
      <dgm:prSet/>
      <dgm:spPr/>
      <dgm:t>
        <a:bodyPr/>
        <a:lstStyle/>
        <a:p>
          <a:endParaRPr lang="es-CO"/>
        </a:p>
      </dgm:t>
    </dgm:pt>
    <dgm:pt modelId="{CA5E8DE0-801E-4F19-BD64-A198C7D2CADF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CO" sz="1800" b="1" dirty="0"/>
            <a:t>Gestionar el desarrollo adecuado de los contratos de concesión en ejecución</a:t>
          </a:r>
        </a:p>
      </dgm:t>
    </dgm:pt>
    <dgm:pt modelId="{6F25CEC5-BAA0-4665-A43B-C71DCFE06F2D}" type="sibTrans" cxnId="{4E3DC13F-725F-438A-9233-71D2FAF32437}">
      <dgm:prSet/>
      <dgm:spPr/>
      <dgm:t>
        <a:bodyPr/>
        <a:lstStyle/>
        <a:p>
          <a:endParaRPr lang="es-CO"/>
        </a:p>
      </dgm:t>
    </dgm:pt>
    <dgm:pt modelId="{D50F8B47-69D4-410F-887F-E0B8A4F581F1}" type="parTrans" cxnId="{4E3DC13F-725F-438A-9233-71D2FAF32437}">
      <dgm:prSet/>
      <dgm:spPr/>
      <dgm:t>
        <a:bodyPr/>
        <a:lstStyle/>
        <a:p>
          <a:endParaRPr lang="es-CO"/>
        </a:p>
      </dgm:t>
    </dgm:pt>
    <dgm:pt modelId="{9D1E55F7-ADD8-4D29-A131-0651A12C32CE}">
      <dgm:prSet phldrT="[Texto]" custT="1"/>
      <dgm:spPr>
        <a:noFill/>
        <a:ln>
          <a:noFill/>
        </a:ln>
      </dgm:spPr>
      <dgm:t>
        <a:bodyPr/>
        <a:lstStyle/>
        <a:p>
          <a:r>
            <a:rPr lang="es-CO" sz="1800" b="1" dirty="0"/>
            <a:t>Generar confianza en los ciudadanos, Estado, inversionistas, y usuarios de infraestructura</a:t>
          </a:r>
        </a:p>
      </dgm:t>
    </dgm:pt>
    <dgm:pt modelId="{D521DDAF-E6E5-46E4-9AC1-7738272BBA28}" type="sibTrans" cxnId="{126F6DFF-0AB4-4723-8441-7FE8CFFBDD53}">
      <dgm:prSet/>
      <dgm:spPr/>
      <dgm:t>
        <a:bodyPr/>
        <a:lstStyle/>
        <a:p>
          <a:endParaRPr lang="es-CO"/>
        </a:p>
      </dgm:t>
    </dgm:pt>
    <dgm:pt modelId="{23E856FF-8A49-4189-A2A8-185C4F5BA1B0}" type="parTrans" cxnId="{126F6DFF-0AB4-4723-8441-7FE8CFFBDD53}">
      <dgm:prSet/>
      <dgm:spPr/>
      <dgm:t>
        <a:bodyPr/>
        <a:lstStyle/>
        <a:p>
          <a:endParaRPr lang="es-CO"/>
        </a:p>
      </dgm:t>
    </dgm:pt>
    <dgm:pt modelId="{EB03039C-5121-4806-9879-0A3E5F515661}" type="pres">
      <dgm:prSet presAssocID="{B0E6B037-E7DE-409E-BBE5-170F4A4C4A44}" presName="compositeShape" presStyleCnt="0">
        <dgm:presLayoutVars>
          <dgm:chMax val="7"/>
          <dgm:dir/>
          <dgm:resizeHandles val="exact"/>
        </dgm:presLayoutVars>
      </dgm:prSet>
      <dgm:spPr/>
    </dgm:pt>
    <dgm:pt modelId="{C732C7C1-4B06-4C76-AFB5-DCBF4E00A01C}" type="pres">
      <dgm:prSet presAssocID="{B0E6B037-E7DE-409E-BBE5-170F4A4C4A44}" presName="wedge1" presStyleLbl="node1" presStyleIdx="0" presStyleCnt="4"/>
      <dgm:spPr/>
    </dgm:pt>
    <dgm:pt modelId="{67586246-9785-4981-B403-DD663B31018A}" type="pres">
      <dgm:prSet presAssocID="{B0E6B037-E7DE-409E-BBE5-170F4A4C4A4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96A405D-0DDB-493B-9A85-B1153630D95F}" type="pres">
      <dgm:prSet presAssocID="{B0E6B037-E7DE-409E-BBE5-170F4A4C4A44}" presName="wedge2" presStyleLbl="node1" presStyleIdx="1" presStyleCnt="4"/>
      <dgm:spPr/>
    </dgm:pt>
    <dgm:pt modelId="{D4118BB5-597C-4AAE-A8FC-9C858251111D}" type="pres">
      <dgm:prSet presAssocID="{B0E6B037-E7DE-409E-BBE5-170F4A4C4A4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9D91F2-7F51-4ED3-86EE-3A9AEB277668}" type="pres">
      <dgm:prSet presAssocID="{B0E6B037-E7DE-409E-BBE5-170F4A4C4A44}" presName="wedge3" presStyleLbl="node1" presStyleIdx="2" presStyleCnt="4"/>
      <dgm:spPr/>
    </dgm:pt>
    <dgm:pt modelId="{2D98F433-10E4-4810-9D19-4F89BCBDBD2D}" type="pres">
      <dgm:prSet presAssocID="{B0E6B037-E7DE-409E-BBE5-170F4A4C4A4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4F53CC-E144-49E4-8EAB-522AA13768D4}" type="pres">
      <dgm:prSet presAssocID="{B0E6B037-E7DE-409E-BBE5-170F4A4C4A44}" presName="wedge4" presStyleLbl="node1" presStyleIdx="3" presStyleCnt="4"/>
      <dgm:spPr/>
    </dgm:pt>
    <dgm:pt modelId="{BE288D80-F638-4020-BF2C-B55B308EC01F}" type="pres">
      <dgm:prSet presAssocID="{B0E6B037-E7DE-409E-BBE5-170F4A4C4A4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2E3BB00-1ECA-4F25-A6B5-9C72190F553E}" srcId="{B0E6B037-E7DE-409E-BBE5-170F4A4C4A44}" destId="{940FD1EF-7C53-487F-A37B-EE1BC2704B17}" srcOrd="3" destOrd="0" parTransId="{DC8B97EF-4202-4129-B51F-85CD5CC21157}" sibTransId="{876302EC-705C-4990-8687-E256C699AB67}"/>
    <dgm:cxn modelId="{4C7FC103-E270-4C76-B050-C11B25865385}" type="presOf" srcId="{940FD1EF-7C53-487F-A37B-EE1BC2704B17}" destId="{9C4F53CC-E144-49E4-8EAB-522AA13768D4}" srcOrd="0" destOrd="0" presId="urn:microsoft.com/office/officeart/2005/8/layout/chart3"/>
    <dgm:cxn modelId="{50631409-F424-49A7-8F75-F7566213037E}" type="presOf" srcId="{940FD1EF-7C53-487F-A37B-EE1BC2704B17}" destId="{BE288D80-F638-4020-BF2C-B55B308EC01F}" srcOrd="1" destOrd="0" presId="urn:microsoft.com/office/officeart/2005/8/layout/chart3"/>
    <dgm:cxn modelId="{A1002A13-9F17-482C-B953-A0B0B92C9231}" srcId="{B0E6B037-E7DE-409E-BBE5-170F4A4C4A44}" destId="{B71BE6D5-D9AA-48AB-8A76-83D8601F2FF9}" srcOrd="2" destOrd="0" parTransId="{755A6BDF-1DCA-4D5B-8BDE-39DACE6BB194}" sibTransId="{0ED4024B-AD6A-4EC0-8B86-CEAA2E2DBD75}"/>
    <dgm:cxn modelId="{A364A422-BB4A-4DFE-B6D6-E2281321F55A}" type="presOf" srcId="{CA5E8DE0-801E-4F19-BD64-A198C7D2CADF}" destId="{C732C7C1-4B06-4C76-AFB5-DCBF4E00A01C}" srcOrd="0" destOrd="0" presId="urn:microsoft.com/office/officeart/2005/8/layout/chart3"/>
    <dgm:cxn modelId="{C2452B24-BEDA-40A5-B13D-401B894EE6AA}" type="presOf" srcId="{B71BE6D5-D9AA-48AB-8A76-83D8601F2FF9}" destId="{2D98F433-10E4-4810-9D19-4F89BCBDBD2D}" srcOrd="1" destOrd="0" presId="urn:microsoft.com/office/officeart/2005/8/layout/chart3"/>
    <dgm:cxn modelId="{6F5F6533-4321-44B1-B7A1-A837ADBD9B37}" type="presOf" srcId="{B71BE6D5-D9AA-48AB-8A76-83D8601F2FF9}" destId="{8D9D91F2-7F51-4ED3-86EE-3A9AEB277668}" srcOrd="0" destOrd="0" presId="urn:microsoft.com/office/officeart/2005/8/layout/chart3"/>
    <dgm:cxn modelId="{4E3DC13F-725F-438A-9233-71D2FAF32437}" srcId="{B0E6B037-E7DE-409E-BBE5-170F4A4C4A44}" destId="{CA5E8DE0-801E-4F19-BD64-A198C7D2CADF}" srcOrd="0" destOrd="0" parTransId="{D50F8B47-69D4-410F-887F-E0B8A4F581F1}" sibTransId="{6F25CEC5-BAA0-4665-A43B-C71DCFE06F2D}"/>
    <dgm:cxn modelId="{4D413A65-D14C-4BD5-86FB-E6C9E199E3AE}" type="presOf" srcId="{9D1E55F7-ADD8-4D29-A131-0651A12C32CE}" destId="{496A405D-0DDB-493B-9A85-B1153630D95F}" srcOrd="0" destOrd="0" presId="urn:microsoft.com/office/officeart/2005/8/layout/chart3"/>
    <dgm:cxn modelId="{EB3CC077-6D90-4105-95CA-70EA5D3B7A3E}" type="presOf" srcId="{B0E6B037-E7DE-409E-BBE5-170F4A4C4A44}" destId="{EB03039C-5121-4806-9879-0A3E5F515661}" srcOrd="0" destOrd="0" presId="urn:microsoft.com/office/officeart/2005/8/layout/chart3"/>
    <dgm:cxn modelId="{CE619AA1-D4DD-4DC7-80A9-63A82754A3F8}" type="presOf" srcId="{9D1E55F7-ADD8-4D29-A131-0651A12C32CE}" destId="{D4118BB5-597C-4AAE-A8FC-9C858251111D}" srcOrd="1" destOrd="0" presId="urn:microsoft.com/office/officeart/2005/8/layout/chart3"/>
    <dgm:cxn modelId="{06BE1EA9-1853-4220-9414-59757813B9E6}" type="presOf" srcId="{CA5E8DE0-801E-4F19-BD64-A198C7D2CADF}" destId="{67586246-9785-4981-B403-DD663B31018A}" srcOrd="1" destOrd="0" presId="urn:microsoft.com/office/officeart/2005/8/layout/chart3"/>
    <dgm:cxn modelId="{126F6DFF-0AB4-4723-8441-7FE8CFFBDD53}" srcId="{B0E6B037-E7DE-409E-BBE5-170F4A4C4A44}" destId="{9D1E55F7-ADD8-4D29-A131-0651A12C32CE}" srcOrd="1" destOrd="0" parTransId="{23E856FF-8A49-4189-A2A8-185C4F5BA1B0}" sibTransId="{D521DDAF-E6E5-46E4-9AC1-7738272BBA28}"/>
    <dgm:cxn modelId="{A501FFDA-30A1-48A7-9AA9-F2691F756C0E}" type="presParOf" srcId="{EB03039C-5121-4806-9879-0A3E5F515661}" destId="{C732C7C1-4B06-4C76-AFB5-DCBF4E00A01C}" srcOrd="0" destOrd="0" presId="urn:microsoft.com/office/officeart/2005/8/layout/chart3"/>
    <dgm:cxn modelId="{2C125029-852B-4A5F-BE8E-4CE67DF9F2A5}" type="presParOf" srcId="{EB03039C-5121-4806-9879-0A3E5F515661}" destId="{67586246-9785-4981-B403-DD663B31018A}" srcOrd="1" destOrd="0" presId="urn:microsoft.com/office/officeart/2005/8/layout/chart3"/>
    <dgm:cxn modelId="{1E122788-4B8F-48BD-B190-26B819CBC75F}" type="presParOf" srcId="{EB03039C-5121-4806-9879-0A3E5F515661}" destId="{496A405D-0DDB-493B-9A85-B1153630D95F}" srcOrd="2" destOrd="0" presId="urn:microsoft.com/office/officeart/2005/8/layout/chart3"/>
    <dgm:cxn modelId="{A6293B01-74AF-4E5F-B031-8447DC9969AC}" type="presParOf" srcId="{EB03039C-5121-4806-9879-0A3E5F515661}" destId="{D4118BB5-597C-4AAE-A8FC-9C858251111D}" srcOrd="3" destOrd="0" presId="urn:microsoft.com/office/officeart/2005/8/layout/chart3"/>
    <dgm:cxn modelId="{4FFE2B52-B3BF-4252-8329-BB3C98042F25}" type="presParOf" srcId="{EB03039C-5121-4806-9879-0A3E5F515661}" destId="{8D9D91F2-7F51-4ED3-86EE-3A9AEB277668}" srcOrd="4" destOrd="0" presId="urn:microsoft.com/office/officeart/2005/8/layout/chart3"/>
    <dgm:cxn modelId="{C38FD7B7-FFCF-4F67-B632-B65ECB414C59}" type="presParOf" srcId="{EB03039C-5121-4806-9879-0A3E5F515661}" destId="{2D98F433-10E4-4810-9D19-4F89BCBDBD2D}" srcOrd="5" destOrd="0" presId="urn:microsoft.com/office/officeart/2005/8/layout/chart3"/>
    <dgm:cxn modelId="{19A5EFFB-A68E-42ED-9334-79E4F74A214C}" type="presParOf" srcId="{EB03039C-5121-4806-9879-0A3E5F515661}" destId="{9C4F53CC-E144-49E4-8EAB-522AA13768D4}" srcOrd="6" destOrd="0" presId="urn:microsoft.com/office/officeart/2005/8/layout/chart3"/>
    <dgm:cxn modelId="{54EE5CF0-BFF5-43B8-8106-41DF04A4A31F}" type="presParOf" srcId="{EB03039C-5121-4806-9879-0A3E5F515661}" destId="{BE288D80-F638-4020-BF2C-B55B308EC01F}" srcOrd="7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E6B037-E7DE-409E-BBE5-170F4A4C4A44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940FD1EF-7C53-487F-A37B-EE1BC2704B17}">
      <dgm:prSet phldrT="[Texto]" custT="1"/>
      <dgm:spPr>
        <a:noFill/>
        <a:ln>
          <a:noFill/>
        </a:ln>
      </dgm:spPr>
      <dgm:t>
        <a:bodyPr/>
        <a:lstStyle/>
        <a:p>
          <a:endParaRPr lang="es-CO" sz="1800" b="1" dirty="0"/>
        </a:p>
      </dgm:t>
    </dgm:pt>
    <dgm:pt modelId="{DC8B97EF-4202-4129-B51F-85CD5CC21157}" type="parTrans" cxnId="{C2E3BB00-1ECA-4F25-A6B5-9C72190F553E}">
      <dgm:prSet/>
      <dgm:spPr/>
      <dgm:t>
        <a:bodyPr/>
        <a:lstStyle/>
        <a:p>
          <a:endParaRPr lang="es-CO"/>
        </a:p>
      </dgm:t>
    </dgm:pt>
    <dgm:pt modelId="{876302EC-705C-4990-8687-E256C699AB67}" type="sibTrans" cxnId="{C2E3BB00-1ECA-4F25-A6B5-9C72190F553E}">
      <dgm:prSet/>
      <dgm:spPr/>
      <dgm:t>
        <a:bodyPr/>
        <a:lstStyle/>
        <a:p>
          <a:endParaRPr lang="es-CO"/>
        </a:p>
      </dgm:t>
    </dgm:pt>
    <dgm:pt modelId="{B71BE6D5-D9AA-48AB-8A76-83D8601F2FF9}">
      <dgm:prSet phldrT="[Texto]" custT="1"/>
      <dgm:spPr>
        <a:noFill/>
        <a:ln>
          <a:noFill/>
        </a:ln>
      </dgm:spPr>
      <dgm:t>
        <a:bodyPr/>
        <a:lstStyle/>
        <a:p>
          <a:endParaRPr lang="es-CO" sz="2000" b="1" dirty="0"/>
        </a:p>
      </dgm:t>
    </dgm:pt>
    <dgm:pt modelId="{0ED4024B-AD6A-4EC0-8B86-CEAA2E2DBD75}" type="sibTrans" cxnId="{A1002A13-9F17-482C-B953-A0B0B92C9231}">
      <dgm:prSet/>
      <dgm:spPr/>
      <dgm:t>
        <a:bodyPr/>
        <a:lstStyle/>
        <a:p>
          <a:endParaRPr lang="es-CO"/>
        </a:p>
      </dgm:t>
    </dgm:pt>
    <dgm:pt modelId="{755A6BDF-1DCA-4D5B-8BDE-39DACE6BB194}" type="parTrans" cxnId="{A1002A13-9F17-482C-B953-A0B0B92C9231}">
      <dgm:prSet/>
      <dgm:spPr/>
      <dgm:t>
        <a:bodyPr/>
        <a:lstStyle/>
        <a:p>
          <a:endParaRPr lang="es-CO"/>
        </a:p>
      </dgm:t>
    </dgm:pt>
    <dgm:pt modelId="{CA5E8DE0-801E-4F19-BD64-A198C7D2CADF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CO" sz="1800" b="1" dirty="0"/>
            <a:t>Gestionar el desarrollo adecuado de los contratos de concesión en ejecución</a:t>
          </a:r>
        </a:p>
      </dgm:t>
    </dgm:pt>
    <dgm:pt modelId="{6F25CEC5-BAA0-4665-A43B-C71DCFE06F2D}" type="sibTrans" cxnId="{4E3DC13F-725F-438A-9233-71D2FAF32437}">
      <dgm:prSet/>
      <dgm:spPr/>
      <dgm:t>
        <a:bodyPr/>
        <a:lstStyle/>
        <a:p>
          <a:endParaRPr lang="es-CO"/>
        </a:p>
      </dgm:t>
    </dgm:pt>
    <dgm:pt modelId="{D50F8B47-69D4-410F-887F-E0B8A4F581F1}" type="parTrans" cxnId="{4E3DC13F-725F-438A-9233-71D2FAF32437}">
      <dgm:prSet/>
      <dgm:spPr/>
      <dgm:t>
        <a:bodyPr/>
        <a:lstStyle/>
        <a:p>
          <a:endParaRPr lang="es-CO"/>
        </a:p>
      </dgm:t>
    </dgm:pt>
    <dgm:pt modelId="{9D1E55F7-ADD8-4D29-A131-0651A12C32CE}">
      <dgm:prSet phldrT="[Texto]" custT="1"/>
      <dgm:spPr>
        <a:noFill/>
        <a:ln>
          <a:noFill/>
        </a:ln>
      </dgm:spPr>
      <dgm:t>
        <a:bodyPr/>
        <a:lstStyle/>
        <a:p>
          <a:r>
            <a:rPr lang="es-CO" sz="1800" b="1" dirty="0"/>
            <a:t>Generar confianza en los ciudadanos, Estado, inversionistas, y usuarios de infraestructura</a:t>
          </a:r>
        </a:p>
      </dgm:t>
    </dgm:pt>
    <dgm:pt modelId="{D521DDAF-E6E5-46E4-9AC1-7738272BBA28}" type="sibTrans" cxnId="{126F6DFF-0AB4-4723-8441-7FE8CFFBDD53}">
      <dgm:prSet/>
      <dgm:spPr/>
      <dgm:t>
        <a:bodyPr/>
        <a:lstStyle/>
        <a:p>
          <a:endParaRPr lang="es-CO"/>
        </a:p>
      </dgm:t>
    </dgm:pt>
    <dgm:pt modelId="{23E856FF-8A49-4189-A2A8-185C4F5BA1B0}" type="parTrans" cxnId="{126F6DFF-0AB4-4723-8441-7FE8CFFBDD53}">
      <dgm:prSet/>
      <dgm:spPr/>
      <dgm:t>
        <a:bodyPr/>
        <a:lstStyle/>
        <a:p>
          <a:endParaRPr lang="es-CO"/>
        </a:p>
      </dgm:t>
    </dgm:pt>
    <dgm:pt modelId="{EB03039C-5121-4806-9879-0A3E5F515661}" type="pres">
      <dgm:prSet presAssocID="{B0E6B037-E7DE-409E-BBE5-170F4A4C4A44}" presName="compositeShape" presStyleCnt="0">
        <dgm:presLayoutVars>
          <dgm:chMax val="7"/>
          <dgm:dir/>
          <dgm:resizeHandles val="exact"/>
        </dgm:presLayoutVars>
      </dgm:prSet>
      <dgm:spPr/>
    </dgm:pt>
    <dgm:pt modelId="{C732C7C1-4B06-4C76-AFB5-DCBF4E00A01C}" type="pres">
      <dgm:prSet presAssocID="{B0E6B037-E7DE-409E-BBE5-170F4A4C4A44}" presName="wedge1" presStyleLbl="node1" presStyleIdx="0" presStyleCnt="4"/>
      <dgm:spPr/>
    </dgm:pt>
    <dgm:pt modelId="{67586246-9785-4981-B403-DD663B31018A}" type="pres">
      <dgm:prSet presAssocID="{B0E6B037-E7DE-409E-BBE5-170F4A4C4A4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96A405D-0DDB-493B-9A85-B1153630D95F}" type="pres">
      <dgm:prSet presAssocID="{B0E6B037-E7DE-409E-BBE5-170F4A4C4A44}" presName="wedge2" presStyleLbl="node1" presStyleIdx="1" presStyleCnt="4"/>
      <dgm:spPr/>
    </dgm:pt>
    <dgm:pt modelId="{D4118BB5-597C-4AAE-A8FC-9C858251111D}" type="pres">
      <dgm:prSet presAssocID="{B0E6B037-E7DE-409E-BBE5-170F4A4C4A4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9D91F2-7F51-4ED3-86EE-3A9AEB277668}" type="pres">
      <dgm:prSet presAssocID="{B0E6B037-E7DE-409E-BBE5-170F4A4C4A44}" presName="wedge3" presStyleLbl="node1" presStyleIdx="2" presStyleCnt="4"/>
      <dgm:spPr/>
    </dgm:pt>
    <dgm:pt modelId="{2D98F433-10E4-4810-9D19-4F89BCBDBD2D}" type="pres">
      <dgm:prSet presAssocID="{B0E6B037-E7DE-409E-BBE5-170F4A4C4A4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4F53CC-E144-49E4-8EAB-522AA13768D4}" type="pres">
      <dgm:prSet presAssocID="{B0E6B037-E7DE-409E-BBE5-170F4A4C4A44}" presName="wedge4" presStyleLbl="node1" presStyleIdx="3" presStyleCnt="4"/>
      <dgm:spPr/>
    </dgm:pt>
    <dgm:pt modelId="{BE288D80-F638-4020-BF2C-B55B308EC01F}" type="pres">
      <dgm:prSet presAssocID="{B0E6B037-E7DE-409E-BBE5-170F4A4C4A4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2E3BB00-1ECA-4F25-A6B5-9C72190F553E}" srcId="{B0E6B037-E7DE-409E-BBE5-170F4A4C4A44}" destId="{940FD1EF-7C53-487F-A37B-EE1BC2704B17}" srcOrd="3" destOrd="0" parTransId="{DC8B97EF-4202-4129-B51F-85CD5CC21157}" sibTransId="{876302EC-705C-4990-8687-E256C699AB67}"/>
    <dgm:cxn modelId="{4C7FC103-E270-4C76-B050-C11B25865385}" type="presOf" srcId="{940FD1EF-7C53-487F-A37B-EE1BC2704B17}" destId="{9C4F53CC-E144-49E4-8EAB-522AA13768D4}" srcOrd="0" destOrd="0" presId="urn:microsoft.com/office/officeart/2005/8/layout/chart3"/>
    <dgm:cxn modelId="{50631409-F424-49A7-8F75-F7566213037E}" type="presOf" srcId="{940FD1EF-7C53-487F-A37B-EE1BC2704B17}" destId="{BE288D80-F638-4020-BF2C-B55B308EC01F}" srcOrd="1" destOrd="0" presId="urn:microsoft.com/office/officeart/2005/8/layout/chart3"/>
    <dgm:cxn modelId="{A1002A13-9F17-482C-B953-A0B0B92C9231}" srcId="{B0E6B037-E7DE-409E-BBE5-170F4A4C4A44}" destId="{B71BE6D5-D9AA-48AB-8A76-83D8601F2FF9}" srcOrd="2" destOrd="0" parTransId="{755A6BDF-1DCA-4D5B-8BDE-39DACE6BB194}" sibTransId="{0ED4024B-AD6A-4EC0-8B86-CEAA2E2DBD75}"/>
    <dgm:cxn modelId="{A364A422-BB4A-4DFE-B6D6-E2281321F55A}" type="presOf" srcId="{CA5E8DE0-801E-4F19-BD64-A198C7D2CADF}" destId="{C732C7C1-4B06-4C76-AFB5-DCBF4E00A01C}" srcOrd="0" destOrd="0" presId="urn:microsoft.com/office/officeart/2005/8/layout/chart3"/>
    <dgm:cxn modelId="{C2452B24-BEDA-40A5-B13D-401B894EE6AA}" type="presOf" srcId="{B71BE6D5-D9AA-48AB-8A76-83D8601F2FF9}" destId="{2D98F433-10E4-4810-9D19-4F89BCBDBD2D}" srcOrd="1" destOrd="0" presId="urn:microsoft.com/office/officeart/2005/8/layout/chart3"/>
    <dgm:cxn modelId="{6F5F6533-4321-44B1-B7A1-A837ADBD9B37}" type="presOf" srcId="{B71BE6D5-D9AA-48AB-8A76-83D8601F2FF9}" destId="{8D9D91F2-7F51-4ED3-86EE-3A9AEB277668}" srcOrd="0" destOrd="0" presId="urn:microsoft.com/office/officeart/2005/8/layout/chart3"/>
    <dgm:cxn modelId="{4E3DC13F-725F-438A-9233-71D2FAF32437}" srcId="{B0E6B037-E7DE-409E-BBE5-170F4A4C4A44}" destId="{CA5E8DE0-801E-4F19-BD64-A198C7D2CADF}" srcOrd="0" destOrd="0" parTransId="{D50F8B47-69D4-410F-887F-E0B8A4F581F1}" sibTransId="{6F25CEC5-BAA0-4665-A43B-C71DCFE06F2D}"/>
    <dgm:cxn modelId="{4D413A65-D14C-4BD5-86FB-E6C9E199E3AE}" type="presOf" srcId="{9D1E55F7-ADD8-4D29-A131-0651A12C32CE}" destId="{496A405D-0DDB-493B-9A85-B1153630D95F}" srcOrd="0" destOrd="0" presId="urn:microsoft.com/office/officeart/2005/8/layout/chart3"/>
    <dgm:cxn modelId="{EB3CC077-6D90-4105-95CA-70EA5D3B7A3E}" type="presOf" srcId="{B0E6B037-E7DE-409E-BBE5-170F4A4C4A44}" destId="{EB03039C-5121-4806-9879-0A3E5F515661}" srcOrd="0" destOrd="0" presId="urn:microsoft.com/office/officeart/2005/8/layout/chart3"/>
    <dgm:cxn modelId="{CE619AA1-D4DD-4DC7-80A9-63A82754A3F8}" type="presOf" srcId="{9D1E55F7-ADD8-4D29-A131-0651A12C32CE}" destId="{D4118BB5-597C-4AAE-A8FC-9C858251111D}" srcOrd="1" destOrd="0" presId="urn:microsoft.com/office/officeart/2005/8/layout/chart3"/>
    <dgm:cxn modelId="{06BE1EA9-1853-4220-9414-59757813B9E6}" type="presOf" srcId="{CA5E8DE0-801E-4F19-BD64-A198C7D2CADF}" destId="{67586246-9785-4981-B403-DD663B31018A}" srcOrd="1" destOrd="0" presId="urn:microsoft.com/office/officeart/2005/8/layout/chart3"/>
    <dgm:cxn modelId="{126F6DFF-0AB4-4723-8441-7FE8CFFBDD53}" srcId="{B0E6B037-E7DE-409E-BBE5-170F4A4C4A44}" destId="{9D1E55F7-ADD8-4D29-A131-0651A12C32CE}" srcOrd="1" destOrd="0" parTransId="{23E856FF-8A49-4189-A2A8-185C4F5BA1B0}" sibTransId="{D521DDAF-E6E5-46E4-9AC1-7738272BBA28}"/>
    <dgm:cxn modelId="{A501FFDA-30A1-48A7-9AA9-F2691F756C0E}" type="presParOf" srcId="{EB03039C-5121-4806-9879-0A3E5F515661}" destId="{C732C7C1-4B06-4C76-AFB5-DCBF4E00A01C}" srcOrd="0" destOrd="0" presId="urn:microsoft.com/office/officeart/2005/8/layout/chart3"/>
    <dgm:cxn modelId="{2C125029-852B-4A5F-BE8E-4CE67DF9F2A5}" type="presParOf" srcId="{EB03039C-5121-4806-9879-0A3E5F515661}" destId="{67586246-9785-4981-B403-DD663B31018A}" srcOrd="1" destOrd="0" presId="urn:microsoft.com/office/officeart/2005/8/layout/chart3"/>
    <dgm:cxn modelId="{1E122788-4B8F-48BD-B190-26B819CBC75F}" type="presParOf" srcId="{EB03039C-5121-4806-9879-0A3E5F515661}" destId="{496A405D-0DDB-493B-9A85-B1153630D95F}" srcOrd="2" destOrd="0" presId="urn:microsoft.com/office/officeart/2005/8/layout/chart3"/>
    <dgm:cxn modelId="{A6293B01-74AF-4E5F-B031-8447DC9969AC}" type="presParOf" srcId="{EB03039C-5121-4806-9879-0A3E5F515661}" destId="{D4118BB5-597C-4AAE-A8FC-9C858251111D}" srcOrd="3" destOrd="0" presId="urn:microsoft.com/office/officeart/2005/8/layout/chart3"/>
    <dgm:cxn modelId="{4FFE2B52-B3BF-4252-8329-BB3C98042F25}" type="presParOf" srcId="{EB03039C-5121-4806-9879-0A3E5F515661}" destId="{8D9D91F2-7F51-4ED3-86EE-3A9AEB277668}" srcOrd="4" destOrd="0" presId="urn:microsoft.com/office/officeart/2005/8/layout/chart3"/>
    <dgm:cxn modelId="{C38FD7B7-FFCF-4F67-B632-B65ECB414C59}" type="presParOf" srcId="{EB03039C-5121-4806-9879-0A3E5F515661}" destId="{2D98F433-10E4-4810-9D19-4F89BCBDBD2D}" srcOrd="5" destOrd="0" presId="urn:microsoft.com/office/officeart/2005/8/layout/chart3"/>
    <dgm:cxn modelId="{19A5EFFB-A68E-42ED-9334-79E4F74A214C}" type="presParOf" srcId="{EB03039C-5121-4806-9879-0A3E5F515661}" destId="{9C4F53CC-E144-49E4-8EAB-522AA13768D4}" srcOrd="6" destOrd="0" presId="urn:microsoft.com/office/officeart/2005/8/layout/chart3"/>
    <dgm:cxn modelId="{54EE5CF0-BFF5-43B8-8106-41DF04A4A31F}" type="presParOf" srcId="{EB03039C-5121-4806-9879-0A3E5F515661}" destId="{BE288D80-F638-4020-BF2C-B55B308EC01F}" srcOrd="7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E6B037-E7DE-409E-BBE5-170F4A4C4A44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940FD1EF-7C53-487F-A37B-EE1BC2704B17}">
      <dgm:prSet phldrT="[Texto]" custT="1"/>
      <dgm:spPr>
        <a:noFill/>
        <a:ln>
          <a:noFill/>
        </a:ln>
      </dgm:spPr>
      <dgm:t>
        <a:bodyPr/>
        <a:lstStyle/>
        <a:p>
          <a:endParaRPr lang="es-CO" sz="1800" b="1" dirty="0"/>
        </a:p>
      </dgm:t>
    </dgm:pt>
    <dgm:pt modelId="{DC8B97EF-4202-4129-B51F-85CD5CC21157}" type="parTrans" cxnId="{C2E3BB00-1ECA-4F25-A6B5-9C72190F553E}">
      <dgm:prSet/>
      <dgm:spPr/>
      <dgm:t>
        <a:bodyPr/>
        <a:lstStyle/>
        <a:p>
          <a:endParaRPr lang="es-CO"/>
        </a:p>
      </dgm:t>
    </dgm:pt>
    <dgm:pt modelId="{876302EC-705C-4990-8687-E256C699AB67}" type="sibTrans" cxnId="{C2E3BB00-1ECA-4F25-A6B5-9C72190F553E}">
      <dgm:prSet/>
      <dgm:spPr/>
      <dgm:t>
        <a:bodyPr/>
        <a:lstStyle/>
        <a:p>
          <a:endParaRPr lang="es-CO"/>
        </a:p>
      </dgm:t>
    </dgm:pt>
    <dgm:pt modelId="{B71BE6D5-D9AA-48AB-8A76-83D8601F2FF9}">
      <dgm:prSet phldrT="[Texto]" custT="1"/>
      <dgm:spPr>
        <a:noFill/>
        <a:ln>
          <a:noFill/>
        </a:ln>
      </dgm:spPr>
      <dgm:t>
        <a:bodyPr/>
        <a:lstStyle/>
        <a:p>
          <a:endParaRPr lang="es-CO" sz="2000" b="1" dirty="0"/>
        </a:p>
      </dgm:t>
    </dgm:pt>
    <dgm:pt modelId="{0ED4024B-AD6A-4EC0-8B86-CEAA2E2DBD75}" type="sibTrans" cxnId="{A1002A13-9F17-482C-B953-A0B0B92C9231}">
      <dgm:prSet/>
      <dgm:spPr/>
      <dgm:t>
        <a:bodyPr/>
        <a:lstStyle/>
        <a:p>
          <a:endParaRPr lang="es-CO"/>
        </a:p>
      </dgm:t>
    </dgm:pt>
    <dgm:pt modelId="{755A6BDF-1DCA-4D5B-8BDE-39DACE6BB194}" type="parTrans" cxnId="{A1002A13-9F17-482C-B953-A0B0B92C9231}">
      <dgm:prSet/>
      <dgm:spPr/>
      <dgm:t>
        <a:bodyPr/>
        <a:lstStyle/>
        <a:p>
          <a:endParaRPr lang="es-CO"/>
        </a:p>
      </dgm:t>
    </dgm:pt>
    <dgm:pt modelId="{CA5E8DE0-801E-4F19-BD64-A198C7D2CADF}">
      <dgm:prSet phldrT="[Texto]" custT="1"/>
      <dgm:spPr>
        <a:noFill/>
        <a:ln>
          <a:noFill/>
        </a:ln>
      </dgm:spPr>
      <dgm:t>
        <a:bodyPr/>
        <a:lstStyle/>
        <a:p>
          <a:endParaRPr lang="es-CO" sz="1800" b="1" dirty="0"/>
        </a:p>
      </dgm:t>
    </dgm:pt>
    <dgm:pt modelId="{6F25CEC5-BAA0-4665-A43B-C71DCFE06F2D}" type="sibTrans" cxnId="{4E3DC13F-725F-438A-9233-71D2FAF32437}">
      <dgm:prSet/>
      <dgm:spPr/>
      <dgm:t>
        <a:bodyPr/>
        <a:lstStyle/>
        <a:p>
          <a:endParaRPr lang="es-CO"/>
        </a:p>
      </dgm:t>
    </dgm:pt>
    <dgm:pt modelId="{D50F8B47-69D4-410F-887F-E0B8A4F581F1}" type="parTrans" cxnId="{4E3DC13F-725F-438A-9233-71D2FAF32437}">
      <dgm:prSet/>
      <dgm:spPr/>
      <dgm:t>
        <a:bodyPr/>
        <a:lstStyle/>
        <a:p>
          <a:endParaRPr lang="es-CO"/>
        </a:p>
      </dgm:t>
    </dgm:pt>
    <dgm:pt modelId="{9D1E55F7-ADD8-4D29-A131-0651A12C32CE}">
      <dgm:prSet phldrT="[Texto]" custT="1"/>
      <dgm:spPr>
        <a:solidFill>
          <a:srgbClr val="92D050"/>
        </a:solidFill>
        <a:ln>
          <a:noFill/>
        </a:ln>
      </dgm:spPr>
      <dgm:t>
        <a:bodyPr/>
        <a:lstStyle/>
        <a:p>
          <a:endParaRPr lang="es-CO" sz="1800" b="1" dirty="0"/>
        </a:p>
        <a:p>
          <a:r>
            <a:rPr lang="es-CO" sz="1800" b="1" dirty="0"/>
            <a:t>Generar confianza en los ciudadanos, Estado, inversionistas, y usuarios de infra</a:t>
          </a:r>
        </a:p>
      </dgm:t>
    </dgm:pt>
    <dgm:pt modelId="{D521DDAF-E6E5-46E4-9AC1-7738272BBA28}" type="sibTrans" cxnId="{126F6DFF-0AB4-4723-8441-7FE8CFFBDD53}">
      <dgm:prSet/>
      <dgm:spPr/>
      <dgm:t>
        <a:bodyPr/>
        <a:lstStyle/>
        <a:p>
          <a:endParaRPr lang="es-CO"/>
        </a:p>
      </dgm:t>
    </dgm:pt>
    <dgm:pt modelId="{23E856FF-8A49-4189-A2A8-185C4F5BA1B0}" type="parTrans" cxnId="{126F6DFF-0AB4-4723-8441-7FE8CFFBDD53}">
      <dgm:prSet/>
      <dgm:spPr/>
      <dgm:t>
        <a:bodyPr/>
        <a:lstStyle/>
        <a:p>
          <a:endParaRPr lang="es-CO"/>
        </a:p>
      </dgm:t>
    </dgm:pt>
    <dgm:pt modelId="{EB03039C-5121-4806-9879-0A3E5F515661}" type="pres">
      <dgm:prSet presAssocID="{B0E6B037-E7DE-409E-BBE5-170F4A4C4A44}" presName="compositeShape" presStyleCnt="0">
        <dgm:presLayoutVars>
          <dgm:chMax val="7"/>
          <dgm:dir/>
          <dgm:resizeHandles val="exact"/>
        </dgm:presLayoutVars>
      </dgm:prSet>
      <dgm:spPr/>
    </dgm:pt>
    <dgm:pt modelId="{C732C7C1-4B06-4C76-AFB5-DCBF4E00A01C}" type="pres">
      <dgm:prSet presAssocID="{B0E6B037-E7DE-409E-BBE5-170F4A4C4A44}" presName="wedge1" presStyleLbl="node1" presStyleIdx="0" presStyleCnt="4"/>
      <dgm:spPr/>
    </dgm:pt>
    <dgm:pt modelId="{67586246-9785-4981-B403-DD663B31018A}" type="pres">
      <dgm:prSet presAssocID="{B0E6B037-E7DE-409E-BBE5-170F4A4C4A4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96A405D-0DDB-493B-9A85-B1153630D95F}" type="pres">
      <dgm:prSet presAssocID="{B0E6B037-E7DE-409E-BBE5-170F4A4C4A44}" presName="wedge2" presStyleLbl="node1" presStyleIdx="1" presStyleCnt="4" custLinFactNeighborY="-16401"/>
      <dgm:spPr/>
    </dgm:pt>
    <dgm:pt modelId="{D4118BB5-597C-4AAE-A8FC-9C858251111D}" type="pres">
      <dgm:prSet presAssocID="{B0E6B037-E7DE-409E-BBE5-170F4A4C4A4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9D91F2-7F51-4ED3-86EE-3A9AEB277668}" type="pres">
      <dgm:prSet presAssocID="{B0E6B037-E7DE-409E-BBE5-170F4A4C4A44}" presName="wedge3" presStyleLbl="node1" presStyleIdx="2" presStyleCnt="4"/>
      <dgm:spPr/>
    </dgm:pt>
    <dgm:pt modelId="{2D98F433-10E4-4810-9D19-4F89BCBDBD2D}" type="pres">
      <dgm:prSet presAssocID="{B0E6B037-E7DE-409E-BBE5-170F4A4C4A4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4F53CC-E144-49E4-8EAB-522AA13768D4}" type="pres">
      <dgm:prSet presAssocID="{B0E6B037-E7DE-409E-BBE5-170F4A4C4A44}" presName="wedge4" presStyleLbl="node1" presStyleIdx="3" presStyleCnt="4"/>
      <dgm:spPr/>
    </dgm:pt>
    <dgm:pt modelId="{BE288D80-F638-4020-BF2C-B55B308EC01F}" type="pres">
      <dgm:prSet presAssocID="{B0E6B037-E7DE-409E-BBE5-170F4A4C4A4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2E3BB00-1ECA-4F25-A6B5-9C72190F553E}" srcId="{B0E6B037-E7DE-409E-BBE5-170F4A4C4A44}" destId="{940FD1EF-7C53-487F-A37B-EE1BC2704B17}" srcOrd="3" destOrd="0" parTransId="{DC8B97EF-4202-4129-B51F-85CD5CC21157}" sibTransId="{876302EC-705C-4990-8687-E256C699AB67}"/>
    <dgm:cxn modelId="{4C7FC103-E270-4C76-B050-C11B25865385}" type="presOf" srcId="{940FD1EF-7C53-487F-A37B-EE1BC2704B17}" destId="{9C4F53CC-E144-49E4-8EAB-522AA13768D4}" srcOrd="0" destOrd="0" presId="urn:microsoft.com/office/officeart/2005/8/layout/chart3"/>
    <dgm:cxn modelId="{50631409-F424-49A7-8F75-F7566213037E}" type="presOf" srcId="{940FD1EF-7C53-487F-A37B-EE1BC2704B17}" destId="{BE288D80-F638-4020-BF2C-B55B308EC01F}" srcOrd="1" destOrd="0" presId="urn:microsoft.com/office/officeart/2005/8/layout/chart3"/>
    <dgm:cxn modelId="{A1002A13-9F17-482C-B953-A0B0B92C9231}" srcId="{B0E6B037-E7DE-409E-BBE5-170F4A4C4A44}" destId="{B71BE6D5-D9AA-48AB-8A76-83D8601F2FF9}" srcOrd="2" destOrd="0" parTransId="{755A6BDF-1DCA-4D5B-8BDE-39DACE6BB194}" sibTransId="{0ED4024B-AD6A-4EC0-8B86-CEAA2E2DBD75}"/>
    <dgm:cxn modelId="{A364A422-BB4A-4DFE-B6D6-E2281321F55A}" type="presOf" srcId="{CA5E8DE0-801E-4F19-BD64-A198C7D2CADF}" destId="{C732C7C1-4B06-4C76-AFB5-DCBF4E00A01C}" srcOrd="0" destOrd="0" presId="urn:microsoft.com/office/officeart/2005/8/layout/chart3"/>
    <dgm:cxn modelId="{C2452B24-BEDA-40A5-B13D-401B894EE6AA}" type="presOf" srcId="{B71BE6D5-D9AA-48AB-8A76-83D8601F2FF9}" destId="{2D98F433-10E4-4810-9D19-4F89BCBDBD2D}" srcOrd="1" destOrd="0" presId="urn:microsoft.com/office/officeart/2005/8/layout/chart3"/>
    <dgm:cxn modelId="{6F5F6533-4321-44B1-B7A1-A837ADBD9B37}" type="presOf" srcId="{B71BE6D5-D9AA-48AB-8A76-83D8601F2FF9}" destId="{8D9D91F2-7F51-4ED3-86EE-3A9AEB277668}" srcOrd="0" destOrd="0" presId="urn:microsoft.com/office/officeart/2005/8/layout/chart3"/>
    <dgm:cxn modelId="{4E3DC13F-725F-438A-9233-71D2FAF32437}" srcId="{B0E6B037-E7DE-409E-BBE5-170F4A4C4A44}" destId="{CA5E8DE0-801E-4F19-BD64-A198C7D2CADF}" srcOrd="0" destOrd="0" parTransId="{D50F8B47-69D4-410F-887F-E0B8A4F581F1}" sibTransId="{6F25CEC5-BAA0-4665-A43B-C71DCFE06F2D}"/>
    <dgm:cxn modelId="{4D413A65-D14C-4BD5-86FB-E6C9E199E3AE}" type="presOf" srcId="{9D1E55F7-ADD8-4D29-A131-0651A12C32CE}" destId="{496A405D-0DDB-493B-9A85-B1153630D95F}" srcOrd="0" destOrd="0" presId="urn:microsoft.com/office/officeart/2005/8/layout/chart3"/>
    <dgm:cxn modelId="{EB3CC077-6D90-4105-95CA-70EA5D3B7A3E}" type="presOf" srcId="{B0E6B037-E7DE-409E-BBE5-170F4A4C4A44}" destId="{EB03039C-5121-4806-9879-0A3E5F515661}" srcOrd="0" destOrd="0" presId="urn:microsoft.com/office/officeart/2005/8/layout/chart3"/>
    <dgm:cxn modelId="{CE619AA1-D4DD-4DC7-80A9-63A82754A3F8}" type="presOf" srcId="{9D1E55F7-ADD8-4D29-A131-0651A12C32CE}" destId="{D4118BB5-597C-4AAE-A8FC-9C858251111D}" srcOrd="1" destOrd="0" presId="urn:microsoft.com/office/officeart/2005/8/layout/chart3"/>
    <dgm:cxn modelId="{06BE1EA9-1853-4220-9414-59757813B9E6}" type="presOf" srcId="{CA5E8DE0-801E-4F19-BD64-A198C7D2CADF}" destId="{67586246-9785-4981-B403-DD663B31018A}" srcOrd="1" destOrd="0" presId="urn:microsoft.com/office/officeart/2005/8/layout/chart3"/>
    <dgm:cxn modelId="{126F6DFF-0AB4-4723-8441-7FE8CFFBDD53}" srcId="{B0E6B037-E7DE-409E-BBE5-170F4A4C4A44}" destId="{9D1E55F7-ADD8-4D29-A131-0651A12C32CE}" srcOrd="1" destOrd="0" parTransId="{23E856FF-8A49-4189-A2A8-185C4F5BA1B0}" sibTransId="{D521DDAF-E6E5-46E4-9AC1-7738272BBA28}"/>
    <dgm:cxn modelId="{A501FFDA-30A1-48A7-9AA9-F2691F756C0E}" type="presParOf" srcId="{EB03039C-5121-4806-9879-0A3E5F515661}" destId="{C732C7C1-4B06-4C76-AFB5-DCBF4E00A01C}" srcOrd="0" destOrd="0" presId="urn:microsoft.com/office/officeart/2005/8/layout/chart3"/>
    <dgm:cxn modelId="{2C125029-852B-4A5F-BE8E-4CE67DF9F2A5}" type="presParOf" srcId="{EB03039C-5121-4806-9879-0A3E5F515661}" destId="{67586246-9785-4981-B403-DD663B31018A}" srcOrd="1" destOrd="0" presId="urn:microsoft.com/office/officeart/2005/8/layout/chart3"/>
    <dgm:cxn modelId="{1E122788-4B8F-48BD-B190-26B819CBC75F}" type="presParOf" srcId="{EB03039C-5121-4806-9879-0A3E5F515661}" destId="{496A405D-0DDB-493B-9A85-B1153630D95F}" srcOrd="2" destOrd="0" presId="urn:microsoft.com/office/officeart/2005/8/layout/chart3"/>
    <dgm:cxn modelId="{A6293B01-74AF-4E5F-B031-8447DC9969AC}" type="presParOf" srcId="{EB03039C-5121-4806-9879-0A3E5F515661}" destId="{D4118BB5-597C-4AAE-A8FC-9C858251111D}" srcOrd="3" destOrd="0" presId="urn:microsoft.com/office/officeart/2005/8/layout/chart3"/>
    <dgm:cxn modelId="{4FFE2B52-B3BF-4252-8329-BB3C98042F25}" type="presParOf" srcId="{EB03039C-5121-4806-9879-0A3E5F515661}" destId="{8D9D91F2-7F51-4ED3-86EE-3A9AEB277668}" srcOrd="4" destOrd="0" presId="urn:microsoft.com/office/officeart/2005/8/layout/chart3"/>
    <dgm:cxn modelId="{C38FD7B7-FFCF-4F67-B632-B65ECB414C59}" type="presParOf" srcId="{EB03039C-5121-4806-9879-0A3E5F515661}" destId="{2D98F433-10E4-4810-9D19-4F89BCBDBD2D}" srcOrd="5" destOrd="0" presId="urn:microsoft.com/office/officeart/2005/8/layout/chart3"/>
    <dgm:cxn modelId="{19A5EFFB-A68E-42ED-9334-79E4F74A214C}" type="presParOf" srcId="{EB03039C-5121-4806-9879-0A3E5F515661}" destId="{9C4F53CC-E144-49E4-8EAB-522AA13768D4}" srcOrd="6" destOrd="0" presId="urn:microsoft.com/office/officeart/2005/8/layout/chart3"/>
    <dgm:cxn modelId="{54EE5CF0-BFF5-43B8-8106-41DF04A4A31F}" type="presParOf" srcId="{EB03039C-5121-4806-9879-0A3E5F515661}" destId="{BE288D80-F638-4020-BF2C-B55B308EC01F}" srcOrd="7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E6B037-E7DE-409E-BBE5-170F4A4C4A44}" type="doc">
      <dgm:prSet loTypeId="urn:microsoft.com/office/officeart/2005/8/layout/chart3" loCatId="cycle" qsTypeId="urn:microsoft.com/office/officeart/2005/8/quickstyle/simple2" qsCatId="simple" csTypeId="urn:microsoft.com/office/officeart/2005/8/colors/colorful5" csCatId="colorful" phldr="1"/>
      <dgm:spPr/>
    </dgm:pt>
    <dgm:pt modelId="{940FD1EF-7C53-487F-A37B-EE1BC2704B17}">
      <dgm:prSet phldrT="[Texto]" custT="1"/>
      <dgm:spPr>
        <a:noFill/>
        <a:ln>
          <a:noFill/>
        </a:ln>
      </dgm:spPr>
      <dgm:t>
        <a:bodyPr/>
        <a:lstStyle/>
        <a:p>
          <a:endParaRPr lang="es-CO" sz="1800" b="1" dirty="0"/>
        </a:p>
      </dgm:t>
    </dgm:pt>
    <dgm:pt modelId="{DC8B97EF-4202-4129-B51F-85CD5CC21157}" type="parTrans" cxnId="{C2E3BB00-1ECA-4F25-A6B5-9C72190F553E}">
      <dgm:prSet/>
      <dgm:spPr/>
      <dgm:t>
        <a:bodyPr/>
        <a:lstStyle/>
        <a:p>
          <a:endParaRPr lang="es-CO"/>
        </a:p>
      </dgm:t>
    </dgm:pt>
    <dgm:pt modelId="{876302EC-705C-4990-8687-E256C699AB67}" type="sibTrans" cxnId="{C2E3BB00-1ECA-4F25-A6B5-9C72190F553E}">
      <dgm:prSet/>
      <dgm:spPr/>
      <dgm:t>
        <a:bodyPr/>
        <a:lstStyle/>
        <a:p>
          <a:endParaRPr lang="es-CO"/>
        </a:p>
      </dgm:t>
    </dgm:pt>
    <dgm:pt modelId="{B71BE6D5-D9AA-48AB-8A76-83D8601F2FF9}">
      <dgm:prSet phldrT="[Texto]" custT="1"/>
      <dgm:spPr>
        <a:ln>
          <a:noFill/>
        </a:ln>
      </dgm:spPr>
      <dgm:t>
        <a:bodyPr/>
        <a:lstStyle/>
        <a:p>
          <a:endParaRPr lang="es-CO" sz="1800" b="1" dirty="0"/>
        </a:p>
        <a:p>
          <a:r>
            <a:rPr lang="es-CO" sz="1800" b="1" dirty="0"/>
            <a:t>Fortalecer la gestión institucional</a:t>
          </a:r>
        </a:p>
      </dgm:t>
    </dgm:pt>
    <dgm:pt modelId="{0ED4024B-AD6A-4EC0-8B86-CEAA2E2DBD75}" type="sibTrans" cxnId="{A1002A13-9F17-482C-B953-A0B0B92C9231}">
      <dgm:prSet/>
      <dgm:spPr/>
      <dgm:t>
        <a:bodyPr/>
        <a:lstStyle/>
        <a:p>
          <a:endParaRPr lang="es-CO"/>
        </a:p>
      </dgm:t>
    </dgm:pt>
    <dgm:pt modelId="{755A6BDF-1DCA-4D5B-8BDE-39DACE6BB194}" type="parTrans" cxnId="{A1002A13-9F17-482C-B953-A0B0B92C9231}">
      <dgm:prSet/>
      <dgm:spPr/>
      <dgm:t>
        <a:bodyPr/>
        <a:lstStyle/>
        <a:p>
          <a:endParaRPr lang="es-CO"/>
        </a:p>
      </dgm:t>
    </dgm:pt>
    <dgm:pt modelId="{CA5E8DE0-801E-4F19-BD64-A198C7D2CADF}">
      <dgm:prSet phldrT="[Texto]" custT="1"/>
      <dgm:spPr>
        <a:noFill/>
        <a:ln>
          <a:noFill/>
        </a:ln>
      </dgm:spPr>
      <dgm:t>
        <a:bodyPr/>
        <a:lstStyle/>
        <a:p>
          <a:endParaRPr lang="es-CO" sz="1800" b="1" dirty="0"/>
        </a:p>
      </dgm:t>
    </dgm:pt>
    <dgm:pt modelId="{6F25CEC5-BAA0-4665-A43B-C71DCFE06F2D}" type="sibTrans" cxnId="{4E3DC13F-725F-438A-9233-71D2FAF32437}">
      <dgm:prSet/>
      <dgm:spPr/>
      <dgm:t>
        <a:bodyPr/>
        <a:lstStyle/>
        <a:p>
          <a:endParaRPr lang="es-CO"/>
        </a:p>
      </dgm:t>
    </dgm:pt>
    <dgm:pt modelId="{D50F8B47-69D4-410F-887F-E0B8A4F581F1}" type="parTrans" cxnId="{4E3DC13F-725F-438A-9233-71D2FAF32437}">
      <dgm:prSet/>
      <dgm:spPr/>
      <dgm:t>
        <a:bodyPr/>
        <a:lstStyle/>
        <a:p>
          <a:endParaRPr lang="es-CO"/>
        </a:p>
      </dgm:t>
    </dgm:pt>
    <dgm:pt modelId="{9D1E55F7-ADD8-4D29-A131-0651A12C32CE}">
      <dgm:prSet phldrT="[Texto]" custT="1"/>
      <dgm:spPr>
        <a:noFill/>
        <a:ln>
          <a:noFill/>
        </a:ln>
      </dgm:spPr>
      <dgm:t>
        <a:bodyPr/>
        <a:lstStyle/>
        <a:p>
          <a:endParaRPr lang="es-CO" sz="1800" b="1" dirty="0"/>
        </a:p>
      </dgm:t>
    </dgm:pt>
    <dgm:pt modelId="{D521DDAF-E6E5-46E4-9AC1-7738272BBA28}" type="sibTrans" cxnId="{126F6DFF-0AB4-4723-8441-7FE8CFFBDD53}">
      <dgm:prSet/>
      <dgm:spPr/>
      <dgm:t>
        <a:bodyPr/>
        <a:lstStyle/>
        <a:p>
          <a:endParaRPr lang="es-CO"/>
        </a:p>
      </dgm:t>
    </dgm:pt>
    <dgm:pt modelId="{23E856FF-8A49-4189-A2A8-185C4F5BA1B0}" type="parTrans" cxnId="{126F6DFF-0AB4-4723-8441-7FE8CFFBDD53}">
      <dgm:prSet/>
      <dgm:spPr/>
      <dgm:t>
        <a:bodyPr/>
        <a:lstStyle/>
        <a:p>
          <a:endParaRPr lang="es-CO"/>
        </a:p>
      </dgm:t>
    </dgm:pt>
    <dgm:pt modelId="{EB03039C-5121-4806-9879-0A3E5F515661}" type="pres">
      <dgm:prSet presAssocID="{B0E6B037-E7DE-409E-BBE5-170F4A4C4A44}" presName="compositeShape" presStyleCnt="0">
        <dgm:presLayoutVars>
          <dgm:chMax val="7"/>
          <dgm:dir/>
          <dgm:resizeHandles val="exact"/>
        </dgm:presLayoutVars>
      </dgm:prSet>
      <dgm:spPr/>
    </dgm:pt>
    <dgm:pt modelId="{C732C7C1-4B06-4C76-AFB5-DCBF4E00A01C}" type="pres">
      <dgm:prSet presAssocID="{B0E6B037-E7DE-409E-BBE5-170F4A4C4A44}" presName="wedge1" presStyleLbl="node1" presStyleIdx="0" presStyleCnt="4"/>
      <dgm:spPr/>
    </dgm:pt>
    <dgm:pt modelId="{67586246-9785-4981-B403-DD663B31018A}" type="pres">
      <dgm:prSet presAssocID="{B0E6B037-E7DE-409E-BBE5-170F4A4C4A4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96A405D-0DDB-493B-9A85-B1153630D95F}" type="pres">
      <dgm:prSet presAssocID="{B0E6B037-E7DE-409E-BBE5-170F4A4C4A44}" presName="wedge2" presStyleLbl="node1" presStyleIdx="1" presStyleCnt="4"/>
      <dgm:spPr/>
    </dgm:pt>
    <dgm:pt modelId="{D4118BB5-597C-4AAE-A8FC-9C858251111D}" type="pres">
      <dgm:prSet presAssocID="{B0E6B037-E7DE-409E-BBE5-170F4A4C4A4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9D91F2-7F51-4ED3-86EE-3A9AEB277668}" type="pres">
      <dgm:prSet presAssocID="{B0E6B037-E7DE-409E-BBE5-170F4A4C4A44}" presName="wedge3" presStyleLbl="node1" presStyleIdx="2" presStyleCnt="4" custLinFactNeighborX="49083" custLinFactNeighborY="-4899"/>
      <dgm:spPr/>
    </dgm:pt>
    <dgm:pt modelId="{2D98F433-10E4-4810-9D19-4F89BCBDBD2D}" type="pres">
      <dgm:prSet presAssocID="{B0E6B037-E7DE-409E-BBE5-170F4A4C4A4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4F53CC-E144-49E4-8EAB-522AA13768D4}" type="pres">
      <dgm:prSet presAssocID="{B0E6B037-E7DE-409E-BBE5-170F4A4C4A44}" presName="wedge4" presStyleLbl="node1" presStyleIdx="3" presStyleCnt="4"/>
      <dgm:spPr/>
    </dgm:pt>
    <dgm:pt modelId="{BE288D80-F638-4020-BF2C-B55B308EC01F}" type="pres">
      <dgm:prSet presAssocID="{B0E6B037-E7DE-409E-BBE5-170F4A4C4A4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2E3BB00-1ECA-4F25-A6B5-9C72190F553E}" srcId="{B0E6B037-E7DE-409E-BBE5-170F4A4C4A44}" destId="{940FD1EF-7C53-487F-A37B-EE1BC2704B17}" srcOrd="3" destOrd="0" parTransId="{DC8B97EF-4202-4129-B51F-85CD5CC21157}" sibTransId="{876302EC-705C-4990-8687-E256C699AB67}"/>
    <dgm:cxn modelId="{4C7FC103-E270-4C76-B050-C11B25865385}" type="presOf" srcId="{940FD1EF-7C53-487F-A37B-EE1BC2704B17}" destId="{9C4F53CC-E144-49E4-8EAB-522AA13768D4}" srcOrd="0" destOrd="0" presId="urn:microsoft.com/office/officeart/2005/8/layout/chart3"/>
    <dgm:cxn modelId="{50631409-F424-49A7-8F75-F7566213037E}" type="presOf" srcId="{940FD1EF-7C53-487F-A37B-EE1BC2704B17}" destId="{BE288D80-F638-4020-BF2C-B55B308EC01F}" srcOrd="1" destOrd="0" presId="urn:microsoft.com/office/officeart/2005/8/layout/chart3"/>
    <dgm:cxn modelId="{A1002A13-9F17-482C-B953-A0B0B92C9231}" srcId="{B0E6B037-E7DE-409E-BBE5-170F4A4C4A44}" destId="{B71BE6D5-D9AA-48AB-8A76-83D8601F2FF9}" srcOrd="2" destOrd="0" parTransId="{755A6BDF-1DCA-4D5B-8BDE-39DACE6BB194}" sibTransId="{0ED4024B-AD6A-4EC0-8B86-CEAA2E2DBD75}"/>
    <dgm:cxn modelId="{A364A422-BB4A-4DFE-B6D6-E2281321F55A}" type="presOf" srcId="{CA5E8DE0-801E-4F19-BD64-A198C7D2CADF}" destId="{C732C7C1-4B06-4C76-AFB5-DCBF4E00A01C}" srcOrd="0" destOrd="0" presId="urn:microsoft.com/office/officeart/2005/8/layout/chart3"/>
    <dgm:cxn modelId="{C2452B24-BEDA-40A5-B13D-401B894EE6AA}" type="presOf" srcId="{B71BE6D5-D9AA-48AB-8A76-83D8601F2FF9}" destId="{2D98F433-10E4-4810-9D19-4F89BCBDBD2D}" srcOrd="1" destOrd="0" presId="urn:microsoft.com/office/officeart/2005/8/layout/chart3"/>
    <dgm:cxn modelId="{6F5F6533-4321-44B1-B7A1-A837ADBD9B37}" type="presOf" srcId="{B71BE6D5-D9AA-48AB-8A76-83D8601F2FF9}" destId="{8D9D91F2-7F51-4ED3-86EE-3A9AEB277668}" srcOrd="0" destOrd="0" presId="urn:microsoft.com/office/officeart/2005/8/layout/chart3"/>
    <dgm:cxn modelId="{4E3DC13F-725F-438A-9233-71D2FAF32437}" srcId="{B0E6B037-E7DE-409E-BBE5-170F4A4C4A44}" destId="{CA5E8DE0-801E-4F19-BD64-A198C7D2CADF}" srcOrd="0" destOrd="0" parTransId="{D50F8B47-69D4-410F-887F-E0B8A4F581F1}" sibTransId="{6F25CEC5-BAA0-4665-A43B-C71DCFE06F2D}"/>
    <dgm:cxn modelId="{4D413A65-D14C-4BD5-86FB-E6C9E199E3AE}" type="presOf" srcId="{9D1E55F7-ADD8-4D29-A131-0651A12C32CE}" destId="{496A405D-0DDB-493B-9A85-B1153630D95F}" srcOrd="0" destOrd="0" presId="urn:microsoft.com/office/officeart/2005/8/layout/chart3"/>
    <dgm:cxn modelId="{EB3CC077-6D90-4105-95CA-70EA5D3B7A3E}" type="presOf" srcId="{B0E6B037-E7DE-409E-BBE5-170F4A4C4A44}" destId="{EB03039C-5121-4806-9879-0A3E5F515661}" srcOrd="0" destOrd="0" presId="urn:microsoft.com/office/officeart/2005/8/layout/chart3"/>
    <dgm:cxn modelId="{CE619AA1-D4DD-4DC7-80A9-63A82754A3F8}" type="presOf" srcId="{9D1E55F7-ADD8-4D29-A131-0651A12C32CE}" destId="{D4118BB5-597C-4AAE-A8FC-9C858251111D}" srcOrd="1" destOrd="0" presId="urn:microsoft.com/office/officeart/2005/8/layout/chart3"/>
    <dgm:cxn modelId="{06BE1EA9-1853-4220-9414-59757813B9E6}" type="presOf" srcId="{CA5E8DE0-801E-4F19-BD64-A198C7D2CADF}" destId="{67586246-9785-4981-B403-DD663B31018A}" srcOrd="1" destOrd="0" presId="urn:microsoft.com/office/officeart/2005/8/layout/chart3"/>
    <dgm:cxn modelId="{126F6DFF-0AB4-4723-8441-7FE8CFFBDD53}" srcId="{B0E6B037-E7DE-409E-BBE5-170F4A4C4A44}" destId="{9D1E55F7-ADD8-4D29-A131-0651A12C32CE}" srcOrd="1" destOrd="0" parTransId="{23E856FF-8A49-4189-A2A8-185C4F5BA1B0}" sibTransId="{D521DDAF-E6E5-46E4-9AC1-7738272BBA28}"/>
    <dgm:cxn modelId="{A501FFDA-30A1-48A7-9AA9-F2691F756C0E}" type="presParOf" srcId="{EB03039C-5121-4806-9879-0A3E5F515661}" destId="{C732C7C1-4B06-4C76-AFB5-DCBF4E00A01C}" srcOrd="0" destOrd="0" presId="urn:microsoft.com/office/officeart/2005/8/layout/chart3"/>
    <dgm:cxn modelId="{2C125029-852B-4A5F-BE8E-4CE67DF9F2A5}" type="presParOf" srcId="{EB03039C-5121-4806-9879-0A3E5F515661}" destId="{67586246-9785-4981-B403-DD663B31018A}" srcOrd="1" destOrd="0" presId="urn:microsoft.com/office/officeart/2005/8/layout/chart3"/>
    <dgm:cxn modelId="{1E122788-4B8F-48BD-B190-26B819CBC75F}" type="presParOf" srcId="{EB03039C-5121-4806-9879-0A3E5F515661}" destId="{496A405D-0DDB-493B-9A85-B1153630D95F}" srcOrd="2" destOrd="0" presId="urn:microsoft.com/office/officeart/2005/8/layout/chart3"/>
    <dgm:cxn modelId="{A6293B01-74AF-4E5F-B031-8447DC9969AC}" type="presParOf" srcId="{EB03039C-5121-4806-9879-0A3E5F515661}" destId="{D4118BB5-597C-4AAE-A8FC-9C858251111D}" srcOrd="3" destOrd="0" presId="urn:microsoft.com/office/officeart/2005/8/layout/chart3"/>
    <dgm:cxn modelId="{4FFE2B52-B3BF-4252-8329-BB3C98042F25}" type="presParOf" srcId="{EB03039C-5121-4806-9879-0A3E5F515661}" destId="{8D9D91F2-7F51-4ED3-86EE-3A9AEB277668}" srcOrd="4" destOrd="0" presId="urn:microsoft.com/office/officeart/2005/8/layout/chart3"/>
    <dgm:cxn modelId="{C38FD7B7-FFCF-4F67-B632-B65ECB414C59}" type="presParOf" srcId="{EB03039C-5121-4806-9879-0A3E5F515661}" destId="{2D98F433-10E4-4810-9D19-4F89BCBDBD2D}" srcOrd="5" destOrd="0" presId="urn:microsoft.com/office/officeart/2005/8/layout/chart3"/>
    <dgm:cxn modelId="{19A5EFFB-A68E-42ED-9334-79E4F74A214C}" type="presParOf" srcId="{EB03039C-5121-4806-9879-0A3E5F515661}" destId="{9C4F53CC-E144-49E4-8EAB-522AA13768D4}" srcOrd="6" destOrd="0" presId="urn:microsoft.com/office/officeart/2005/8/layout/chart3"/>
    <dgm:cxn modelId="{54EE5CF0-BFF5-43B8-8106-41DF04A4A31F}" type="presParOf" srcId="{EB03039C-5121-4806-9879-0A3E5F515661}" destId="{BE288D80-F638-4020-BF2C-B55B308EC01F}" srcOrd="7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B2BA7-19C5-43D9-A07A-158C80366B30}">
      <dsp:nvSpPr>
        <dsp:cNvPr id="0" name=""/>
        <dsp:cNvSpPr/>
      </dsp:nvSpPr>
      <dsp:spPr>
        <a:xfrm rot="5400000">
          <a:off x="-269206" y="272031"/>
          <a:ext cx="1794712" cy="125629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0000"/>
              </a:solidFill>
              <a:latin typeface="Candara" panose="020E0502030303020204" pitchFamily="34" charset="0"/>
            </a:rPr>
            <a:t>Plan Estratégico</a:t>
          </a:r>
        </a:p>
      </dsp:txBody>
      <dsp:txXfrm rot="-5400000">
        <a:off x="1" y="630973"/>
        <a:ext cx="1256298" cy="538414"/>
      </dsp:txXfrm>
    </dsp:sp>
    <dsp:sp modelId="{A3A96493-CCA5-4248-BF71-5478ECC0721A}">
      <dsp:nvSpPr>
        <dsp:cNvPr id="0" name=""/>
        <dsp:cNvSpPr/>
      </dsp:nvSpPr>
      <dsp:spPr>
        <a:xfrm rot="5400000">
          <a:off x="5060815" y="-3801692"/>
          <a:ext cx="1166563" cy="8775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ndara" panose="020E0502030303020204" pitchFamily="34" charset="0"/>
            </a:rPr>
            <a:t>Contiene la Estrategia de la Agencia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ndara" panose="020E0502030303020204" pitchFamily="34" charset="0"/>
            </a:rPr>
            <a:t>Refleja las prioridades en el mediano plazo  </a:t>
          </a:r>
        </a:p>
      </dsp:txBody>
      <dsp:txXfrm rot="-5400000">
        <a:off x="1256299" y="59771"/>
        <a:ext cx="8718650" cy="1052669"/>
      </dsp:txXfrm>
    </dsp:sp>
    <dsp:sp modelId="{9DEF0544-0321-44B9-B007-5A842B1090F8}">
      <dsp:nvSpPr>
        <dsp:cNvPr id="0" name=""/>
        <dsp:cNvSpPr/>
      </dsp:nvSpPr>
      <dsp:spPr>
        <a:xfrm rot="5400000">
          <a:off x="-269206" y="1874683"/>
          <a:ext cx="1794712" cy="1256298"/>
        </a:xfrm>
        <a:prstGeom prst="chevron">
          <a:avLst/>
        </a:prstGeom>
        <a:solidFill>
          <a:schemeClr val="accent5">
            <a:hueOff val="5560810"/>
            <a:satOff val="-23189"/>
            <a:lumOff val="-3528"/>
            <a:alphaOff val="0"/>
          </a:schemeClr>
        </a:solidFill>
        <a:ln w="25400" cap="flat" cmpd="sng" algn="ctr">
          <a:solidFill>
            <a:schemeClr val="accent5">
              <a:hueOff val="5560810"/>
              <a:satOff val="-23189"/>
              <a:lumOff val="-3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solidFill>
              <a:srgbClr val="000000"/>
            </a:solidFill>
            <a:latin typeface="Candara" panose="020E0502030303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0000"/>
              </a:solidFill>
              <a:latin typeface="Candara" panose="020E0502030303020204" pitchFamily="34" charset="0"/>
            </a:rPr>
            <a:t>Plan de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0000"/>
              </a:solidFill>
              <a:latin typeface="Candara" panose="020E0502030303020204" pitchFamily="34" charset="0"/>
            </a:rPr>
            <a:t>Acción</a:t>
          </a:r>
        </a:p>
      </dsp:txBody>
      <dsp:txXfrm rot="-5400000">
        <a:off x="1" y="2233625"/>
        <a:ext cx="1256298" cy="538414"/>
      </dsp:txXfrm>
    </dsp:sp>
    <dsp:sp modelId="{5D2AED01-3244-496D-A93C-D3AAEB10BB36}">
      <dsp:nvSpPr>
        <dsp:cNvPr id="0" name=""/>
        <dsp:cNvSpPr/>
      </dsp:nvSpPr>
      <dsp:spPr>
        <a:xfrm rot="5400000">
          <a:off x="5060509" y="-2198733"/>
          <a:ext cx="1167176" cy="8775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560810"/>
              <a:satOff val="-23189"/>
              <a:lumOff val="-3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ndara" panose="020E0502030303020204" pitchFamily="34" charset="0"/>
            </a:rPr>
            <a:t>Contiene las metas estratégicas para la vigencia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ndara" panose="020E0502030303020204" pitchFamily="34" charset="0"/>
            </a:rPr>
            <a:t>Será el Plan que se publique y con el cual nos evalúen los entes de control</a:t>
          </a:r>
        </a:p>
      </dsp:txBody>
      <dsp:txXfrm rot="-5400000">
        <a:off x="1256299" y="1662454"/>
        <a:ext cx="8718620" cy="1053222"/>
      </dsp:txXfrm>
    </dsp:sp>
    <dsp:sp modelId="{62B0C74A-1F89-4EC0-9D35-CDC63C782906}">
      <dsp:nvSpPr>
        <dsp:cNvPr id="0" name=""/>
        <dsp:cNvSpPr/>
      </dsp:nvSpPr>
      <dsp:spPr>
        <a:xfrm rot="5400000">
          <a:off x="-269206" y="3477335"/>
          <a:ext cx="1794712" cy="1256298"/>
        </a:xfrm>
        <a:prstGeom prst="chevron">
          <a:avLst/>
        </a:prstGeom>
        <a:solidFill>
          <a:schemeClr val="accent5">
            <a:hueOff val="11121620"/>
            <a:satOff val="-46378"/>
            <a:lumOff val="-7057"/>
            <a:alphaOff val="0"/>
          </a:schemeClr>
        </a:solidFill>
        <a:ln w="25400" cap="flat" cmpd="sng" algn="ctr">
          <a:solidFill>
            <a:schemeClr val="accent5">
              <a:hueOff val="11121620"/>
              <a:satOff val="-46378"/>
              <a:lumOff val="-70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0000"/>
              </a:solidFill>
              <a:latin typeface="Candara" panose="020E0502030303020204" pitchFamily="34" charset="0"/>
            </a:rPr>
            <a:t>Plan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0000"/>
              </a:solidFill>
              <a:latin typeface="Candara" panose="020E0502030303020204" pitchFamily="34" charset="0"/>
            </a:rPr>
            <a:t>Operativo</a:t>
          </a:r>
        </a:p>
      </dsp:txBody>
      <dsp:txXfrm rot="-5400000">
        <a:off x="1" y="3836277"/>
        <a:ext cx="1256298" cy="538414"/>
      </dsp:txXfrm>
    </dsp:sp>
    <dsp:sp modelId="{CD1514AE-E52B-4022-B7A7-065EC3745D59}">
      <dsp:nvSpPr>
        <dsp:cNvPr id="0" name=""/>
        <dsp:cNvSpPr/>
      </dsp:nvSpPr>
      <dsp:spPr>
        <a:xfrm rot="5400000">
          <a:off x="5060815" y="-596388"/>
          <a:ext cx="1166563" cy="8775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1121620"/>
              <a:satOff val="-46378"/>
              <a:lumOff val="-70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ndara" panose="020E0502030303020204" pitchFamily="34" charset="0"/>
            </a:rPr>
            <a:t>Contiene la totalidad de las metas de la Agencia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ndara" panose="020E0502030303020204" pitchFamily="34" charset="0"/>
            </a:rPr>
            <a:t>Será la herramienta para fijar los compromisos de los servidores de la Entidad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Candara" panose="020E0502030303020204" pitchFamily="34" charset="0"/>
            </a:rPr>
            <a:t>Se incorporará en la herramienta de seguimiento</a:t>
          </a:r>
        </a:p>
      </dsp:txBody>
      <dsp:txXfrm rot="-5400000">
        <a:off x="1256299" y="3265075"/>
        <a:ext cx="8718650" cy="1052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48A06-D50A-4D4B-9E0B-1FD9A7A7093F}">
      <dsp:nvSpPr>
        <dsp:cNvPr id="0" name=""/>
        <dsp:cNvSpPr/>
      </dsp:nvSpPr>
      <dsp:spPr>
        <a:xfrm>
          <a:off x="2428158" y="304772"/>
          <a:ext cx="4942256" cy="4942256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Gestionar el desarrollo adecuado de los contratos de concesión en ejecución</a:t>
          </a:r>
        </a:p>
      </dsp:txBody>
      <dsp:txXfrm>
        <a:off x="5051673" y="1329114"/>
        <a:ext cx="1823928" cy="1353236"/>
      </dsp:txXfrm>
    </dsp:sp>
    <dsp:sp modelId="{AB0E5942-4384-4B1A-8D0A-8A6A7701F5D2}">
      <dsp:nvSpPr>
        <dsp:cNvPr id="0" name=""/>
        <dsp:cNvSpPr/>
      </dsp:nvSpPr>
      <dsp:spPr>
        <a:xfrm>
          <a:off x="2428158" y="216510"/>
          <a:ext cx="4942256" cy="5450617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3707207"/>
            <a:satOff val="-15459"/>
            <a:lumOff val="-2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Generar confianza en los ciudadanos, Estado, inversionistas, y usuarios de infraestructura</a:t>
          </a:r>
        </a:p>
      </dsp:txBody>
      <dsp:txXfrm>
        <a:off x="5051673" y="3044991"/>
        <a:ext cx="1823928" cy="1492430"/>
      </dsp:txXfrm>
    </dsp:sp>
    <dsp:sp modelId="{4C0AED93-84D9-438B-93BC-D85B1218FDC7}">
      <dsp:nvSpPr>
        <dsp:cNvPr id="0" name=""/>
        <dsp:cNvSpPr/>
      </dsp:nvSpPr>
      <dsp:spPr>
        <a:xfrm>
          <a:off x="2262239" y="470691"/>
          <a:ext cx="4942256" cy="4942256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7414414"/>
            <a:satOff val="-30919"/>
            <a:lumOff val="-4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Fortalecer la gestión institucional</a:t>
          </a:r>
        </a:p>
      </dsp:txBody>
      <dsp:txXfrm>
        <a:off x="2757053" y="3035369"/>
        <a:ext cx="1823928" cy="1353236"/>
      </dsp:txXfrm>
    </dsp:sp>
    <dsp:sp modelId="{72B9B114-4C7B-4C13-BE57-8EBF07AF0436}">
      <dsp:nvSpPr>
        <dsp:cNvPr id="0" name=""/>
        <dsp:cNvSpPr/>
      </dsp:nvSpPr>
      <dsp:spPr>
        <a:xfrm>
          <a:off x="2262239" y="304772"/>
          <a:ext cx="4942256" cy="4942256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11121620"/>
            <a:satOff val="-46378"/>
            <a:lumOff val="-70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Desarrollar infraestructura de transporte</a:t>
          </a:r>
        </a:p>
      </dsp:txBody>
      <dsp:txXfrm>
        <a:off x="2757053" y="1329114"/>
        <a:ext cx="1823928" cy="1353236"/>
      </dsp:txXfrm>
    </dsp:sp>
    <dsp:sp modelId="{58D88577-8EB6-4420-B62B-5FACA204AF9A}">
      <dsp:nvSpPr>
        <dsp:cNvPr id="0" name=""/>
        <dsp:cNvSpPr/>
      </dsp:nvSpPr>
      <dsp:spPr>
        <a:xfrm>
          <a:off x="2122209" y="-1176"/>
          <a:ext cx="5554155" cy="555415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BC0E3-EEF3-4963-9E18-1E86F2073531}">
      <dsp:nvSpPr>
        <dsp:cNvPr id="0" name=""/>
        <dsp:cNvSpPr/>
      </dsp:nvSpPr>
      <dsp:spPr>
        <a:xfrm>
          <a:off x="2122209" y="162699"/>
          <a:ext cx="5554155" cy="555415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3707207"/>
            <a:satOff val="-15459"/>
            <a:lumOff val="-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FA2E7-9280-4898-81AA-C42619450A95}">
      <dsp:nvSpPr>
        <dsp:cNvPr id="0" name=""/>
        <dsp:cNvSpPr/>
      </dsp:nvSpPr>
      <dsp:spPr>
        <a:xfrm>
          <a:off x="1956290" y="164741"/>
          <a:ext cx="5554155" cy="555415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7414414"/>
            <a:satOff val="-30919"/>
            <a:lumOff val="-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11D8D-1229-42AC-BC2B-37EBE135E416}">
      <dsp:nvSpPr>
        <dsp:cNvPr id="0" name=""/>
        <dsp:cNvSpPr/>
      </dsp:nvSpPr>
      <dsp:spPr>
        <a:xfrm>
          <a:off x="1956290" y="-1176"/>
          <a:ext cx="5554155" cy="555415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11121620"/>
            <a:satOff val="-46378"/>
            <a:lumOff val="-7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C7C1-4B06-4C76-AFB5-DCBF4E00A01C}">
      <dsp:nvSpPr>
        <dsp:cNvPr id="0" name=""/>
        <dsp:cNvSpPr/>
      </dsp:nvSpPr>
      <dsp:spPr>
        <a:xfrm>
          <a:off x="1575090" y="318139"/>
          <a:ext cx="4289521" cy="4289521"/>
        </a:xfrm>
        <a:prstGeom prst="pie">
          <a:avLst>
            <a:gd name="adj1" fmla="val 16200000"/>
            <a:gd name="adj2" fmla="val 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Gestionar el desarrollo adecuado de los contratos de concesión en ejecución</a:t>
          </a:r>
        </a:p>
      </dsp:txBody>
      <dsp:txXfrm>
        <a:off x="3768874" y="1111700"/>
        <a:ext cx="1583037" cy="1276643"/>
      </dsp:txXfrm>
    </dsp:sp>
    <dsp:sp modelId="{496A405D-0DDB-493B-9A85-B1153630D95F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0"/>
            <a:gd name="adj2" fmla="val 540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Generar confianza en los ciudadanos, Estado, inversionistas, y usuarios de infraestructura</a:t>
          </a:r>
        </a:p>
      </dsp:txBody>
      <dsp:txXfrm>
        <a:off x="3615677" y="2720271"/>
        <a:ext cx="1583037" cy="1276643"/>
      </dsp:txXfrm>
    </dsp:sp>
    <dsp:sp modelId="{8D9D91F2-7F51-4ED3-86EE-3A9AEB277668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5400000"/>
            <a:gd name="adj2" fmla="val 1080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Fortalecer la gestión y toma de decisiones oportunas, basados en el trabajo en equipo</a:t>
          </a:r>
        </a:p>
      </dsp:txBody>
      <dsp:txXfrm>
        <a:off x="1879442" y="2720271"/>
        <a:ext cx="1583037" cy="1276643"/>
      </dsp:txXfrm>
    </dsp:sp>
    <dsp:sp modelId="{9C4F53CC-E144-49E4-8EAB-522AA13768D4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11121620"/>
            <a:satOff val="-46378"/>
            <a:lumOff val="-70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Desarrollar infraestructura de transporte</a:t>
          </a:r>
        </a:p>
      </dsp:txBody>
      <dsp:txXfrm>
        <a:off x="1879442" y="1290430"/>
        <a:ext cx="1583037" cy="1276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C7C1-4B06-4C76-AFB5-DCBF4E00A01C}">
      <dsp:nvSpPr>
        <dsp:cNvPr id="0" name=""/>
        <dsp:cNvSpPr/>
      </dsp:nvSpPr>
      <dsp:spPr>
        <a:xfrm>
          <a:off x="1575090" y="318139"/>
          <a:ext cx="4289521" cy="4289521"/>
        </a:xfrm>
        <a:prstGeom prst="pie">
          <a:avLst>
            <a:gd name="adj1" fmla="val 16200000"/>
            <a:gd name="adj2" fmla="val 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Gestionar el desarrollo adecuado de los contratos de concesión en ejecución</a:t>
          </a:r>
        </a:p>
      </dsp:txBody>
      <dsp:txXfrm>
        <a:off x="3768874" y="1111700"/>
        <a:ext cx="1583037" cy="1276643"/>
      </dsp:txXfrm>
    </dsp:sp>
    <dsp:sp modelId="{496A405D-0DDB-493B-9A85-B1153630D95F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0"/>
            <a:gd name="adj2" fmla="val 540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Generar confianza en los ciudadanos, Estado, inversionistas, y usuarios de infraestructura</a:t>
          </a:r>
        </a:p>
      </dsp:txBody>
      <dsp:txXfrm>
        <a:off x="3615677" y="2720271"/>
        <a:ext cx="1583037" cy="1276643"/>
      </dsp:txXfrm>
    </dsp:sp>
    <dsp:sp modelId="{8D9D91F2-7F51-4ED3-86EE-3A9AEB277668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5400000"/>
            <a:gd name="adj2" fmla="val 1080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Fortalecer la gestión y toma de decisiones oportunas, basados en el trabajo en equipo</a:t>
          </a:r>
        </a:p>
      </dsp:txBody>
      <dsp:txXfrm>
        <a:off x="1879442" y="2720271"/>
        <a:ext cx="1583037" cy="1276643"/>
      </dsp:txXfrm>
    </dsp:sp>
    <dsp:sp modelId="{9C4F53CC-E144-49E4-8EAB-522AA13768D4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11121620"/>
            <a:satOff val="-46378"/>
            <a:lumOff val="-70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Desarrollar infraestructura de transporte</a:t>
          </a:r>
        </a:p>
      </dsp:txBody>
      <dsp:txXfrm>
        <a:off x="1879442" y="1290430"/>
        <a:ext cx="1583037" cy="12766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C7C1-4B06-4C76-AFB5-DCBF4E00A01C}">
      <dsp:nvSpPr>
        <dsp:cNvPr id="0" name=""/>
        <dsp:cNvSpPr/>
      </dsp:nvSpPr>
      <dsp:spPr>
        <a:xfrm>
          <a:off x="1575090" y="318139"/>
          <a:ext cx="4289521" cy="4289521"/>
        </a:xfrm>
        <a:prstGeom prst="pie">
          <a:avLst>
            <a:gd name="adj1" fmla="val 16200000"/>
            <a:gd name="adj2" fmla="val 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Gestionar el desarrollo adecuado de los contratos de concesión en ejecución</a:t>
          </a:r>
        </a:p>
      </dsp:txBody>
      <dsp:txXfrm>
        <a:off x="3768874" y="1111700"/>
        <a:ext cx="1583037" cy="1276643"/>
      </dsp:txXfrm>
    </dsp:sp>
    <dsp:sp modelId="{496A405D-0DDB-493B-9A85-B1153630D95F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0"/>
            <a:gd name="adj2" fmla="val 540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Generar confianza en los ciudadanos, Estado, inversionistas, y usuarios de infraestructura</a:t>
          </a:r>
        </a:p>
      </dsp:txBody>
      <dsp:txXfrm>
        <a:off x="3615677" y="2720271"/>
        <a:ext cx="1583037" cy="1276643"/>
      </dsp:txXfrm>
    </dsp:sp>
    <dsp:sp modelId="{8D9D91F2-7F51-4ED3-86EE-3A9AEB277668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5400000"/>
            <a:gd name="adj2" fmla="val 1080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kern="1200" dirty="0"/>
        </a:p>
      </dsp:txBody>
      <dsp:txXfrm>
        <a:off x="1879442" y="2720271"/>
        <a:ext cx="1583037" cy="1276643"/>
      </dsp:txXfrm>
    </dsp:sp>
    <dsp:sp modelId="{9C4F53CC-E144-49E4-8EAB-522AA13768D4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10800000"/>
            <a:gd name="adj2" fmla="val 1620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</dsp:txBody>
      <dsp:txXfrm>
        <a:off x="1879442" y="1290430"/>
        <a:ext cx="1583037" cy="12766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C7C1-4B06-4C76-AFB5-DCBF4E00A01C}">
      <dsp:nvSpPr>
        <dsp:cNvPr id="0" name=""/>
        <dsp:cNvSpPr/>
      </dsp:nvSpPr>
      <dsp:spPr>
        <a:xfrm>
          <a:off x="1575090" y="318139"/>
          <a:ext cx="4289521" cy="4289521"/>
        </a:xfrm>
        <a:prstGeom prst="pie">
          <a:avLst>
            <a:gd name="adj1" fmla="val 16200000"/>
            <a:gd name="adj2" fmla="val 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Gestionar el desarrollo adecuado de los contratos de concesión en ejecución</a:t>
          </a:r>
        </a:p>
      </dsp:txBody>
      <dsp:txXfrm>
        <a:off x="3768874" y="1111700"/>
        <a:ext cx="1583037" cy="1276643"/>
      </dsp:txXfrm>
    </dsp:sp>
    <dsp:sp modelId="{496A405D-0DDB-493B-9A85-B1153630D95F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0"/>
            <a:gd name="adj2" fmla="val 540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Generar confianza en los ciudadanos, Estado, inversionistas, y usuarios de infraestructura</a:t>
          </a:r>
        </a:p>
      </dsp:txBody>
      <dsp:txXfrm>
        <a:off x="3615677" y="2720271"/>
        <a:ext cx="1583037" cy="1276643"/>
      </dsp:txXfrm>
    </dsp:sp>
    <dsp:sp modelId="{8D9D91F2-7F51-4ED3-86EE-3A9AEB277668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5400000"/>
            <a:gd name="adj2" fmla="val 1080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kern="1200" dirty="0"/>
        </a:p>
      </dsp:txBody>
      <dsp:txXfrm>
        <a:off x="1879442" y="2720271"/>
        <a:ext cx="1583037" cy="1276643"/>
      </dsp:txXfrm>
    </dsp:sp>
    <dsp:sp modelId="{9C4F53CC-E144-49E4-8EAB-522AA13768D4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10800000"/>
            <a:gd name="adj2" fmla="val 1620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</dsp:txBody>
      <dsp:txXfrm>
        <a:off x="1879442" y="1290430"/>
        <a:ext cx="1583037" cy="12766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C7C1-4B06-4C76-AFB5-DCBF4E00A01C}">
      <dsp:nvSpPr>
        <dsp:cNvPr id="0" name=""/>
        <dsp:cNvSpPr/>
      </dsp:nvSpPr>
      <dsp:spPr>
        <a:xfrm>
          <a:off x="1575090" y="318139"/>
          <a:ext cx="4289521" cy="4289521"/>
        </a:xfrm>
        <a:prstGeom prst="pie">
          <a:avLst>
            <a:gd name="adj1" fmla="val 16200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</dsp:txBody>
      <dsp:txXfrm>
        <a:off x="3768874" y="1111700"/>
        <a:ext cx="1583037" cy="1276643"/>
      </dsp:txXfrm>
    </dsp:sp>
    <dsp:sp modelId="{496A405D-0DDB-493B-9A85-B1153630D95F}">
      <dsp:nvSpPr>
        <dsp:cNvPr id="0" name=""/>
        <dsp:cNvSpPr/>
      </dsp:nvSpPr>
      <dsp:spPr>
        <a:xfrm>
          <a:off x="1394317" y="-204612"/>
          <a:ext cx="4289521" cy="4289521"/>
        </a:xfrm>
        <a:prstGeom prst="pie">
          <a:avLst>
            <a:gd name="adj1" fmla="val 0"/>
            <a:gd name="adj2" fmla="val 540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Generar confianza en los ciudadanos, Estado, inversionistas, y usuarios de infra</a:t>
          </a:r>
        </a:p>
      </dsp:txBody>
      <dsp:txXfrm>
        <a:off x="3615677" y="2016747"/>
        <a:ext cx="1583037" cy="1276643"/>
      </dsp:txXfrm>
    </dsp:sp>
    <dsp:sp modelId="{8D9D91F2-7F51-4ED3-86EE-3A9AEB277668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5400000"/>
            <a:gd name="adj2" fmla="val 1080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kern="1200" dirty="0"/>
        </a:p>
      </dsp:txBody>
      <dsp:txXfrm>
        <a:off x="1879442" y="2720271"/>
        <a:ext cx="1583037" cy="1276643"/>
      </dsp:txXfrm>
    </dsp:sp>
    <dsp:sp modelId="{9C4F53CC-E144-49E4-8EAB-522AA13768D4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10800000"/>
            <a:gd name="adj2" fmla="val 1620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</dsp:txBody>
      <dsp:txXfrm>
        <a:off x="1879442" y="1290430"/>
        <a:ext cx="1583037" cy="12766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C7C1-4B06-4C76-AFB5-DCBF4E00A01C}">
      <dsp:nvSpPr>
        <dsp:cNvPr id="0" name=""/>
        <dsp:cNvSpPr/>
      </dsp:nvSpPr>
      <dsp:spPr>
        <a:xfrm>
          <a:off x="1575090" y="318139"/>
          <a:ext cx="4289521" cy="4289521"/>
        </a:xfrm>
        <a:prstGeom prst="pie">
          <a:avLst>
            <a:gd name="adj1" fmla="val 16200000"/>
            <a:gd name="adj2" fmla="val 0"/>
          </a:avLst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</dsp:txBody>
      <dsp:txXfrm>
        <a:off x="3768874" y="1111700"/>
        <a:ext cx="1583037" cy="1276643"/>
      </dsp:txXfrm>
    </dsp:sp>
    <dsp:sp modelId="{496A405D-0DDB-493B-9A85-B1153630D95F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0"/>
            <a:gd name="adj2" fmla="val 5400000"/>
          </a:avLst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</dsp:txBody>
      <dsp:txXfrm>
        <a:off x="3615677" y="2720271"/>
        <a:ext cx="1583037" cy="1276643"/>
      </dsp:txXfrm>
    </dsp:sp>
    <dsp:sp modelId="{8D9D91F2-7F51-4ED3-86EE-3A9AEB277668}">
      <dsp:nvSpPr>
        <dsp:cNvPr id="0" name=""/>
        <dsp:cNvSpPr/>
      </dsp:nvSpPr>
      <dsp:spPr>
        <a:xfrm>
          <a:off x="3499743" y="288768"/>
          <a:ext cx="4289521" cy="4289521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7414414"/>
            <a:satOff val="-30919"/>
            <a:lumOff val="-4705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Fortalecer la gestión institucional</a:t>
          </a:r>
        </a:p>
      </dsp:txBody>
      <dsp:txXfrm>
        <a:off x="3984868" y="2510127"/>
        <a:ext cx="1583037" cy="1276643"/>
      </dsp:txXfrm>
    </dsp:sp>
    <dsp:sp modelId="{9C4F53CC-E144-49E4-8EAB-522AA13768D4}">
      <dsp:nvSpPr>
        <dsp:cNvPr id="0" name=""/>
        <dsp:cNvSpPr/>
      </dsp:nvSpPr>
      <dsp:spPr>
        <a:xfrm>
          <a:off x="1394317" y="498912"/>
          <a:ext cx="4289521" cy="4289521"/>
        </a:xfrm>
        <a:prstGeom prst="pie">
          <a:avLst>
            <a:gd name="adj1" fmla="val 10800000"/>
            <a:gd name="adj2" fmla="val 16200000"/>
          </a:avLst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b="1" kern="1200" dirty="0"/>
        </a:p>
      </dsp:txBody>
      <dsp:txXfrm>
        <a:off x="1879442" y="1290430"/>
        <a:ext cx="1583037" cy="1276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0.2607</cdr:x>
      <cdr:y>0</cdr:y>
    </cdr:from>
    <cdr:to>
      <cdr:x>0.35964</cdr:x>
      <cdr:y>0.09077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C44D5BF-F1E4-432D-8CD6-57F35C37E05F}"/>
            </a:ext>
          </a:extLst>
        </cdr:cNvPr>
        <cdr:cNvSpPr txBox="1"/>
      </cdr:nvSpPr>
      <cdr:spPr>
        <a:xfrm xmlns:a="http://schemas.openxmlformats.org/drawingml/2006/main">
          <a:off x="2641236" y="0"/>
          <a:ext cx="1002297" cy="45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sz="2400" b="1" dirty="0">
              <a:latin typeface="Candara" panose="020E0502030303020204" pitchFamily="34" charset="0"/>
            </a:rPr>
            <a:t>2.126</a:t>
          </a:r>
        </a:p>
      </cdr:txBody>
    </cdr:sp>
  </cdr:relSizeAnchor>
  <cdr:relSizeAnchor xmlns:cdr="http://schemas.openxmlformats.org/drawingml/2006/chartDrawing">
    <cdr:from>
      <cdr:x>0.45453</cdr:x>
      <cdr:y>0</cdr:y>
    </cdr:from>
    <cdr:to>
      <cdr:x>0.55346</cdr:x>
      <cdr:y>0.09077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54071692-BDC4-4010-B795-74CC96B162C0}"/>
            </a:ext>
          </a:extLst>
        </cdr:cNvPr>
        <cdr:cNvSpPr txBox="1"/>
      </cdr:nvSpPr>
      <cdr:spPr>
        <a:xfrm xmlns:a="http://schemas.openxmlformats.org/drawingml/2006/main">
          <a:off x="4604878" y="0"/>
          <a:ext cx="1002297" cy="45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400" b="1" dirty="0">
              <a:latin typeface="Candara" panose="020E0502030303020204" pitchFamily="34" charset="0"/>
            </a:rPr>
            <a:t>2.456</a:t>
          </a:r>
        </a:p>
      </cdr:txBody>
    </cdr:sp>
  </cdr:relSizeAnchor>
  <cdr:relSizeAnchor xmlns:cdr="http://schemas.openxmlformats.org/drawingml/2006/chartDrawing">
    <cdr:from>
      <cdr:x>0.84448</cdr:x>
      <cdr:y>0</cdr:y>
    </cdr:from>
    <cdr:to>
      <cdr:x>0.94341</cdr:x>
      <cdr:y>0.09077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67EC5512-3576-4EC7-AD5B-A20B3973B346}"/>
            </a:ext>
          </a:extLst>
        </cdr:cNvPr>
        <cdr:cNvSpPr txBox="1"/>
      </cdr:nvSpPr>
      <cdr:spPr>
        <a:xfrm xmlns:a="http://schemas.openxmlformats.org/drawingml/2006/main">
          <a:off x="9481658" y="-1195756"/>
          <a:ext cx="1110797" cy="325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400" b="1" dirty="0">
              <a:latin typeface="Candara" panose="020E0502030303020204" pitchFamily="34" charset="0"/>
            </a:rPr>
            <a:t>3.116</a:t>
          </a:r>
        </a:p>
      </cdr:txBody>
    </cdr:sp>
  </cdr:relSizeAnchor>
  <cdr:relSizeAnchor xmlns:cdr="http://schemas.openxmlformats.org/drawingml/2006/chartDrawing">
    <cdr:from>
      <cdr:x>0.64564</cdr:x>
      <cdr:y>0</cdr:y>
    </cdr:from>
    <cdr:to>
      <cdr:x>0.74458</cdr:x>
      <cdr:y>0.09077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E17197E9-C99B-44F2-BAF9-EEB0244A5011}"/>
            </a:ext>
          </a:extLst>
        </cdr:cNvPr>
        <cdr:cNvSpPr txBox="1"/>
      </cdr:nvSpPr>
      <cdr:spPr>
        <a:xfrm xmlns:a="http://schemas.openxmlformats.org/drawingml/2006/main">
          <a:off x="6541113" y="0"/>
          <a:ext cx="1002297" cy="45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400" b="1" dirty="0">
              <a:latin typeface="Candara" panose="020E0502030303020204" pitchFamily="34" charset="0"/>
            </a:rPr>
            <a:t>2.786</a:t>
          </a:r>
        </a:p>
      </cdr:txBody>
    </cdr:sp>
  </cdr:relSizeAnchor>
  <cdr:relSizeAnchor xmlns:cdr="http://schemas.openxmlformats.org/drawingml/2006/chartDrawing">
    <cdr:from>
      <cdr:x>0.01598</cdr:x>
      <cdr:y>0</cdr:y>
    </cdr:from>
    <cdr:to>
      <cdr:x>0.20924</cdr:x>
      <cdr:y>0.23028</cdr:y>
    </cdr:to>
    <cdr:sp macro="" textlink="">
      <cdr:nvSpPr>
        <cdr:cNvPr id="11" name="CuadroTexto 10">
          <a:extLst xmlns:a="http://schemas.openxmlformats.org/drawingml/2006/main">
            <a:ext uri="{FF2B5EF4-FFF2-40B4-BE49-F238E27FC236}">
              <a16:creationId xmlns:a16="http://schemas.microsoft.com/office/drawing/2014/main" id="{9430ECC6-25B7-4790-AA84-119A3F629E3D}"/>
            </a:ext>
          </a:extLst>
        </cdr:cNvPr>
        <cdr:cNvSpPr txBox="1"/>
      </cdr:nvSpPr>
      <cdr:spPr>
        <a:xfrm xmlns:a="http://schemas.openxmlformats.org/drawingml/2006/main">
          <a:off x="179389" y="0"/>
          <a:ext cx="2169916" cy="1026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2400" b="1" dirty="0">
              <a:latin typeface="Candara" panose="020E0502030303020204" pitchFamily="34" charset="0"/>
            </a:rPr>
            <a:t>META SINERGIA (Km)</a:t>
          </a:r>
        </a:p>
      </cdr:txBody>
    </cdr:sp>
  </cdr:relSizeAnchor>
  <cdr:relSizeAnchor xmlns:cdr="http://schemas.openxmlformats.org/drawingml/2006/chartDrawing">
    <cdr:from>
      <cdr:x>0.94721</cdr:x>
      <cdr:y>0.2307</cdr:y>
    </cdr:from>
    <cdr:to>
      <cdr:x>0.97745</cdr:x>
      <cdr:y>0.8005</cdr:y>
    </cdr:to>
    <cdr:sp macro="" textlink="">
      <cdr:nvSpPr>
        <cdr:cNvPr id="12" name="Cerrar llave 11">
          <a:extLst xmlns:a="http://schemas.openxmlformats.org/drawingml/2006/main">
            <a:ext uri="{FF2B5EF4-FFF2-40B4-BE49-F238E27FC236}">
              <a16:creationId xmlns:a16="http://schemas.microsoft.com/office/drawing/2014/main" id="{63A20A0A-6038-4A4E-B329-CE20120F4EEF}"/>
            </a:ext>
          </a:extLst>
        </cdr:cNvPr>
        <cdr:cNvSpPr/>
      </cdr:nvSpPr>
      <cdr:spPr>
        <a:xfrm xmlns:a="http://schemas.openxmlformats.org/drawingml/2006/main">
          <a:off x="10635175" y="1028804"/>
          <a:ext cx="339449" cy="2541007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38100">
          <a:solidFill>
            <a:srgbClr val="00CC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C05DC3C3-82F0-4D9B-905B-D410E9D2B4EF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922BCB6B-DDD0-410F-889F-FEC5002ABB1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0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2666-48DE-446E-81B2-5E05C3F057F7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289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2666-48DE-446E-81B2-5E05C3F057F7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175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2666-48DE-446E-81B2-5E05C3F057F7}" type="slidenum">
              <a:rPr lang="es-CO" smtClean="0"/>
              <a:pPr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215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2666-48DE-446E-81B2-5E05C3F057F7}" type="slidenum">
              <a:rPr lang="es-CO" smtClean="0"/>
              <a:pPr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0045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2666-48DE-446E-81B2-5E05C3F057F7}" type="slidenum">
              <a:rPr lang="es-CO" smtClean="0"/>
              <a:pPr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48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2666-48DE-446E-81B2-5E05C3F057F7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099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2666-48DE-446E-81B2-5E05C3F057F7}" type="slidenum">
              <a:rPr lang="es-CO" smtClean="0"/>
              <a:pPr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130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4.png"/><Relationship Id="rId2" Type="http://schemas.openxmlformats.org/officeDocument/2006/relationships/tags" Target="../tags/tag10.xml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1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vmlDrawing" Target="../drawings/vmlDrawing12.v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oleObject" Target="../embeddings/oleObject1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.emf"/><Relationship Id="rId2" Type="http://schemas.openxmlformats.org/officeDocument/2006/relationships/tags" Target="../tags/tag8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3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2.jpeg"/><Relationship Id="rId2" Type="http://schemas.openxmlformats.org/officeDocument/2006/relationships/tags" Target="../tags/tag85.xml"/><Relationship Id="rId1" Type="http://schemas.openxmlformats.org/officeDocument/2006/relationships/vmlDrawing" Target="../drawings/vmlDrawing14.vml"/><Relationship Id="rId6" Type="http://schemas.openxmlformats.org/officeDocument/2006/relationships/tags" Target="../tags/tag89.xml"/><Relationship Id="rId11" Type="http://schemas.openxmlformats.org/officeDocument/2006/relationships/image" Target="../media/image1.emf"/><Relationship Id="rId5" Type="http://schemas.openxmlformats.org/officeDocument/2006/relationships/tags" Target="../tags/tag88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3.xml"/><Relationship Id="rId7" Type="http://schemas.openxmlformats.org/officeDocument/2006/relationships/oleObject" Target="../embeddings/oleObject15.bin"/><Relationship Id="rId2" Type="http://schemas.openxmlformats.org/officeDocument/2006/relationships/tags" Target="../tags/tag92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4.png"/><Relationship Id="rId2" Type="http://schemas.openxmlformats.org/officeDocument/2006/relationships/tags" Target="../tags/tag96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00.xml"/><Relationship Id="rId11" Type="http://schemas.openxmlformats.org/officeDocument/2006/relationships/image" Target="../media/image2.jpeg"/><Relationship Id="rId5" Type="http://schemas.openxmlformats.org/officeDocument/2006/relationships/tags" Target="../tags/tag99.xml"/><Relationship Id="rId10" Type="http://schemas.openxmlformats.org/officeDocument/2006/relationships/image" Target="../media/image1.emf"/><Relationship Id="rId4" Type="http://schemas.openxmlformats.org/officeDocument/2006/relationships/tags" Target="../tags/tag98.xml"/><Relationship Id="rId9" Type="http://schemas.openxmlformats.org/officeDocument/2006/relationships/oleObject" Target="../embeddings/oleObject16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image" Target="../media/image1.emf"/><Relationship Id="rId5" Type="http://schemas.openxmlformats.org/officeDocument/2006/relationships/tags" Target="../tags/tag38.xml"/><Relationship Id="rId10" Type="http://schemas.openxmlformats.org/officeDocument/2006/relationships/oleObject" Target="../embeddings/oleObject6.bin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3.xml"/><Relationship Id="rId7" Type="http://schemas.openxmlformats.org/officeDocument/2006/relationships/oleObject" Target="../embeddings/oleObject7.bin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0.xml"/><Relationship Id="rId11" Type="http://schemas.openxmlformats.org/officeDocument/2006/relationships/image" Target="../media/image2.jpeg"/><Relationship Id="rId5" Type="http://schemas.openxmlformats.org/officeDocument/2006/relationships/tags" Target="../tags/tag49.xml"/><Relationship Id="rId10" Type="http://schemas.openxmlformats.org/officeDocument/2006/relationships/image" Target="../media/image1.emf"/><Relationship Id="rId4" Type="http://schemas.openxmlformats.org/officeDocument/2006/relationships/tags" Target="../tags/tag48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image" Target="../media/image4.png"/><Relationship Id="rId2" Type="http://schemas.openxmlformats.org/officeDocument/2006/relationships/tags" Target="../tags/tag60.xml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10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image" Target="../media/image1.emf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oleObject" Target="../embeddings/oleObject10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7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11.v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43863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9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2451100" y="3383281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3084112" y="1690687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084112" y="3467101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084112" y="4248150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5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7330998" y="5557688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57" y="5666307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1" y="4617721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1467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9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1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9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5" y="1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0" y="433513"/>
            <a:ext cx="9758384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pic>
        <p:nvPicPr>
          <p:cNvPr id="12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9575805" y="6198202"/>
            <a:ext cx="912564" cy="6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318" y="6305273"/>
            <a:ext cx="1297527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>
            <p:custDataLst>
              <p:tags r:id="rId8"/>
            </p:custDataLst>
          </p:nvPr>
        </p:nvSpPr>
        <p:spPr>
          <a:xfrm rot="10800000" flipH="1" flipV="1">
            <a:off x="-1" y="6724298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01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5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7144731" y="5811900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91" y="5920519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7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59070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8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0858533" y="6356352"/>
            <a:ext cx="7238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06316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54186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09448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5" y="1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0" y="433513"/>
            <a:ext cx="9758384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pic>
        <p:nvPicPr>
          <p:cNvPr id="12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9575805" y="6198202"/>
            <a:ext cx="912564" cy="6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318" y="6305273"/>
            <a:ext cx="1297527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>
            <p:custDataLst>
              <p:tags r:id="rId8"/>
            </p:custDataLst>
          </p:nvPr>
        </p:nvSpPr>
        <p:spPr>
          <a:xfrm rot="10800000" flipH="1" flipV="1">
            <a:off x="-1" y="6724298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808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204726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278783" y="6356352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675073" y="6356352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722756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66534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7144731" y="5811900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91" y="5920519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5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2451100" y="3383281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3084112" y="1690687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084112" y="3467101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084112" y="4248150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800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5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7330998" y="5557688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57" y="5666307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1" y="4617721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0581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0858533" y="6356352"/>
            <a:ext cx="7238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44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10" Type="http://schemas.openxmlformats.org/officeDocument/2006/relationships/tags" Target="../tags/tag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55.xml"/><Relationship Id="rId18" Type="http://schemas.openxmlformats.org/officeDocument/2006/relationships/oleObject" Target="../embeddings/oleObject9.bin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4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5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53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vmlDrawing" Target="../drawings/vmlDrawing9.vml"/><Relationship Id="rId14" Type="http://schemas.openxmlformats.org/officeDocument/2006/relationships/tags" Target="../tags/tag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22615365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381661" y="1250344"/>
            <a:ext cx="11439277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11565467" y="6451342"/>
            <a:ext cx="576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1031" name="E719C35A-4CD6-4178-B0D0-8DA208F1799A" descr="E719C35A-4CD6-4178-B0D0-8DA208F1799A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20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9169400" y="6288822"/>
            <a:ext cx="824432" cy="5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66" y="6363329"/>
            <a:ext cx="1297527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81662" y="262341"/>
            <a:ext cx="1146048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angle 18"/>
          <p:cNvSpPr/>
          <p:nvPr userDrawn="1">
            <p:custDataLst>
              <p:tags r:id="rId16"/>
            </p:custDataLst>
          </p:nvPr>
        </p:nvSpPr>
        <p:spPr>
          <a:xfrm rot="10800000" flipH="1" flipV="1">
            <a:off x="380337" y="1059060"/>
            <a:ext cx="11452889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7"/>
            </p:custDataLst>
          </p:nvPr>
        </p:nvSpPr>
        <p:spPr>
          <a:xfrm rot="10800000" flipH="1" flipV="1">
            <a:off x="-1" y="6724298"/>
            <a:ext cx="8956676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811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73" r:id="rId5"/>
    <p:sldLayoutId id="2147483667" r:id="rId6"/>
    <p:sldLayoutId id="214748367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09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381661" y="1250344"/>
            <a:ext cx="11439277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11565467" y="6451342"/>
            <a:ext cx="576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1031" name="E719C35A-4CD6-4178-B0D0-8DA208F1799A" descr="E719C35A-4CD6-4178-B0D0-8DA208F1799A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20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9169400" y="6288822"/>
            <a:ext cx="824432" cy="5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66" y="6363329"/>
            <a:ext cx="1297527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81662" y="262341"/>
            <a:ext cx="1146048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angle 18"/>
          <p:cNvSpPr/>
          <p:nvPr userDrawn="1">
            <p:custDataLst>
              <p:tags r:id="rId16"/>
            </p:custDataLst>
          </p:nvPr>
        </p:nvSpPr>
        <p:spPr>
          <a:xfrm rot="10800000" flipH="1" flipV="1">
            <a:off x="380337" y="1059060"/>
            <a:ext cx="11452889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7"/>
            </p:custDataLst>
          </p:nvPr>
        </p:nvSpPr>
        <p:spPr>
          <a:xfrm rot="10800000" flipH="1" flipV="1">
            <a:off x="-1" y="6724298"/>
            <a:ext cx="8956676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0260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28" name="Object 12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1274620" y="166255"/>
            <a:ext cx="10210800" cy="3951019"/>
          </a:xfrm>
        </p:spPr>
        <p:txBody>
          <a:bodyPr/>
          <a:lstStyle/>
          <a:p>
            <a:pPr algn="ctr"/>
            <a:r>
              <a:rPr lang="es-CO" sz="5400" dirty="0">
                <a:solidFill>
                  <a:schemeClr val="tx2"/>
                </a:solidFill>
              </a:rPr>
              <a:t>PLAN ESTRATÉGICO</a:t>
            </a:r>
            <a:br>
              <a:rPr lang="es-CO" sz="5400" dirty="0">
                <a:solidFill>
                  <a:schemeClr val="tx2"/>
                </a:solidFill>
              </a:rPr>
            </a:br>
            <a:r>
              <a:rPr lang="es-CO" sz="5400" dirty="0">
                <a:solidFill>
                  <a:schemeClr val="tx2"/>
                </a:solidFill>
              </a:rPr>
              <a:t> Y </a:t>
            </a:r>
            <a:br>
              <a:rPr lang="es-CO" sz="5400" dirty="0">
                <a:solidFill>
                  <a:schemeClr val="tx2"/>
                </a:solidFill>
              </a:rPr>
            </a:br>
            <a:r>
              <a:rPr lang="es-CO" sz="5400" dirty="0">
                <a:solidFill>
                  <a:schemeClr val="tx2"/>
                </a:solidFill>
              </a:rPr>
              <a:t>PLAN DE ACCIÓN 2018</a:t>
            </a:r>
            <a:br>
              <a:rPr lang="es-CO" sz="5400" dirty="0">
                <a:solidFill>
                  <a:schemeClr val="tx2"/>
                </a:solidFill>
              </a:rPr>
            </a:b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C53103-EA70-47A6-B6EE-D1B634AF3AD7}"/>
              </a:ext>
            </a:extLst>
          </p:cNvPr>
          <p:cNvSpPr txBox="1"/>
          <p:nvPr/>
        </p:nvSpPr>
        <p:spPr>
          <a:xfrm>
            <a:off x="1642822" y="3501611"/>
            <a:ext cx="908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Documento aprobado mediante Resolución 395 </a:t>
            </a:r>
            <a:r>
              <a:rPr lang="es-CO" sz="2400"/>
              <a:t>de marzo de 2018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4926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AA1E46C-310C-4688-A0F2-48639F69F387}"/>
              </a:ext>
            </a:extLst>
          </p:cNvPr>
          <p:cNvGraphicFramePr/>
          <p:nvPr/>
        </p:nvGraphicFramePr>
        <p:xfrm>
          <a:off x="-3629465" y="-112946"/>
          <a:ext cx="7258930" cy="510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1D82C46-4E7A-423F-9819-C74CBEE0B34F}"/>
              </a:ext>
            </a:extLst>
          </p:cNvPr>
          <p:cNvSpPr txBox="1"/>
          <p:nvPr/>
        </p:nvSpPr>
        <p:spPr>
          <a:xfrm>
            <a:off x="2426678" y="749503"/>
            <a:ext cx="965747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/>
              <a:t>Objetivo: Desarrollar e implementar herramientas, metodologías y sistemas para el control y seguimiento integral y eficiente de los proyectos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CFA9E3-B315-40A8-90CA-739511FFCD0D}"/>
              </a:ext>
            </a:extLst>
          </p:cNvPr>
          <p:cNvSpPr txBox="1"/>
          <p:nvPr/>
        </p:nvSpPr>
        <p:spPr>
          <a:xfrm>
            <a:off x="2529780" y="2033849"/>
            <a:ext cx="9451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Implementar la primera fase de la plataforma Super Visor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Monitorear y hacer seguimiento a los proyectos a través de PINES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DEA255-7648-4517-813D-9637A24F6501}"/>
              </a:ext>
            </a:extLst>
          </p:cNvPr>
          <p:cNvSpPr txBox="1"/>
          <p:nvPr/>
        </p:nvSpPr>
        <p:spPr>
          <a:xfrm>
            <a:off x="1169233" y="0"/>
            <a:ext cx="5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13920C-3A2A-4209-AB50-EB4A6ED3D6B3}"/>
              </a:ext>
            </a:extLst>
          </p:cNvPr>
          <p:cNvSpPr txBox="1"/>
          <p:nvPr/>
        </p:nvSpPr>
        <p:spPr>
          <a:xfrm>
            <a:off x="2426678" y="3278456"/>
            <a:ext cx="965747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/>
              <a:t>Objetivo: Fortalecer estrategias y herramientas que garanticen una adecuada gestión de riesgos de la entidad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D9F705B-9D38-4060-8339-1CD682214DED}"/>
              </a:ext>
            </a:extLst>
          </p:cNvPr>
          <p:cNvSpPr txBox="1"/>
          <p:nvPr/>
        </p:nvSpPr>
        <p:spPr>
          <a:xfrm>
            <a:off x="2529780" y="4280157"/>
            <a:ext cx="945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Integrar los riesgos institucionales al sistema de gestión de calidad </a:t>
            </a:r>
          </a:p>
          <a:p>
            <a:pPr marL="342900" indent="-342900" algn="just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399072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AA1E46C-310C-4688-A0F2-48639F69F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327601"/>
              </p:ext>
            </p:extLst>
          </p:nvPr>
        </p:nvGraphicFramePr>
        <p:xfrm>
          <a:off x="-3423511" y="-1678900"/>
          <a:ext cx="7258930" cy="510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1D82C46-4E7A-423F-9819-C74CBEE0B34F}"/>
              </a:ext>
            </a:extLst>
          </p:cNvPr>
          <p:cNvSpPr txBox="1"/>
          <p:nvPr/>
        </p:nvSpPr>
        <p:spPr>
          <a:xfrm>
            <a:off x="2426678" y="533294"/>
            <a:ext cx="965747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/>
              <a:t>Objetivo: Fortalecer las estrategias y herramientas que garanticen transparencia y confiabilidad en todas las gestiones de la entidad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CFA9E3-B315-40A8-90CA-739511FFCD0D}"/>
              </a:ext>
            </a:extLst>
          </p:cNvPr>
          <p:cNvSpPr txBox="1"/>
          <p:nvPr/>
        </p:nvSpPr>
        <p:spPr>
          <a:xfrm>
            <a:off x="2529780" y="1429926"/>
            <a:ext cx="9451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Fortalecer la cultura de la transparencia a través de: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712788" indent="-355600" algn="just">
              <a:buFont typeface="Arial" panose="020B0604020202020204" pitchFamily="34" charset="0"/>
              <a:buChar char="•"/>
            </a:pPr>
            <a:r>
              <a:rPr lang="es-CO" dirty="0"/>
              <a:t>El diseño e implementación de herramientas que permitan la adopción de la política institucional de transparencia</a:t>
            </a:r>
          </a:p>
          <a:p>
            <a:pPr marL="712788" indent="-35560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712788" indent="-355600" algn="just">
              <a:buFont typeface="Arial" panose="020B0604020202020204" pitchFamily="34" charset="0"/>
              <a:buChar char="•"/>
            </a:pPr>
            <a:r>
              <a:rPr lang="es-CO" dirty="0"/>
              <a:t>La divulgación de información actualizada de los proyectos en la página web (Infraestructura abierta)</a:t>
            </a:r>
          </a:p>
          <a:p>
            <a:pPr algn="just"/>
            <a:endParaRPr lang="es-CO" dirty="0"/>
          </a:p>
          <a:p>
            <a:pPr marL="342900" indent="-342900" algn="just">
              <a:buAutoNum type="arabicPeriod" startAt="2"/>
            </a:pPr>
            <a:r>
              <a:rPr lang="es-CO" dirty="0"/>
              <a:t>Divulgar avances y logros a públicos de interés (Gremios, Gobierno, </a:t>
            </a:r>
            <a:r>
              <a:rPr lang="es-CO" dirty="0" err="1"/>
              <a:t>etc</a:t>
            </a:r>
            <a:r>
              <a:rPr lang="es-CO" dirty="0"/>
              <a:t>)</a:t>
            </a:r>
          </a:p>
          <a:p>
            <a:pPr marL="342900" indent="-342900" algn="just">
              <a:buAutoNum type="arabicPeriod" startAt="2"/>
            </a:pPr>
            <a:endParaRPr lang="es-CO" dirty="0"/>
          </a:p>
          <a:p>
            <a:pPr marL="342900" indent="-342900" algn="just">
              <a:buAutoNum type="arabicPeriod" startAt="2"/>
            </a:pPr>
            <a:r>
              <a:rPr lang="es-CO" dirty="0"/>
              <a:t>Presentar el documento de proyecto de Ley para la implementación de Gobierno Corporativo</a:t>
            </a:r>
          </a:p>
          <a:p>
            <a:pPr algn="just"/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DEA255-7648-4517-813D-9637A24F6501}"/>
              </a:ext>
            </a:extLst>
          </p:cNvPr>
          <p:cNvSpPr txBox="1"/>
          <p:nvPr/>
        </p:nvSpPr>
        <p:spPr>
          <a:xfrm>
            <a:off x="1424066" y="1745472"/>
            <a:ext cx="5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116047-BC64-4722-955A-E4BDD15DAA62}"/>
              </a:ext>
            </a:extLst>
          </p:cNvPr>
          <p:cNvSpPr txBox="1"/>
          <p:nvPr/>
        </p:nvSpPr>
        <p:spPr>
          <a:xfrm>
            <a:off x="2444168" y="4687048"/>
            <a:ext cx="965747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/>
              <a:t>Objetivo: Mantener una comunicación, interacción y gestión efectiva con las demás Entidades Públicas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8B0B8A-AFA5-4E66-AE36-562ABD29D3B8}"/>
              </a:ext>
            </a:extLst>
          </p:cNvPr>
          <p:cNvSpPr txBox="1"/>
          <p:nvPr/>
        </p:nvSpPr>
        <p:spPr>
          <a:xfrm>
            <a:off x="2531608" y="5761686"/>
            <a:ext cx="945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Contribuir y acompañar las diferentes propuestas de reglamentación de la Ley 1882 de 2018 (Ley de Infraestructura)</a:t>
            </a:r>
          </a:p>
        </p:txBody>
      </p:sp>
    </p:spTree>
    <p:extLst>
      <p:ext uri="{BB962C8B-B14F-4D97-AF65-F5344CB8AC3E}">
        <p14:creationId xmlns:p14="http://schemas.microsoft.com/office/powerpoint/2010/main" val="217639722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AA1E46C-310C-4688-A0F2-48639F69F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794620"/>
              </p:ext>
            </p:extLst>
          </p:nvPr>
        </p:nvGraphicFramePr>
        <p:xfrm>
          <a:off x="-3423511" y="-2098624"/>
          <a:ext cx="7258930" cy="510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D3DEA255-7648-4517-813D-9637A24F6501}"/>
              </a:ext>
            </a:extLst>
          </p:cNvPr>
          <p:cNvSpPr txBox="1"/>
          <p:nvPr/>
        </p:nvSpPr>
        <p:spPr>
          <a:xfrm>
            <a:off x="205954" y="1853970"/>
            <a:ext cx="5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40D0DA-69F2-41A8-8627-F4AD4D331B6D}"/>
              </a:ext>
            </a:extLst>
          </p:cNvPr>
          <p:cNvSpPr txBox="1"/>
          <p:nvPr/>
        </p:nvSpPr>
        <p:spPr>
          <a:xfrm>
            <a:off x="2429178" y="802299"/>
            <a:ext cx="9657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/>
              <a:t>Objetivo: Promover la administración digital de la ANI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F92B2-1E0A-4CF4-B353-0E6E8656EA9C}"/>
              </a:ext>
            </a:extLst>
          </p:cNvPr>
          <p:cNvSpPr txBox="1"/>
          <p:nvPr/>
        </p:nvSpPr>
        <p:spPr>
          <a:xfrm>
            <a:off x="2426678" y="1402405"/>
            <a:ext cx="945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Implementar el manejo en línea de situaciones administrativas laborales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2182C9-2D59-4D9D-88AF-49758112D84E}"/>
              </a:ext>
            </a:extLst>
          </p:cNvPr>
          <p:cNvSpPr txBox="1"/>
          <p:nvPr/>
        </p:nvSpPr>
        <p:spPr>
          <a:xfrm>
            <a:off x="2426678" y="2228473"/>
            <a:ext cx="9657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/>
              <a:t>Objetivo: Fortalecer y mantener el Sistema Integrado de Gestión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A51635-A98D-4C1B-8CAD-729FBAD68B03}"/>
              </a:ext>
            </a:extLst>
          </p:cNvPr>
          <p:cNvSpPr txBox="1"/>
          <p:nvPr/>
        </p:nvSpPr>
        <p:spPr>
          <a:xfrm>
            <a:off x="2426678" y="2859364"/>
            <a:ext cx="945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Certificar a la Entidad en la Norma ISO 9001:2015</a:t>
            </a:r>
          </a:p>
        </p:txBody>
      </p:sp>
    </p:spTree>
    <p:extLst>
      <p:ext uri="{BB962C8B-B14F-4D97-AF65-F5344CB8AC3E}">
        <p14:creationId xmlns:p14="http://schemas.microsoft.com/office/powerpoint/2010/main" val="205702440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12B4678-5CD0-45D1-8F62-671D5E4B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9948E0-B4D4-46D1-A670-7DFD9F1318D5}"/>
              </a:ext>
            </a:extLst>
          </p:cNvPr>
          <p:cNvSpPr txBox="1"/>
          <p:nvPr/>
        </p:nvSpPr>
        <p:spPr>
          <a:xfrm>
            <a:off x="942786" y="266377"/>
            <a:ext cx="1054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META NUEVAS CALZADAS CONSTRUIDAS - 2018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6C3F0DF-CB92-4596-854D-0259D61B3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31071"/>
              </p:ext>
            </p:extLst>
          </p:nvPr>
        </p:nvGraphicFramePr>
        <p:xfrm>
          <a:off x="430839" y="1411897"/>
          <a:ext cx="11201532" cy="4464241"/>
        </p:xfrm>
        <a:graphic>
          <a:graphicData uri="http://schemas.openxmlformats.org/drawingml/2006/table">
            <a:tbl>
              <a:tblPr/>
              <a:tblGrid>
                <a:gridCol w="4824947">
                  <a:extLst>
                    <a:ext uri="{9D8B030D-6E8A-4147-A177-3AD203B41FA5}">
                      <a16:colId xmlns:a16="http://schemas.microsoft.com/office/drawing/2014/main" val="158116257"/>
                    </a:ext>
                  </a:extLst>
                </a:gridCol>
                <a:gridCol w="1275317">
                  <a:extLst>
                    <a:ext uri="{9D8B030D-6E8A-4147-A177-3AD203B41FA5}">
                      <a16:colId xmlns:a16="http://schemas.microsoft.com/office/drawing/2014/main" val="3899482043"/>
                    </a:ext>
                  </a:extLst>
                </a:gridCol>
                <a:gridCol w="1275317">
                  <a:extLst>
                    <a:ext uri="{9D8B030D-6E8A-4147-A177-3AD203B41FA5}">
                      <a16:colId xmlns:a16="http://schemas.microsoft.com/office/drawing/2014/main" val="50417278"/>
                    </a:ext>
                  </a:extLst>
                </a:gridCol>
                <a:gridCol w="1275317">
                  <a:extLst>
                    <a:ext uri="{9D8B030D-6E8A-4147-A177-3AD203B41FA5}">
                      <a16:colId xmlns:a16="http://schemas.microsoft.com/office/drawing/2014/main" val="1404614923"/>
                    </a:ext>
                  </a:extLst>
                </a:gridCol>
                <a:gridCol w="1275317">
                  <a:extLst>
                    <a:ext uri="{9D8B030D-6E8A-4147-A177-3AD203B41FA5}">
                      <a16:colId xmlns:a16="http://schemas.microsoft.com/office/drawing/2014/main" val="1187751857"/>
                    </a:ext>
                  </a:extLst>
                </a:gridCol>
                <a:gridCol w="1275317">
                  <a:extLst>
                    <a:ext uri="{9D8B030D-6E8A-4147-A177-3AD203B41FA5}">
                      <a16:colId xmlns:a16="http://schemas.microsoft.com/office/drawing/2014/main" val="3219422859"/>
                    </a:ext>
                  </a:extLst>
                </a:gridCol>
              </a:tblGrid>
              <a:tr h="59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TRIM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TRIM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TRIM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TRIM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488026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Transversal de las Américas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18,17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3,5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240620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Cartagena - Barranquilla - Circunvalar de la prosperidad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13,14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5,3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855546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Autopista pacifico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15,00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753681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Girardot - Honda - Puerto Salgar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13,10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13,10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33497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Ip. Neiva - Espinal - Girardot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11,90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11,9   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337065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Santana – Mocoa - Neiva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9,00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576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Conexión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4,80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13388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Autopista MAR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0,26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0,65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0,59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1,02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2293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Bucaramanga - Barranca - </a:t>
                      </a:r>
                      <a:r>
                        <a:rPr lang="es-C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Yondó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2,05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159288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Cordoba-Sucre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0303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Ruta Caribe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               0,19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0,5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               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635719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Malla vial del Valle del Cauca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0,20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17386"/>
                  </a:ext>
                </a:extLst>
              </a:tr>
              <a:tr h="29761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116,20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13,59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26,32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20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9A9CA86-0884-4376-8C8A-26BCBB12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888829-EED1-4729-98BE-3C93A3D95366}"/>
              </a:ext>
            </a:extLst>
          </p:cNvPr>
          <p:cNvSpPr txBox="1"/>
          <p:nvPr/>
        </p:nvSpPr>
        <p:spPr>
          <a:xfrm>
            <a:off x="1542386" y="266377"/>
            <a:ext cx="9141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NUEVAS CALZADAS CONSTRUIDAS - 2017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37B04B8-8B88-48D5-9536-2C52D0358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39909"/>
              </p:ext>
            </p:extLst>
          </p:nvPr>
        </p:nvGraphicFramePr>
        <p:xfrm>
          <a:off x="1887156" y="1553039"/>
          <a:ext cx="8368074" cy="4173207"/>
        </p:xfrm>
        <a:graphic>
          <a:graphicData uri="http://schemas.openxmlformats.org/drawingml/2006/table">
            <a:tbl>
              <a:tblPr/>
              <a:tblGrid>
                <a:gridCol w="6599234">
                  <a:extLst>
                    <a:ext uri="{9D8B030D-6E8A-4147-A177-3AD203B41FA5}">
                      <a16:colId xmlns:a16="http://schemas.microsoft.com/office/drawing/2014/main" val="127568102"/>
                    </a:ext>
                  </a:extLst>
                </a:gridCol>
                <a:gridCol w="1768840">
                  <a:extLst>
                    <a:ext uri="{9D8B030D-6E8A-4147-A177-3AD203B41FA5}">
                      <a16:colId xmlns:a16="http://schemas.microsoft.com/office/drawing/2014/main" val="470814824"/>
                    </a:ext>
                  </a:extLst>
                </a:gridCol>
              </a:tblGrid>
              <a:tr h="6894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Total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82927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Ruta del Sol sector - 3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31,65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000904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Transversal de las Américas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31,27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84067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Cartagena - Barranquilla - Circunvalar de la prosperidad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24,32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109368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Girardot - Honda – Puerto Salgar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11,69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123677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Bogotá - Villavicencio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70054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Córdoba - Sucre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06689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Autopista Pacifico 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001472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Fontibón – Facatativá - Los Alpes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466765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Ruta Caribe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373302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Autopista Pacifico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02512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Malla vial del Valle del Cauca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0,24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574849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120,63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61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42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A2872AC-B32A-4F7A-8EF7-E6700A12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347639C-6D2A-458C-8104-E5FC77DAC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845987"/>
              </p:ext>
            </p:extLst>
          </p:nvPr>
        </p:nvGraphicFramePr>
        <p:xfrm>
          <a:off x="-1" y="1072527"/>
          <a:ext cx="11282289" cy="45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Grupo 21">
            <a:extLst>
              <a:ext uri="{FF2B5EF4-FFF2-40B4-BE49-F238E27FC236}">
                <a16:creationId xmlns:a16="http://schemas.microsoft.com/office/drawing/2014/main" id="{F54FC587-4B9D-4563-B05D-3208DF0452D1}"/>
              </a:ext>
            </a:extLst>
          </p:cNvPr>
          <p:cNvGrpSpPr/>
          <p:nvPr/>
        </p:nvGrpSpPr>
        <p:grpSpPr>
          <a:xfrm>
            <a:off x="49736" y="5696547"/>
            <a:ext cx="7012424" cy="871692"/>
            <a:chOff x="124936" y="6008646"/>
            <a:chExt cx="7012424" cy="871692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2BBEC874-B69B-451E-A3F8-8D77E878B590}"/>
                </a:ext>
              </a:extLst>
            </p:cNvPr>
            <p:cNvGrpSpPr/>
            <p:nvPr/>
          </p:nvGrpSpPr>
          <p:grpSpPr>
            <a:xfrm>
              <a:off x="124936" y="6008646"/>
              <a:ext cx="7012424" cy="871692"/>
              <a:chOff x="471044" y="5518919"/>
              <a:chExt cx="5675735" cy="871692"/>
            </a:xfrm>
          </p:grpSpPr>
          <p:sp>
            <p:nvSpPr>
              <p:cNvPr id="7" name="Rectángulo redondeado 36">
                <a:extLst>
                  <a:ext uri="{FF2B5EF4-FFF2-40B4-BE49-F238E27FC236}">
                    <a16:creationId xmlns:a16="http://schemas.microsoft.com/office/drawing/2014/main" id="{C62A530F-4B40-4733-9E03-FFB722FB33F4}"/>
                  </a:ext>
                </a:extLst>
              </p:cNvPr>
              <p:cNvSpPr/>
              <p:nvPr/>
            </p:nvSpPr>
            <p:spPr>
              <a:xfrm>
                <a:off x="471044" y="5518919"/>
                <a:ext cx="5634787" cy="8716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srgbClr val="D9D9D9">
                      <a:lumMod val="25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5CD2EBC3-790E-486C-B531-5274B192D111}"/>
                  </a:ext>
                </a:extLst>
              </p:cNvPr>
              <p:cNvGrpSpPr/>
              <p:nvPr/>
            </p:nvGrpSpPr>
            <p:grpSpPr>
              <a:xfrm>
                <a:off x="776000" y="5665551"/>
                <a:ext cx="2394916" cy="338554"/>
                <a:chOff x="297523" y="4256010"/>
                <a:chExt cx="1806638" cy="312511"/>
              </a:xfrm>
            </p:grpSpPr>
            <p:sp>
              <p:nvSpPr>
                <p:cNvPr id="15" name="Rectángulo 14">
                  <a:extLst>
                    <a:ext uri="{FF2B5EF4-FFF2-40B4-BE49-F238E27FC236}">
                      <a16:creationId xmlns:a16="http://schemas.microsoft.com/office/drawing/2014/main" id="{5421CC8A-DBCA-4965-897D-F12BBA0540F1}"/>
                    </a:ext>
                  </a:extLst>
                </p:cNvPr>
                <p:cNvSpPr/>
                <p:nvPr/>
              </p:nvSpPr>
              <p:spPr>
                <a:xfrm>
                  <a:off x="297523" y="4339224"/>
                  <a:ext cx="159020" cy="146078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9D9D9">
                        <a:lumMod val="25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203A0989-1433-4C34-BF3C-C5F1FDDB69DB}"/>
                    </a:ext>
                  </a:extLst>
                </p:cNvPr>
                <p:cNvSpPr txBox="1"/>
                <p:nvPr/>
              </p:nvSpPr>
              <p:spPr>
                <a:xfrm>
                  <a:off x="540684" y="4256010"/>
                  <a:ext cx="1563477" cy="312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9D9D9">
                          <a:lumMod val="25000"/>
                        </a:srgbClr>
                      </a:solidFill>
                      <a:effectLst/>
                      <a:uLnTx/>
                      <a:uFillTx/>
                      <a:latin typeface="Candara" panose="020E0502030303020204" pitchFamily="34" charset="0"/>
                      <a:ea typeface="+mn-ea"/>
                      <a:cs typeface="+mn-cs"/>
                    </a:rPr>
                    <a:t>Ejecutado Año</a:t>
                  </a:r>
                </a:p>
              </p:txBody>
            </p:sp>
          </p:grpSp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91618288-11A3-441A-8145-A79962AE87DC}"/>
                  </a:ext>
                </a:extLst>
              </p:cNvPr>
              <p:cNvGrpSpPr/>
              <p:nvPr/>
            </p:nvGrpSpPr>
            <p:grpSpPr>
              <a:xfrm>
                <a:off x="3302918" y="5665550"/>
                <a:ext cx="2843861" cy="619321"/>
                <a:chOff x="674818" y="4200032"/>
                <a:chExt cx="2145306" cy="571680"/>
              </a:xfrm>
            </p:grpSpPr>
            <p:grpSp>
              <p:nvGrpSpPr>
                <p:cNvPr id="10" name="Grupo 9">
                  <a:extLst>
                    <a:ext uri="{FF2B5EF4-FFF2-40B4-BE49-F238E27FC236}">
                      <a16:creationId xmlns:a16="http://schemas.microsoft.com/office/drawing/2014/main" id="{9A18118B-16A9-45B7-B66B-4F145909FCDB}"/>
                    </a:ext>
                  </a:extLst>
                </p:cNvPr>
                <p:cNvGrpSpPr/>
                <p:nvPr/>
              </p:nvGrpSpPr>
              <p:grpSpPr>
                <a:xfrm>
                  <a:off x="674819" y="4200032"/>
                  <a:ext cx="2142721" cy="312512"/>
                  <a:chOff x="278670" y="4240454"/>
                  <a:chExt cx="2142721" cy="312512"/>
                </a:xfrm>
              </p:grpSpPr>
              <p:sp>
                <p:nvSpPr>
                  <p:cNvPr id="13" name="Rectángulo 12">
                    <a:extLst>
                      <a:ext uri="{FF2B5EF4-FFF2-40B4-BE49-F238E27FC236}">
                        <a16:creationId xmlns:a16="http://schemas.microsoft.com/office/drawing/2014/main" id="{2DD66D35-B4E2-4252-AF3A-B93475B86853}"/>
                      </a:ext>
                    </a:extLst>
                  </p:cNvPr>
                  <p:cNvSpPr/>
                  <p:nvPr/>
                </p:nvSpPr>
                <p:spPr>
                  <a:xfrm>
                    <a:off x="278670" y="4370115"/>
                    <a:ext cx="152482" cy="117696"/>
                  </a:xfrm>
                  <a:prstGeom prst="rect">
                    <a:avLst/>
                  </a:prstGeom>
                  <a:solidFill>
                    <a:srgbClr val="FF2D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9D9D9">
                          <a:lumMod val="25000"/>
                        </a:srgbClr>
                      </a:solidFill>
                      <a:effectLst/>
                      <a:uLnTx/>
                      <a:uFillTx/>
                      <a:latin typeface="Candara" panose="020E0502030303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CuadroTexto 13">
                    <a:extLst>
                      <a:ext uri="{FF2B5EF4-FFF2-40B4-BE49-F238E27FC236}">
                        <a16:creationId xmlns:a16="http://schemas.microsoft.com/office/drawing/2014/main" id="{BA9A5876-1B4A-4EB4-9990-707FF7BE8A82}"/>
                      </a:ext>
                    </a:extLst>
                  </p:cNvPr>
                  <p:cNvSpPr txBox="1"/>
                  <p:nvPr/>
                </p:nvSpPr>
                <p:spPr>
                  <a:xfrm>
                    <a:off x="440412" y="4240454"/>
                    <a:ext cx="1980979" cy="3125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D9D9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No ejecutado 2015  -2018</a:t>
                    </a:r>
                  </a:p>
                </p:txBody>
              </p:sp>
            </p:grpSp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3C760FC4-F89E-461E-BC5A-10E958C9FB14}"/>
                    </a:ext>
                  </a:extLst>
                </p:cNvPr>
                <p:cNvSpPr/>
                <p:nvPr/>
              </p:nvSpPr>
              <p:spPr>
                <a:xfrm>
                  <a:off x="674818" y="4567169"/>
                  <a:ext cx="159601" cy="11538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9D9D9">
                        <a:lumMod val="25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E5F587D0-708B-43C4-A7D4-BE8543CAF1E7}"/>
                    </a:ext>
                  </a:extLst>
                </p:cNvPr>
                <p:cNvSpPr txBox="1"/>
                <p:nvPr/>
              </p:nvSpPr>
              <p:spPr>
                <a:xfrm>
                  <a:off x="839145" y="4459201"/>
                  <a:ext cx="1980979" cy="312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9D9D9">
                          <a:lumMod val="25000"/>
                        </a:srgbClr>
                      </a:solidFill>
                      <a:effectLst/>
                      <a:uLnTx/>
                      <a:uFillTx/>
                      <a:latin typeface="Candara" panose="020E0502030303020204" pitchFamily="34" charset="0"/>
                      <a:ea typeface="+mn-ea"/>
                      <a:cs typeface="+mn-cs"/>
                    </a:rPr>
                    <a:t>Proyección 2018</a:t>
                  </a:r>
                </a:p>
              </p:txBody>
            </p:sp>
          </p:grpSp>
        </p:grp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895B956-CF46-4EDA-A0AC-2E46179F6F09}"/>
                </a:ext>
              </a:extLst>
            </p:cNvPr>
            <p:cNvSpPr/>
            <p:nvPr/>
          </p:nvSpPr>
          <p:spPr>
            <a:xfrm>
              <a:off x="501712" y="6575118"/>
              <a:ext cx="260445" cy="1582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D3FC695-56FC-416A-98AA-D9616EF4A32E}"/>
                </a:ext>
              </a:extLst>
            </p:cNvPr>
            <p:cNvSpPr txBox="1"/>
            <p:nvPr/>
          </p:nvSpPr>
          <p:spPr>
            <a:xfrm>
              <a:off x="872806" y="6471188"/>
              <a:ext cx="2263743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9D9D9">
                      <a:lumMod val="25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Ejecutado </a:t>
              </a:r>
              <a:r>
                <a:rPr lang="es-CO" sz="1600" b="1" dirty="0">
                  <a:solidFill>
                    <a:srgbClr val="D9D9D9">
                      <a:lumMod val="25000"/>
                    </a:srgbClr>
                  </a:solidFill>
                  <a:latin typeface="Candara" panose="020E0502030303020204" pitchFamily="34" charset="0"/>
                </a:rPr>
                <a:t>Acumulada</a:t>
              </a:r>
              <a:endPara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CuadroTexto 1">
            <a:extLst>
              <a:ext uri="{FF2B5EF4-FFF2-40B4-BE49-F238E27FC236}">
                <a16:creationId xmlns:a16="http://schemas.microsoft.com/office/drawing/2014/main" id="{C49FA15E-09FF-4E9F-B4A0-5F08BBFB6E15}"/>
              </a:ext>
            </a:extLst>
          </p:cNvPr>
          <p:cNvSpPr txBox="1"/>
          <p:nvPr/>
        </p:nvSpPr>
        <p:spPr>
          <a:xfrm>
            <a:off x="11010068" y="3063875"/>
            <a:ext cx="1110797" cy="4047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2.529 Km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BCA23292-BB44-4F0D-93B0-E98B18109AD5}"/>
              </a:ext>
            </a:extLst>
          </p:cNvPr>
          <p:cNvSpPr txBox="1">
            <a:spLocks/>
          </p:cNvSpPr>
          <p:nvPr/>
        </p:nvSpPr>
        <p:spPr>
          <a:xfrm>
            <a:off x="0" y="172033"/>
            <a:ext cx="12192000" cy="693936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90546"/>
            <a:r>
              <a:rPr lang="es-MX" sz="4000" b="1" dirty="0">
                <a:ln w="0"/>
                <a:solidFill>
                  <a:srgbClr val="FF6600"/>
                </a:solidFill>
                <a:latin typeface="Candara" panose="020E0502030303020204" pitchFamily="34" charset="0"/>
              </a:rPr>
              <a:t>Nuevas Calzadas Construidas 2014-2018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37DAE30-859F-4A35-AE7B-27A496059360}"/>
              </a:ext>
            </a:extLst>
          </p:cNvPr>
          <p:cNvSpPr txBox="1"/>
          <p:nvPr/>
        </p:nvSpPr>
        <p:spPr>
          <a:xfrm>
            <a:off x="10899870" y="2367840"/>
            <a:ext cx="133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Proyección de Cierre</a:t>
            </a:r>
          </a:p>
        </p:txBody>
      </p:sp>
    </p:spTree>
    <p:extLst>
      <p:ext uri="{BB962C8B-B14F-4D97-AF65-F5344CB8AC3E}">
        <p14:creationId xmlns:p14="http://schemas.microsoft.com/office/powerpoint/2010/main" val="127724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EEA4C3E-4313-4E90-8DBA-BE2FD940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72B8962-4EC1-4628-B918-EF3A5B8B85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2874" y="1760674"/>
          <a:ext cx="10128740" cy="28816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2185">
                  <a:extLst>
                    <a:ext uri="{9D8B030D-6E8A-4147-A177-3AD203B41FA5}">
                      <a16:colId xmlns:a16="http://schemas.microsoft.com/office/drawing/2014/main" val="2521610129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2650843192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2912267687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111591284"/>
                    </a:ext>
                  </a:extLst>
                </a:gridCol>
              </a:tblGrid>
              <a:tr h="1009812">
                <a:tc>
                  <a:txBody>
                    <a:bodyPr/>
                    <a:lstStyle/>
                    <a:p>
                      <a:pPr algn="ctr"/>
                      <a:r>
                        <a:rPr lang="es-CO" sz="2400"/>
                        <a:t>PROYECTOS CON MAYOR REZAGO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META 2015-2018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EJECUCIÓN 2015-2017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KM NO EJECUTADOS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633316"/>
                  </a:ext>
                </a:extLst>
              </a:tr>
              <a:tr h="597400"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Ruta del Sol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02293"/>
                  </a:ext>
                </a:extLst>
              </a:tr>
              <a:tr h="597400"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Ruta del Sol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23960"/>
                  </a:ext>
                </a:extLst>
              </a:tr>
              <a:tr h="677052">
                <a:tc>
                  <a:txBody>
                    <a:bodyPr/>
                    <a:lstStyle/>
                    <a:p>
                      <a:pPr algn="r"/>
                      <a:r>
                        <a:rPr lang="es-CO" sz="2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449200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2158196E-E4FB-49EB-9EFE-74B80B331B45}"/>
              </a:ext>
            </a:extLst>
          </p:cNvPr>
          <p:cNvSpPr txBox="1">
            <a:spLocks/>
          </p:cNvSpPr>
          <p:nvPr/>
        </p:nvSpPr>
        <p:spPr>
          <a:xfrm>
            <a:off x="0" y="172033"/>
            <a:ext cx="12192000" cy="693936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90546"/>
            <a:r>
              <a:rPr lang="es-MX" sz="4000" b="1" dirty="0">
                <a:ln w="0"/>
                <a:solidFill>
                  <a:srgbClr val="FF6600"/>
                </a:solidFill>
                <a:latin typeface="Candara" panose="020E0502030303020204" pitchFamily="34" charset="0"/>
              </a:rPr>
              <a:t>Nuevas Calzadas Construidas 2014-2018</a:t>
            </a:r>
          </a:p>
        </p:txBody>
      </p:sp>
    </p:spTree>
    <p:extLst>
      <p:ext uri="{BB962C8B-B14F-4D97-AF65-F5344CB8AC3E}">
        <p14:creationId xmlns:p14="http://schemas.microsoft.com/office/powerpoint/2010/main" val="73038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1909533-B35E-4DDC-B6BA-54CB90C7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89D8C5-75E8-4A1A-968F-DEADE8D01443}"/>
              </a:ext>
            </a:extLst>
          </p:cNvPr>
          <p:cNvSpPr txBox="1"/>
          <p:nvPr/>
        </p:nvSpPr>
        <p:spPr>
          <a:xfrm>
            <a:off x="58368" y="251387"/>
            <a:ext cx="12082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META KM´S REHABILITACIÓN Y MEJORAMIENTO- 2018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8A66DE9-990A-47AA-A237-AB5A71F17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41493"/>
              </p:ext>
            </p:extLst>
          </p:nvPr>
        </p:nvGraphicFramePr>
        <p:xfrm>
          <a:off x="585420" y="1660956"/>
          <a:ext cx="10920085" cy="4071292"/>
        </p:xfrm>
        <a:graphic>
          <a:graphicData uri="http://schemas.openxmlformats.org/drawingml/2006/table">
            <a:tbl>
              <a:tblPr/>
              <a:tblGrid>
                <a:gridCol w="4537315">
                  <a:extLst>
                    <a:ext uri="{9D8B030D-6E8A-4147-A177-3AD203B41FA5}">
                      <a16:colId xmlns:a16="http://schemas.microsoft.com/office/drawing/2014/main" val="732470014"/>
                    </a:ext>
                  </a:extLst>
                </a:gridCol>
                <a:gridCol w="1276554">
                  <a:extLst>
                    <a:ext uri="{9D8B030D-6E8A-4147-A177-3AD203B41FA5}">
                      <a16:colId xmlns:a16="http://schemas.microsoft.com/office/drawing/2014/main" val="2778903736"/>
                    </a:ext>
                  </a:extLst>
                </a:gridCol>
                <a:gridCol w="1276554">
                  <a:extLst>
                    <a:ext uri="{9D8B030D-6E8A-4147-A177-3AD203B41FA5}">
                      <a16:colId xmlns:a16="http://schemas.microsoft.com/office/drawing/2014/main" val="4061172973"/>
                    </a:ext>
                  </a:extLst>
                </a:gridCol>
                <a:gridCol w="1276554">
                  <a:extLst>
                    <a:ext uri="{9D8B030D-6E8A-4147-A177-3AD203B41FA5}">
                      <a16:colId xmlns:a16="http://schemas.microsoft.com/office/drawing/2014/main" val="1495304446"/>
                    </a:ext>
                  </a:extLst>
                </a:gridCol>
                <a:gridCol w="1276554">
                  <a:extLst>
                    <a:ext uri="{9D8B030D-6E8A-4147-A177-3AD203B41FA5}">
                      <a16:colId xmlns:a16="http://schemas.microsoft.com/office/drawing/2014/main" val="1609613510"/>
                    </a:ext>
                  </a:extLst>
                </a:gridCol>
                <a:gridCol w="1276554">
                  <a:extLst>
                    <a:ext uri="{9D8B030D-6E8A-4147-A177-3AD203B41FA5}">
                      <a16:colId xmlns:a16="http://schemas.microsoft.com/office/drawing/2014/main" val="1352033111"/>
                    </a:ext>
                  </a:extLst>
                </a:gridCol>
              </a:tblGrid>
              <a:tr h="568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TRIM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TRIM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TRIM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TRIM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1283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Santana - Mocoa - Neiva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131,00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9,00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44,00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78,00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154387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Conexión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75,00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13,00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23,00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37,00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12174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Girardot - Honda – Puerto Salgar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74,63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74,63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557628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Transversal del Sisga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60,30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41,20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16,10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738532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Perimetral del Oriente de Cundinamarca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24,62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24,62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977274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Ip. Neiva - Espinal - Girardot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15,70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15,70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81552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Autopista MAR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11,64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 1,58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2,66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 3,31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4,09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566176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Bucaramanga - Barranca - Yondó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8,00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347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Ip. Vias del nus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22844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Transversal de las Américas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5,30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0,60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4,70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84754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Accesos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806936"/>
                  </a:ext>
                </a:extLst>
              </a:tr>
              <a:tr h="2707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Bucaramanga - Pamplona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99574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416,19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5,58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27,26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140,83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242,52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25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6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CF33749-2F63-46AB-86E3-F9B77045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18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5F9D5D-AC64-4996-8D5B-28F2AC647318}"/>
              </a:ext>
            </a:extLst>
          </p:cNvPr>
          <p:cNvSpPr txBox="1"/>
          <p:nvPr/>
        </p:nvSpPr>
        <p:spPr>
          <a:xfrm>
            <a:off x="356099" y="386298"/>
            <a:ext cx="11461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KM´S DE REHABILITACIÓN Y MEJORAMIENTO - 2017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A5DD5FF-91A6-4BD3-B7E0-07DB38C68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26763"/>
              </p:ext>
            </p:extLst>
          </p:nvPr>
        </p:nvGraphicFramePr>
        <p:xfrm>
          <a:off x="1761941" y="1596790"/>
          <a:ext cx="8596261" cy="4069488"/>
        </p:xfrm>
        <a:graphic>
          <a:graphicData uri="http://schemas.openxmlformats.org/drawingml/2006/table">
            <a:tbl>
              <a:tblPr/>
              <a:tblGrid>
                <a:gridCol w="7113406">
                  <a:extLst>
                    <a:ext uri="{9D8B030D-6E8A-4147-A177-3AD203B41FA5}">
                      <a16:colId xmlns:a16="http://schemas.microsoft.com/office/drawing/2014/main" val="1934207828"/>
                    </a:ext>
                  </a:extLst>
                </a:gridCol>
                <a:gridCol w="1482855">
                  <a:extLst>
                    <a:ext uri="{9D8B030D-6E8A-4147-A177-3AD203B41FA5}">
                      <a16:colId xmlns:a16="http://schemas.microsoft.com/office/drawing/2014/main" val="4011931521"/>
                    </a:ext>
                  </a:extLst>
                </a:gridCol>
              </a:tblGrid>
              <a:tr h="508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Total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65197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Girardot - Honda – Puerto Salgar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83,54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74874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Perimetral del Oriente de Cundinamarca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39,38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56809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Transversal de las Américas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35,70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945199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Ip. Cesar - Guajira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25,40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07843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Autopista MAR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25,00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066149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Autopista Pacifico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22,00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60662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Ip. Neiva - Espinal - Girardot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20,80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265379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Ip. Malla Vial del Meta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20,59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959653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Cartagena - Barranquilla - Circunvalar de la prosperidad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15,94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71190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Ip. Vias del nus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15,00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62190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Bucaramanga - Barranca - Yondó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10,37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42378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Ruta del Sol sector - 3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9,07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63940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Transversal del Sisga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      1,61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129768"/>
                  </a:ext>
                </a:extLst>
              </a:tr>
              <a:tr h="25434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             324,39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0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832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4538860-1B5F-4090-8D2F-09F2CD021D4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326665"/>
          <a:ext cx="9465752" cy="420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brir llave 3">
            <a:extLst>
              <a:ext uri="{FF2B5EF4-FFF2-40B4-BE49-F238E27FC236}">
                <a16:creationId xmlns:a16="http://schemas.microsoft.com/office/drawing/2014/main" id="{C93E0B02-AAD3-42FA-8B46-A5616FBA16B0}"/>
              </a:ext>
            </a:extLst>
          </p:cNvPr>
          <p:cNvSpPr/>
          <p:nvPr/>
        </p:nvSpPr>
        <p:spPr>
          <a:xfrm rot="10800000">
            <a:off x="9602627" y="1601147"/>
            <a:ext cx="519768" cy="3655705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0C540A-6E3D-4FF0-8DC4-E32F4EEE8CE0}"/>
              </a:ext>
            </a:extLst>
          </p:cNvPr>
          <p:cNvSpPr txBox="1"/>
          <p:nvPr/>
        </p:nvSpPr>
        <p:spPr>
          <a:xfrm>
            <a:off x="10384407" y="3244334"/>
            <a:ext cx="1731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Total Meta 2018</a:t>
            </a:r>
          </a:p>
          <a:p>
            <a:r>
              <a:rPr lang="es-CO" b="1" dirty="0"/>
              <a:t>9,12 </a:t>
            </a:r>
            <a:r>
              <a:rPr lang="es-CO" b="1" dirty="0" err="1"/>
              <a:t>Bn</a:t>
            </a:r>
            <a:endParaRPr lang="es-CO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118925-30BA-43BF-9E14-2BFC49176E62}"/>
              </a:ext>
            </a:extLst>
          </p:cNvPr>
          <p:cNvSpPr txBox="1"/>
          <p:nvPr/>
        </p:nvSpPr>
        <p:spPr>
          <a:xfrm>
            <a:off x="1109213" y="344557"/>
            <a:ext cx="9994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Meta Inversión 2018 – Todos los Modos </a:t>
            </a:r>
          </a:p>
        </p:txBody>
      </p:sp>
    </p:spTree>
    <p:extLst>
      <p:ext uri="{BB962C8B-B14F-4D97-AF65-F5344CB8AC3E}">
        <p14:creationId xmlns:p14="http://schemas.microsoft.com/office/powerpoint/2010/main" val="218439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  <a:latin typeface="Candara" panose="020E0502030303020204" pitchFamily="34" charset="0"/>
              </a:rPr>
              <a:pPr>
                <a:defRPr/>
              </a:pPr>
              <a:t>2</a:t>
            </a:fld>
            <a:endParaRPr lang="es-CO" dirty="0">
              <a:solidFill>
                <a:srgbClr val="244061">
                  <a:tint val="7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2849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JERARQUÍA DE LA PLANEACIÓN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80052" y="1445676"/>
          <a:ext cx="10031896" cy="500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5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3DD318-337F-43A9-8E2C-C835994B53D0}"/>
              </a:ext>
            </a:extLst>
          </p:cNvPr>
          <p:cNvSpPr txBox="1"/>
          <p:nvPr/>
        </p:nvSpPr>
        <p:spPr>
          <a:xfrm>
            <a:off x="1118025" y="236498"/>
            <a:ext cx="999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Top 10   Meta 2018 Proyectos  Carreteros 	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C4B5FA6-324C-4577-A9B3-45E3EC334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507457"/>
              </p:ext>
            </p:extLst>
          </p:nvPr>
        </p:nvGraphicFramePr>
        <p:xfrm>
          <a:off x="278576" y="1259173"/>
          <a:ext cx="10508693" cy="502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360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4118925-30BA-43BF-9E14-2BFC49176E62}"/>
              </a:ext>
            </a:extLst>
          </p:cNvPr>
          <p:cNvSpPr txBox="1"/>
          <p:nvPr/>
        </p:nvSpPr>
        <p:spPr>
          <a:xfrm>
            <a:off x="-494670" y="260109"/>
            <a:ext cx="1314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Inversión Privada en infraestructura Carreteras (2015 – 2018)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347639C-6D2A-458C-8104-E5FC77DAC9B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82902" y="969977"/>
          <a:ext cx="9704530" cy="483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89BF644-F1E8-4477-AAF2-D6CD17266615}"/>
              </a:ext>
            </a:extLst>
          </p:cNvPr>
          <p:cNvSpPr txBox="1"/>
          <p:nvPr/>
        </p:nvSpPr>
        <p:spPr>
          <a:xfrm>
            <a:off x="2498748" y="1328120"/>
            <a:ext cx="61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3,5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768235-7CE4-4C3D-9CBF-0A131D36D46A}"/>
              </a:ext>
            </a:extLst>
          </p:cNvPr>
          <p:cNvSpPr txBox="1"/>
          <p:nvPr/>
        </p:nvSpPr>
        <p:spPr>
          <a:xfrm>
            <a:off x="4919206" y="133581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8,5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A30F61-81B9-450C-9D49-8376033F2C93}"/>
              </a:ext>
            </a:extLst>
          </p:cNvPr>
          <p:cNvSpPr txBox="1"/>
          <p:nvPr/>
        </p:nvSpPr>
        <p:spPr>
          <a:xfrm>
            <a:off x="7306669" y="1257966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15,5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7FB004-11A1-487D-AF01-FE7F7B3CFC9B}"/>
              </a:ext>
            </a:extLst>
          </p:cNvPr>
          <p:cNvSpPr txBox="1"/>
          <p:nvPr/>
        </p:nvSpPr>
        <p:spPr>
          <a:xfrm>
            <a:off x="9777488" y="1177442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24</a:t>
            </a:r>
          </a:p>
        </p:txBody>
      </p:sp>
      <p:sp>
        <p:nvSpPr>
          <p:cNvPr id="12" name="CuadroTexto 1">
            <a:extLst>
              <a:ext uri="{FF2B5EF4-FFF2-40B4-BE49-F238E27FC236}">
                <a16:creationId xmlns:a16="http://schemas.microsoft.com/office/drawing/2014/main" id="{A3F85076-259F-4554-8078-D501DFE469C4}"/>
              </a:ext>
            </a:extLst>
          </p:cNvPr>
          <p:cNvSpPr txBox="1"/>
          <p:nvPr/>
        </p:nvSpPr>
        <p:spPr>
          <a:xfrm>
            <a:off x="0" y="1185173"/>
            <a:ext cx="2372140" cy="545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META SINERGIA (BN)</a:t>
            </a:r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65186B80-1306-41C5-A7AF-7659EEC28BB1}"/>
              </a:ext>
            </a:extLst>
          </p:cNvPr>
          <p:cNvSpPr/>
          <p:nvPr/>
        </p:nvSpPr>
        <p:spPr>
          <a:xfrm>
            <a:off x="10806252" y="2040834"/>
            <a:ext cx="348353" cy="3074505"/>
          </a:xfrm>
          <a:prstGeom prst="rightBrace">
            <a:avLst/>
          </a:prstGeom>
          <a:noFill/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ED6199-2EC2-4522-8F35-2CAD13B99B74}"/>
              </a:ext>
            </a:extLst>
          </p:cNvPr>
          <p:cNvSpPr txBox="1"/>
          <p:nvPr/>
        </p:nvSpPr>
        <p:spPr>
          <a:xfrm>
            <a:off x="11082329" y="2910039"/>
            <a:ext cx="133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Proyección de Cierre</a:t>
            </a:r>
          </a:p>
        </p:txBody>
      </p:sp>
      <p:sp>
        <p:nvSpPr>
          <p:cNvPr id="16" name="CuadroTexto 1">
            <a:extLst>
              <a:ext uri="{FF2B5EF4-FFF2-40B4-BE49-F238E27FC236}">
                <a16:creationId xmlns:a16="http://schemas.microsoft.com/office/drawing/2014/main" id="{300A854F-07B1-4E75-BB27-BBEAA000E57F}"/>
              </a:ext>
            </a:extLst>
          </p:cNvPr>
          <p:cNvSpPr txBox="1"/>
          <p:nvPr/>
        </p:nvSpPr>
        <p:spPr>
          <a:xfrm>
            <a:off x="11082329" y="3734728"/>
            <a:ext cx="1110797" cy="4047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22,91 </a:t>
            </a:r>
            <a:r>
              <a:rPr lang="es-CO" sz="2400" b="1" dirty="0" err="1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Bn</a:t>
            </a:r>
            <a:endParaRPr lang="es-CO" sz="2400" b="1" dirty="0">
              <a:solidFill>
                <a:schemeClr val="accent3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6C99B73-9267-4589-9918-A76B4C3E74EE}"/>
              </a:ext>
            </a:extLst>
          </p:cNvPr>
          <p:cNvGrpSpPr/>
          <p:nvPr/>
        </p:nvGrpSpPr>
        <p:grpSpPr>
          <a:xfrm>
            <a:off x="0" y="5806728"/>
            <a:ext cx="6907656" cy="840318"/>
            <a:chOff x="124936" y="6008646"/>
            <a:chExt cx="7012424" cy="871692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30945116-61E3-4F96-80C6-1841B7F6492D}"/>
                </a:ext>
              </a:extLst>
            </p:cNvPr>
            <p:cNvGrpSpPr/>
            <p:nvPr/>
          </p:nvGrpSpPr>
          <p:grpSpPr>
            <a:xfrm>
              <a:off x="124936" y="6008646"/>
              <a:ext cx="7012424" cy="871692"/>
              <a:chOff x="471044" y="5518919"/>
              <a:chExt cx="5675735" cy="871692"/>
            </a:xfrm>
          </p:grpSpPr>
          <p:sp>
            <p:nvSpPr>
              <p:cNvPr id="20" name="Rectángulo redondeado 36">
                <a:extLst>
                  <a:ext uri="{FF2B5EF4-FFF2-40B4-BE49-F238E27FC236}">
                    <a16:creationId xmlns:a16="http://schemas.microsoft.com/office/drawing/2014/main" id="{8901A3B8-C45E-4343-90F9-C660757EAFA5}"/>
                  </a:ext>
                </a:extLst>
              </p:cNvPr>
              <p:cNvSpPr/>
              <p:nvPr/>
            </p:nvSpPr>
            <p:spPr>
              <a:xfrm>
                <a:off x="471044" y="5518919"/>
                <a:ext cx="5634787" cy="8716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srgbClr val="D9D9D9">
                      <a:lumMod val="25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85450BDE-5B32-487E-8B29-A9806773337A}"/>
                  </a:ext>
                </a:extLst>
              </p:cNvPr>
              <p:cNvGrpSpPr/>
              <p:nvPr/>
            </p:nvGrpSpPr>
            <p:grpSpPr>
              <a:xfrm>
                <a:off x="776000" y="5665551"/>
                <a:ext cx="2394916" cy="338554"/>
                <a:chOff x="297523" y="4256010"/>
                <a:chExt cx="1806638" cy="312511"/>
              </a:xfrm>
            </p:grpSpPr>
            <p:sp>
              <p:nvSpPr>
                <p:cNvPr id="28" name="Rectángulo 27">
                  <a:extLst>
                    <a:ext uri="{FF2B5EF4-FFF2-40B4-BE49-F238E27FC236}">
                      <a16:creationId xmlns:a16="http://schemas.microsoft.com/office/drawing/2014/main" id="{51F54FCE-2559-4A1B-9C64-81978C1924EE}"/>
                    </a:ext>
                  </a:extLst>
                </p:cNvPr>
                <p:cNvSpPr/>
                <p:nvPr/>
              </p:nvSpPr>
              <p:spPr>
                <a:xfrm>
                  <a:off x="297523" y="4339224"/>
                  <a:ext cx="159020" cy="146078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9D9D9">
                        <a:lumMod val="25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90F22CF5-B584-4FFA-96B5-C4F1B560BA6D}"/>
                    </a:ext>
                  </a:extLst>
                </p:cNvPr>
                <p:cNvSpPr txBox="1"/>
                <p:nvPr/>
              </p:nvSpPr>
              <p:spPr>
                <a:xfrm>
                  <a:off x="540684" y="4256010"/>
                  <a:ext cx="1563477" cy="312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9D9D9">
                          <a:lumMod val="25000"/>
                        </a:srgbClr>
                      </a:solidFill>
                      <a:effectLst/>
                      <a:uLnTx/>
                      <a:uFillTx/>
                      <a:latin typeface="Candara" panose="020E0502030303020204" pitchFamily="34" charset="0"/>
                      <a:ea typeface="+mn-ea"/>
                      <a:cs typeface="+mn-cs"/>
                    </a:rPr>
                    <a:t>Ejecutado Año</a:t>
                  </a:r>
                </a:p>
              </p:txBody>
            </p:sp>
          </p:grpSp>
          <p:grpSp>
            <p:nvGrpSpPr>
              <p:cNvPr id="22" name="Grupo 21">
                <a:extLst>
                  <a:ext uri="{FF2B5EF4-FFF2-40B4-BE49-F238E27FC236}">
                    <a16:creationId xmlns:a16="http://schemas.microsoft.com/office/drawing/2014/main" id="{52A744BE-D54C-404D-9802-2C31F625465E}"/>
                  </a:ext>
                </a:extLst>
              </p:cNvPr>
              <p:cNvGrpSpPr/>
              <p:nvPr/>
            </p:nvGrpSpPr>
            <p:grpSpPr>
              <a:xfrm>
                <a:off x="3302918" y="5665550"/>
                <a:ext cx="2843861" cy="619321"/>
                <a:chOff x="674818" y="4200032"/>
                <a:chExt cx="2145306" cy="571680"/>
              </a:xfrm>
            </p:grpSpPr>
            <p:grpSp>
              <p:nvGrpSpPr>
                <p:cNvPr id="23" name="Grupo 22">
                  <a:extLst>
                    <a:ext uri="{FF2B5EF4-FFF2-40B4-BE49-F238E27FC236}">
                      <a16:creationId xmlns:a16="http://schemas.microsoft.com/office/drawing/2014/main" id="{1E73C471-E0EA-4C1C-822D-905AB14E9014}"/>
                    </a:ext>
                  </a:extLst>
                </p:cNvPr>
                <p:cNvGrpSpPr/>
                <p:nvPr/>
              </p:nvGrpSpPr>
              <p:grpSpPr>
                <a:xfrm>
                  <a:off x="674819" y="4200032"/>
                  <a:ext cx="2142721" cy="312512"/>
                  <a:chOff x="278670" y="4240454"/>
                  <a:chExt cx="2142721" cy="312512"/>
                </a:xfrm>
              </p:grpSpPr>
              <p:sp>
                <p:nvSpPr>
                  <p:cNvPr id="26" name="Rectángulo 25">
                    <a:extLst>
                      <a:ext uri="{FF2B5EF4-FFF2-40B4-BE49-F238E27FC236}">
                        <a16:creationId xmlns:a16="http://schemas.microsoft.com/office/drawing/2014/main" id="{4685B91C-1DD7-4EC2-BD7A-D5478CA5C639}"/>
                      </a:ext>
                    </a:extLst>
                  </p:cNvPr>
                  <p:cNvSpPr/>
                  <p:nvPr/>
                </p:nvSpPr>
                <p:spPr>
                  <a:xfrm>
                    <a:off x="278670" y="4370115"/>
                    <a:ext cx="152482" cy="117696"/>
                  </a:xfrm>
                  <a:prstGeom prst="rect">
                    <a:avLst/>
                  </a:prstGeom>
                  <a:solidFill>
                    <a:srgbClr val="FF2D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9D9D9">
                          <a:lumMod val="25000"/>
                        </a:srgbClr>
                      </a:solidFill>
                      <a:effectLst/>
                      <a:uLnTx/>
                      <a:uFillTx/>
                      <a:latin typeface="Candara" panose="020E0502030303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CuadroTexto 26">
                    <a:extLst>
                      <a:ext uri="{FF2B5EF4-FFF2-40B4-BE49-F238E27FC236}">
                        <a16:creationId xmlns:a16="http://schemas.microsoft.com/office/drawing/2014/main" id="{E0B6E45E-333E-4359-9242-DF32375A3EE2}"/>
                      </a:ext>
                    </a:extLst>
                  </p:cNvPr>
                  <p:cNvSpPr txBox="1"/>
                  <p:nvPr/>
                </p:nvSpPr>
                <p:spPr>
                  <a:xfrm>
                    <a:off x="440412" y="4240454"/>
                    <a:ext cx="1980979" cy="3125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CO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D9D9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  <a:ea typeface="+mn-ea"/>
                        <a:cs typeface="+mn-cs"/>
                      </a:rPr>
                      <a:t>No ejecutado 2015  -2018</a:t>
                    </a:r>
                  </a:p>
                </p:txBody>
              </p:sp>
            </p:grpSp>
            <p:sp>
              <p:nvSpPr>
                <p:cNvPr id="24" name="Rectángulo 23">
                  <a:extLst>
                    <a:ext uri="{FF2B5EF4-FFF2-40B4-BE49-F238E27FC236}">
                      <a16:creationId xmlns:a16="http://schemas.microsoft.com/office/drawing/2014/main" id="{4C4F82C6-901A-4E2D-AAEE-462C53A8274A}"/>
                    </a:ext>
                  </a:extLst>
                </p:cNvPr>
                <p:cNvSpPr/>
                <p:nvPr/>
              </p:nvSpPr>
              <p:spPr>
                <a:xfrm>
                  <a:off x="674818" y="4567169"/>
                  <a:ext cx="159601" cy="115382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9D9D9">
                        <a:lumMod val="25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B7E1E930-EEFF-490E-8424-7D7FB1D9E44B}"/>
                    </a:ext>
                  </a:extLst>
                </p:cNvPr>
                <p:cNvSpPr txBox="1"/>
                <p:nvPr/>
              </p:nvSpPr>
              <p:spPr>
                <a:xfrm>
                  <a:off x="839145" y="4459201"/>
                  <a:ext cx="1980979" cy="312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9D9D9">
                          <a:lumMod val="25000"/>
                        </a:srgbClr>
                      </a:solidFill>
                      <a:effectLst/>
                      <a:uLnTx/>
                      <a:uFillTx/>
                      <a:latin typeface="Candara" panose="020E0502030303020204" pitchFamily="34" charset="0"/>
                      <a:ea typeface="+mn-ea"/>
                      <a:cs typeface="+mn-cs"/>
                    </a:rPr>
                    <a:t>Proyección 2018</a:t>
                  </a:r>
                </a:p>
              </p:txBody>
            </p:sp>
          </p:grpSp>
        </p:grp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AFE1087-A46D-4864-ADA2-8C9DB7C25E29}"/>
                </a:ext>
              </a:extLst>
            </p:cNvPr>
            <p:cNvSpPr/>
            <p:nvPr/>
          </p:nvSpPr>
          <p:spPr>
            <a:xfrm>
              <a:off x="501712" y="6575118"/>
              <a:ext cx="260445" cy="15825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76ADD99-B2CE-41AF-AF29-F2150B14ED15}"/>
                </a:ext>
              </a:extLst>
            </p:cNvPr>
            <p:cNvSpPr txBox="1"/>
            <p:nvPr/>
          </p:nvSpPr>
          <p:spPr>
            <a:xfrm>
              <a:off x="872806" y="6471188"/>
              <a:ext cx="2263743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9D9D9">
                      <a:lumMod val="25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Ejecutado </a:t>
              </a:r>
              <a:r>
                <a:rPr lang="es-CO" sz="1600" b="1" dirty="0">
                  <a:solidFill>
                    <a:srgbClr val="D9D9D9">
                      <a:lumMod val="25000"/>
                    </a:srgbClr>
                  </a:solidFill>
                  <a:latin typeface="Candara" panose="020E0502030303020204" pitchFamily="34" charset="0"/>
                </a:rPr>
                <a:t>Acumulada</a:t>
              </a:r>
              <a:endPara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D9D9D9">
                    <a:lumMod val="2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63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501C584-C512-41E3-BFC3-B1A38F67CCFE}"/>
              </a:ext>
            </a:extLst>
          </p:cNvPr>
          <p:cNvSpPr txBox="1">
            <a:spLocks/>
          </p:cNvSpPr>
          <p:nvPr/>
        </p:nvSpPr>
        <p:spPr>
          <a:xfrm>
            <a:off x="0" y="2915233"/>
            <a:ext cx="12192000" cy="693936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90546"/>
            <a:r>
              <a:rPr lang="es-MX" sz="4000" b="1" dirty="0">
                <a:ln w="0"/>
                <a:solidFill>
                  <a:srgbClr val="FF6600"/>
                </a:solidFill>
                <a:latin typeface="Candara" panose="020E0502030303020204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36425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1"/>
          <p:cNvSpPr txBox="1">
            <a:spLocks/>
          </p:cNvSpPr>
          <p:nvPr/>
        </p:nvSpPr>
        <p:spPr>
          <a:xfrm>
            <a:off x="0" y="208790"/>
            <a:ext cx="12192000" cy="693936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0"/>
                <a:solidFill>
                  <a:srgbClr val="FF0000"/>
                </a:solidFill>
                <a:latin typeface="Candara" panose="020E0502030303020204" pitchFamily="34" charset="0"/>
              </a:rPr>
              <a:t>MISIÓN Y VISIÓN DE LA ANI</a:t>
            </a:r>
          </a:p>
        </p:txBody>
      </p:sp>
      <p:cxnSp>
        <p:nvCxnSpPr>
          <p:cNvPr id="38" name="Conector recto 37"/>
          <p:cNvCxnSpPr/>
          <p:nvPr/>
        </p:nvCxnSpPr>
        <p:spPr>
          <a:xfrm>
            <a:off x="6096000" y="1268760"/>
            <a:ext cx="23594" cy="38020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1684806" y="1274022"/>
            <a:ext cx="2899569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MISIÓN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7531419" y="1287872"/>
            <a:ext cx="2899569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VISIÓN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6862" y="2156357"/>
            <a:ext cx="51954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Desarrollamos infraestructura a través de Asociaciones Público Privadas, para generar conectividad, servicios de calidad y desarrollo sostenible.</a:t>
            </a:r>
          </a:p>
          <a:p>
            <a:pPr algn="just"/>
            <a:endParaRPr lang="es-CO" sz="20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just"/>
            <a:r>
              <a:rPr lang="es-CO" sz="20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Nuestra gestión se basa en el trabajo en equipo y el crecimiento personal y profesional de nuestro talento humano.</a:t>
            </a:r>
            <a:endParaRPr lang="es-CO" sz="2000" b="0" i="0" dirty="0">
              <a:solidFill>
                <a:schemeClr val="bg2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83277" y="2170202"/>
            <a:ext cx="52099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Para el año 2021 la infraestructura de transporte nacional estará entre las mejores de Latinoamérica y la ANI será reconocida a nivel mundial como una entidad modelo en la estructuración y gestión de proyectos.</a:t>
            </a:r>
            <a:endParaRPr lang="es-CO" sz="2000" b="0" i="0" dirty="0">
              <a:solidFill>
                <a:schemeClr val="bg2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</p:txBody>
      </p:sp>
      <p:grpSp>
        <p:nvGrpSpPr>
          <p:cNvPr id="48" name="10 Grupo"/>
          <p:cNvGrpSpPr/>
          <p:nvPr/>
        </p:nvGrpSpPr>
        <p:grpSpPr>
          <a:xfrm>
            <a:off x="4118184" y="5297827"/>
            <a:ext cx="4002819" cy="969494"/>
            <a:chOff x="2943225" y="2847912"/>
            <a:chExt cx="3803566" cy="949387"/>
          </a:xfrm>
        </p:grpSpPr>
        <p:pic>
          <p:nvPicPr>
            <p:cNvPr id="49" name="Picture 4" descr="F:\RENDICIÓN CUENTAS\PPT\elementos ppt\ICOCOLOR-1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5325" y="2847974"/>
              <a:ext cx="641266" cy="949325"/>
            </a:xfrm>
            <a:prstGeom prst="rect">
              <a:avLst/>
            </a:prstGeom>
            <a:noFill/>
          </p:spPr>
        </p:pic>
        <p:pic>
          <p:nvPicPr>
            <p:cNvPr id="50" name="Picture 5" descr="F:\RENDICIÓN CUENTAS\PPT\elementos ppt\ICOCOLOR-1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275" y="2847912"/>
              <a:ext cx="641266" cy="943038"/>
            </a:xfrm>
            <a:prstGeom prst="rect">
              <a:avLst/>
            </a:prstGeom>
            <a:noFill/>
          </p:spPr>
        </p:pic>
        <p:pic>
          <p:nvPicPr>
            <p:cNvPr id="51" name="Picture 6" descr="F:\RENDICIÓN CUENTAS\PPT\elementos ppt\ICOCOLOR-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225" y="2847912"/>
              <a:ext cx="641266" cy="943038"/>
            </a:xfrm>
            <a:prstGeom prst="rect">
              <a:avLst/>
            </a:prstGeom>
            <a:noFill/>
          </p:spPr>
        </p:pic>
        <p:pic>
          <p:nvPicPr>
            <p:cNvPr id="52" name="Picture 7" descr="F:\RENDICIÓN CUENTAS\PPT\elementos ppt\ICOCOLOR-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2847974"/>
              <a:ext cx="641266" cy="949325"/>
            </a:xfrm>
            <a:prstGeom prst="rect">
              <a:avLst/>
            </a:prstGeom>
            <a:noFill/>
          </p:spPr>
        </p:pic>
        <p:pic>
          <p:nvPicPr>
            <p:cNvPr id="53" name="Picture 8" descr="F:\RENDICIÓN CUENTAS\PPT\elementos ppt\ICOCOLOR-1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2847974"/>
              <a:ext cx="641266" cy="9493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3672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1"/>
          <p:cNvSpPr txBox="1">
            <a:spLocks/>
          </p:cNvSpPr>
          <p:nvPr/>
        </p:nvSpPr>
        <p:spPr>
          <a:xfrm>
            <a:off x="0" y="116026"/>
            <a:ext cx="12192000" cy="693936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n w="0"/>
                <a:solidFill>
                  <a:srgbClr val="FF0000"/>
                </a:solidFill>
                <a:latin typeface="Candara" panose="020E0502030303020204" pitchFamily="34" charset="0"/>
              </a:rPr>
              <a:t>VALORES DE LA ANI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4389444" y="1203153"/>
            <a:ext cx="2899569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VALORES</a:t>
            </a:r>
          </a:p>
        </p:txBody>
      </p:sp>
      <p:grpSp>
        <p:nvGrpSpPr>
          <p:cNvPr id="48" name="10 Grupo"/>
          <p:cNvGrpSpPr/>
          <p:nvPr/>
        </p:nvGrpSpPr>
        <p:grpSpPr>
          <a:xfrm>
            <a:off x="4118184" y="5297827"/>
            <a:ext cx="4002819" cy="969494"/>
            <a:chOff x="2943225" y="2847912"/>
            <a:chExt cx="3803566" cy="949387"/>
          </a:xfrm>
        </p:grpSpPr>
        <p:pic>
          <p:nvPicPr>
            <p:cNvPr id="49" name="Picture 4" descr="F:\RENDICIÓN CUENTAS\PPT\elementos ppt\ICOCOLOR-1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5325" y="2847974"/>
              <a:ext cx="641266" cy="949325"/>
            </a:xfrm>
            <a:prstGeom prst="rect">
              <a:avLst/>
            </a:prstGeom>
            <a:noFill/>
          </p:spPr>
        </p:pic>
        <p:pic>
          <p:nvPicPr>
            <p:cNvPr id="50" name="Picture 5" descr="F:\RENDICIÓN CUENTAS\PPT\elementos ppt\ICOCOLOR-1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275" y="2847912"/>
              <a:ext cx="641266" cy="943038"/>
            </a:xfrm>
            <a:prstGeom prst="rect">
              <a:avLst/>
            </a:prstGeom>
            <a:noFill/>
          </p:spPr>
        </p:pic>
        <p:pic>
          <p:nvPicPr>
            <p:cNvPr id="51" name="Picture 6" descr="F:\RENDICIÓN CUENTAS\PPT\elementos ppt\ICOCOLOR-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225" y="2847912"/>
              <a:ext cx="641266" cy="943038"/>
            </a:xfrm>
            <a:prstGeom prst="rect">
              <a:avLst/>
            </a:prstGeom>
            <a:noFill/>
          </p:spPr>
        </p:pic>
        <p:pic>
          <p:nvPicPr>
            <p:cNvPr id="52" name="Picture 7" descr="F:\RENDICIÓN CUENTAS\PPT\elementos ppt\ICOCOLOR-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2847974"/>
              <a:ext cx="641266" cy="949325"/>
            </a:xfrm>
            <a:prstGeom prst="rect">
              <a:avLst/>
            </a:prstGeom>
            <a:noFill/>
          </p:spPr>
        </p:pic>
        <p:pic>
          <p:nvPicPr>
            <p:cNvPr id="53" name="Picture 8" descr="F:\RENDICIÓN CUENTAS\PPT\elementos ppt\ICOCOLOR-1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950" y="2847974"/>
              <a:ext cx="641266" cy="949325"/>
            </a:xfrm>
            <a:prstGeom prst="rect">
              <a:avLst/>
            </a:prstGeom>
            <a:noFill/>
          </p:spPr>
        </p:pic>
      </p:grpSp>
      <p:sp>
        <p:nvSpPr>
          <p:cNvPr id="15" name="Rectángulo 14"/>
          <p:cNvSpPr/>
          <p:nvPr/>
        </p:nvSpPr>
        <p:spPr>
          <a:xfrm>
            <a:off x="6549023" y="2146878"/>
            <a:ext cx="5195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Diligencia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400" b="0" i="0" dirty="0">
              <a:solidFill>
                <a:schemeClr val="bg2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Justicia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4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Cooperación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95FF9C0-8D09-4B81-A405-0293A2B64B0E}"/>
              </a:ext>
            </a:extLst>
          </p:cNvPr>
          <p:cNvSpPr/>
          <p:nvPr/>
        </p:nvSpPr>
        <p:spPr>
          <a:xfrm>
            <a:off x="1353568" y="2146878"/>
            <a:ext cx="5195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Honestidad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4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Respeto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O" sz="2400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Compromiso</a:t>
            </a:r>
          </a:p>
        </p:txBody>
      </p:sp>
    </p:spTree>
    <p:extLst>
      <p:ext uri="{BB962C8B-B14F-4D97-AF65-F5344CB8AC3E}">
        <p14:creationId xmlns:p14="http://schemas.microsoft.com/office/powerpoint/2010/main" val="256784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AA1E46C-310C-4688-A0F2-48639F69F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996346"/>
              </p:ext>
            </p:extLst>
          </p:nvPr>
        </p:nvGraphicFramePr>
        <p:xfrm>
          <a:off x="1375800" y="917749"/>
          <a:ext cx="9668655" cy="588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F52A8E6-896B-4478-8992-35E57ABA0420}"/>
              </a:ext>
            </a:extLst>
          </p:cNvPr>
          <p:cNvSpPr txBox="1"/>
          <p:nvPr/>
        </p:nvSpPr>
        <p:spPr>
          <a:xfrm>
            <a:off x="3536079" y="266377"/>
            <a:ext cx="5105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FOCOS ESTRATÉGICOS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64FF37-CFE5-4506-8ECC-26DE7D4E35BA}"/>
              </a:ext>
            </a:extLst>
          </p:cNvPr>
          <p:cNvSpPr txBox="1"/>
          <p:nvPr/>
        </p:nvSpPr>
        <p:spPr>
          <a:xfrm>
            <a:off x="3687580" y="1333247"/>
            <a:ext cx="5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018073-8B35-4A64-8986-E081EC99B6BA}"/>
              </a:ext>
            </a:extLst>
          </p:cNvPr>
          <p:cNvSpPr txBox="1"/>
          <p:nvPr/>
        </p:nvSpPr>
        <p:spPr>
          <a:xfrm>
            <a:off x="7959776" y="1333247"/>
            <a:ext cx="5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40DDA5-6CD0-4665-AA45-080721700FBF}"/>
              </a:ext>
            </a:extLst>
          </p:cNvPr>
          <p:cNvSpPr txBox="1"/>
          <p:nvPr/>
        </p:nvSpPr>
        <p:spPr>
          <a:xfrm>
            <a:off x="8112176" y="5592945"/>
            <a:ext cx="5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2B3B37-109C-496F-9F8B-8BFB89027C6C}"/>
              </a:ext>
            </a:extLst>
          </p:cNvPr>
          <p:cNvSpPr txBox="1"/>
          <p:nvPr/>
        </p:nvSpPr>
        <p:spPr>
          <a:xfrm>
            <a:off x="3677580" y="5580455"/>
            <a:ext cx="5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585655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83F4675-A3CE-45F9-A577-AA8B62F3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DB2D4CD-3240-4ECE-AF05-41BA908A8415}"/>
              </a:ext>
            </a:extLst>
          </p:cNvPr>
          <p:cNvSpPr txBox="1">
            <a:spLocks/>
          </p:cNvSpPr>
          <p:nvPr/>
        </p:nvSpPr>
        <p:spPr>
          <a:xfrm>
            <a:off x="0" y="2874289"/>
            <a:ext cx="12192000" cy="693936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90546"/>
            <a:r>
              <a:rPr lang="es-MX" sz="5400" b="1" dirty="0">
                <a:ln w="0"/>
                <a:solidFill>
                  <a:srgbClr val="FF6600"/>
                </a:solidFill>
                <a:latin typeface="Candara" panose="020E0502030303020204" pitchFamily="34" charset="0"/>
              </a:rPr>
              <a:t> Plan de Acción Institucional 2018 </a:t>
            </a:r>
          </a:p>
        </p:txBody>
      </p:sp>
    </p:spTree>
    <p:extLst>
      <p:ext uri="{BB962C8B-B14F-4D97-AF65-F5344CB8AC3E}">
        <p14:creationId xmlns:p14="http://schemas.microsoft.com/office/powerpoint/2010/main" val="150350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AA1E46C-310C-4688-A0F2-48639F69F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797713"/>
              </p:ext>
            </p:extLst>
          </p:nvPr>
        </p:nvGraphicFramePr>
        <p:xfrm>
          <a:off x="-1350498" y="-277838"/>
          <a:ext cx="7258930" cy="510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E64FF37-CFE5-4506-8ECC-26DE7D4E35BA}"/>
              </a:ext>
            </a:extLst>
          </p:cNvPr>
          <p:cNvSpPr txBox="1"/>
          <p:nvPr/>
        </p:nvSpPr>
        <p:spPr>
          <a:xfrm>
            <a:off x="0" y="209863"/>
            <a:ext cx="5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F0C5E94-6EC1-4782-9CDD-92B8EE1B5707}"/>
              </a:ext>
            </a:extLst>
          </p:cNvPr>
          <p:cNvSpPr txBox="1"/>
          <p:nvPr/>
        </p:nvSpPr>
        <p:spPr>
          <a:xfrm>
            <a:off x="2426678" y="883654"/>
            <a:ext cx="9657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/>
              <a:t>Objetivo: Estructurar y adjudicar proyectos de INICIATIVA PUBLICA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59FFC4-4E68-4EF6-A11D-9EBE44900CCC}"/>
              </a:ext>
            </a:extLst>
          </p:cNvPr>
          <p:cNvSpPr txBox="1"/>
          <p:nvPr/>
        </p:nvSpPr>
        <p:spPr>
          <a:xfrm>
            <a:off x="2480904" y="1762895"/>
            <a:ext cx="9451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Estructurar los proyectos Ruta del Sol I, Nueva Malla Vial del Cauca y Puerto Salgar - San Roque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Estructurar la operación y mantenimiento de los aeropuertos a entregar por la AEROCIVIL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Finalizar la estructuración del Aeropuerto el DORADO II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Estructurar el CAEB Complejo de Actividades Económicas de Buenaventura</a:t>
            </a:r>
          </a:p>
          <a:p>
            <a:pPr marL="342900" indent="-342900" algn="just">
              <a:buAutoNum type="arabicPeriod"/>
            </a:pP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A8AB97-7C87-4A1E-95E2-68581D04C97D}"/>
              </a:ext>
            </a:extLst>
          </p:cNvPr>
          <p:cNvSpPr txBox="1"/>
          <p:nvPr/>
        </p:nvSpPr>
        <p:spPr>
          <a:xfrm>
            <a:off x="2438398" y="3958925"/>
            <a:ext cx="9657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/>
              <a:t>Objetivo: Aprobar y adjudicar proyectos de INICIATIVA PRIVADA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07C626-5A73-44D1-992D-588793F2367D}"/>
              </a:ext>
            </a:extLst>
          </p:cNvPr>
          <p:cNvSpPr txBox="1"/>
          <p:nvPr/>
        </p:nvSpPr>
        <p:spPr>
          <a:xfrm>
            <a:off x="2480904" y="4550853"/>
            <a:ext cx="874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Adjudicar 2 proyectos bajo el esquema 4G (ALO Sur y Accesos Norte II)</a:t>
            </a:r>
          </a:p>
        </p:txBody>
      </p:sp>
    </p:spTree>
    <p:extLst>
      <p:ext uri="{BB962C8B-B14F-4D97-AF65-F5344CB8AC3E}">
        <p14:creationId xmlns:p14="http://schemas.microsoft.com/office/powerpoint/2010/main" val="87099577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AA1E46C-310C-4688-A0F2-48639F69F387}"/>
              </a:ext>
            </a:extLst>
          </p:cNvPr>
          <p:cNvGraphicFramePr/>
          <p:nvPr/>
        </p:nvGraphicFramePr>
        <p:xfrm>
          <a:off x="-1350498" y="-277838"/>
          <a:ext cx="7258930" cy="510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E64FF37-CFE5-4506-8ECC-26DE7D4E35BA}"/>
              </a:ext>
            </a:extLst>
          </p:cNvPr>
          <p:cNvSpPr txBox="1"/>
          <p:nvPr/>
        </p:nvSpPr>
        <p:spPr>
          <a:xfrm>
            <a:off x="0" y="209863"/>
            <a:ext cx="5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F0C5E94-6EC1-4782-9CDD-92B8EE1B5707}"/>
              </a:ext>
            </a:extLst>
          </p:cNvPr>
          <p:cNvSpPr txBox="1"/>
          <p:nvPr/>
        </p:nvSpPr>
        <p:spPr>
          <a:xfrm>
            <a:off x="2426678" y="3161909"/>
            <a:ext cx="965747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/>
              <a:t>Objetivo: Generar nuevas fuentes de recursos propios para el desarrollo de los proyectos y operación de la ANI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59FFC4-4E68-4EF6-A11D-9EBE44900CCC}"/>
              </a:ext>
            </a:extLst>
          </p:cNvPr>
          <p:cNvSpPr txBox="1"/>
          <p:nvPr/>
        </p:nvSpPr>
        <p:spPr>
          <a:xfrm>
            <a:off x="2480904" y="4196133"/>
            <a:ext cx="9451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Evaluar la viabilidad de la creación de un fondo que permita el uso del valor residual de concesiones como fuente de pago para futuros proyectos de infraestructura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Explorar otras fuentes de financiación para el desarrollo de proyectos (Obras por valorización)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B6A3FF-B9DC-4AD3-BD5C-4F00530FD637}"/>
              </a:ext>
            </a:extLst>
          </p:cNvPr>
          <p:cNvSpPr txBox="1"/>
          <p:nvPr/>
        </p:nvSpPr>
        <p:spPr>
          <a:xfrm>
            <a:off x="2440898" y="796213"/>
            <a:ext cx="9657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/>
              <a:t>Objetivo: . Desarrollar e implementar el PMT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52BEA41-3646-4281-BDFF-6FDA2F273F2C}"/>
              </a:ext>
            </a:extLst>
          </p:cNvPr>
          <p:cNvSpPr txBox="1"/>
          <p:nvPr/>
        </p:nvSpPr>
        <p:spPr>
          <a:xfrm>
            <a:off x="2480904" y="1461104"/>
            <a:ext cx="8742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Elaborar convenios tipo para el desarrollo de acuerdos de infraestructura de accesos a las ciudades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Elaborar un manual de especificaciones técnicas para la construcción de accesos urbanos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287102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AA1E46C-310C-4688-A0F2-48639F69F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130499"/>
              </p:ext>
            </p:extLst>
          </p:nvPr>
        </p:nvGraphicFramePr>
        <p:xfrm>
          <a:off x="-3629465" y="-112946"/>
          <a:ext cx="7258930" cy="510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1D82C46-4E7A-423F-9819-C74CBEE0B34F}"/>
              </a:ext>
            </a:extLst>
          </p:cNvPr>
          <p:cNvSpPr txBox="1"/>
          <p:nvPr/>
        </p:nvSpPr>
        <p:spPr>
          <a:xfrm>
            <a:off x="2426678" y="764493"/>
            <a:ext cx="9657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/>
              <a:t>Objetivo: Gestionar la etapa de preconstrucción de los proyectos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CFA9E3-B315-40A8-90CA-739511FFCD0D}"/>
              </a:ext>
            </a:extLst>
          </p:cNvPr>
          <p:cNvSpPr txBox="1"/>
          <p:nvPr/>
        </p:nvSpPr>
        <p:spPr>
          <a:xfrm>
            <a:off x="2480904" y="1424218"/>
            <a:ext cx="9451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Suscribir actas de inicio de construcción de proyectos 4G (Puerta del Hierro, Bmanga - Pamplona, Cúcuta - Pamplona, Tercer Carril, Accesos Norte 1, Pacífico 1 y Mulaló - Loboguerrero)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99D9A9-FA9D-4949-A130-6100AF97A4F2}"/>
              </a:ext>
            </a:extLst>
          </p:cNvPr>
          <p:cNvSpPr txBox="1"/>
          <p:nvPr/>
        </p:nvSpPr>
        <p:spPr>
          <a:xfrm>
            <a:off x="2438398" y="2363111"/>
            <a:ext cx="965747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/>
              <a:t>Objetivo: Garantizar la ejecución de obras y planes de inversión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73FBA34-EDB1-4685-84D9-CF4D89EF3B8C}"/>
              </a:ext>
            </a:extLst>
          </p:cNvPr>
          <p:cNvSpPr txBox="1"/>
          <p:nvPr/>
        </p:nvSpPr>
        <p:spPr>
          <a:xfrm>
            <a:off x="2480904" y="3012457"/>
            <a:ext cx="9451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Construcción de nuevos </a:t>
            </a:r>
            <a:r>
              <a:rPr lang="es-CO" dirty="0" err="1"/>
              <a:t>Km´s</a:t>
            </a:r>
            <a:r>
              <a:rPr lang="es-CO" dirty="0"/>
              <a:t> de calzada (116 Km)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Mejorar y rehabilitar vías concesionadas (416 Km)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Ejecutar Inversión Privada – Proyectos modo carretero ($8 billones)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Ejecutar Inversión Privada – Proyectos otros modos ($1,2 billones)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Poner en servicio la infraestructura aeroportuaria (Aeropuerto de Bucaramanga, Aeropuerto de Quibdó, Aeropuerto de Cúcuta, Calles de Salida CODAD, Terminal de Carga de Rionegro, Edificio Administrativo Barranquilla)</a:t>
            </a:r>
          </a:p>
          <a:p>
            <a:pPr marL="342900" indent="-342900" algn="just">
              <a:buAutoNum type="arabicPeriod"/>
            </a:pPr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DEA255-7648-4517-813D-9637A24F6501}"/>
              </a:ext>
            </a:extLst>
          </p:cNvPr>
          <p:cNvSpPr txBox="1"/>
          <p:nvPr/>
        </p:nvSpPr>
        <p:spPr>
          <a:xfrm>
            <a:off x="1169233" y="0"/>
            <a:ext cx="53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9202148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2.69891059609000020000E+000&quot;&gt;&lt;m_ppcolschidx val=&quot;0&quot;/&gt;&lt;m_rgb r=&quot;95&quot; g=&quot;b3&quot; b=&quot;d7&quot;/&gt;&lt;/elem&gt;&lt;elem m_fUsage=&quot;2.27611758283289990000E+000&quot;&gt;&lt;m_ppcolschidx val=&quot;0&quot;/&gt;&lt;m_rgb r=&quot;7f&quot; g=&quot;7f&quot; b=&quot;7f&quot;/&gt;&lt;/elem&gt;&lt;elem m_fUsage=&quot;1.94753203454961050000E+000&quot;&gt;&lt;m_ppcolschidx val=&quot;0&quot;/&gt;&lt;m_rgb r=&quot;bf&quot; g=&quot;bf&quot; b=&quot;bf&quot;/&gt;&lt;/elem&gt;&lt;elem m_fUsage=&quot;1.21361826373501590000E+000&quot;&gt;&lt;m_ppcolschidx val=&quot;0&quot;/&gt;&lt;m_rgb r=&quot;36&quot; g=&quot;60&quot; b=&quot;92&quot;/&gt;&lt;/elem&gt;&lt;elem m_fUsage=&quot;1.02635124360039480000E+000&quot;&gt;&lt;m_ppcolschidx val=&quot;0&quot;/&gt;&lt;m_rgb r=&quot;d9&quot; g=&quot;d9&quot; b=&quot;d9&quot;/&gt;&lt;/elem&gt;&lt;elem m_fUsage=&quot;2.88210765068180720000E-001&quot;&gt;&lt;m_ppcolschidx val=&quot;0&quot;/&gt;&lt;m_rgb r=&quot;24&quot; g=&quot;40&quot; b=&quot;61&quot;/&gt;&lt;/elem&gt;&lt;elem m_fUsage=&quot;2.05891132094649100000E-001&quot;&gt;&lt;m_ppcolschidx val=&quot;0&quot;/&gt;&lt;m_rgb r=&quot;a6&quot; g=&quot;a6&quot; b=&quot;a6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1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FNPLT8Ua98uLBCIL4c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Jt2Wj10eKpMgU4_al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G8OQMxAU2fzgqyNFJw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FNPLT8Ua98uLBCIL4c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Jt2Wj10eKpMgU4_al4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hAqMzkC79VmyB5OJ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aBqouLVE.2phnNOznu8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hAqMzkC79VmyB5OJ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aBqouLVE.2phnNOznu8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G8OQMxAU2fzgqyNFJw2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heme/theme1.xml><?xml version="1.0" encoding="utf-8"?>
<a:theme xmlns:a="http://schemas.openxmlformats.org/drawingml/2006/main" name="plantilla ANI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lantilla ANI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ANI PPT</Template>
  <TotalTime>28439</TotalTime>
  <Words>1524</Words>
  <Application>Microsoft Office PowerPoint</Application>
  <PresentationFormat>Panorámica</PresentationFormat>
  <Paragraphs>418</Paragraphs>
  <Slides>22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Candara</vt:lpstr>
      <vt:lpstr>Helvetica Neue Bold Condensed</vt:lpstr>
      <vt:lpstr>Impact</vt:lpstr>
      <vt:lpstr>Wingdings</vt:lpstr>
      <vt:lpstr>plantilla ANI</vt:lpstr>
      <vt:lpstr>1_plantilla ANI</vt:lpstr>
      <vt:lpstr>think-cell Slide</vt:lpstr>
      <vt:lpstr>PLAN ESTRATÉGICO  Y  PLAN DE ACCIÓN 2018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documento</dc:title>
  <dc:creator>Leonardo Garcia Duarte</dc:creator>
  <cp:lastModifiedBy>Ricardo Aguilera Wilches</cp:lastModifiedBy>
  <cp:revision>682</cp:revision>
  <cp:lastPrinted>2018-01-04T16:03:50Z</cp:lastPrinted>
  <dcterms:created xsi:type="dcterms:W3CDTF">2015-06-23T21:46:26Z</dcterms:created>
  <dcterms:modified xsi:type="dcterms:W3CDTF">2018-03-06T21:59:09Z</dcterms:modified>
</cp:coreProperties>
</file>