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notesSlides/notesSlide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xml" ContentType="application/vnd.openxmlformats-officedocument.presentationml.notesSlide+xml"/>
  <Override PartName="/ppt/tags/tag63.xml" ContentType="application/vnd.openxmlformats-officedocument.presentationml.tags+xml"/>
  <Override PartName="/ppt/notesSlides/notesSlide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6.xml" ContentType="application/vnd.openxmlformats-officedocument.presentationml.notesSlide+xml"/>
  <Override PartName="/ppt/tags/tag68.xml" ContentType="application/vnd.openxmlformats-officedocument.presentationml.tags+xml"/>
  <Override PartName="/ppt/notesSlides/notesSlide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notesSlides/notesSlide1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tags/tag75.xml" ContentType="application/vnd.openxmlformats-officedocument.presentationml.tags+xml"/>
  <Override PartName="/ppt/notesSlides/notesSlide1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4.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tags/tag87.xml" ContentType="application/vnd.openxmlformats-officedocument.presentationml.tags+xml"/>
  <Override PartName="/ppt/notesSlides/notesSlide18.xml" ContentType="application/vnd.openxmlformats-officedocument.presentationml.notesSlide+xml"/>
  <Override PartName="/ppt/tags/tag88.xml" ContentType="application/vnd.openxmlformats-officedocument.presentationml.tags+xml"/>
  <Override PartName="/ppt/notesSlides/notesSlide19.xml" ContentType="application/vnd.openxmlformats-officedocument.presentationml.notesSlide+xml"/>
  <Override PartName="/ppt/tags/tag89.xml" ContentType="application/vnd.openxmlformats-officedocument.presentationml.tags+xml"/>
  <Override PartName="/ppt/notesSlides/notesSlide20.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21.xml" ContentType="application/vnd.openxmlformats-officedocument.presentationml.notesSlide+xml"/>
  <Override PartName="/ppt/tags/tag92.xml" ContentType="application/vnd.openxmlformats-officedocument.presentationml.tags+xml"/>
  <Override PartName="/ppt/notesSlides/notesSlide2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23.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24.xml" ContentType="application/vnd.openxmlformats-officedocument.presentationml.notesSlide+xml"/>
  <Override PartName="/ppt/tags/tag97.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3" r:id="rId1"/>
  </p:sldMasterIdLst>
  <p:notesMasterIdLst>
    <p:notesMasterId r:id="rId44"/>
  </p:notesMasterIdLst>
  <p:handoutMasterIdLst>
    <p:handoutMasterId r:id="rId45"/>
  </p:handoutMasterIdLst>
  <p:sldIdLst>
    <p:sldId id="2054" r:id="rId2"/>
    <p:sldId id="2143" r:id="rId3"/>
    <p:sldId id="2144" r:id="rId4"/>
    <p:sldId id="2145" r:id="rId5"/>
    <p:sldId id="2138" r:id="rId6"/>
    <p:sldId id="2139" r:id="rId7"/>
    <p:sldId id="2140" r:id="rId8"/>
    <p:sldId id="2126" r:id="rId9"/>
    <p:sldId id="2127" r:id="rId10"/>
    <p:sldId id="2128" r:id="rId11"/>
    <p:sldId id="2141" r:id="rId12"/>
    <p:sldId id="2142" r:id="rId13"/>
    <p:sldId id="2149" r:id="rId14"/>
    <p:sldId id="2150" r:id="rId15"/>
    <p:sldId id="2124" r:id="rId16"/>
    <p:sldId id="2125" r:id="rId17"/>
    <p:sldId id="2115" r:id="rId18"/>
    <p:sldId id="2116" r:id="rId19"/>
    <p:sldId id="2134" r:id="rId20"/>
    <p:sldId id="2135" r:id="rId21"/>
    <p:sldId id="2136" r:id="rId22"/>
    <p:sldId id="2137" r:id="rId23"/>
    <p:sldId id="2146" r:id="rId24"/>
    <p:sldId id="2147" r:id="rId25"/>
    <p:sldId id="2148" r:id="rId26"/>
    <p:sldId id="2151" r:id="rId27"/>
    <p:sldId id="2152" r:id="rId28"/>
    <p:sldId id="2153" r:id="rId29"/>
    <p:sldId id="2154" r:id="rId30"/>
    <p:sldId id="2155" r:id="rId31"/>
    <p:sldId id="2156" r:id="rId32"/>
    <p:sldId id="2157" r:id="rId33"/>
    <p:sldId id="2158" r:id="rId34"/>
    <p:sldId id="2159" r:id="rId35"/>
    <p:sldId id="2160" r:id="rId36"/>
    <p:sldId id="2161" r:id="rId37"/>
    <p:sldId id="2162" r:id="rId38"/>
    <p:sldId id="2163" r:id="rId39"/>
    <p:sldId id="2164" r:id="rId40"/>
    <p:sldId id="2165" r:id="rId41"/>
    <p:sldId id="2166" r:id="rId42"/>
    <p:sldId id="2167" r:id="rId43"/>
  </p:sldIdLst>
  <p:sldSz cx="12192000" cy="6858000"/>
  <p:notesSz cx="6954838" cy="9240838"/>
  <p:defaultTextStyle>
    <a:defPPr>
      <a:defRPr lang="es-C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1" userDrawn="1">
          <p15:clr>
            <a:srgbClr val="A4A3A4"/>
          </p15:clr>
        </p15:guide>
        <p15:guide id="2" pos="21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a Morera Barragan" initials="CMB" lastIdx="1" clrIdx="0">
    <p:extLst>
      <p:ext uri="{19B8F6BF-5375-455C-9EA6-DF929625EA0E}">
        <p15:presenceInfo xmlns:p15="http://schemas.microsoft.com/office/powerpoint/2012/main" userId="S-1-5-21-577418138-963071207-392440556-119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E36B1A"/>
    <a:srgbClr val="094677"/>
    <a:srgbClr val="082754"/>
    <a:srgbClr val="A50021"/>
    <a:srgbClr val="0A4D7A"/>
    <a:srgbClr val="800000"/>
    <a:srgbClr val="996633"/>
    <a:srgbClr val="09466D"/>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554" autoAdjust="0"/>
  </p:normalViewPr>
  <p:slideViewPr>
    <p:cSldViewPr>
      <p:cViewPr varScale="1">
        <p:scale>
          <a:sx n="79" d="100"/>
          <a:sy n="79" d="100"/>
        </p:scale>
        <p:origin x="120" y="62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82" d="100"/>
          <a:sy n="82" d="100"/>
        </p:scale>
        <p:origin x="-2064" y="-90"/>
      </p:cViewPr>
      <p:guideLst>
        <p:guide orient="horz" pos="2911"/>
        <p:guide pos="219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3763" cy="462042"/>
          </a:xfrm>
          <a:prstGeom prst="rect">
            <a:avLst/>
          </a:prstGeom>
        </p:spPr>
        <p:txBody>
          <a:bodyPr vert="horz" lIns="92534" tIns="46268" rIns="92534" bIns="46268" rtlCol="0"/>
          <a:lstStyle>
            <a:lvl1pPr algn="l">
              <a:defRPr sz="1200">
                <a:latin typeface="Arial" charset="0"/>
                <a:cs typeface="Arial" charset="0"/>
              </a:defRPr>
            </a:lvl1pPr>
          </a:lstStyle>
          <a:p>
            <a:pPr>
              <a:defRPr/>
            </a:pPr>
            <a:endParaRPr lang="es-CO"/>
          </a:p>
        </p:txBody>
      </p:sp>
      <p:sp>
        <p:nvSpPr>
          <p:cNvPr id="3" name="2 Marcador de fecha"/>
          <p:cNvSpPr>
            <a:spLocks noGrp="1"/>
          </p:cNvSpPr>
          <p:nvPr>
            <p:ph type="dt" sz="quarter" idx="1"/>
          </p:nvPr>
        </p:nvSpPr>
        <p:spPr>
          <a:xfrm>
            <a:off x="3939466" y="0"/>
            <a:ext cx="3013763" cy="462042"/>
          </a:xfrm>
          <a:prstGeom prst="rect">
            <a:avLst/>
          </a:prstGeom>
        </p:spPr>
        <p:txBody>
          <a:bodyPr vert="horz" lIns="92534" tIns="46268" rIns="92534" bIns="46268" rtlCol="0"/>
          <a:lstStyle>
            <a:lvl1pPr algn="r">
              <a:defRPr sz="1200">
                <a:latin typeface="Arial" charset="0"/>
                <a:cs typeface="Arial" charset="0"/>
              </a:defRPr>
            </a:lvl1pPr>
          </a:lstStyle>
          <a:p>
            <a:pPr>
              <a:defRPr/>
            </a:pPr>
            <a:fld id="{274C3A2F-84CF-41A4-A882-29B94EC65656}" type="datetimeFigureOut">
              <a:rPr lang="es-CO"/>
              <a:pPr>
                <a:defRPr/>
              </a:pPr>
              <a:t>26/09/2016</a:t>
            </a:fld>
            <a:endParaRPr lang="es-CO" dirty="0"/>
          </a:p>
        </p:txBody>
      </p:sp>
      <p:sp>
        <p:nvSpPr>
          <p:cNvPr id="4" name="3 Marcador de pie de página"/>
          <p:cNvSpPr>
            <a:spLocks noGrp="1"/>
          </p:cNvSpPr>
          <p:nvPr>
            <p:ph type="ftr" sz="quarter" idx="2"/>
          </p:nvPr>
        </p:nvSpPr>
        <p:spPr>
          <a:xfrm>
            <a:off x="0" y="8777193"/>
            <a:ext cx="3013763" cy="462042"/>
          </a:xfrm>
          <a:prstGeom prst="rect">
            <a:avLst/>
          </a:prstGeom>
        </p:spPr>
        <p:txBody>
          <a:bodyPr vert="horz" lIns="92534" tIns="46268" rIns="92534" bIns="46268" rtlCol="0" anchor="b"/>
          <a:lstStyle>
            <a:lvl1pPr algn="l">
              <a:defRPr sz="1200">
                <a:latin typeface="Arial" charset="0"/>
                <a:cs typeface="Arial" charset="0"/>
              </a:defRPr>
            </a:lvl1pPr>
          </a:lstStyle>
          <a:p>
            <a:pPr>
              <a:defRPr/>
            </a:pPr>
            <a:endParaRPr lang="es-CO"/>
          </a:p>
        </p:txBody>
      </p:sp>
      <p:sp>
        <p:nvSpPr>
          <p:cNvPr id="5" name="4 Marcador de número de diapositiva"/>
          <p:cNvSpPr>
            <a:spLocks noGrp="1"/>
          </p:cNvSpPr>
          <p:nvPr>
            <p:ph type="sldNum" sz="quarter" idx="3"/>
          </p:nvPr>
        </p:nvSpPr>
        <p:spPr>
          <a:xfrm>
            <a:off x="3939466" y="8777193"/>
            <a:ext cx="3013763" cy="462042"/>
          </a:xfrm>
          <a:prstGeom prst="rect">
            <a:avLst/>
          </a:prstGeom>
        </p:spPr>
        <p:txBody>
          <a:bodyPr vert="horz" lIns="92534" tIns="46268" rIns="92534" bIns="46268" rtlCol="0" anchor="b"/>
          <a:lstStyle>
            <a:lvl1pPr algn="r">
              <a:defRPr sz="1200">
                <a:latin typeface="Arial" charset="0"/>
                <a:cs typeface="Arial" charset="0"/>
              </a:defRPr>
            </a:lvl1pPr>
          </a:lstStyle>
          <a:p>
            <a:pPr>
              <a:defRPr/>
            </a:pPr>
            <a:fld id="{D917C769-987F-44FC-8799-969FD1BF8408}" type="slidenum">
              <a:rPr lang="es-CO"/>
              <a:pPr>
                <a:defRPr/>
              </a:pPr>
              <a:t>‹Nº›</a:t>
            </a:fld>
            <a:endParaRPr lang="es-CO" dirty="0"/>
          </a:p>
        </p:txBody>
      </p:sp>
    </p:spTree>
    <p:extLst>
      <p:ext uri="{BB962C8B-B14F-4D97-AF65-F5344CB8AC3E}">
        <p14:creationId xmlns:p14="http://schemas.microsoft.com/office/powerpoint/2010/main" val="1004492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3763" cy="462042"/>
          </a:xfrm>
          <a:prstGeom prst="rect">
            <a:avLst/>
          </a:prstGeom>
        </p:spPr>
        <p:txBody>
          <a:bodyPr vert="horz" lIns="92534" tIns="46268" rIns="92534" bIns="46268" rtlCol="0"/>
          <a:lstStyle>
            <a:lvl1pPr algn="l">
              <a:defRPr sz="1200">
                <a:latin typeface="Arial" charset="0"/>
                <a:cs typeface="Arial" charset="0"/>
              </a:defRPr>
            </a:lvl1pPr>
          </a:lstStyle>
          <a:p>
            <a:pPr>
              <a:defRPr/>
            </a:pPr>
            <a:endParaRPr lang="es-CO"/>
          </a:p>
        </p:txBody>
      </p:sp>
      <p:sp>
        <p:nvSpPr>
          <p:cNvPr id="3" name="2 Marcador de fecha"/>
          <p:cNvSpPr>
            <a:spLocks noGrp="1"/>
          </p:cNvSpPr>
          <p:nvPr>
            <p:ph type="dt" idx="1"/>
          </p:nvPr>
        </p:nvSpPr>
        <p:spPr>
          <a:xfrm>
            <a:off x="3939466" y="0"/>
            <a:ext cx="3013763" cy="462042"/>
          </a:xfrm>
          <a:prstGeom prst="rect">
            <a:avLst/>
          </a:prstGeom>
        </p:spPr>
        <p:txBody>
          <a:bodyPr vert="horz" lIns="92534" tIns="46268" rIns="92534" bIns="46268" rtlCol="0"/>
          <a:lstStyle>
            <a:lvl1pPr algn="r">
              <a:defRPr sz="1200">
                <a:latin typeface="Arial" charset="0"/>
                <a:cs typeface="Arial" charset="0"/>
              </a:defRPr>
            </a:lvl1pPr>
          </a:lstStyle>
          <a:p>
            <a:pPr>
              <a:defRPr/>
            </a:pPr>
            <a:fld id="{486E04C2-2937-4629-B9AF-2D8FE3CFA728}" type="datetimeFigureOut">
              <a:rPr lang="es-CO"/>
              <a:pPr>
                <a:defRPr/>
              </a:pPr>
              <a:t>26/09/2016</a:t>
            </a:fld>
            <a:endParaRPr lang="es-CO" dirty="0"/>
          </a:p>
        </p:txBody>
      </p:sp>
      <p:sp>
        <p:nvSpPr>
          <p:cNvPr id="4" name="3 Marcador de imagen de diapositiva"/>
          <p:cNvSpPr>
            <a:spLocks noGrp="1" noRot="1" noChangeAspect="1"/>
          </p:cNvSpPr>
          <p:nvPr>
            <p:ph type="sldImg" idx="2"/>
          </p:nvPr>
        </p:nvSpPr>
        <p:spPr>
          <a:xfrm>
            <a:off x="398463" y="692150"/>
            <a:ext cx="6157912" cy="3465513"/>
          </a:xfrm>
          <a:prstGeom prst="rect">
            <a:avLst/>
          </a:prstGeom>
          <a:noFill/>
          <a:ln w="12700">
            <a:solidFill>
              <a:prstClr val="black"/>
            </a:solidFill>
          </a:ln>
        </p:spPr>
        <p:txBody>
          <a:bodyPr vert="horz" lIns="92534" tIns="46268" rIns="92534" bIns="46268" rtlCol="0" anchor="ctr"/>
          <a:lstStyle/>
          <a:p>
            <a:pPr lvl="0"/>
            <a:endParaRPr lang="es-CO" noProof="0" dirty="0"/>
          </a:p>
        </p:txBody>
      </p:sp>
      <p:sp>
        <p:nvSpPr>
          <p:cNvPr id="5" name="4 Marcador de notas"/>
          <p:cNvSpPr>
            <a:spLocks noGrp="1"/>
          </p:cNvSpPr>
          <p:nvPr>
            <p:ph type="body" sz="quarter" idx="3"/>
          </p:nvPr>
        </p:nvSpPr>
        <p:spPr>
          <a:xfrm>
            <a:off x="695484" y="4389398"/>
            <a:ext cx="5563870" cy="4158377"/>
          </a:xfrm>
          <a:prstGeom prst="rect">
            <a:avLst/>
          </a:prstGeom>
        </p:spPr>
        <p:txBody>
          <a:bodyPr vert="horz" lIns="92534" tIns="46268" rIns="92534" bIns="46268"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O" noProof="0"/>
          </a:p>
        </p:txBody>
      </p:sp>
      <p:sp>
        <p:nvSpPr>
          <p:cNvPr id="6" name="5 Marcador de pie de página"/>
          <p:cNvSpPr>
            <a:spLocks noGrp="1"/>
          </p:cNvSpPr>
          <p:nvPr>
            <p:ph type="ftr" sz="quarter" idx="4"/>
          </p:nvPr>
        </p:nvSpPr>
        <p:spPr>
          <a:xfrm>
            <a:off x="0" y="8777193"/>
            <a:ext cx="3013763" cy="462042"/>
          </a:xfrm>
          <a:prstGeom prst="rect">
            <a:avLst/>
          </a:prstGeom>
        </p:spPr>
        <p:txBody>
          <a:bodyPr vert="horz" lIns="92534" tIns="46268" rIns="92534" bIns="46268" rtlCol="0" anchor="b"/>
          <a:lstStyle>
            <a:lvl1pPr algn="l">
              <a:defRPr sz="1200">
                <a:latin typeface="Arial" charset="0"/>
                <a:cs typeface="Arial" charset="0"/>
              </a:defRPr>
            </a:lvl1pPr>
          </a:lstStyle>
          <a:p>
            <a:pPr>
              <a:defRPr/>
            </a:pPr>
            <a:endParaRPr lang="es-CO"/>
          </a:p>
        </p:txBody>
      </p:sp>
      <p:sp>
        <p:nvSpPr>
          <p:cNvPr id="7" name="6 Marcador de número de diapositiva"/>
          <p:cNvSpPr>
            <a:spLocks noGrp="1"/>
          </p:cNvSpPr>
          <p:nvPr>
            <p:ph type="sldNum" sz="quarter" idx="5"/>
          </p:nvPr>
        </p:nvSpPr>
        <p:spPr>
          <a:xfrm>
            <a:off x="3939466" y="8777193"/>
            <a:ext cx="3013763" cy="462042"/>
          </a:xfrm>
          <a:prstGeom prst="rect">
            <a:avLst/>
          </a:prstGeom>
        </p:spPr>
        <p:txBody>
          <a:bodyPr vert="horz" lIns="92534" tIns="46268" rIns="92534" bIns="46268" rtlCol="0" anchor="b"/>
          <a:lstStyle>
            <a:lvl1pPr algn="r">
              <a:defRPr sz="1200">
                <a:latin typeface="Arial" charset="0"/>
                <a:cs typeface="Arial" charset="0"/>
              </a:defRPr>
            </a:lvl1pPr>
          </a:lstStyle>
          <a:p>
            <a:pPr>
              <a:defRPr/>
            </a:pPr>
            <a:fld id="{A3C2F1E3-85BB-4AD3-AAD2-C10CC4743F15}" type="slidenum">
              <a:rPr lang="es-CO"/>
              <a:pPr>
                <a:defRPr/>
              </a:pPr>
              <a:t>‹Nº›</a:t>
            </a:fld>
            <a:endParaRPr lang="es-CO" dirty="0"/>
          </a:p>
        </p:txBody>
      </p:sp>
    </p:spTree>
    <p:extLst>
      <p:ext uri="{BB962C8B-B14F-4D97-AF65-F5344CB8AC3E}">
        <p14:creationId xmlns:p14="http://schemas.microsoft.com/office/powerpoint/2010/main" val="2068901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77563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6306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81608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7214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93886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02738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555023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319959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9948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67117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008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87217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868810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383848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621272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61578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60122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089333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1069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3685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8600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2101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t>7</a:t>
            </a:fld>
            <a:endParaRPr lang="en-US"/>
          </a:p>
        </p:txBody>
      </p:sp>
    </p:spTree>
    <p:extLst>
      <p:ext uri="{BB962C8B-B14F-4D97-AF65-F5344CB8AC3E}">
        <p14:creationId xmlns:p14="http://schemas.microsoft.com/office/powerpoint/2010/main" val="285607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68036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6570962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slideMaster" Target="../slideMasters/slideMaster1.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image" Target="../media/image4.png"/><Relationship Id="rId2" Type="http://schemas.openxmlformats.org/officeDocument/2006/relationships/tags" Target="../tags/tag9.xml"/><Relationship Id="rId16" Type="http://schemas.openxmlformats.org/officeDocument/2006/relationships/image" Target="../media/image2.jpeg"/><Relationship Id="rId1" Type="http://schemas.openxmlformats.org/officeDocument/2006/relationships/vmlDrawing" Target="../drawings/vmlDrawing2.v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image" Target="../media/image1.emf"/><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21.xml"/><Relationship Id="rId7"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vmlDrawing" Target="../drawings/vmlDrawing4.v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1.emf"/><Relationship Id="rId4" Type="http://schemas.openxmlformats.org/officeDocument/2006/relationships/tags" Target="../tags/tag27.xml"/><Relationship Id="rId9"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1.emf"/><Relationship Id="rId2" Type="http://schemas.openxmlformats.org/officeDocument/2006/relationships/tags" Target="../tags/tag31.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Master" Target="../slideMasters/slideMaster1.xml"/><Relationship Id="rId4" Type="http://schemas.openxmlformats.org/officeDocument/2006/relationships/tags" Target="../tags/tag3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3.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2.jpeg"/><Relationship Id="rId2" Type="http://schemas.openxmlformats.org/officeDocument/2006/relationships/tags" Target="../tags/tag34.xml"/><Relationship Id="rId1" Type="http://schemas.openxmlformats.org/officeDocument/2006/relationships/vmlDrawing" Target="../drawings/vmlDrawing6.vml"/><Relationship Id="rId6" Type="http://schemas.openxmlformats.org/officeDocument/2006/relationships/tags" Target="../tags/tag38.xml"/><Relationship Id="rId11" Type="http://schemas.openxmlformats.org/officeDocument/2006/relationships/image" Target="../media/image1.emf"/><Relationship Id="rId5" Type="http://schemas.openxmlformats.org/officeDocument/2006/relationships/tags" Target="../tags/tag37.xml"/><Relationship Id="rId10" Type="http://schemas.openxmlformats.org/officeDocument/2006/relationships/oleObject" Target="../embeddings/oleObject6.bin"/><Relationship Id="rId4" Type="http://schemas.openxmlformats.org/officeDocument/2006/relationships/tags" Target="../tags/tag3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2.xml"/><Relationship Id="rId7" Type="http://schemas.openxmlformats.org/officeDocument/2006/relationships/oleObject" Target="../embeddings/oleObject7.bin"/><Relationship Id="rId2" Type="http://schemas.openxmlformats.org/officeDocument/2006/relationships/tags" Target="../tags/tag41.xml"/><Relationship Id="rId1" Type="http://schemas.openxmlformats.org/officeDocument/2006/relationships/vmlDrawing" Target="../drawings/vmlDrawing7.v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4.png"/><Relationship Id="rId2" Type="http://schemas.openxmlformats.org/officeDocument/2006/relationships/tags" Target="../tags/tag45.xml"/><Relationship Id="rId1" Type="http://schemas.openxmlformats.org/officeDocument/2006/relationships/vmlDrawing" Target="../drawings/vmlDrawing8.vml"/><Relationship Id="rId6" Type="http://schemas.openxmlformats.org/officeDocument/2006/relationships/tags" Target="../tags/tag49.xml"/><Relationship Id="rId11" Type="http://schemas.openxmlformats.org/officeDocument/2006/relationships/image" Target="../media/image2.jpeg"/><Relationship Id="rId5" Type="http://schemas.openxmlformats.org/officeDocument/2006/relationships/tags" Target="../tags/tag48.xml"/><Relationship Id="rId10" Type="http://schemas.openxmlformats.org/officeDocument/2006/relationships/image" Target="../media/image1.emf"/><Relationship Id="rId4" Type="http://schemas.openxmlformats.org/officeDocument/2006/relationships/tags" Target="../tags/tag47.xml"/><Relationship Id="rId9"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vmlDrawing" Target="../drawings/vmlDrawing9.vml"/><Relationship Id="rId6" Type="http://schemas.openxmlformats.org/officeDocument/2006/relationships/tags" Target="../tags/tag55.xml"/><Relationship Id="rId5" Type="http://schemas.openxmlformats.org/officeDocument/2006/relationships/tags" Target="../tags/tag54.xml"/><Relationship Id="rId10" Type="http://schemas.openxmlformats.org/officeDocument/2006/relationships/image" Target="../media/image1.emf"/><Relationship Id="rId4" Type="http://schemas.openxmlformats.org/officeDocument/2006/relationships/tags" Target="../tags/tag53.xml"/><Relationship Id="rId9"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424" name="think-cell Slide" r:id="rId14" imgW="360" imgH="360" progId="">
                  <p:embed/>
                </p:oleObj>
              </mc:Choice>
              <mc:Fallback>
                <p:oleObj name="think-cell Slide" r:id="rId14" imgW="360" imgH="360" progId="">
                  <p:embed/>
                  <p:pic>
                    <p:nvPicPr>
                      <p:cNvPr id="0" name="Picture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4"/>
          <p:cNvSpPr/>
          <p:nvPr userDrawn="1">
            <p:custDataLst>
              <p:tags r:id="rId3"/>
            </p:custDataLst>
          </p:nvPr>
        </p:nvSpPr>
        <p:spPr>
          <a:xfrm>
            <a:off x="1" y="-9524"/>
            <a:ext cx="12192000" cy="3433762"/>
          </a:xfrm>
          <a:prstGeom prst="rect">
            <a:avLst/>
          </a:pr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Rectangle 16"/>
          <p:cNvSpPr/>
          <p:nvPr userDrawn="1">
            <p:custDataLst>
              <p:tags r:id="rId4"/>
            </p:custDataLst>
          </p:nvPr>
        </p:nvSpPr>
        <p:spPr>
          <a:xfrm>
            <a:off x="2451100" y="3383281"/>
            <a:ext cx="9740901" cy="47625"/>
          </a:xfrm>
          <a:prstGeom prst="rect">
            <a:avLst/>
          </a:prstGeom>
          <a:gradFill flip="none" rotWithShape="1">
            <a:gsLst>
              <a:gs pos="0">
                <a:schemeClr val="accent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ndara"/>
              <a:sym typeface="Candara"/>
            </a:endParaRPr>
          </a:p>
        </p:txBody>
      </p:sp>
      <p:sp>
        <p:nvSpPr>
          <p:cNvPr id="2" name="1 Título"/>
          <p:cNvSpPr>
            <a:spLocks noGrp="1"/>
          </p:cNvSpPr>
          <p:nvPr>
            <p:ph type="ctrTitle"/>
            <p:custDataLst>
              <p:tags r:id="rId5"/>
            </p:custDataLst>
          </p:nvPr>
        </p:nvSpPr>
        <p:spPr>
          <a:xfrm>
            <a:off x="3084112" y="1690687"/>
            <a:ext cx="7777480" cy="1470025"/>
          </a:xfrm>
        </p:spPr>
        <p:txBody>
          <a:bodyPr/>
          <a:lstStyle>
            <a:lvl1pPr algn="l">
              <a:defRPr sz="3600"/>
            </a:lvl1pPr>
          </a:lstStyle>
          <a:p>
            <a:r>
              <a:rPr lang="es-ES"/>
              <a:t>Haga clic para modificar el estilo de título del patrón</a:t>
            </a:r>
            <a:endParaRPr lang="es-CO" dirty="0"/>
          </a:p>
        </p:txBody>
      </p:sp>
      <p:sp>
        <p:nvSpPr>
          <p:cNvPr id="3" name="2 Subtítulo"/>
          <p:cNvSpPr>
            <a:spLocks noGrp="1"/>
          </p:cNvSpPr>
          <p:nvPr>
            <p:ph type="subTitle" idx="1"/>
            <p:custDataLst>
              <p:tags r:id="rId6"/>
            </p:custDataLst>
          </p:nvPr>
        </p:nvSpPr>
        <p:spPr>
          <a:xfrm>
            <a:off x="3084112" y="3467101"/>
            <a:ext cx="7802880" cy="619125"/>
          </a:xfrm>
        </p:spPr>
        <p:txBody>
          <a:bodyPr lIns="0" tIns="0" rIns="0" bIns="0"/>
          <a:lstStyle>
            <a:lvl1pPr marL="0" indent="0" algn="l">
              <a:buNone/>
              <a:defRPr sz="1800" b="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dirty="0"/>
          </a:p>
        </p:txBody>
      </p:sp>
      <p:sp>
        <p:nvSpPr>
          <p:cNvPr id="20" name="Text Placeholder 19"/>
          <p:cNvSpPr>
            <a:spLocks noGrp="1"/>
          </p:cNvSpPr>
          <p:nvPr>
            <p:ph type="body" sz="quarter" idx="10" hasCustomPrompt="1"/>
            <p:custDataLst>
              <p:tags r:id="rId7"/>
            </p:custDataLst>
          </p:nvPr>
        </p:nvSpPr>
        <p:spPr>
          <a:xfrm>
            <a:off x="3084112" y="4248150"/>
            <a:ext cx="4292600" cy="361950"/>
          </a:xfrm>
        </p:spPr>
        <p:txBody>
          <a:bodyPr lIns="0" tIns="0" rIns="0" bIns="0" anchor="ctr"/>
          <a:lstStyle>
            <a:lvl1pPr marL="0" indent="0" algn="l">
              <a:buNone/>
              <a:defRPr sz="1400" b="0">
                <a:solidFill>
                  <a:schemeClr val="accent3"/>
                </a:solidFill>
              </a:defRPr>
            </a:lvl1pPr>
            <a:lvl5pPr>
              <a:defRPr/>
            </a:lvl5pPr>
          </a:lstStyle>
          <a:p>
            <a:pPr lvl="0"/>
            <a:r>
              <a:rPr lang="en-US" dirty="0"/>
              <a:t>Date</a:t>
            </a:r>
          </a:p>
        </p:txBody>
      </p:sp>
      <p:sp>
        <p:nvSpPr>
          <p:cNvPr id="6" name="Pentagon 5"/>
          <p:cNvSpPr/>
          <p:nvPr userDrawn="1">
            <p:custDataLst>
              <p:tags r:id="rId8"/>
            </p:custDataLst>
          </p:nvPr>
        </p:nvSpPr>
        <p:spPr>
          <a:xfrm>
            <a:off x="0" y="0"/>
            <a:ext cx="2652075" cy="4619624"/>
          </a:xfrm>
          <a:custGeom>
            <a:avLst/>
            <a:gdLst>
              <a:gd name="connsiteX0" fmla="*/ 0 w 2095500"/>
              <a:gd name="connsiteY0" fmla="*/ 0 h 6867525"/>
              <a:gd name="connsiteX1" fmla="*/ 1410691 w 2095500"/>
              <a:gd name="connsiteY1" fmla="*/ 0 h 6867525"/>
              <a:gd name="connsiteX2" fmla="*/ 2095500 w 2095500"/>
              <a:gd name="connsiteY2" fmla="*/ 3433763 h 6867525"/>
              <a:gd name="connsiteX3" fmla="*/ 1410691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036980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750733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592248 w 2095500"/>
              <a:gd name="connsiteY3" fmla="*/ 4622800 h 6867525"/>
              <a:gd name="connsiteX4" fmla="*/ 750733 w 2095500"/>
              <a:gd name="connsiteY4" fmla="*/ 6867525 h 6867525"/>
              <a:gd name="connsiteX5" fmla="*/ 0 w 2095500"/>
              <a:gd name="connsiteY5" fmla="*/ 6867525 h 6867525"/>
              <a:gd name="connsiteX6" fmla="*/ 0 w 2095500"/>
              <a:gd name="connsiteY6"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58685 w 2103452"/>
              <a:gd name="connsiteY4" fmla="*/ 6867525 h 6867525"/>
              <a:gd name="connsiteX5" fmla="*/ 7952 w 2103452"/>
              <a:gd name="connsiteY5" fmla="*/ 6867525 h 6867525"/>
              <a:gd name="connsiteX6" fmla="*/ 0 w 2103452"/>
              <a:gd name="connsiteY6" fmla="*/ 4635500 h 6867525"/>
              <a:gd name="connsiteX7" fmla="*/ 7952 w 2103452"/>
              <a:gd name="connsiteY7"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952 w 2103452"/>
              <a:gd name="connsiteY4" fmla="*/ 6867525 h 6867525"/>
              <a:gd name="connsiteX5" fmla="*/ 0 w 2103452"/>
              <a:gd name="connsiteY5" fmla="*/ 4635500 h 6867525"/>
              <a:gd name="connsiteX6" fmla="*/ 7952 w 2103452"/>
              <a:gd name="connsiteY6" fmla="*/ 0 h 6867525"/>
              <a:gd name="connsiteX0" fmla="*/ 7952 w 2103452"/>
              <a:gd name="connsiteY0" fmla="*/ 0 h 4635500"/>
              <a:gd name="connsiteX1" fmla="*/ 1418643 w 2103452"/>
              <a:gd name="connsiteY1" fmla="*/ 0 h 4635500"/>
              <a:gd name="connsiteX2" fmla="*/ 2103452 w 2103452"/>
              <a:gd name="connsiteY2" fmla="*/ 3433763 h 4635500"/>
              <a:gd name="connsiteX3" fmla="*/ 1600200 w 2103452"/>
              <a:gd name="connsiteY3" fmla="*/ 4622800 h 4635500"/>
              <a:gd name="connsiteX4" fmla="*/ 0 w 2103452"/>
              <a:gd name="connsiteY4" fmla="*/ 4635500 h 4635500"/>
              <a:gd name="connsiteX5" fmla="*/ 7952 w 2103452"/>
              <a:gd name="connsiteY5" fmla="*/ 0 h 46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452" h="4635500">
                <a:moveTo>
                  <a:pt x="7952" y="0"/>
                </a:moveTo>
                <a:lnTo>
                  <a:pt x="1418643" y="0"/>
                </a:lnTo>
                <a:lnTo>
                  <a:pt x="2103452" y="3433763"/>
                </a:lnTo>
                <a:lnTo>
                  <a:pt x="1600200" y="4622800"/>
                </a:lnTo>
                <a:lnTo>
                  <a:pt x="0" y="4635500"/>
                </a:lnTo>
                <a:cubicBezTo>
                  <a:pt x="2651" y="3090333"/>
                  <a:pt x="5301" y="1545167"/>
                  <a:pt x="79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22" name="Group 21"/>
          <p:cNvGrpSpPr/>
          <p:nvPr userDrawn="1">
            <p:custDataLst>
              <p:tags r:id="rId9"/>
            </p:custDataLst>
          </p:nvPr>
        </p:nvGrpSpPr>
        <p:grpSpPr>
          <a:xfrm>
            <a:off x="-1409699" y="-484331"/>
            <a:ext cx="4061773" cy="4954730"/>
            <a:chOff x="-1250950" y="-268289"/>
            <a:chExt cx="3263900" cy="5308600"/>
          </a:xfrm>
          <a:solidFill>
            <a:schemeClr val="accent3">
              <a:lumMod val="20000"/>
              <a:lumOff val="80000"/>
            </a:schemeClr>
          </a:solidFill>
        </p:grpSpPr>
        <p:sp>
          <p:nvSpPr>
            <p:cNvPr id="18"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sp>
          <p:nvSpPr>
            <p:cNvPr id="19"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grpSp>
      <p:sp>
        <p:nvSpPr>
          <p:cNvPr id="16" name="Rectangle 15"/>
          <p:cNvSpPr/>
          <p:nvPr userDrawn="1">
            <p:custDataLst>
              <p:tags r:id="rId10"/>
            </p:custDataLst>
          </p:nvPr>
        </p:nvSpPr>
        <p:spPr>
          <a:xfrm>
            <a:off x="1" y="4619625"/>
            <a:ext cx="12192000" cy="22431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E719C35A-4CD6-4178-B0D0-8DA208F1799A" descr="E719C35A-4CD6-4178-B0D0-8DA208F1799A"/>
          <p:cNvPicPr>
            <a:picLocks noChangeAspect="1" noChangeArrowheads="1"/>
          </p:cNvPicPr>
          <p:nvPr userDrawn="1">
            <p:custDataLst>
              <p:tags r:id="rId11"/>
            </p:custDataLst>
          </p:nvPr>
        </p:nvPicPr>
        <p:blipFill rotWithShape="1">
          <a:blip r:embed="rId16" cstate="email">
            <a:clrChange>
              <a:clrFrom>
                <a:srgbClr val="FFFFFE"/>
              </a:clrFrom>
              <a:clrTo>
                <a:srgbClr val="FFFFFE">
                  <a:alpha val="0"/>
                </a:srgbClr>
              </a:clrTo>
            </a:clrChange>
          </a:blip>
          <a:srcRect l="16910" t="12070" r="20026" b="11812"/>
          <a:stretch/>
        </p:blipFill>
        <p:spPr bwMode="auto">
          <a:xfrm>
            <a:off x="7330998" y="5557688"/>
            <a:ext cx="1496860" cy="1046100"/>
          </a:xfrm>
          <a:prstGeom prst="rect">
            <a:avLst/>
          </a:prstGeom>
          <a:noFill/>
          <a:ln w="9525">
            <a:noFill/>
            <a:miter lim="800000"/>
            <a:headEnd/>
            <a:tailEnd/>
          </a:ln>
        </p:spPr>
      </p:pic>
      <p:pic>
        <p:nvPicPr>
          <p:cNvPr id="9" name="Picture 7" descr="http://www.mininterior.gov.co/sites/default/files/galeria-imagenes/2014-logo_web_eslogan.png"/>
          <p:cNvPicPr>
            <a:picLocks noChangeAspect="1" noChangeArrowheads="1"/>
          </p:cNvPicPr>
          <p:nvPr userDrawn="1">
            <p:custDataLst>
              <p:tags r:id="rId1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9183457" y="5666307"/>
            <a:ext cx="2311600" cy="82886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1" y="4617721"/>
            <a:ext cx="12192001" cy="47625"/>
          </a:xfrm>
          <a:prstGeom prst="rect">
            <a:avLst/>
          </a:prstGeom>
          <a:gradFill flip="none" rotWithShape="1">
            <a:gsLst>
              <a:gs pos="0">
                <a:schemeClr val="accent5"/>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ndara"/>
              <a:sym typeface="Candara"/>
            </a:endParaRPr>
          </a:p>
        </p:txBody>
      </p:sp>
    </p:spTree>
    <p:extLst>
      <p:ext uri="{BB962C8B-B14F-4D97-AF65-F5344CB8AC3E}">
        <p14:creationId xmlns:p14="http://schemas.microsoft.com/office/powerpoint/2010/main" val="40304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448" name="think-cell Slide" r:id="rId8" imgW="360" imgH="360" progId="">
                  <p:embed/>
                </p:oleObj>
              </mc:Choice>
              <mc:Fallback>
                <p:oleObj name="think-cell Slide" r:id="rId8" imgW="360" imgH="360" progId="">
                  <p:embed/>
                  <p:pic>
                    <p:nvPicPr>
                      <p:cNvPr id="0"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2 Marcador de contenido"/>
          <p:cNvSpPr>
            <a:spLocks noGrp="1"/>
          </p:cNvSpPr>
          <p:nvPr>
            <p:ph idx="1"/>
            <p:custDataLst>
              <p:tags r:id="rId3"/>
            </p:custDataLst>
          </p:nvPr>
        </p:nvSpPr>
        <p:spPr/>
        <p:txBody>
          <a:bodyPr/>
          <a:lstStyle>
            <a:lvl1pPr algn="just">
              <a:defRPr sz="1600" b="1"/>
            </a:lvl1pPr>
            <a:lvl2pPr algn="just">
              <a:defRPr sz="1600"/>
            </a:lvl2pPr>
            <a:lvl3pPr algn="just">
              <a:defRPr sz="1600"/>
            </a:lvl3pPr>
            <a:lvl4pPr algn="just">
              <a:defRPr sz="1600"/>
            </a:lvl4pPr>
            <a:lvl5pPr algn="just">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dirty="0"/>
          </a:p>
        </p:txBody>
      </p:sp>
      <p:sp>
        <p:nvSpPr>
          <p:cNvPr id="6" name="5 Marcador de número de diapositiva"/>
          <p:cNvSpPr>
            <a:spLocks noGrp="1"/>
          </p:cNvSpPr>
          <p:nvPr>
            <p:ph type="sldNum" sz="quarter" idx="12"/>
            <p:custDataLst>
              <p:tags r:id="rId4"/>
            </p:custDataLst>
          </p:nvPr>
        </p:nvSpPr>
        <p:spPr>
          <a:xfrm>
            <a:off x="10858533" y="6356352"/>
            <a:ext cx="723867" cy="365125"/>
          </a:xfrm>
        </p:spPr>
        <p:txBody>
          <a:bodyPr/>
          <a:lstStyle>
            <a:lvl1pPr>
              <a:defRPr/>
            </a:lvl1pPr>
          </a:lstStyle>
          <a:p>
            <a:pPr>
              <a:defRPr/>
            </a:pPr>
            <a:fld id="{2506E1E8-899A-4EC0-8EB7-308EA0A8D60E}"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7" name="Rectángulo 5"/>
          <p:cNvSpPr>
            <a:spLocks noChangeArrowheads="1"/>
          </p:cNvSpPr>
          <p:nvPr userDrawn="1">
            <p:custDataLst>
              <p:tags r:id="rId5"/>
            </p:custDataLst>
          </p:nvPr>
        </p:nvSpPr>
        <p:spPr bwMode="auto">
          <a:xfrm>
            <a:off x="4338038" y="982471"/>
            <a:ext cx="290464" cy="646331"/>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solidFill>
                  <a:srgbClr val="E36B1A"/>
                </a:solidFill>
                <a:effectLst>
                  <a:reflection blurRad="6350" stA="55000" endA="300" endPos="45500" dir="5400000" sy="-100000" algn="bl" rotWithShape="0"/>
                </a:effectLst>
                <a:latin typeface="Candara"/>
                <a:ea typeface="Helvetica Neue Bold Condensed" charset="0"/>
                <a:cs typeface="Impact"/>
                <a:sym typeface="Candara"/>
              </a:rPr>
              <a:t> </a:t>
            </a:r>
          </a:p>
        </p:txBody>
      </p:sp>
      <p:sp>
        <p:nvSpPr>
          <p:cNvPr id="8" name="Rectángulo 5"/>
          <p:cNvSpPr>
            <a:spLocks noChangeArrowheads="1"/>
          </p:cNvSpPr>
          <p:nvPr userDrawn="1">
            <p:custDataLst>
              <p:tags r:id="rId6"/>
            </p:custDataLst>
          </p:nvPr>
        </p:nvSpPr>
        <p:spPr bwMode="auto">
          <a:xfrm>
            <a:off x="2550991" y="404784"/>
            <a:ext cx="301686" cy="707886"/>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000" b="1" spc="50" dirty="0">
                <a:ln w="11430"/>
                <a:solidFill>
                  <a:srgbClr val="1F497D">
                    <a:lumMod val="75000"/>
                  </a:srgbClr>
                </a:solidFill>
                <a:latin typeface="Candara"/>
                <a:ea typeface="Helvetica Neue Bold Condensed" charset="0"/>
                <a:cs typeface="Impact"/>
                <a:sym typeface="Candara"/>
              </a:rPr>
              <a:t> </a:t>
            </a:r>
          </a:p>
        </p:txBody>
      </p:sp>
    </p:spTree>
    <p:extLst>
      <p:ext uri="{BB962C8B-B14F-4D97-AF65-F5344CB8AC3E}">
        <p14:creationId xmlns:p14="http://schemas.microsoft.com/office/powerpoint/2010/main" val="2669249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472" name="think-cell Slide" r:id="rId9" imgW="360" imgH="360" progId="">
                  <p:embed/>
                </p:oleObj>
              </mc:Choice>
              <mc:Fallback>
                <p:oleObj name="think-cell Slide" r:id="rId9" imgW="360" imgH="360" progId="">
                  <p:embed/>
                  <p:pic>
                    <p:nvPicPr>
                      <p:cNvPr id="0"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1 Título"/>
          <p:cNvSpPr>
            <a:spLocks noGrp="1"/>
          </p:cNvSpPr>
          <p:nvPr>
            <p:ph type="title"/>
            <p:custDataLst>
              <p:tags r:id="rId3"/>
            </p:custDataLst>
          </p:nvPr>
        </p:nvSpPr>
        <p:spPr>
          <a:xfrm>
            <a:off x="963084" y="4406903"/>
            <a:ext cx="10363200" cy="1362075"/>
          </a:xfrm>
        </p:spPr>
        <p:txBody>
          <a:bodyPr anchor="t"/>
          <a:lstStyle>
            <a:lvl1pPr algn="l">
              <a:defRPr sz="4000" b="1" cap="all"/>
            </a:lvl1pPr>
          </a:lstStyle>
          <a:p>
            <a:r>
              <a:rPr lang="es-ES"/>
              <a:t>Haga clic para modificar el estilo de título del patrón</a:t>
            </a:r>
            <a:endParaRPr lang="es-CO" dirty="0"/>
          </a:p>
        </p:txBody>
      </p:sp>
      <p:sp>
        <p:nvSpPr>
          <p:cNvPr id="3" name="2 Marcador de texto"/>
          <p:cNvSpPr>
            <a:spLocks noGrp="1"/>
          </p:cNvSpPr>
          <p:nvPr>
            <p:ph type="body" idx="1"/>
            <p:custDataLst>
              <p:tags r:id="rId4"/>
            </p:custDataLst>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6" name="5 Marcador de número de diapositiva"/>
          <p:cNvSpPr>
            <a:spLocks noGrp="1"/>
          </p:cNvSpPr>
          <p:nvPr>
            <p:ph type="sldNum" sz="quarter" idx="12"/>
            <p:custDataLst>
              <p:tags r:id="rId5"/>
            </p:custDataLst>
          </p:nvPr>
        </p:nvSpPr>
        <p:spPr/>
        <p:txBody>
          <a:bodyPr/>
          <a:lstStyle>
            <a:lvl1pPr>
              <a:defRPr/>
            </a:lvl1pPr>
          </a:lstStyle>
          <a:p>
            <a:pPr>
              <a:defRPr/>
            </a:pPr>
            <a:fld id="{12D14B49-4D72-45FA-8B65-70D0AF839554}"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7" name="4 Marcador de pie de página"/>
          <p:cNvSpPr>
            <a:spLocks noGrp="1"/>
          </p:cNvSpPr>
          <p:nvPr>
            <p:ph type="ftr" sz="quarter" idx="11"/>
            <p:custDataLst>
              <p:tags r:id="rId6"/>
            </p:custDataLst>
          </p:nvPr>
        </p:nvSpPr>
        <p:spPr>
          <a:xfrm>
            <a:off x="5278783" y="6356352"/>
            <a:ext cx="3860800" cy="365125"/>
          </a:xfrm>
          <a:prstGeom prst="rect">
            <a:avLst/>
          </a:prstGeom>
        </p:spPr>
        <p:txBody>
          <a:bodyPr anchor="ctr"/>
          <a:lstStyle>
            <a:lvl1pPr>
              <a:defRPr sz="1100">
                <a:latin typeface="Candara"/>
                <a:sym typeface="Candara"/>
              </a:defRPr>
            </a:lvl1pPr>
          </a:lstStyle>
          <a:p>
            <a:pPr fontAlgn="auto">
              <a:spcBef>
                <a:spcPts val="0"/>
              </a:spcBef>
              <a:spcAft>
                <a:spcPts val="0"/>
              </a:spcAft>
              <a:defRPr/>
            </a:pPr>
            <a:endParaRPr lang="es-CO" dirty="0">
              <a:solidFill>
                <a:srgbClr val="244061">
                  <a:tint val="75000"/>
                </a:srgbClr>
              </a:solidFill>
              <a:cs typeface="+mn-cs"/>
            </a:endParaRPr>
          </a:p>
        </p:txBody>
      </p:sp>
      <p:sp>
        <p:nvSpPr>
          <p:cNvPr id="8" name="3 Marcador de fecha"/>
          <p:cNvSpPr>
            <a:spLocks noGrp="1"/>
          </p:cNvSpPr>
          <p:nvPr>
            <p:ph type="dt" sz="half" idx="10"/>
            <p:custDataLst>
              <p:tags r:id="rId7"/>
            </p:custDataLst>
          </p:nvPr>
        </p:nvSpPr>
        <p:spPr>
          <a:xfrm>
            <a:off x="1675073" y="6356352"/>
            <a:ext cx="2844800" cy="365125"/>
          </a:xfrm>
          <a:prstGeom prst="rect">
            <a:avLst/>
          </a:prstGeom>
        </p:spPr>
        <p:txBody>
          <a:bodyPr anchor="ctr"/>
          <a:lstStyle>
            <a:lvl1pPr>
              <a:defRPr sz="1100">
                <a:latin typeface="Candara"/>
                <a:sym typeface="Candara"/>
              </a:defRPr>
            </a:lvl1pPr>
          </a:lstStyle>
          <a:p>
            <a:pPr fontAlgn="auto">
              <a:spcBef>
                <a:spcPts val="0"/>
              </a:spcBef>
              <a:spcAft>
                <a:spcPts val="0"/>
              </a:spcAft>
              <a:defRPr/>
            </a:pPr>
            <a:endParaRPr lang="es-CO" dirty="0">
              <a:solidFill>
                <a:srgbClr val="244061">
                  <a:tint val="75000"/>
                </a:srgbClr>
              </a:solidFill>
              <a:cs typeface="+mn-cs"/>
            </a:endParaRPr>
          </a:p>
        </p:txBody>
      </p:sp>
    </p:spTree>
    <p:extLst>
      <p:ext uri="{BB962C8B-B14F-4D97-AF65-F5344CB8AC3E}">
        <p14:creationId xmlns:p14="http://schemas.microsoft.com/office/powerpoint/2010/main" val="142941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496" name="think-cell Slide" r:id="rId6" imgW="360" imgH="360" progId="">
                  <p:embed/>
                </p:oleObj>
              </mc:Choice>
              <mc:Fallback>
                <p:oleObj name="think-cell Slide" r:id="rId6" imgW="360" imgH="360" progId="">
                  <p:embed/>
                  <p:pic>
                    <p:nvPicPr>
                      <p:cNvPr id="0"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5 Marcador de número de diapositiva"/>
          <p:cNvSpPr>
            <a:spLocks noGrp="1"/>
          </p:cNvSpPr>
          <p:nvPr>
            <p:ph type="sldNum" sz="quarter" idx="12"/>
            <p:custDataLst>
              <p:tags r:id="rId3"/>
            </p:custDataLst>
          </p:nvPr>
        </p:nvSpPr>
        <p:spPr/>
        <p:txBody>
          <a:bodyPr/>
          <a:lstStyle>
            <a:lvl1pPr>
              <a:defRPr/>
            </a:lvl1pPr>
          </a:lstStyle>
          <a:p>
            <a:pPr>
              <a:defRPr/>
            </a:pPr>
            <a:fld id="{C2C0D9B7-3709-4AA7-BC15-71609CD14C4E}"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11" name="Title 10"/>
          <p:cNvSpPr>
            <a:spLocks noGrp="1"/>
          </p:cNvSpPr>
          <p:nvPr>
            <p:ph type="title"/>
            <p:custDataLst>
              <p:tags r:id="rId4"/>
            </p:custDataLst>
          </p:nvPr>
        </p:nvSpPr>
        <p:spPr/>
        <p:txBody>
          <a:bodyPr/>
          <a:lstStyle>
            <a:lvl1pPr>
              <a:defRPr>
                <a:solidFill>
                  <a:schemeClr val="tx2"/>
                </a:solidFill>
              </a:defRPr>
            </a:lvl1pPr>
          </a:lstStyle>
          <a:p>
            <a:r>
              <a:rPr lang="es-ES"/>
              <a:t>Haga clic para modificar el estilo de título del patrón</a:t>
            </a:r>
            <a:endParaRPr lang="en-US" dirty="0"/>
          </a:p>
        </p:txBody>
      </p:sp>
    </p:spTree>
    <p:extLst>
      <p:ext uri="{BB962C8B-B14F-4D97-AF65-F5344CB8AC3E}">
        <p14:creationId xmlns:p14="http://schemas.microsoft.com/office/powerpoint/2010/main" val="466098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4520" name="think-cell Slide" r:id="rId10" imgW="360" imgH="360" progId="">
                  <p:embed/>
                </p:oleObj>
              </mc:Choice>
              <mc:Fallback>
                <p:oleObj name="think-cell Slide" r:id="rId10" imgW="360" imgH="360" progId="">
                  <p:embed/>
                  <p:pic>
                    <p:nvPicPr>
                      <p:cNvPr id="0"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p:nvPr userDrawn="1">
            <p:custDataLst>
              <p:tags r:id="rId3"/>
            </p:custDataLst>
          </p:nvPr>
        </p:nvSpPr>
        <p:spPr>
          <a:xfrm>
            <a:off x="636905" y="1"/>
            <a:ext cx="11555095" cy="1200149"/>
          </a:xfrm>
          <a:custGeom>
            <a:avLst/>
            <a:gdLst>
              <a:gd name="connsiteX0" fmla="*/ 0 w 8404860"/>
              <a:gd name="connsiteY0" fmla="*/ 0 h 1209674"/>
              <a:gd name="connsiteX1" fmla="*/ 8404860 w 8404860"/>
              <a:gd name="connsiteY1" fmla="*/ 0 h 1209674"/>
              <a:gd name="connsiteX2" fmla="*/ 8404860 w 8404860"/>
              <a:gd name="connsiteY2" fmla="*/ 1209674 h 1209674"/>
              <a:gd name="connsiteX3" fmla="*/ 0 w 8404860"/>
              <a:gd name="connsiteY3" fmla="*/ 1209674 h 1209674"/>
              <a:gd name="connsiteX4" fmla="*/ 0 w 8404860"/>
              <a:gd name="connsiteY4" fmla="*/ 0 h 1209674"/>
              <a:gd name="connsiteX0" fmla="*/ 0 w 8656320"/>
              <a:gd name="connsiteY0" fmla="*/ 0 h 1217294"/>
              <a:gd name="connsiteX1" fmla="*/ 8656320 w 8656320"/>
              <a:gd name="connsiteY1" fmla="*/ 7620 h 1217294"/>
              <a:gd name="connsiteX2" fmla="*/ 8656320 w 8656320"/>
              <a:gd name="connsiteY2" fmla="*/ 1217294 h 1217294"/>
              <a:gd name="connsiteX3" fmla="*/ 251460 w 8656320"/>
              <a:gd name="connsiteY3" fmla="*/ 1217294 h 1217294"/>
              <a:gd name="connsiteX4" fmla="*/ 0 w 8656320"/>
              <a:gd name="connsiteY4" fmla="*/ 0 h 1217294"/>
              <a:gd name="connsiteX0" fmla="*/ 0 w 8663940"/>
              <a:gd name="connsiteY0" fmla="*/ 15240 h 1209674"/>
              <a:gd name="connsiteX1" fmla="*/ 8663940 w 8663940"/>
              <a:gd name="connsiteY1" fmla="*/ 0 h 1209674"/>
              <a:gd name="connsiteX2" fmla="*/ 8663940 w 8663940"/>
              <a:gd name="connsiteY2" fmla="*/ 1209674 h 1209674"/>
              <a:gd name="connsiteX3" fmla="*/ 259080 w 8663940"/>
              <a:gd name="connsiteY3" fmla="*/ 1209674 h 1209674"/>
              <a:gd name="connsiteX4" fmla="*/ 0 w 8663940"/>
              <a:gd name="connsiteY4" fmla="*/ 15240 h 1209674"/>
              <a:gd name="connsiteX0" fmla="*/ 0 w 8656796"/>
              <a:gd name="connsiteY0" fmla="*/ 5715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5715 h 1209674"/>
              <a:gd name="connsiteX0" fmla="*/ 0 w 8656796"/>
              <a:gd name="connsiteY0" fmla="*/ 8096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8096 h 1209674"/>
              <a:gd name="connsiteX0" fmla="*/ 0 w 8666321"/>
              <a:gd name="connsiteY0" fmla="*/ 0 h 1211103"/>
              <a:gd name="connsiteX1" fmla="*/ 8666321 w 8666321"/>
              <a:gd name="connsiteY1" fmla="*/ 1429 h 1211103"/>
              <a:gd name="connsiteX2" fmla="*/ 8666321 w 8666321"/>
              <a:gd name="connsiteY2" fmla="*/ 1211103 h 1211103"/>
              <a:gd name="connsiteX3" fmla="*/ 261461 w 8666321"/>
              <a:gd name="connsiteY3" fmla="*/ 1211103 h 1211103"/>
              <a:gd name="connsiteX4" fmla="*/ 0 w 8666321"/>
              <a:gd name="connsiteY4" fmla="*/ 0 h 121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321" h="1211103">
                <a:moveTo>
                  <a:pt x="0" y="0"/>
                </a:moveTo>
                <a:lnTo>
                  <a:pt x="8666321" y="1429"/>
                </a:lnTo>
                <a:lnTo>
                  <a:pt x="8666321" y="1211103"/>
                </a:lnTo>
                <a:lnTo>
                  <a:pt x="261461" y="1211103"/>
                </a:lnTo>
                <a:lnTo>
                  <a:pt x="0" y="0"/>
                </a:lnTo>
                <a:close/>
              </a:path>
            </a:pathLst>
          </a:cu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Title 10"/>
          <p:cNvSpPr>
            <a:spLocks noGrp="1"/>
          </p:cNvSpPr>
          <p:nvPr>
            <p:ph type="title" hasCustomPrompt="1"/>
            <p:custDataLst>
              <p:tags r:id="rId4"/>
            </p:custDataLst>
          </p:nvPr>
        </p:nvSpPr>
        <p:spPr>
          <a:xfrm>
            <a:off x="1092200" y="433513"/>
            <a:ext cx="9758384" cy="748669"/>
          </a:xfrm>
        </p:spPr>
        <p:txBody>
          <a:bodyPr/>
          <a:lstStyle>
            <a:lvl1pPr>
              <a:defRPr sz="2400" b="1">
                <a:solidFill>
                  <a:schemeClr val="tx1"/>
                </a:solidFill>
              </a:defRPr>
            </a:lvl1pPr>
          </a:lstStyle>
          <a:p>
            <a:r>
              <a:rPr lang="en-US" dirty="0"/>
              <a:t>Click to edit master title style</a:t>
            </a:r>
          </a:p>
        </p:txBody>
      </p:sp>
      <p:grpSp>
        <p:nvGrpSpPr>
          <p:cNvPr id="22" name="Group 21"/>
          <p:cNvGrpSpPr/>
          <p:nvPr userDrawn="1">
            <p:custDataLst>
              <p:tags r:id="rId5"/>
            </p:custDataLst>
          </p:nvPr>
        </p:nvGrpSpPr>
        <p:grpSpPr>
          <a:xfrm>
            <a:off x="-469900" y="-398782"/>
            <a:ext cx="1310768" cy="1598932"/>
            <a:chOff x="-1250950" y="-268289"/>
            <a:chExt cx="3263900" cy="5308600"/>
          </a:xfrm>
          <a:solidFill>
            <a:schemeClr val="accent3">
              <a:lumMod val="20000"/>
              <a:lumOff val="80000"/>
            </a:schemeClr>
          </a:solidFill>
        </p:grpSpPr>
        <p:sp>
          <p:nvSpPr>
            <p:cNvPr id="23"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sp>
          <p:nvSpPr>
            <p:cNvPr id="24"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grpSp>
      <p:pic>
        <p:nvPicPr>
          <p:cNvPr id="12" name="E719C35A-4CD6-4178-B0D0-8DA208F1799A" descr="E719C35A-4CD6-4178-B0D0-8DA208F1799A"/>
          <p:cNvPicPr>
            <a:picLocks noChangeAspect="1" noChangeArrowheads="1"/>
          </p:cNvPicPr>
          <p:nvPr userDrawn="1">
            <p:custDataLst>
              <p:tags r:id="rId6"/>
            </p:custDataLst>
          </p:nvPr>
        </p:nvPicPr>
        <p:blipFill rotWithShape="1">
          <a:blip r:embed="rId12" cstate="email">
            <a:clrChange>
              <a:clrFrom>
                <a:srgbClr val="FFFFFE"/>
              </a:clrFrom>
              <a:clrTo>
                <a:srgbClr val="FFFFFE">
                  <a:alpha val="0"/>
                </a:srgbClr>
              </a:clrTo>
            </a:clrChange>
          </a:blip>
          <a:srcRect l="16910" t="12070" r="20026" b="11812"/>
          <a:stretch/>
        </p:blipFill>
        <p:spPr bwMode="auto">
          <a:xfrm>
            <a:off x="9575805" y="6198202"/>
            <a:ext cx="912564" cy="637757"/>
          </a:xfrm>
          <a:prstGeom prst="rect">
            <a:avLst/>
          </a:prstGeom>
          <a:noFill/>
          <a:ln w="9525">
            <a:noFill/>
            <a:miter lim="800000"/>
            <a:headEnd/>
            <a:tailEnd/>
          </a:ln>
        </p:spPr>
      </p:pic>
      <p:pic>
        <p:nvPicPr>
          <p:cNvPr id="13" name="Picture 7" descr="http://www.mininterior.gov.co/sites/default/files/galeria-imagenes/2014-logo_web_eslogan.png"/>
          <p:cNvPicPr>
            <a:picLocks noChangeAspect="1" noChangeArrowheads="1"/>
          </p:cNvPicPr>
          <p:nvPr userDrawn="1">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0658318" y="6305273"/>
            <a:ext cx="1297527" cy="4652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custDataLst>
              <p:tags r:id="rId8"/>
            </p:custDataLst>
          </p:nvPr>
        </p:nvSpPr>
        <p:spPr>
          <a:xfrm rot="10800000" flipH="1" flipV="1">
            <a:off x="-1" y="6724298"/>
            <a:ext cx="9385300" cy="141244"/>
          </a:xfrm>
          <a:prstGeom prst="rect">
            <a:avLst/>
          </a:prstGeom>
          <a:gradFill flip="none" rotWithShape="1">
            <a:gsLst>
              <a:gs pos="0">
                <a:schemeClr val="bg1"/>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sym typeface="Candara"/>
            </a:endParaRPr>
          </a:p>
        </p:txBody>
      </p:sp>
    </p:spTree>
    <p:extLst>
      <p:ext uri="{BB962C8B-B14F-4D97-AF65-F5344CB8AC3E}">
        <p14:creationId xmlns:p14="http://schemas.microsoft.com/office/powerpoint/2010/main" val="2464213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5544" name="think-cell Slide" r:id="rId7" imgW="360" imgH="360" progId="">
                  <p:embed/>
                </p:oleObj>
              </mc:Choice>
              <mc:Fallback>
                <p:oleObj name="think-cell Slide" r:id="rId7" imgW="360" imgH="360" progId="">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4 Marcador de pie de página"/>
          <p:cNvSpPr>
            <a:spLocks noGrp="1"/>
          </p:cNvSpPr>
          <p:nvPr>
            <p:ph type="ftr" sz="quarter" idx="11"/>
            <p:custDataLst>
              <p:tags r:id="rId3"/>
            </p:custDataLst>
          </p:nvPr>
        </p:nvSpPr>
        <p:spPr>
          <a:xfrm>
            <a:off x="5278783" y="6356352"/>
            <a:ext cx="3860800" cy="365125"/>
          </a:xfrm>
          <a:prstGeom prst="rect">
            <a:avLst/>
          </a:prstGeom>
        </p:spPr>
        <p:txBody>
          <a:bodyPr anchor="ctr"/>
          <a:lstStyle>
            <a:lvl1pPr>
              <a:defRPr sz="1100">
                <a:latin typeface="Candara"/>
                <a:sym typeface="Candara"/>
              </a:defRPr>
            </a:lvl1pPr>
          </a:lstStyle>
          <a:p>
            <a:pPr fontAlgn="auto">
              <a:spcBef>
                <a:spcPts val="0"/>
              </a:spcBef>
              <a:spcAft>
                <a:spcPts val="0"/>
              </a:spcAft>
              <a:defRPr/>
            </a:pPr>
            <a:endParaRPr lang="es-CO" dirty="0">
              <a:solidFill>
                <a:srgbClr val="244061">
                  <a:tint val="75000"/>
                </a:srgbClr>
              </a:solidFill>
              <a:cs typeface="+mn-cs"/>
            </a:endParaRPr>
          </a:p>
        </p:txBody>
      </p:sp>
      <p:sp>
        <p:nvSpPr>
          <p:cNvPr id="4" name="5 Marcador de número de diapositiva"/>
          <p:cNvSpPr>
            <a:spLocks noGrp="1"/>
          </p:cNvSpPr>
          <p:nvPr>
            <p:ph type="sldNum" sz="quarter" idx="12"/>
            <p:custDataLst>
              <p:tags r:id="rId4"/>
            </p:custDataLst>
          </p:nvPr>
        </p:nvSpPr>
        <p:spPr/>
        <p:txBody>
          <a:bodyPr/>
          <a:lstStyle>
            <a:lvl1pPr>
              <a:defRPr/>
            </a:lvl1pPr>
          </a:lstStyle>
          <a:p>
            <a:pPr>
              <a:defRPr/>
            </a:pPr>
            <a:fld id="{25E201F2-EFDD-4C4F-8749-0371D46E11D1}"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5" name="3 Marcador de fecha"/>
          <p:cNvSpPr>
            <a:spLocks noGrp="1"/>
          </p:cNvSpPr>
          <p:nvPr>
            <p:ph type="dt" sz="half" idx="10"/>
            <p:custDataLst>
              <p:tags r:id="rId5"/>
            </p:custDataLst>
          </p:nvPr>
        </p:nvSpPr>
        <p:spPr>
          <a:xfrm>
            <a:off x="1675073" y="6356352"/>
            <a:ext cx="2844800" cy="365125"/>
          </a:xfrm>
          <a:prstGeom prst="rect">
            <a:avLst/>
          </a:prstGeom>
        </p:spPr>
        <p:txBody>
          <a:bodyPr anchor="ctr"/>
          <a:lstStyle>
            <a:lvl1pPr>
              <a:defRPr sz="1100">
                <a:latin typeface="Candara"/>
                <a:sym typeface="Candara"/>
              </a:defRPr>
            </a:lvl1pPr>
          </a:lstStyle>
          <a:p>
            <a:pPr fontAlgn="auto">
              <a:spcBef>
                <a:spcPts val="0"/>
              </a:spcBef>
              <a:spcAft>
                <a:spcPts val="0"/>
              </a:spcAft>
              <a:defRPr/>
            </a:pPr>
            <a:endParaRPr lang="es-CO" dirty="0">
              <a:solidFill>
                <a:srgbClr val="244061">
                  <a:tint val="75000"/>
                </a:srgbClr>
              </a:solidFill>
              <a:cs typeface="+mn-cs"/>
            </a:endParaRPr>
          </a:p>
        </p:txBody>
      </p:sp>
    </p:spTree>
    <p:extLst>
      <p:ext uri="{BB962C8B-B14F-4D97-AF65-F5344CB8AC3E}">
        <p14:creationId xmlns:p14="http://schemas.microsoft.com/office/powerpoint/2010/main" val="355051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En blanc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568" name="think-cell Slide" r:id="rId9" imgW="360" imgH="360" progId="">
                  <p:embed/>
                </p:oleObj>
              </mc:Choice>
              <mc:Fallback>
                <p:oleObj name="think-cell Slide" r:id="rId9" imgW="360" imgH="360" progId="">
                  <p:embed/>
                  <p:pic>
                    <p:nvPicPr>
                      <p:cNvPr id="0"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userDrawn="1">
            <p:custDataLst>
              <p:tags r:id="rId3"/>
            </p:custDataLst>
          </p:nvPr>
        </p:nvSpPr>
        <p:spPr>
          <a:xfrm>
            <a:off x="1" y="0"/>
            <a:ext cx="280881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5 Marcador de número de diapositiva"/>
          <p:cNvSpPr>
            <a:spLocks noGrp="1"/>
          </p:cNvSpPr>
          <p:nvPr>
            <p:ph type="sldNum" sz="quarter" idx="12"/>
            <p:custDataLst>
              <p:tags r:id="rId4"/>
            </p:custDataLst>
          </p:nvPr>
        </p:nvSpPr>
        <p:spPr/>
        <p:txBody>
          <a:bodyPr/>
          <a:lstStyle>
            <a:lvl1pPr>
              <a:defRPr/>
            </a:lvl1pPr>
          </a:lstStyle>
          <a:p>
            <a:pPr>
              <a:defRPr/>
            </a:pPr>
            <a:fld id="{25E201F2-EFDD-4C4F-8749-0371D46E11D1}"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10" name="1 Título"/>
          <p:cNvSpPr>
            <a:spLocks noGrp="1"/>
          </p:cNvSpPr>
          <p:nvPr>
            <p:ph type="title" hasCustomPrompt="1"/>
            <p:custDataLst>
              <p:tags r:id="rId5"/>
            </p:custDataLst>
          </p:nvPr>
        </p:nvSpPr>
        <p:spPr>
          <a:xfrm>
            <a:off x="3166534" y="3683000"/>
            <a:ext cx="7941733" cy="1016000"/>
          </a:xfrm>
        </p:spPr>
        <p:txBody>
          <a:bodyPr anchor="t"/>
          <a:lstStyle>
            <a:lvl1pPr algn="l">
              <a:defRPr sz="3200" b="1" cap="none" baseline="0">
                <a:solidFill>
                  <a:schemeClr val="tx1"/>
                </a:solidFill>
              </a:defRPr>
            </a:lvl1pPr>
          </a:lstStyle>
          <a:p>
            <a:r>
              <a:rPr lang="es-ES" dirty="0"/>
              <a:t>Haga clic para modificar el estilo de título del patrón</a:t>
            </a:r>
            <a:endParaRPr lang="es-CO" dirty="0"/>
          </a:p>
        </p:txBody>
      </p:sp>
      <p:pic>
        <p:nvPicPr>
          <p:cNvPr id="11" name="E719C35A-4CD6-4178-B0D0-8DA208F1799A" descr="E719C35A-4CD6-4178-B0D0-8DA208F1799A"/>
          <p:cNvPicPr>
            <a:picLocks noChangeAspect="1" noChangeArrowheads="1"/>
          </p:cNvPicPr>
          <p:nvPr userDrawn="1">
            <p:custDataLst>
              <p:tags r:id="rId6"/>
            </p:custDataLst>
          </p:nvPr>
        </p:nvPicPr>
        <p:blipFill rotWithShape="1">
          <a:blip r:embed="rId11" cstate="email">
            <a:clrChange>
              <a:clrFrom>
                <a:srgbClr val="FFFFFE"/>
              </a:clrFrom>
              <a:clrTo>
                <a:srgbClr val="FFFFFE">
                  <a:alpha val="0"/>
                </a:srgbClr>
              </a:clrTo>
            </a:clrChange>
          </a:blip>
          <a:srcRect l="16910" t="12070" r="20026" b="11812"/>
          <a:stretch/>
        </p:blipFill>
        <p:spPr bwMode="auto">
          <a:xfrm>
            <a:off x="7144731" y="5811900"/>
            <a:ext cx="1496860" cy="1046100"/>
          </a:xfrm>
          <a:prstGeom prst="rect">
            <a:avLst/>
          </a:prstGeom>
          <a:noFill/>
          <a:ln w="9525">
            <a:noFill/>
            <a:miter lim="800000"/>
            <a:headEnd/>
            <a:tailEnd/>
          </a:ln>
        </p:spPr>
      </p:pic>
      <p:pic>
        <p:nvPicPr>
          <p:cNvPr id="12" name="Picture 7" descr="http://www.mininterior.gov.co/sites/default/files/galeria-imagenes/2014-logo_web_eslogan.png"/>
          <p:cNvPicPr>
            <a:picLocks noChangeAspect="1" noChangeArrowheads="1"/>
          </p:cNvPicPr>
          <p:nvPr userDrawn="1">
            <p:custDataLst>
              <p:tags r:id="rId7"/>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8997191" y="5920519"/>
            <a:ext cx="2311600" cy="8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83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592" name="think-cell Slide" r:id="rId9" imgW="360" imgH="360" progId="">
                  <p:embed/>
                </p:oleObj>
              </mc:Choice>
              <mc:Fallback>
                <p:oleObj name="think-cell Slide" r:id="rId9" imgW="360" imgH="360" progId="">
                  <p:embed/>
                  <p:pic>
                    <p:nvPicPr>
                      <p:cNvPr id="0"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3"/>
            </p:custDataLst>
          </p:nvPr>
        </p:nvSpPr>
        <p:spPr/>
        <p:txBody>
          <a:bodyPr/>
          <a:lstStyle>
            <a:lvl1pPr>
              <a:defRPr/>
            </a:lvl1pPr>
          </a:lstStyle>
          <a:p>
            <a:r>
              <a:rPr lang="es-ES"/>
              <a:t>Haga clic para modificar el estilo de título del patrón</a:t>
            </a:r>
            <a:endParaRPr lang="en-US"/>
          </a:p>
        </p:txBody>
      </p:sp>
      <p:sp>
        <p:nvSpPr>
          <p:cNvPr id="3" name="Content Placeholder 2"/>
          <p:cNvSpPr>
            <a:spLocks noGrp="1"/>
          </p:cNvSpPr>
          <p:nvPr>
            <p:ph idx="1"/>
            <p:custDataLst>
              <p:tags r:id="rId4"/>
            </p:custDataLst>
          </p:nvPr>
        </p:nvSpPr>
        <p:spPr>
          <a:xfrm>
            <a:off x="1675074" y="1250344"/>
            <a:ext cx="10039847" cy="512660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p:cNvSpPr>
            <a:spLocks noGrp="1"/>
          </p:cNvSpPr>
          <p:nvPr>
            <p:ph type="sldNum" sz="quarter" idx="12"/>
            <p:custDataLst>
              <p:tags r:id="rId5"/>
            </p:custDataLst>
          </p:nvPr>
        </p:nvSpPr>
        <p:spPr/>
        <p:txBody>
          <a:bodyPr/>
          <a:lstStyle>
            <a:lvl1pPr>
              <a:defRPr/>
            </a:lvl1pPr>
          </a:lstStyle>
          <a:p>
            <a:fld id="{8E18E1EC-63BD-4A12-BF8A-3B41A5EE0EAA}" type="slidenum">
              <a:rPr lang="es-CO" smtClean="0">
                <a:solidFill>
                  <a:srgbClr val="244061">
                    <a:tint val="75000"/>
                  </a:srgbClr>
                </a:solidFill>
              </a:rPr>
              <a:pPr/>
              <a:t>‹Nº›</a:t>
            </a:fld>
            <a:endParaRPr lang="es-CO" dirty="0">
              <a:solidFill>
                <a:srgbClr val="244061">
                  <a:tint val="75000"/>
                </a:srgbClr>
              </a:solidFill>
            </a:endParaRPr>
          </a:p>
        </p:txBody>
      </p:sp>
      <p:sp>
        <p:nvSpPr>
          <p:cNvPr id="7" name="3 Marcador de fecha"/>
          <p:cNvSpPr>
            <a:spLocks noGrp="1"/>
          </p:cNvSpPr>
          <p:nvPr>
            <p:ph type="dt" sz="half" idx="10"/>
            <p:custDataLst>
              <p:tags r:id="rId6"/>
            </p:custDataLst>
          </p:nvPr>
        </p:nvSpPr>
        <p:spPr>
          <a:xfrm>
            <a:off x="1675073" y="6356352"/>
            <a:ext cx="2844800" cy="365125"/>
          </a:xfrm>
          <a:prstGeom prst="rect">
            <a:avLst/>
          </a:prstGeom>
        </p:spPr>
        <p:txBody>
          <a:bodyPr anchor="ctr"/>
          <a:lstStyle>
            <a:lvl1pPr>
              <a:defRPr sz="1100">
                <a:latin typeface="Candara"/>
                <a:sym typeface="Candara"/>
              </a:defRPr>
            </a:lvl1pPr>
          </a:lstStyle>
          <a:p>
            <a:pPr fontAlgn="auto">
              <a:spcBef>
                <a:spcPts val="0"/>
              </a:spcBef>
              <a:spcAft>
                <a:spcPts val="0"/>
              </a:spcAft>
              <a:defRPr/>
            </a:pPr>
            <a:endParaRPr lang="es-CO" dirty="0">
              <a:solidFill>
                <a:srgbClr val="244061">
                  <a:tint val="75000"/>
                </a:srgbClr>
              </a:solidFill>
              <a:cs typeface="+mn-cs"/>
            </a:endParaRPr>
          </a:p>
        </p:txBody>
      </p:sp>
      <p:sp>
        <p:nvSpPr>
          <p:cNvPr id="8" name="4 Marcador de pie de página"/>
          <p:cNvSpPr>
            <a:spLocks noGrp="1"/>
          </p:cNvSpPr>
          <p:nvPr>
            <p:ph type="ftr" sz="quarter" idx="11"/>
            <p:custDataLst>
              <p:tags r:id="rId7"/>
            </p:custDataLst>
          </p:nvPr>
        </p:nvSpPr>
        <p:spPr>
          <a:xfrm>
            <a:off x="5278783" y="6356352"/>
            <a:ext cx="3860800" cy="365125"/>
          </a:xfrm>
          <a:prstGeom prst="rect">
            <a:avLst/>
          </a:prstGeom>
        </p:spPr>
        <p:txBody>
          <a:bodyPr anchor="ctr"/>
          <a:lstStyle>
            <a:lvl1pPr>
              <a:defRPr sz="1100">
                <a:latin typeface="Candara"/>
                <a:sym typeface="Candara"/>
              </a:defRPr>
            </a:lvl1pPr>
          </a:lstStyle>
          <a:p>
            <a:pPr fontAlgn="auto">
              <a:spcBef>
                <a:spcPts val="0"/>
              </a:spcBef>
              <a:spcAft>
                <a:spcPts val="0"/>
              </a:spcAft>
              <a:defRPr/>
            </a:pPr>
            <a:endParaRPr lang="es-CO" dirty="0">
              <a:solidFill>
                <a:srgbClr val="244061">
                  <a:tint val="75000"/>
                </a:srgbClr>
              </a:solidFill>
              <a:cs typeface="+mn-cs"/>
            </a:endParaRPr>
          </a:p>
        </p:txBody>
      </p:sp>
    </p:spTree>
    <p:extLst>
      <p:ext uri="{BB962C8B-B14F-4D97-AF65-F5344CB8AC3E}">
        <p14:creationId xmlns:p14="http://schemas.microsoft.com/office/powerpoint/2010/main" val="351653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18"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tags" Target="../tags/tag2.xml"/><Relationship Id="rId17"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tags" Target="../tags/tag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tags" Target="../tags/tag5.xml"/><Relationship Id="rId10" Type="http://schemas.openxmlformats.org/officeDocument/2006/relationships/vmlDrawing" Target="../drawings/vmlDrawing1.v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1"/>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400" name="think-cell Slide" r:id="rId19" imgW="360" imgH="360" progId="">
                  <p:embed/>
                </p:oleObj>
              </mc:Choice>
              <mc:Fallback>
                <p:oleObj name="think-cell Slide" r:id="rId19" imgW="360" imgH="360" progId="">
                  <p:embed/>
                  <p:pic>
                    <p:nvPicPr>
                      <p:cNvPr id="0" name="Picture 2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2 Marcador de texto"/>
          <p:cNvSpPr>
            <a:spLocks noGrp="1"/>
          </p:cNvSpPr>
          <p:nvPr>
            <p:ph type="body" idx="1"/>
            <p:custDataLst>
              <p:tags r:id="rId12"/>
            </p:custDataLst>
          </p:nvPr>
        </p:nvSpPr>
        <p:spPr bwMode="auto">
          <a:xfrm>
            <a:off x="381661" y="1250344"/>
            <a:ext cx="11439277" cy="49694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5 Marcador de número de diapositiva"/>
          <p:cNvSpPr>
            <a:spLocks noGrp="1"/>
          </p:cNvSpPr>
          <p:nvPr>
            <p:ph type="sldNum" sz="quarter" idx="4"/>
            <p:custDataLst>
              <p:tags r:id="rId13"/>
            </p:custDataLst>
          </p:nvPr>
        </p:nvSpPr>
        <p:spPr>
          <a:xfrm>
            <a:off x="11565467" y="6451342"/>
            <a:ext cx="576797" cy="365125"/>
          </a:xfrm>
          <a:prstGeom prst="rect">
            <a:avLst/>
          </a:prstGeom>
        </p:spPr>
        <p:txBody>
          <a:bodyPr vert="horz" lIns="91440" tIns="45720" rIns="91440" bIns="45720" rtlCol="0" anchor="ctr"/>
          <a:lstStyle>
            <a:lvl1pPr algn="ctr" fontAlgn="auto">
              <a:spcBef>
                <a:spcPts val="0"/>
              </a:spcBef>
              <a:spcAft>
                <a:spcPts val="0"/>
              </a:spcAft>
              <a:defRPr sz="1100" smtClean="0">
                <a:solidFill>
                  <a:schemeClr val="tx1">
                    <a:tint val="75000"/>
                  </a:schemeClr>
                </a:solidFill>
                <a:latin typeface="Candara"/>
                <a:cs typeface="+mn-cs"/>
                <a:sym typeface="Candara"/>
              </a:defRPr>
            </a:lvl1pPr>
          </a:lstStyle>
          <a:p>
            <a:pPr>
              <a:defRPr/>
            </a:pPr>
            <a:fld id="{CC308BA6-CE2B-4543-82B0-7E6DCE132E0F}" type="slidenum">
              <a:rPr lang="es-CO">
                <a:solidFill>
                  <a:srgbClr val="244061">
                    <a:tint val="75000"/>
                  </a:srgbClr>
                </a:solidFill>
              </a:rPr>
              <a:pPr>
                <a:defRPr/>
              </a:pPr>
              <a:t>‹Nº›</a:t>
            </a:fld>
            <a:endParaRPr lang="es-CO" dirty="0">
              <a:solidFill>
                <a:srgbClr val="244061">
                  <a:tint val="75000"/>
                </a:srgbClr>
              </a:solidFill>
            </a:endParaRPr>
          </a:p>
        </p:txBody>
      </p:sp>
      <p:pic>
        <p:nvPicPr>
          <p:cNvPr id="1031" name="E719C35A-4CD6-4178-B0D0-8DA208F1799A" descr="E719C35A-4CD6-4178-B0D0-8DA208F1799A"/>
          <p:cNvPicPr>
            <a:picLocks noChangeAspect="1" noChangeArrowheads="1"/>
          </p:cNvPicPr>
          <p:nvPr>
            <p:custDataLst>
              <p:tags r:id="rId14"/>
            </p:custDataLst>
          </p:nvPr>
        </p:nvPicPr>
        <p:blipFill rotWithShape="1">
          <a:blip r:embed="rId21" cstate="email">
            <a:clrChange>
              <a:clrFrom>
                <a:srgbClr val="FFFFFE"/>
              </a:clrFrom>
              <a:clrTo>
                <a:srgbClr val="FFFFFE">
                  <a:alpha val="0"/>
                </a:srgbClr>
              </a:clrTo>
            </a:clrChange>
          </a:blip>
          <a:srcRect l="16910" t="12070" r="20026" b="11812"/>
          <a:stretch/>
        </p:blipFill>
        <p:spPr bwMode="auto">
          <a:xfrm>
            <a:off x="9169400" y="6288822"/>
            <a:ext cx="824432" cy="576165"/>
          </a:xfrm>
          <a:prstGeom prst="rect">
            <a:avLst/>
          </a:prstGeom>
          <a:noFill/>
          <a:ln w="9525">
            <a:noFill/>
            <a:miter lim="800000"/>
            <a:headEnd/>
            <a:tailEnd/>
          </a:ln>
        </p:spPr>
      </p:pic>
      <p:pic>
        <p:nvPicPr>
          <p:cNvPr id="10" name="Picture 7" descr="http://www.mininterior.gov.co/sites/default/files/galeria-imagenes/2014-logo_web_eslogan.png"/>
          <p:cNvPicPr>
            <a:picLocks noChangeAspect="1" noChangeArrowheads="1"/>
          </p:cNvPicPr>
          <p:nvPr userDrawn="1">
            <p:custDataLst>
              <p:tags r:id="rId15"/>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0137766" y="6363329"/>
            <a:ext cx="1297527" cy="465248"/>
          </a:xfrm>
          <a:prstGeom prst="rect">
            <a:avLst/>
          </a:prstGeom>
          <a:noFill/>
          <a:extLst>
            <a:ext uri="{909E8E84-426E-40DD-AFC4-6F175D3DCCD1}">
              <a14:hiddenFill xmlns:a14="http://schemas.microsoft.com/office/drawing/2010/main">
                <a:solidFill>
                  <a:srgbClr val="FFFFFF"/>
                </a:solidFill>
              </a14:hiddenFill>
            </a:ext>
          </a:extLst>
        </p:spPr>
      </p:pic>
      <p:sp>
        <p:nvSpPr>
          <p:cNvPr id="1026" name="1 Marcador de título"/>
          <p:cNvSpPr>
            <a:spLocks noGrp="1"/>
          </p:cNvSpPr>
          <p:nvPr>
            <p:ph type="title"/>
            <p:custDataLst>
              <p:tags r:id="rId16"/>
            </p:custDataLst>
          </p:nvPr>
        </p:nvSpPr>
        <p:spPr bwMode="auto">
          <a:xfrm>
            <a:off x="381662" y="262341"/>
            <a:ext cx="11460481" cy="74866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s-ES" dirty="0"/>
              <a:t>Haga clic para modificar el estilo de título del patrón</a:t>
            </a:r>
            <a:endParaRPr lang="es-CO" dirty="0"/>
          </a:p>
        </p:txBody>
      </p:sp>
      <p:sp>
        <p:nvSpPr>
          <p:cNvPr id="19" name="Rectangle 18"/>
          <p:cNvSpPr/>
          <p:nvPr userDrawn="1">
            <p:custDataLst>
              <p:tags r:id="rId17"/>
            </p:custDataLst>
          </p:nvPr>
        </p:nvSpPr>
        <p:spPr>
          <a:xfrm rot="10800000" flipH="1" flipV="1">
            <a:off x="380337" y="1059060"/>
            <a:ext cx="11452889" cy="45721"/>
          </a:xfrm>
          <a:prstGeom prst="rect">
            <a:avLst/>
          </a:prstGeom>
          <a:gradFill flip="none" rotWithShape="1">
            <a:gsLst>
              <a:gs pos="0">
                <a:schemeClr val="bg2">
                  <a:lumMod val="90000"/>
                  <a:alpha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ndara"/>
              <a:sym typeface="Candara"/>
            </a:endParaRPr>
          </a:p>
        </p:txBody>
      </p:sp>
      <p:sp>
        <p:nvSpPr>
          <p:cNvPr id="12" name="Rectangle 11"/>
          <p:cNvSpPr/>
          <p:nvPr userDrawn="1">
            <p:custDataLst>
              <p:tags r:id="rId18"/>
            </p:custDataLst>
          </p:nvPr>
        </p:nvSpPr>
        <p:spPr>
          <a:xfrm rot="10800000" flipH="1" flipV="1">
            <a:off x="-1" y="6724298"/>
            <a:ext cx="8956676" cy="141244"/>
          </a:xfrm>
          <a:prstGeom prst="rect">
            <a:avLst/>
          </a:prstGeom>
          <a:gradFill flip="none" rotWithShape="1">
            <a:gsLst>
              <a:gs pos="0">
                <a:schemeClr val="bg1"/>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sym typeface="Candara"/>
            </a:endParaRPr>
          </a:p>
        </p:txBody>
      </p:sp>
    </p:spTree>
    <p:extLst>
      <p:ext uri="{BB962C8B-B14F-4D97-AF65-F5344CB8AC3E}">
        <p14:creationId xmlns:p14="http://schemas.microsoft.com/office/powerpoint/2010/main" val="2912348786"/>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Lst>
  <p:hf hdr="0" ftr="0" dt="0"/>
  <p:txStyles>
    <p:titleStyle>
      <a:lvl1pPr algn="l" rtl="0" eaLnBrk="1" fontAlgn="base" hangingPunct="1">
        <a:spcBef>
          <a:spcPct val="0"/>
        </a:spcBef>
        <a:spcAft>
          <a:spcPct val="0"/>
        </a:spcAft>
        <a:defRPr sz="2400" b="1" kern="1200">
          <a:solidFill>
            <a:schemeClr val="accent4"/>
          </a:solidFill>
          <a:latin typeface="Candara"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1.emf"/><Relationship Id="rId2" Type="http://schemas.openxmlformats.org/officeDocument/2006/relationships/tags" Target="../tags/tag57.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4.xml"/><Relationship Id="rId7" Type="http://schemas.openxmlformats.org/officeDocument/2006/relationships/image" Target="../media/image17.jpg"/><Relationship Id="rId2" Type="http://schemas.openxmlformats.org/officeDocument/2006/relationships/tags" Target="../tags/tag72.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10" Type="http://schemas.openxmlformats.org/officeDocument/2006/relationships/image" Target="../media/image20.jpg"/><Relationship Id="rId4" Type="http://schemas.openxmlformats.org/officeDocument/2006/relationships/notesSlide" Target="../notesSlides/notesSlide10.xml"/><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74.xml"/><Relationship Id="rId7" Type="http://schemas.openxmlformats.org/officeDocument/2006/relationships/image" Target="../media/image1.emf"/><Relationship Id="rId2" Type="http://schemas.openxmlformats.org/officeDocument/2006/relationships/tags" Target="../tags/tag73.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4.xml"/><Relationship Id="rId7" Type="http://schemas.openxmlformats.org/officeDocument/2006/relationships/image" Target="../media/image22.jpeg"/><Relationship Id="rId12" Type="http://schemas.openxmlformats.org/officeDocument/2006/relationships/image" Target="../media/image27.jpg"/><Relationship Id="rId2" Type="http://schemas.openxmlformats.org/officeDocument/2006/relationships/tags" Target="../tags/tag75.xml"/><Relationship Id="rId1" Type="http://schemas.openxmlformats.org/officeDocument/2006/relationships/vmlDrawing" Target="../drawings/vmlDrawing21.vml"/><Relationship Id="rId6" Type="http://schemas.openxmlformats.org/officeDocument/2006/relationships/image" Target="../media/image1.emf"/><Relationship Id="rId11" Type="http://schemas.openxmlformats.org/officeDocument/2006/relationships/image" Target="../media/image26.jpeg"/><Relationship Id="rId5" Type="http://schemas.openxmlformats.org/officeDocument/2006/relationships/oleObject" Target="../embeddings/oleObject21.bin"/><Relationship Id="rId10" Type="http://schemas.openxmlformats.org/officeDocument/2006/relationships/image" Target="../media/image25.jpeg"/><Relationship Id="rId4" Type="http://schemas.openxmlformats.org/officeDocument/2006/relationships/notesSlide" Target="../notesSlides/notesSlide12.xml"/><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77.xml"/><Relationship Id="rId7" Type="http://schemas.openxmlformats.org/officeDocument/2006/relationships/image" Target="../media/image1.emf"/><Relationship Id="rId2" Type="http://schemas.openxmlformats.org/officeDocument/2006/relationships/tags" Target="../tags/tag76.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2.png"/><Relationship Id="rId3" Type="http://schemas.openxmlformats.org/officeDocument/2006/relationships/tags" Target="../tags/tag79.xml"/><Relationship Id="rId7" Type="http://schemas.openxmlformats.org/officeDocument/2006/relationships/notesSlide" Target="../notesSlides/notesSlide14.xml"/><Relationship Id="rId12" Type="http://schemas.openxmlformats.org/officeDocument/2006/relationships/image" Target="../media/image31.png"/><Relationship Id="rId2" Type="http://schemas.openxmlformats.org/officeDocument/2006/relationships/tags" Target="../tags/tag78.xml"/><Relationship Id="rId1" Type="http://schemas.openxmlformats.org/officeDocument/2006/relationships/vmlDrawing" Target="../drawings/vmlDrawing23.vml"/><Relationship Id="rId6" Type="http://schemas.openxmlformats.org/officeDocument/2006/relationships/slideLayout" Target="../slideLayouts/slideLayout4.xml"/><Relationship Id="rId11" Type="http://schemas.openxmlformats.org/officeDocument/2006/relationships/image" Target="../media/image30.png"/><Relationship Id="rId5" Type="http://schemas.openxmlformats.org/officeDocument/2006/relationships/tags" Target="../tags/tag81.xml"/><Relationship Id="rId10" Type="http://schemas.openxmlformats.org/officeDocument/2006/relationships/image" Target="../media/image29.png"/><Relationship Id="rId4" Type="http://schemas.openxmlformats.org/officeDocument/2006/relationships/tags" Target="../tags/tag80.xml"/><Relationship Id="rId9" Type="http://schemas.openxmlformats.org/officeDocument/2006/relationships/image" Target="../media/image1.emf"/></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83.xml"/><Relationship Id="rId7" Type="http://schemas.openxmlformats.org/officeDocument/2006/relationships/image" Target="../media/image1.emf"/><Relationship Id="rId2" Type="http://schemas.openxmlformats.org/officeDocument/2006/relationships/tags" Target="../tags/tag82.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tags" Target="../tags/tag84.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16.xml"/><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tags" Target="../tags/tag86.xml"/><Relationship Id="rId7" Type="http://schemas.openxmlformats.org/officeDocument/2006/relationships/image" Target="../media/image1.emf"/><Relationship Id="rId2" Type="http://schemas.openxmlformats.org/officeDocument/2006/relationships/tags" Target="../tags/tag85.xml"/><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notesSlide" Target="../notesSlides/notesSlide17.xml"/><Relationship Id="rId4" Type="http://schemas.openxmlformats.org/officeDocument/2006/relationships/slideLayout" Target="../slideLayouts/slideLayout4.xml"/><Relationship Id="rId9" Type="http://schemas.openxmlformats.org/officeDocument/2006/relationships/image" Target="cid:ce40346d-ae1a-4e0e-9f74-fb619cbb7b51"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slideLayout" Target="../slideLayouts/slideLayout4.xml"/><Relationship Id="rId7" Type="http://schemas.openxmlformats.org/officeDocument/2006/relationships/image" Target="../media/image38.jpeg"/><Relationship Id="rId2" Type="http://schemas.openxmlformats.org/officeDocument/2006/relationships/tags" Target="../tags/tag87.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0.jpeg"/><Relationship Id="rId2" Type="http://schemas.openxmlformats.org/officeDocument/2006/relationships/tags" Target="../tags/tag88.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60.xml"/><Relationship Id="rId7" Type="http://schemas.openxmlformats.org/officeDocument/2006/relationships/image" Target="../media/image1.emf"/><Relationship Id="rId2" Type="http://schemas.openxmlformats.org/officeDocument/2006/relationships/tags" Target="../tags/tag59.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4.xml"/><Relationship Id="rId7" Type="http://schemas.openxmlformats.org/officeDocument/2006/relationships/image" Target="../media/image41.jpeg"/><Relationship Id="rId2" Type="http://schemas.openxmlformats.org/officeDocument/2006/relationships/tags" Target="../tags/tag89.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notesSlide" Target="../notesSlides/notesSlide20.xml"/><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91.xml"/><Relationship Id="rId7" Type="http://schemas.openxmlformats.org/officeDocument/2006/relationships/image" Target="../media/image1.emf"/><Relationship Id="rId2" Type="http://schemas.openxmlformats.org/officeDocument/2006/relationships/tags" Target="../tags/tag90.xml"/><Relationship Id="rId1" Type="http://schemas.openxmlformats.org/officeDocument/2006/relationships/vmlDrawing" Target="../drawings/vmlDrawing30.vml"/><Relationship Id="rId6" Type="http://schemas.openxmlformats.org/officeDocument/2006/relationships/oleObject" Target="../embeddings/oleObject30.bin"/><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4.xml"/><Relationship Id="rId7" Type="http://schemas.openxmlformats.org/officeDocument/2006/relationships/image" Target="../media/image45.jpeg"/><Relationship Id="rId2" Type="http://schemas.openxmlformats.org/officeDocument/2006/relationships/tags" Target="../tags/tag92.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31.bin"/><Relationship Id="rId10" Type="http://schemas.openxmlformats.org/officeDocument/2006/relationships/image" Target="../media/image48.jpeg"/><Relationship Id="rId4" Type="http://schemas.openxmlformats.org/officeDocument/2006/relationships/notesSlide" Target="../notesSlides/notesSlide22.xml"/><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94.xml"/><Relationship Id="rId7" Type="http://schemas.openxmlformats.org/officeDocument/2006/relationships/image" Target="../media/image1.emf"/><Relationship Id="rId2" Type="http://schemas.openxmlformats.org/officeDocument/2006/relationships/tags" Target="../tags/tag93.xml"/><Relationship Id="rId1" Type="http://schemas.openxmlformats.org/officeDocument/2006/relationships/vmlDrawing" Target="../drawings/vmlDrawing32.vml"/><Relationship Id="rId6" Type="http://schemas.openxmlformats.org/officeDocument/2006/relationships/oleObject" Target="../embeddings/oleObject32.bin"/><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emf"/><Relationship Id="rId2" Type="http://schemas.openxmlformats.org/officeDocument/2006/relationships/tags" Target="../tags/tag95.xml"/><Relationship Id="rId1" Type="http://schemas.openxmlformats.org/officeDocument/2006/relationships/vmlDrawing" Target="../drawings/vmlDrawing33.vml"/><Relationship Id="rId6" Type="http://schemas.openxmlformats.org/officeDocument/2006/relationships/oleObject" Target="../embeddings/oleObject32.bin"/><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tags" Target="../tags/tag97.xml"/><Relationship Id="rId1" Type="http://schemas.openxmlformats.org/officeDocument/2006/relationships/vmlDrawing" Target="../drawings/vmlDrawing34.vml"/><Relationship Id="rId6" Type="http://schemas.openxmlformats.org/officeDocument/2006/relationships/image" Target="../media/image1.emf"/><Relationship Id="rId11" Type="http://schemas.openxmlformats.org/officeDocument/2006/relationships/image" Target="../media/image54.png"/><Relationship Id="rId5" Type="http://schemas.openxmlformats.org/officeDocument/2006/relationships/oleObject" Target="../embeddings/oleObject33.bin"/><Relationship Id="rId10" Type="http://schemas.openxmlformats.org/officeDocument/2006/relationships/image" Target="../media/image53.jpeg"/><Relationship Id="rId4" Type="http://schemas.openxmlformats.org/officeDocument/2006/relationships/notesSlide" Target="../notesSlides/notesSlide25.xml"/><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62.xml"/><Relationship Id="rId7" Type="http://schemas.openxmlformats.org/officeDocument/2006/relationships/image" Target="../media/image1.emf"/><Relationship Id="rId2" Type="http://schemas.openxmlformats.org/officeDocument/2006/relationships/tags" Target="../tags/tag61.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4.xml"/><Relationship Id="rId7" Type="http://schemas.openxmlformats.org/officeDocument/2006/relationships/image" Target="../media/image6.jpeg"/><Relationship Id="rId2" Type="http://schemas.openxmlformats.org/officeDocument/2006/relationships/tags" Target="../tags/tag63.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4.xml"/><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5.xml"/><Relationship Id="rId7" Type="http://schemas.openxmlformats.org/officeDocument/2006/relationships/image" Target="../media/image1.emf"/><Relationship Id="rId2" Type="http://schemas.openxmlformats.org/officeDocument/2006/relationships/tags" Target="../tags/tag64.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7.xml"/><Relationship Id="rId7" Type="http://schemas.openxmlformats.org/officeDocument/2006/relationships/image" Target="../media/image1.emf"/><Relationship Id="rId2" Type="http://schemas.openxmlformats.org/officeDocument/2006/relationships/tags" Target="../tags/tag66.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jpeg"/><Relationship Id="rId3" Type="http://schemas.openxmlformats.org/officeDocument/2006/relationships/slideLayout" Target="../slideLayouts/slideLayout4.xml"/><Relationship Id="rId7" Type="http://schemas.openxmlformats.org/officeDocument/2006/relationships/image" Target="../media/image10.jpeg"/><Relationship Id="rId12" Type="http://schemas.openxmlformats.org/officeDocument/2006/relationships/image" Target="../media/image14.jpeg"/><Relationship Id="rId2" Type="http://schemas.openxmlformats.org/officeDocument/2006/relationships/tags" Target="../tags/tag68.xml"/><Relationship Id="rId1" Type="http://schemas.openxmlformats.org/officeDocument/2006/relationships/vmlDrawing" Target="../drawings/vmlDrawing16.vml"/><Relationship Id="rId6" Type="http://schemas.openxmlformats.org/officeDocument/2006/relationships/image" Target="../media/image1.emf"/><Relationship Id="rId11" Type="http://schemas.microsoft.com/office/2007/relationships/hdphoto" Target="../media/hdphoto1.wdp"/><Relationship Id="rId5" Type="http://schemas.openxmlformats.org/officeDocument/2006/relationships/oleObject" Target="../embeddings/oleObject16.bin"/><Relationship Id="rId10" Type="http://schemas.openxmlformats.org/officeDocument/2006/relationships/image" Target="../media/image13.jpeg"/><Relationship Id="rId4" Type="http://schemas.openxmlformats.org/officeDocument/2006/relationships/notesSlide" Target="../notesSlides/notesSlide7.xm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1.emf"/><Relationship Id="rId2" Type="http://schemas.openxmlformats.org/officeDocument/2006/relationships/tags" Target="../tags/tag69.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tags" Target="../tags/tag71.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Object 127"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8616" name="think-cell Slide" r:id="rId6" imgW="360" imgH="360" progId="">
                  <p:embed/>
                </p:oleObj>
              </mc:Choice>
              <mc:Fallback>
                <p:oleObj name="think-cell Slide" r:id="rId6" imgW="360" imgH="360" progId="">
                  <p:embed/>
                  <p:pic>
                    <p:nvPicPr>
                      <p:cNvPr id="0"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itle 38"/>
          <p:cNvSpPr>
            <a:spLocks noGrp="1"/>
          </p:cNvSpPr>
          <p:nvPr>
            <p:ph type="ctrTitle"/>
          </p:nvPr>
        </p:nvSpPr>
        <p:spPr>
          <a:xfrm>
            <a:off x="3215680" y="1077993"/>
            <a:ext cx="7848872" cy="910847"/>
          </a:xfrm>
        </p:spPr>
        <p:txBody>
          <a:bodyPr/>
          <a:lstStyle/>
          <a:p>
            <a:r>
              <a:rPr lang="es-ES" dirty="0">
                <a:solidFill>
                  <a:schemeClr val="tx2"/>
                </a:solidFill>
              </a:rPr>
              <a:t>AVANCES PROYECTOS AUTOPISTAS 4G</a:t>
            </a:r>
            <a:endParaRPr lang="en-US" dirty="0">
              <a:solidFill>
                <a:schemeClr val="tx2"/>
              </a:solidFill>
            </a:endParaRPr>
          </a:p>
        </p:txBody>
      </p:sp>
      <p:sp>
        <p:nvSpPr>
          <p:cNvPr id="15" name="Text Placeholder 131"/>
          <p:cNvSpPr>
            <a:spLocks noGrp="1"/>
          </p:cNvSpPr>
          <p:nvPr>
            <p:ph type="body" sz="quarter" idx="10"/>
            <p:custDataLst>
              <p:tags r:id="rId3"/>
            </p:custDataLst>
          </p:nvPr>
        </p:nvSpPr>
        <p:spPr>
          <a:xfrm>
            <a:off x="3837084" y="4248150"/>
            <a:ext cx="3219450" cy="361950"/>
          </a:xfrm>
        </p:spPr>
        <p:txBody>
          <a:bodyPr/>
          <a:lstStyle/>
          <a:p>
            <a:r>
              <a:rPr lang="es-ES" dirty="0"/>
              <a:t>Septiembre de 2016</a:t>
            </a:r>
            <a:endParaRPr lang="en-US" dirty="0"/>
          </a:p>
        </p:txBody>
      </p:sp>
    </p:spTree>
    <p:extLst>
      <p:ext uri="{BB962C8B-B14F-4D97-AF65-F5344CB8AC3E}">
        <p14:creationId xmlns:p14="http://schemas.microsoft.com/office/powerpoint/2010/main" val="194762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2222"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10</a:t>
            </a:fld>
            <a:endParaRPr lang="es-CO" dirty="0">
              <a:solidFill>
                <a:srgbClr val="244061">
                  <a:tint val="75000"/>
                </a:srgbClr>
              </a:solidFill>
            </a:endParaRPr>
          </a:p>
        </p:txBody>
      </p:sp>
      <p:sp>
        <p:nvSpPr>
          <p:cNvPr id="16" name="Title 11"/>
          <p:cNvSpPr>
            <a:spLocks noGrp="1"/>
          </p:cNvSpPr>
          <p:nvPr>
            <p:ph type="title"/>
          </p:nvPr>
        </p:nvSpPr>
        <p:spPr>
          <a:xfrm>
            <a:off x="1810247" y="262341"/>
            <a:ext cx="8595361" cy="748669"/>
          </a:xfrm>
        </p:spPr>
        <p:txBody>
          <a:bodyPr/>
          <a:lstStyle/>
          <a:p>
            <a:r>
              <a:rPr lang="es-ES" dirty="0"/>
              <a:t>	Transversal Río de Oro – </a:t>
            </a:r>
            <a:r>
              <a:rPr lang="es-ES" dirty="0" err="1"/>
              <a:t>Aguaclara</a:t>
            </a:r>
            <a:r>
              <a:rPr lang="es-ES" dirty="0"/>
              <a:t> – Gamarra – Tramo 8</a:t>
            </a:r>
            <a:endParaRPr lang="en-US" dirty="0"/>
          </a:p>
        </p:txBody>
      </p:sp>
      <p:sp>
        <p:nvSpPr>
          <p:cNvPr id="19" name="CuadroTexto 18"/>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3</a:t>
            </a:r>
            <a:endParaRPr lang="es-CO" b="1" dirty="0">
              <a:solidFill>
                <a:srgbClr val="386295"/>
              </a:solidFill>
              <a:latin typeface="Calibri"/>
              <a:cs typeface="+mn-cs"/>
            </a:endParaRPr>
          </a:p>
        </p:txBody>
      </p:sp>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5079" y="1278549"/>
            <a:ext cx="3884076" cy="2276872"/>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7967" y="1328233"/>
            <a:ext cx="4096917" cy="2299429"/>
          </a:xfrm>
          <a:prstGeom prst="rect">
            <a:avLst/>
          </a:prstGeom>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5169" y="3961213"/>
            <a:ext cx="4083895" cy="2302262"/>
          </a:xfrm>
          <a:prstGeom prst="rect">
            <a:avLst/>
          </a:prstGeom>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7969" y="3961214"/>
            <a:ext cx="4096916" cy="2299428"/>
          </a:xfrm>
          <a:prstGeom prst="rect">
            <a:avLst/>
          </a:prstGeom>
        </p:spPr>
      </p:pic>
    </p:spTree>
    <p:extLst>
      <p:ext uri="{BB962C8B-B14F-4D97-AF65-F5344CB8AC3E}">
        <p14:creationId xmlns:p14="http://schemas.microsoft.com/office/powerpoint/2010/main" val="2639826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5511"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11</a:t>
            </a:fld>
            <a:endParaRPr lang="es-CO" dirty="0">
              <a:solidFill>
                <a:srgbClr val="244061">
                  <a:tint val="75000"/>
                </a:srgbClr>
              </a:solidFill>
            </a:endParaRPr>
          </a:p>
        </p:txBody>
      </p:sp>
      <p:sp>
        <p:nvSpPr>
          <p:cNvPr id="5" name="Content Placeholder 2"/>
          <p:cNvSpPr txBox="1">
            <a:spLocks/>
          </p:cNvSpPr>
          <p:nvPr>
            <p:custDataLst>
              <p:tags r:id="rId3"/>
            </p:custDataLst>
          </p:nvPr>
        </p:nvSpPr>
        <p:spPr bwMode="auto">
          <a:xfrm>
            <a:off x="5519936" y="1132096"/>
            <a:ext cx="4655128" cy="530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pPr>
            <a:r>
              <a:rPr lang="es-ES" sz="1500" b="1" dirty="0">
                <a:solidFill>
                  <a:srgbClr val="244061"/>
                </a:solidFill>
                <a:latin typeface="Candara" pitchFamily="34" charset="0"/>
                <a:sym typeface="Museo Sans 500"/>
              </a:rPr>
              <a:t>Unidad Funcional de Inicio:</a:t>
            </a:r>
            <a:r>
              <a:rPr lang="es-ES" sz="1500" dirty="0">
                <a:solidFill>
                  <a:srgbClr val="244061"/>
                </a:solidFill>
                <a:latin typeface="Candara" pitchFamily="34" charset="0"/>
                <a:sym typeface="Museo Sans 500"/>
              </a:rPr>
              <a:t> UF 2: Girardot – Guataquí (36,5 Km) y UF3 Guataquí – Cambao (51 Km)</a:t>
            </a:r>
          </a:p>
          <a:p>
            <a:pPr algn="just" eaLnBrk="1" fontAlgn="auto" hangingPunct="1">
              <a:spcBef>
                <a:spcPts val="0"/>
              </a:spcBef>
              <a:spcAft>
                <a:spcPts val="0"/>
              </a:spcAft>
              <a:buClr>
                <a:srgbClr val="3A4A98"/>
              </a:buClr>
              <a:buSzPct val="120000"/>
            </a:pPr>
            <a:endParaRPr lang="es-ES" sz="15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500" b="1" dirty="0">
                <a:solidFill>
                  <a:srgbClr val="244061"/>
                </a:solidFill>
                <a:latin typeface="Candara" pitchFamily="34" charset="0"/>
                <a:sym typeface="Museo Sans 500"/>
              </a:rPr>
              <a:t>Tipo de Intervención: </a:t>
            </a:r>
            <a:r>
              <a:rPr lang="es-ES" sz="1500" dirty="0">
                <a:solidFill>
                  <a:srgbClr val="244061"/>
                </a:solidFill>
                <a:latin typeface="Candara" pitchFamily="34" charset="0"/>
                <a:sym typeface="Museo Sans 500"/>
              </a:rPr>
              <a:t>Mejoramiento</a:t>
            </a:r>
          </a:p>
          <a:p>
            <a:pPr algn="just" eaLnBrk="1" fontAlgn="auto" hangingPunct="1">
              <a:spcBef>
                <a:spcPts val="0"/>
              </a:spcBef>
              <a:spcAft>
                <a:spcPts val="0"/>
              </a:spcAft>
              <a:buClr>
                <a:srgbClr val="3A4A98"/>
              </a:buClr>
              <a:buSzPct val="120000"/>
            </a:pPr>
            <a:endParaRPr lang="es-ES" sz="15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500" b="1" dirty="0">
                <a:solidFill>
                  <a:srgbClr val="244061"/>
                </a:solidFill>
                <a:latin typeface="Candara" pitchFamily="34" charset="0"/>
                <a:sym typeface="Museo Sans 500"/>
              </a:rPr>
              <a:t>Fecha de Inicio: </a:t>
            </a:r>
            <a:r>
              <a:rPr lang="es-ES" sz="1500" dirty="0">
                <a:solidFill>
                  <a:srgbClr val="244061"/>
                </a:solidFill>
                <a:latin typeface="Candara" pitchFamily="34" charset="0"/>
                <a:sym typeface="Museo Sans 500"/>
              </a:rPr>
              <a:t>3 de noviembre de 2015, actualmente se adelantan actividades, movimiento de tierras, corte de taludes, construcción de obras de drenaje, conformación y construcción de terraplenes, conformación estructura de vía acorde a lo proyectado en el Plan de obra del Proyecto.</a:t>
            </a:r>
          </a:p>
          <a:p>
            <a:pPr algn="just" eaLnBrk="1" fontAlgn="auto" hangingPunct="1">
              <a:spcBef>
                <a:spcPts val="0"/>
              </a:spcBef>
              <a:spcAft>
                <a:spcPts val="0"/>
              </a:spcAft>
              <a:buClr>
                <a:srgbClr val="3A4A98"/>
              </a:buClr>
              <a:buSzPct val="120000"/>
            </a:pPr>
            <a:endParaRPr lang="es-ES" sz="15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500" b="1" dirty="0">
                <a:solidFill>
                  <a:schemeClr val="tx2"/>
                </a:solidFill>
                <a:latin typeface="Candara" pitchFamily="34" charset="0"/>
                <a:sym typeface="Museo Sans 500"/>
              </a:rPr>
              <a:t>Estado Actual:  </a:t>
            </a:r>
            <a:r>
              <a:rPr lang="es-ES" sz="1500" dirty="0">
                <a:solidFill>
                  <a:schemeClr val="tx2"/>
                </a:solidFill>
                <a:latin typeface="Candara" pitchFamily="34" charset="0"/>
                <a:sym typeface="Museo Sans 500"/>
              </a:rPr>
              <a:t>En etapa de Construcción, UF 1, 2, 3, 4 y 5</a:t>
            </a:r>
            <a:endParaRPr lang="es-ES" sz="15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ES" sz="15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500" b="1" i="1" dirty="0">
                <a:solidFill>
                  <a:schemeClr val="tx2"/>
                </a:solidFill>
                <a:latin typeface="Candara" pitchFamily="34" charset="0"/>
                <a:sym typeface="Museo Sans 500"/>
              </a:rPr>
              <a:t>Inconvenientes: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endParaRPr lang="es-CO" sz="1500" b="1" i="1" dirty="0">
              <a:solidFill>
                <a:srgbClr val="FF0000"/>
              </a:solidFill>
              <a:latin typeface="Candara" pitchFamily="34" charset="0"/>
              <a:sym typeface="Museo Sans 500"/>
            </a:endParaRP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CO" sz="1500" dirty="0">
                <a:solidFill>
                  <a:srgbClr val="244061"/>
                </a:solidFill>
                <a:latin typeface="Candara" pitchFamily="34" charset="0"/>
                <a:sym typeface="Museo Sans 500"/>
              </a:rPr>
              <a:t>Las prospecciones arqueológicas y hallazgos fortuitos han impactado el inicio de actividades previsto en el plan de obra para la construcción del Puente de Flandes de la Unidad Funciona 1.</a:t>
            </a:r>
            <a:endParaRPr lang="es-ES" sz="15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ES" sz="15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500" b="1" dirty="0">
                <a:solidFill>
                  <a:srgbClr val="244061"/>
                </a:solidFill>
                <a:latin typeface="Candara" pitchFamily="34" charset="0"/>
                <a:sym typeface="Museo Sans 500"/>
              </a:rPr>
              <a:t>Plazo de Construcción: </a:t>
            </a:r>
            <a:r>
              <a:rPr lang="es-ES" sz="1500" dirty="0">
                <a:solidFill>
                  <a:srgbClr val="244061"/>
                </a:solidFill>
                <a:latin typeface="Candara" pitchFamily="34" charset="0"/>
                <a:sym typeface="Museo Sans 500"/>
              </a:rPr>
              <a:t>1080 días. (3 de noviembre de 2015 al 02 de noviembre de 2018)</a:t>
            </a:r>
          </a:p>
        </p:txBody>
      </p:sp>
      <p:pic>
        <p:nvPicPr>
          <p:cNvPr id="2" name="Imagen 1"/>
          <p:cNvPicPr>
            <a:picLocks noChangeAspect="1"/>
          </p:cNvPicPr>
          <p:nvPr/>
        </p:nvPicPr>
        <p:blipFill>
          <a:blip r:embed="rId8" cstate="print"/>
          <a:stretch>
            <a:fillRect/>
          </a:stretch>
        </p:blipFill>
        <p:spPr>
          <a:xfrm>
            <a:off x="911424" y="1275886"/>
            <a:ext cx="4104456" cy="4823040"/>
          </a:xfrm>
          <a:prstGeom prst="rect">
            <a:avLst/>
          </a:prstGeom>
        </p:spPr>
      </p:pic>
      <p:sp>
        <p:nvSpPr>
          <p:cNvPr id="8" name="Title 11"/>
          <p:cNvSpPr>
            <a:spLocks noGrp="1"/>
          </p:cNvSpPr>
          <p:nvPr>
            <p:ph type="title"/>
          </p:nvPr>
        </p:nvSpPr>
        <p:spPr>
          <a:xfrm>
            <a:off x="1810247" y="262341"/>
            <a:ext cx="8595361" cy="748669"/>
          </a:xfrm>
        </p:spPr>
        <p:txBody>
          <a:bodyPr/>
          <a:lstStyle/>
          <a:p>
            <a:r>
              <a:rPr lang="es-ES" dirty="0"/>
              <a:t>	Girardot – Honda - Puerto Salgar</a:t>
            </a:r>
            <a:endParaRPr lang="en-US" dirty="0"/>
          </a:p>
        </p:txBody>
      </p:sp>
      <p:sp>
        <p:nvSpPr>
          <p:cNvPr id="9" name="CuadroTexto 8"/>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4</a:t>
            </a:r>
            <a:endParaRPr lang="es-CO" b="1" dirty="0">
              <a:solidFill>
                <a:srgbClr val="386295"/>
              </a:solidFill>
              <a:latin typeface="Calibri"/>
              <a:cs typeface="+mn-cs"/>
            </a:endParaRPr>
          </a:p>
        </p:txBody>
      </p:sp>
    </p:spTree>
    <p:extLst>
      <p:ext uri="{BB962C8B-B14F-4D97-AF65-F5344CB8AC3E}">
        <p14:creationId xmlns:p14="http://schemas.microsoft.com/office/powerpoint/2010/main" val="525053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6535"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12</a:t>
            </a:fld>
            <a:endParaRPr lang="es-CO" dirty="0">
              <a:solidFill>
                <a:srgbClr val="244061">
                  <a:tint val="75000"/>
                </a:srgbClr>
              </a:solidFill>
            </a:endParaRPr>
          </a:p>
        </p:txBody>
      </p:sp>
      <p:sp>
        <p:nvSpPr>
          <p:cNvPr id="14" name="Title 11"/>
          <p:cNvSpPr>
            <a:spLocks noGrp="1"/>
          </p:cNvSpPr>
          <p:nvPr>
            <p:ph type="title"/>
          </p:nvPr>
        </p:nvSpPr>
        <p:spPr>
          <a:xfrm>
            <a:off x="1810247" y="262341"/>
            <a:ext cx="8595361" cy="748669"/>
          </a:xfrm>
        </p:spPr>
        <p:txBody>
          <a:bodyPr/>
          <a:lstStyle/>
          <a:p>
            <a:r>
              <a:rPr lang="es-ES" dirty="0"/>
              <a:t>	Girardot – Honda Puerto Salgar</a:t>
            </a:r>
            <a:endParaRPr lang="en-US" dirty="0"/>
          </a:p>
        </p:txBody>
      </p:sp>
      <p:sp>
        <p:nvSpPr>
          <p:cNvPr id="15" name="CuadroTexto 14"/>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4</a:t>
            </a:r>
            <a:endParaRPr lang="es-CO" b="1" dirty="0">
              <a:solidFill>
                <a:srgbClr val="386295"/>
              </a:solidFill>
              <a:latin typeface="Calibri"/>
              <a:cs typeface="+mn-cs"/>
            </a:endParaRPr>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938" y="1124744"/>
            <a:ext cx="3304068"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ángulo 1"/>
          <p:cNvSpPr/>
          <p:nvPr/>
        </p:nvSpPr>
        <p:spPr>
          <a:xfrm>
            <a:off x="354500" y="3356992"/>
            <a:ext cx="3672408" cy="400110"/>
          </a:xfrm>
          <a:prstGeom prst="rect">
            <a:avLst/>
          </a:prstGeom>
        </p:spPr>
        <p:txBody>
          <a:bodyPr wrap="square">
            <a:spAutoFit/>
          </a:bodyPr>
          <a:lstStyle/>
          <a:p>
            <a:r>
              <a:rPr lang="es-ES" sz="1000" dirty="0">
                <a:solidFill>
                  <a:schemeClr val="accent4">
                    <a:lumMod val="50000"/>
                  </a:schemeClr>
                </a:solidFill>
              </a:rPr>
              <a:t>UF1 - K1+890 al k2+000- Flandes - Girardot - conformación de terraplén Eje 1-1 y 1-2 A UF1</a:t>
            </a:r>
          </a:p>
        </p:txBody>
      </p:sp>
      <p:pic>
        <p:nvPicPr>
          <p:cNvPr id="19" name="Imagen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6733" y="1124744"/>
            <a:ext cx="2991772"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ángulo 19"/>
          <p:cNvSpPr/>
          <p:nvPr/>
        </p:nvSpPr>
        <p:spPr>
          <a:xfrm>
            <a:off x="4223792" y="3356992"/>
            <a:ext cx="3672408" cy="400110"/>
          </a:xfrm>
          <a:prstGeom prst="rect">
            <a:avLst/>
          </a:prstGeom>
        </p:spPr>
        <p:txBody>
          <a:bodyPr wrap="square">
            <a:spAutoFit/>
          </a:bodyPr>
          <a:lstStyle/>
          <a:p>
            <a:r>
              <a:rPr lang="es-CO" sz="1000" dirty="0">
                <a:solidFill>
                  <a:schemeClr val="accent4">
                    <a:lumMod val="50000"/>
                  </a:schemeClr>
                </a:solidFill>
              </a:rPr>
              <a:t>UF-2 Conformación de terraplén segunda capa k1+120 al K1+640 por el lado derecho</a:t>
            </a:r>
            <a:endParaRPr lang="es-ES" sz="1000" dirty="0">
              <a:solidFill>
                <a:schemeClr val="accent4">
                  <a:lumMod val="50000"/>
                </a:schemeClr>
              </a:solidFill>
            </a:endParaRPr>
          </a:p>
        </p:txBody>
      </p:sp>
      <p:pic>
        <p:nvPicPr>
          <p:cNvPr id="21" name="Imagen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0" y="1108895"/>
            <a:ext cx="3024336"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ángulo 21"/>
          <p:cNvSpPr/>
          <p:nvPr/>
        </p:nvSpPr>
        <p:spPr>
          <a:xfrm>
            <a:off x="7865377" y="3356992"/>
            <a:ext cx="3672408" cy="400110"/>
          </a:xfrm>
          <a:prstGeom prst="rect">
            <a:avLst/>
          </a:prstGeom>
        </p:spPr>
        <p:txBody>
          <a:bodyPr wrap="square">
            <a:spAutoFit/>
          </a:bodyPr>
          <a:lstStyle/>
          <a:p>
            <a:r>
              <a:rPr lang="es-CO" sz="1000" dirty="0">
                <a:solidFill>
                  <a:schemeClr val="accent4">
                    <a:lumMod val="50000"/>
                  </a:schemeClr>
                </a:solidFill>
              </a:rPr>
              <a:t>UF-3 excavación y compactación de </a:t>
            </a:r>
            <a:r>
              <a:rPr lang="es-CO" sz="1000" dirty="0" err="1">
                <a:solidFill>
                  <a:schemeClr val="accent4">
                    <a:lumMod val="50000"/>
                  </a:schemeClr>
                </a:solidFill>
              </a:rPr>
              <a:t>subrasante</a:t>
            </a:r>
            <a:r>
              <a:rPr lang="es-CO" sz="1000" dirty="0">
                <a:solidFill>
                  <a:schemeClr val="accent4">
                    <a:lumMod val="50000"/>
                  </a:schemeClr>
                </a:solidFill>
              </a:rPr>
              <a:t> por el carril izquierdo entre las abscisas k65+300-k65+520</a:t>
            </a:r>
            <a:endParaRPr lang="es-ES" sz="1000" dirty="0">
              <a:solidFill>
                <a:schemeClr val="accent4">
                  <a:lumMod val="50000"/>
                </a:schemeClr>
              </a:solidFill>
            </a:endParaRPr>
          </a:p>
        </p:txBody>
      </p:sp>
      <p:pic>
        <p:nvPicPr>
          <p:cNvPr id="23" name="7 Imagen" descr="H:\FOTOS SEMANAL\UF4_K108+770_CON_TERRAPLEN (6).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0585" y="3829350"/>
            <a:ext cx="3304068"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ángulo 23"/>
          <p:cNvSpPr/>
          <p:nvPr/>
        </p:nvSpPr>
        <p:spPr>
          <a:xfrm>
            <a:off x="4100585" y="6093296"/>
            <a:ext cx="3672408" cy="400110"/>
          </a:xfrm>
          <a:prstGeom prst="rect">
            <a:avLst/>
          </a:prstGeom>
        </p:spPr>
        <p:txBody>
          <a:bodyPr wrap="square">
            <a:spAutoFit/>
          </a:bodyPr>
          <a:lstStyle/>
          <a:p>
            <a:r>
              <a:rPr lang="es-CO" sz="1000" dirty="0">
                <a:solidFill>
                  <a:schemeClr val="accent4">
                    <a:lumMod val="50000"/>
                  </a:schemeClr>
                </a:solidFill>
              </a:rPr>
              <a:t>UF-4 Extendido, nivelación y compactación de material granular para terraplén desde el K108+770 / 850</a:t>
            </a:r>
            <a:endParaRPr lang="es-ES" sz="1000" dirty="0">
              <a:solidFill>
                <a:schemeClr val="accent4">
                  <a:lumMod val="50000"/>
                </a:schemeClr>
              </a:solidFill>
            </a:endParaRPr>
          </a:p>
        </p:txBody>
      </p:sp>
      <p:pic>
        <p:nvPicPr>
          <p:cNvPr id="25" name="Imagen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5856" y="3861048"/>
            <a:ext cx="3374162"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ángulo 26"/>
          <p:cNvSpPr/>
          <p:nvPr/>
        </p:nvSpPr>
        <p:spPr>
          <a:xfrm>
            <a:off x="376032" y="6093296"/>
            <a:ext cx="3672408" cy="553998"/>
          </a:xfrm>
          <a:prstGeom prst="rect">
            <a:avLst/>
          </a:prstGeom>
        </p:spPr>
        <p:txBody>
          <a:bodyPr wrap="square">
            <a:spAutoFit/>
          </a:bodyPr>
          <a:lstStyle/>
          <a:p>
            <a:r>
              <a:rPr lang="es-CO" sz="1000" dirty="0">
                <a:solidFill>
                  <a:schemeClr val="accent4">
                    <a:lumMod val="50000"/>
                  </a:schemeClr>
                </a:solidFill>
              </a:rPr>
              <a:t>UF3 K58+600 manejo de la remoción de la cobertura vegetal descapote y manejo de especies vasculares amenazadas o en veda.</a:t>
            </a:r>
            <a:endParaRPr lang="es-ES" sz="1000" dirty="0">
              <a:solidFill>
                <a:schemeClr val="accent4">
                  <a:lumMod val="50000"/>
                </a:schemeClr>
              </a:solidFill>
            </a:endParaRPr>
          </a:p>
        </p:txBody>
      </p:sp>
      <p:pic>
        <p:nvPicPr>
          <p:cNvPr id="28" name="Imagen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65377" y="3861048"/>
            <a:ext cx="3267708"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ectángulo 28"/>
          <p:cNvSpPr/>
          <p:nvPr/>
        </p:nvSpPr>
        <p:spPr>
          <a:xfrm>
            <a:off x="7663027" y="6093296"/>
            <a:ext cx="3672408" cy="246221"/>
          </a:xfrm>
          <a:prstGeom prst="rect">
            <a:avLst/>
          </a:prstGeom>
        </p:spPr>
        <p:txBody>
          <a:bodyPr wrap="square">
            <a:spAutoFit/>
          </a:bodyPr>
          <a:lstStyle/>
          <a:p>
            <a:r>
              <a:rPr lang="es-CO" sz="1000" dirty="0">
                <a:solidFill>
                  <a:schemeClr val="accent4">
                    <a:lumMod val="50000"/>
                  </a:schemeClr>
                </a:solidFill>
              </a:rPr>
              <a:t> UF 1 Excavaciones arqueológicas en corte No. 1 de la UF 1.</a:t>
            </a:r>
            <a:endParaRPr lang="es-ES" sz="1000" dirty="0">
              <a:solidFill>
                <a:schemeClr val="accent4">
                  <a:lumMod val="50000"/>
                </a:schemeClr>
              </a:solidFill>
            </a:endParaRPr>
          </a:p>
        </p:txBody>
      </p:sp>
    </p:spTree>
    <p:extLst>
      <p:ext uri="{BB962C8B-B14F-4D97-AF65-F5344CB8AC3E}">
        <p14:creationId xmlns:p14="http://schemas.microsoft.com/office/powerpoint/2010/main" val="2545416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13699"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13</a:t>
            </a:fld>
            <a:endParaRPr lang="es-CO" dirty="0">
              <a:solidFill>
                <a:srgbClr val="244061">
                  <a:tint val="75000"/>
                </a:srgbClr>
              </a:solidFill>
            </a:endParaRPr>
          </a:p>
        </p:txBody>
      </p:sp>
      <p:sp>
        <p:nvSpPr>
          <p:cNvPr id="5" name="Content Placeholder 2"/>
          <p:cNvSpPr txBox="1">
            <a:spLocks/>
          </p:cNvSpPr>
          <p:nvPr>
            <p:custDataLst>
              <p:tags r:id="rId3"/>
            </p:custDataLst>
          </p:nvPr>
        </p:nvSpPr>
        <p:spPr bwMode="auto">
          <a:xfrm>
            <a:off x="5087888" y="1114043"/>
            <a:ext cx="4943160"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pPr>
            <a:r>
              <a:rPr lang="es-ES" sz="1200" b="1" dirty="0">
                <a:solidFill>
                  <a:srgbClr val="244061"/>
                </a:solidFill>
                <a:latin typeface="Candara" pitchFamily="34" charset="0"/>
                <a:sym typeface="Museo Sans 500"/>
              </a:rPr>
              <a:t>Unidad Funcional de Inicio: </a:t>
            </a:r>
            <a:r>
              <a:rPr lang="es-ES" sz="1200" dirty="0">
                <a:solidFill>
                  <a:srgbClr val="244061"/>
                </a:solidFill>
                <a:latin typeface="Candara" pitchFamily="34" charset="0"/>
                <a:sym typeface="Museo Sans 500"/>
              </a:rPr>
              <a:t>UF 5: Malambo – Galapa</a:t>
            </a:r>
            <a:r>
              <a:rPr lang="es-ES" sz="1200" b="1" dirty="0">
                <a:solidFill>
                  <a:srgbClr val="244061"/>
                </a:solidFill>
                <a:latin typeface="Candara" pitchFamily="34" charset="0"/>
                <a:sym typeface="Museo Sans 500"/>
              </a:rPr>
              <a:t>.</a:t>
            </a:r>
          </a:p>
          <a:p>
            <a:pPr algn="just" eaLnBrk="1" fontAlgn="auto" hangingPunct="1">
              <a:spcBef>
                <a:spcPts val="0"/>
              </a:spcBef>
              <a:spcAft>
                <a:spcPts val="0"/>
              </a:spcAft>
              <a:buClr>
                <a:srgbClr val="3A4A98"/>
              </a:buClr>
              <a:buSzPct val="120000"/>
            </a:pPr>
            <a:endParaRPr lang="es-ES" sz="12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200" b="1" dirty="0">
                <a:solidFill>
                  <a:srgbClr val="244061"/>
                </a:solidFill>
                <a:latin typeface="Candara" pitchFamily="34" charset="0"/>
                <a:sym typeface="Museo Sans 500"/>
              </a:rPr>
              <a:t>Tipo de Intervención: </a:t>
            </a:r>
            <a:r>
              <a:rPr lang="es-CO" sz="1200" dirty="0">
                <a:solidFill>
                  <a:srgbClr val="244061"/>
                </a:solidFill>
                <a:latin typeface="Candara" pitchFamily="34" charset="0"/>
                <a:sym typeface="Museo Sans 500"/>
              </a:rPr>
              <a:t>Construcción de doble calzada Malambo – </a:t>
            </a:r>
            <a:r>
              <a:rPr lang="es-CO" sz="1200" dirty="0" err="1">
                <a:solidFill>
                  <a:srgbClr val="244061"/>
                </a:solidFill>
                <a:latin typeface="Candara" pitchFamily="34" charset="0"/>
                <a:sym typeface="Museo Sans 500"/>
              </a:rPr>
              <a:t>Galapa</a:t>
            </a:r>
            <a:endParaRPr lang="es-CO" sz="12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CO" sz="1200" dirty="0">
                <a:solidFill>
                  <a:srgbClr val="244061"/>
                </a:solidFill>
                <a:latin typeface="Candara" pitchFamily="34" charset="0"/>
                <a:sym typeface="Museo Sans 500"/>
              </a:rPr>
              <a:t>Sin embargo, a la fecha el concesionario adelanta actividades en la UF2:  se iniciaron las actividades del aproche  del costado norte del viaducto sobre ciénaga la virgen (Montaje Viga lanzadora) </a:t>
            </a:r>
          </a:p>
          <a:p>
            <a:pPr algn="just" eaLnBrk="1" fontAlgn="auto" hangingPunct="1">
              <a:spcBef>
                <a:spcPts val="0"/>
              </a:spcBef>
              <a:spcAft>
                <a:spcPts val="0"/>
              </a:spcAft>
              <a:buClr>
                <a:srgbClr val="3A4A98"/>
              </a:buClr>
              <a:buSzPct val="120000"/>
            </a:pPr>
            <a:endParaRPr lang="es-ES" sz="12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200" b="1" dirty="0">
                <a:solidFill>
                  <a:srgbClr val="244061"/>
                </a:solidFill>
                <a:latin typeface="Candara" pitchFamily="34" charset="0"/>
                <a:sym typeface="Museo Sans 500"/>
              </a:rPr>
              <a:t>Fecha de Inicio: </a:t>
            </a:r>
            <a:r>
              <a:rPr lang="es-ES" sz="1200" dirty="0">
                <a:solidFill>
                  <a:srgbClr val="244061"/>
                </a:solidFill>
                <a:latin typeface="Candara" pitchFamily="34" charset="0"/>
                <a:sym typeface="Museo Sans 500"/>
              </a:rPr>
              <a:t>3 de noviembre de 2015 con actividades preliminares de instalación y replanteo de cercas, mejoramiento de prefabricados, levantamiento topográfico, desde diciembre se tiene maquinaria en UF2 y se adelantan actividades de relleno sobre aproche Norte del viaducto.</a:t>
            </a:r>
          </a:p>
          <a:p>
            <a:pPr algn="just" eaLnBrk="1" fontAlgn="auto" hangingPunct="1">
              <a:spcBef>
                <a:spcPts val="0"/>
              </a:spcBef>
              <a:spcAft>
                <a:spcPts val="0"/>
              </a:spcAft>
              <a:buClr>
                <a:srgbClr val="3A4A98"/>
              </a:buClr>
              <a:buSzPct val="120000"/>
            </a:pPr>
            <a:endParaRPr lang="es-ES" sz="12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200" b="1" dirty="0">
                <a:solidFill>
                  <a:schemeClr val="tx2"/>
                </a:solidFill>
                <a:latin typeface="Candara" pitchFamily="34" charset="0"/>
                <a:sym typeface="Museo Sans 500"/>
              </a:rPr>
              <a:t>Estado Actual: </a:t>
            </a:r>
            <a:endParaRPr lang="es-ES" sz="12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200" dirty="0">
                <a:solidFill>
                  <a:srgbClr val="244061"/>
                </a:solidFill>
                <a:latin typeface="Candara" pitchFamily="34" charset="0"/>
                <a:sym typeface="Museo Sans 500"/>
              </a:rPr>
              <a:t>El avance de obra registrado a la fecha es de 4%, con las actividades desarrolladas en las UF 2 (Viaducto) , UF4 (Mejoramiento) y 5 (Construcción doble calzada).</a:t>
            </a:r>
          </a:p>
          <a:p>
            <a:pPr algn="just" eaLnBrk="1" fontAlgn="auto" hangingPunct="1">
              <a:spcBef>
                <a:spcPts val="0"/>
              </a:spcBef>
              <a:spcAft>
                <a:spcPts val="0"/>
              </a:spcAft>
              <a:buClr>
                <a:srgbClr val="3A4A98"/>
              </a:buClr>
              <a:buSzPct val="120000"/>
            </a:pPr>
            <a:endParaRPr lang="es-ES" sz="12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i="1" dirty="0">
                <a:solidFill>
                  <a:schemeClr val="tx2"/>
                </a:solidFill>
                <a:latin typeface="Candara" pitchFamily="34" charset="0"/>
                <a:sym typeface="Museo Sans 500"/>
              </a:rPr>
              <a:t>Inconvenientes: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ES" sz="1400" b="1" i="1" dirty="0">
                <a:solidFill>
                  <a:schemeClr val="accent6">
                    <a:lumMod val="75000"/>
                  </a:schemeClr>
                </a:solidFill>
                <a:latin typeface="Candara" pitchFamily="34" charset="0"/>
                <a:sym typeface="Museo Sans 500"/>
              </a:rPr>
              <a:t>Pese a contar con la disponibilidad predial del 40% en la UF4, no se cuenta con los predios que aportan a la meta de 2016 según el plan de obras. Retraso en cronograma de obra de esta UF.</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ES" sz="1400" b="1" i="1" dirty="0">
                <a:solidFill>
                  <a:schemeClr val="accent6">
                    <a:lumMod val="75000"/>
                  </a:schemeClr>
                </a:solidFill>
                <a:latin typeface="Candara" pitchFamily="34" charset="0"/>
                <a:sym typeface="Museo Sans 500"/>
              </a:rPr>
              <a:t>Pendiente el concepto de zonificación de Manglar de la CRA- Atlántico, para la UF6.</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ES" sz="1400" b="1" i="1" dirty="0">
                <a:solidFill>
                  <a:schemeClr val="accent6">
                    <a:lumMod val="75000"/>
                  </a:schemeClr>
                </a:solidFill>
                <a:latin typeface="Candara" pitchFamily="34" charset="0"/>
                <a:sym typeface="Museo Sans 500"/>
              </a:rPr>
              <a:t>Fallo de tutela a favor de la comunidad </a:t>
            </a:r>
            <a:r>
              <a:rPr lang="es-ES" sz="1400" b="1" i="1" dirty="0" err="1">
                <a:solidFill>
                  <a:schemeClr val="accent6">
                    <a:lumMod val="75000"/>
                  </a:schemeClr>
                </a:solidFill>
                <a:latin typeface="Candara" pitchFamily="34" charset="0"/>
                <a:sym typeface="Museo Sans 500"/>
              </a:rPr>
              <a:t>Marlinda</a:t>
            </a:r>
            <a:r>
              <a:rPr lang="es-ES" sz="1400" b="1" i="1" dirty="0">
                <a:solidFill>
                  <a:schemeClr val="accent6">
                    <a:lumMod val="75000"/>
                  </a:schemeClr>
                </a:solidFill>
                <a:latin typeface="Candara" pitchFamily="34" charset="0"/>
                <a:sym typeface="Museo Sans 500"/>
              </a:rPr>
              <a:t>.</a:t>
            </a:r>
          </a:p>
          <a:p>
            <a:pPr algn="just" eaLnBrk="1" fontAlgn="auto" hangingPunct="1">
              <a:spcBef>
                <a:spcPts val="0"/>
              </a:spcBef>
              <a:spcAft>
                <a:spcPts val="0"/>
              </a:spcAft>
              <a:buClr>
                <a:srgbClr val="3A4A98"/>
              </a:buClr>
              <a:buSzPct val="120000"/>
            </a:pPr>
            <a:endParaRPr lang="es-ES" sz="12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200" b="1" dirty="0">
                <a:solidFill>
                  <a:srgbClr val="244061"/>
                </a:solidFill>
                <a:latin typeface="Candara" pitchFamily="34" charset="0"/>
                <a:sym typeface="Museo Sans 500"/>
              </a:rPr>
              <a:t>Plazo de Construcción: </a:t>
            </a:r>
            <a:r>
              <a:rPr lang="es-ES" sz="1200" dirty="0">
                <a:solidFill>
                  <a:srgbClr val="244061"/>
                </a:solidFill>
                <a:latin typeface="Candara" pitchFamily="34" charset="0"/>
                <a:sym typeface="Museo Sans 500"/>
              </a:rPr>
              <a:t>1080 días. (3 de noviembre de 2015 al 18 octubre de 2018).</a:t>
            </a:r>
          </a:p>
        </p:txBody>
      </p:sp>
      <p:pic>
        <p:nvPicPr>
          <p:cNvPr id="2" name="Imagen 1"/>
          <p:cNvPicPr>
            <a:picLocks noChangeAspect="1"/>
          </p:cNvPicPr>
          <p:nvPr/>
        </p:nvPicPr>
        <p:blipFill>
          <a:blip r:embed="rId8" cstate="print"/>
          <a:stretch>
            <a:fillRect/>
          </a:stretch>
        </p:blipFill>
        <p:spPr>
          <a:xfrm>
            <a:off x="767408" y="1801611"/>
            <a:ext cx="4017705" cy="3283573"/>
          </a:xfrm>
          <a:prstGeom prst="rect">
            <a:avLst/>
          </a:prstGeom>
        </p:spPr>
      </p:pic>
      <p:sp>
        <p:nvSpPr>
          <p:cNvPr id="8" name="Title 11"/>
          <p:cNvSpPr>
            <a:spLocks noGrp="1"/>
          </p:cNvSpPr>
          <p:nvPr>
            <p:ph type="title"/>
          </p:nvPr>
        </p:nvSpPr>
        <p:spPr>
          <a:xfrm>
            <a:off x="1810247" y="262341"/>
            <a:ext cx="8595361" cy="748669"/>
          </a:xfrm>
        </p:spPr>
        <p:txBody>
          <a:bodyPr/>
          <a:lstStyle/>
          <a:p>
            <a:r>
              <a:rPr lang="es-ES" dirty="0"/>
              <a:t>	Cartagena - Barranquilla y Circunvalar de la Prosperidad</a:t>
            </a:r>
            <a:endParaRPr lang="en-US" dirty="0"/>
          </a:p>
        </p:txBody>
      </p:sp>
      <p:sp>
        <p:nvSpPr>
          <p:cNvPr id="9" name="CuadroTexto 8"/>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5</a:t>
            </a:r>
            <a:endParaRPr lang="es-CO" b="1" dirty="0">
              <a:solidFill>
                <a:srgbClr val="386295"/>
              </a:solidFill>
              <a:latin typeface="Calibri"/>
              <a:cs typeface="+mn-cs"/>
            </a:endParaRPr>
          </a:p>
        </p:txBody>
      </p:sp>
    </p:spTree>
    <p:extLst>
      <p:ext uri="{BB962C8B-B14F-4D97-AF65-F5344CB8AC3E}">
        <p14:creationId xmlns:p14="http://schemas.microsoft.com/office/powerpoint/2010/main" val="3148224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14723" name="think-cell Slide" r:id="rId8" imgW="360" imgH="360" progId="">
                  <p:embed/>
                </p:oleObj>
              </mc:Choice>
              <mc:Fallback>
                <p:oleObj name="think-cell Slide" r:id="rId8" imgW="360" imgH="360" progId="">
                  <p:embed/>
                  <p:pic>
                    <p:nvPicPr>
                      <p:cNvPr id="17" name="Object 16"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14</a:t>
            </a:fld>
            <a:endParaRPr lang="es-CO" dirty="0">
              <a:solidFill>
                <a:srgbClr val="244061">
                  <a:tint val="75000"/>
                </a:srgbClr>
              </a:solidFill>
            </a:endParaRPr>
          </a:p>
        </p:txBody>
      </p:sp>
      <p:sp>
        <p:nvSpPr>
          <p:cNvPr id="23" name="Content Placeholder 2"/>
          <p:cNvSpPr txBox="1">
            <a:spLocks/>
          </p:cNvSpPr>
          <p:nvPr>
            <p:custDataLst>
              <p:tags r:id="rId3"/>
            </p:custDataLst>
          </p:nvPr>
        </p:nvSpPr>
        <p:spPr bwMode="auto">
          <a:xfrm>
            <a:off x="1282766" y="1628800"/>
            <a:ext cx="143841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eaLnBrk="1" fontAlgn="auto" hangingPunct="1">
              <a:spcBef>
                <a:spcPts val="0"/>
              </a:spcBef>
              <a:spcAft>
                <a:spcPts val="0"/>
              </a:spcAft>
              <a:buClr>
                <a:srgbClr val="3A4A98"/>
              </a:buClr>
              <a:buSzPct val="120000"/>
            </a:pPr>
            <a:r>
              <a:rPr lang="es-CO" sz="1600" b="1" dirty="0">
                <a:solidFill>
                  <a:srgbClr val="244061"/>
                </a:solidFill>
                <a:latin typeface="Candara" pitchFamily="34" charset="0"/>
                <a:sym typeface="Museo Sans 500"/>
              </a:rPr>
              <a:t>UF2: Construcción de segunda calzada mediante viaductos</a:t>
            </a:r>
          </a:p>
        </p:txBody>
      </p:sp>
      <p:sp>
        <p:nvSpPr>
          <p:cNvPr id="15" name="Title 11"/>
          <p:cNvSpPr>
            <a:spLocks noGrp="1"/>
          </p:cNvSpPr>
          <p:nvPr>
            <p:ph type="title"/>
          </p:nvPr>
        </p:nvSpPr>
        <p:spPr>
          <a:xfrm>
            <a:off x="1810247" y="262341"/>
            <a:ext cx="8595361" cy="748669"/>
          </a:xfrm>
        </p:spPr>
        <p:txBody>
          <a:bodyPr/>
          <a:lstStyle/>
          <a:p>
            <a:r>
              <a:rPr lang="es-ES" dirty="0"/>
              <a:t>	Cartagena - Barranquilla y Circunvalar de la Prosperidad</a:t>
            </a:r>
            <a:endParaRPr lang="en-US" dirty="0"/>
          </a:p>
        </p:txBody>
      </p:sp>
      <p:sp>
        <p:nvSpPr>
          <p:cNvPr id="20" name="CuadroTexto 19"/>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5</a:t>
            </a:r>
            <a:endParaRPr lang="es-CO" b="1" dirty="0">
              <a:solidFill>
                <a:srgbClr val="386295"/>
              </a:solidFill>
              <a:latin typeface="Calibri"/>
              <a:cs typeface="+mn-cs"/>
            </a:endParaRPr>
          </a:p>
        </p:txBody>
      </p:sp>
      <p:sp>
        <p:nvSpPr>
          <p:cNvPr id="14" name="Content Placeholder 2"/>
          <p:cNvSpPr txBox="1">
            <a:spLocks/>
          </p:cNvSpPr>
          <p:nvPr>
            <p:custDataLst>
              <p:tags r:id="rId4"/>
            </p:custDataLst>
          </p:nvPr>
        </p:nvSpPr>
        <p:spPr bwMode="auto">
          <a:xfrm>
            <a:off x="371836" y="3889215"/>
            <a:ext cx="143841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eaLnBrk="1" fontAlgn="auto" hangingPunct="1">
              <a:spcBef>
                <a:spcPts val="0"/>
              </a:spcBef>
              <a:spcAft>
                <a:spcPts val="0"/>
              </a:spcAft>
              <a:buClr>
                <a:srgbClr val="3A4A98"/>
              </a:buClr>
              <a:buSzPct val="120000"/>
            </a:pPr>
            <a:r>
              <a:rPr lang="es-CO" sz="1600" b="1" dirty="0">
                <a:solidFill>
                  <a:srgbClr val="244061"/>
                </a:solidFill>
                <a:latin typeface="Candara" pitchFamily="34" charset="0"/>
                <a:sym typeface="Museo Sans 500"/>
              </a:rPr>
              <a:t>UF5: </a:t>
            </a:r>
          </a:p>
          <a:p>
            <a:pPr eaLnBrk="1" fontAlgn="auto" hangingPunct="1">
              <a:spcBef>
                <a:spcPts val="0"/>
              </a:spcBef>
              <a:spcAft>
                <a:spcPts val="0"/>
              </a:spcAft>
              <a:buClr>
                <a:srgbClr val="3A4A98"/>
              </a:buClr>
              <a:buSzPct val="120000"/>
            </a:pPr>
            <a:r>
              <a:rPr lang="es-CO" sz="1600" b="1" dirty="0">
                <a:solidFill>
                  <a:srgbClr val="244061"/>
                </a:solidFill>
                <a:latin typeface="Candara" pitchFamily="34" charset="0"/>
                <a:sym typeface="Museo Sans 500"/>
              </a:rPr>
              <a:t>Construcción de Doble Calzada Circunvalar de la Prosperidad</a:t>
            </a:r>
          </a:p>
        </p:txBody>
      </p:sp>
      <p:pic>
        <p:nvPicPr>
          <p:cNvPr id="12" name="Imagen 11"/>
          <p:cNvPicPr>
            <a:picLocks noChangeAspect="1"/>
          </p:cNvPicPr>
          <p:nvPr/>
        </p:nvPicPr>
        <p:blipFill rotWithShape="1">
          <a:blip r:embed="rId10"/>
          <a:srcRect l="8252" t="8890" r="8801" b="11211"/>
          <a:stretch/>
        </p:blipFill>
        <p:spPr>
          <a:xfrm>
            <a:off x="2923706" y="1257395"/>
            <a:ext cx="3764632" cy="204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p:cNvPicPr>
            <a:picLocks noChangeAspect="1"/>
          </p:cNvPicPr>
          <p:nvPr/>
        </p:nvPicPr>
        <p:blipFill rotWithShape="1">
          <a:blip r:embed="rId11"/>
          <a:srcRect l="9560" t="9152" r="9842" b="12800"/>
          <a:stretch/>
        </p:blipFill>
        <p:spPr>
          <a:xfrm>
            <a:off x="6890867" y="1230470"/>
            <a:ext cx="3829178" cy="2085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p:cNvSpPr txBox="1"/>
          <p:nvPr/>
        </p:nvSpPr>
        <p:spPr>
          <a:xfrm>
            <a:off x="3863752" y="3306470"/>
            <a:ext cx="2160240" cy="338554"/>
          </a:xfrm>
          <a:prstGeom prst="rect">
            <a:avLst/>
          </a:prstGeom>
          <a:noFill/>
        </p:spPr>
        <p:txBody>
          <a:bodyPr wrap="square" rtlCol="0">
            <a:spAutoFit/>
          </a:bodyPr>
          <a:lstStyle/>
          <a:p>
            <a:r>
              <a:rPr lang="es-MX" sz="1600" dirty="0">
                <a:latin typeface="+mj-lt"/>
              </a:rPr>
              <a:t>Patio de prefabricados</a:t>
            </a:r>
          </a:p>
        </p:txBody>
      </p:sp>
      <p:sp>
        <p:nvSpPr>
          <p:cNvPr id="18" name="CuadroTexto 17"/>
          <p:cNvSpPr txBox="1"/>
          <p:nvPr/>
        </p:nvSpPr>
        <p:spPr>
          <a:xfrm>
            <a:off x="7836391" y="3299314"/>
            <a:ext cx="2160240" cy="338554"/>
          </a:xfrm>
          <a:prstGeom prst="rect">
            <a:avLst/>
          </a:prstGeom>
          <a:noFill/>
        </p:spPr>
        <p:txBody>
          <a:bodyPr wrap="square" rtlCol="0">
            <a:spAutoFit/>
          </a:bodyPr>
          <a:lstStyle/>
          <a:p>
            <a:r>
              <a:rPr lang="es-MX" sz="1600" dirty="0">
                <a:latin typeface="+mj-lt"/>
              </a:rPr>
              <a:t>Puente Caño Mesa</a:t>
            </a:r>
          </a:p>
        </p:txBody>
      </p:sp>
      <p:pic>
        <p:nvPicPr>
          <p:cNvPr id="19" name="Imagen 18"/>
          <p:cNvPicPr>
            <a:picLocks noChangeAspect="1"/>
          </p:cNvPicPr>
          <p:nvPr/>
        </p:nvPicPr>
        <p:blipFill rotWithShape="1">
          <a:blip r:embed="rId12"/>
          <a:srcRect l="14782" t="6143" r="15210" b="11885"/>
          <a:stretch/>
        </p:blipFill>
        <p:spPr>
          <a:xfrm>
            <a:off x="1940548" y="3704179"/>
            <a:ext cx="3736828" cy="2461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Content Placeholder 2"/>
          <p:cNvSpPr txBox="1">
            <a:spLocks/>
          </p:cNvSpPr>
          <p:nvPr>
            <p:custDataLst>
              <p:tags r:id="rId5"/>
            </p:custDataLst>
          </p:nvPr>
        </p:nvSpPr>
        <p:spPr bwMode="auto">
          <a:xfrm>
            <a:off x="5879976" y="3915282"/>
            <a:ext cx="1438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eaLnBrk="1" fontAlgn="auto" hangingPunct="1">
              <a:spcBef>
                <a:spcPts val="0"/>
              </a:spcBef>
              <a:spcAft>
                <a:spcPts val="0"/>
              </a:spcAft>
              <a:buClr>
                <a:srgbClr val="3A4A98"/>
              </a:buClr>
              <a:buSzPct val="120000"/>
            </a:pPr>
            <a:r>
              <a:rPr lang="es-CO" sz="1600" b="1" dirty="0">
                <a:solidFill>
                  <a:srgbClr val="244061"/>
                </a:solidFill>
                <a:latin typeface="Candara" pitchFamily="34" charset="0"/>
                <a:sym typeface="Museo Sans 500"/>
              </a:rPr>
              <a:t>UF4: </a:t>
            </a:r>
          </a:p>
          <a:p>
            <a:pPr eaLnBrk="1" fontAlgn="auto" hangingPunct="1">
              <a:spcBef>
                <a:spcPts val="0"/>
              </a:spcBef>
              <a:spcAft>
                <a:spcPts val="0"/>
              </a:spcAft>
              <a:buClr>
                <a:srgbClr val="3A4A98"/>
              </a:buClr>
              <a:buSzPct val="120000"/>
            </a:pPr>
            <a:r>
              <a:rPr lang="es-CO" sz="1600" b="1" dirty="0">
                <a:solidFill>
                  <a:srgbClr val="244061"/>
                </a:solidFill>
                <a:latin typeface="Candara" pitchFamily="34" charset="0"/>
                <a:sym typeface="Museo Sans 500"/>
              </a:rPr>
              <a:t>Mejoramiento</a:t>
            </a:r>
          </a:p>
        </p:txBody>
      </p:sp>
      <p:pic>
        <p:nvPicPr>
          <p:cNvPr id="22" name="Imagen 21"/>
          <p:cNvPicPr>
            <a:picLocks noChangeAspect="1"/>
          </p:cNvPicPr>
          <p:nvPr/>
        </p:nvPicPr>
        <p:blipFill rotWithShape="1">
          <a:blip r:embed="rId13"/>
          <a:srcRect l="14782" t="6275" r="14990" b="11230"/>
          <a:stretch/>
        </p:blipFill>
        <p:spPr>
          <a:xfrm>
            <a:off x="7176120" y="3704179"/>
            <a:ext cx="3744416" cy="2474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8246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88126"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itle 11"/>
          <p:cNvSpPr>
            <a:spLocks noGrp="1"/>
          </p:cNvSpPr>
          <p:nvPr>
            <p:ph type="title"/>
          </p:nvPr>
        </p:nvSpPr>
        <p:spPr>
          <a:xfrm>
            <a:off x="911424" y="202238"/>
            <a:ext cx="11460481" cy="748669"/>
          </a:xfrm>
        </p:spPr>
        <p:txBody>
          <a:bodyPr/>
          <a:lstStyle/>
          <a:p>
            <a:br>
              <a:rPr lang="es-CO" dirty="0"/>
            </a:br>
            <a:br>
              <a:rPr lang="es-CO" dirty="0"/>
            </a:br>
            <a:br>
              <a:rPr lang="es-CO" dirty="0"/>
            </a:br>
            <a:br>
              <a:rPr lang="es-CO" dirty="0"/>
            </a:br>
            <a:br>
              <a:rPr lang="es-CO" dirty="0"/>
            </a:br>
            <a:br>
              <a:rPr lang="es-CO" dirty="0"/>
            </a:br>
            <a:br>
              <a:rPr lang="es-CO" dirty="0"/>
            </a:br>
            <a:br>
              <a:rPr lang="es-CO" dirty="0"/>
            </a:br>
            <a:br>
              <a:rPr lang="es-CO" dirty="0"/>
            </a:br>
            <a:r>
              <a:rPr lang="es-CO" dirty="0"/>
              <a:t>	Perimetral de Oriente</a:t>
            </a:r>
            <a:endParaRPr lang="en-US" dirty="0"/>
          </a:p>
        </p:txBody>
      </p:sp>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15</a:t>
            </a:fld>
            <a:endParaRPr lang="es-CO" dirty="0">
              <a:solidFill>
                <a:srgbClr val="244061">
                  <a:tint val="75000"/>
                </a:srgbClr>
              </a:solidFill>
            </a:endParaRPr>
          </a:p>
        </p:txBody>
      </p:sp>
      <p:sp>
        <p:nvSpPr>
          <p:cNvPr id="7" name="CuadroTexto 6"/>
          <p:cNvSpPr txBox="1"/>
          <p:nvPr/>
        </p:nvSpPr>
        <p:spPr>
          <a:xfrm>
            <a:off x="407368" y="20223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6</a:t>
            </a:r>
            <a:endParaRPr lang="es-CO" b="1" dirty="0">
              <a:solidFill>
                <a:srgbClr val="386295"/>
              </a:solidFill>
              <a:latin typeface="Calibri"/>
              <a:cs typeface="+mn-cs"/>
            </a:endParaRPr>
          </a:p>
        </p:txBody>
      </p:sp>
      <p:pic>
        <p:nvPicPr>
          <p:cNvPr id="8" name="0 Imagen"/>
          <p:cNvPicPr/>
          <p:nvPr/>
        </p:nvPicPr>
        <p:blipFill rotWithShape="1">
          <a:blip r:embed="rId8" cstate="print">
            <a:extLst>
              <a:ext uri="{28A0092B-C50C-407E-A947-70E740481C1C}">
                <a14:useLocalDpi xmlns:a14="http://schemas.microsoft.com/office/drawing/2010/main" val="0"/>
              </a:ext>
            </a:extLst>
          </a:blip>
          <a:srcRect l="1" r="69908" b="34155"/>
          <a:stretch/>
        </p:blipFill>
        <p:spPr bwMode="auto">
          <a:xfrm>
            <a:off x="597258" y="1720904"/>
            <a:ext cx="4277014" cy="4156368"/>
          </a:xfrm>
          <a:prstGeom prst="rect">
            <a:avLst/>
          </a:prstGeom>
          <a:ln w="15875">
            <a:noFill/>
          </a:ln>
          <a:extLst>
            <a:ext uri="{53640926-AAD7-44D8-BBD7-CCE9431645EC}">
              <a14:shadowObscured xmlns:a14="http://schemas.microsoft.com/office/drawing/2010/main"/>
            </a:ext>
          </a:extLst>
        </p:spPr>
      </p:pic>
      <p:sp>
        <p:nvSpPr>
          <p:cNvPr id="9" name="Content Placeholder 2"/>
          <p:cNvSpPr txBox="1">
            <a:spLocks/>
          </p:cNvSpPr>
          <p:nvPr>
            <p:custDataLst>
              <p:tags r:id="rId3"/>
            </p:custDataLst>
          </p:nvPr>
        </p:nvSpPr>
        <p:spPr bwMode="auto">
          <a:xfrm>
            <a:off x="5231904" y="1274690"/>
            <a:ext cx="6408712"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Unidad Funcional de inicio: </a:t>
            </a:r>
            <a:r>
              <a:rPr lang="es-ES" sz="1400" dirty="0">
                <a:solidFill>
                  <a:srgbClr val="244061"/>
                </a:solidFill>
                <a:latin typeface="Candara" pitchFamily="34" charset="0"/>
                <a:sym typeface="Museo Sans 500"/>
              </a:rPr>
              <a:t>UF 1 Salitre – Guasca - Sesquilé</a:t>
            </a:r>
          </a:p>
          <a:p>
            <a:pPr algn="just" eaLnBrk="1" fontAlgn="auto" hangingPunct="1">
              <a:spcBef>
                <a:spcPts val="0"/>
              </a:spcBef>
              <a:spcAft>
                <a:spcPts val="0"/>
              </a:spcAft>
              <a:buClr>
                <a:srgbClr val="3A4A98"/>
              </a:buClr>
              <a:buSzPct val="120000"/>
            </a:pPr>
            <a:endParaRPr lang="es-ES" sz="14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Tipo de Intervención: </a:t>
            </a:r>
            <a:r>
              <a:rPr lang="es-CO" sz="1400" dirty="0">
                <a:solidFill>
                  <a:srgbClr val="244061"/>
                </a:solidFill>
                <a:latin typeface="Candara" pitchFamily="34" charset="0"/>
              </a:rPr>
              <a:t>38,26 km de mejoramiento y rehabilitación </a:t>
            </a:r>
          </a:p>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Fecha de Inicio de obra: </a:t>
            </a:r>
            <a:r>
              <a:rPr lang="es-ES" sz="1400" dirty="0">
                <a:solidFill>
                  <a:srgbClr val="244061"/>
                </a:solidFill>
                <a:latin typeface="Candara" pitchFamily="34" charset="0"/>
                <a:sym typeface="Museo Sans 500"/>
              </a:rPr>
              <a:t>15 de diciembre de 2015. debe terminar la UF1 el 12 de junio de 2017. Campamentos y preliminares ejecutados. Se tiene un avance del </a:t>
            </a:r>
            <a:r>
              <a:rPr lang="es-ES" sz="1600" b="1" dirty="0">
                <a:solidFill>
                  <a:srgbClr val="244061"/>
                </a:solidFill>
                <a:latin typeface="Candara" pitchFamily="34" charset="0"/>
                <a:sym typeface="Museo Sans 500"/>
              </a:rPr>
              <a:t>1.10% </a:t>
            </a:r>
            <a:r>
              <a:rPr lang="es-ES" sz="1400" dirty="0">
                <a:solidFill>
                  <a:srgbClr val="244061"/>
                </a:solidFill>
                <a:latin typeface="Candara" pitchFamily="34" charset="0"/>
                <a:sym typeface="Museo Sans 500"/>
              </a:rPr>
              <a:t>a 3 de Julio de 2016. Se han adelantando actividades de fresado, base espumada y carpeta asfáltica. Los avances para cada unidad  funcional son:</a:t>
            </a:r>
          </a:p>
          <a:p>
            <a:pPr algn="just" eaLnBrk="1" fontAlgn="auto" hangingPunct="1">
              <a:spcBef>
                <a:spcPts val="0"/>
              </a:spcBef>
              <a:spcAft>
                <a:spcPts val="0"/>
              </a:spcAft>
              <a:buClr>
                <a:srgbClr val="3A4A98"/>
              </a:buClr>
              <a:buSzPct val="120000"/>
            </a:pPr>
            <a:endParaRPr lang="es-ES" sz="900" dirty="0">
              <a:solidFill>
                <a:srgbClr val="244061"/>
              </a:solidFill>
              <a:latin typeface="Candara" pitchFamily="34" charset="0"/>
              <a:sym typeface="Museo Sans 500"/>
            </a:endParaRPr>
          </a:p>
          <a:p>
            <a:pPr marL="285750" algn="just" eaLnBrk="1" fontAlgn="auto" hangingPunct="1">
              <a:spcBef>
                <a:spcPts val="0"/>
              </a:spcBef>
              <a:spcAft>
                <a:spcPts val="0"/>
              </a:spcAft>
              <a:buClr>
                <a:srgbClr val="3A4A98"/>
              </a:buClr>
              <a:buSzPct val="120000"/>
              <a:buFont typeface="Arial" panose="020B0604020202020204" pitchFamily="34" charset="0"/>
              <a:buChar char="•"/>
            </a:pPr>
            <a:r>
              <a:rPr lang="es-CO" sz="1400" dirty="0">
                <a:solidFill>
                  <a:srgbClr val="244061"/>
                </a:solidFill>
                <a:latin typeface="Candara" pitchFamily="34" charset="0"/>
                <a:sym typeface="Museo Sans 500"/>
              </a:rPr>
              <a:t>UF1: 11.18%</a:t>
            </a:r>
          </a:p>
          <a:p>
            <a:pPr marL="285750" algn="just" eaLnBrk="1" fontAlgn="auto" hangingPunct="1">
              <a:spcBef>
                <a:spcPts val="0"/>
              </a:spcBef>
              <a:spcAft>
                <a:spcPts val="0"/>
              </a:spcAft>
              <a:buClr>
                <a:srgbClr val="3A4A98"/>
              </a:buClr>
              <a:buSzPct val="120000"/>
              <a:buFont typeface="Arial" panose="020B0604020202020204" pitchFamily="34" charset="0"/>
              <a:buChar char="•"/>
            </a:pPr>
            <a:r>
              <a:rPr lang="es-CO" sz="1400" dirty="0">
                <a:solidFill>
                  <a:srgbClr val="244061"/>
                </a:solidFill>
                <a:latin typeface="Candara" pitchFamily="34" charset="0"/>
                <a:sym typeface="Museo Sans 500"/>
              </a:rPr>
              <a:t>UF2: 0.19%</a:t>
            </a:r>
          </a:p>
          <a:p>
            <a:pPr marL="285750" algn="just" eaLnBrk="1" fontAlgn="auto" hangingPunct="1">
              <a:spcBef>
                <a:spcPts val="0"/>
              </a:spcBef>
              <a:spcAft>
                <a:spcPts val="0"/>
              </a:spcAft>
              <a:buClr>
                <a:srgbClr val="3A4A98"/>
              </a:buClr>
              <a:buSzPct val="120000"/>
              <a:buFont typeface="Arial" panose="020B0604020202020204" pitchFamily="34" charset="0"/>
              <a:buChar char="•"/>
            </a:pPr>
            <a:r>
              <a:rPr lang="es-CO" sz="1400" dirty="0">
                <a:solidFill>
                  <a:srgbClr val="244061"/>
                </a:solidFill>
                <a:latin typeface="Candara" pitchFamily="34" charset="0"/>
                <a:sym typeface="Museo Sans 500"/>
              </a:rPr>
              <a:t>UF3:0.13%</a:t>
            </a:r>
          </a:p>
          <a:p>
            <a:pPr marL="285750"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CO" sz="1200" i="1" dirty="0">
                <a:latin typeface="Candara" pitchFamily="34" charset="0"/>
                <a:sym typeface="Museo Sans 500"/>
              </a:rPr>
              <a:t>Nota: Las variaciones con respecto al reporte anterior se deben a la reprogramación de obras no objetada del 28 de junio de 2016.</a:t>
            </a:r>
            <a:endParaRPr lang="es-ES" sz="1200" i="1" dirty="0">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i="1" dirty="0">
                <a:solidFill>
                  <a:schemeClr val="tx2"/>
                </a:solidFill>
                <a:latin typeface="Candara" pitchFamily="34" charset="0"/>
                <a:sym typeface="Museo Sans 500"/>
              </a:rPr>
              <a:t>Inconvenientes: </a:t>
            </a:r>
          </a:p>
          <a:p>
            <a:pPr algn="just" eaLnBrk="1" fontAlgn="auto" hangingPunct="1">
              <a:spcBef>
                <a:spcPts val="0"/>
              </a:spcBef>
              <a:spcAft>
                <a:spcPts val="0"/>
              </a:spcAft>
              <a:buClr>
                <a:srgbClr val="3A4A98"/>
              </a:buClr>
              <a:buSzPct val="120000"/>
            </a:pPr>
            <a:endParaRPr lang="es-ES" sz="1000" b="1" i="1" dirty="0">
              <a:solidFill>
                <a:srgbClr val="FF0000"/>
              </a:solidFill>
              <a:latin typeface="Candara" pitchFamily="34" charset="0"/>
              <a:sym typeface="Museo Sans 500"/>
            </a:endParaRP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ES" sz="1400" dirty="0">
                <a:solidFill>
                  <a:srgbClr val="244061"/>
                </a:solidFill>
                <a:latin typeface="Candara" pitchFamily="34" charset="0"/>
                <a:sym typeface="Museo Sans 500"/>
              </a:rPr>
              <a:t>Se encuentran pendientes dos ocupaciones de cauce ante CORPORINOQUIA de la UF 4, que fueron negadas.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endParaRPr lang="es-ES" sz="1400" dirty="0">
              <a:solidFill>
                <a:srgbClr val="244061"/>
              </a:solidFill>
              <a:latin typeface="Candara" pitchFamily="34" charset="0"/>
              <a:sym typeface="Museo Sans 500"/>
            </a:endParaRP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CO" sz="1400" dirty="0">
                <a:solidFill>
                  <a:srgbClr val="244061"/>
                </a:solidFill>
                <a:latin typeface="Candara" pitchFamily="34" charset="0"/>
                <a:sym typeface="Museo Sans 500"/>
              </a:rPr>
              <a:t>Se dará inició periodo de cura por incumplimiento indicador E-10 Drenajes.</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endParaRPr lang="es-CO" sz="1400" b="1" i="1" dirty="0">
              <a:solidFill>
                <a:srgbClr val="FF0000"/>
              </a:solidFill>
              <a:latin typeface="Candara" pitchFamily="34" charset="0"/>
              <a:sym typeface="Museo Sans 500"/>
            </a:endParaRP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ES" sz="1400" b="1" dirty="0">
                <a:solidFill>
                  <a:srgbClr val="244061"/>
                </a:solidFill>
                <a:latin typeface="Candara" pitchFamily="34" charset="0"/>
                <a:sym typeface="Museo Sans 500"/>
              </a:rPr>
              <a:t>Plazo de Construcción: </a:t>
            </a:r>
            <a:r>
              <a:rPr lang="es-ES" sz="1400" dirty="0">
                <a:solidFill>
                  <a:srgbClr val="244061"/>
                </a:solidFill>
                <a:latin typeface="Candara" pitchFamily="34" charset="0"/>
                <a:sym typeface="Museo Sans 500"/>
              </a:rPr>
              <a:t>Plazo del proyecto fase de construcción 3 años.</a:t>
            </a:r>
          </a:p>
        </p:txBody>
      </p:sp>
    </p:spTree>
    <p:extLst>
      <p:ext uri="{BB962C8B-B14F-4D97-AF65-F5344CB8AC3E}">
        <p14:creationId xmlns:p14="http://schemas.microsoft.com/office/powerpoint/2010/main" val="229714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89150"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itle 11"/>
          <p:cNvSpPr>
            <a:spLocks noGrp="1"/>
          </p:cNvSpPr>
          <p:nvPr>
            <p:ph type="title"/>
          </p:nvPr>
        </p:nvSpPr>
        <p:spPr>
          <a:xfrm>
            <a:off x="911424" y="202238"/>
            <a:ext cx="11460481" cy="748669"/>
          </a:xfrm>
        </p:spPr>
        <p:txBody>
          <a:bodyPr/>
          <a:lstStyle/>
          <a:p>
            <a:br>
              <a:rPr lang="es-CO" dirty="0"/>
            </a:br>
            <a:br>
              <a:rPr lang="es-CO" dirty="0"/>
            </a:br>
            <a:br>
              <a:rPr lang="es-CO" dirty="0"/>
            </a:br>
            <a:br>
              <a:rPr lang="es-CO" dirty="0"/>
            </a:br>
            <a:br>
              <a:rPr lang="es-CO" dirty="0"/>
            </a:br>
            <a:br>
              <a:rPr lang="es-CO" dirty="0"/>
            </a:br>
            <a:br>
              <a:rPr lang="es-CO" dirty="0"/>
            </a:br>
            <a:br>
              <a:rPr lang="es-CO" dirty="0"/>
            </a:br>
            <a:br>
              <a:rPr lang="es-CO" dirty="0"/>
            </a:br>
            <a:r>
              <a:rPr lang="es-CO" dirty="0"/>
              <a:t>	Perimetral de Oriente</a:t>
            </a:r>
            <a:endParaRPr lang="en-US" dirty="0"/>
          </a:p>
        </p:txBody>
      </p:sp>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16</a:t>
            </a:fld>
            <a:endParaRPr lang="es-CO" dirty="0">
              <a:solidFill>
                <a:srgbClr val="244061">
                  <a:tint val="75000"/>
                </a:srgbClr>
              </a:solidFill>
            </a:endParaRPr>
          </a:p>
        </p:txBody>
      </p:sp>
      <p:sp>
        <p:nvSpPr>
          <p:cNvPr id="7" name="CuadroTexto 6"/>
          <p:cNvSpPr txBox="1"/>
          <p:nvPr/>
        </p:nvSpPr>
        <p:spPr>
          <a:xfrm>
            <a:off x="407368" y="20223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rPr>
              <a:t>6</a:t>
            </a:r>
            <a:endParaRPr lang="es-CO" b="1" dirty="0">
              <a:solidFill>
                <a:srgbClr val="386295"/>
              </a:solidFill>
              <a:latin typeface="Calibri"/>
            </a:endParaRPr>
          </a:p>
        </p:txBody>
      </p:sp>
      <p:pic>
        <p:nvPicPr>
          <p:cNvPr id="9" name="Imagen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368" y="1556792"/>
            <a:ext cx="3364464" cy="2523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Imagen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1784" y="3063709"/>
            <a:ext cx="3384376" cy="2540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2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6112" y="4219276"/>
            <a:ext cx="3292456" cy="2626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3116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78918"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17</a:t>
            </a:fld>
            <a:endParaRPr lang="es-CO" dirty="0">
              <a:solidFill>
                <a:srgbClr val="244061">
                  <a:tint val="75000"/>
                </a:srgbClr>
              </a:solidFill>
            </a:endParaRPr>
          </a:p>
        </p:txBody>
      </p:sp>
      <p:sp>
        <p:nvSpPr>
          <p:cNvPr id="9" name="Title 11"/>
          <p:cNvSpPr>
            <a:spLocks noGrp="1"/>
          </p:cNvSpPr>
          <p:nvPr>
            <p:ph type="title"/>
          </p:nvPr>
        </p:nvSpPr>
        <p:spPr>
          <a:xfrm>
            <a:off x="1810247" y="262341"/>
            <a:ext cx="8595361" cy="748669"/>
          </a:xfrm>
        </p:spPr>
        <p:txBody>
          <a:bodyPr/>
          <a:lstStyle/>
          <a:p>
            <a:r>
              <a:rPr lang="en-US" dirty="0"/>
              <a:t>	Autopista Conexión Pacífico 1</a:t>
            </a:r>
          </a:p>
        </p:txBody>
      </p:sp>
      <p:sp>
        <p:nvSpPr>
          <p:cNvPr id="8" name="CuadroTexto 7"/>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rPr>
              <a:t>7</a:t>
            </a:r>
            <a:endParaRPr lang="es-CO" b="1" dirty="0">
              <a:solidFill>
                <a:srgbClr val="386295"/>
              </a:solidFill>
              <a:latin typeface="Calibri"/>
            </a:endParaRPr>
          </a:p>
        </p:txBody>
      </p:sp>
      <p:sp>
        <p:nvSpPr>
          <p:cNvPr id="7" name="Content Placeholder 2"/>
          <p:cNvSpPr txBox="1">
            <a:spLocks/>
          </p:cNvSpPr>
          <p:nvPr>
            <p:custDataLst>
              <p:tags r:id="rId3"/>
            </p:custDataLst>
          </p:nvPr>
        </p:nvSpPr>
        <p:spPr bwMode="auto">
          <a:xfrm>
            <a:off x="5303912" y="1247814"/>
            <a:ext cx="6624736"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fontAlgn="auto">
              <a:spcBef>
                <a:spcPts val="0"/>
              </a:spcBef>
              <a:spcAft>
                <a:spcPts val="0"/>
              </a:spcAft>
            </a:pPr>
            <a:r>
              <a:rPr lang="es-CO" sz="1600" dirty="0">
                <a:solidFill>
                  <a:srgbClr val="386295"/>
                </a:solidFill>
              </a:rPr>
              <a:t> </a:t>
            </a:r>
            <a:r>
              <a:rPr lang="es-ES" sz="1600" b="1" dirty="0">
                <a:solidFill>
                  <a:srgbClr val="244061"/>
                </a:solidFill>
                <a:latin typeface="Candara" pitchFamily="34" charset="0"/>
                <a:sym typeface="Museo Sans 500"/>
              </a:rPr>
              <a:t>Fecha Inicio Contrato: </a:t>
            </a:r>
            <a:r>
              <a:rPr lang="es-ES" sz="1600" dirty="0">
                <a:solidFill>
                  <a:srgbClr val="244061"/>
                </a:solidFill>
                <a:latin typeface="Candara" pitchFamily="34" charset="0"/>
                <a:sym typeface="Museo Sans 500"/>
              </a:rPr>
              <a:t>12 de noviembre de 2014</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Plazo de Construcción: </a:t>
            </a:r>
            <a:r>
              <a:rPr lang="es-ES" sz="1600" dirty="0">
                <a:solidFill>
                  <a:srgbClr val="244061"/>
                </a:solidFill>
                <a:latin typeface="Candara" pitchFamily="34" charset="0"/>
                <a:sym typeface="Museo Sans 500"/>
              </a:rPr>
              <a:t>5 años</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Tipo de Intervención: </a:t>
            </a:r>
            <a:r>
              <a:rPr lang="es-ES" sz="1600" dirty="0">
                <a:solidFill>
                  <a:srgbClr val="244061"/>
                </a:solidFill>
                <a:latin typeface="Candara" pitchFamily="34" charset="0"/>
                <a:sym typeface="Museo Sans 500"/>
              </a:rPr>
              <a:t>I</a:t>
            </a:r>
            <a:r>
              <a:rPr lang="es-ES" sz="1600" dirty="0">
                <a:solidFill>
                  <a:srgbClr val="244061"/>
                </a:solidFill>
                <a:latin typeface="Candara" pitchFamily="34" charset="0"/>
              </a:rPr>
              <a:t>niciarían por la UF4 de la que se construirán 5 km de  doble calzada entre Camilo C y Cuatro Palos (Amaga). </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rPr>
              <a:t>Fecha de inicio de Obra: </a:t>
            </a:r>
            <a:r>
              <a:rPr lang="es-ES" sz="1600" dirty="0">
                <a:solidFill>
                  <a:srgbClr val="244061"/>
                </a:solidFill>
                <a:latin typeface="Candara" pitchFamily="34" charset="0"/>
              </a:rPr>
              <a:t>según la ANI debió haberse iniciado el 06 de noviembre de 2015; El concesionario manifiesta que el contrato prevé un plazo estimado.</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endParaRPr>
          </a:p>
          <a:p>
            <a:pPr algn="just" eaLnBrk="1" fontAlgn="auto" hangingPunct="1">
              <a:spcBef>
                <a:spcPts val="0"/>
              </a:spcBef>
              <a:spcAft>
                <a:spcPts val="0"/>
              </a:spcAft>
              <a:buClr>
                <a:srgbClr val="3A4A98"/>
              </a:buClr>
              <a:buSzPct val="120000"/>
            </a:pPr>
            <a:r>
              <a:rPr lang="es-ES" sz="1600" b="1" dirty="0">
                <a:solidFill>
                  <a:schemeClr val="tx2"/>
                </a:solidFill>
                <a:latin typeface="Candara" pitchFamily="34" charset="0"/>
                <a:sym typeface="Museo Sans 500"/>
              </a:rPr>
              <a:t>Estado Actual: </a:t>
            </a:r>
            <a:r>
              <a:rPr lang="es-ES" sz="1600" dirty="0">
                <a:solidFill>
                  <a:srgbClr val="244061"/>
                </a:solidFill>
                <a:latin typeface="Candara" pitchFamily="34" charset="0"/>
                <a:sym typeface="Museo Sans 500"/>
              </a:rPr>
              <a:t>A la fecha no se ha dado inicio a la Fase de Construcción por los siguientes inconvenientes:</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endParaRPr>
          </a:p>
          <a:p>
            <a:pPr marL="180975" indent="-180975" algn="just" eaLnBrk="1" fontAlgn="auto" hangingPunct="1">
              <a:spcBef>
                <a:spcPts val="0"/>
              </a:spcBef>
              <a:spcAft>
                <a:spcPts val="0"/>
              </a:spcAft>
              <a:buClr>
                <a:srgbClr val="3A4A98"/>
              </a:buClr>
              <a:buSzPct val="120000"/>
              <a:buFont typeface="Arial" panose="020B0604020202020204" pitchFamily="34" charset="0"/>
              <a:buChar char="•"/>
              <a:tabLst>
                <a:tab pos="180975" algn="l"/>
              </a:tabLst>
            </a:pPr>
            <a:r>
              <a:rPr lang="es-ES" sz="1600" i="1" dirty="0">
                <a:solidFill>
                  <a:srgbClr val="244061"/>
                </a:solidFill>
                <a:latin typeface="Candara" pitchFamily="34" charset="0"/>
              </a:rPr>
              <a:t>El concesionario interpuso Recurso de Reposición a la Licencia Ambiental No. 510 del 13 de mayo de 2016 el pasado 01 de junio de 2016. A la fecha se está a la espera de lo que resuelva la ANLA. Se cuenta con los demás permisos ambientales. </a:t>
            </a:r>
          </a:p>
          <a:p>
            <a:pPr algn="just" eaLnBrk="1" fontAlgn="auto" hangingPunct="1">
              <a:spcBef>
                <a:spcPts val="0"/>
              </a:spcBef>
              <a:spcAft>
                <a:spcPts val="0"/>
              </a:spcAft>
              <a:buClr>
                <a:srgbClr val="3A4A98"/>
              </a:buClr>
              <a:buSzPct val="120000"/>
            </a:pPr>
            <a:endParaRPr lang="es-ES" sz="1600" i="1" dirty="0">
              <a:solidFill>
                <a:srgbClr val="244061"/>
              </a:solidFill>
              <a:latin typeface="Candara" pitchFamily="34" charset="0"/>
            </a:endParaRPr>
          </a:p>
          <a:p>
            <a:pPr marL="180975" indent="-180975" algn="just" eaLnBrk="1" fontAlgn="auto" hangingPunct="1">
              <a:spcBef>
                <a:spcPts val="0"/>
              </a:spcBef>
              <a:spcAft>
                <a:spcPts val="0"/>
              </a:spcAft>
              <a:buClr>
                <a:srgbClr val="3A4A98"/>
              </a:buClr>
              <a:buSzPct val="120000"/>
              <a:buFont typeface="Arial" panose="020B0604020202020204" pitchFamily="34" charset="0"/>
              <a:buChar char="•"/>
            </a:pPr>
            <a:r>
              <a:rPr lang="es-ES" sz="1600" i="1" dirty="0">
                <a:solidFill>
                  <a:srgbClr val="244061"/>
                </a:solidFill>
                <a:latin typeface="Candara" pitchFamily="34" charset="0"/>
              </a:rPr>
              <a:t>El Concesionario presentó demanda arbitral por plazo estimado y obligaciones de mantenimiento. El tribunal emitió medida cautelar a la ANI para suspender los procesos sancionatorios adelantados.</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endParaRPr>
          </a:p>
        </p:txBody>
      </p:sp>
      <p:pic>
        <p:nvPicPr>
          <p:cNvPr id="10" name="Imagen 9" descr="cid:ce40346d-ae1a-4e0e-9f74-fb619cbb7b5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407368" y="1844824"/>
            <a:ext cx="4524694" cy="3672408"/>
          </a:xfrm>
          <a:prstGeom prst="rect">
            <a:avLst/>
          </a:prstGeom>
          <a:noFill/>
          <a:ln>
            <a:noFill/>
          </a:ln>
        </p:spPr>
      </p:pic>
    </p:spTree>
    <p:extLst>
      <p:ext uri="{BB962C8B-B14F-4D97-AF65-F5344CB8AC3E}">
        <p14:creationId xmlns:p14="http://schemas.microsoft.com/office/powerpoint/2010/main" val="3958901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79942"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18</a:t>
            </a:fld>
            <a:endParaRPr lang="es-CO" dirty="0">
              <a:solidFill>
                <a:srgbClr val="244061">
                  <a:tint val="75000"/>
                </a:srgbClr>
              </a:solidFill>
            </a:endParaRPr>
          </a:p>
        </p:txBody>
      </p:sp>
      <p:sp>
        <p:nvSpPr>
          <p:cNvPr id="9" name="CuadroTexto 8"/>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rPr>
              <a:t>7</a:t>
            </a:r>
            <a:endParaRPr lang="es-CO" b="1" dirty="0">
              <a:solidFill>
                <a:srgbClr val="386295"/>
              </a:solidFill>
              <a:latin typeface="Calibri"/>
            </a:endParaRPr>
          </a:p>
        </p:txBody>
      </p:sp>
      <p:sp>
        <p:nvSpPr>
          <p:cNvPr id="10" name="Title 11"/>
          <p:cNvSpPr>
            <a:spLocks noGrp="1"/>
          </p:cNvSpPr>
          <p:nvPr>
            <p:ph type="title"/>
          </p:nvPr>
        </p:nvSpPr>
        <p:spPr>
          <a:xfrm>
            <a:off x="1810247" y="262341"/>
            <a:ext cx="8595361" cy="748669"/>
          </a:xfrm>
        </p:spPr>
        <p:txBody>
          <a:bodyPr/>
          <a:lstStyle/>
          <a:p>
            <a:r>
              <a:rPr lang="en-US" dirty="0"/>
              <a:t>	Autopista Conexión Pacífico 1</a:t>
            </a:r>
          </a:p>
        </p:txBody>
      </p:sp>
      <p:sp>
        <p:nvSpPr>
          <p:cNvPr id="2" name="Rectángulo 1"/>
          <p:cNvSpPr/>
          <p:nvPr/>
        </p:nvSpPr>
        <p:spPr>
          <a:xfrm>
            <a:off x="623393" y="5958191"/>
            <a:ext cx="3631269" cy="289951"/>
          </a:xfrm>
          <a:prstGeom prst="rect">
            <a:avLst/>
          </a:prstGeom>
        </p:spPr>
        <p:txBody>
          <a:bodyPr wrap="square">
            <a:spAutoFit/>
          </a:bodyPr>
          <a:lstStyle/>
          <a:p>
            <a:pPr algn="ctr" fontAlgn="auto">
              <a:lnSpc>
                <a:spcPct val="107000"/>
              </a:lnSpc>
              <a:spcBef>
                <a:spcPts val="0"/>
              </a:spcBef>
              <a:spcAft>
                <a:spcPts val="800"/>
              </a:spcAft>
            </a:pPr>
            <a:r>
              <a:rPr lang="es-CO" sz="1200" dirty="0">
                <a:solidFill>
                  <a:srgbClr val="386295"/>
                </a:solidFill>
                <a:latin typeface="Calibri" panose="020F0502020204030204" pitchFamily="34" charset="0"/>
                <a:ea typeface="Calibri" panose="020F0502020204030204" pitchFamily="34" charset="0"/>
                <a:cs typeface="Times New Roman" panose="02020603050405020304" pitchFamily="18" charset="0"/>
              </a:rPr>
              <a:t>Remoción de derrumbes</a:t>
            </a:r>
          </a:p>
        </p:txBody>
      </p:sp>
      <p:pic>
        <p:nvPicPr>
          <p:cNvPr id="14" name="Imagen 13"/>
          <p:cNvPicPr>
            <a:picLocks noChangeAspect="1"/>
          </p:cNvPicPr>
          <p:nvPr/>
        </p:nvPicPr>
        <p:blipFill rotWithShape="1">
          <a:blip r:embed="rId7" cstate="print">
            <a:extLst>
              <a:ext uri="{28A0092B-C50C-407E-A947-70E740481C1C}">
                <a14:useLocalDpi xmlns:a14="http://schemas.microsoft.com/office/drawing/2010/main" val="0"/>
              </a:ext>
            </a:extLst>
          </a:blip>
          <a:srcRect r="13520"/>
          <a:stretch/>
        </p:blipFill>
        <p:spPr>
          <a:xfrm>
            <a:off x="623393" y="1308913"/>
            <a:ext cx="3888432" cy="4496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3872" y="1267304"/>
            <a:ext cx="6050613" cy="4537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ángulo 17"/>
          <p:cNvSpPr/>
          <p:nvPr/>
        </p:nvSpPr>
        <p:spPr>
          <a:xfrm>
            <a:off x="6140266" y="5983933"/>
            <a:ext cx="3631269" cy="289951"/>
          </a:xfrm>
          <a:prstGeom prst="rect">
            <a:avLst/>
          </a:prstGeom>
        </p:spPr>
        <p:txBody>
          <a:bodyPr wrap="square">
            <a:spAutoFit/>
          </a:bodyPr>
          <a:lstStyle/>
          <a:p>
            <a:pPr algn="ctr" fontAlgn="auto">
              <a:lnSpc>
                <a:spcPct val="107000"/>
              </a:lnSpc>
              <a:spcBef>
                <a:spcPts val="0"/>
              </a:spcBef>
              <a:spcAft>
                <a:spcPts val="800"/>
              </a:spcAft>
            </a:pPr>
            <a:r>
              <a:rPr lang="es-CO" sz="1200" dirty="0">
                <a:solidFill>
                  <a:srgbClr val="386295"/>
                </a:solidFill>
                <a:latin typeface="Calibri" panose="020F0502020204030204" pitchFamily="34" charset="0"/>
                <a:ea typeface="Calibri" panose="020F0502020204030204" pitchFamily="34" charset="0"/>
                <a:cs typeface="Times New Roman" panose="02020603050405020304" pitchFamily="18" charset="0"/>
              </a:rPr>
              <a:t>Operación Estación de Peaje </a:t>
            </a:r>
            <a:r>
              <a:rPr lang="es-CO" sz="1200" dirty="0" err="1">
                <a:solidFill>
                  <a:srgbClr val="386295"/>
                </a:solidFill>
                <a:latin typeface="Calibri" panose="020F0502020204030204" pitchFamily="34" charset="0"/>
                <a:ea typeface="Calibri" panose="020F0502020204030204" pitchFamily="34" charset="0"/>
                <a:cs typeface="Times New Roman" panose="02020603050405020304" pitchFamily="18" charset="0"/>
              </a:rPr>
              <a:t>Amagá</a:t>
            </a:r>
            <a:endParaRPr lang="es-CO" sz="1200" dirty="0">
              <a:solidFill>
                <a:srgbClr val="386295"/>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0424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8348"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19</a:t>
            </a:fld>
            <a:endParaRPr lang="es-CO" dirty="0">
              <a:solidFill>
                <a:srgbClr val="244061">
                  <a:tint val="75000"/>
                </a:srgbClr>
              </a:solidFill>
            </a:endParaRPr>
          </a:p>
        </p:txBody>
      </p:sp>
      <p:sp>
        <p:nvSpPr>
          <p:cNvPr id="9" name="Title 11"/>
          <p:cNvSpPr>
            <a:spLocks noGrp="1"/>
          </p:cNvSpPr>
          <p:nvPr>
            <p:ph type="title"/>
          </p:nvPr>
        </p:nvSpPr>
        <p:spPr>
          <a:xfrm>
            <a:off x="1810247" y="262341"/>
            <a:ext cx="8595361" cy="748669"/>
          </a:xfrm>
        </p:spPr>
        <p:txBody>
          <a:bodyPr/>
          <a:lstStyle/>
          <a:p>
            <a:r>
              <a:rPr lang="en-US" dirty="0"/>
              <a:t>	Autopista Conexión Magdalena 2</a:t>
            </a:r>
          </a:p>
        </p:txBody>
      </p:sp>
      <p:sp>
        <p:nvSpPr>
          <p:cNvPr id="8" name="CuadroTexto 7"/>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8</a:t>
            </a:r>
            <a:endParaRPr lang="es-CO" b="1" dirty="0">
              <a:solidFill>
                <a:srgbClr val="386295"/>
              </a:solidFill>
              <a:latin typeface="Calibri"/>
              <a:cs typeface="+mn-cs"/>
            </a:endParaRPr>
          </a:p>
        </p:txBody>
      </p:sp>
      <p:grpSp>
        <p:nvGrpSpPr>
          <p:cNvPr id="11" name="Grupo 10"/>
          <p:cNvGrpSpPr/>
          <p:nvPr/>
        </p:nvGrpSpPr>
        <p:grpSpPr>
          <a:xfrm>
            <a:off x="477525" y="1590667"/>
            <a:ext cx="5340381" cy="4070066"/>
            <a:chOff x="1859243" y="1756303"/>
            <a:chExt cx="2847509" cy="3563487"/>
          </a:xfrm>
        </p:grpSpPr>
        <p:pic>
          <p:nvPicPr>
            <p:cNvPr id="12" name="1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9243" y="1756303"/>
              <a:ext cx="2516786" cy="3528435"/>
            </a:xfrm>
            <a:prstGeom prst="rect">
              <a:avLst/>
            </a:prstGeom>
            <a:ln>
              <a:noFill/>
            </a:ln>
            <a:effectLst>
              <a:softEdge rad="112500"/>
            </a:effectLst>
          </p:spPr>
        </p:pic>
        <p:sp>
          <p:nvSpPr>
            <p:cNvPr id="14" name="Llamada rectangular redondeada 13"/>
            <p:cNvSpPr/>
            <p:nvPr/>
          </p:nvSpPr>
          <p:spPr>
            <a:xfrm>
              <a:off x="2414661" y="2582584"/>
              <a:ext cx="960214" cy="187779"/>
            </a:xfrm>
            <a:prstGeom prst="wedgeRoundRectCallout">
              <a:avLst>
                <a:gd name="adj1" fmla="val -40969"/>
                <a:gd name="adj2" fmla="val -1867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s-CO" sz="1050" dirty="0">
                  <a:solidFill>
                    <a:prstClr val="black"/>
                  </a:solidFill>
                </a:rPr>
                <a:t>REMEDIOS</a:t>
              </a:r>
            </a:p>
          </p:txBody>
        </p:sp>
        <p:sp>
          <p:nvSpPr>
            <p:cNvPr id="15" name="Llamada rectangular redondeada 14"/>
            <p:cNvSpPr/>
            <p:nvPr/>
          </p:nvSpPr>
          <p:spPr>
            <a:xfrm>
              <a:off x="2304392" y="3907170"/>
              <a:ext cx="960214" cy="187779"/>
            </a:xfrm>
            <a:prstGeom prst="wedgeRoundRectCallout">
              <a:avLst>
                <a:gd name="adj1" fmla="val -48730"/>
                <a:gd name="adj2" fmla="val -7681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s-CO" sz="1050" dirty="0">
                  <a:solidFill>
                    <a:prstClr val="black"/>
                  </a:solidFill>
                </a:rPr>
                <a:t>VEGACHÍ</a:t>
              </a:r>
            </a:p>
          </p:txBody>
        </p:sp>
        <p:sp>
          <p:nvSpPr>
            <p:cNvPr id="16" name="Llamada rectangular redondeada 15"/>
            <p:cNvSpPr/>
            <p:nvPr/>
          </p:nvSpPr>
          <p:spPr>
            <a:xfrm>
              <a:off x="2701569" y="4652964"/>
              <a:ext cx="960214" cy="294114"/>
            </a:xfrm>
            <a:prstGeom prst="wedgeRoundRectCallout">
              <a:avLst>
                <a:gd name="adj1" fmla="val 49619"/>
                <a:gd name="adj2" fmla="val -14883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s-CO" sz="975" dirty="0">
                  <a:solidFill>
                    <a:prstClr val="black"/>
                  </a:solidFill>
                </a:rPr>
                <a:t>PUERTO BERRIO</a:t>
              </a:r>
            </a:p>
          </p:txBody>
        </p:sp>
        <p:sp>
          <p:nvSpPr>
            <p:cNvPr id="18" name="Llamada rectangular redondeada 17"/>
            <p:cNvSpPr/>
            <p:nvPr/>
          </p:nvSpPr>
          <p:spPr>
            <a:xfrm>
              <a:off x="3746538" y="5132011"/>
              <a:ext cx="960214" cy="187779"/>
            </a:xfrm>
            <a:prstGeom prst="wedgeRoundRectCallout">
              <a:avLst>
                <a:gd name="adj1" fmla="val -5795"/>
                <a:gd name="adj2" fmla="val -33401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s-CO" sz="1050" dirty="0">
                  <a:solidFill>
                    <a:prstClr val="black"/>
                  </a:solidFill>
                </a:rPr>
                <a:t>RUTA DEL SOL</a:t>
              </a:r>
            </a:p>
          </p:txBody>
        </p:sp>
      </p:grpSp>
      <p:sp>
        <p:nvSpPr>
          <p:cNvPr id="2" name="Rectángulo 1"/>
          <p:cNvSpPr/>
          <p:nvPr/>
        </p:nvSpPr>
        <p:spPr>
          <a:xfrm>
            <a:off x="5519936" y="1334373"/>
            <a:ext cx="6480720" cy="5509200"/>
          </a:xfrm>
          <a:prstGeom prst="rect">
            <a:avLst/>
          </a:prstGeom>
        </p:spPr>
        <p:txBody>
          <a:bodyPr wrap="square">
            <a:spAutoFit/>
          </a:bodyPr>
          <a:lstStyle/>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Unidad Funcional de inicio: </a:t>
            </a:r>
            <a:r>
              <a:rPr lang="es-ES" sz="1600" dirty="0">
                <a:solidFill>
                  <a:srgbClr val="244061"/>
                </a:solidFill>
                <a:latin typeface="Candara" pitchFamily="34" charset="0"/>
                <a:sym typeface="Museo Sans 500"/>
              </a:rPr>
              <a:t>UF 4 conexión RDS2 con </a:t>
            </a:r>
            <a:r>
              <a:rPr lang="es-ES" sz="1600" dirty="0" err="1">
                <a:solidFill>
                  <a:srgbClr val="244061"/>
                </a:solidFill>
                <a:latin typeface="Candara" pitchFamily="34" charset="0"/>
                <a:sym typeface="Museo Sans 500"/>
              </a:rPr>
              <a:t>Pto</a:t>
            </a:r>
            <a:r>
              <a:rPr lang="es-ES" sz="1600" dirty="0">
                <a:solidFill>
                  <a:srgbClr val="244061"/>
                </a:solidFill>
                <a:latin typeface="Candara" pitchFamily="34" charset="0"/>
                <a:sym typeface="Museo Sans 500"/>
              </a:rPr>
              <a:t> Berrio, variante </a:t>
            </a:r>
            <a:r>
              <a:rPr lang="es-ES" sz="1600" dirty="0" err="1">
                <a:solidFill>
                  <a:srgbClr val="244061"/>
                </a:solidFill>
                <a:latin typeface="Candara" pitchFamily="34" charset="0"/>
                <a:sym typeface="Museo Sans 500"/>
              </a:rPr>
              <a:t>Pto</a:t>
            </a:r>
            <a:r>
              <a:rPr lang="es-ES" sz="1600" dirty="0">
                <a:solidFill>
                  <a:srgbClr val="244061"/>
                </a:solidFill>
                <a:latin typeface="Candara" pitchFamily="34" charset="0"/>
                <a:sym typeface="Museo Sans 500"/>
              </a:rPr>
              <a:t> Berrio</a:t>
            </a:r>
          </a:p>
          <a:p>
            <a:pPr algn="just" eaLnBrk="1" fontAlgn="auto" hangingPunct="1">
              <a:spcBef>
                <a:spcPts val="0"/>
              </a:spcBef>
              <a:spcAft>
                <a:spcPts val="0"/>
              </a:spcAft>
              <a:buClr>
                <a:srgbClr val="3A4A98"/>
              </a:buClr>
              <a:buSzPct val="120000"/>
            </a:pPr>
            <a:endParaRPr lang="es-ES" sz="1600" b="1"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Tipo de Intervención: </a:t>
            </a:r>
            <a:r>
              <a:rPr lang="es-ES" sz="1600" dirty="0">
                <a:solidFill>
                  <a:srgbClr val="244061"/>
                </a:solidFill>
                <a:latin typeface="Candara" pitchFamily="34" charset="0"/>
                <a:sym typeface="Museo Sans 500"/>
              </a:rPr>
              <a:t>Mejoramiento: 10 </a:t>
            </a:r>
            <a:r>
              <a:rPr lang="es-ES" sz="1600" dirty="0" err="1">
                <a:solidFill>
                  <a:srgbClr val="244061"/>
                </a:solidFill>
                <a:latin typeface="Candara" pitchFamily="34" charset="0"/>
                <a:sym typeface="Museo Sans 500"/>
              </a:rPr>
              <a:t>kms</a:t>
            </a:r>
            <a:r>
              <a:rPr lang="es-ES" sz="1600" dirty="0">
                <a:solidFill>
                  <a:srgbClr val="244061"/>
                </a:solidFill>
                <a:latin typeface="Candara" pitchFamily="34" charset="0"/>
                <a:sym typeface="Museo Sans 500"/>
              </a:rPr>
              <a:t> conexión RDS2 con </a:t>
            </a:r>
            <a:r>
              <a:rPr lang="es-ES" sz="1600" dirty="0" err="1">
                <a:solidFill>
                  <a:srgbClr val="244061"/>
                </a:solidFill>
                <a:latin typeface="Candara" pitchFamily="34" charset="0"/>
                <a:sym typeface="Museo Sans 500"/>
              </a:rPr>
              <a:t>Pto</a:t>
            </a:r>
            <a:r>
              <a:rPr lang="es-ES" sz="1600" dirty="0">
                <a:solidFill>
                  <a:srgbClr val="244061"/>
                </a:solidFill>
                <a:latin typeface="Candara" pitchFamily="34" charset="0"/>
                <a:sym typeface="Museo Sans 500"/>
              </a:rPr>
              <a:t> Berrio y 15kms variante </a:t>
            </a:r>
            <a:r>
              <a:rPr lang="es-ES" sz="1600" dirty="0" err="1">
                <a:solidFill>
                  <a:srgbClr val="244061"/>
                </a:solidFill>
                <a:latin typeface="Candara" pitchFamily="34" charset="0"/>
                <a:sym typeface="Museo Sans 500"/>
              </a:rPr>
              <a:t>Pto</a:t>
            </a:r>
            <a:r>
              <a:rPr lang="es-ES" sz="1600" dirty="0">
                <a:solidFill>
                  <a:srgbClr val="244061"/>
                </a:solidFill>
                <a:latin typeface="Candara" pitchFamily="34" charset="0"/>
                <a:sym typeface="Museo Sans 500"/>
              </a:rPr>
              <a:t> Berrio, incluido el puente sobre el rio Magdalena</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Fecha de Inicio: </a:t>
            </a:r>
            <a:r>
              <a:rPr lang="es-ES" sz="1600" dirty="0">
                <a:solidFill>
                  <a:srgbClr val="244061"/>
                </a:solidFill>
                <a:latin typeface="Candara" pitchFamily="34" charset="0"/>
                <a:sym typeface="Museo Sans 500"/>
              </a:rPr>
              <a:t>Se firmó acta de inicio de fase de construcción el 26 de abril de 2016</a:t>
            </a:r>
          </a:p>
          <a:p>
            <a:pPr algn="just" eaLnBrk="1" fontAlgn="auto" hangingPunct="1">
              <a:spcBef>
                <a:spcPts val="0"/>
              </a:spcBef>
              <a:spcAft>
                <a:spcPts val="0"/>
              </a:spcAft>
              <a:buClr>
                <a:srgbClr val="3A4A98"/>
              </a:buClr>
              <a:buSzPct val="120000"/>
            </a:pPr>
            <a:r>
              <a:rPr lang="es-ES" sz="1600" dirty="0">
                <a:solidFill>
                  <a:srgbClr val="244061"/>
                </a:solidFill>
                <a:latin typeface="Candara" pitchFamily="34" charset="0"/>
                <a:sym typeface="Museo Sans 500"/>
              </a:rPr>
              <a:t>Inicio obra 4/06/2016, con preliminares, replanteo y adecuación de campamento en el municipio de Puerto Berrio</a:t>
            </a: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chemeClr val="tx2"/>
                </a:solidFill>
                <a:latin typeface="Candara" pitchFamily="34" charset="0"/>
                <a:sym typeface="Museo Sans 500"/>
              </a:rPr>
              <a:t>Estado Actual: </a:t>
            </a:r>
            <a:endParaRPr lang="es-CO" sz="1600" dirty="0">
              <a:solidFill>
                <a:srgbClr val="244061"/>
              </a:solidFill>
              <a:latin typeface="Candara" pitchFamily="34" charset="0"/>
              <a:sym typeface="Museo Sans 500"/>
            </a:endParaRPr>
          </a:p>
          <a:p>
            <a:pPr algn="just" fontAlgn="auto">
              <a:spcBef>
                <a:spcPts val="0"/>
              </a:spcBef>
              <a:spcAft>
                <a:spcPts val="0"/>
              </a:spcAft>
              <a:buClr>
                <a:srgbClr val="3A4A98"/>
              </a:buClr>
              <a:buSzPct val="120000"/>
            </a:pPr>
            <a:r>
              <a:rPr lang="es-ES" sz="1600" dirty="0">
                <a:solidFill>
                  <a:srgbClr val="244061"/>
                </a:solidFill>
                <a:latin typeface="Candara" pitchFamily="34" charset="0"/>
                <a:sym typeface="Museo Sans 500"/>
              </a:rPr>
              <a:t>Operación del corredor existente, en las UF 3 Y4. Preliminares UF 4</a:t>
            </a:r>
          </a:p>
          <a:p>
            <a:pPr algn="just" eaLnBrk="1" fontAlgn="auto" hangingPunct="1">
              <a:spcBef>
                <a:spcPts val="0"/>
              </a:spcBef>
              <a:spcAft>
                <a:spcPts val="0"/>
              </a:spcAft>
              <a:buClr>
                <a:srgbClr val="3A4A98"/>
              </a:buClr>
              <a:buSzPct val="120000"/>
            </a:pP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CO" sz="1600" b="1" i="1" dirty="0">
                <a:solidFill>
                  <a:schemeClr val="tx2"/>
                </a:solidFill>
                <a:latin typeface="Candara" pitchFamily="34" charset="0"/>
                <a:sym typeface="Museo Sans 500"/>
              </a:rPr>
              <a:t>Inconvenientes: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CO" sz="1600" dirty="0">
                <a:solidFill>
                  <a:srgbClr val="244061"/>
                </a:solidFill>
                <a:latin typeface="Candara" pitchFamily="34" charset="0"/>
                <a:sym typeface="Museo Sans 500"/>
              </a:rPr>
              <a:t>Licencia de la Variante UF 4 expedida el 11 de julio,  en recurso de reposición por tercero interesado</a:t>
            </a:r>
            <a:r>
              <a:rPr lang="es-ES" sz="1600" dirty="0">
                <a:solidFill>
                  <a:srgbClr val="244061"/>
                </a:solidFill>
                <a:latin typeface="Candara" pitchFamily="34" charset="0"/>
                <a:sym typeface="Museo Sans 500"/>
              </a:rPr>
              <a:t>.</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Plazo de Construcción: </a:t>
            </a:r>
            <a:r>
              <a:rPr lang="es-ES" sz="1600" dirty="0">
                <a:solidFill>
                  <a:srgbClr val="244061"/>
                </a:solidFill>
                <a:latin typeface="Candara" pitchFamily="34" charset="0"/>
                <a:sym typeface="Museo Sans 500"/>
              </a:rPr>
              <a:t>1028 días UF 4 (4 de junio de 2016 al 18 de febrero de 2019), plazo del proyecto fase de construcción 5 años.</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p:txBody>
      </p:sp>
    </p:spTree>
    <p:extLst>
      <p:ext uri="{BB962C8B-B14F-4D97-AF65-F5344CB8AC3E}">
        <p14:creationId xmlns:p14="http://schemas.microsoft.com/office/powerpoint/2010/main" val="3629959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7558"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a:t>
            </a:fld>
            <a:endParaRPr lang="es-CO" dirty="0">
              <a:solidFill>
                <a:srgbClr val="244061">
                  <a:tint val="75000"/>
                </a:srgbClr>
              </a:solidFill>
            </a:endParaRPr>
          </a:p>
        </p:txBody>
      </p:sp>
      <p:sp>
        <p:nvSpPr>
          <p:cNvPr id="6" name="Content Placeholder 2"/>
          <p:cNvSpPr txBox="1">
            <a:spLocks/>
          </p:cNvSpPr>
          <p:nvPr>
            <p:custDataLst>
              <p:tags r:id="rId3"/>
            </p:custDataLst>
          </p:nvPr>
        </p:nvSpPr>
        <p:spPr bwMode="auto">
          <a:xfrm>
            <a:off x="4655840" y="1276624"/>
            <a:ext cx="7344816"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Unidad Funcional de inicio:</a:t>
            </a:r>
            <a:r>
              <a:rPr lang="es-ES" sz="1600" dirty="0">
                <a:solidFill>
                  <a:srgbClr val="244061"/>
                </a:solidFill>
                <a:latin typeface="Candara" pitchFamily="34" charset="0"/>
                <a:sym typeface="Museo Sans 500"/>
              </a:rPr>
              <a:t> UF 5 La Pintada – Primavera.</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Tipo de Intervención: </a:t>
            </a:r>
            <a:r>
              <a:rPr lang="es-ES" sz="1600" dirty="0">
                <a:solidFill>
                  <a:srgbClr val="244061"/>
                </a:solidFill>
                <a:latin typeface="Candara" pitchFamily="34" charset="0"/>
                <a:sym typeface="Museo Sans 500"/>
              </a:rPr>
              <a:t>Rehabilitación de 54 km tramo la Pintada Primavera.</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Fecha de Inicio: </a:t>
            </a:r>
            <a:r>
              <a:rPr lang="es-ES" sz="1600" dirty="0">
                <a:solidFill>
                  <a:srgbClr val="244061"/>
                </a:solidFill>
                <a:latin typeface="Candara" pitchFamily="34" charset="0"/>
                <a:sym typeface="Museo Sans 500"/>
              </a:rPr>
              <a:t>inicio obra 6 de noviembre de 2015 preliminares, </a:t>
            </a:r>
            <a:r>
              <a:rPr lang="es-CO" sz="1600" dirty="0">
                <a:solidFill>
                  <a:srgbClr val="244061"/>
                </a:solidFill>
                <a:latin typeface="Candara" pitchFamily="34" charset="0"/>
                <a:sym typeface="Museo Sans 500"/>
              </a:rPr>
              <a:t>inició el 25 de noviembre de 2015 con </a:t>
            </a:r>
            <a:r>
              <a:rPr lang="es-ES" sz="1600" dirty="0">
                <a:solidFill>
                  <a:srgbClr val="244061"/>
                </a:solidFill>
                <a:latin typeface="Candara" pitchFamily="34" charset="0"/>
                <a:sym typeface="Museo Sans 500"/>
              </a:rPr>
              <a:t>labores previas (fresado) para la rehabilitación, adelanta trabajos de topografía, riego de liga, construcción muros de gaviones, limpieza de obras de arte, rocería, instalación de señalización vertical y demarcación. </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chemeClr val="tx2"/>
                </a:solidFill>
                <a:latin typeface="Candara" pitchFamily="34" charset="0"/>
                <a:sym typeface="Museo Sans 500"/>
              </a:rPr>
              <a:t>Estado Actual: </a:t>
            </a:r>
            <a:r>
              <a:rPr lang="es-ES" sz="1600" dirty="0">
                <a:solidFill>
                  <a:srgbClr val="244061"/>
                </a:solidFill>
                <a:latin typeface="Candara" pitchFamily="34" charset="0"/>
                <a:sym typeface="Museo Sans 500"/>
              </a:rPr>
              <a:t>Se han rehabilitado 33 Km de la UF5 (Pintada – Primavera), se continua realizando todo lo correspondiente a la gestión predial, social, financiera y ambiental, de acuerdo a sus obligaciones. </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chemeClr val="tx2"/>
                </a:solidFill>
                <a:latin typeface="Candara" pitchFamily="34" charset="0"/>
                <a:sym typeface="Museo Sans 500"/>
              </a:rPr>
              <a:t>Inconvenientes: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ES" sz="1600" dirty="0">
                <a:solidFill>
                  <a:srgbClr val="244061"/>
                </a:solidFill>
                <a:latin typeface="Candara" pitchFamily="34" charset="0"/>
                <a:sym typeface="Museo Sans 500"/>
              </a:rPr>
              <a:t>Se expidió, por parte de </a:t>
            </a:r>
            <a:r>
              <a:rPr lang="es-ES" sz="1600" dirty="0" err="1">
                <a:solidFill>
                  <a:srgbClr val="244061"/>
                </a:solidFill>
                <a:latin typeface="Candara" pitchFamily="34" charset="0"/>
                <a:sym typeface="Museo Sans 500"/>
              </a:rPr>
              <a:t>Corantioquia</a:t>
            </a:r>
            <a:r>
              <a:rPr lang="es-ES" sz="1600" dirty="0">
                <a:solidFill>
                  <a:srgbClr val="244061"/>
                </a:solidFill>
                <a:latin typeface="Candara" pitchFamily="34" charset="0"/>
                <a:sym typeface="Museo Sans 500"/>
              </a:rPr>
              <a:t> la resolución por la cual se realiza la sustracción de la reserva del río Cauca, sin embargo las compensaciones ambientales son muy elevadas y el proyecto no cuenta con los recursos para cobijarlas. </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Plazo de Construcción: </a:t>
            </a:r>
            <a:r>
              <a:rPr lang="es-ES" sz="1600" dirty="0">
                <a:solidFill>
                  <a:srgbClr val="244061"/>
                </a:solidFill>
                <a:latin typeface="Candara" pitchFamily="34" charset="0"/>
                <a:sym typeface="Museo Sans 500"/>
              </a:rPr>
              <a:t>360 días UF 5 (6 de noviembre de 2015 al 30 de octubre de 2016), plazo del proyecto fase de construcción 5 años.</a:t>
            </a:r>
          </a:p>
        </p:txBody>
      </p:sp>
      <p:pic>
        <p:nvPicPr>
          <p:cNvPr id="2" name="Imagen 1"/>
          <p:cNvPicPr>
            <a:picLocks noChangeAspect="1"/>
          </p:cNvPicPr>
          <p:nvPr/>
        </p:nvPicPr>
        <p:blipFill rotWithShape="1">
          <a:blip r:embed="rId8" cstate="print"/>
          <a:srcRect l="3213" t="2361" r="3734" b="2418"/>
          <a:stretch/>
        </p:blipFill>
        <p:spPr>
          <a:xfrm>
            <a:off x="911424" y="1628800"/>
            <a:ext cx="3644721" cy="3657600"/>
          </a:xfrm>
          <a:prstGeom prst="rect">
            <a:avLst/>
          </a:prstGeom>
        </p:spPr>
      </p:pic>
      <p:sp>
        <p:nvSpPr>
          <p:cNvPr id="9" name="Title 11"/>
          <p:cNvSpPr>
            <a:spLocks noGrp="1"/>
          </p:cNvSpPr>
          <p:nvPr>
            <p:ph type="title"/>
          </p:nvPr>
        </p:nvSpPr>
        <p:spPr>
          <a:xfrm>
            <a:off x="1810247" y="262341"/>
            <a:ext cx="8595361" cy="748669"/>
          </a:xfrm>
        </p:spPr>
        <p:txBody>
          <a:bodyPr/>
          <a:lstStyle/>
          <a:p>
            <a:r>
              <a:rPr lang="en-US" dirty="0"/>
              <a:t>	Autopista Conexión Pacífico 2</a:t>
            </a:r>
          </a:p>
        </p:txBody>
      </p:sp>
      <p:sp>
        <p:nvSpPr>
          <p:cNvPr id="10" name="CuadroTexto 9"/>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a:t>
            </a:r>
            <a:endParaRPr lang="es-CO" b="1" dirty="0">
              <a:solidFill>
                <a:srgbClr val="386295"/>
              </a:solidFill>
              <a:latin typeface="Calibri"/>
              <a:cs typeface="+mn-cs"/>
            </a:endParaRPr>
          </a:p>
        </p:txBody>
      </p:sp>
    </p:spTree>
    <p:extLst>
      <p:ext uri="{BB962C8B-B14F-4D97-AF65-F5344CB8AC3E}">
        <p14:creationId xmlns:p14="http://schemas.microsoft.com/office/powerpoint/2010/main" val="8401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9372"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20</a:t>
            </a:fld>
            <a:endParaRPr lang="es-CO" dirty="0">
              <a:solidFill>
                <a:srgbClr val="244061">
                  <a:tint val="75000"/>
                </a:srgbClr>
              </a:solidFill>
            </a:endParaRPr>
          </a:p>
        </p:txBody>
      </p:sp>
      <p:sp>
        <p:nvSpPr>
          <p:cNvPr id="9" name="CuadroTexto 8"/>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8</a:t>
            </a:r>
            <a:endParaRPr lang="es-CO" b="1" dirty="0">
              <a:solidFill>
                <a:srgbClr val="386295"/>
              </a:solidFill>
              <a:latin typeface="Calibri"/>
              <a:cs typeface="+mn-cs"/>
            </a:endParaRPr>
          </a:p>
        </p:txBody>
      </p:sp>
      <p:sp>
        <p:nvSpPr>
          <p:cNvPr id="10" name="Title 11"/>
          <p:cNvSpPr>
            <a:spLocks noGrp="1"/>
          </p:cNvSpPr>
          <p:nvPr>
            <p:ph type="title"/>
          </p:nvPr>
        </p:nvSpPr>
        <p:spPr>
          <a:xfrm>
            <a:off x="1810247" y="262341"/>
            <a:ext cx="8595361" cy="748669"/>
          </a:xfrm>
        </p:spPr>
        <p:txBody>
          <a:bodyPr/>
          <a:lstStyle/>
          <a:p>
            <a:r>
              <a:rPr lang="en-US" dirty="0"/>
              <a:t>	Autopista Conexión Magdalena 2</a:t>
            </a:r>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242" y="1397871"/>
            <a:ext cx="3312368" cy="2484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414383" y="1572577"/>
            <a:ext cx="3278472" cy="2458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5720" y="4228789"/>
            <a:ext cx="3938950" cy="2395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ángulo 13"/>
          <p:cNvSpPr/>
          <p:nvPr/>
        </p:nvSpPr>
        <p:spPr>
          <a:xfrm>
            <a:off x="186337" y="4083813"/>
            <a:ext cx="3631269" cy="289951"/>
          </a:xfrm>
          <a:prstGeom prst="rect">
            <a:avLst/>
          </a:prstGeom>
        </p:spPr>
        <p:txBody>
          <a:bodyPr wrap="square">
            <a:spAutoFit/>
          </a:bodyPr>
          <a:lstStyle/>
          <a:p>
            <a:pPr algn="ctr" fontAlgn="auto">
              <a:lnSpc>
                <a:spcPct val="107000"/>
              </a:lnSpc>
              <a:spcBef>
                <a:spcPts val="0"/>
              </a:spcBef>
              <a:spcAft>
                <a:spcPts val="800"/>
              </a:spcAft>
            </a:pPr>
            <a:r>
              <a:rPr lang="es-CO" sz="1200" dirty="0">
                <a:solidFill>
                  <a:srgbClr val="386295"/>
                </a:solidFill>
                <a:latin typeface="Calibri" panose="020F0502020204030204" pitchFamily="34" charset="0"/>
                <a:ea typeface="Calibri" panose="020F0502020204030204" pitchFamily="34" charset="0"/>
                <a:cs typeface="Times New Roman" panose="02020603050405020304" pitchFamily="18" charset="0"/>
              </a:rPr>
              <a:t>Campamento de Obra Puerto Berrio</a:t>
            </a:r>
          </a:p>
        </p:txBody>
      </p:sp>
      <p:sp>
        <p:nvSpPr>
          <p:cNvPr id="15" name="Rectángulo 14"/>
          <p:cNvSpPr/>
          <p:nvPr/>
        </p:nvSpPr>
        <p:spPr>
          <a:xfrm>
            <a:off x="7272784" y="4586216"/>
            <a:ext cx="3631269" cy="289951"/>
          </a:xfrm>
          <a:prstGeom prst="rect">
            <a:avLst/>
          </a:prstGeom>
        </p:spPr>
        <p:txBody>
          <a:bodyPr wrap="square">
            <a:spAutoFit/>
          </a:bodyPr>
          <a:lstStyle/>
          <a:p>
            <a:pPr algn="ctr" fontAlgn="auto">
              <a:lnSpc>
                <a:spcPct val="107000"/>
              </a:lnSpc>
              <a:spcBef>
                <a:spcPts val="0"/>
              </a:spcBef>
              <a:spcAft>
                <a:spcPts val="800"/>
              </a:spcAft>
            </a:pPr>
            <a:r>
              <a:rPr lang="es-CO" sz="1200" dirty="0">
                <a:solidFill>
                  <a:srgbClr val="386295"/>
                </a:solidFill>
                <a:latin typeface="Calibri" panose="020F0502020204030204" pitchFamily="34" charset="0"/>
                <a:ea typeface="Calibri" panose="020F0502020204030204" pitchFamily="34" charset="0"/>
                <a:cs typeface="Times New Roman" panose="02020603050405020304" pitchFamily="18" charset="0"/>
              </a:rPr>
              <a:t>Remoción de derrumbes</a:t>
            </a:r>
          </a:p>
        </p:txBody>
      </p:sp>
      <p:sp>
        <p:nvSpPr>
          <p:cNvPr id="16" name="Rectángulo 15"/>
          <p:cNvSpPr/>
          <p:nvPr/>
        </p:nvSpPr>
        <p:spPr>
          <a:xfrm>
            <a:off x="598251" y="6306366"/>
            <a:ext cx="3631269" cy="289951"/>
          </a:xfrm>
          <a:prstGeom prst="rect">
            <a:avLst/>
          </a:prstGeom>
        </p:spPr>
        <p:txBody>
          <a:bodyPr wrap="square">
            <a:spAutoFit/>
          </a:bodyPr>
          <a:lstStyle/>
          <a:p>
            <a:pPr algn="ctr" fontAlgn="auto">
              <a:lnSpc>
                <a:spcPct val="107000"/>
              </a:lnSpc>
              <a:spcBef>
                <a:spcPts val="0"/>
              </a:spcBef>
              <a:spcAft>
                <a:spcPts val="800"/>
              </a:spcAft>
            </a:pPr>
            <a:r>
              <a:rPr lang="es-CO" sz="1200" dirty="0">
                <a:solidFill>
                  <a:srgbClr val="386295"/>
                </a:solidFill>
                <a:latin typeface="Calibri" panose="020F0502020204030204" pitchFamily="34" charset="0"/>
                <a:ea typeface="Calibri" panose="020F0502020204030204" pitchFamily="34" charset="0"/>
                <a:cs typeface="Times New Roman" panose="02020603050405020304" pitchFamily="18" charset="0"/>
              </a:rPr>
              <a:t>Instalación Valla N°4 - </a:t>
            </a:r>
            <a:r>
              <a:rPr lang="es-CO" sz="1200" dirty="0" err="1">
                <a:solidFill>
                  <a:srgbClr val="386295"/>
                </a:solidFill>
                <a:latin typeface="Calibri" panose="020F0502020204030204" pitchFamily="34" charset="0"/>
                <a:ea typeface="Calibri" panose="020F0502020204030204" pitchFamily="34" charset="0"/>
                <a:cs typeface="Times New Roman" panose="02020603050405020304" pitchFamily="18" charset="0"/>
              </a:rPr>
              <a:t>Vegachí</a:t>
            </a:r>
            <a:endParaRPr lang="es-CO" sz="1200" dirty="0">
              <a:solidFill>
                <a:srgbClr val="386295"/>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0938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0394"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21</a:t>
            </a:fld>
            <a:endParaRPr lang="es-CO" dirty="0">
              <a:solidFill>
                <a:srgbClr val="244061">
                  <a:tint val="75000"/>
                </a:srgbClr>
              </a:solidFill>
            </a:endParaRPr>
          </a:p>
        </p:txBody>
      </p:sp>
      <p:sp>
        <p:nvSpPr>
          <p:cNvPr id="9" name="Title 11"/>
          <p:cNvSpPr>
            <a:spLocks noGrp="1"/>
          </p:cNvSpPr>
          <p:nvPr>
            <p:ph type="title"/>
          </p:nvPr>
        </p:nvSpPr>
        <p:spPr>
          <a:xfrm>
            <a:off x="1810247" y="262341"/>
            <a:ext cx="8595361" cy="748669"/>
          </a:xfrm>
        </p:spPr>
        <p:txBody>
          <a:bodyPr/>
          <a:lstStyle/>
          <a:p>
            <a:r>
              <a:rPr lang="en-US" dirty="0"/>
              <a:t>	Autopista Conexión Norte</a:t>
            </a:r>
          </a:p>
        </p:txBody>
      </p:sp>
      <p:sp>
        <p:nvSpPr>
          <p:cNvPr id="8" name="CuadroTexto 7"/>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9</a:t>
            </a:r>
            <a:endParaRPr lang="es-CO" b="1" dirty="0">
              <a:solidFill>
                <a:srgbClr val="386295"/>
              </a:solidFill>
              <a:latin typeface="Calibri"/>
              <a:cs typeface="+mn-cs"/>
            </a:endParaRPr>
          </a:p>
        </p:txBody>
      </p:sp>
      <p:sp>
        <p:nvSpPr>
          <p:cNvPr id="7" name="Content Placeholder 2"/>
          <p:cNvSpPr txBox="1">
            <a:spLocks/>
          </p:cNvSpPr>
          <p:nvPr>
            <p:custDataLst>
              <p:tags r:id="rId3"/>
            </p:custDataLst>
          </p:nvPr>
        </p:nvSpPr>
        <p:spPr bwMode="auto">
          <a:xfrm>
            <a:off x="5203106" y="1125424"/>
            <a:ext cx="6149478"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Fecha Inicio Contrato: </a:t>
            </a:r>
            <a:r>
              <a:rPr lang="es-ES" sz="1400" dirty="0">
                <a:solidFill>
                  <a:srgbClr val="244061"/>
                </a:solidFill>
                <a:latin typeface="Candara" pitchFamily="34" charset="0"/>
                <a:sym typeface="Museo Sans 500"/>
              </a:rPr>
              <a:t>5 de febrero de 2015.</a:t>
            </a:r>
          </a:p>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Plazo de Pre-Construcción: </a:t>
            </a:r>
            <a:r>
              <a:rPr lang="es-ES" sz="1400" dirty="0">
                <a:solidFill>
                  <a:srgbClr val="244061"/>
                </a:solidFill>
                <a:latin typeface="Candara" pitchFamily="34" charset="0"/>
                <a:sym typeface="Museo Sans 500"/>
              </a:rPr>
              <a:t>1 año </a:t>
            </a:r>
          </a:p>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Plazo de Construcción: </a:t>
            </a:r>
            <a:r>
              <a:rPr lang="es-ES" sz="1400" dirty="0">
                <a:solidFill>
                  <a:srgbClr val="244061"/>
                </a:solidFill>
                <a:latin typeface="Candara" pitchFamily="34" charset="0"/>
                <a:sym typeface="Museo Sans 500"/>
              </a:rPr>
              <a:t>5 años </a:t>
            </a:r>
          </a:p>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Fecha de inicio de Construcción: </a:t>
            </a:r>
            <a:r>
              <a:rPr lang="es-ES" sz="1400" dirty="0">
                <a:solidFill>
                  <a:srgbClr val="244061"/>
                </a:solidFill>
                <a:latin typeface="Candara" pitchFamily="34" charset="0"/>
                <a:sym typeface="Museo Sans 500"/>
              </a:rPr>
              <a:t>se firmo Acta el 01 de febrero de 2016., inicia por la UF 2(Zaragoza- Caucasia)</a:t>
            </a:r>
            <a:endParaRPr lang="es-CO" sz="1400" dirty="0">
              <a:solidFill>
                <a:srgbClr val="244061"/>
              </a:solidFill>
              <a:latin typeface="Candara" pitchFamily="34" charset="0"/>
            </a:endParaRPr>
          </a:p>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defRPr/>
            </a:pPr>
            <a:r>
              <a:rPr lang="es-ES" sz="1400" b="1" dirty="0">
                <a:solidFill>
                  <a:srgbClr val="244061"/>
                </a:solidFill>
                <a:latin typeface="Candara" pitchFamily="34" charset="0"/>
                <a:sym typeface="Museo Sans 500"/>
              </a:rPr>
              <a:t>Tipo de Intervención</a:t>
            </a:r>
            <a:r>
              <a:rPr lang="es-ES" sz="1400" b="1" dirty="0">
                <a:solidFill>
                  <a:srgbClr val="244061"/>
                </a:solidFill>
                <a:latin typeface="Candara" pitchFamily="34" charset="0"/>
              </a:rPr>
              <a:t>: </a:t>
            </a:r>
            <a:r>
              <a:rPr lang="es-ES" sz="1400" dirty="0">
                <a:solidFill>
                  <a:srgbClr val="244061"/>
                </a:solidFill>
                <a:latin typeface="Candara" pitchFamily="34" charset="0"/>
              </a:rPr>
              <a:t>inicio de mejoramiento Caucasia – Zaragoza, 4 frentes programados para los 82 km. </a:t>
            </a:r>
          </a:p>
          <a:p>
            <a:pPr algn="just" eaLnBrk="1" fontAlgn="auto" hangingPunct="1">
              <a:spcBef>
                <a:spcPts val="0"/>
              </a:spcBef>
              <a:spcAft>
                <a:spcPts val="0"/>
              </a:spcAft>
              <a:buClr>
                <a:srgbClr val="3A4A98"/>
              </a:buClr>
              <a:buSzPct val="120000"/>
              <a:defRPr/>
            </a:pPr>
            <a:endParaRPr lang="es-ES" sz="1400" dirty="0">
              <a:solidFill>
                <a:srgbClr val="244061"/>
              </a:solidFill>
              <a:latin typeface="Candara" pitchFamily="34" charset="0"/>
            </a:endParaRPr>
          </a:p>
          <a:p>
            <a:pPr algn="just" eaLnBrk="1" fontAlgn="auto" hangingPunct="1">
              <a:spcBef>
                <a:spcPts val="0"/>
              </a:spcBef>
              <a:spcAft>
                <a:spcPts val="0"/>
              </a:spcAft>
              <a:buClr>
                <a:srgbClr val="3A4A98"/>
              </a:buClr>
              <a:buSzPct val="120000"/>
              <a:defRPr/>
            </a:pPr>
            <a:r>
              <a:rPr lang="es-ES" sz="1400" b="1" dirty="0">
                <a:solidFill>
                  <a:schemeClr val="tx2"/>
                </a:solidFill>
                <a:latin typeface="Candara" pitchFamily="34" charset="0"/>
                <a:sym typeface="Museo Sans 500"/>
              </a:rPr>
              <a:t>Estado Actual: </a:t>
            </a:r>
            <a:r>
              <a:rPr lang="es-CO" sz="1400" dirty="0">
                <a:solidFill>
                  <a:schemeClr val="tx2"/>
                </a:solidFill>
                <a:latin typeface="Candara" pitchFamily="34" charset="0"/>
                <a:sym typeface="Museo Sans 500"/>
              </a:rPr>
              <a:t>el Concesionario adelanta actividades  preliminares de la fase de construcción, replanteo, localización, realiza actividades de mantenimiento rutinario en la vía existente Caucasia – Zaragoza. Concesionario presentó modificación a las actividades preliminares del plan de obras por no obtención de permisos ambientales, conservando los plazos de entrega, pero iniciando actividades de obra  el 15 de agosto de 2016. </a:t>
            </a: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defRPr/>
            </a:pPr>
            <a:endParaRPr lang="es-ES" sz="1400" dirty="0">
              <a:solidFill>
                <a:srgbClr val="244061"/>
              </a:solidFill>
              <a:latin typeface="Candara" pitchFamily="34" charset="0"/>
            </a:endParaRPr>
          </a:p>
          <a:p>
            <a:pPr algn="just" eaLnBrk="1" fontAlgn="auto" hangingPunct="1">
              <a:spcBef>
                <a:spcPts val="0"/>
              </a:spcBef>
              <a:spcAft>
                <a:spcPts val="0"/>
              </a:spcAft>
              <a:buClr>
                <a:srgbClr val="3A4A98"/>
              </a:buClr>
              <a:buSzPct val="120000"/>
              <a:defRPr/>
            </a:pPr>
            <a:r>
              <a:rPr lang="es-ES" sz="1400" b="1" dirty="0">
                <a:solidFill>
                  <a:srgbClr val="244061"/>
                </a:solidFill>
                <a:latin typeface="Candara" pitchFamily="34" charset="0"/>
              </a:rPr>
              <a:t>Inconvenientes: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defRPr/>
            </a:pPr>
            <a:r>
              <a:rPr lang="es-ES" sz="1400" dirty="0">
                <a:solidFill>
                  <a:schemeClr val="tx2"/>
                </a:solidFill>
                <a:latin typeface="Candara" pitchFamily="34" charset="0"/>
              </a:rPr>
              <a:t>Para el inicio del mejoramiento UF 2, se requiere respuesta de </a:t>
            </a:r>
            <a:r>
              <a:rPr lang="es-ES" sz="1400" dirty="0" err="1">
                <a:solidFill>
                  <a:schemeClr val="tx2"/>
                </a:solidFill>
                <a:latin typeface="Candara" pitchFamily="34" charset="0"/>
              </a:rPr>
              <a:t>CorAntioquia</a:t>
            </a:r>
            <a:r>
              <a:rPr lang="es-ES" sz="1400" dirty="0">
                <a:solidFill>
                  <a:schemeClr val="tx2"/>
                </a:solidFill>
                <a:latin typeface="Candara" pitchFamily="34" charset="0"/>
              </a:rPr>
              <a:t>, aprovechamiento forestal, complementación radicada el 20 de junio por el Concesionario.</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defRPr/>
            </a:pPr>
            <a:r>
              <a:rPr lang="es-ES" sz="1400" dirty="0">
                <a:solidFill>
                  <a:schemeClr val="tx2"/>
                </a:solidFill>
                <a:latin typeface="Candara" pitchFamily="34" charset="0"/>
              </a:rPr>
              <a:t>Para el inicio de la variante Caucasia se cuenta con licencia ambiental, Se requiere entrega </a:t>
            </a:r>
            <a:r>
              <a:rPr lang="es-ES" sz="1400" b="1" u="sng" dirty="0">
                <a:solidFill>
                  <a:schemeClr val="tx2"/>
                </a:solidFill>
                <a:latin typeface="Candara" pitchFamily="34" charset="0"/>
              </a:rPr>
              <a:t>Física por la SAE </a:t>
            </a:r>
            <a:r>
              <a:rPr lang="es-ES" sz="1400" dirty="0">
                <a:solidFill>
                  <a:schemeClr val="tx2"/>
                </a:solidFill>
                <a:latin typeface="Candara" pitchFamily="34" charset="0"/>
              </a:rPr>
              <a:t>de un predio en extinción, ya se tiene permiso firmado, se adelanta gestión Predial,</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defRPr/>
            </a:pPr>
            <a:r>
              <a:rPr lang="es-ES" sz="1400" dirty="0">
                <a:solidFill>
                  <a:schemeClr val="tx2"/>
                </a:solidFill>
                <a:latin typeface="Candara" pitchFamily="34" charset="0"/>
              </a:rPr>
              <a:t>Para inicio de la UF1 (remedios y Zaragoza- vía nueva) el Concesionario se notificó de la Licencia Ambiental</a:t>
            </a:r>
            <a:r>
              <a:rPr lang="es-CO" sz="1400" dirty="0">
                <a:solidFill>
                  <a:schemeClr val="tx2"/>
                </a:solidFill>
                <a:latin typeface="Candara" pitchFamily="34" charset="0"/>
              </a:rPr>
              <a:t>.</a:t>
            </a:r>
            <a:endParaRPr lang="es-ES" sz="1400" dirty="0">
              <a:solidFill>
                <a:schemeClr val="tx2"/>
              </a:solidFill>
              <a:latin typeface="Candara" pitchFamily="34" charset="0"/>
            </a:endParaRPr>
          </a:p>
          <a:p>
            <a:pPr algn="just" eaLnBrk="1" fontAlgn="auto" hangingPunct="1">
              <a:spcBef>
                <a:spcPts val="0"/>
              </a:spcBef>
              <a:spcAft>
                <a:spcPts val="0"/>
              </a:spcAft>
              <a:buClr>
                <a:srgbClr val="3A4A98"/>
              </a:buClr>
              <a:buSzPct val="120000"/>
              <a:defRPr/>
            </a:pPr>
            <a:endParaRPr lang="es-ES" sz="1600" dirty="0">
              <a:solidFill>
                <a:srgbClr val="244061"/>
              </a:solidFill>
              <a:latin typeface="Candara" pitchFamily="34" charset="0"/>
            </a:endParaRPr>
          </a:p>
          <a:p>
            <a:pPr algn="just" eaLnBrk="1" fontAlgn="auto" hangingPunct="1">
              <a:spcBef>
                <a:spcPts val="0"/>
              </a:spcBef>
              <a:spcAft>
                <a:spcPts val="0"/>
              </a:spcAft>
              <a:buClr>
                <a:srgbClr val="3A4A98"/>
              </a:buClr>
              <a:buSzPct val="120000"/>
              <a:defRPr/>
            </a:pPr>
            <a:endParaRPr lang="es-ES" sz="1600" dirty="0">
              <a:solidFill>
                <a:srgbClr val="244061"/>
              </a:solidFill>
              <a:latin typeface="Candara" pitchFamily="34" charset="0"/>
            </a:endParaRPr>
          </a:p>
          <a:p>
            <a:pPr algn="just" eaLnBrk="1" fontAlgn="auto" hangingPunct="1">
              <a:spcBef>
                <a:spcPts val="0"/>
              </a:spcBef>
              <a:spcAft>
                <a:spcPts val="0"/>
              </a:spcAft>
              <a:buClr>
                <a:srgbClr val="3A4A98"/>
              </a:buClr>
              <a:buSzPct val="120000"/>
              <a:defRPr/>
            </a:pPr>
            <a:endParaRPr lang="es-CO" sz="1600" dirty="0">
              <a:solidFill>
                <a:srgbClr val="244061"/>
              </a:solidFill>
              <a:latin typeface="Candara" pitchFamily="34" charset="0"/>
            </a:endParaRPr>
          </a:p>
        </p:txBody>
      </p:sp>
      <p:grpSp>
        <p:nvGrpSpPr>
          <p:cNvPr id="10" name="Grupo 9"/>
          <p:cNvGrpSpPr/>
          <p:nvPr/>
        </p:nvGrpSpPr>
        <p:grpSpPr>
          <a:xfrm>
            <a:off x="263352" y="1988840"/>
            <a:ext cx="4781760" cy="4104456"/>
            <a:chOff x="344488" y="1461438"/>
            <a:chExt cx="3651247" cy="4725144"/>
          </a:xfrm>
        </p:grpSpPr>
        <p:grpSp>
          <p:nvGrpSpPr>
            <p:cNvPr id="11" name="Grupo 10"/>
            <p:cNvGrpSpPr/>
            <p:nvPr/>
          </p:nvGrpSpPr>
          <p:grpSpPr>
            <a:xfrm>
              <a:off x="344488" y="1461438"/>
              <a:ext cx="3651247" cy="4725144"/>
              <a:chOff x="448221" y="1114879"/>
              <a:chExt cx="3651247" cy="4725144"/>
            </a:xfrm>
          </p:grpSpPr>
          <p:pic>
            <p:nvPicPr>
              <p:cNvPr id="14" name="1 Imagen"/>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8221" y="1114879"/>
                <a:ext cx="3651247" cy="4725144"/>
              </a:xfrm>
              <a:prstGeom prst="rect">
                <a:avLst/>
              </a:prstGeom>
              <a:ln>
                <a:noFill/>
              </a:ln>
              <a:effectLst>
                <a:softEdge rad="112500"/>
              </a:effectLst>
            </p:spPr>
          </p:pic>
          <p:sp>
            <p:nvSpPr>
              <p:cNvPr id="15" name="Llamada rectangular redondeada 14"/>
              <p:cNvSpPr/>
              <p:nvPr/>
            </p:nvSpPr>
            <p:spPr>
              <a:xfrm>
                <a:off x="1021198" y="3445091"/>
                <a:ext cx="1386977" cy="250371"/>
              </a:xfrm>
              <a:prstGeom prst="wedgeRoundRectCallout">
                <a:avLst>
                  <a:gd name="adj1" fmla="val 80494"/>
                  <a:gd name="adj2" fmla="val 383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s-CO" sz="1138" dirty="0">
                    <a:solidFill>
                      <a:prstClr val="black"/>
                    </a:solidFill>
                  </a:rPr>
                  <a:t>ZARAGOZA</a:t>
                </a:r>
              </a:p>
            </p:txBody>
          </p:sp>
          <p:sp>
            <p:nvSpPr>
              <p:cNvPr id="16" name="Llamada rectangular redondeada 15"/>
              <p:cNvSpPr/>
              <p:nvPr/>
            </p:nvSpPr>
            <p:spPr>
              <a:xfrm>
                <a:off x="1580355" y="1352635"/>
                <a:ext cx="1386977" cy="250371"/>
              </a:xfrm>
              <a:prstGeom prst="wedgeRoundRectCallout">
                <a:avLst>
                  <a:gd name="adj1" fmla="val -81926"/>
                  <a:gd name="adj2" fmla="val 113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s-CO" sz="1138" dirty="0">
                    <a:solidFill>
                      <a:prstClr val="black"/>
                    </a:solidFill>
                  </a:rPr>
                  <a:t>CAUCASIA</a:t>
                </a:r>
              </a:p>
            </p:txBody>
          </p:sp>
        </p:grpSp>
        <p:sp>
          <p:nvSpPr>
            <p:cNvPr id="12" name="Llamada rectangular redondeada 11"/>
            <p:cNvSpPr/>
            <p:nvPr/>
          </p:nvSpPr>
          <p:spPr>
            <a:xfrm>
              <a:off x="2504728" y="5904914"/>
              <a:ext cx="1386977" cy="250371"/>
            </a:xfrm>
            <a:prstGeom prst="wedgeRoundRectCallout">
              <a:avLst>
                <a:gd name="adj1" fmla="val -444"/>
                <a:gd name="adj2" fmla="val -692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s-CO" sz="1138" dirty="0">
                  <a:solidFill>
                    <a:prstClr val="black"/>
                  </a:solidFill>
                </a:rPr>
                <a:t>REMEDIOS</a:t>
              </a:r>
            </a:p>
          </p:txBody>
        </p:sp>
      </p:grpSp>
    </p:spTree>
    <p:extLst>
      <p:ext uri="{BB962C8B-B14F-4D97-AF65-F5344CB8AC3E}">
        <p14:creationId xmlns:p14="http://schemas.microsoft.com/office/powerpoint/2010/main" val="2791443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1418"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22</a:t>
            </a:fld>
            <a:endParaRPr lang="es-CO" dirty="0">
              <a:solidFill>
                <a:srgbClr val="244061">
                  <a:tint val="75000"/>
                </a:srgbClr>
              </a:solidFill>
            </a:endParaRPr>
          </a:p>
        </p:txBody>
      </p:sp>
      <p:sp>
        <p:nvSpPr>
          <p:cNvPr id="9" name="Title 11"/>
          <p:cNvSpPr>
            <a:spLocks noGrp="1"/>
          </p:cNvSpPr>
          <p:nvPr>
            <p:ph type="title"/>
          </p:nvPr>
        </p:nvSpPr>
        <p:spPr>
          <a:xfrm>
            <a:off x="1810247" y="262341"/>
            <a:ext cx="8595361" cy="748669"/>
          </a:xfrm>
        </p:spPr>
        <p:txBody>
          <a:bodyPr/>
          <a:lstStyle/>
          <a:p>
            <a:r>
              <a:rPr lang="en-US" dirty="0"/>
              <a:t>	Autopista Conexión Norte</a:t>
            </a:r>
          </a:p>
        </p:txBody>
      </p:sp>
      <p:sp>
        <p:nvSpPr>
          <p:cNvPr id="8" name="CuadroTexto 7"/>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9</a:t>
            </a:r>
            <a:endParaRPr lang="es-CO" b="1" dirty="0">
              <a:solidFill>
                <a:srgbClr val="386295"/>
              </a:solidFill>
              <a:latin typeface="Calibri"/>
              <a:cs typeface="+mn-cs"/>
            </a:endParaRPr>
          </a:p>
        </p:txBody>
      </p:sp>
      <p:sp>
        <p:nvSpPr>
          <p:cNvPr id="2" name="Rectangle 7"/>
          <p:cNvSpPr>
            <a:spLocks noChangeArrowheads="1"/>
          </p:cNvSpPr>
          <p:nvPr/>
        </p:nvSpPr>
        <p:spPr bwMode="auto">
          <a:xfrm>
            <a:off x="3088395" y="6178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 name="Rectangle 8"/>
          <p:cNvSpPr>
            <a:spLocks noChangeArrowheads="1"/>
          </p:cNvSpPr>
          <p:nvPr/>
        </p:nvSpPr>
        <p:spPr bwMode="auto">
          <a:xfrm>
            <a:off x="3088395" y="10750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2" name="Imagen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8863" y="1067426"/>
            <a:ext cx="4318000" cy="2746374"/>
          </a:xfrm>
          <a:prstGeom prst="rect">
            <a:avLst/>
          </a:prstGeom>
        </p:spPr>
      </p:pic>
      <p:pic>
        <p:nvPicPr>
          <p:cNvPr id="23" name="Imagen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6488" y="3763094"/>
            <a:ext cx="4270375" cy="2762250"/>
          </a:xfrm>
          <a:prstGeom prst="rect">
            <a:avLst/>
          </a:prstGeom>
        </p:spPr>
      </p:pic>
      <p:pic>
        <p:nvPicPr>
          <p:cNvPr id="24" name="Imagen 23"/>
          <p:cNvPicPr/>
          <p:nvPr/>
        </p:nvPicPr>
        <p:blipFill>
          <a:blip r:embed="rId9" cstate="screen">
            <a:extLst>
              <a:ext uri="{28A0092B-C50C-407E-A947-70E740481C1C}">
                <a14:useLocalDpi xmlns:a14="http://schemas.microsoft.com/office/drawing/2010/main"/>
              </a:ext>
            </a:extLst>
          </a:blip>
          <a:stretch>
            <a:fillRect/>
          </a:stretch>
        </p:blipFill>
        <p:spPr bwMode="auto">
          <a:xfrm>
            <a:off x="6744072" y="3850978"/>
            <a:ext cx="4270375" cy="2746374"/>
          </a:xfrm>
          <a:prstGeom prst="rect">
            <a:avLst/>
          </a:prstGeom>
          <a:noFill/>
          <a:ln>
            <a:noFill/>
          </a:ln>
        </p:spPr>
      </p:pic>
      <p:pic>
        <p:nvPicPr>
          <p:cNvPr id="25" name="Imagen 24" descr="C:\Users\ING-SISO\Documents\ambiental\JULIO\05-07-2016\DSC01493.JPG"/>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59578" y="985486"/>
            <a:ext cx="4572000" cy="2879725"/>
          </a:xfrm>
          <a:prstGeom prst="rect">
            <a:avLst/>
          </a:prstGeom>
          <a:noFill/>
          <a:ln>
            <a:noFill/>
          </a:ln>
        </p:spPr>
      </p:pic>
    </p:spTree>
    <p:extLst>
      <p:ext uri="{BB962C8B-B14F-4D97-AF65-F5344CB8AC3E}">
        <p14:creationId xmlns:p14="http://schemas.microsoft.com/office/powerpoint/2010/main" val="2273103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10628"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23</a:t>
            </a:fld>
            <a:endParaRPr lang="es-CO" dirty="0">
              <a:solidFill>
                <a:srgbClr val="244061">
                  <a:tint val="75000"/>
                </a:srgbClr>
              </a:solidFill>
            </a:endParaRPr>
          </a:p>
        </p:txBody>
      </p:sp>
      <p:sp>
        <p:nvSpPr>
          <p:cNvPr id="9" name="Title 11"/>
          <p:cNvSpPr>
            <a:spLocks noGrp="1"/>
          </p:cNvSpPr>
          <p:nvPr>
            <p:ph type="title"/>
          </p:nvPr>
        </p:nvSpPr>
        <p:spPr>
          <a:xfrm>
            <a:off x="1775520" y="22597"/>
            <a:ext cx="8595361" cy="748669"/>
          </a:xfrm>
        </p:spPr>
        <p:txBody>
          <a:bodyPr/>
          <a:lstStyle/>
          <a:p>
            <a:r>
              <a:rPr lang="en-US" dirty="0"/>
              <a:t>	   Mulaló - </a:t>
            </a:r>
            <a:r>
              <a:rPr lang="en-US" dirty="0" err="1"/>
              <a:t>Loboguerrero</a:t>
            </a:r>
            <a:endParaRPr lang="en-US" dirty="0"/>
          </a:p>
        </p:txBody>
      </p:sp>
      <p:sp>
        <p:nvSpPr>
          <p:cNvPr id="8" name="CuadroTexto 7"/>
          <p:cNvSpPr txBox="1"/>
          <p:nvPr/>
        </p:nvSpPr>
        <p:spPr>
          <a:xfrm>
            <a:off x="1629940" y="159308"/>
            <a:ext cx="1177737"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10</a:t>
            </a:r>
            <a:endParaRPr lang="es-CO" b="1" dirty="0">
              <a:solidFill>
                <a:srgbClr val="386295"/>
              </a:solidFill>
              <a:latin typeface="Calibri"/>
              <a:cs typeface="+mn-cs"/>
            </a:endParaRPr>
          </a:p>
        </p:txBody>
      </p:sp>
      <p:sp>
        <p:nvSpPr>
          <p:cNvPr id="7" name="Content Placeholder 2"/>
          <p:cNvSpPr txBox="1">
            <a:spLocks/>
          </p:cNvSpPr>
          <p:nvPr>
            <p:custDataLst>
              <p:tags r:id="rId3"/>
            </p:custDataLst>
          </p:nvPr>
        </p:nvSpPr>
        <p:spPr bwMode="auto">
          <a:xfrm>
            <a:off x="4658409" y="980728"/>
            <a:ext cx="7342247"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fontAlgn="auto">
              <a:spcBef>
                <a:spcPts val="0"/>
              </a:spcBef>
              <a:spcAft>
                <a:spcPts val="0"/>
              </a:spcAft>
            </a:pPr>
            <a:r>
              <a:rPr lang="es-ES" sz="1600" b="1" dirty="0">
                <a:solidFill>
                  <a:srgbClr val="244061"/>
                </a:solidFill>
                <a:latin typeface="Candara" pitchFamily="34" charset="0"/>
                <a:sym typeface="Museo Sans 500"/>
              </a:rPr>
              <a:t>Fecha</a:t>
            </a:r>
            <a:r>
              <a:rPr lang="es-419" sz="1600" b="1" dirty="0">
                <a:solidFill>
                  <a:srgbClr val="244061"/>
                </a:solidFill>
                <a:latin typeface="Candara" pitchFamily="34" charset="0"/>
                <a:sym typeface="Museo Sans 500"/>
              </a:rPr>
              <a:t> Acta de</a:t>
            </a:r>
            <a:r>
              <a:rPr lang="es-ES" sz="1600" b="1" dirty="0">
                <a:solidFill>
                  <a:srgbClr val="244061"/>
                </a:solidFill>
                <a:latin typeface="Candara" pitchFamily="34" charset="0"/>
                <a:sym typeface="Museo Sans 500"/>
              </a:rPr>
              <a:t> Inicio: </a:t>
            </a:r>
            <a:r>
              <a:rPr lang="es-ES" sz="1600" dirty="0">
                <a:solidFill>
                  <a:srgbClr val="244061"/>
                </a:solidFill>
                <a:latin typeface="Candara" pitchFamily="34" charset="0"/>
                <a:sym typeface="Museo Sans 500"/>
              </a:rPr>
              <a:t>1</a:t>
            </a:r>
            <a:r>
              <a:rPr lang="es-419" sz="1600" dirty="0">
                <a:solidFill>
                  <a:srgbClr val="244061"/>
                </a:solidFill>
                <a:latin typeface="Candara" pitchFamily="34" charset="0"/>
                <a:sym typeface="Museo Sans 500"/>
              </a:rPr>
              <a:t>7</a:t>
            </a:r>
            <a:r>
              <a:rPr lang="es-ES" sz="1600" dirty="0">
                <a:solidFill>
                  <a:srgbClr val="244061"/>
                </a:solidFill>
                <a:latin typeface="Candara" pitchFamily="34" charset="0"/>
                <a:sym typeface="Museo Sans 500"/>
              </a:rPr>
              <a:t> de marzo de 2015</a:t>
            </a:r>
            <a:r>
              <a:rPr lang="es-419" sz="1600" dirty="0">
                <a:solidFill>
                  <a:srgbClr val="244061"/>
                </a:solidFill>
                <a:latin typeface="Candara" pitchFamily="34" charset="0"/>
                <a:sym typeface="Museo Sans 500"/>
              </a:rPr>
              <a:t>, </a:t>
            </a:r>
            <a:r>
              <a:rPr lang="es-419" sz="1600" dirty="0" err="1">
                <a:solidFill>
                  <a:srgbClr val="244061"/>
                </a:solidFill>
                <a:latin typeface="Candara" pitchFamily="34" charset="0"/>
                <a:sym typeface="Museo Sans 500"/>
              </a:rPr>
              <a:t>Cto</a:t>
            </a:r>
            <a:r>
              <a:rPr lang="es-419" sz="1600" dirty="0">
                <a:solidFill>
                  <a:srgbClr val="244061"/>
                </a:solidFill>
                <a:latin typeface="Candara" pitchFamily="34" charset="0"/>
                <a:sym typeface="Museo Sans 500"/>
              </a:rPr>
              <a:t> 001 de 2015</a:t>
            </a: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Plazo de Construcción: </a:t>
            </a:r>
            <a:r>
              <a:rPr lang="es-ES" sz="1600" dirty="0">
                <a:solidFill>
                  <a:srgbClr val="244061"/>
                </a:solidFill>
                <a:latin typeface="Candara" pitchFamily="34" charset="0"/>
                <a:sym typeface="Museo Sans 500"/>
              </a:rPr>
              <a:t>5 años</a:t>
            </a:r>
            <a:r>
              <a:rPr lang="es-419" sz="1600" dirty="0">
                <a:solidFill>
                  <a:srgbClr val="244061"/>
                </a:solidFill>
                <a:latin typeface="Candara" pitchFamily="34" charset="0"/>
                <a:sym typeface="Museo Sans 500"/>
              </a:rPr>
              <a:t>, </a:t>
            </a: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Tipo de Intervención: </a:t>
            </a:r>
            <a:r>
              <a:rPr lang="es-419" sz="1600" b="1" i="1" u="sng" dirty="0">
                <a:solidFill>
                  <a:srgbClr val="244061"/>
                </a:solidFill>
                <a:latin typeface="Candara" pitchFamily="34" charset="0"/>
                <a:sym typeface="Museo Sans 500"/>
              </a:rPr>
              <a:t>Proyecto Green Field</a:t>
            </a:r>
            <a:r>
              <a:rPr lang="es-419" sz="1600" b="1" dirty="0">
                <a:solidFill>
                  <a:srgbClr val="244061"/>
                </a:solidFill>
                <a:latin typeface="Candara" pitchFamily="34" charset="0"/>
                <a:sym typeface="Museo Sans 500"/>
              </a:rPr>
              <a:t>: </a:t>
            </a:r>
            <a:r>
              <a:rPr lang="es-419" sz="1600" dirty="0">
                <a:solidFill>
                  <a:srgbClr val="244061"/>
                </a:solidFill>
                <a:latin typeface="Candara" pitchFamily="34" charset="0"/>
                <a:sym typeface="Museo Sans 500"/>
              </a:rPr>
              <a:t>Estudios, Diseños, Construcción, Operación,</a:t>
            </a:r>
            <a:r>
              <a:rPr lang="es-CO" sz="1600" dirty="0">
                <a:solidFill>
                  <a:srgbClr val="244061"/>
                </a:solidFill>
                <a:latin typeface="Candara" pitchFamily="34" charset="0"/>
              </a:rPr>
              <a:t> </a:t>
            </a:r>
            <a:r>
              <a:rPr lang="es-419" sz="1600" dirty="0">
                <a:solidFill>
                  <a:srgbClr val="244061"/>
                </a:solidFill>
                <a:latin typeface="Candara" pitchFamily="34" charset="0"/>
              </a:rPr>
              <a:t>Mantenimiento</a:t>
            </a:r>
            <a:r>
              <a:rPr lang="es-CO" sz="1600" dirty="0">
                <a:solidFill>
                  <a:srgbClr val="244061"/>
                </a:solidFill>
                <a:latin typeface="Candara" pitchFamily="34" charset="0"/>
              </a:rPr>
              <a:t> </a:t>
            </a:r>
            <a:r>
              <a:rPr lang="es-419" sz="1600" dirty="0">
                <a:solidFill>
                  <a:srgbClr val="244061"/>
                </a:solidFill>
                <a:latin typeface="Candara" pitchFamily="34" charset="0"/>
              </a:rPr>
              <a:t>y Reversión para vía  Mulaló  - Loboguerrero.</a:t>
            </a:r>
            <a:endParaRPr lang="es-CO" sz="1600" dirty="0">
              <a:solidFill>
                <a:srgbClr val="244061"/>
              </a:solidFill>
              <a:latin typeface="Candara" pitchFamily="34" charset="0"/>
            </a:endParaRPr>
          </a:p>
          <a:p>
            <a:pPr algn="just" eaLnBrk="1" fontAlgn="auto" hangingPunct="1">
              <a:spcBef>
                <a:spcPts val="0"/>
              </a:spcBef>
              <a:spcAft>
                <a:spcPts val="0"/>
              </a:spcAft>
              <a:buClr>
                <a:srgbClr val="3A4A98"/>
              </a:buClr>
              <a:buSzPct val="120000"/>
              <a:defRPr/>
            </a:pPr>
            <a:r>
              <a:rPr lang="es-ES" sz="1600" b="1" dirty="0">
                <a:solidFill>
                  <a:srgbClr val="244061"/>
                </a:solidFill>
                <a:latin typeface="Candara" pitchFamily="34" charset="0"/>
                <a:sym typeface="Museo Sans 500"/>
              </a:rPr>
              <a:t>Estado</a:t>
            </a:r>
            <a:r>
              <a:rPr lang="es-ES" sz="1600" b="1" dirty="0">
                <a:solidFill>
                  <a:srgbClr val="244061"/>
                </a:solidFill>
                <a:latin typeface="Candara" pitchFamily="34" charset="0"/>
              </a:rPr>
              <a:t>: </a:t>
            </a:r>
            <a:r>
              <a:rPr lang="es-MX" sz="1600" dirty="0">
                <a:solidFill>
                  <a:srgbClr val="244061"/>
                </a:solidFill>
                <a:latin typeface="Candara" pitchFamily="34" charset="0"/>
              </a:rPr>
              <a:t>Fase de </a:t>
            </a:r>
            <a:r>
              <a:rPr lang="es-MX" sz="1600" dirty="0" err="1">
                <a:solidFill>
                  <a:srgbClr val="244061"/>
                </a:solidFill>
                <a:latin typeface="Candara" pitchFamily="34" charset="0"/>
              </a:rPr>
              <a:t>Preconstrucción</a:t>
            </a:r>
            <a:r>
              <a:rPr lang="es-MX" sz="1600" dirty="0">
                <a:solidFill>
                  <a:srgbClr val="244061"/>
                </a:solidFill>
                <a:latin typeface="Candara" pitchFamily="34" charset="0"/>
              </a:rPr>
              <a:t> </a:t>
            </a:r>
            <a:r>
              <a:rPr lang="es-419" sz="1600" dirty="0">
                <a:solidFill>
                  <a:srgbClr val="244061"/>
                </a:solidFill>
                <a:latin typeface="Candara" pitchFamily="34" charset="0"/>
              </a:rPr>
              <a:t>(</a:t>
            </a:r>
            <a:r>
              <a:rPr lang="es-419" sz="1600" dirty="0" err="1">
                <a:solidFill>
                  <a:srgbClr val="244061"/>
                </a:solidFill>
                <a:latin typeface="Candara" pitchFamily="34" charset="0"/>
              </a:rPr>
              <a:t>fp</a:t>
            </a:r>
            <a:r>
              <a:rPr lang="es-419" sz="1600" dirty="0">
                <a:solidFill>
                  <a:srgbClr val="244061"/>
                </a:solidFill>
                <a:latin typeface="Candara" pitchFamily="34" charset="0"/>
              </a:rPr>
              <a:t>)</a:t>
            </a:r>
            <a:r>
              <a:rPr lang="es-MX" sz="1600" dirty="0">
                <a:solidFill>
                  <a:srgbClr val="244061"/>
                </a:solidFill>
                <a:latin typeface="Candara" pitchFamily="34" charset="0"/>
              </a:rPr>
              <a:t>de Etapa </a:t>
            </a:r>
            <a:r>
              <a:rPr lang="es-MX" sz="1600" dirty="0" err="1">
                <a:solidFill>
                  <a:srgbClr val="244061"/>
                </a:solidFill>
                <a:latin typeface="Candara" pitchFamily="34" charset="0"/>
              </a:rPr>
              <a:t>Preoperativa</a:t>
            </a:r>
            <a:r>
              <a:rPr lang="es-419" sz="1600" dirty="0">
                <a:solidFill>
                  <a:srgbClr val="244061"/>
                </a:solidFill>
                <a:latin typeface="Candara" pitchFamily="34" charset="0"/>
              </a:rPr>
              <a:t> ( 1.5 años).</a:t>
            </a:r>
          </a:p>
          <a:p>
            <a:pPr algn="just" eaLnBrk="1" fontAlgn="auto" hangingPunct="1">
              <a:spcBef>
                <a:spcPts val="0"/>
              </a:spcBef>
              <a:spcAft>
                <a:spcPts val="0"/>
              </a:spcAft>
              <a:buClr>
                <a:srgbClr val="3A4A98"/>
              </a:buClr>
              <a:buSzPct val="120000"/>
              <a:defRPr/>
            </a:pPr>
            <a:r>
              <a:rPr lang="es-419" sz="1600" b="1" dirty="0">
                <a:solidFill>
                  <a:srgbClr val="244061"/>
                </a:solidFill>
                <a:latin typeface="Candara" pitchFamily="34" charset="0"/>
              </a:rPr>
              <a:t>Avance</a:t>
            </a:r>
            <a:r>
              <a:rPr lang="es-419" sz="1600" dirty="0">
                <a:solidFill>
                  <a:srgbClr val="244061"/>
                </a:solidFill>
                <a:latin typeface="Candara" pitchFamily="34" charset="0"/>
              </a:rPr>
              <a:t>: Tiempo </a:t>
            </a:r>
            <a:r>
              <a:rPr lang="es-419" sz="1600" dirty="0" err="1">
                <a:solidFill>
                  <a:srgbClr val="244061"/>
                </a:solidFill>
                <a:latin typeface="Candara" pitchFamily="34" charset="0"/>
              </a:rPr>
              <a:t>fp</a:t>
            </a:r>
            <a:r>
              <a:rPr lang="es-419" sz="1600" dirty="0">
                <a:solidFill>
                  <a:srgbClr val="244061"/>
                </a:solidFill>
                <a:latin typeface="Candara" pitchFamily="34" charset="0"/>
              </a:rPr>
              <a:t> 85% vs elaboración </a:t>
            </a:r>
            <a:r>
              <a:rPr lang="es-419" sz="1600" dirty="0" err="1">
                <a:solidFill>
                  <a:srgbClr val="244061"/>
                </a:solidFill>
                <a:latin typeface="Candara" pitchFamily="34" charset="0"/>
              </a:rPr>
              <a:t>Est</a:t>
            </a:r>
            <a:r>
              <a:rPr lang="es-419" sz="1600" dirty="0">
                <a:solidFill>
                  <a:srgbClr val="244061"/>
                </a:solidFill>
                <a:latin typeface="Candara" pitchFamily="34" charset="0"/>
              </a:rPr>
              <a:t>. y </a:t>
            </a:r>
            <a:r>
              <a:rPr lang="es-419" sz="1600" dirty="0" err="1">
                <a:solidFill>
                  <a:srgbClr val="244061"/>
                </a:solidFill>
                <a:latin typeface="Candara" pitchFamily="34" charset="0"/>
              </a:rPr>
              <a:t>Dis</a:t>
            </a:r>
            <a:r>
              <a:rPr lang="es-419" sz="1600" dirty="0">
                <a:solidFill>
                  <a:srgbClr val="244061"/>
                </a:solidFill>
                <a:latin typeface="Candara" pitchFamily="34" charset="0"/>
              </a:rPr>
              <a:t>. 90% ( 81,8% EIA)</a:t>
            </a:r>
          </a:p>
          <a:p>
            <a:pPr algn="just" eaLnBrk="1" fontAlgn="auto" hangingPunct="1">
              <a:spcBef>
                <a:spcPts val="0"/>
              </a:spcBef>
              <a:spcAft>
                <a:spcPts val="0"/>
              </a:spcAft>
              <a:buClr>
                <a:srgbClr val="3A4A98"/>
              </a:buClr>
              <a:buSzPct val="120000"/>
              <a:defRPr/>
            </a:pPr>
            <a:r>
              <a:rPr lang="es-MX" sz="1600" b="1" dirty="0">
                <a:solidFill>
                  <a:srgbClr val="244061"/>
                </a:solidFill>
                <a:latin typeface="Candara" pitchFamily="34" charset="0"/>
              </a:rPr>
              <a:t>Inconvenientes: </a:t>
            </a:r>
          </a:p>
          <a:p>
            <a:pPr algn="just" eaLnBrk="1" fontAlgn="auto" hangingPunct="1">
              <a:spcBef>
                <a:spcPts val="0"/>
              </a:spcBef>
              <a:spcAft>
                <a:spcPts val="0"/>
              </a:spcAft>
              <a:buClr>
                <a:srgbClr val="3A4A98"/>
              </a:buClr>
              <a:buSzPct val="120000"/>
              <a:defRPr/>
            </a:pPr>
            <a:r>
              <a:rPr lang="es-419" sz="1400" b="1" dirty="0">
                <a:solidFill>
                  <a:srgbClr val="244061"/>
                </a:solidFill>
                <a:latin typeface="Candara" pitchFamily="34" charset="0"/>
              </a:rPr>
              <a:t>Entrega Estudios de Detalle uf 1 Y 2</a:t>
            </a:r>
            <a:r>
              <a:rPr lang="es-419" sz="1400" dirty="0">
                <a:solidFill>
                  <a:srgbClr val="244061"/>
                </a:solidFill>
                <a:latin typeface="Candara" pitchFamily="34" charset="0"/>
              </a:rPr>
              <a:t>: </a:t>
            </a:r>
          </a:p>
          <a:p>
            <a:pPr algn="just" eaLnBrk="1" fontAlgn="auto" hangingPunct="1">
              <a:spcBef>
                <a:spcPts val="0"/>
              </a:spcBef>
              <a:spcAft>
                <a:spcPts val="0"/>
              </a:spcAft>
              <a:buClr>
                <a:srgbClr val="3A4A98"/>
              </a:buClr>
              <a:buSzPct val="120000"/>
              <a:defRPr/>
            </a:pPr>
            <a:r>
              <a:rPr lang="es-419" sz="1400" b="1" dirty="0">
                <a:solidFill>
                  <a:srgbClr val="244061"/>
                </a:solidFill>
                <a:latin typeface="Candara" pitchFamily="34" charset="0"/>
              </a:rPr>
              <a:t>UFI</a:t>
            </a:r>
            <a:r>
              <a:rPr lang="es-419" sz="1400" dirty="0">
                <a:solidFill>
                  <a:srgbClr val="244061"/>
                </a:solidFill>
                <a:latin typeface="Candara" pitchFamily="34" charset="0"/>
              </a:rPr>
              <a:t>: El Concesionario No realizo la entrega de la totalidad de los Estudios de Detalle de la unidad de inicio (Uf1, 17/03/2016 ), argumentando limitaciones por Consulta Previa con Mulaló, solicitando reconocimiento de un Evento Eximente y/o Fuerza mayor Ambiental. Se concedió Periodo de Cura por total de 60 días el cual venció el 26 de junio de 2016 sin la entrega de la totalidad de los estudios, interventoría informo Incumplimiento con entrego el informe para continuar proceso de multa, la entidad se  encuentra en ajustes de presentación ante defensa judicial para continuar con el proceso sancionatorio. </a:t>
            </a:r>
          </a:p>
          <a:p>
            <a:pPr algn="just" eaLnBrk="1" fontAlgn="auto" hangingPunct="1">
              <a:spcBef>
                <a:spcPts val="0"/>
              </a:spcBef>
              <a:spcAft>
                <a:spcPts val="0"/>
              </a:spcAft>
              <a:buClr>
                <a:srgbClr val="3A4A98"/>
              </a:buClr>
              <a:buSzPct val="120000"/>
              <a:defRPr/>
            </a:pPr>
            <a:r>
              <a:rPr lang="es-ES" sz="1400" b="1" dirty="0">
                <a:solidFill>
                  <a:srgbClr val="244061"/>
                </a:solidFill>
                <a:latin typeface="Candara" pitchFamily="34" charset="0"/>
              </a:rPr>
              <a:t>UF2</a:t>
            </a:r>
            <a:r>
              <a:rPr lang="es-ES" sz="1400" dirty="0">
                <a:solidFill>
                  <a:srgbClr val="244061"/>
                </a:solidFill>
                <a:latin typeface="Candara" pitchFamily="34" charset="0"/>
              </a:rPr>
              <a:t>: Presunto Incumplimiento por la No entrega de Totalidad de Estudios de detalle de la UF2. el día 2 de julio de 2016, Ante solicitud de No objeción del periodo de cura por la Interventoría por 60 días, la entidad, emitió la No Objeción el día 27 de Julio de  2016, con radicado N° 2016-304-022248-1, se espera Interventoría Notifique a Concesionario  a mas tardar el 3/08/2016.</a:t>
            </a:r>
            <a:endParaRPr lang="es-419" sz="1400" dirty="0">
              <a:solidFill>
                <a:srgbClr val="244061"/>
              </a:solidFill>
              <a:latin typeface="Candara" pitchFamily="34" charset="0"/>
            </a:endParaRPr>
          </a:p>
          <a:p>
            <a:pPr algn="just" eaLnBrk="1" fontAlgn="auto" hangingPunct="1">
              <a:spcBef>
                <a:spcPts val="0"/>
              </a:spcBef>
              <a:spcAft>
                <a:spcPts val="0"/>
              </a:spcAft>
              <a:buClr>
                <a:srgbClr val="3A4A98"/>
              </a:buClr>
              <a:buSzPct val="120000"/>
              <a:defRPr/>
            </a:pPr>
            <a:r>
              <a:rPr lang="es-419" sz="1400" b="1" dirty="0">
                <a:solidFill>
                  <a:srgbClr val="244061"/>
                </a:solidFill>
                <a:latin typeface="Candara" pitchFamily="34" charset="0"/>
              </a:rPr>
              <a:t>Licenciamiento Ambiental: </a:t>
            </a:r>
            <a:r>
              <a:rPr lang="es-419" sz="1400" dirty="0">
                <a:solidFill>
                  <a:srgbClr val="244061"/>
                </a:solidFill>
                <a:latin typeface="Candara" pitchFamily="34" charset="0"/>
              </a:rPr>
              <a:t>El Concesionario planteo una </a:t>
            </a:r>
            <a:r>
              <a:rPr lang="es-MX" sz="1400" dirty="0">
                <a:solidFill>
                  <a:srgbClr val="244061"/>
                </a:solidFill>
                <a:latin typeface="Candara" pitchFamily="34" charset="0"/>
              </a:rPr>
              <a:t>Única </a:t>
            </a:r>
            <a:r>
              <a:rPr lang="es-419" sz="1400" dirty="0">
                <a:solidFill>
                  <a:srgbClr val="244061"/>
                </a:solidFill>
                <a:latin typeface="Candara" pitchFamily="34" charset="0"/>
              </a:rPr>
              <a:t>L</a:t>
            </a:r>
            <a:r>
              <a:rPr lang="es-MX" sz="1400" dirty="0" err="1">
                <a:solidFill>
                  <a:srgbClr val="244061"/>
                </a:solidFill>
                <a:latin typeface="Candara" pitchFamily="34" charset="0"/>
              </a:rPr>
              <a:t>icencia</a:t>
            </a:r>
            <a:r>
              <a:rPr lang="es-MX" sz="1400" dirty="0">
                <a:solidFill>
                  <a:srgbClr val="244061"/>
                </a:solidFill>
                <a:latin typeface="Candara" pitchFamily="34" charset="0"/>
              </a:rPr>
              <a:t> </a:t>
            </a:r>
            <a:r>
              <a:rPr lang="es-419" sz="1400" dirty="0">
                <a:solidFill>
                  <a:srgbClr val="244061"/>
                </a:solidFill>
                <a:latin typeface="Candara" pitchFamily="34" charset="0"/>
              </a:rPr>
              <a:t>Ambiental </a:t>
            </a:r>
            <a:r>
              <a:rPr lang="es-MX" sz="1400" dirty="0">
                <a:solidFill>
                  <a:srgbClr val="244061"/>
                </a:solidFill>
                <a:latin typeface="Candara" pitchFamily="34" charset="0"/>
              </a:rPr>
              <a:t>para toda</a:t>
            </a:r>
            <a:r>
              <a:rPr lang="es-419" sz="1400" dirty="0">
                <a:solidFill>
                  <a:srgbClr val="244061"/>
                </a:solidFill>
                <a:latin typeface="Candara" pitchFamily="34" charset="0"/>
              </a:rPr>
              <a:t>s </a:t>
            </a:r>
            <a:r>
              <a:rPr lang="es-MX" sz="1400" dirty="0">
                <a:solidFill>
                  <a:srgbClr val="244061"/>
                </a:solidFill>
                <a:latin typeface="Candara" pitchFamily="34" charset="0"/>
              </a:rPr>
              <a:t>l</a:t>
            </a:r>
            <a:r>
              <a:rPr lang="es-419" sz="1400" dirty="0">
                <a:solidFill>
                  <a:srgbClr val="244061"/>
                </a:solidFill>
                <a:latin typeface="Candara" pitchFamily="34" charset="0"/>
              </a:rPr>
              <a:t>a</a:t>
            </a:r>
            <a:r>
              <a:rPr lang="es-MX" sz="1400" dirty="0">
                <a:solidFill>
                  <a:srgbClr val="244061"/>
                </a:solidFill>
                <a:latin typeface="Candara" pitchFamily="34" charset="0"/>
              </a:rPr>
              <a:t>s 5</a:t>
            </a:r>
            <a:r>
              <a:rPr lang="es-419" sz="1400" dirty="0">
                <a:solidFill>
                  <a:srgbClr val="244061"/>
                </a:solidFill>
                <a:latin typeface="Candara" pitchFamily="34" charset="0"/>
              </a:rPr>
              <a:t>UF (</a:t>
            </a:r>
            <a:r>
              <a:rPr lang="es-MX" sz="1400" dirty="0">
                <a:solidFill>
                  <a:srgbClr val="244061"/>
                </a:solidFill>
                <a:latin typeface="Candara" pitchFamily="34" charset="0"/>
              </a:rPr>
              <a:t>32 km</a:t>
            </a:r>
            <a:r>
              <a:rPr lang="es-419" sz="1400" dirty="0">
                <a:solidFill>
                  <a:srgbClr val="244061"/>
                </a:solidFill>
                <a:latin typeface="Candara" pitchFamily="34" charset="0"/>
              </a:rPr>
              <a:t>), a pesar de tener actualmente dos consultas previas (</a:t>
            </a:r>
            <a:r>
              <a:rPr lang="es-MX" sz="1400" dirty="0">
                <a:solidFill>
                  <a:srgbClr val="244061"/>
                </a:solidFill>
                <a:latin typeface="Candara" pitchFamily="34" charset="0"/>
              </a:rPr>
              <a:t>Mulaló y Loboguerrero</a:t>
            </a:r>
            <a:r>
              <a:rPr lang="es-419" sz="1400" dirty="0">
                <a:solidFill>
                  <a:srgbClr val="244061"/>
                </a:solidFill>
                <a:latin typeface="Candara" pitchFamily="34" charset="0"/>
              </a:rPr>
              <a:t>). El concesionario no ha aceptado la cesión de titularidad del expediente ambiental, argumentando diferencias en el D.A.A: y el alcance del proyecto. Agencia Concedió periodo  de cura  de 3 días al Concesionario a notificar por Interventoría.</a:t>
            </a:r>
          </a:p>
          <a:p>
            <a:pPr algn="just" eaLnBrk="1" fontAlgn="auto" hangingPunct="1">
              <a:spcBef>
                <a:spcPts val="0"/>
              </a:spcBef>
              <a:spcAft>
                <a:spcPts val="0"/>
              </a:spcAft>
              <a:buClr>
                <a:srgbClr val="3A4A98"/>
              </a:buClr>
              <a:buSzPct val="120000"/>
              <a:defRPr/>
            </a:pPr>
            <a:endParaRPr lang="es-419" sz="1400" dirty="0">
              <a:solidFill>
                <a:srgbClr val="244061"/>
              </a:solidFill>
              <a:latin typeface="Candara" pitchFamily="34" charset="0"/>
            </a:endParaRPr>
          </a:p>
          <a:p>
            <a:pPr algn="just" eaLnBrk="1" fontAlgn="auto" hangingPunct="1">
              <a:spcBef>
                <a:spcPts val="0"/>
              </a:spcBef>
              <a:spcAft>
                <a:spcPts val="0"/>
              </a:spcAft>
              <a:buClr>
                <a:srgbClr val="3A4A98"/>
              </a:buClr>
              <a:buSzPct val="120000"/>
              <a:defRPr/>
            </a:pPr>
            <a:endParaRPr lang="es-419" sz="1400" dirty="0">
              <a:solidFill>
                <a:srgbClr val="244061"/>
              </a:solidFill>
              <a:latin typeface="Candara" pitchFamily="34" charset="0"/>
            </a:endParaRPr>
          </a:p>
        </p:txBody>
      </p:sp>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19336" y="1628800"/>
            <a:ext cx="4320480" cy="3578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2029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11652"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24</a:t>
            </a:fld>
            <a:endParaRPr lang="es-CO" dirty="0">
              <a:solidFill>
                <a:srgbClr val="244061">
                  <a:tint val="75000"/>
                </a:srgbClr>
              </a:solidFill>
            </a:endParaRPr>
          </a:p>
        </p:txBody>
      </p:sp>
      <p:sp>
        <p:nvSpPr>
          <p:cNvPr id="9" name="Title 11"/>
          <p:cNvSpPr>
            <a:spLocks noGrp="1"/>
          </p:cNvSpPr>
          <p:nvPr>
            <p:ph type="title"/>
          </p:nvPr>
        </p:nvSpPr>
        <p:spPr>
          <a:xfrm>
            <a:off x="1775520" y="22597"/>
            <a:ext cx="8595361" cy="748669"/>
          </a:xfrm>
        </p:spPr>
        <p:txBody>
          <a:bodyPr/>
          <a:lstStyle/>
          <a:p>
            <a:r>
              <a:rPr lang="en-US" dirty="0"/>
              <a:t>	   Mulaló - </a:t>
            </a:r>
            <a:r>
              <a:rPr lang="en-US" dirty="0" err="1"/>
              <a:t>Loboguerrero</a:t>
            </a:r>
            <a:endParaRPr lang="en-US" dirty="0"/>
          </a:p>
        </p:txBody>
      </p:sp>
      <p:sp>
        <p:nvSpPr>
          <p:cNvPr id="8" name="CuadroTexto 7"/>
          <p:cNvSpPr txBox="1"/>
          <p:nvPr/>
        </p:nvSpPr>
        <p:spPr>
          <a:xfrm>
            <a:off x="1629940" y="159308"/>
            <a:ext cx="1177737"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10</a:t>
            </a:r>
            <a:endParaRPr lang="es-CO" b="1" dirty="0">
              <a:solidFill>
                <a:srgbClr val="386295"/>
              </a:solidFill>
              <a:latin typeface="Calibri"/>
              <a:cs typeface="+mn-cs"/>
            </a:endParaRPr>
          </a:p>
        </p:txBody>
      </p:sp>
      <p:sp>
        <p:nvSpPr>
          <p:cNvPr id="7" name="Content Placeholder 2"/>
          <p:cNvSpPr txBox="1">
            <a:spLocks/>
          </p:cNvSpPr>
          <p:nvPr>
            <p:custDataLst>
              <p:tags r:id="rId3"/>
            </p:custDataLst>
          </p:nvPr>
        </p:nvSpPr>
        <p:spPr bwMode="auto">
          <a:xfrm>
            <a:off x="1919536" y="1267304"/>
            <a:ext cx="7630073"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defRPr/>
            </a:pPr>
            <a:r>
              <a:rPr lang="es-MX" sz="1600" b="1" dirty="0">
                <a:solidFill>
                  <a:srgbClr val="244061"/>
                </a:solidFill>
                <a:latin typeface="Candara" pitchFamily="34" charset="0"/>
              </a:rPr>
              <a:t>Inconvenientes: </a:t>
            </a:r>
            <a:endParaRPr lang="es-419" sz="1600" b="1" dirty="0">
              <a:solidFill>
                <a:srgbClr val="244061"/>
              </a:solidFill>
              <a:latin typeface="Candara" pitchFamily="34" charset="0"/>
            </a:endParaRPr>
          </a:p>
          <a:p>
            <a:pPr algn="just" eaLnBrk="1" fontAlgn="auto" hangingPunct="1">
              <a:spcBef>
                <a:spcPts val="0"/>
              </a:spcBef>
              <a:spcAft>
                <a:spcPts val="0"/>
              </a:spcAft>
              <a:buClr>
                <a:srgbClr val="3A4A98"/>
              </a:buClr>
              <a:buSzPct val="120000"/>
              <a:defRPr/>
            </a:pPr>
            <a:r>
              <a:rPr lang="es-419" sz="1400" b="1" dirty="0">
                <a:solidFill>
                  <a:srgbClr val="244061"/>
                </a:solidFill>
                <a:latin typeface="Candara" pitchFamily="34" charset="0"/>
              </a:rPr>
              <a:t>Consulta Previa Mulaló: </a:t>
            </a:r>
            <a:r>
              <a:rPr lang="es-419" sz="1400" dirty="0">
                <a:solidFill>
                  <a:srgbClr val="244061"/>
                </a:solidFill>
                <a:latin typeface="Candara" pitchFamily="34" charset="0"/>
              </a:rPr>
              <a:t>El ministerio del interior cerro el dialogo directo con la comunidad negra de Mulaló, por orden del tribunal de justicia de Cali se solicito la realización de una ultima reunión de acercamiento para conciliar las diferencias, reunión que se realizo en dos jornadas (1 – 17/06/2016; 2 – 30/06/2016) generándose el reconocimiento por parte del concejo del contrato de concesión 001 como herramienta para cumplir la sentencia, Posteriormente el  12 de Julio se ajusto Ruta Metodológica pasando de 9 a 6 meses, con aceptación del avance en los estudios y Diseños para reactivar la consulta Previa con participación de la Interventoría.</a:t>
            </a:r>
          </a:p>
          <a:p>
            <a:pPr algn="just" eaLnBrk="1" fontAlgn="auto" hangingPunct="1">
              <a:spcBef>
                <a:spcPts val="0"/>
              </a:spcBef>
              <a:spcAft>
                <a:spcPts val="0"/>
              </a:spcAft>
              <a:buClr>
                <a:srgbClr val="3A4A98"/>
              </a:buClr>
              <a:buSzPct val="120000"/>
              <a:defRPr/>
            </a:pPr>
            <a:r>
              <a:rPr lang="es-419" sz="1400" b="1" dirty="0">
                <a:solidFill>
                  <a:srgbClr val="244061"/>
                </a:solidFill>
                <a:latin typeface="Candara" pitchFamily="34" charset="0"/>
              </a:rPr>
              <a:t>Posibles Nuevas Comunidades </a:t>
            </a:r>
            <a:r>
              <a:rPr lang="es-419" sz="1400" b="1" dirty="0" err="1">
                <a:solidFill>
                  <a:srgbClr val="244061"/>
                </a:solidFill>
                <a:latin typeface="Candara" pitchFamily="34" charset="0"/>
              </a:rPr>
              <a:t>Etnicas</a:t>
            </a:r>
            <a:r>
              <a:rPr lang="es-419" sz="1400" dirty="0">
                <a:solidFill>
                  <a:srgbClr val="244061"/>
                </a:solidFill>
                <a:latin typeface="Candara" pitchFamily="34" charset="0"/>
              </a:rPr>
              <a:t>; el Concesionario puso recientemente en conocimiento la identificación de tres ( 3) posibles nuevas comunidades Étnicas: Manga Vieja, el Piñal y </a:t>
            </a:r>
            <a:r>
              <a:rPr lang="es-419" sz="1400" dirty="0" err="1">
                <a:solidFill>
                  <a:srgbClr val="244061"/>
                </a:solidFill>
                <a:latin typeface="Candara" pitchFamily="34" charset="0"/>
              </a:rPr>
              <a:t>Afropavas</a:t>
            </a:r>
            <a:r>
              <a:rPr lang="es-419" sz="1400" dirty="0">
                <a:solidFill>
                  <a:srgbClr val="244061"/>
                </a:solidFill>
                <a:latin typeface="Candara" pitchFamily="34" charset="0"/>
              </a:rPr>
              <a:t>; solicito a Min. </a:t>
            </a:r>
            <a:r>
              <a:rPr lang="es-419" sz="1400" dirty="0" err="1">
                <a:solidFill>
                  <a:srgbClr val="244061"/>
                </a:solidFill>
                <a:latin typeface="Candara" pitchFamily="34" charset="0"/>
              </a:rPr>
              <a:t>Int</a:t>
            </a:r>
            <a:r>
              <a:rPr lang="es-419" sz="1400" dirty="0">
                <a:solidFill>
                  <a:srgbClr val="244061"/>
                </a:solidFill>
                <a:latin typeface="Candara" pitchFamily="34" charset="0"/>
              </a:rPr>
              <a:t>. D.C.P, realizar la visita de verificación con miras a determinar si son o no sujetos de Consulta previa, Se programo mencionada actividad para los días 3 , 4 y 5 de Agosto de 2014.</a:t>
            </a:r>
          </a:p>
          <a:p>
            <a:pPr algn="just" eaLnBrk="1" fontAlgn="auto" hangingPunct="1">
              <a:spcBef>
                <a:spcPts val="0"/>
              </a:spcBef>
              <a:spcAft>
                <a:spcPts val="0"/>
              </a:spcAft>
              <a:buClr>
                <a:srgbClr val="3A4A98"/>
              </a:buClr>
              <a:buSzPct val="120000"/>
              <a:defRPr/>
            </a:pPr>
            <a:r>
              <a:rPr lang="es-419" sz="1400" b="1" dirty="0">
                <a:solidFill>
                  <a:srgbClr val="244061"/>
                </a:solidFill>
                <a:latin typeface="Candara" pitchFamily="34" charset="0"/>
              </a:rPr>
              <a:t>Alcance Contractual, </a:t>
            </a:r>
            <a:r>
              <a:rPr lang="es-419" sz="1400" dirty="0">
                <a:solidFill>
                  <a:srgbClr val="244061"/>
                </a:solidFill>
                <a:latin typeface="Candara" pitchFamily="34" charset="0"/>
              </a:rPr>
              <a:t>el Concesionario desconoce su  obligación de llevar la Uf 5 conectando  el proyecto con la intersección de MVVCC, pese a que a raíz de múltiples los requerimientos en una de sus comunicaciones expuso ponerlo a consideración de un mecanismo de solución de controversias, aun no lo a incluido el las actualizaciones del Diseño Geométrico efectuadas; por lo cual se esta en revisión de iniciar el proceso de Amigable componedor con Interventoría.</a:t>
            </a:r>
          </a:p>
          <a:p>
            <a:pPr algn="just" eaLnBrk="1" fontAlgn="auto" hangingPunct="1">
              <a:spcBef>
                <a:spcPts val="0"/>
              </a:spcBef>
              <a:spcAft>
                <a:spcPts val="0"/>
              </a:spcAft>
              <a:buClr>
                <a:srgbClr val="3A4A98"/>
              </a:buClr>
              <a:buSzPct val="120000"/>
              <a:defRPr/>
            </a:pPr>
            <a:r>
              <a:rPr lang="es-419" sz="1400" b="1" dirty="0">
                <a:solidFill>
                  <a:srgbClr val="244061"/>
                </a:solidFill>
                <a:latin typeface="Candara" pitchFamily="34" charset="0"/>
              </a:rPr>
              <a:t>Amigable Componedor</a:t>
            </a:r>
            <a:r>
              <a:rPr lang="es-419" sz="1400" dirty="0">
                <a:solidFill>
                  <a:srgbClr val="244061"/>
                </a:solidFill>
                <a:latin typeface="Candara" pitchFamily="34" charset="0"/>
              </a:rPr>
              <a:t>; El 28 de Julio el Concesionario solicito la intervención de un amigable componedor, en verificación de la Entidad</a:t>
            </a:r>
          </a:p>
          <a:p>
            <a:pPr algn="just" eaLnBrk="1" fontAlgn="auto" hangingPunct="1">
              <a:spcBef>
                <a:spcPts val="0"/>
              </a:spcBef>
              <a:spcAft>
                <a:spcPts val="0"/>
              </a:spcAft>
              <a:buClr>
                <a:srgbClr val="3A4A98"/>
              </a:buClr>
              <a:buSzPct val="120000"/>
              <a:defRPr/>
            </a:pPr>
            <a:r>
              <a:rPr lang="es-419" sz="1400" dirty="0">
                <a:solidFill>
                  <a:srgbClr val="244061"/>
                </a:solidFill>
                <a:latin typeface="Candara" pitchFamily="34" charset="0"/>
              </a:rPr>
              <a:t>Las anteriores posturas limitan el cumplimiento del cronograma contractual y seguramente no permitirán dar cumplimiento a la fecha estimada para el inicio de la fase de Construcción (13 sept. 2016),  pudiéndose generar un tiempo mayor en casi un año</a:t>
            </a:r>
            <a:r>
              <a:rPr lang="es-MX" sz="1400" dirty="0">
                <a:solidFill>
                  <a:srgbClr val="244061"/>
                </a:solidFill>
                <a:latin typeface="Candara" pitchFamily="34" charset="0"/>
              </a:rPr>
              <a:t>. </a:t>
            </a:r>
            <a:endParaRPr lang="es-CO" sz="1400" dirty="0">
              <a:solidFill>
                <a:srgbClr val="244061"/>
              </a:solidFill>
              <a:latin typeface="Candara" pitchFamily="34" charset="0"/>
            </a:endParaRPr>
          </a:p>
        </p:txBody>
      </p:sp>
    </p:spTree>
    <p:extLst>
      <p:ext uri="{BB962C8B-B14F-4D97-AF65-F5344CB8AC3E}">
        <p14:creationId xmlns:p14="http://schemas.microsoft.com/office/powerpoint/2010/main" val="1020188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12676"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25</a:t>
            </a:fld>
            <a:endParaRPr lang="es-CO" dirty="0">
              <a:solidFill>
                <a:srgbClr val="244061">
                  <a:tint val="75000"/>
                </a:srgbClr>
              </a:solidFill>
            </a:endParaRPr>
          </a:p>
        </p:txBody>
      </p:sp>
      <p:sp>
        <p:nvSpPr>
          <p:cNvPr id="8" name="Title 11"/>
          <p:cNvSpPr>
            <a:spLocks noGrp="1"/>
          </p:cNvSpPr>
          <p:nvPr>
            <p:ph type="title"/>
          </p:nvPr>
        </p:nvSpPr>
        <p:spPr>
          <a:xfrm>
            <a:off x="1810247" y="262341"/>
            <a:ext cx="8595361" cy="748669"/>
          </a:xfrm>
        </p:spPr>
        <p:txBody>
          <a:bodyPr/>
          <a:lstStyle/>
          <a:p>
            <a:r>
              <a:rPr lang="en-US" dirty="0"/>
              <a:t>	</a:t>
            </a:r>
            <a:r>
              <a:rPr lang="es-419" dirty="0"/>
              <a:t>Mulaló  - Loboguerrero</a:t>
            </a:r>
            <a:endParaRPr lang="en-US" dirty="0"/>
          </a:p>
        </p:txBody>
      </p:sp>
      <p:sp>
        <p:nvSpPr>
          <p:cNvPr id="9" name="CuadroTexto 8"/>
          <p:cNvSpPr txBox="1"/>
          <p:nvPr/>
        </p:nvSpPr>
        <p:spPr>
          <a:xfrm>
            <a:off x="1629940" y="159308"/>
            <a:ext cx="108168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a:t>
            </a:r>
            <a:r>
              <a:rPr lang="es-419" sz="6600" b="1" dirty="0">
                <a:solidFill>
                  <a:srgbClr val="386295"/>
                </a:solidFill>
                <a:latin typeface="Calibri"/>
                <a:cs typeface="+mn-cs"/>
              </a:rPr>
              <a:t>0</a:t>
            </a:r>
            <a:endParaRPr lang="es-CO" b="1" dirty="0">
              <a:solidFill>
                <a:srgbClr val="386295"/>
              </a:solidFill>
              <a:latin typeface="Calibri"/>
              <a:cs typeface="+mn-cs"/>
            </a:endParaRPr>
          </a:p>
        </p:txBody>
      </p:sp>
      <p:pic>
        <p:nvPicPr>
          <p:cNvPr id="12" name="Imagen 11"/>
          <p:cNvPicPr>
            <a:picLocks noChangeAspect="1"/>
          </p:cNvPicPr>
          <p:nvPr/>
        </p:nvPicPr>
        <p:blipFill rotWithShape="1">
          <a:blip r:embed="rId7"/>
          <a:srcRect l="9683" r="21640"/>
          <a:stretch/>
        </p:blipFill>
        <p:spPr>
          <a:xfrm>
            <a:off x="394610" y="1484784"/>
            <a:ext cx="4422117" cy="3200833"/>
          </a:xfrm>
          <a:prstGeom prst="rect">
            <a:avLst/>
          </a:prstGeom>
        </p:spPr>
      </p:pic>
      <p:pic>
        <p:nvPicPr>
          <p:cNvPr id="18" name="Imagen 17"/>
          <p:cNvPicPr/>
          <p:nvPr/>
        </p:nvPicPr>
        <p:blipFill>
          <a:blip r:embed="rId8" cstate="print">
            <a:extLst>
              <a:ext uri="{28A0092B-C50C-407E-A947-70E740481C1C}">
                <a14:useLocalDpi xmlns:a14="http://schemas.microsoft.com/office/drawing/2010/main" val="0"/>
              </a:ext>
            </a:extLst>
          </a:blip>
          <a:srcRect l="19588" t="8173" r="20097" b="12617"/>
          <a:stretch>
            <a:fillRect/>
          </a:stretch>
        </p:blipFill>
        <p:spPr bwMode="auto">
          <a:xfrm>
            <a:off x="4943872" y="2497307"/>
            <a:ext cx="4968552" cy="3745872"/>
          </a:xfrm>
          <a:prstGeom prst="rect">
            <a:avLst/>
          </a:prstGeom>
          <a:noFill/>
          <a:ln>
            <a:noFill/>
          </a:ln>
        </p:spPr>
      </p:pic>
      <p:pic>
        <p:nvPicPr>
          <p:cNvPr id="19" name="Imagen 18"/>
          <p:cNvPicPr/>
          <p:nvPr/>
        </p:nvPicPr>
        <p:blipFill rotWithShape="1">
          <a:blip r:embed="rId9"/>
          <a:srcRect l="34572" t="33257" r="27681" b="14453"/>
          <a:stretch/>
        </p:blipFill>
        <p:spPr bwMode="auto">
          <a:xfrm>
            <a:off x="911424" y="4327753"/>
            <a:ext cx="2891383" cy="2305918"/>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10" cstate="print">
            <a:extLst>
              <a:ext uri="{28A0092B-C50C-407E-A947-70E740481C1C}">
                <a14:useLocalDpi xmlns:a14="http://schemas.microsoft.com/office/drawing/2010/main" val="0"/>
              </a:ext>
            </a:extLst>
          </a:blip>
          <a:srcRect l="19827" t="19260" r="31966" b="42206"/>
          <a:stretch/>
        </p:blipFill>
        <p:spPr bwMode="auto">
          <a:xfrm>
            <a:off x="5139929" y="1267304"/>
            <a:ext cx="3141860" cy="1676455"/>
          </a:xfrm>
          <a:prstGeom prst="rect">
            <a:avLst/>
          </a:prstGeom>
          <a:noFill/>
          <a:ln>
            <a:noFill/>
          </a:ln>
        </p:spPr>
      </p:pic>
      <p:pic>
        <p:nvPicPr>
          <p:cNvPr id="21" name="Imagen 20"/>
          <p:cNvPicPr/>
          <p:nvPr/>
        </p:nvPicPr>
        <p:blipFill>
          <a:blip r:embed="rId11" cstate="print">
            <a:extLst>
              <a:ext uri="{28A0092B-C50C-407E-A947-70E740481C1C}">
                <a14:useLocalDpi xmlns:a14="http://schemas.microsoft.com/office/drawing/2010/main" val="0"/>
              </a:ext>
            </a:extLst>
          </a:blip>
          <a:srcRect l="20341" t="6383" r="19487" b="13071"/>
          <a:stretch>
            <a:fillRect/>
          </a:stretch>
        </p:blipFill>
        <p:spPr bwMode="auto">
          <a:xfrm>
            <a:off x="8536078" y="1700808"/>
            <a:ext cx="2272865" cy="1827690"/>
          </a:xfrm>
          <a:prstGeom prst="rect">
            <a:avLst/>
          </a:prstGeom>
          <a:noFill/>
          <a:ln>
            <a:noFill/>
          </a:ln>
        </p:spPr>
      </p:pic>
      <p:pic>
        <p:nvPicPr>
          <p:cNvPr id="23" name="Imagen 22"/>
          <p:cNvPicPr/>
          <p:nvPr/>
        </p:nvPicPr>
        <p:blipFill rotWithShape="1">
          <a:blip r:embed="rId12" cstate="print">
            <a:extLst>
              <a:ext uri="{28A0092B-C50C-407E-A947-70E740481C1C}">
                <a14:useLocalDpi xmlns:a14="http://schemas.microsoft.com/office/drawing/2010/main" val="0"/>
              </a:ext>
            </a:extLst>
          </a:blip>
          <a:srcRect l="23263" t="33617" r="36536" b="14100"/>
          <a:stretch/>
        </p:blipFill>
        <p:spPr bwMode="auto">
          <a:xfrm>
            <a:off x="3316604" y="4523180"/>
            <a:ext cx="1944216" cy="1423665"/>
          </a:xfrm>
          <a:prstGeom prst="rect">
            <a:avLst/>
          </a:prstGeom>
          <a:noFill/>
          <a:ln>
            <a:noFill/>
          </a:ln>
        </p:spPr>
      </p:pic>
    </p:spTree>
    <p:extLst>
      <p:ext uri="{BB962C8B-B14F-4D97-AF65-F5344CB8AC3E}">
        <p14:creationId xmlns:p14="http://schemas.microsoft.com/office/powerpoint/2010/main" val="1449506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26</a:t>
            </a:fld>
            <a:endParaRPr lang="es-CO" dirty="0">
              <a:solidFill>
                <a:srgbClr val="244061">
                  <a:tint val="75000"/>
                </a:srgbClr>
              </a:solidFill>
            </a:endParaRPr>
          </a:p>
        </p:txBody>
      </p:sp>
      <p:sp>
        <p:nvSpPr>
          <p:cNvPr id="10" name="Title 11"/>
          <p:cNvSpPr>
            <a:spLocks noGrp="1"/>
          </p:cNvSpPr>
          <p:nvPr>
            <p:ph type="title"/>
          </p:nvPr>
        </p:nvSpPr>
        <p:spPr>
          <a:xfrm>
            <a:off x="1810247" y="262341"/>
            <a:ext cx="8595361" cy="748669"/>
          </a:xfrm>
        </p:spPr>
        <p:txBody>
          <a:bodyPr/>
          <a:lstStyle/>
          <a:p>
            <a:r>
              <a:rPr lang="en-US" dirty="0"/>
              <a:t>	</a:t>
            </a:r>
            <a:r>
              <a:rPr lang="es-CO" dirty="0"/>
              <a:t> Zipaquirá – Bucaramanga (Palenque)</a:t>
            </a:r>
            <a:endParaRPr lang="en-US" dirty="0"/>
          </a:p>
        </p:txBody>
      </p:sp>
      <p:sp>
        <p:nvSpPr>
          <p:cNvPr id="11" name="CuadroTexto 10"/>
          <p:cNvSpPr txBox="1"/>
          <p:nvPr/>
        </p:nvSpPr>
        <p:spPr>
          <a:xfrm>
            <a:off x="1629940" y="159308"/>
            <a:ext cx="108168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a:t>
            </a:r>
            <a:r>
              <a:rPr lang="es-419" sz="6600" b="1" dirty="0">
                <a:solidFill>
                  <a:srgbClr val="386295"/>
                </a:solidFill>
                <a:latin typeface="Calibri"/>
                <a:cs typeface="+mn-cs"/>
              </a:rPr>
              <a:t>1</a:t>
            </a:r>
            <a:endParaRPr lang="es-CO" b="1" dirty="0">
              <a:solidFill>
                <a:srgbClr val="386295"/>
              </a:solidFill>
              <a:latin typeface="Calibri"/>
              <a:cs typeface="+mn-cs"/>
            </a:endParaRPr>
          </a:p>
        </p:txBody>
      </p:sp>
      <p:sp>
        <p:nvSpPr>
          <p:cNvPr id="12" name="CuadroTexto 11"/>
          <p:cNvSpPr txBox="1"/>
          <p:nvPr/>
        </p:nvSpPr>
        <p:spPr>
          <a:xfrm>
            <a:off x="1199456" y="1267304"/>
            <a:ext cx="7848872" cy="5755422"/>
          </a:xfrm>
          <a:prstGeom prst="rect">
            <a:avLst/>
          </a:prstGeom>
          <a:noFill/>
        </p:spPr>
        <p:txBody>
          <a:bodyPr wrap="square" rtlCol="0">
            <a:spAutoFit/>
          </a:bodyPr>
          <a:lstStyle/>
          <a:p>
            <a:pPr marL="285750" lvl="0" indent="-285750">
              <a:buFontTx/>
              <a:buChar char="-"/>
            </a:pPr>
            <a:r>
              <a:rPr lang="es-CO" sz="1400" dirty="0"/>
              <a:t>En junio de 2016 se solicitó a concesionario e interventoría iniciar el tramite de diligenciamiento de formatos de reversión en cada área ( documental, financiera, social, predial, ambiental, e inventarios de obras y estaciones de peaje y pesaje, se lleva un avance del 30% a agosto de 2016 ).</a:t>
            </a:r>
          </a:p>
          <a:p>
            <a:pPr marL="285750" lvl="0" indent="-285750">
              <a:buFontTx/>
              <a:buChar char="-"/>
            </a:pPr>
            <a:endParaRPr lang="es-CO" sz="1400" dirty="0"/>
          </a:p>
          <a:p>
            <a:pPr marL="285750" lvl="0" indent="-285750">
              <a:buFontTx/>
              <a:buChar char="-"/>
            </a:pPr>
            <a:r>
              <a:rPr lang="es-CO" sz="1400" dirty="0"/>
              <a:t>Mediante Acta de entendimiento el 27 de mayo de 2016 la ANI ordeno al Concesionario iniciar los estudios y diseños para la atención de los Puntos Críticos No contractuales por un plazo de 3 meses ( con corte a agosto se tiene que el concesionario presento los diseños el 26 de agosto los cuales están siendo revisados por interventoría .</a:t>
            </a:r>
          </a:p>
          <a:p>
            <a:pPr marL="285750" lvl="0" indent="-285750">
              <a:buFontTx/>
              <a:buChar char="-"/>
            </a:pPr>
            <a:endParaRPr lang="es-CO" sz="1400" dirty="0"/>
          </a:p>
          <a:p>
            <a:pPr marL="285750" lvl="0" indent="-285750">
              <a:buFontTx/>
              <a:buChar char="-"/>
            </a:pPr>
            <a:r>
              <a:rPr lang="es-CO" sz="1400" dirty="0"/>
              <a:t> Se trabajó con equipo de trabajo en la elaboración de insumos y justificación de otrosí para ampliación del alcance de la subcuenta de excedentes para disposición de otras obligaciones del proyecto incluidas el pago de supervisión e interventoría ( elaboración de bitácora ENC y demás soportes).</a:t>
            </a:r>
          </a:p>
          <a:p>
            <a:pPr marL="285750" lvl="0" indent="-285750">
              <a:buFontTx/>
              <a:buChar char="-"/>
            </a:pPr>
            <a:endParaRPr lang="es-CO" sz="1400" dirty="0"/>
          </a:p>
          <a:p>
            <a:pPr marL="285750" lvl="0" indent="-285750">
              <a:buFontTx/>
              <a:buChar char="-"/>
            </a:pPr>
            <a:r>
              <a:rPr lang="es-CO" sz="1400" dirty="0"/>
              <a:t>Se realizaron los trabajos de operación y mantenimiento del corredor ( mejoras en señalización, demarcación operación de peajes , atención de emergencias y demás en los 370km).</a:t>
            </a:r>
          </a:p>
          <a:p>
            <a:pPr marL="285750" lvl="0" indent="-285750">
              <a:buFontTx/>
              <a:buChar char="-"/>
            </a:pPr>
            <a:endParaRPr lang="es-CO" sz="1400" dirty="0"/>
          </a:p>
          <a:p>
            <a:pPr marL="285750" lvl="0" indent="-285750">
              <a:buFontTx/>
              <a:buChar char="-"/>
            </a:pPr>
            <a:r>
              <a:rPr lang="es-CO" sz="1400" dirty="0"/>
              <a:t>A lo largo del mes de Abril y Mayo de 2016 el Concesionario una vez llevadas acabo reuniones y mesas de trabajo con las autoridades locales, autoridades de transito , Ministerio de Transporte realizaron los ajustes en la señalización  (cambio de señales y cambio de demarcación indicando a los usuarios el sentido de la variante Bogotá- </a:t>
            </a:r>
            <a:r>
              <a:rPr lang="es-CO" sz="1400" dirty="0" err="1"/>
              <a:t>Ubate</a:t>
            </a:r>
            <a:r>
              <a:rPr lang="es-CO" sz="1400" dirty="0"/>
              <a:t>) previa aprobación de la secretaría de transito del municipio de Zipaquirá, la cual se mantendrá hasta que entre en vigencia el nuevo proyecto de concesión en este sector. </a:t>
            </a:r>
          </a:p>
          <a:p>
            <a:endParaRPr lang="es-CO" dirty="0"/>
          </a:p>
        </p:txBody>
      </p:sp>
    </p:spTree>
    <p:extLst>
      <p:ext uri="{BB962C8B-B14F-4D97-AF65-F5344CB8AC3E}">
        <p14:creationId xmlns:p14="http://schemas.microsoft.com/office/powerpoint/2010/main" val="386748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27</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Girardot – Ibague - Cajamarca</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12</a:t>
            </a:r>
            <a:endParaRPr lang="es-CO" b="1" dirty="0">
              <a:solidFill>
                <a:srgbClr val="386295"/>
              </a:solidFill>
              <a:latin typeface="Calibri"/>
              <a:cs typeface="+mn-cs"/>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629" y="1916832"/>
            <a:ext cx="3200973" cy="2400730"/>
          </a:xfrm>
          <a:prstGeom prst="rect">
            <a:avLst/>
          </a:prstGeom>
        </p:spPr>
      </p:pic>
      <p:pic>
        <p:nvPicPr>
          <p:cNvPr id="7" name="3646 Imagen" descr="D:\Alejandro\Consultecnicos\2-Tecnica\RFT\REGISTRO FOTOGRAFICO Y FILMICO 13 DE SEPTIEMBRE\P103007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8088" y="1484784"/>
            <a:ext cx="3074504" cy="2667093"/>
          </a:xfrm>
          <a:prstGeom prst="rect">
            <a:avLst/>
          </a:prstGeom>
          <a:noFill/>
          <a:ln>
            <a:noFill/>
          </a:ln>
        </p:spPr>
      </p:pic>
      <p:pic>
        <p:nvPicPr>
          <p:cNvPr id="8" name="3651 Imagen" descr="D:\Alejandro\Consultecnicos\2-Tecnica\RFT\REGISTRO FOTOGRAFICO Y FILMICO 13 DE SEPTIEMBRE\P103006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2088" y="3694046"/>
            <a:ext cx="3077440" cy="2746224"/>
          </a:xfrm>
          <a:prstGeom prst="rect">
            <a:avLst/>
          </a:prstGeom>
          <a:noFill/>
          <a:ln>
            <a:noFill/>
          </a:ln>
        </p:spPr>
      </p:pic>
    </p:spTree>
    <p:extLst>
      <p:ext uri="{BB962C8B-B14F-4D97-AF65-F5344CB8AC3E}">
        <p14:creationId xmlns:p14="http://schemas.microsoft.com/office/powerpoint/2010/main" val="25157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28</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Girardot – Ibague - Cajamarca</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12</a:t>
            </a:r>
            <a:endParaRPr lang="es-CO" b="1" dirty="0">
              <a:solidFill>
                <a:srgbClr val="386295"/>
              </a:solidFill>
              <a:latin typeface="Calibri"/>
              <a:cs typeface="+mn-cs"/>
            </a:endParaRPr>
          </a:p>
        </p:txBody>
      </p:sp>
      <p:graphicFrame>
        <p:nvGraphicFramePr>
          <p:cNvPr id="6" name="Tabla 5"/>
          <p:cNvGraphicFramePr>
            <a:graphicFrameLocks noGrp="1"/>
          </p:cNvGraphicFramePr>
          <p:nvPr>
            <p:extLst>
              <p:ext uri="{D42A27DB-BD31-4B8C-83A1-F6EECF244321}">
                <p14:modId xmlns:p14="http://schemas.microsoft.com/office/powerpoint/2010/main" val="3900425147"/>
              </p:ext>
            </p:extLst>
          </p:nvPr>
        </p:nvGraphicFramePr>
        <p:xfrm>
          <a:off x="119270" y="1439126"/>
          <a:ext cx="10153194" cy="6166338"/>
        </p:xfrm>
        <a:graphic>
          <a:graphicData uri="http://schemas.openxmlformats.org/drawingml/2006/table">
            <a:tbl>
              <a:tblPr firstRow="1" bandRow="1">
                <a:tableStyleId>{BC89EF96-8CEA-46FF-86C4-4CE0E7609802}</a:tableStyleId>
              </a:tblPr>
              <a:tblGrid>
                <a:gridCol w="10153194">
                  <a:extLst>
                    <a:ext uri="{9D8B030D-6E8A-4147-A177-3AD203B41FA5}">
                      <a16:colId xmlns:a16="http://schemas.microsoft.com/office/drawing/2014/main" val="20000"/>
                    </a:ext>
                  </a:extLst>
                </a:gridCol>
              </a:tblGrid>
              <a:tr h="276355">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MX" sz="2000" b="0" kern="1200" dirty="0">
                          <a:solidFill>
                            <a:schemeClr val="tx2"/>
                          </a:solidFill>
                          <a:effectLst/>
                          <a:latin typeface="+mj-lt"/>
                          <a:ea typeface="+mn-ea"/>
                          <a:cs typeface="+mn-cs"/>
                        </a:rPr>
                        <a:t>Fecha de</a:t>
                      </a:r>
                      <a:r>
                        <a:rPr lang="es-MX" sz="2000" b="0" kern="1200" baseline="0" dirty="0">
                          <a:solidFill>
                            <a:schemeClr val="tx2"/>
                          </a:solidFill>
                          <a:effectLst/>
                          <a:latin typeface="+mj-lt"/>
                          <a:ea typeface="+mn-ea"/>
                          <a:cs typeface="+mn-cs"/>
                        </a:rPr>
                        <a:t> acta de inicio del proyecto: 15 de abril de 2015.</a:t>
                      </a:r>
                      <a:endParaRPr lang="es-MX" sz="2000" b="0" kern="120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0"/>
                  </a:ext>
                </a:extLst>
              </a:tr>
              <a:tr h="4080302">
                <a:tc>
                  <a:txBody>
                    <a:bodyPr/>
                    <a:lstStyle/>
                    <a:p>
                      <a:pPr marL="0" lvl="0" indent="0" algn="just" rtl="0" eaLnBrk="1" latinLnBrk="0" hangingPunct="1">
                        <a:spcAft>
                          <a:spcPts val="0"/>
                        </a:spcAft>
                        <a:buFontTx/>
                        <a:buNone/>
                      </a:pPr>
                      <a:r>
                        <a:rPr lang="es-CO" sz="2000" b="1" u="sng" kern="1200" baseline="0" dirty="0">
                          <a:solidFill>
                            <a:schemeClr val="tx2"/>
                          </a:solidFill>
                          <a:effectLst/>
                          <a:latin typeface="+mj-lt"/>
                          <a:ea typeface="+mn-ea"/>
                          <a:cs typeface="+mn-cs"/>
                        </a:rPr>
                        <a:t>Pre construcción.  Avance principales obligaciones:</a:t>
                      </a:r>
                      <a:endParaRPr lang="es-CO" sz="2000" b="1" kern="1200" baseline="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kern="1200" dirty="0">
                          <a:solidFill>
                            <a:schemeClr val="tx2"/>
                          </a:solidFill>
                          <a:effectLst/>
                          <a:latin typeface="+mj-lt"/>
                          <a:ea typeface="+mn-ea"/>
                          <a:cs typeface="+mn-cs"/>
                        </a:rPr>
                        <a:t>Estudios Fase</a:t>
                      </a:r>
                      <a:r>
                        <a:rPr lang="es-ES" sz="1800" b="0" kern="1200" baseline="0" dirty="0">
                          <a:solidFill>
                            <a:schemeClr val="tx2"/>
                          </a:solidFill>
                          <a:effectLst/>
                          <a:latin typeface="+mj-lt"/>
                          <a:ea typeface="+mn-ea"/>
                          <a:cs typeface="+mn-cs"/>
                        </a:rPr>
                        <a:t> III UF1, Estudios de </a:t>
                      </a:r>
                      <a:r>
                        <a:rPr lang="es-ES" sz="1800" b="0" kern="1200" dirty="0">
                          <a:solidFill>
                            <a:schemeClr val="tx2"/>
                          </a:solidFill>
                          <a:effectLst/>
                          <a:latin typeface="+mj-lt"/>
                          <a:ea typeface="+mn-ea"/>
                          <a:cs typeface="+mn-cs"/>
                        </a:rPr>
                        <a:t>Trazado y Diseño Geométrico para UF2 </a:t>
                      </a:r>
                      <a:r>
                        <a:rPr lang="es-MX" sz="1800" b="0" kern="1200" dirty="0">
                          <a:solidFill>
                            <a:schemeClr val="tx2"/>
                          </a:solidFill>
                          <a:effectLst/>
                          <a:latin typeface="+mj-lt"/>
                          <a:ea typeface="+mn-ea"/>
                          <a:cs typeface="+mn-cs"/>
                        </a:rPr>
                        <a:t>(5 de abril de 2016). </a:t>
                      </a:r>
                      <a:r>
                        <a:rPr lang="es-CO" sz="1800" b="0" kern="1200" dirty="0">
                          <a:solidFill>
                            <a:schemeClr val="tx2"/>
                          </a:solidFill>
                          <a:effectLst/>
                          <a:latin typeface="+mj-lt"/>
                          <a:ea typeface="+mn-ea"/>
                          <a:cs typeface="+mn-cs"/>
                        </a:rPr>
                        <a:t>No objeción</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b="0" kern="1200" baseline="0" dirty="0">
                          <a:solidFill>
                            <a:schemeClr val="tx2"/>
                          </a:solidFill>
                          <a:effectLst/>
                          <a:latin typeface="+mj-lt"/>
                          <a:ea typeface="+mn-ea"/>
                          <a:cs typeface="+mn-cs"/>
                        </a:rPr>
                        <a:t>Predial 40 % de longitud efectiva: (13 de abril de 2016)</a:t>
                      </a:r>
                      <a:endParaRPr lang="es-MX" sz="1800" b="0" kern="1200" baseline="0" dirty="0">
                        <a:solidFill>
                          <a:schemeClr val="tx2"/>
                        </a:solidFill>
                        <a:effectLst/>
                        <a:latin typeface="+mn-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kern="1200" dirty="0">
                          <a:solidFill>
                            <a:schemeClr val="tx2"/>
                          </a:solidFill>
                          <a:effectLst/>
                          <a:latin typeface="+mj-lt"/>
                          <a:ea typeface="+mn-ea"/>
                          <a:cs typeface="+mn-cs"/>
                        </a:rPr>
                        <a:t>Cierre Financiero: (Marzo 13 de 2016) No objeción</a:t>
                      </a:r>
                      <a:endParaRPr lang="es-MX" sz="18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b="0" kern="1200" baseline="0" dirty="0">
                          <a:solidFill>
                            <a:schemeClr val="tx2"/>
                          </a:solidFill>
                          <a:effectLst/>
                          <a:latin typeface="+mj-lt"/>
                          <a:ea typeface="+mn-ea"/>
                          <a:cs typeface="+mn-cs"/>
                        </a:rPr>
                        <a:t>Plan de Obras. (Marzo 16 de 2016). No objeción </a:t>
                      </a:r>
                      <a:endParaRPr lang="es-MX" sz="1800" b="0" kern="1200" baseline="0" dirty="0">
                        <a:solidFill>
                          <a:schemeClr val="tx2"/>
                        </a:solidFill>
                        <a:effectLst/>
                        <a:latin typeface="+mn-lt"/>
                        <a:ea typeface="+mn-ea"/>
                        <a:cs typeface="+mn-cs"/>
                      </a:endParaRPr>
                    </a:p>
                    <a:p>
                      <a:pPr marL="0" marR="0" lvl="0" indent="0" algn="just" defTabSz="742950" rtl="0" eaLnBrk="1" fontAlgn="auto" latinLnBrk="0" hangingPunct="1">
                        <a:lnSpc>
                          <a:spcPct val="100000"/>
                        </a:lnSpc>
                        <a:spcBef>
                          <a:spcPts val="0"/>
                        </a:spcBef>
                        <a:spcAft>
                          <a:spcPts val="0"/>
                        </a:spcAft>
                        <a:buClrTx/>
                        <a:buSzTx/>
                        <a:buFont typeface="Arial" panose="020B0604020202020204" pitchFamily="34" charset="0"/>
                        <a:buNone/>
                        <a:tabLst/>
                        <a:defRPr/>
                      </a:pPr>
                      <a:r>
                        <a:rPr lang="es-CO" sz="2000" b="1" u="sng" kern="1200" baseline="0" dirty="0">
                          <a:solidFill>
                            <a:schemeClr val="tx2"/>
                          </a:solidFill>
                          <a:effectLst/>
                          <a:latin typeface="+mn-lt"/>
                          <a:ea typeface="+mn-ea"/>
                          <a:cs typeface="+mn-cs"/>
                        </a:rPr>
                        <a:t>Etapa actual: Construcción.  Avance principales obligaciones:</a:t>
                      </a:r>
                    </a:p>
                    <a:p>
                      <a:pPr marL="0" marR="0" lvl="0" indent="0" algn="just" defTabSz="74295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O" sz="2000" b="1" u="sng" kern="1200" baseline="0" dirty="0">
                        <a:solidFill>
                          <a:schemeClr val="tx2"/>
                        </a:solidFill>
                        <a:effectLst/>
                        <a:latin typeface="+mn-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b="0" kern="1200" baseline="0" dirty="0">
                          <a:solidFill>
                            <a:schemeClr val="tx2"/>
                          </a:solidFill>
                          <a:effectLst/>
                          <a:latin typeface="+mj-lt"/>
                          <a:ea typeface="+mn-ea"/>
                          <a:cs typeface="+mn-cs"/>
                        </a:rPr>
                        <a:t>Gestión técnica: Acta de inicio de construcción: 15 de abril de 2016</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b="0" kern="1200" baseline="0" dirty="0">
                          <a:solidFill>
                            <a:schemeClr val="tx2"/>
                          </a:solidFill>
                          <a:effectLst/>
                          <a:latin typeface="+mj-lt"/>
                          <a:ea typeface="+mn-ea"/>
                          <a:cs typeface="+mn-cs"/>
                        </a:rPr>
                        <a:t>Avance de construcción UF1 – UF2: 2%, se viene cumpliendo con el plan de obras, la supervisión e interventoría realiza cortes de avance mensuales.</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b="0" kern="1200" baseline="0" dirty="0">
                          <a:solidFill>
                            <a:schemeClr val="tx2"/>
                          </a:solidFill>
                          <a:effectLst/>
                          <a:latin typeface="+mj-lt"/>
                          <a:ea typeface="+mn-ea"/>
                          <a:cs typeface="+mn-cs"/>
                        </a:rPr>
                        <a:t>Se adelanta la estructuración de un modificatorio al Contrato de Concesión, se contempla construir una doble calzada en el tramo vial Boquerón – Coello Cocora, como solución a la problemática social y ambiental en los tramo 2 y 3.</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b="0" kern="1200" baseline="0" dirty="0">
                          <a:solidFill>
                            <a:schemeClr val="tx2"/>
                          </a:solidFill>
                          <a:effectLst/>
                          <a:latin typeface="+mj-lt"/>
                          <a:ea typeface="+mn-ea"/>
                          <a:cs typeface="+mn-cs"/>
                        </a:rPr>
                        <a:t>Se contempla anticipar la entrada de la operación de la UF3 para garantizar la OYM una vez revierta el contrato No 007 de 2007.</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2000" b="0" kern="1200" baseline="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2000" b="0" kern="1200" baseline="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1"/>
                  </a:ext>
                </a:extLst>
              </a:tr>
              <a:tr h="276355">
                <a:tc>
                  <a:txBody>
                    <a:bodyPr/>
                    <a:lstStyle/>
                    <a:p>
                      <a:pPr marL="0" lvl="0" indent="0" algn="just">
                        <a:spcAft>
                          <a:spcPts val="0"/>
                        </a:spcAft>
                        <a:buFont typeface="Arial" panose="020B0604020202020204" pitchFamily="34" charset="0"/>
                        <a:buNone/>
                      </a:pPr>
                      <a:endParaRPr lang="es-MX" sz="1800" b="0" kern="1200" baseline="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7979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29</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Girardot – Ibague - Cajamarca</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12</a:t>
            </a:r>
            <a:endParaRPr lang="es-CO" b="1" dirty="0">
              <a:solidFill>
                <a:srgbClr val="386295"/>
              </a:solidFill>
              <a:latin typeface="Calibri"/>
              <a:cs typeface="+mn-cs"/>
            </a:endParaRPr>
          </a:p>
        </p:txBody>
      </p:sp>
      <p:graphicFrame>
        <p:nvGraphicFramePr>
          <p:cNvPr id="6" name="Tabla 5"/>
          <p:cNvGraphicFramePr>
            <a:graphicFrameLocks noGrp="1"/>
          </p:cNvGraphicFramePr>
          <p:nvPr>
            <p:extLst>
              <p:ext uri="{D42A27DB-BD31-4B8C-83A1-F6EECF244321}">
                <p14:modId xmlns:p14="http://schemas.microsoft.com/office/powerpoint/2010/main" val="3232920844"/>
              </p:ext>
            </p:extLst>
          </p:nvPr>
        </p:nvGraphicFramePr>
        <p:xfrm>
          <a:off x="285750" y="1250950"/>
          <a:ext cx="11498882" cy="5302250"/>
        </p:xfrm>
        <a:graphic>
          <a:graphicData uri="http://schemas.openxmlformats.org/drawingml/2006/table">
            <a:tbl>
              <a:tblPr firstRow="1" bandRow="1">
                <a:tableStyleId>{BC89EF96-8CEA-46FF-86C4-4CE0E7609802}</a:tableStyleId>
              </a:tblPr>
              <a:tblGrid>
                <a:gridCol w="11498882">
                  <a:extLst>
                    <a:ext uri="{9D8B030D-6E8A-4147-A177-3AD203B41FA5}">
                      <a16:colId xmlns:a16="http://schemas.microsoft.com/office/drawing/2014/main" val="20000"/>
                    </a:ext>
                  </a:extLst>
                </a:gridCol>
              </a:tblGrid>
              <a:tr h="5302250">
                <a:tc>
                  <a:txBody>
                    <a:bodyPr/>
                    <a:lstStyle/>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b="0" kern="1200" dirty="0">
                          <a:solidFill>
                            <a:schemeClr val="tx2"/>
                          </a:solidFill>
                          <a:effectLst/>
                          <a:latin typeface="+mj-lt"/>
                          <a:ea typeface="+mn-ea"/>
                          <a:cs typeface="+mn-cs"/>
                        </a:rPr>
                        <a:t>Gestión Ambiental</a:t>
                      </a:r>
                      <a:r>
                        <a:rPr lang="es-MX" sz="1800" b="0" kern="1200" baseline="0" dirty="0">
                          <a:solidFill>
                            <a:schemeClr val="tx2"/>
                          </a:solidFill>
                          <a:effectLst/>
                          <a:latin typeface="+mj-lt"/>
                          <a:ea typeface="+mn-ea"/>
                          <a:cs typeface="+mn-cs"/>
                        </a:rPr>
                        <a:t>: Licenciamiento ambiental El proyecto esta dividido en 5 tramos, se cuenta con licencia ambiental para los tramo 1, 2-3, 4 y 5, se encuentra en tramite la modificación de la licencia para  el tramo 4</a:t>
                      </a:r>
                      <a:r>
                        <a:rPr lang="es-MX" sz="1800" b="0" kern="1200" baseline="0" dirty="0">
                          <a:solidFill>
                            <a:schemeClr val="tx2"/>
                          </a:solidFill>
                          <a:effectLst/>
                          <a:latin typeface="+mn-lt"/>
                          <a:ea typeface="+mn-ea"/>
                          <a:cs typeface="+mn-cs"/>
                        </a:rPr>
                        <a:t> debido a que el INVIAS cedió la licencia con resolución 298 de 2015.</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b="0" kern="1200" dirty="0">
                          <a:solidFill>
                            <a:schemeClr val="tx2"/>
                          </a:solidFill>
                          <a:effectLst/>
                          <a:latin typeface="+mj-lt"/>
                          <a:ea typeface="+mn-ea"/>
                          <a:cs typeface="+mn-cs"/>
                        </a:rPr>
                        <a:t>Gestión Social: Plan de Reasentamiento. (Julio</a:t>
                      </a:r>
                      <a:r>
                        <a:rPr lang="es-MX" sz="1800" b="0" kern="1200" baseline="0" dirty="0">
                          <a:solidFill>
                            <a:schemeClr val="tx2"/>
                          </a:solidFill>
                          <a:effectLst/>
                          <a:latin typeface="+mj-lt"/>
                          <a:ea typeface="+mn-ea"/>
                          <a:cs typeface="+mn-cs"/>
                        </a:rPr>
                        <a:t> 5</a:t>
                      </a:r>
                      <a:r>
                        <a:rPr lang="es-MX" sz="1800" b="0" kern="1200" dirty="0">
                          <a:solidFill>
                            <a:schemeClr val="tx2"/>
                          </a:solidFill>
                          <a:effectLst/>
                          <a:latin typeface="+mj-lt"/>
                          <a:ea typeface="+mn-ea"/>
                          <a:cs typeface="+mn-cs"/>
                        </a:rPr>
                        <a:t> de 2016). </a:t>
                      </a:r>
                      <a:r>
                        <a:rPr lang="es-MX" sz="1800" b="0" kern="1200" baseline="0" dirty="0">
                          <a:solidFill>
                            <a:schemeClr val="tx2"/>
                          </a:solidFill>
                          <a:effectLst/>
                          <a:latin typeface="+mn-lt"/>
                          <a:ea typeface="+mn-ea"/>
                          <a:cs typeface="+mn-cs"/>
                        </a:rPr>
                        <a:t>No objeción</a:t>
                      </a:r>
                      <a:endParaRPr lang="es-MX" sz="1800" b="0" kern="1200" dirty="0">
                        <a:solidFill>
                          <a:schemeClr val="tx2"/>
                        </a:solidFill>
                        <a:effectLst/>
                        <a:latin typeface="+mn-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800" b="0" kern="1200" dirty="0">
                          <a:solidFill>
                            <a:schemeClr val="tx2"/>
                          </a:solidFill>
                          <a:effectLst/>
                          <a:latin typeface="+mj-lt"/>
                          <a:ea typeface="+mn-ea"/>
                          <a:cs typeface="+mn-cs"/>
                        </a:rPr>
                        <a:t>Gestión Predial: UF1</a:t>
                      </a:r>
                      <a:r>
                        <a:rPr lang="es-CO" sz="1800" b="0" kern="1200" baseline="0" dirty="0">
                          <a:solidFill>
                            <a:schemeClr val="tx2"/>
                          </a:solidFill>
                          <a:effectLst/>
                          <a:latin typeface="+mj-lt"/>
                          <a:ea typeface="+mn-ea"/>
                          <a:cs typeface="+mn-cs"/>
                        </a:rPr>
                        <a:t> cuenta con 66 predios de los cuales se cuenta con 36 disponibles, se inicia la gestión predial en los tramo 2 y 3, la UF2 se tiene prevista iniciar en enero de 2017</a:t>
                      </a:r>
                      <a:endParaRPr lang="es-CO" sz="18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kern="1200" dirty="0">
                          <a:solidFill>
                            <a:schemeClr val="tx2"/>
                          </a:solidFill>
                          <a:effectLst/>
                          <a:latin typeface="+mj-lt"/>
                          <a:ea typeface="+mn-ea"/>
                          <a:cs typeface="+mn-cs"/>
                        </a:rPr>
                        <a:t>Entrega de equipos a la Policía: </a:t>
                      </a:r>
                      <a:r>
                        <a:rPr lang="es-CO" sz="1800" b="0" kern="1200" dirty="0">
                          <a:solidFill>
                            <a:schemeClr val="tx2"/>
                          </a:solidFill>
                          <a:effectLst/>
                          <a:latin typeface="+mj-lt"/>
                          <a:ea typeface="+mn-ea"/>
                          <a:cs typeface="+mn-cs"/>
                        </a:rPr>
                        <a:t>esta prevista su entrega 6 meses antes de la entrega de la UF1 (fecha de terminación 14 de abril de 2020)</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8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800" b="0" kern="1200" dirty="0">
                        <a:solidFill>
                          <a:schemeClr val="tx2"/>
                        </a:solidFill>
                        <a:effectLst/>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es-MX" sz="1800" b="0" kern="120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0393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8582"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a:t>
            </a:fld>
            <a:endParaRPr lang="es-CO" dirty="0">
              <a:solidFill>
                <a:srgbClr val="244061">
                  <a:tint val="75000"/>
                </a:srgbClr>
              </a:solidFill>
            </a:endParaRPr>
          </a:p>
        </p:txBody>
      </p:sp>
      <p:sp>
        <p:nvSpPr>
          <p:cNvPr id="6" name="Content Placeholder 2"/>
          <p:cNvSpPr txBox="1">
            <a:spLocks/>
          </p:cNvSpPr>
          <p:nvPr>
            <p:custDataLst>
              <p:tags r:id="rId3"/>
            </p:custDataLst>
          </p:nvPr>
        </p:nvSpPr>
        <p:spPr bwMode="auto">
          <a:xfrm>
            <a:off x="4655840" y="1276624"/>
            <a:ext cx="7344816"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Unidad Funcional en ejecución:</a:t>
            </a:r>
            <a:r>
              <a:rPr lang="es-ES" sz="1600" dirty="0">
                <a:solidFill>
                  <a:srgbClr val="244061"/>
                </a:solidFill>
                <a:latin typeface="Candara" pitchFamily="34" charset="0"/>
                <a:sym typeface="Museo Sans 500"/>
              </a:rPr>
              <a:t> UF 3 Túnel Mulatos.</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Tipo de Intervención: </a:t>
            </a:r>
            <a:r>
              <a:rPr lang="es-ES" sz="1600" dirty="0">
                <a:solidFill>
                  <a:srgbClr val="244061"/>
                </a:solidFill>
                <a:latin typeface="Candara" pitchFamily="34" charset="0"/>
                <a:sym typeface="Museo Sans 500"/>
              </a:rPr>
              <a:t>Construcción de túnel 2.5 Km.</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Fecha de Inicio: </a:t>
            </a:r>
            <a:r>
              <a:rPr lang="es-ES" sz="1600" dirty="0">
                <a:solidFill>
                  <a:srgbClr val="244061"/>
                </a:solidFill>
                <a:latin typeface="Candara" pitchFamily="34" charset="0"/>
                <a:sym typeface="Museo Sans 500"/>
              </a:rPr>
              <a:t>inicio obra 25 de julio de 2016 preliminares.</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chemeClr val="tx2"/>
                </a:solidFill>
                <a:latin typeface="Candara" pitchFamily="34" charset="0"/>
                <a:sym typeface="Museo Sans 500"/>
              </a:rPr>
              <a:t>Estado Actual: </a:t>
            </a:r>
            <a:r>
              <a:rPr lang="es-ES" sz="1600" dirty="0">
                <a:solidFill>
                  <a:srgbClr val="244061"/>
                </a:solidFill>
                <a:latin typeface="Candara" pitchFamily="34" charset="0"/>
                <a:sym typeface="Museo Sans 500"/>
              </a:rPr>
              <a:t>Se inició con actividades preliminares en el frente de obra, se continua realizando todo lo correspondiente a la gestión predial, social, financiera y ambiental, de acuerdo a sus obligaciones. </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chemeClr val="tx2"/>
                </a:solidFill>
                <a:latin typeface="Candara" pitchFamily="34" charset="0"/>
                <a:sym typeface="Museo Sans 500"/>
              </a:rPr>
              <a:t>Inconvenientes: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ES" sz="1600" dirty="0">
                <a:solidFill>
                  <a:srgbClr val="244061"/>
                </a:solidFill>
                <a:latin typeface="Candara" pitchFamily="34" charset="0"/>
                <a:sym typeface="Museo Sans 500"/>
              </a:rPr>
              <a:t>Se expidió, por parte de </a:t>
            </a:r>
            <a:r>
              <a:rPr lang="es-ES" sz="1600" dirty="0" err="1">
                <a:solidFill>
                  <a:srgbClr val="244061"/>
                </a:solidFill>
                <a:latin typeface="Candara" pitchFamily="34" charset="0"/>
                <a:sym typeface="Museo Sans 500"/>
              </a:rPr>
              <a:t>Corantioquia</a:t>
            </a:r>
            <a:r>
              <a:rPr lang="es-ES" sz="1600" dirty="0">
                <a:solidFill>
                  <a:srgbClr val="244061"/>
                </a:solidFill>
                <a:latin typeface="Candara" pitchFamily="34" charset="0"/>
                <a:sym typeface="Museo Sans 500"/>
              </a:rPr>
              <a:t> la resolución por la cual se realiza la sustracción de la reserva del río Cauca, sin embargo las compensaciones ambientales son muy elevadas y el proyecto no cuenta con los recursos para cobijarlas. </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Plazo de Construcción: </a:t>
            </a:r>
            <a:r>
              <a:rPr lang="es-ES" sz="1600" dirty="0">
                <a:solidFill>
                  <a:srgbClr val="244061"/>
                </a:solidFill>
                <a:latin typeface="Candara" pitchFamily="34" charset="0"/>
                <a:sym typeface="Museo Sans 500"/>
              </a:rPr>
              <a:t>1539 días UF 3 (25 de julio de 2016 al 10 de octubre de 2020).</a:t>
            </a:r>
          </a:p>
        </p:txBody>
      </p:sp>
      <p:pic>
        <p:nvPicPr>
          <p:cNvPr id="2" name="Imagen 1"/>
          <p:cNvPicPr>
            <a:picLocks noChangeAspect="1"/>
          </p:cNvPicPr>
          <p:nvPr/>
        </p:nvPicPr>
        <p:blipFill rotWithShape="1">
          <a:blip r:embed="rId8" cstate="print"/>
          <a:srcRect l="3213" t="2361" r="3734" b="2418"/>
          <a:stretch/>
        </p:blipFill>
        <p:spPr>
          <a:xfrm>
            <a:off x="911424" y="1628800"/>
            <a:ext cx="3644721" cy="3657600"/>
          </a:xfrm>
          <a:prstGeom prst="rect">
            <a:avLst/>
          </a:prstGeom>
        </p:spPr>
      </p:pic>
      <p:sp>
        <p:nvSpPr>
          <p:cNvPr id="9" name="Title 11"/>
          <p:cNvSpPr>
            <a:spLocks noGrp="1"/>
          </p:cNvSpPr>
          <p:nvPr>
            <p:ph type="title"/>
          </p:nvPr>
        </p:nvSpPr>
        <p:spPr>
          <a:xfrm>
            <a:off x="1810247" y="262341"/>
            <a:ext cx="8595361" cy="748669"/>
          </a:xfrm>
        </p:spPr>
        <p:txBody>
          <a:bodyPr/>
          <a:lstStyle/>
          <a:p>
            <a:r>
              <a:rPr lang="en-US" dirty="0"/>
              <a:t>	Autopista Conexión Pacífico 2</a:t>
            </a:r>
          </a:p>
        </p:txBody>
      </p:sp>
      <p:sp>
        <p:nvSpPr>
          <p:cNvPr id="10" name="CuadroTexto 9"/>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a:t>
            </a:r>
            <a:endParaRPr lang="es-CO" b="1" dirty="0">
              <a:solidFill>
                <a:srgbClr val="386295"/>
              </a:solidFill>
              <a:latin typeface="Calibri"/>
              <a:cs typeface="+mn-cs"/>
            </a:endParaRPr>
          </a:p>
        </p:txBody>
      </p:sp>
    </p:spTree>
    <p:extLst>
      <p:ext uri="{BB962C8B-B14F-4D97-AF65-F5344CB8AC3E}">
        <p14:creationId xmlns:p14="http://schemas.microsoft.com/office/powerpoint/2010/main" val="1190512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30</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t>
            </a:r>
            <a:r>
              <a:rPr lang="en-US" dirty="0" err="1"/>
              <a:t>Malla</a:t>
            </a:r>
            <a:r>
              <a:rPr lang="en-US" dirty="0"/>
              <a:t> Vial del Meta</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13</a:t>
            </a:r>
            <a:endParaRPr lang="es-CO" b="1" dirty="0">
              <a:solidFill>
                <a:srgbClr val="386295"/>
              </a:solidFill>
              <a:latin typeface="Calibri"/>
              <a:cs typeface="+mn-cs"/>
            </a:endParaRPr>
          </a:p>
        </p:txBody>
      </p:sp>
      <p:sp>
        <p:nvSpPr>
          <p:cNvPr id="6" name="CuadroTexto 5"/>
          <p:cNvSpPr txBox="1"/>
          <p:nvPr/>
        </p:nvSpPr>
        <p:spPr>
          <a:xfrm>
            <a:off x="1127448" y="1556792"/>
            <a:ext cx="7848872" cy="4247317"/>
          </a:xfrm>
          <a:prstGeom prst="rect">
            <a:avLst/>
          </a:prstGeom>
          <a:noFill/>
        </p:spPr>
        <p:txBody>
          <a:bodyPr wrap="square" rtlCol="0">
            <a:spAutoFit/>
          </a:bodyPr>
          <a:lstStyle/>
          <a:p>
            <a:pPr marL="285750" indent="-285750">
              <a:buFontTx/>
              <a:buChar char="-"/>
            </a:pPr>
            <a:r>
              <a:rPr lang="es-CO" dirty="0"/>
              <a:t>Aprobación trazado y diseño geométrico</a:t>
            </a:r>
          </a:p>
          <a:p>
            <a:endParaRPr lang="es-CO" dirty="0"/>
          </a:p>
          <a:p>
            <a:pPr marL="285750" indent="-285750">
              <a:buFontTx/>
              <a:buChar char="-"/>
            </a:pPr>
            <a:r>
              <a:rPr lang="es-CO" dirty="0"/>
              <a:t>Aprobación estudios y diseños de detalle uf 7 y uf 1 </a:t>
            </a:r>
          </a:p>
          <a:p>
            <a:endParaRPr lang="es-CO" dirty="0"/>
          </a:p>
          <a:p>
            <a:pPr marL="285750" indent="-285750">
              <a:buFontTx/>
              <a:buChar char="-"/>
            </a:pPr>
            <a:r>
              <a:rPr lang="es-CO" dirty="0"/>
              <a:t>Aprobación planes del proyecto abril/2016</a:t>
            </a:r>
          </a:p>
          <a:p>
            <a:endParaRPr lang="es-CO" dirty="0"/>
          </a:p>
          <a:p>
            <a:pPr marL="285750" indent="-285750">
              <a:buFontTx/>
              <a:buChar char="-"/>
            </a:pPr>
            <a:r>
              <a:rPr lang="es-CO" dirty="0"/>
              <a:t>Pendiente solamente EIAS para dobles calzadas</a:t>
            </a:r>
          </a:p>
          <a:p>
            <a:endParaRPr lang="es-CO" dirty="0"/>
          </a:p>
          <a:p>
            <a:pPr marL="285750" indent="-285750">
              <a:buFontTx/>
              <a:buChar char="-"/>
            </a:pPr>
            <a:r>
              <a:rPr lang="es-CO" dirty="0"/>
              <a:t>Activación convenio polca suscrito ene/2016</a:t>
            </a:r>
          </a:p>
          <a:p>
            <a:endParaRPr lang="es-CO" dirty="0"/>
          </a:p>
          <a:p>
            <a:pPr marL="285750" indent="-285750">
              <a:buFontTx/>
              <a:buChar char="-"/>
            </a:pPr>
            <a:r>
              <a:rPr lang="es-CO" dirty="0"/>
              <a:t>Cierre financiero para el 30 noviembre de 2016</a:t>
            </a:r>
          </a:p>
          <a:p>
            <a:endParaRPr lang="es-CO" dirty="0"/>
          </a:p>
          <a:p>
            <a:pPr marL="285750" indent="-285750">
              <a:buFontTx/>
              <a:buChar char="-"/>
            </a:pPr>
            <a:r>
              <a:rPr lang="es-CO" dirty="0"/>
              <a:t>Inicio etapa construcción unidad funcional 7, diciembre de 2016 y la f 1 en enero de 2017</a:t>
            </a:r>
          </a:p>
          <a:p>
            <a:pPr lvl="0"/>
            <a:endParaRPr lang="es-CO" dirty="0"/>
          </a:p>
        </p:txBody>
      </p:sp>
    </p:spTree>
    <p:extLst>
      <p:ext uri="{BB962C8B-B14F-4D97-AF65-F5344CB8AC3E}">
        <p14:creationId xmlns:p14="http://schemas.microsoft.com/office/powerpoint/2010/main" val="1817020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31</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Autopista al Mar II</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14</a:t>
            </a:r>
            <a:endParaRPr lang="es-CO" b="1" dirty="0">
              <a:solidFill>
                <a:srgbClr val="386295"/>
              </a:solidFill>
              <a:latin typeface="Calibri"/>
              <a:cs typeface="+mn-cs"/>
            </a:endParaRPr>
          </a:p>
        </p:txBody>
      </p:sp>
      <p:graphicFrame>
        <p:nvGraphicFramePr>
          <p:cNvPr id="6" name="Tabla 5"/>
          <p:cNvGraphicFramePr>
            <a:graphicFrameLocks noGrp="1"/>
          </p:cNvGraphicFramePr>
          <p:nvPr>
            <p:extLst>
              <p:ext uri="{D42A27DB-BD31-4B8C-83A1-F6EECF244321}">
                <p14:modId xmlns:p14="http://schemas.microsoft.com/office/powerpoint/2010/main" val="2091368639"/>
              </p:ext>
            </p:extLst>
          </p:nvPr>
        </p:nvGraphicFramePr>
        <p:xfrm>
          <a:off x="119269" y="1532486"/>
          <a:ext cx="11446197" cy="4992858"/>
        </p:xfrm>
        <a:graphic>
          <a:graphicData uri="http://schemas.openxmlformats.org/drawingml/2006/table">
            <a:tbl>
              <a:tblPr firstRow="1" bandRow="1">
                <a:tableStyleId>{BC89EF96-8CEA-46FF-86C4-4CE0E7609802}</a:tableStyleId>
              </a:tblPr>
              <a:tblGrid>
                <a:gridCol w="11446197">
                  <a:extLst>
                    <a:ext uri="{9D8B030D-6E8A-4147-A177-3AD203B41FA5}">
                      <a16:colId xmlns:a16="http://schemas.microsoft.com/office/drawing/2014/main" val="20000"/>
                    </a:ext>
                  </a:extLst>
                </a:gridCol>
              </a:tblGrid>
              <a:tr h="276355">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MX" sz="1800" b="0" kern="1200" dirty="0">
                          <a:solidFill>
                            <a:schemeClr val="tx2"/>
                          </a:solidFill>
                          <a:effectLst/>
                          <a:latin typeface="+mj-lt"/>
                          <a:ea typeface="+mn-ea"/>
                          <a:cs typeface="+mn-cs"/>
                        </a:rPr>
                        <a:t>Fecha de</a:t>
                      </a:r>
                      <a:r>
                        <a:rPr lang="es-MX" sz="1800" b="0" kern="1200" baseline="0" dirty="0">
                          <a:solidFill>
                            <a:schemeClr val="tx2"/>
                          </a:solidFill>
                          <a:effectLst/>
                          <a:latin typeface="+mj-lt"/>
                          <a:ea typeface="+mn-ea"/>
                          <a:cs typeface="+mn-cs"/>
                        </a:rPr>
                        <a:t> acta de inicio: 12 de enero de 2016.</a:t>
                      </a:r>
                      <a:endParaRPr lang="es-MX" sz="1800" b="0" kern="120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0"/>
                  </a:ext>
                </a:extLst>
              </a:tr>
              <a:tr h="4080302">
                <a:tc>
                  <a:txBody>
                    <a:bodyPr/>
                    <a:lstStyle/>
                    <a:p>
                      <a:pPr marL="0" lvl="0" indent="0" algn="just" rtl="0" eaLnBrk="1" latinLnBrk="0" hangingPunct="1">
                        <a:spcAft>
                          <a:spcPts val="0"/>
                        </a:spcAft>
                        <a:buFontTx/>
                        <a:buNone/>
                      </a:pPr>
                      <a:r>
                        <a:rPr lang="es-CO" sz="1800" b="1" u="sng" kern="1200" baseline="0" dirty="0">
                          <a:solidFill>
                            <a:schemeClr val="tx2"/>
                          </a:solidFill>
                          <a:effectLst/>
                          <a:latin typeface="+mj-lt"/>
                          <a:ea typeface="+mn-ea"/>
                          <a:cs typeface="+mn-cs"/>
                        </a:rPr>
                        <a:t>Etapa actual: Pre construcción.  Avance principales obligaciones:</a:t>
                      </a:r>
                    </a:p>
                    <a:p>
                      <a:pPr marL="285750" lvl="0" indent="-285750" algn="just" rtl="0" eaLnBrk="1" latinLnBrk="0" hangingPunct="1">
                        <a:spcAft>
                          <a:spcPts val="0"/>
                        </a:spcAft>
                        <a:buFontTx/>
                        <a:buChar char="-"/>
                      </a:pPr>
                      <a:endParaRPr lang="es-CO" sz="1800" b="1" kern="1200" baseline="0" dirty="0">
                        <a:solidFill>
                          <a:schemeClr val="tx2"/>
                        </a:solidFill>
                        <a:effectLst/>
                        <a:latin typeface="+mj-lt"/>
                        <a:ea typeface="+mn-ea"/>
                        <a:cs typeface="+mn-cs"/>
                      </a:endParaRPr>
                    </a:p>
                    <a:p>
                      <a:pPr marL="285750" lvl="0" indent="-285750" algn="just">
                        <a:spcAft>
                          <a:spcPts val="0"/>
                        </a:spcAft>
                        <a:buFont typeface="Arial" panose="020B0604020202020204" pitchFamily="34" charset="0"/>
                        <a:buChar char="•"/>
                      </a:pPr>
                      <a:r>
                        <a:rPr lang="es-MX" sz="1700" b="0" kern="1200" dirty="0">
                          <a:solidFill>
                            <a:schemeClr val="tx2"/>
                          </a:solidFill>
                          <a:effectLst/>
                          <a:latin typeface="+mj-lt"/>
                          <a:ea typeface="+mn-ea"/>
                          <a:cs typeface="+mn-cs"/>
                        </a:rPr>
                        <a:t>Plan de Adquisición Predial. (Agosto 9 de 2016). Entregado por el concesionario, con observaciones</a:t>
                      </a:r>
                      <a:r>
                        <a:rPr lang="es-MX" sz="1700" b="0" kern="1200" baseline="0" dirty="0">
                          <a:solidFill>
                            <a:schemeClr val="tx2"/>
                          </a:solidFill>
                          <a:effectLst/>
                          <a:latin typeface="+mj-lt"/>
                          <a:ea typeface="+mn-ea"/>
                          <a:cs typeface="+mn-cs"/>
                        </a:rPr>
                        <a:t> del Interventor, atendidas por el Concesionario. Pendiente revisión y concepto de No Objeción del Interventor.</a:t>
                      </a:r>
                      <a:endParaRPr lang="es-MX" sz="17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7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700" b="0" kern="1200" dirty="0">
                          <a:solidFill>
                            <a:schemeClr val="tx2"/>
                          </a:solidFill>
                          <a:effectLst/>
                          <a:latin typeface="+mj-lt"/>
                          <a:ea typeface="+mn-ea"/>
                          <a:cs typeface="+mn-cs"/>
                        </a:rPr>
                        <a:t>Estudios de Trazado y Diseño Geométrico para todas las Unidades Funcionales. </a:t>
                      </a:r>
                      <a:r>
                        <a:rPr lang="es-MX" sz="1700" b="0" kern="1200" dirty="0">
                          <a:solidFill>
                            <a:schemeClr val="tx2"/>
                          </a:solidFill>
                          <a:effectLst/>
                          <a:latin typeface="+mj-lt"/>
                          <a:ea typeface="+mn-ea"/>
                          <a:cs typeface="+mn-cs"/>
                        </a:rPr>
                        <a:t>(Agosto 9 de 2016). </a:t>
                      </a:r>
                      <a:r>
                        <a:rPr lang="es-CO" sz="1700" b="0" kern="1200" dirty="0">
                          <a:solidFill>
                            <a:schemeClr val="tx2"/>
                          </a:solidFill>
                          <a:effectLst/>
                          <a:latin typeface="+mj-lt"/>
                          <a:ea typeface="+mn-ea"/>
                          <a:cs typeface="+mn-cs"/>
                        </a:rPr>
                        <a:t>Entregado por el concesionario y con observaciones de la Interventoría, los cuales están siendo  atendidas por el Concesionario. </a:t>
                      </a:r>
                    </a:p>
                    <a:p>
                      <a:pPr marL="0" marR="0" lvl="0" indent="0" algn="just" defTabSz="74295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7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700" b="0" kern="1200" dirty="0">
                          <a:solidFill>
                            <a:schemeClr val="tx2"/>
                          </a:solidFill>
                          <a:effectLst/>
                          <a:latin typeface="+mj-lt"/>
                          <a:ea typeface="+mn-ea"/>
                          <a:cs typeface="+mn-cs"/>
                        </a:rPr>
                        <a:t>Plan para el traslado y/o manejo de Redes. </a:t>
                      </a:r>
                      <a:r>
                        <a:rPr lang="es-MX" sz="1700" b="0" kern="1200" dirty="0">
                          <a:solidFill>
                            <a:schemeClr val="tx2"/>
                          </a:solidFill>
                          <a:effectLst/>
                          <a:latin typeface="+mj-lt"/>
                          <a:ea typeface="+mn-ea"/>
                          <a:cs typeface="+mn-cs"/>
                        </a:rPr>
                        <a:t>(Agosto 9 de 2016).</a:t>
                      </a:r>
                      <a:r>
                        <a:rPr lang="es-MX" sz="1700" b="0" kern="1200" baseline="0" dirty="0">
                          <a:solidFill>
                            <a:schemeClr val="tx2"/>
                          </a:solidFill>
                          <a:effectLst/>
                          <a:latin typeface="+mj-lt"/>
                          <a:ea typeface="+mn-ea"/>
                          <a:cs typeface="+mn-cs"/>
                        </a:rPr>
                        <a:t> Entregado por el concesionario y con concepto de No objeción por parte del Interventor.</a:t>
                      </a:r>
                      <a:endParaRPr lang="es-MX" sz="17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700" b="0" kern="1200" baseline="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700" b="0" kern="1200" baseline="0" dirty="0">
                          <a:solidFill>
                            <a:schemeClr val="tx2"/>
                          </a:solidFill>
                          <a:effectLst/>
                          <a:latin typeface="+mj-lt"/>
                          <a:ea typeface="+mn-ea"/>
                          <a:cs typeface="+mn-cs"/>
                        </a:rPr>
                        <a:t>Plan de Obras. (Octubre 8 de 2016). </a:t>
                      </a:r>
                      <a:r>
                        <a:rPr lang="es-MX" sz="1700" b="0" kern="1200" baseline="0" dirty="0">
                          <a:solidFill>
                            <a:schemeClr val="tx2"/>
                          </a:solidFill>
                          <a:effectLst/>
                          <a:latin typeface="+mn-lt"/>
                          <a:ea typeface="+mn-ea"/>
                          <a:cs typeface="+mn-cs"/>
                        </a:rPr>
                        <a:t>En proceso. </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700" b="0" kern="1200" baseline="0" dirty="0">
                        <a:solidFill>
                          <a:schemeClr val="tx2"/>
                        </a:solidFill>
                        <a:effectLst/>
                        <a:latin typeface="+mn-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700" b="0" kern="1200" dirty="0">
                          <a:solidFill>
                            <a:schemeClr val="tx2"/>
                          </a:solidFill>
                          <a:effectLst/>
                          <a:latin typeface="+mn-lt"/>
                          <a:ea typeface="+mn-ea"/>
                          <a:cs typeface="+mn-cs"/>
                        </a:rPr>
                        <a:t>Obtención</a:t>
                      </a:r>
                      <a:r>
                        <a:rPr lang="es-MX" sz="1700" b="0" kern="1200" baseline="0" dirty="0">
                          <a:solidFill>
                            <a:schemeClr val="tx2"/>
                          </a:solidFill>
                          <a:effectLst/>
                          <a:latin typeface="+mn-lt"/>
                          <a:ea typeface="+mn-ea"/>
                          <a:cs typeface="+mn-cs"/>
                        </a:rPr>
                        <a:t> de Cierre Financiero. (Diciembre 7 de  2016). En proceso. El Concesionario ha expresado que las Entidades Financieras estaban requiriendo garantías como tener la totalidad del Licenciamiento Ambiental, como condición para desembolsar los recursos, lo que podría ocasionar inconvenientes de liquidez al inicio real de obras</a:t>
                      </a:r>
                      <a:r>
                        <a:rPr lang="es-MX" sz="1800" b="0" kern="1200" baseline="0" dirty="0">
                          <a:solidFill>
                            <a:schemeClr val="tx2"/>
                          </a:solidFill>
                          <a:effectLst/>
                          <a:latin typeface="+mn-lt"/>
                          <a:ea typeface="+mn-ea"/>
                          <a:cs typeface="+mn-cs"/>
                        </a:rPr>
                        <a:t>.</a:t>
                      </a:r>
                      <a:endParaRPr lang="es-MX" sz="1800" b="0" kern="1200" baseline="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1"/>
                  </a:ext>
                </a:extLst>
              </a:tr>
              <a:tr h="276355">
                <a:tc>
                  <a:txBody>
                    <a:bodyPr/>
                    <a:lstStyle/>
                    <a:p>
                      <a:pPr marL="0" lvl="0" indent="0" algn="just">
                        <a:spcAft>
                          <a:spcPts val="0"/>
                        </a:spcAft>
                        <a:buFont typeface="Arial" panose="020B0604020202020204" pitchFamily="34" charset="0"/>
                        <a:buNone/>
                      </a:pPr>
                      <a:endParaRPr lang="es-MX" sz="1800" b="0" kern="1200" baseline="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86565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32</a:t>
            </a:fld>
            <a:endParaRPr lang="es-CO" dirty="0">
              <a:solidFill>
                <a:srgbClr val="244061">
                  <a:tint val="75000"/>
                </a:srgbClr>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526801224"/>
              </p:ext>
            </p:extLst>
          </p:nvPr>
        </p:nvGraphicFramePr>
        <p:xfrm>
          <a:off x="285750" y="1250950"/>
          <a:ext cx="11279717" cy="5302250"/>
        </p:xfrm>
        <a:graphic>
          <a:graphicData uri="http://schemas.openxmlformats.org/drawingml/2006/table">
            <a:tbl>
              <a:tblPr firstRow="1" bandRow="1">
                <a:tableStyleId>{BC89EF96-8CEA-46FF-86C4-4CE0E7609802}</a:tableStyleId>
              </a:tblPr>
              <a:tblGrid>
                <a:gridCol w="11279717">
                  <a:extLst>
                    <a:ext uri="{9D8B030D-6E8A-4147-A177-3AD203B41FA5}">
                      <a16:colId xmlns:a16="http://schemas.microsoft.com/office/drawing/2014/main" val="20000"/>
                    </a:ext>
                  </a:extLst>
                </a:gridCol>
              </a:tblGrid>
              <a:tr h="5302250">
                <a:tc>
                  <a:txBody>
                    <a:bodyPr/>
                    <a:lstStyle/>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b="0" kern="1200" dirty="0">
                          <a:solidFill>
                            <a:schemeClr val="tx2"/>
                          </a:solidFill>
                          <a:effectLst/>
                          <a:latin typeface="+mj-lt"/>
                          <a:ea typeface="+mn-ea"/>
                          <a:cs typeface="+mn-cs"/>
                        </a:rPr>
                        <a:t>Obtención de Licencias Ambientales</a:t>
                      </a:r>
                      <a:r>
                        <a:rPr lang="es-MX" sz="1800" b="0" kern="1200" baseline="0" dirty="0">
                          <a:solidFill>
                            <a:schemeClr val="tx2"/>
                          </a:solidFill>
                          <a:effectLst/>
                          <a:latin typeface="+mj-lt"/>
                          <a:ea typeface="+mn-ea"/>
                          <a:cs typeface="+mn-cs"/>
                        </a:rPr>
                        <a:t> para las intervenciones, entre otros. </a:t>
                      </a:r>
                      <a:r>
                        <a:rPr lang="es-MX" sz="1800" b="0" kern="1200" dirty="0">
                          <a:solidFill>
                            <a:schemeClr val="tx2"/>
                          </a:solidFill>
                          <a:effectLst/>
                          <a:latin typeface="+mj-lt"/>
                          <a:ea typeface="+mn-ea"/>
                          <a:cs typeface="+mn-cs"/>
                        </a:rPr>
                        <a:t>(Enero 6 de 2017). </a:t>
                      </a:r>
                      <a:r>
                        <a:rPr lang="es-MX" sz="1800" b="0" kern="1200" baseline="0" dirty="0">
                          <a:solidFill>
                            <a:schemeClr val="tx2"/>
                          </a:solidFill>
                          <a:effectLst/>
                          <a:latin typeface="+mn-lt"/>
                          <a:ea typeface="+mn-ea"/>
                          <a:cs typeface="+mn-cs"/>
                        </a:rPr>
                        <a:t>En proceso. El Concesionario ha solicitado pronunciamiento a la ANLA acerca de los trámites a seguir en algunas Unidades Funcionales. Próximamente se realizará visita por parte de la ANLA al sitio del proyecto; también se avanza con la elaboración de </a:t>
                      </a:r>
                      <a:r>
                        <a:rPr lang="es-MX" sz="1800" b="0" kern="1200" baseline="0" dirty="0" err="1">
                          <a:solidFill>
                            <a:schemeClr val="tx2"/>
                          </a:solidFill>
                          <a:effectLst/>
                          <a:latin typeface="+mn-lt"/>
                          <a:ea typeface="+mn-ea"/>
                          <a:cs typeface="+mn-cs"/>
                        </a:rPr>
                        <a:t>PAGA´s</a:t>
                      </a:r>
                      <a:r>
                        <a:rPr lang="es-MX" sz="1800" b="0" kern="1200" baseline="0" dirty="0">
                          <a:solidFill>
                            <a:schemeClr val="tx2"/>
                          </a:solidFill>
                          <a:effectLst/>
                          <a:latin typeface="+mn-lt"/>
                          <a:ea typeface="+mn-ea"/>
                          <a:cs typeface="+mn-cs"/>
                        </a:rPr>
                        <a:t> y permisos ante </a:t>
                      </a:r>
                      <a:r>
                        <a:rPr lang="es-MX" sz="1800" b="0" kern="1200" baseline="0" dirty="0" err="1">
                          <a:solidFill>
                            <a:schemeClr val="tx2"/>
                          </a:solidFill>
                          <a:effectLst/>
                          <a:latin typeface="+mn-lt"/>
                          <a:ea typeface="+mn-ea"/>
                          <a:cs typeface="+mn-cs"/>
                        </a:rPr>
                        <a:t>Corpourabá</a:t>
                      </a:r>
                      <a:r>
                        <a:rPr lang="es-MX" sz="1800" b="0" kern="1200" baseline="0" dirty="0">
                          <a:solidFill>
                            <a:schemeClr val="tx2"/>
                          </a:solidFill>
                          <a:effectLst/>
                          <a:latin typeface="+mn-lt"/>
                          <a:ea typeface="+mn-ea"/>
                          <a:cs typeface="+mn-cs"/>
                        </a:rPr>
                        <a:t>.   La UF con la cual se va a iniciar es de Rehabilitación, por lo que no está condicionada a trámites de ANLA. </a:t>
                      </a:r>
                    </a:p>
                    <a:p>
                      <a:pPr marL="0" marR="0" lvl="0" indent="0" algn="just" defTabSz="74295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sz="1800" b="0" kern="1200" dirty="0">
                        <a:solidFill>
                          <a:schemeClr val="tx2"/>
                        </a:solidFill>
                        <a:effectLst/>
                        <a:latin typeface="+mn-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b="0" kern="1200" dirty="0">
                          <a:solidFill>
                            <a:schemeClr val="tx2"/>
                          </a:solidFill>
                          <a:effectLst/>
                          <a:latin typeface="+mj-lt"/>
                          <a:ea typeface="+mn-ea"/>
                          <a:cs typeface="+mn-cs"/>
                        </a:rPr>
                        <a:t>Plan de Compensaciones Socioeconómicas. (Enero 6 de 2017). </a:t>
                      </a:r>
                      <a:r>
                        <a:rPr lang="es-MX" sz="1800" b="0" kern="1200" baseline="0" dirty="0">
                          <a:solidFill>
                            <a:schemeClr val="tx2"/>
                          </a:solidFill>
                          <a:effectLst/>
                          <a:latin typeface="+mn-lt"/>
                          <a:ea typeface="+mn-ea"/>
                          <a:cs typeface="+mn-cs"/>
                        </a:rPr>
                        <a:t>En proceso</a:t>
                      </a:r>
                      <a:endParaRPr lang="es-MX" sz="1800" b="0" kern="1200" dirty="0">
                        <a:solidFill>
                          <a:schemeClr val="tx2"/>
                        </a:solidFill>
                        <a:effectLst/>
                        <a:latin typeface="+mn-lt"/>
                        <a:ea typeface="+mn-ea"/>
                        <a:cs typeface="+mn-cs"/>
                      </a:endParaRPr>
                    </a:p>
                    <a:p>
                      <a:pPr marL="0" marR="0" lvl="0" indent="0" algn="just" defTabSz="74295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sz="18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kern="1200" baseline="0" dirty="0">
                          <a:solidFill>
                            <a:schemeClr val="tx2"/>
                          </a:solidFill>
                          <a:effectLst/>
                          <a:latin typeface="+mj-lt"/>
                          <a:ea typeface="+mn-ea"/>
                          <a:cs typeface="+mn-cs"/>
                        </a:rPr>
                        <a:t>Entrega de equipos a la Policía: </a:t>
                      </a:r>
                      <a:r>
                        <a:rPr lang="es-CO" sz="1800" b="0" kern="1200" baseline="0" dirty="0">
                          <a:solidFill>
                            <a:schemeClr val="tx2"/>
                          </a:solidFill>
                          <a:effectLst/>
                          <a:latin typeface="+mn-lt"/>
                          <a:ea typeface="+mn-ea"/>
                          <a:cs typeface="+mn-cs"/>
                        </a:rPr>
                        <a:t>el plazo para la entrega de estos equipos se vence el 27 de septiembre según otrosí #2 firmado el 15 de julio de 2016. Actualmente se realizan trámites entre Concesionario y Policía, para coordinar la entrega en el sitio del Proyecto.</a:t>
                      </a:r>
                    </a:p>
                    <a:p>
                      <a:pPr marL="0" marR="0" lvl="0" indent="0" algn="just" defTabSz="74295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O" sz="1800" b="0" kern="1200" baseline="0" dirty="0">
                        <a:solidFill>
                          <a:schemeClr val="tx2"/>
                        </a:solidFill>
                        <a:effectLst/>
                        <a:latin typeface="+mn-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800" b="0" kern="1200" baseline="0" dirty="0">
                          <a:solidFill>
                            <a:schemeClr val="tx2"/>
                          </a:solidFill>
                          <a:effectLst/>
                          <a:latin typeface="+mj-lt"/>
                          <a:ea typeface="+mn-ea"/>
                          <a:cs typeface="+mn-cs"/>
                        </a:rPr>
                        <a:t>Convenio SENA: El día 12 de mayo de 2016 en la Ciudad de Medellín, se llevó a cabo la firma del Convenio entre el SENA y el Concesionario.</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800" b="0" kern="1200" baseline="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800" b="0" kern="1200" baseline="0" dirty="0">
                          <a:solidFill>
                            <a:schemeClr val="tx2"/>
                          </a:solidFill>
                          <a:effectLst/>
                          <a:latin typeface="+mj-lt"/>
                          <a:ea typeface="+mn-ea"/>
                          <a:cs typeface="+mn-cs"/>
                        </a:rPr>
                        <a:t>Consultas Previas: Min Interior ya certificó la NO presencia de comunidades para consultas previas. </a:t>
                      </a:r>
                      <a:endParaRPr lang="es-MX" sz="1800" b="0" kern="1200" baseline="0" dirty="0">
                        <a:solidFill>
                          <a:schemeClr val="tx2"/>
                        </a:solidFill>
                        <a:effectLst/>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es-MX" sz="1800" b="0" kern="120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0"/>
                  </a:ext>
                </a:extLst>
              </a:tr>
            </a:tbl>
          </a:graphicData>
        </a:graphic>
      </p:graphicFrame>
      <p:sp>
        <p:nvSpPr>
          <p:cNvPr id="5" name="Title 11"/>
          <p:cNvSpPr>
            <a:spLocks noGrp="1"/>
          </p:cNvSpPr>
          <p:nvPr>
            <p:ph type="title"/>
          </p:nvPr>
        </p:nvSpPr>
        <p:spPr>
          <a:xfrm>
            <a:off x="1810247" y="262341"/>
            <a:ext cx="8595361" cy="748669"/>
          </a:xfrm>
        </p:spPr>
        <p:txBody>
          <a:bodyPr/>
          <a:lstStyle/>
          <a:p>
            <a:r>
              <a:rPr lang="en-US" dirty="0"/>
              <a:t>	Autopista al Mar II</a:t>
            </a:r>
          </a:p>
        </p:txBody>
      </p:sp>
      <p:sp>
        <p:nvSpPr>
          <p:cNvPr id="6" name="CuadroTexto 5"/>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14</a:t>
            </a:r>
            <a:endParaRPr lang="es-CO" b="1" dirty="0">
              <a:solidFill>
                <a:srgbClr val="386295"/>
              </a:solidFill>
              <a:latin typeface="Calibri"/>
              <a:cs typeface="+mn-cs"/>
            </a:endParaRPr>
          </a:p>
        </p:txBody>
      </p:sp>
    </p:spTree>
    <p:extLst>
      <p:ext uri="{BB962C8B-B14F-4D97-AF65-F5344CB8AC3E}">
        <p14:creationId xmlns:p14="http://schemas.microsoft.com/office/powerpoint/2010/main" val="1513335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33</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Cesar - Guajira</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15</a:t>
            </a:r>
            <a:endParaRPr lang="es-CO" b="1" dirty="0">
              <a:solidFill>
                <a:srgbClr val="386295"/>
              </a:solidFill>
              <a:latin typeface="Calibri"/>
              <a:cs typeface="+mn-cs"/>
            </a:endParaRPr>
          </a:p>
        </p:txBody>
      </p:sp>
      <p:sp>
        <p:nvSpPr>
          <p:cNvPr id="7" name="CuadroTexto 6"/>
          <p:cNvSpPr txBox="1"/>
          <p:nvPr/>
        </p:nvSpPr>
        <p:spPr>
          <a:xfrm>
            <a:off x="911424" y="1772816"/>
            <a:ext cx="9865096" cy="2862322"/>
          </a:xfrm>
          <a:prstGeom prst="rect">
            <a:avLst/>
          </a:prstGeom>
          <a:noFill/>
        </p:spPr>
        <p:txBody>
          <a:bodyPr wrap="square" rtlCol="0">
            <a:spAutoFit/>
          </a:bodyPr>
          <a:lstStyle/>
          <a:p>
            <a:pPr marL="285750" indent="-285750" algn="just" defTabSz="742950" fontAlgn="auto">
              <a:spcBef>
                <a:spcPts val="0"/>
              </a:spcBef>
              <a:spcAft>
                <a:spcPts val="0"/>
              </a:spcAft>
              <a:buFont typeface="Arial" panose="020B0604020202020204" pitchFamily="34" charset="0"/>
              <a:buChar char="•"/>
              <a:defRPr/>
            </a:pPr>
            <a:r>
              <a:rPr lang="es-CO" dirty="0">
                <a:solidFill>
                  <a:schemeClr val="tx2"/>
                </a:solidFill>
                <a:latin typeface="+mj-lt"/>
                <a:cs typeface="+mn-cs"/>
              </a:rPr>
              <a:t>Entrega del Plan de Obras, Plan de Adquisición de predios, y Estudios de Trazado y Diseño.</a:t>
            </a:r>
          </a:p>
          <a:p>
            <a:pPr algn="just" defTabSz="742950" fontAlgn="auto">
              <a:spcBef>
                <a:spcPts val="0"/>
              </a:spcBef>
              <a:spcAft>
                <a:spcPts val="0"/>
              </a:spcAft>
              <a:defRPr/>
            </a:pPr>
            <a:endParaRPr lang="es-CO" dirty="0">
              <a:solidFill>
                <a:schemeClr val="tx2"/>
              </a:solidFill>
              <a:latin typeface="+mj-lt"/>
              <a:cs typeface="+mn-cs"/>
            </a:endParaRPr>
          </a:p>
          <a:p>
            <a:pPr marL="285750" indent="-285750" algn="just" defTabSz="742950" fontAlgn="auto">
              <a:spcBef>
                <a:spcPts val="0"/>
              </a:spcBef>
              <a:spcAft>
                <a:spcPts val="0"/>
              </a:spcAft>
              <a:buFont typeface="Arial" panose="020B0604020202020204" pitchFamily="34" charset="0"/>
              <a:buChar char="•"/>
              <a:defRPr/>
            </a:pPr>
            <a:r>
              <a:rPr lang="es-CO" dirty="0">
                <a:solidFill>
                  <a:schemeClr val="tx2"/>
                </a:solidFill>
                <a:latin typeface="+mj-lt"/>
                <a:cs typeface="+mn-cs"/>
              </a:rPr>
              <a:t>Avance: Operación y Mantenimiento de 222,6Km/mes en el Departamento del Cesar y 113,5km/mes en el Departamento de La Guajira.</a:t>
            </a:r>
          </a:p>
          <a:p>
            <a:pPr algn="just" defTabSz="742950" fontAlgn="auto">
              <a:spcBef>
                <a:spcPts val="0"/>
              </a:spcBef>
              <a:spcAft>
                <a:spcPts val="0"/>
              </a:spcAft>
              <a:defRPr/>
            </a:pPr>
            <a:endParaRPr lang="es-CO" dirty="0">
              <a:solidFill>
                <a:schemeClr val="tx2"/>
              </a:solidFill>
              <a:latin typeface="+mj-lt"/>
              <a:cs typeface="+mn-cs"/>
            </a:endParaRPr>
          </a:p>
          <a:p>
            <a:pPr marL="285750" indent="-285750" algn="just" defTabSz="742950" fontAlgn="auto">
              <a:spcBef>
                <a:spcPts val="0"/>
              </a:spcBef>
              <a:spcAft>
                <a:spcPts val="0"/>
              </a:spcAft>
              <a:buFont typeface="Arial" panose="020B0604020202020204" pitchFamily="34" charset="0"/>
              <a:buChar char="•"/>
              <a:defRPr/>
            </a:pPr>
            <a:r>
              <a:rPr lang="es-CO" dirty="0">
                <a:solidFill>
                  <a:schemeClr val="tx2"/>
                </a:solidFill>
                <a:latin typeface="+mj-lt"/>
                <a:cs typeface="+mn-cs"/>
              </a:rPr>
              <a:t>Se entregaron dentro de los plazos establecidos en el contrato Plan de Obras, Plan de Adquisición de predios, y Estudios de Trazado y Diseño, a la fecha se encuentra en evaluación por parte de la interventoría.</a:t>
            </a:r>
          </a:p>
          <a:p>
            <a:pPr lvl="0"/>
            <a:endParaRPr lang="es-ES" dirty="0"/>
          </a:p>
          <a:p>
            <a:endParaRPr lang="es-CO" dirty="0"/>
          </a:p>
        </p:txBody>
      </p:sp>
    </p:spTree>
    <p:extLst>
      <p:ext uri="{BB962C8B-B14F-4D97-AF65-F5344CB8AC3E}">
        <p14:creationId xmlns:p14="http://schemas.microsoft.com/office/powerpoint/2010/main" val="2090803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34</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t>
            </a:r>
            <a:r>
              <a:rPr lang="en-US" dirty="0" err="1"/>
              <a:t>Chirajara</a:t>
            </a:r>
            <a:r>
              <a:rPr lang="en-US" dirty="0"/>
              <a:t> - </a:t>
            </a:r>
            <a:r>
              <a:rPr lang="en-US" dirty="0" err="1"/>
              <a:t>Fundadores</a:t>
            </a:r>
            <a:endParaRPr lang="en-US" dirty="0"/>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16</a:t>
            </a:r>
            <a:endParaRPr lang="es-CO" b="1" dirty="0">
              <a:solidFill>
                <a:srgbClr val="386295"/>
              </a:solidFill>
              <a:latin typeface="Calibri"/>
              <a:cs typeface="+mn-cs"/>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1885200"/>
            <a:ext cx="4998624" cy="3224918"/>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6" y="1885199"/>
            <a:ext cx="5075583" cy="3224919"/>
          </a:xfrm>
          <a:prstGeom prst="rect">
            <a:avLst/>
          </a:prstGeom>
        </p:spPr>
      </p:pic>
    </p:spTree>
    <p:extLst>
      <p:ext uri="{BB962C8B-B14F-4D97-AF65-F5344CB8AC3E}">
        <p14:creationId xmlns:p14="http://schemas.microsoft.com/office/powerpoint/2010/main" val="4181456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35</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t>
            </a:r>
            <a:r>
              <a:rPr lang="en-US" dirty="0" err="1"/>
              <a:t>Chirajara</a:t>
            </a:r>
            <a:r>
              <a:rPr lang="en-US" dirty="0"/>
              <a:t> - </a:t>
            </a:r>
            <a:r>
              <a:rPr lang="en-US" dirty="0" err="1"/>
              <a:t>Fundadores</a:t>
            </a:r>
            <a:endParaRPr lang="en-US" dirty="0"/>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16</a:t>
            </a:r>
            <a:endParaRPr lang="es-CO" b="1" dirty="0">
              <a:solidFill>
                <a:srgbClr val="386295"/>
              </a:solidFill>
              <a:latin typeface="Calibri"/>
              <a:cs typeface="+mn-cs"/>
            </a:endParaRPr>
          </a:p>
        </p:txBody>
      </p:sp>
      <p:graphicFrame>
        <p:nvGraphicFramePr>
          <p:cNvPr id="6" name="Tabla 5"/>
          <p:cNvGraphicFramePr>
            <a:graphicFrameLocks noGrp="1"/>
          </p:cNvGraphicFramePr>
          <p:nvPr>
            <p:extLst>
              <p:ext uri="{D42A27DB-BD31-4B8C-83A1-F6EECF244321}">
                <p14:modId xmlns:p14="http://schemas.microsoft.com/office/powerpoint/2010/main" val="169315054"/>
              </p:ext>
            </p:extLst>
          </p:nvPr>
        </p:nvGraphicFramePr>
        <p:xfrm>
          <a:off x="119270" y="1291078"/>
          <a:ext cx="11305322" cy="5522298"/>
        </p:xfrm>
        <a:graphic>
          <a:graphicData uri="http://schemas.openxmlformats.org/drawingml/2006/table">
            <a:tbl>
              <a:tblPr firstRow="1" bandRow="1">
                <a:tableStyleId>{BC89EF96-8CEA-46FF-86C4-4CE0E7609802}</a:tableStyleId>
              </a:tblPr>
              <a:tblGrid>
                <a:gridCol w="11305322">
                  <a:extLst>
                    <a:ext uri="{9D8B030D-6E8A-4147-A177-3AD203B41FA5}">
                      <a16:colId xmlns:a16="http://schemas.microsoft.com/office/drawing/2014/main" val="20000"/>
                    </a:ext>
                  </a:extLst>
                </a:gridCol>
              </a:tblGrid>
              <a:tr h="342165">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MX" sz="1800" b="0" kern="1200" dirty="0">
                          <a:solidFill>
                            <a:schemeClr val="tx2"/>
                          </a:solidFill>
                          <a:effectLst/>
                          <a:latin typeface="+mj-lt"/>
                          <a:ea typeface="+mn-ea"/>
                          <a:cs typeface="+mn-cs"/>
                        </a:rPr>
                        <a:t>Fecha de</a:t>
                      </a:r>
                      <a:r>
                        <a:rPr lang="es-MX" sz="1800" b="0" kern="1200" baseline="0" dirty="0">
                          <a:solidFill>
                            <a:schemeClr val="tx2"/>
                          </a:solidFill>
                          <a:effectLst/>
                          <a:latin typeface="+mj-lt"/>
                          <a:ea typeface="+mn-ea"/>
                          <a:cs typeface="+mn-cs"/>
                        </a:rPr>
                        <a:t> acta de inicio Fase de Construcción: 15 de septiembre de 2016.</a:t>
                      </a:r>
                      <a:endParaRPr lang="es-MX" sz="1800" b="0" kern="120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0"/>
                  </a:ext>
                </a:extLst>
              </a:tr>
              <a:tr h="4804846">
                <a:tc>
                  <a:txBody>
                    <a:bodyPr/>
                    <a:lstStyle/>
                    <a:p>
                      <a:pPr marL="0" lvl="0" indent="0" algn="just" rtl="0" eaLnBrk="1" latinLnBrk="0" hangingPunct="1">
                        <a:spcAft>
                          <a:spcPts val="0"/>
                        </a:spcAft>
                        <a:buFontTx/>
                        <a:buNone/>
                      </a:pPr>
                      <a:r>
                        <a:rPr lang="es-CO" sz="1800" b="1" u="sng" kern="1200" baseline="0" dirty="0">
                          <a:solidFill>
                            <a:schemeClr val="tx2"/>
                          </a:solidFill>
                          <a:effectLst/>
                          <a:latin typeface="+mj-lt"/>
                          <a:ea typeface="+mn-ea"/>
                          <a:cs typeface="+mn-cs"/>
                        </a:rPr>
                        <a:t>Etapa actual: Construcción.  Avance principales obligaciones:</a:t>
                      </a:r>
                    </a:p>
                    <a:p>
                      <a:pPr marL="0" lvl="0" indent="0" algn="just" rtl="0" eaLnBrk="1" latinLnBrk="0" hangingPunct="1">
                        <a:spcAft>
                          <a:spcPts val="0"/>
                        </a:spcAft>
                        <a:buFontTx/>
                        <a:buNone/>
                      </a:pPr>
                      <a:endParaRPr lang="es-CO" sz="1800" b="1" u="sng" kern="1200" baseline="0" dirty="0">
                        <a:solidFill>
                          <a:schemeClr val="tx2"/>
                        </a:solidFill>
                        <a:effectLst/>
                        <a:latin typeface="+mj-lt"/>
                        <a:ea typeface="+mn-ea"/>
                        <a:cs typeface="+mn-cs"/>
                      </a:endParaRPr>
                    </a:p>
                    <a:p>
                      <a:pPr marL="285750" lvl="0" indent="-285750" algn="just">
                        <a:spcAft>
                          <a:spcPts val="0"/>
                        </a:spcAft>
                        <a:buFont typeface="Arial" panose="020B0604020202020204" pitchFamily="34" charset="0"/>
                        <a:buChar char="•"/>
                      </a:pPr>
                      <a:r>
                        <a:rPr lang="es-MX" sz="1800" b="0" kern="1200" dirty="0">
                          <a:solidFill>
                            <a:schemeClr val="tx2"/>
                          </a:solidFill>
                          <a:effectLst/>
                          <a:latin typeface="+mj-lt"/>
                          <a:ea typeface="+mn-ea"/>
                          <a:cs typeface="+mn-cs"/>
                        </a:rPr>
                        <a:t>Plan de Adquisición Predial. Entregado por el concesionario el 22 de febrero de 2016 y </a:t>
                      </a:r>
                      <a:r>
                        <a:rPr lang="es-MX" sz="1800" b="0" kern="1200" baseline="0" dirty="0">
                          <a:solidFill>
                            <a:schemeClr val="tx2"/>
                          </a:solidFill>
                          <a:effectLst/>
                          <a:latin typeface="+mj-lt"/>
                          <a:ea typeface="+mn-ea"/>
                          <a:cs typeface="+mn-cs"/>
                        </a:rPr>
                        <a:t>No Objetado por el Interventor el 18 de marzo de 2016. </a:t>
                      </a:r>
                      <a:r>
                        <a:rPr lang="es-CO" sz="1800" b="0" kern="1200" baseline="0" dirty="0">
                          <a:solidFill>
                            <a:schemeClr val="tx2"/>
                          </a:solidFill>
                          <a:effectLst/>
                          <a:latin typeface="+mj-lt"/>
                          <a:ea typeface="+mn-ea"/>
                          <a:cs typeface="+mn-cs"/>
                        </a:rPr>
                        <a:t>Disponibilidad: UF1 = 68%, UF2=34%, UF337%, UF4=100%, UF5=97% Y UF6=11% </a:t>
                      </a:r>
                      <a:endParaRPr lang="es-MX" sz="18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kern="1200" dirty="0">
                          <a:solidFill>
                            <a:schemeClr val="tx2"/>
                          </a:solidFill>
                          <a:effectLst/>
                          <a:latin typeface="+mj-lt"/>
                          <a:ea typeface="+mn-ea"/>
                          <a:cs typeface="+mn-cs"/>
                        </a:rPr>
                        <a:t>Estudios de Trazado y Diseño Geométrico para todas las Unidades Funcionales. </a:t>
                      </a:r>
                      <a:r>
                        <a:rPr lang="es-CO" sz="1800" b="0" kern="1200" dirty="0">
                          <a:solidFill>
                            <a:schemeClr val="tx2"/>
                          </a:solidFill>
                          <a:effectLst/>
                          <a:latin typeface="+mj-lt"/>
                          <a:ea typeface="+mn-ea"/>
                          <a:cs typeface="+mn-cs"/>
                        </a:rPr>
                        <a:t>Se cumplió mediante comunicación de la Interventoría MA-CTE-365-0426-2016 del 12 de mayo de 2016, con radicado ANI 2016-409-038481-2</a:t>
                      </a: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0" kern="1200" dirty="0">
                          <a:solidFill>
                            <a:schemeClr val="tx2"/>
                          </a:solidFill>
                          <a:effectLst/>
                          <a:latin typeface="+mj-lt"/>
                          <a:ea typeface="+mn-ea"/>
                          <a:cs typeface="+mn-cs"/>
                        </a:rPr>
                        <a:t>Plan para el traslado y/o manejo de Redes. </a:t>
                      </a:r>
                      <a:endParaRPr lang="es-MX" sz="1800" b="0" kern="1200" dirty="0">
                        <a:solidFill>
                          <a:schemeClr val="tx2"/>
                        </a:solidFill>
                        <a:effectLst/>
                        <a:latin typeface="+mj-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800" b="0" kern="1200" baseline="0" dirty="0">
                        <a:solidFill>
                          <a:schemeClr val="tx2"/>
                        </a:solidFill>
                        <a:effectLst/>
                        <a:latin typeface="+mj-lt"/>
                        <a:ea typeface="+mn-ea"/>
                        <a:cs typeface="+mn-cs"/>
                      </a:endParaRPr>
                    </a:p>
                    <a:p>
                      <a:pPr marL="285750" indent="-285750" algn="just">
                        <a:buFont typeface="Arial" panose="020B0604020202020204" pitchFamily="34" charset="0"/>
                        <a:buChar char="•"/>
                      </a:pPr>
                      <a:r>
                        <a:rPr lang="es-MX" sz="1800" b="0" kern="1200" dirty="0">
                          <a:solidFill>
                            <a:schemeClr val="tx2"/>
                          </a:solidFill>
                          <a:effectLst/>
                          <a:latin typeface="+mj-lt"/>
                          <a:ea typeface="+mn-ea"/>
                          <a:cs typeface="+mn-cs"/>
                        </a:rPr>
                        <a:t>Plan de Obras. </a:t>
                      </a:r>
                      <a:r>
                        <a:rPr lang="es-CO" sz="1800" b="0" kern="1200" dirty="0">
                          <a:solidFill>
                            <a:schemeClr val="tx2"/>
                          </a:solidFill>
                          <a:effectLst/>
                          <a:latin typeface="+mj-lt"/>
                          <a:ea typeface="+mn-ea"/>
                          <a:cs typeface="+mn-cs"/>
                        </a:rPr>
                        <a:t>El Concesionario mediante comunicación CVA-0790-16 y de Radicado ANI No. 2016-409-048409-2 del 13 de junio de 2016 presentó versión final del Plan de Obras. La Interventoría mediante oficio MA-CTE-365-558-2016 y de Radicado ANI No. 2016-409-057546-2 del 08 de julio de 2016 da la No objeción al Plan de Obras. El 14 de septiembre se presenta un Plan de Obras ajustado a 15 de septiembre de 2016, que aún se encuentra en revisión </a:t>
                      </a:r>
                    </a:p>
                    <a:p>
                      <a:pPr marL="0" marR="0" lvl="0" indent="0" algn="just" defTabSz="74295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sz="1800" b="0" kern="1200" baseline="0" dirty="0">
                        <a:solidFill>
                          <a:schemeClr val="tx2"/>
                        </a:solidFill>
                        <a:effectLst/>
                        <a:latin typeface="+mn-lt"/>
                        <a:ea typeface="+mn-ea"/>
                        <a:cs typeface="+mn-cs"/>
                      </a:endParaRPr>
                    </a:p>
                  </a:txBody>
                  <a:tcPr marL="84407" marR="84407" marT="42203" marB="42203"/>
                </a:tc>
                <a:extLst>
                  <a:ext uri="{0D108BD9-81ED-4DB2-BD59-A6C34878D82A}">
                    <a16:rowId xmlns:a16="http://schemas.microsoft.com/office/drawing/2014/main" val="10001"/>
                  </a:ext>
                </a:extLst>
              </a:tr>
              <a:tr h="342165">
                <a:tc>
                  <a:txBody>
                    <a:bodyPr/>
                    <a:lstStyle/>
                    <a:p>
                      <a:pPr marL="0" lvl="0" indent="0" algn="just">
                        <a:spcAft>
                          <a:spcPts val="0"/>
                        </a:spcAft>
                        <a:buFont typeface="Arial" panose="020B0604020202020204" pitchFamily="34" charset="0"/>
                        <a:buNone/>
                      </a:pPr>
                      <a:endParaRPr lang="es-MX" sz="1800" b="0" kern="1200" baseline="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32708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36</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t>
            </a:r>
            <a:r>
              <a:rPr lang="en-US" dirty="0" err="1"/>
              <a:t>Chirajara</a:t>
            </a:r>
            <a:r>
              <a:rPr lang="en-US" dirty="0"/>
              <a:t> - </a:t>
            </a:r>
            <a:r>
              <a:rPr lang="en-US" dirty="0" err="1"/>
              <a:t>Fundadores</a:t>
            </a:r>
            <a:endParaRPr lang="en-US" dirty="0"/>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16</a:t>
            </a:r>
            <a:endParaRPr lang="es-CO" b="1" dirty="0">
              <a:solidFill>
                <a:srgbClr val="386295"/>
              </a:solidFill>
              <a:latin typeface="Calibri"/>
              <a:cs typeface="+mn-cs"/>
            </a:endParaRPr>
          </a:p>
        </p:txBody>
      </p:sp>
      <p:graphicFrame>
        <p:nvGraphicFramePr>
          <p:cNvPr id="6" name="Tabla 5"/>
          <p:cNvGraphicFramePr>
            <a:graphicFrameLocks noGrp="1"/>
          </p:cNvGraphicFramePr>
          <p:nvPr>
            <p:extLst>
              <p:ext uri="{D42A27DB-BD31-4B8C-83A1-F6EECF244321}">
                <p14:modId xmlns:p14="http://schemas.microsoft.com/office/powerpoint/2010/main" val="500925175"/>
              </p:ext>
            </p:extLst>
          </p:nvPr>
        </p:nvGraphicFramePr>
        <p:xfrm>
          <a:off x="285750" y="1250950"/>
          <a:ext cx="11279717" cy="2466082"/>
        </p:xfrm>
        <a:graphic>
          <a:graphicData uri="http://schemas.openxmlformats.org/drawingml/2006/table">
            <a:tbl>
              <a:tblPr firstRow="1" bandRow="1">
                <a:tableStyleId>{BC89EF96-8CEA-46FF-86C4-4CE0E7609802}</a:tableStyleId>
              </a:tblPr>
              <a:tblGrid>
                <a:gridCol w="11279717">
                  <a:extLst>
                    <a:ext uri="{9D8B030D-6E8A-4147-A177-3AD203B41FA5}">
                      <a16:colId xmlns:a16="http://schemas.microsoft.com/office/drawing/2014/main" val="20000"/>
                    </a:ext>
                  </a:extLst>
                </a:gridCol>
              </a:tblGrid>
              <a:tr h="2466082">
                <a:tc>
                  <a:txBody>
                    <a:bodyPr/>
                    <a:lstStyle/>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800" b="0" kern="1200" baseline="0" dirty="0">
                          <a:solidFill>
                            <a:schemeClr val="tx2"/>
                          </a:solidFill>
                          <a:effectLst/>
                          <a:latin typeface="+mn-lt"/>
                          <a:ea typeface="+mn-ea"/>
                          <a:cs typeface="+mn-cs"/>
                        </a:rPr>
                        <a:t>La ANLA el 22 de julio de 2016, mediante resolución 732 se pronuncia aprobando el método constructivo de los túneles 1 y 3, previo a la ejecución de un listado de actividades. Para el tramo Bijagual-Fundadores se licencio el tramo mediante la resolución 889 del 17 de agosto de 2016, para esta última el Concesionario tiene pensado interponer recurso de reposición.</a:t>
                      </a:r>
                    </a:p>
                    <a:p>
                      <a:pPr marL="0" marR="0" lvl="0" indent="0" algn="just" defTabSz="74295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sz="1800" b="0" kern="1200" baseline="0" dirty="0">
                        <a:solidFill>
                          <a:schemeClr val="tx2"/>
                        </a:solidFill>
                        <a:effectLst/>
                        <a:latin typeface="+mn-lt"/>
                        <a:ea typeface="+mn-ea"/>
                        <a:cs typeface="+mn-cs"/>
                      </a:endParaRPr>
                    </a:p>
                    <a:p>
                      <a:pPr marL="285750" marR="0" lvl="0" indent="-285750" algn="just"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b="0" kern="1200" baseline="0" dirty="0">
                          <a:solidFill>
                            <a:schemeClr val="tx2"/>
                          </a:solidFill>
                          <a:effectLst/>
                          <a:latin typeface="+mn-lt"/>
                          <a:ea typeface="+mn-ea"/>
                          <a:cs typeface="+mn-cs"/>
                        </a:rPr>
                        <a:t>Obtención de Cierre Financiero. </a:t>
                      </a:r>
                      <a:r>
                        <a:rPr lang="es-CO" sz="1800" b="0" kern="1200" baseline="0" dirty="0">
                          <a:solidFill>
                            <a:schemeClr val="tx2"/>
                          </a:solidFill>
                          <a:effectLst/>
                          <a:latin typeface="+mn-lt"/>
                          <a:ea typeface="+mn-ea"/>
                          <a:cs typeface="+mn-cs"/>
                        </a:rPr>
                        <a:t>El Concesionario acreditó el cierre financiero del proyecto el 25 de julio de 2016.</a:t>
                      </a:r>
                      <a:endParaRPr lang="es-MX" sz="1800" b="0" kern="1200" baseline="0" dirty="0">
                        <a:solidFill>
                          <a:schemeClr val="tx2"/>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es-MX" sz="1800" b="0" kern="1200" dirty="0">
                        <a:solidFill>
                          <a:schemeClr val="tx2"/>
                        </a:solidFill>
                        <a:effectLst/>
                        <a:latin typeface="+mj-lt"/>
                        <a:ea typeface="+mn-ea"/>
                        <a:cs typeface="+mn-cs"/>
                      </a:endParaRPr>
                    </a:p>
                  </a:txBody>
                  <a:tcPr marL="84407" marR="84407" marT="42203" marB="42203"/>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36025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37</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Villavicencio - </a:t>
            </a:r>
            <a:r>
              <a:rPr lang="en-US" dirty="0" err="1"/>
              <a:t>Yopal</a:t>
            </a:r>
            <a:endParaRPr lang="en-US" dirty="0"/>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17</a:t>
            </a:r>
            <a:endParaRPr lang="es-CO" b="1" dirty="0">
              <a:solidFill>
                <a:srgbClr val="386295"/>
              </a:solidFill>
              <a:latin typeface="Calibri"/>
              <a:cs typeface="+mn-cs"/>
            </a:endParaRPr>
          </a:p>
        </p:txBody>
      </p:sp>
      <p:sp>
        <p:nvSpPr>
          <p:cNvPr id="6" name="CuadroTexto 5"/>
          <p:cNvSpPr txBox="1"/>
          <p:nvPr/>
        </p:nvSpPr>
        <p:spPr>
          <a:xfrm>
            <a:off x="983432" y="1484784"/>
            <a:ext cx="9865096" cy="4524315"/>
          </a:xfrm>
          <a:prstGeom prst="rect">
            <a:avLst/>
          </a:prstGeom>
          <a:noFill/>
        </p:spPr>
        <p:txBody>
          <a:bodyPr wrap="square" rtlCol="0">
            <a:spAutoFit/>
          </a:bodyPr>
          <a:lstStyle/>
          <a:p>
            <a:pPr marL="285750" lvl="0" indent="-285750">
              <a:buFont typeface="Arial" panose="020B0604020202020204" pitchFamily="34" charset="0"/>
              <a:buChar char="•"/>
            </a:pPr>
            <a:r>
              <a:rPr lang="es-CO" dirty="0"/>
              <a:t>Atención emergencia derrumbe puente sobre el Rio </a:t>
            </a:r>
            <a:r>
              <a:rPr lang="es-CO" dirty="0" err="1"/>
              <a:t>Charte</a:t>
            </a:r>
            <a:endParaRPr lang="es-CO" dirty="0"/>
          </a:p>
          <a:p>
            <a:pPr lvl="0"/>
            <a:endParaRPr lang="es-CO" dirty="0"/>
          </a:p>
          <a:p>
            <a:pPr marL="285750" lvl="0" indent="-285750">
              <a:buFont typeface="Arial" panose="020B0604020202020204" pitchFamily="34" charset="0"/>
              <a:buChar char="•"/>
            </a:pPr>
            <a:r>
              <a:rPr lang="es-CO" dirty="0"/>
              <a:t>El concesionario entregó todos los estudios de trazado y de detalle de todas las unidades funcionales, pero aún no se cuenta con no objeción de interventoría.</a:t>
            </a:r>
          </a:p>
          <a:p>
            <a:pPr lvl="0"/>
            <a:endParaRPr lang="es-CO" dirty="0"/>
          </a:p>
          <a:p>
            <a:pPr marL="285750" lvl="0" indent="-285750">
              <a:buFont typeface="Arial" panose="020B0604020202020204" pitchFamily="34" charset="0"/>
              <a:buChar char="•"/>
            </a:pPr>
            <a:r>
              <a:rPr lang="es-CO" dirty="0"/>
              <a:t>Se realizó la entrega de los planes del proyecto dentro de los tiempos contractuales.</a:t>
            </a:r>
          </a:p>
          <a:p>
            <a:pPr lvl="0"/>
            <a:endParaRPr lang="es-CO" dirty="0"/>
          </a:p>
          <a:p>
            <a:pPr marL="285750" lvl="0" indent="-285750">
              <a:buFont typeface="Arial" panose="020B0604020202020204" pitchFamily="34" charset="0"/>
              <a:buChar char="•"/>
            </a:pPr>
            <a:r>
              <a:rPr lang="es-CO" dirty="0"/>
              <a:t>Los trámites ambientales se encuentran radicados en las autoridades ambientales.</a:t>
            </a:r>
          </a:p>
          <a:p>
            <a:pPr lvl="0"/>
            <a:endParaRPr lang="es-CO" dirty="0"/>
          </a:p>
          <a:p>
            <a:pPr marL="285750" lvl="0" indent="-285750">
              <a:buFont typeface="Arial" panose="020B0604020202020204" pitchFamily="34" charset="0"/>
              <a:buChar char="•"/>
            </a:pPr>
            <a:r>
              <a:rPr lang="es-CO" dirty="0"/>
              <a:t>Activación Convenio polca suscrito 29 de abril de 2016.</a:t>
            </a:r>
          </a:p>
          <a:p>
            <a:pPr lvl="0"/>
            <a:endParaRPr lang="es-CO" dirty="0"/>
          </a:p>
          <a:p>
            <a:pPr marL="285750" lvl="0" indent="-285750">
              <a:buFont typeface="Arial" panose="020B0604020202020204" pitchFamily="34" charset="0"/>
              <a:buChar char="•"/>
            </a:pPr>
            <a:r>
              <a:rPr lang="es-CO" dirty="0"/>
              <a:t>Se acreditó el cierre financiero del contrato por parte de la ANI el día 29 de agosto de 2016.</a:t>
            </a:r>
          </a:p>
          <a:p>
            <a:pPr lvl="0"/>
            <a:endParaRPr lang="es-CO" dirty="0"/>
          </a:p>
          <a:p>
            <a:pPr marL="285750" lvl="0" indent="-285750">
              <a:buFont typeface="Arial" panose="020B0604020202020204" pitchFamily="34" charset="0"/>
              <a:buChar char="•"/>
            </a:pPr>
            <a:r>
              <a:rPr lang="es-CO" dirty="0"/>
              <a:t>No se ha iniciado etapa de construcción, debido a que no se cuenta con la totalidad de los tramites precedentes para inicio de obras.</a:t>
            </a:r>
          </a:p>
          <a:p>
            <a:endParaRPr lang="es-CO" dirty="0"/>
          </a:p>
        </p:txBody>
      </p:sp>
    </p:spTree>
    <p:extLst>
      <p:ext uri="{BB962C8B-B14F-4D97-AF65-F5344CB8AC3E}">
        <p14:creationId xmlns:p14="http://schemas.microsoft.com/office/powerpoint/2010/main" val="1491962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38</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t>
            </a:r>
            <a:r>
              <a:rPr lang="en-US" dirty="0" err="1"/>
              <a:t>Popayán</a:t>
            </a:r>
            <a:r>
              <a:rPr lang="en-US" dirty="0"/>
              <a:t> – Santander de </a:t>
            </a:r>
            <a:r>
              <a:rPr lang="en-US" dirty="0" err="1"/>
              <a:t>Quilichao</a:t>
            </a:r>
            <a:endParaRPr lang="en-US" dirty="0"/>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18</a:t>
            </a:r>
            <a:endParaRPr lang="es-CO" b="1" dirty="0">
              <a:solidFill>
                <a:srgbClr val="386295"/>
              </a:solidFill>
              <a:latin typeface="Calibri"/>
              <a:cs typeface="+mn-cs"/>
            </a:endParaRPr>
          </a:p>
        </p:txBody>
      </p:sp>
      <p:sp>
        <p:nvSpPr>
          <p:cNvPr id="6" name="CuadroTexto 5"/>
          <p:cNvSpPr txBox="1"/>
          <p:nvPr/>
        </p:nvSpPr>
        <p:spPr>
          <a:xfrm>
            <a:off x="551384" y="1263128"/>
            <a:ext cx="10942808" cy="5744906"/>
          </a:xfrm>
          <a:prstGeom prst="rect">
            <a:avLst/>
          </a:prstGeom>
          <a:noFill/>
        </p:spPr>
        <p:txBody>
          <a:bodyPr wrap="square" rtlCol="0">
            <a:spAutoFit/>
          </a:bodyPr>
          <a:lstStyle/>
          <a:p>
            <a:pPr marL="342900" lvl="0" indent="-342900">
              <a:lnSpc>
                <a:spcPct val="107000"/>
              </a:lnSpc>
              <a:spcAft>
                <a:spcPts val="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El Concesionario suscribió el contrato de construcción con la empresa EPC Nuevo Cauca.</a:t>
            </a:r>
          </a:p>
          <a:p>
            <a:pPr marL="342900" lvl="0" indent="-342900" algn="just">
              <a:lnSpc>
                <a:spcPct val="107000"/>
              </a:lnSpc>
              <a:spcAft>
                <a:spcPts val="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El 20 de abril de 2016 el concesionario hizo entrega los estudios de trazado y diseño geométrico del proyecto, los estudios de detalle de la unidad funcional de inicio de la fase de construcción, plan de traslado y/o manejo de redes, inventario de redes y plan de adquisición predial. </a:t>
            </a:r>
          </a:p>
          <a:p>
            <a:pPr marL="342900" lvl="0" indent="-342900" algn="just">
              <a:lnSpc>
                <a:spcPct val="107000"/>
              </a:lnSpc>
              <a:spcAft>
                <a:spcPts val="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El concesionario Nuevo Cauca SAS suscribió el 06/05/2016 el convenio con la Policía de Carreteras e hizo entrega de los elementos y bienes a la POLA según lo establecido en el otrosí No.2 del Contrato de Concesión.</a:t>
            </a:r>
          </a:p>
          <a:p>
            <a:pPr marL="342900" lvl="0" indent="-342900" algn="just">
              <a:lnSpc>
                <a:spcPct val="107000"/>
              </a:lnSpc>
              <a:spcAft>
                <a:spcPts val="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El concesionario ha avanzado de manera adecuada en el cronograma contractual para los aportes de cada una de las subcuentas del proyecto.</a:t>
            </a:r>
          </a:p>
          <a:p>
            <a:pPr marL="342900" lvl="0" indent="-342900" algn="just">
              <a:lnSpc>
                <a:spcPct val="107000"/>
              </a:lnSpc>
              <a:spcAft>
                <a:spcPts val="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El concesionario ha avanzado en las reuniones de socialización con las diferentes comunidades del área de influencia directa del proyecto.</a:t>
            </a:r>
          </a:p>
          <a:p>
            <a:pPr marL="342900" lvl="0" indent="-342900" algn="just">
              <a:lnSpc>
                <a:spcPct val="107000"/>
              </a:lnSpc>
              <a:spcAft>
                <a:spcPts val="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El 18 de julio de 2016 el concesionario radico ante la ANLA cuatro (4) E.I.A.S, los cuales fueron devueltos por falta de certificación reciente de la existencia de comunidades étnicas el Ministerio del Interior.</a:t>
            </a:r>
          </a:p>
          <a:p>
            <a:pPr marL="342900" lvl="0" indent="-342900" algn="just">
              <a:lnSpc>
                <a:spcPct val="107000"/>
              </a:lnSpc>
              <a:spcAft>
                <a:spcPts val="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El Ministerio del Interior certificó el 10 de agosto de 2016 la existencia de 5 comunidades étnicas en la unidad funcional 4 por la cual el Concesionario había programado iniciar las obras. El Concesionario radicó recurso de reposición.</a:t>
            </a:r>
          </a:p>
          <a:p>
            <a:pPr marL="342900" lvl="0" indent="-342900">
              <a:lnSpc>
                <a:spcPct val="107000"/>
              </a:lnSpc>
              <a:spcAft>
                <a:spcPts val="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Se logró el cierre financiero el 15 de septiembre de 2016.</a:t>
            </a:r>
          </a:p>
          <a:p>
            <a:pPr marL="342900" lvl="0" indent="-342900" algn="just">
              <a:lnSpc>
                <a:spcPct val="107000"/>
              </a:lnSpc>
              <a:spcAft>
                <a:spcPts val="80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El concesionario entrego de manera oportuna el Plan de Obras, el cual fue revisado por la ANI y la interventoría, el mismo fue No objetado por la Interventoría.</a:t>
            </a:r>
          </a:p>
          <a:p>
            <a:pPr marL="342900" indent="-342900" algn="just">
              <a:lnSpc>
                <a:spcPct val="107000"/>
              </a:lnSpc>
              <a:spcAft>
                <a:spcPts val="800"/>
              </a:spcAft>
              <a:buFont typeface="Symbol" panose="05050102010706020507" pitchFamily="18" charset="2"/>
              <a:buChar char=""/>
            </a:pPr>
            <a:r>
              <a:rPr lang="es-CO" sz="1600" dirty="0">
                <a:latin typeface="Calibri" panose="020F0502020204030204" pitchFamily="34" charset="0"/>
                <a:ea typeface="Calibri" panose="020F0502020204030204" pitchFamily="34" charset="0"/>
                <a:cs typeface="Times New Roman" panose="02020603050405020304" pitchFamily="18" charset="0"/>
              </a:rPr>
              <a:t>El concesionario como nueva estrategia para poder iniciar obras solicitará a la ANLA concepto por mejoramiento para las calzadas adosadas a la existente y gestionará los PAGAS y permisos correspondientes.</a:t>
            </a:r>
          </a:p>
          <a:p>
            <a:endParaRPr lang="es-CO" dirty="0"/>
          </a:p>
        </p:txBody>
      </p:sp>
    </p:spTree>
    <p:extLst>
      <p:ext uri="{BB962C8B-B14F-4D97-AF65-F5344CB8AC3E}">
        <p14:creationId xmlns:p14="http://schemas.microsoft.com/office/powerpoint/2010/main" val="1879462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39</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t>
            </a:r>
            <a:r>
              <a:rPr lang="en-US" dirty="0" err="1"/>
              <a:t>Rumichaca</a:t>
            </a:r>
            <a:r>
              <a:rPr lang="en-US" dirty="0"/>
              <a:t> - Pasto</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19</a:t>
            </a:r>
            <a:endParaRPr lang="es-CO" b="1" dirty="0">
              <a:solidFill>
                <a:srgbClr val="386295"/>
              </a:solidFill>
              <a:latin typeface="Calibri"/>
              <a:cs typeface="+mn-cs"/>
            </a:endParaRPr>
          </a:p>
        </p:txBody>
      </p:sp>
      <p:sp>
        <p:nvSpPr>
          <p:cNvPr id="6" name="CuadroTexto 5"/>
          <p:cNvSpPr txBox="1"/>
          <p:nvPr/>
        </p:nvSpPr>
        <p:spPr>
          <a:xfrm>
            <a:off x="839416" y="1484784"/>
            <a:ext cx="10081120" cy="4062651"/>
          </a:xfrm>
          <a:prstGeom prst="rect">
            <a:avLst/>
          </a:prstGeom>
          <a:noFill/>
        </p:spPr>
        <p:txBody>
          <a:bodyPr wrap="square" rtlCol="0">
            <a:spAutoFit/>
          </a:bodyPr>
          <a:lstStyle/>
          <a:p>
            <a:pPr marL="657225" lvl="1" indent="-285750" algn="just">
              <a:buFont typeface="Arial" panose="020B0604020202020204" pitchFamily="34" charset="0"/>
              <a:buChar char="•"/>
            </a:pPr>
            <a:r>
              <a:rPr lang="es-CO" sz="1500" dirty="0"/>
              <a:t>El 20 de Mayo de 2016, el Concesionario realizó la entrega del diseño geométrico del proyecto , en el que entrega una alternativa de trazado que difiere a trazado fase II y afecta parte de la UF1, UF 2 y parte de la UF 3.</a:t>
            </a:r>
          </a:p>
          <a:p>
            <a:pPr marL="371475" lvl="1" algn="just"/>
            <a:endParaRPr lang="es-CO" sz="1500" dirty="0"/>
          </a:p>
          <a:p>
            <a:pPr marL="657225" lvl="1" indent="-285750" algn="just">
              <a:buFont typeface="Arial" panose="020B0604020202020204" pitchFamily="34" charset="0"/>
              <a:buChar char="•"/>
            </a:pPr>
            <a:r>
              <a:rPr lang="es-MX" sz="1500" dirty="0"/>
              <a:t>Concesionario suscribe Contrato para la fase de Construcción del Proyecto. </a:t>
            </a:r>
          </a:p>
          <a:p>
            <a:pPr marL="657225" lvl="1" indent="-285750" algn="just">
              <a:buFont typeface="Arial" panose="020B0604020202020204" pitchFamily="34" charset="0"/>
              <a:buChar char="•"/>
            </a:pPr>
            <a:endParaRPr lang="es-MX" sz="1500" dirty="0"/>
          </a:p>
          <a:p>
            <a:pPr marL="657225" lvl="1" indent="-285750" algn="just">
              <a:buFont typeface="Arial" panose="020B0604020202020204" pitchFamily="34" charset="0"/>
              <a:buChar char="•"/>
            </a:pPr>
            <a:r>
              <a:rPr lang="es-MX" sz="1500" dirty="0"/>
              <a:t>Concesionario solo hasta el 13 de julio de 2016, decide modificar la estrategia ambiental de una </a:t>
            </a:r>
            <a:r>
              <a:rPr lang="es-MX" sz="1500" dirty="0" err="1"/>
              <a:t>unica</a:t>
            </a:r>
            <a:r>
              <a:rPr lang="es-MX" sz="1500" dirty="0"/>
              <a:t> licencia al proyecto y decide elaborar 2 EIA para proyecto (1: UF 1, 2 y 3 y 2: UF 4 y 5 ), sien embargo el </a:t>
            </a:r>
            <a:r>
              <a:rPr lang="es-CO" sz="1500" dirty="0">
                <a:solidFill>
                  <a:schemeClr val="dk1"/>
                </a:solidFill>
              </a:rPr>
              <a:t>Concesionario solicitó al ANLA a finales del mes de julio de 2016 concepto de seguimiento y verificación ambiental de las Unidades Funcionales 4 y 5 mediante un PAGA de Mejoramiento, a la espera de pronunciamiento . </a:t>
            </a:r>
          </a:p>
          <a:p>
            <a:pPr marL="657225" lvl="1" indent="-285750" algn="just">
              <a:buFont typeface="Arial" panose="020B0604020202020204" pitchFamily="34" charset="0"/>
              <a:buChar char="•"/>
            </a:pPr>
            <a:endParaRPr lang="es-MX" sz="1500" dirty="0"/>
          </a:p>
          <a:p>
            <a:pPr marL="657225" lvl="1" indent="-285750" algn="just" defTabSz="742950">
              <a:buFont typeface="Arial" panose="020B0604020202020204" pitchFamily="34" charset="0"/>
              <a:buChar char="•"/>
            </a:pPr>
            <a:r>
              <a:rPr lang="es-CO" sz="1500" dirty="0">
                <a:solidFill>
                  <a:schemeClr val="dk1"/>
                </a:solidFill>
              </a:rPr>
              <a:t>Se da inicio al proceso de </a:t>
            </a:r>
            <a:r>
              <a:rPr lang="es-CO" sz="1500" dirty="0" err="1">
                <a:solidFill>
                  <a:schemeClr val="dk1"/>
                </a:solidFill>
              </a:rPr>
              <a:t>preconsulta</a:t>
            </a:r>
            <a:r>
              <a:rPr lang="es-CO" sz="1500" dirty="0">
                <a:solidFill>
                  <a:schemeClr val="dk1"/>
                </a:solidFill>
              </a:rPr>
              <a:t> con la Comunidad Ipiales parte de la  UF1 el 10 de Agosto de 2016.</a:t>
            </a:r>
          </a:p>
          <a:p>
            <a:pPr marL="371475" lvl="1" algn="just" defTabSz="742950"/>
            <a:endParaRPr lang="es-CO" sz="1500" dirty="0">
              <a:solidFill>
                <a:schemeClr val="dk1"/>
              </a:solidFill>
            </a:endParaRPr>
          </a:p>
          <a:p>
            <a:pPr marL="657225" lvl="1" indent="-285750" algn="just" defTabSz="742950">
              <a:buFont typeface="Arial" panose="020B0604020202020204" pitchFamily="34" charset="0"/>
              <a:buChar char="•"/>
            </a:pPr>
            <a:r>
              <a:rPr lang="es-CO" sz="1500" dirty="0">
                <a:solidFill>
                  <a:schemeClr val="dk1"/>
                </a:solidFill>
              </a:rPr>
              <a:t>El 1 de Agosto de 2016, el Ministerio del Interior certifica presencia de comunidad de Montaña de Fuego y </a:t>
            </a:r>
            <a:r>
              <a:rPr lang="es-CO" sz="1500" dirty="0" err="1">
                <a:solidFill>
                  <a:schemeClr val="dk1"/>
                </a:solidFill>
              </a:rPr>
              <a:t>Catambuco</a:t>
            </a:r>
            <a:r>
              <a:rPr lang="es-CO" sz="1500" dirty="0">
                <a:solidFill>
                  <a:schemeClr val="dk1"/>
                </a:solidFill>
              </a:rPr>
              <a:t> en la Unidad Funcional 4 y Sector 5.1 de la UF 5.</a:t>
            </a:r>
          </a:p>
          <a:p>
            <a:endParaRPr lang="es-CO" dirty="0"/>
          </a:p>
        </p:txBody>
      </p:sp>
    </p:spTree>
    <p:extLst>
      <p:ext uri="{BB962C8B-B14F-4D97-AF65-F5344CB8AC3E}">
        <p14:creationId xmlns:p14="http://schemas.microsoft.com/office/powerpoint/2010/main" val="384544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9606"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4</a:t>
            </a:fld>
            <a:endParaRPr lang="es-CO" dirty="0">
              <a:solidFill>
                <a:srgbClr val="244061">
                  <a:tint val="75000"/>
                </a:srgbClr>
              </a:solidFill>
            </a:endParaRPr>
          </a:p>
        </p:txBody>
      </p:sp>
      <p:sp>
        <p:nvSpPr>
          <p:cNvPr id="8" name="Title 11"/>
          <p:cNvSpPr>
            <a:spLocks noGrp="1"/>
          </p:cNvSpPr>
          <p:nvPr>
            <p:ph type="title"/>
          </p:nvPr>
        </p:nvSpPr>
        <p:spPr>
          <a:xfrm>
            <a:off x="1810247" y="262341"/>
            <a:ext cx="8595361" cy="748669"/>
          </a:xfrm>
        </p:spPr>
        <p:txBody>
          <a:bodyPr/>
          <a:lstStyle/>
          <a:p>
            <a:r>
              <a:rPr lang="en-US" dirty="0"/>
              <a:t>	Autopista Conexión Pacífico 2</a:t>
            </a:r>
          </a:p>
        </p:txBody>
      </p:sp>
      <p:sp>
        <p:nvSpPr>
          <p:cNvPr id="9" name="CuadroTexto 8"/>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a:t>
            </a:r>
            <a:endParaRPr lang="es-CO" b="1" dirty="0">
              <a:solidFill>
                <a:srgbClr val="386295"/>
              </a:solidFill>
              <a:latin typeface="Calibri"/>
              <a:cs typeface="+mn-cs"/>
            </a:endParaRPr>
          </a:p>
        </p:txBody>
      </p:sp>
      <p:pic>
        <p:nvPicPr>
          <p:cNvPr id="12" name="Imagen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6180" y="1556792"/>
            <a:ext cx="3047836" cy="2285876"/>
          </a:xfrm>
          <a:prstGeom prst="rect">
            <a:avLst/>
          </a:prstGeom>
        </p:spPr>
      </p:pic>
      <p:pic>
        <p:nvPicPr>
          <p:cNvPr id="18" name="Imagen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29940" y="4222444"/>
            <a:ext cx="2938114" cy="2203585"/>
          </a:xfrm>
          <a:prstGeom prst="rect">
            <a:avLst/>
          </a:prstGeom>
        </p:spPr>
      </p:pic>
      <p:pic>
        <p:nvPicPr>
          <p:cNvPr id="19" name="Imagen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26032" y="4227285"/>
            <a:ext cx="3146888" cy="2119744"/>
          </a:xfrm>
          <a:prstGeom prst="rect">
            <a:avLst/>
          </a:prstGeom>
        </p:spPr>
      </p:pic>
      <p:pic>
        <p:nvPicPr>
          <p:cNvPr id="20" name="Imagen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00814" y="1556792"/>
            <a:ext cx="3146888" cy="2119744"/>
          </a:xfrm>
          <a:prstGeom prst="rect">
            <a:avLst/>
          </a:prstGeom>
        </p:spPr>
      </p:pic>
    </p:spTree>
    <p:extLst>
      <p:ext uri="{BB962C8B-B14F-4D97-AF65-F5344CB8AC3E}">
        <p14:creationId xmlns:p14="http://schemas.microsoft.com/office/powerpoint/2010/main" val="3216781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40</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t>
            </a:r>
            <a:r>
              <a:rPr lang="en-US" dirty="0" err="1"/>
              <a:t>Rumichaca</a:t>
            </a:r>
            <a:r>
              <a:rPr lang="en-US" dirty="0"/>
              <a:t> - Pasto</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19</a:t>
            </a:r>
            <a:endParaRPr lang="es-CO" b="1" dirty="0">
              <a:solidFill>
                <a:srgbClr val="386295"/>
              </a:solidFill>
              <a:latin typeface="Calibri"/>
              <a:cs typeface="+mn-cs"/>
            </a:endParaRPr>
          </a:p>
        </p:txBody>
      </p:sp>
      <p:sp>
        <p:nvSpPr>
          <p:cNvPr id="6" name="CuadroTexto 5"/>
          <p:cNvSpPr txBox="1"/>
          <p:nvPr/>
        </p:nvSpPr>
        <p:spPr>
          <a:xfrm>
            <a:off x="1241971" y="3430773"/>
            <a:ext cx="3341003" cy="523220"/>
          </a:xfrm>
          <a:prstGeom prst="rect">
            <a:avLst/>
          </a:prstGeom>
          <a:noFill/>
        </p:spPr>
        <p:txBody>
          <a:bodyPr wrap="square" rtlCol="0">
            <a:spAutoFit/>
          </a:bodyPr>
          <a:lstStyle/>
          <a:p>
            <a:r>
              <a:rPr lang="es-CO" sz="1400" dirty="0">
                <a:latin typeface="Candara" panose="020E0502030303020204" pitchFamily="34" charset="0"/>
              </a:rPr>
              <a:t>PR 69+400 Actividades de limpieza alcantarillado. </a:t>
            </a:r>
            <a:endParaRPr lang="es-ES" sz="1400" dirty="0">
              <a:latin typeface="Candara" panose="020E0502030303020204" pitchFamily="34" charset="0"/>
            </a:endParaRPr>
          </a:p>
        </p:txBody>
      </p:sp>
      <p:sp>
        <p:nvSpPr>
          <p:cNvPr id="7" name="CuadroTexto 6"/>
          <p:cNvSpPr txBox="1"/>
          <p:nvPr/>
        </p:nvSpPr>
        <p:spPr>
          <a:xfrm>
            <a:off x="6224443" y="3501036"/>
            <a:ext cx="3111917" cy="307777"/>
          </a:xfrm>
          <a:prstGeom prst="rect">
            <a:avLst/>
          </a:prstGeom>
          <a:noFill/>
        </p:spPr>
        <p:txBody>
          <a:bodyPr wrap="square" rtlCol="0">
            <a:spAutoFit/>
          </a:bodyPr>
          <a:lstStyle/>
          <a:p>
            <a:r>
              <a:rPr lang="es-CO" sz="1400" dirty="0">
                <a:latin typeface="Candara" panose="020E0502030303020204" pitchFamily="34" charset="0"/>
              </a:rPr>
              <a:t>PR 73+105 </a:t>
            </a:r>
            <a:r>
              <a:rPr lang="es-ES" sz="1400" dirty="0">
                <a:latin typeface="Candara" panose="020E0502030303020204" pitchFamily="34" charset="0"/>
              </a:rPr>
              <a:t>Actividades de Parcheo.</a:t>
            </a:r>
          </a:p>
        </p:txBody>
      </p:sp>
      <p:sp>
        <p:nvSpPr>
          <p:cNvPr id="8" name="CuadroTexto 7"/>
          <p:cNvSpPr txBox="1"/>
          <p:nvPr/>
        </p:nvSpPr>
        <p:spPr>
          <a:xfrm>
            <a:off x="1178557" y="6112146"/>
            <a:ext cx="3469603" cy="523220"/>
          </a:xfrm>
          <a:prstGeom prst="rect">
            <a:avLst/>
          </a:prstGeom>
          <a:noFill/>
        </p:spPr>
        <p:txBody>
          <a:bodyPr wrap="square" rtlCol="0">
            <a:spAutoFit/>
          </a:bodyPr>
          <a:lstStyle/>
          <a:p>
            <a:r>
              <a:rPr lang="es-CO" sz="1400" dirty="0">
                <a:latin typeface="Candara" panose="020E0502030303020204" pitchFamily="34" charset="0"/>
              </a:rPr>
              <a:t>PR 35+860 perforación  para estabilidad en talud.</a:t>
            </a:r>
            <a:endParaRPr lang="en-US" sz="1400" dirty="0">
              <a:latin typeface="Candara" panose="020E0502030303020204" pitchFamily="34" charset="0"/>
            </a:endParaRPr>
          </a:p>
        </p:txBody>
      </p:sp>
      <p:sp>
        <p:nvSpPr>
          <p:cNvPr id="9" name="CuadroTexto 8"/>
          <p:cNvSpPr txBox="1"/>
          <p:nvPr/>
        </p:nvSpPr>
        <p:spPr>
          <a:xfrm>
            <a:off x="6248834" y="6077503"/>
            <a:ext cx="3087526" cy="523220"/>
          </a:xfrm>
          <a:prstGeom prst="rect">
            <a:avLst/>
          </a:prstGeom>
          <a:noFill/>
        </p:spPr>
        <p:txBody>
          <a:bodyPr wrap="square" rtlCol="0">
            <a:spAutoFit/>
          </a:bodyPr>
          <a:lstStyle/>
          <a:p>
            <a:r>
              <a:rPr lang="es-CO" sz="1400" dirty="0">
                <a:latin typeface="Candara" panose="020E0502030303020204" pitchFamily="34" charset="0"/>
              </a:rPr>
              <a:t>PR 56+100 Panorámica del Peaje “El Placer”.</a:t>
            </a:r>
            <a:endParaRPr lang="es-ES" sz="1400" dirty="0">
              <a:latin typeface="Candara" panose="020E0502030303020204" pitchFamily="34" charset="0"/>
            </a:endParaRPr>
          </a:p>
        </p:txBody>
      </p:sp>
      <p:pic>
        <p:nvPicPr>
          <p:cNvPr id="10" name="Imagen 9"/>
          <p:cNvPicPr>
            <a:picLocks noChangeAspect="1"/>
          </p:cNvPicPr>
          <p:nvPr/>
        </p:nvPicPr>
        <p:blipFill>
          <a:blip r:embed="rId2"/>
          <a:stretch>
            <a:fillRect/>
          </a:stretch>
        </p:blipFill>
        <p:spPr>
          <a:xfrm>
            <a:off x="1241971" y="3951938"/>
            <a:ext cx="3917924" cy="2211494"/>
          </a:xfrm>
          <a:prstGeom prst="rect">
            <a:avLst/>
          </a:prstGeom>
        </p:spPr>
      </p:pic>
      <p:pic>
        <p:nvPicPr>
          <p:cNvPr id="11" name="Imagen 10"/>
          <p:cNvPicPr>
            <a:picLocks noChangeAspect="1"/>
          </p:cNvPicPr>
          <p:nvPr/>
        </p:nvPicPr>
        <p:blipFill>
          <a:blip r:embed="rId3"/>
          <a:stretch>
            <a:fillRect/>
          </a:stretch>
        </p:blipFill>
        <p:spPr>
          <a:xfrm>
            <a:off x="6269730" y="3951938"/>
            <a:ext cx="4135878" cy="2151597"/>
          </a:xfrm>
          <a:prstGeom prst="rect">
            <a:avLst/>
          </a:prstGeom>
        </p:spPr>
      </p:pic>
      <p:pic>
        <p:nvPicPr>
          <p:cNvPr id="12" name="Imagen 11"/>
          <p:cNvPicPr>
            <a:picLocks noChangeAspect="1"/>
          </p:cNvPicPr>
          <p:nvPr/>
        </p:nvPicPr>
        <p:blipFill>
          <a:blip r:embed="rId4"/>
          <a:stretch>
            <a:fillRect/>
          </a:stretch>
        </p:blipFill>
        <p:spPr>
          <a:xfrm>
            <a:off x="1169012" y="1334103"/>
            <a:ext cx="3990883" cy="2093410"/>
          </a:xfrm>
          <a:prstGeom prst="rect">
            <a:avLst/>
          </a:prstGeom>
        </p:spPr>
      </p:pic>
      <p:pic>
        <p:nvPicPr>
          <p:cNvPr id="13" name="Imagen 12"/>
          <p:cNvPicPr>
            <a:picLocks noChangeAspect="1"/>
          </p:cNvPicPr>
          <p:nvPr/>
        </p:nvPicPr>
        <p:blipFill>
          <a:blip r:embed="rId5"/>
          <a:stretch>
            <a:fillRect/>
          </a:stretch>
        </p:blipFill>
        <p:spPr>
          <a:xfrm>
            <a:off x="6248834" y="1398646"/>
            <a:ext cx="4156774" cy="2048565"/>
          </a:xfrm>
          <a:prstGeom prst="rect">
            <a:avLst/>
          </a:prstGeom>
        </p:spPr>
      </p:pic>
    </p:spTree>
    <p:extLst>
      <p:ext uri="{BB962C8B-B14F-4D97-AF65-F5344CB8AC3E}">
        <p14:creationId xmlns:p14="http://schemas.microsoft.com/office/powerpoint/2010/main" val="243852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41</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Antioquia - Bolivar</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20</a:t>
            </a:r>
            <a:endParaRPr lang="es-CO" b="1" dirty="0">
              <a:solidFill>
                <a:srgbClr val="386295"/>
              </a:solidFill>
              <a:latin typeface="Calibri"/>
              <a:cs typeface="+mn-cs"/>
            </a:endParaRPr>
          </a:p>
        </p:txBody>
      </p:sp>
      <p:sp>
        <p:nvSpPr>
          <p:cNvPr id="6" name="CuadroTexto 5"/>
          <p:cNvSpPr txBox="1"/>
          <p:nvPr/>
        </p:nvSpPr>
        <p:spPr>
          <a:xfrm>
            <a:off x="839416" y="1484784"/>
            <a:ext cx="9649072" cy="5047536"/>
          </a:xfrm>
          <a:prstGeom prst="rect">
            <a:avLst/>
          </a:prstGeom>
          <a:noFill/>
        </p:spPr>
        <p:txBody>
          <a:bodyPr wrap="square" rtlCol="0">
            <a:spAutoFit/>
          </a:bodyPr>
          <a:lstStyle/>
          <a:p>
            <a:pPr marL="285750" indent="-285750" algn="just">
              <a:spcBef>
                <a:spcPts val="600"/>
              </a:spcBef>
              <a:spcAft>
                <a:spcPts val="1200"/>
              </a:spcAft>
              <a:buFont typeface="Arial" panose="020B0604020202020204" pitchFamily="34" charset="0"/>
              <a:buChar char="•"/>
            </a:pPr>
            <a:r>
              <a:rPr lang="es-CO" dirty="0">
                <a:latin typeface="Arial" panose="020B0604020202020204" pitchFamily="34" charset="0"/>
                <a:ea typeface="Times New Roman" panose="02020603050405020304" pitchFamily="18" charset="0"/>
                <a:cs typeface="Arial" panose="020B0604020202020204" pitchFamily="34" charset="0"/>
              </a:rPr>
              <a:t>El 14 de octubre de 2015 se suscribió el Contrato de Concesión N° 016 de 2015, entre la ANI y la CONCESIÓN RUTA AL MAR S.A.S CORUMAR S.A.S.</a:t>
            </a:r>
          </a:p>
          <a:p>
            <a:pPr marL="285750" indent="-285750" algn="just">
              <a:spcBef>
                <a:spcPts val="600"/>
              </a:spcBef>
              <a:spcAft>
                <a:spcPts val="1200"/>
              </a:spcAft>
              <a:buFont typeface="Arial" panose="020B0604020202020204" pitchFamily="34" charset="0"/>
              <a:buChar char="•"/>
            </a:pPr>
            <a:r>
              <a:rPr lang="es-CO" dirty="0">
                <a:latin typeface="Arial" panose="020B0604020202020204" pitchFamily="34" charset="0"/>
                <a:ea typeface="Times New Roman" panose="02020603050405020304" pitchFamily="18" charset="0"/>
                <a:cs typeface="Arial" panose="020B0604020202020204" pitchFamily="34" charset="0"/>
              </a:rPr>
              <a:t>El 27 de noviembre de 2015 se suscribe el Acta de Entrega por parte del Instituto Nacional de Vías INVIAS a la Agencia Nacional de Infraestructura - ANI y de ésta a su vez a la Concesión ruta al mar S.A.S. CONSUMAR S.A.S. de las vías con la siguiente nomenclatura para que se incorporen al proyecto:</a:t>
            </a:r>
          </a:p>
          <a:p>
            <a:pPr marL="285750" indent="-285750" algn="just">
              <a:spcBef>
                <a:spcPts val="600"/>
              </a:spcBef>
              <a:spcAft>
                <a:spcPts val="1200"/>
              </a:spcAft>
              <a:buFont typeface="Arial" panose="020B0604020202020204" pitchFamily="34" charset="0"/>
              <a:buChar char="•"/>
            </a:pPr>
            <a:r>
              <a:rPr lang="es-CO" dirty="0">
                <a:latin typeface="Arial" panose="020B0604020202020204" pitchFamily="34" charset="0"/>
                <a:ea typeface="Times New Roman" panose="02020603050405020304" pitchFamily="18" charset="0"/>
                <a:cs typeface="Arial" panose="020B0604020202020204" pitchFamily="34" charset="0"/>
              </a:rPr>
              <a:t>El 27 de noviembre de 2015 se suscribió el Acta de Inicio del Contrato de Concesión No 016 de 2015.</a:t>
            </a:r>
          </a:p>
          <a:p>
            <a:pPr marL="285750" indent="-285750" algn="just">
              <a:spcBef>
                <a:spcPts val="600"/>
              </a:spcBef>
              <a:spcAft>
                <a:spcPts val="1200"/>
              </a:spcAft>
              <a:buFont typeface="Arial" panose="020B0604020202020204" pitchFamily="34" charset="0"/>
              <a:buChar char="•"/>
            </a:pPr>
            <a:r>
              <a:rPr lang="es-CO" dirty="0">
                <a:latin typeface="Arial" panose="020B0604020202020204" pitchFamily="34" charset="0"/>
                <a:ea typeface="Times New Roman" panose="02020603050405020304" pitchFamily="18" charset="0"/>
                <a:cs typeface="Arial" panose="020B0604020202020204" pitchFamily="34" charset="0"/>
              </a:rPr>
              <a:t>El 15 de diciembre de 2015 remitió al Concesionario el Acta de Aprobación de las Pólizas correspondientes al Contrato de Concesión No 016 de 2015, las cuales fueron a su vez aprobadas por la Vicepresidencia gestión contractual de la ANI, mediante memorando interno con radicados No 2015101013702-33, del 26 de noviembre de 2015.</a:t>
            </a:r>
          </a:p>
          <a:p>
            <a:pPr marL="285750" indent="-285750" algn="just">
              <a:spcBef>
                <a:spcPts val="600"/>
              </a:spcBef>
              <a:spcAft>
                <a:spcPts val="1200"/>
              </a:spcAft>
              <a:buFont typeface="Arial" panose="020B0604020202020204" pitchFamily="34" charset="0"/>
              <a:buChar char="•"/>
            </a:pPr>
            <a:r>
              <a:rPr lang="es-CO" dirty="0">
                <a:latin typeface="Arial" panose="020B0604020202020204" pitchFamily="34" charset="0"/>
                <a:ea typeface="Times New Roman" panose="02020603050405020304" pitchFamily="18" charset="0"/>
                <a:cs typeface="Arial" panose="020B0604020202020204" pitchFamily="34" charset="0"/>
              </a:rPr>
              <a:t>El 15 de enero de 2016 el concesionario actualizo los valores de las garantías.</a:t>
            </a:r>
            <a:endParaRPr lang="es-CO" dirty="0">
              <a:latin typeface="Arial" panose="020B0604020202020204" pitchFamily="34" charset="0"/>
              <a:ea typeface="Calibri" panose="020F0502020204030204" pitchFamily="34" charset="0"/>
              <a:cs typeface="Times New Roman" panose="02020603050405020304" pitchFamily="18" charset="0"/>
            </a:endParaRPr>
          </a:p>
          <a:p>
            <a:endParaRPr lang="es-CO" dirty="0"/>
          </a:p>
        </p:txBody>
      </p:sp>
    </p:spTree>
    <p:extLst>
      <p:ext uri="{BB962C8B-B14F-4D97-AF65-F5344CB8AC3E}">
        <p14:creationId xmlns:p14="http://schemas.microsoft.com/office/powerpoint/2010/main" val="143477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42</a:t>
            </a:fld>
            <a:endParaRPr lang="es-CO" dirty="0">
              <a:solidFill>
                <a:srgbClr val="244061">
                  <a:tint val="75000"/>
                </a:srgbClr>
              </a:solidFill>
            </a:endParaRPr>
          </a:p>
        </p:txBody>
      </p:sp>
      <p:sp>
        <p:nvSpPr>
          <p:cNvPr id="4" name="Title 11"/>
          <p:cNvSpPr>
            <a:spLocks noGrp="1"/>
          </p:cNvSpPr>
          <p:nvPr>
            <p:ph type="title"/>
          </p:nvPr>
        </p:nvSpPr>
        <p:spPr>
          <a:xfrm>
            <a:off x="1810247" y="262341"/>
            <a:ext cx="8595361" cy="748669"/>
          </a:xfrm>
        </p:spPr>
        <p:txBody>
          <a:bodyPr/>
          <a:lstStyle/>
          <a:p>
            <a:r>
              <a:rPr lang="en-US" dirty="0"/>
              <a:t>	Antioquia - Bolivar</a:t>
            </a:r>
          </a:p>
        </p:txBody>
      </p:sp>
      <p:sp>
        <p:nvSpPr>
          <p:cNvPr id="5" name="CuadroTexto 4"/>
          <p:cNvSpPr txBox="1"/>
          <p:nvPr/>
        </p:nvSpPr>
        <p:spPr>
          <a:xfrm>
            <a:off x="1199456" y="159308"/>
            <a:ext cx="1174548"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20</a:t>
            </a:r>
            <a:endParaRPr lang="es-CO" b="1" dirty="0">
              <a:solidFill>
                <a:srgbClr val="386295"/>
              </a:solidFill>
              <a:latin typeface="Calibri"/>
              <a:cs typeface="+mn-cs"/>
            </a:endParaRPr>
          </a:p>
        </p:txBody>
      </p:sp>
      <p:sp>
        <p:nvSpPr>
          <p:cNvPr id="6" name="CuadroTexto 5"/>
          <p:cNvSpPr txBox="1"/>
          <p:nvPr/>
        </p:nvSpPr>
        <p:spPr>
          <a:xfrm>
            <a:off x="1199456" y="1412776"/>
            <a:ext cx="8856984" cy="3416320"/>
          </a:xfrm>
          <a:prstGeom prst="rect">
            <a:avLst/>
          </a:prstGeom>
          <a:noFill/>
        </p:spPr>
        <p:txBody>
          <a:bodyPr wrap="square" rtlCol="0">
            <a:spAutoFit/>
          </a:bodyPr>
          <a:lstStyle/>
          <a:p>
            <a:pPr marL="285750" indent="-285750">
              <a:buFont typeface="Arial" panose="020B0604020202020204" pitchFamily="34" charset="0"/>
              <a:buChar char="•"/>
            </a:pPr>
            <a:r>
              <a:rPr lang="es-CO" dirty="0"/>
              <a:t>Durante el presente año 2016 hasta la fecha, se realizan las actividades de Operación, Mantenimiento Rutinario y preventivo en las vías del proyecto incluidas en las unidades funcionales que en la actualidad se encuentran en operación, que son las Unidades Funcionales Integrales (UFI) 1, 6, 8, 3.2 y 3.4. </a:t>
            </a:r>
          </a:p>
          <a:p>
            <a:endParaRPr lang="es-CO" dirty="0"/>
          </a:p>
          <a:p>
            <a:pPr marL="285750" indent="-285750">
              <a:buFont typeface="Arial" panose="020B0604020202020204" pitchFamily="34" charset="0"/>
              <a:buChar char="•"/>
            </a:pPr>
            <a:r>
              <a:rPr lang="es-CO" dirty="0"/>
              <a:t>Se realizan las actividades de mantenimiento rutinario sobre las calzadas, zonas laterales, los drenajes, las estructuras y la señalización de las vías concesionadas, consistentes en reparaciones menores y localizadas de la capa de rodadura, limpieza de la calzada, bermas y obras de drenajes; control de la vegetación; reparación y limpieza de la señalización vertical; así como la reparación y limpieza de obras arte y de contención.</a:t>
            </a:r>
          </a:p>
          <a:p>
            <a:endParaRPr lang="es-CO" dirty="0"/>
          </a:p>
        </p:txBody>
      </p:sp>
    </p:spTree>
    <p:extLst>
      <p:ext uri="{BB962C8B-B14F-4D97-AF65-F5344CB8AC3E}">
        <p14:creationId xmlns:p14="http://schemas.microsoft.com/office/powerpoint/2010/main" val="113562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2440"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5</a:t>
            </a:fld>
            <a:endParaRPr lang="es-CO" dirty="0">
              <a:solidFill>
                <a:srgbClr val="244061">
                  <a:tint val="75000"/>
                </a:srgbClr>
              </a:solidFill>
            </a:endParaRPr>
          </a:p>
        </p:txBody>
      </p:sp>
      <p:sp>
        <p:nvSpPr>
          <p:cNvPr id="5" name="Content Placeholder 2"/>
          <p:cNvSpPr txBox="1">
            <a:spLocks/>
          </p:cNvSpPr>
          <p:nvPr>
            <p:custDataLst>
              <p:tags r:id="rId3"/>
            </p:custDataLst>
          </p:nvPr>
        </p:nvSpPr>
        <p:spPr bwMode="auto">
          <a:xfrm>
            <a:off x="5303912" y="1292079"/>
            <a:ext cx="5101696"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Unidad Funcional de inicio: </a:t>
            </a:r>
            <a:r>
              <a:rPr lang="es-ES" sz="1600" dirty="0">
                <a:solidFill>
                  <a:srgbClr val="244061"/>
                </a:solidFill>
                <a:latin typeface="Candara" pitchFamily="34" charset="0"/>
                <a:sym typeface="Museo Sans 500"/>
              </a:rPr>
              <a:t>UF 1 La Virginia – Asia </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Tipo de Intervención: </a:t>
            </a:r>
            <a:r>
              <a:rPr lang="es-ES" sz="1600" dirty="0">
                <a:solidFill>
                  <a:srgbClr val="244061"/>
                </a:solidFill>
                <a:latin typeface="Candara" pitchFamily="34" charset="0"/>
                <a:sym typeface="Museo Sans 500"/>
              </a:rPr>
              <a:t>Mejoramiento de la Virginia – Asía; 26 Km de Mejoramiento y 4 Km nuevos de calzada sencilla.</a:t>
            </a: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Fecha de Inicio: </a:t>
            </a:r>
            <a:r>
              <a:rPr lang="es-ES" sz="1600" dirty="0">
                <a:solidFill>
                  <a:srgbClr val="244061"/>
                </a:solidFill>
                <a:latin typeface="Candara" pitchFamily="34" charset="0"/>
                <a:sym typeface="Museo Sans 500"/>
              </a:rPr>
              <a:t>30 de octubre de 2015, actividades </a:t>
            </a:r>
            <a:r>
              <a:rPr lang="es-CO" sz="1600" dirty="0">
                <a:solidFill>
                  <a:srgbClr val="244061"/>
                </a:solidFill>
                <a:latin typeface="Candara" pitchFamily="34" charset="0"/>
                <a:sym typeface="Museo Sans 500"/>
              </a:rPr>
              <a:t>de corte y nivelación zona de ampliación.</a:t>
            </a:r>
          </a:p>
          <a:p>
            <a:pPr algn="just" eaLnBrk="1" fontAlgn="auto" hangingPunct="1">
              <a:spcBef>
                <a:spcPts val="0"/>
              </a:spcBef>
              <a:spcAft>
                <a:spcPts val="0"/>
              </a:spcAft>
              <a:buClr>
                <a:srgbClr val="3A4A98"/>
              </a:buClr>
              <a:buSzPct val="120000"/>
            </a:pP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chemeClr val="tx2"/>
                </a:solidFill>
                <a:latin typeface="Candara" pitchFamily="34" charset="0"/>
                <a:sym typeface="Museo Sans 500"/>
              </a:rPr>
              <a:t>Estado Actual: </a:t>
            </a:r>
            <a:r>
              <a:rPr lang="es-ES" sz="1600" dirty="0">
                <a:solidFill>
                  <a:schemeClr val="tx2"/>
                </a:solidFill>
                <a:latin typeface="Candara" pitchFamily="34" charset="0"/>
                <a:sym typeface="Museo Sans 500"/>
              </a:rPr>
              <a:t>En l</a:t>
            </a:r>
            <a:r>
              <a:rPr lang="es-CO" sz="1600" dirty="0">
                <a:solidFill>
                  <a:schemeClr val="tx2"/>
                </a:solidFill>
                <a:latin typeface="Candara" pitchFamily="34" charset="0"/>
                <a:sym typeface="Museo Sans 500"/>
              </a:rPr>
              <a:t>a variante La Virginia se ejecuta el cercado, descapote, extendido y compactado de material de restitución tipo rajón de la Cantera Travesía.</a:t>
            </a: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CO" sz="1600" b="1" i="1" dirty="0">
                <a:solidFill>
                  <a:schemeClr val="tx2"/>
                </a:solidFill>
                <a:latin typeface="Candara" pitchFamily="34" charset="0"/>
                <a:sym typeface="Museo Sans 500"/>
              </a:rPr>
              <a:t>Inconvenientes: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CO" sz="1600" dirty="0">
                <a:solidFill>
                  <a:srgbClr val="244061"/>
                </a:solidFill>
                <a:latin typeface="Candara" pitchFamily="34" charset="0"/>
                <a:sym typeface="Museo Sans 500"/>
              </a:rPr>
              <a:t>Se firmó de convenio con Ecopetrol- traslado de redes</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CO" sz="1600" dirty="0">
                <a:solidFill>
                  <a:srgbClr val="244061"/>
                </a:solidFill>
                <a:latin typeface="Candara" pitchFamily="34" charset="0"/>
                <a:sym typeface="Museo Sans 500"/>
              </a:rPr>
              <a:t>Invasión Barrio El Jardín UF1 después del Puente Jaramillo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Plazo de Construcción: </a:t>
            </a:r>
            <a:r>
              <a:rPr lang="es-ES" sz="1600" dirty="0">
                <a:solidFill>
                  <a:srgbClr val="244061"/>
                </a:solidFill>
                <a:latin typeface="Candara" pitchFamily="34" charset="0"/>
                <a:sym typeface="Museo Sans 500"/>
              </a:rPr>
              <a:t>720 días UF 1 (30 de octubre de 2015 al 16 de octubre de 2017), plazo del proyecto fase de construcción 5 años.</a:t>
            </a:r>
          </a:p>
        </p:txBody>
      </p:sp>
      <p:pic>
        <p:nvPicPr>
          <p:cNvPr id="2" name="Imagen 1"/>
          <p:cNvPicPr>
            <a:picLocks noChangeAspect="1"/>
          </p:cNvPicPr>
          <p:nvPr/>
        </p:nvPicPr>
        <p:blipFill>
          <a:blip r:embed="rId8" cstate="print"/>
          <a:stretch>
            <a:fillRect/>
          </a:stretch>
        </p:blipFill>
        <p:spPr>
          <a:xfrm>
            <a:off x="983432" y="1772816"/>
            <a:ext cx="3533775" cy="3629025"/>
          </a:xfrm>
          <a:prstGeom prst="rect">
            <a:avLst/>
          </a:prstGeom>
        </p:spPr>
      </p:pic>
      <p:sp>
        <p:nvSpPr>
          <p:cNvPr id="14" name="Title 11"/>
          <p:cNvSpPr>
            <a:spLocks noGrp="1"/>
          </p:cNvSpPr>
          <p:nvPr>
            <p:ph type="title"/>
          </p:nvPr>
        </p:nvSpPr>
        <p:spPr>
          <a:xfrm>
            <a:off x="1810247" y="262341"/>
            <a:ext cx="8595361" cy="748669"/>
          </a:xfrm>
        </p:spPr>
        <p:txBody>
          <a:bodyPr/>
          <a:lstStyle/>
          <a:p>
            <a:r>
              <a:rPr lang="en-US" dirty="0"/>
              <a:t>	Autopista Conexión Pacífico 3</a:t>
            </a:r>
          </a:p>
        </p:txBody>
      </p:sp>
      <p:sp>
        <p:nvSpPr>
          <p:cNvPr id="15" name="CuadroTexto 14"/>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2</a:t>
            </a:r>
            <a:endParaRPr lang="es-CO" b="1" dirty="0">
              <a:solidFill>
                <a:srgbClr val="386295"/>
              </a:solidFill>
              <a:latin typeface="Calibri"/>
              <a:cs typeface="+mn-cs"/>
            </a:endParaRPr>
          </a:p>
        </p:txBody>
      </p:sp>
    </p:spTree>
    <p:extLst>
      <p:ext uri="{BB962C8B-B14F-4D97-AF65-F5344CB8AC3E}">
        <p14:creationId xmlns:p14="http://schemas.microsoft.com/office/powerpoint/2010/main" val="132017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3464"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6</a:t>
            </a:fld>
            <a:endParaRPr lang="es-CO" dirty="0">
              <a:solidFill>
                <a:srgbClr val="244061">
                  <a:tint val="75000"/>
                </a:srgbClr>
              </a:solidFill>
            </a:endParaRPr>
          </a:p>
        </p:txBody>
      </p:sp>
      <p:sp>
        <p:nvSpPr>
          <p:cNvPr id="5" name="Content Placeholder 2"/>
          <p:cNvSpPr txBox="1">
            <a:spLocks/>
          </p:cNvSpPr>
          <p:nvPr>
            <p:custDataLst>
              <p:tags r:id="rId3"/>
            </p:custDataLst>
          </p:nvPr>
        </p:nvSpPr>
        <p:spPr bwMode="auto">
          <a:xfrm>
            <a:off x="5663952" y="1628800"/>
            <a:ext cx="4655128"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Unidad Funcional en ejecución: </a:t>
            </a:r>
            <a:r>
              <a:rPr lang="es-ES" sz="1600" dirty="0">
                <a:solidFill>
                  <a:srgbClr val="244061"/>
                </a:solidFill>
                <a:latin typeface="Candara" pitchFamily="34" charset="0"/>
                <a:sym typeface="Museo Sans 500"/>
              </a:rPr>
              <a:t>UF 3,1 Tres Puertas - </a:t>
            </a:r>
            <a:r>
              <a:rPr lang="es-ES" sz="1600" dirty="0" err="1">
                <a:solidFill>
                  <a:srgbClr val="244061"/>
                </a:solidFill>
                <a:latin typeface="Candara" pitchFamily="34" charset="0"/>
                <a:sym typeface="Museo Sans 500"/>
              </a:rPr>
              <a:t>Irra</a:t>
            </a: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Tipo de Intervención: </a:t>
            </a:r>
            <a:r>
              <a:rPr lang="es-CO" sz="1600" dirty="0">
                <a:solidFill>
                  <a:srgbClr val="244061"/>
                </a:solidFill>
                <a:latin typeface="Candara" pitchFamily="34" charset="0"/>
                <a:sym typeface="Museo Sans 500"/>
              </a:rPr>
              <a:t>Mejoramiento de la vía existente Tres Puertas-</a:t>
            </a:r>
            <a:r>
              <a:rPr lang="es-CO" sz="1600" dirty="0" err="1">
                <a:solidFill>
                  <a:srgbClr val="244061"/>
                </a:solidFill>
                <a:latin typeface="Candara" pitchFamily="34" charset="0"/>
                <a:sym typeface="Museo Sans 500"/>
              </a:rPr>
              <a:t>Irra</a:t>
            </a:r>
            <a:r>
              <a:rPr lang="es-CO" sz="1600" dirty="0">
                <a:solidFill>
                  <a:srgbClr val="244061"/>
                </a:solidFill>
                <a:latin typeface="Candara" pitchFamily="34" charset="0"/>
                <a:sym typeface="Museo Sans 500"/>
              </a:rPr>
              <a:t>. 24 Km.</a:t>
            </a: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Fecha de Inicio: </a:t>
            </a:r>
            <a:r>
              <a:rPr lang="es-ES" sz="1600" dirty="0">
                <a:solidFill>
                  <a:srgbClr val="244061"/>
                </a:solidFill>
                <a:latin typeface="Candara" pitchFamily="34" charset="0"/>
                <a:sym typeface="Museo Sans 500"/>
              </a:rPr>
              <a:t>14 de mayo de 2016, actividades preliminares de replanteo, desmonte y traslado de cercas, y trabajos de topografía. </a:t>
            </a: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chemeClr val="tx2"/>
                </a:solidFill>
                <a:latin typeface="Candara" pitchFamily="34" charset="0"/>
                <a:sym typeface="Museo Sans 500"/>
              </a:rPr>
              <a:t>Estado Actual: </a:t>
            </a:r>
            <a:r>
              <a:rPr lang="es-ES" sz="1600" dirty="0">
                <a:solidFill>
                  <a:schemeClr val="tx2"/>
                </a:solidFill>
                <a:latin typeface="Candara" pitchFamily="34" charset="0"/>
                <a:sym typeface="Museo Sans 500"/>
              </a:rPr>
              <a:t>L</a:t>
            </a:r>
            <a:r>
              <a:rPr lang="es-CO" sz="1600" dirty="0">
                <a:solidFill>
                  <a:schemeClr val="tx2"/>
                </a:solidFill>
                <a:latin typeface="Candara" pitchFamily="34" charset="0"/>
                <a:sym typeface="Museo Sans 500"/>
              </a:rPr>
              <a:t>as actividades se adelantan según la disponibilidad predial en la Unidad Funcional</a:t>
            </a: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CO"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CO" sz="1600" b="1" i="1" dirty="0">
                <a:solidFill>
                  <a:schemeClr val="tx2"/>
                </a:solidFill>
                <a:latin typeface="Candara" pitchFamily="34" charset="0"/>
                <a:sym typeface="Museo Sans 500"/>
              </a:rPr>
              <a:t>Inconvenientes: </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CO" sz="1600" dirty="0">
                <a:solidFill>
                  <a:srgbClr val="244061"/>
                </a:solidFill>
                <a:latin typeface="Candara" pitchFamily="34" charset="0"/>
                <a:sym typeface="Museo Sans 500"/>
              </a:rPr>
              <a:t>Limitación a permisos de intervención temporal en longitudes no continuas.</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endParaRPr lang="es-ES" sz="16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600" b="1" dirty="0">
                <a:solidFill>
                  <a:srgbClr val="244061"/>
                </a:solidFill>
                <a:latin typeface="Candara" pitchFamily="34" charset="0"/>
                <a:sym typeface="Museo Sans 500"/>
              </a:rPr>
              <a:t>Plazo de Construcción: </a:t>
            </a:r>
            <a:r>
              <a:rPr lang="es-ES" sz="1600" dirty="0">
                <a:solidFill>
                  <a:srgbClr val="244061"/>
                </a:solidFill>
                <a:latin typeface="Candara" pitchFamily="34" charset="0"/>
                <a:sym typeface="Museo Sans 500"/>
              </a:rPr>
              <a:t>1440 días UF 3,1 (14 de mayo de 2016 al 09 de octubre de 2019)</a:t>
            </a:r>
          </a:p>
        </p:txBody>
      </p:sp>
      <p:pic>
        <p:nvPicPr>
          <p:cNvPr id="2" name="Imagen 1"/>
          <p:cNvPicPr>
            <a:picLocks noChangeAspect="1"/>
          </p:cNvPicPr>
          <p:nvPr/>
        </p:nvPicPr>
        <p:blipFill>
          <a:blip r:embed="rId8" cstate="print"/>
          <a:stretch>
            <a:fillRect/>
          </a:stretch>
        </p:blipFill>
        <p:spPr>
          <a:xfrm>
            <a:off x="983432" y="1772816"/>
            <a:ext cx="3533775" cy="3629025"/>
          </a:xfrm>
          <a:prstGeom prst="rect">
            <a:avLst/>
          </a:prstGeom>
        </p:spPr>
      </p:pic>
      <p:sp>
        <p:nvSpPr>
          <p:cNvPr id="14" name="Title 11"/>
          <p:cNvSpPr>
            <a:spLocks noGrp="1"/>
          </p:cNvSpPr>
          <p:nvPr>
            <p:ph type="title"/>
          </p:nvPr>
        </p:nvSpPr>
        <p:spPr>
          <a:xfrm>
            <a:off x="1810247" y="262341"/>
            <a:ext cx="8595361" cy="748669"/>
          </a:xfrm>
        </p:spPr>
        <p:txBody>
          <a:bodyPr/>
          <a:lstStyle/>
          <a:p>
            <a:r>
              <a:rPr lang="en-US" dirty="0"/>
              <a:t>	Autopista Conexión Pacífico 3</a:t>
            </a:r>
          </a:p>
        </p:txBody>
      </p:sp>
      <p:sp>
        <p:nvSpPr>
          <p:cNvPr id="15" name="CuadroTexto 14"/>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2</a:t>
            </a:r>
            <a:endParaRPr lang="es-CO" b="1" dirty="0">
              <a:solidFill>
                <a:srgbClr val="386295"/>
              </a:solidFill>
              <a:latin typeface="Calibri"/>
              <a:cs typeface="+mn-cs"/>
            </a:endParaRPr>
          </a:p>
        </p:txBody>
      </p:sp>
    </p:spTree>
    <p:extLst>
      <p:ext uri="{BB962C8B-B14F-4D97-AF65-F5344CB8AC3E}">
        <p14:creationId xmlns:p14="http://schemas.microsoft.com/office/powerpoint/2010/main" val="2505955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4488"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7</a:t>
            </a:fld>
            <a:endParaRPr lang="es-CO" dirty="0">
              <a:solidFill>
                <a:srgbClr val="244061">
                  <a:tint val="75000"/>
                </a:srgbClr>
              </a:solidFill>
            </a:endParaRPr>
          </a:p>
        </p:txBody>
      </p:sp>
      <p:graphicFrame>
        <p:nvGraphicFramePr>
          <p:cNvPr id="2" name="Tabla 1"/>
          <p:cNvGraphicFramePr>
            <a:graphicFrameLocks noGrp="1"/>
          </p:cNvGraphicFramePr>
          <p:nvPr>
            <p:extLst/>
          </p:nvPr>
        </p:nvGraphicFramePr>
        <p:xfrm>
          <a:off x="1093664" y="3078516"/>
          <a:ext cx="2829774" cy="1188720"/>
        </p:xfrm>
        <a:graphic>
          <a:graphicData uri="http://schemas.openxmlformats.org/drawingml/2006/table">
            <a:tbl>
              <a:tblPr>
                <a:tableStyleId>{5C22544A-7EE6-4342-B048-85BDC9FD1C3A}</a:tableStyleId>
              </a:tblPr>
              <a:tblGrid>
                <a:gridCol w="2829774">
                  <a:extLst>
                    <a:ext uri="{9D8B030D-6E8A-4147-A177-3AD203B41FA5}">
                      <a16:colId xmlns:a16="http://schemas.microsoft.com/office/drawing/2014/main" val="20000"/>
                    </a:ext>
                  </a:extLst>
                </a:gridCol>
              </a:tblGrid>
              <a:tr h="817727">
                <a:tc>
                  <a:txBody>
                    <a:bodyPr/>
                    <a:lstStyle/>
                    <a:p>
                      <a:pPr marL="0" algn="ctr" defTabSz="914400" rtl="0" eaLnBrk="1" fontAlgn="ctr" latinLnBrk="0" hangingPunct="1"/>
                      <a:endParaRPr lang="es-CO" sz="1200" u="none" strike="noStrike" kern="1200" dirty="0">
                        <a:solidFill>
                          <a:schemeClr val="dk1"/>
                        </a:solidFill>
                        <a:effectLst/>
                        <a:latin typeface="+mn-lt"/>
                        <a:ea typeface="+mn-ea"/>
                        <a:cs typeface="+mn-cs"/>
                      </a:endParaRPr>
                    </a:p>
                    <a:p>
                      <a:pPr marL="0" algn="ctr" defTabSz="914400" rtl="0" eaLnBrk="1" fontAlgn="ctr" latinLnBrk="0" hangingPunct="1"/>
                      <a:r>
                        <a:rPr lang="es-CO" sz="1200" u="none" strike="noStrike" kern="1200" dirty="0">
                          <a:solidFill>
                            <a:schemeClr val="dk1"/>
                          </a:solidFill>
                          <a:effectLst/>
                          <a:latin typeface="+mn-lt"/>
                          <a:ea typeface="+mn-ea"/>
                          <a:cs typeface="+mn-cs"/>
                        </a:rPr>
                        <a:t>UF1 Variante La Virginia Puente Río Risaralda, Camisas metálicas hincadas para las excavaciones de los pilotes internos Tipo 13 de 1.60 m de diámetro.</a:t>
                      </a:r>
                    </a:p>
                  </a:txBody>
                  <a:tcPr marL="0" marR="0" marT="0" marB="0"/>
                </a:tc>
                <a:extLst>
                  <a:ext uri="{0D108BD9-81ED-4DB2-BD59-A6C34878D82A}">
                    <a16:rowId xmlns:a16="http://schemas.microsoft.com/office/drawing/2014/main" val="10000"/>
                  </a:ext>
                </a:extLst>
              </a:tr>
              <a:tr h="245318">
                <a:tc>
                  <a:txBody>
                    <a:bodyPr/>
                    <a:lstStyle/>
                    <a:p>
                      <a:endParaRPr lang="es-CO" dirty="0"/>
                    </a:p>
                  </a:txBody>
                  <a:tcPr marL="0" marR="0" marT="0" marB="0" anchor="ctr"/>
                </a:tc>
                <a:extLst>
                  <a:ext uri="{0D108BD9-81ED-4DB2-BD59-A6C34878D82A}">
                    <a16:rowId xmlns:a16="http://schemas.microsoft.com/office/drawing/2014/main" val="10001"/>
                  </a:ext>
                </a:extLst>
              </a:tr>
            </a:tbl>
          </a:graphicData>
        </a:graphic>
      </p:graphicFrame>
      <p:graphicFrame>
        <p:nvGraphicFramePr>
          <p:cNvPr id="3" name="Tabla 2"/>
          <p:cNvGraphicFramePr>
            <a:graphicFrameLocks noGrp="1"/>
          </p:cNvGraphicFramePr>
          <p:nvPr>
            <p:extLst/>
          </p:nvPr>
        </p:nvGraphicFramePr>
        <p:xfrm>
          <a:off x="4318004" y="3121667"/>
          <a:ext cx="2865497" cy="883920"/>
        </p:xfrm>
        <a:graphic>
          <a:graphicData uri="http://schemas.openxmlformats.org/drawingml/2006/table">
            <a:tbl>
              <a:tblPr>
                <a:tableStyleId>{5C22544A-7EE6-4342-B048-85BDC9FD1C3A}</a:tableStyleId>
              </a:tblPr>
              <a:tblGrid>
                <a:gridCol w="2865497">
                  <a:extLst>
                    <a:ext uri="{9D8B030D-6E8A-4147-A177-3AD203B41FA5}">
                      <a16:colId xmlns:a16="http://schemas.microsoft.com/office/drawing/2014/main" val="20000"/>
                    </a:ext>
                  </a:extLst>
                </a:gridCol>
              </a:tblGrid>
              <a:tr h="103044">
                <a:tc>
                  <a:txBody>
                    <a:bodyPr/>
                    <a:lstStyle/>
                    <a:p>
                      <a:pPr algn="l" fontAlgn="b"/>
                      <a:r>
                        <a:rPr lang="es-CO" sz="1000" u="none" strike="noStrike" dirty="0">
                          <a:effectLst/>
                        </a:rPr>
                        <a:t> </a:t>
                      </a:r>
                      <a:endParaRPr lang="es-CO"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0000"/>
                  </a:ext>
                </a:extLst>
              </a:tr>
              <a:tr h="247307">
                <a:tc>
                  <a:txBody>
                    <a:bodyPr/>
                    <a:lstStyle/>
                    <a:p>
                      <a:pPr algn="ctr" fontAlgn="ctr"/>
                      <a:r>
                        <a:rPr lang="es-CO" sz="1200" u="none" strike="noStrike" dirty="0">
                          <a:effectLst/>
                        </a:rPr>
                        <a:t>UF1 Variante La Virginia</a:t>
                      </a:r>
                      <a:r>
                        <a:rPr lang="es-CO" sz="1200" u="none" strike="noStrike" baseline="0" dirty="0">
                          <a:effectLst/>
                        </a:rPr>
                        <a:t> Puente de la Intersección a desnivel Tipo Trompeta, Avance de la fundición de los tramos aéreos de los pilotes.</a:t>
                      </a:r>
                      <a:endParaRPr lang="es-CO" sz="12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001"/>
                  </a:ext>
                </a:extLst>
              </a:tr>
            </a:tbl>
          </a:graphicData>
        </a:graphic>
      </p:graphicFrame>
      <p:graphicFrame>
        <p:nvGraphicFramePr>
          <p:cNvPr id="4" name="Tabla 3"/>
          <p:cNvGraphicFramePr>
            <a:graphicFrameLocks noGrp="1"/>
          </p:cNvGraphicFramePr>
          <p:nvPr>
            <p:extLst/>
          </p:nvPr>
        </p:nvGraphicFramePr>
        <p:xfrm>
          <a:off x="7588656" y="3064501"/>
          <a:ext cx="2839670" cy="792658"/>
        </p:xfrm>
        <a:graphic>
          <a:graphicData uri="http://schemas.openxmlformats.org/drawingml/2006/table">
            <a:tbl>
              <a:tblPr>
                <a:tableStyleId>{5C22544A-7EE6-4342-B048-85BDC9FD1C3A}</a:tableStyleId>
              </a:tblPr>
              <a:tblGrid>
                <a:gridCol w="2839670">
                  <a:extLst>
                    <a:ext uri="{9D8B030D-6E8A-4147-A177-3AD203B41FA5}">
                      <a16:colId xmlns:a16="http://schemas.microsoft.com/office/drawing/2014/main" val="20000"/>
                    </a:ext>
                  </a:extLst>
                </a:gridCol>
              </a:tblGrid>
              <a:tr h="172317">
                <a:tc>
                  <a:txBody>
                    <a:bodyPr/>
                    <a:lstStyle/>
                    <a:p>
                      <a:pPr algn="l" fontAlgn="b"/>
                      <a:r>
                        <a:rPr lang="es-CO" sz="1000" u="none" strike="noStrike" dirty="0">
                          <a:effectLst/>
                        </a:rPr>
                        <a:t> </a:t>
                      </a:r>
                      <a:endParaRPr lang="es-CO"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0000"/>
                  </a:ext>
                </a:extLst>
              </a:tr>
              <a:tr h="620341">
                <a:tc>
                  <a:txBody>
                    <a:bodyPr/>
                    <a:lstStyle/>
                    <a:p>
                      <a:pPr marL="0" algn="ctr" defTabSz="914400" rtl="0" eaLnBrk="1" fontAlgn="ctr" latinLnBrk="0" hangingPunct="1"/>
                      <a:r>
                        <a:rPr lang="es-CO" sz="1200" u="none" strike="noStrike" kern="1200" dirty="0">
                          <a:solidFill>
                            <a:schemeClr val="dk1"/>
                          </a:solidFill>
                          <a:effectLst/>
                          <a:latin typeface="+mn-lt"/>
                          <a:ea typeface="+mn-ea"/>
                          <a:cs typeface="+mn-cs"/>
                        </a:rPr>
                        <a:t>UF1 Variante La Virginia  K 143+500 - K 143+730, Panorámica avance de la excavación y restitución.</a:t>
                      </a:r>
                    </a:p>
                  </a:txBody>
                  <a:tcPr marL="0" marR="0" marT="0" marB="0" anchor="ctr"/>
                </a:tc>
                <a:extLst>
                  <a:ext uri="{0D108BD9-81ED-4DB2-BD59-A6C34878D82A}">
                    <a16:rowId xmlns:a16="http://schemas.microsoft.com/office/drawing/2014/main" val="10001"/>
                  </a:ext>
                </a:extLst>
              </a:tr>
            </a:tbl>
          </a:graphicData>
        </a:graphic>
      </p:graphicFrame>
      <p:graphicFrame>
        <p:nvGraphicFramePr>
          <p:cNvPr id="11" name="Tabla 10"/>
          <p:cNvGraphicFramePr>
            <a:graphicFrameLocks noGrp="1"/>
          </p:cNvGraphicFramePr>
          <p:nvPr>
            <p:extLst/>
          </p:nvPr>
        </p:nvGraphicFramePr>
        <p:xfrm>
          <a:off x="1060360" y="5822154"/>
          <a:ext cx="2900697" cy="518160"/>
        </p:xfrm>
        <a:graphic>
          <a:graphicData uri="http://schemas.openxmlformats.org/drawingml/2006/table">
            <a:tbl>
              <a:tblPr>
                <a:tableStyleId>{5C22544A-7EE6-4342-B048-85BDC9FD1C3A}</a:tableStyleId>
              </a:tblPr>
              <a:tblGrid>
                <a:gridCol w="2900697">
                  <a:extLst>
                    <a:ext uri="{9D8B030D-6E8A-4147-A177-3AD203B41FA5}">
                      <a16:colId xmlns:a16="http://schemas.microsoft.com/office/drawing/2014/main" val="20000"/>
                    </a:ext>
                  </a:extLst>
                </a:gridCol>
              </a:tblGrid>
              <a:tr h="137428">
                <a:tc>
                  <a:txBody>
                    <a:bodyPr/>
                    <a:lstStyle/>
                    <a:p>
                      <a:pPr algn="l" fontAlgn="b"/>
                      <a:r>
                        <a:rPr lang="es-CO" sz="1000" u="none" strike="noStrike" dirty="0">
                          <a:effectLst/>
                        </a:rPr>
                        <a:t>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0"/>
                  </a:ext>
                </a:extLst>
              </a:tr>
              <a:tr h="329827">
                <a:tc>
                  <a:txBody>
                    <a:bodyPr/>
                    <a:lstStyle/>
                    <a:p>
                      <a:pPr algn="ctr" fontAlgn="ctr"/>
                      <a:r>
                        <a:rPr lang="pt-BR" sz="1200" u="none" strike="noStrike" dirty="0">
                          <a:effectLst/>
                        </a:rPr>
                        <a:t>UF 3.1 PR 34+400 CI, </a:t>
                      </a:r>
                      <a:r>
                        <a:rPr lang="pt-BR" sz="1200" u="none" strike="noStrike" dirty="0" err="1">
                          <a:effectLst/>
                        </a:rPr>
                        <a:t>Ruta</a:t>
                      </a:r>
                      <a:r>
                        <a:rPr lang="pt-BR" sz="1200" u="none" strike="noStrike" dirty="0">
                          <a:effectLst/>
                        </a:rPr>
                        <a:t> 2903. </a:t>
                      </a:r>
                    </a:p>
                    <a:p>
                      <a:pPr algn="ctr" fontAlgn="ctr"/>
                      <a:r>
                        <a:rPr lang="pt-BR" sz="1200" u="none" strike="noStrike" dirty="0" err="1">
                          <a:effectLst/>
                        </a:rPr>
                        <a:t>Excavaciones</a:t>
                      </a:r>
                      <a:r>
                        <a:rPr lang="pt-BR" sz="1200" u="none" strike="noStrike" dirty="0">
                          <a:effectLst/>
                        </a:rPr>
                        <a:t>.</a:t>
                      </a:r>
                      <a:endParaRPr lang="es-CO" sz="12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001"/>
                  </a:ext>
                </a:extLst>
              </a:tr>
            </a:tbl>
          </a:graphicData>
        </a:graphic>
      </p:graphicFrame>
      <p:graphicFrame>
        <p:nvGraphicFramePr>
          <p:cNvPr id="22" name="Tabla 21"/>
          <p:cNvGraphicFramePr>
            <a:graphicFrameLocks noGrp="1"/>
          </p:cNvGraphicFramePr>
          <p:nvPr>
            <p:extLst/>
          </p:nvPr>
        </p:nvGraphicFramePr>
        <p:xfrm>
          <a:off x="4140867" y="5921025"/>
          <a:ext cx="3082064" cy="375285"/>
        </p:xfrm>
        <a:graphic>
          <a:graphicData uri="http://schemas.openxmlformats.org/drawingml/2006/table">
            <a:tbl>
              <a:tblPr>
                <a:tableStyleId>{5C22544A-7EE6-4342-B048-85BDC9FD1C3A}</a:tableStyleId>
              </a:tblPr>
              <a:tblGrid>
                <a:gridCol w="3082064">
                  <a:extLst>
                    <a:ext uri="{9D8B030D-6E8A-4147-A177-3AD203B41FA5}">
                      <a16:colId xmlns:a16="http://schemas.microsoft.com/office/drawing/2014/main" val="20000"/>
                    </a:ext>
                  </a:extLst>
                </a:gridCol>
              </a:tblGrid>
              <a:tr h="0">
                <a:tc>
                  <a:txBody>
                    <a:bodyPr/>
                    <a:lstStyle/>
                    <a:p>
                      <a:pPr algn="ctr" fontAlgn="ctr"/>
                      <a:r>
                        <a:rPr lang="es-CO" sz="1200" u="none" strike="noStrike" dirty="0">
                          <a:effectLst/>
                        </a:rPr>
                        <a:t>UF 3.1 PR 34+400 CI, Ruta 2903. </a:t>
                      </a:r>
                    </a:p>
                    <a:p>
                      <a:pPr algn="ctr" fontAlgn="ctr"/>
                      <a:r>
                        <a:rPr lang="es-CO" sz="1200" u="none" strike="noStrike" dirty="0">
                          <a:effectLst/>
                        </a:rPr>
                        <a:t>Excavaciones.</a:t>
                      </a:r>
                      <a:endParaRPr lang="es-CO"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8" name="Tabla 27"/>
          <p:cNvGraphicFramePr>
            <a:graphicFrameLocks noGrp="1"/>
          </p:cNvGraphicFramePr>
          <p:nvPr>
            <p:extLst/>
          </p:nvPr>
        </p:nvGraphicFramePr>
        <p:xfrm>
          <a:off x="7569217" y="5922758"/>
          <a:ext cx="2704909" cy="365760"/>
        </p:xfrm>
        <a:graphic>
          <a:graphicData uri="http://schemas.openxmlformats.org/drawingml/2006/table">
            <a:tbl>
              <a:tblPr>
                <a:tableStyleId>{5C22544A-7EE6-4342-B048-85BDC9FD1C3A}</a:tableStyleId>
              </a:tblPr>
              <a:tblGrid>
                <a:gridCol w="2704909">
                  <a:extLst>
                    <a:ext uri="{9D8B030D-6E8A-4147-A177-3AD203B41FA5}">
                      <a16:colId xmlns:a16="http://schemas.microsoft.com/office/drawing/2014/main" val="20000"/>
                    </a:ext>
                  </a:extLst>
                </a:gridCol>
              </a:tblGrid>
              <a:tr h="0">
                <a:tc>
                  <a:txBody>
                    <a:bodyPr/>
                    <a:lstStyle/>
                    <a:p>
                      <a:pPr algn="ctr" fontAlgn="ctr"/>
                      <a:r>
                        <a:rPr lang="es-CO" sz="1200" u="none" strike="noStrike" dirty="0">
                          <a:effectLst/>
                        </a:rPr>
                        <a:t>UF 3.1 PR 31+480 CI, Ruta 2903. </a:t>
                      </a:r>
                    </a:p>
                    <a:p>
                      <a:pPr algn="ctr" fontAlgn="ctr"/>
                      <a:r>
                        <a:rPr lang="es-CO" sz="1200" u="none" strike="noStrike" dirty="0">
                          <a:effectLst/>
                        </a:rPr>
                        <a:t>Excavaciones Curva Las Cabras.</a:t>
                      </a:r>
                      <a:endParaRPr lang="es-CO" sz="12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000"/>
                  </a:ext>
                </a:extLst>
              </a:tr>
            </a:tbl>
          </a:graphicData>
        </a:graphic>
      </p:graphicFrame>
      <p:sp>
        <p:nvSpPr>
          <p:cNvPr id="24" name="Title 11"/>
          <p:cNvSpPr>
            <a:spLocks noGrp="1"/>
          </p:cNvSpPr>
          <p:nvPr>
            <p:ph type="title"/>
          </p:nvPr>
        </p:nvSpPr>
        <p:spPr>
          <a:xfrm>
            <a:off x="1810247" y="262341"/>
            <a:ext cx="8595361" cy="748669"/>
          </a:xfrm>
        </p:spPr>
        <p:txBody>
          <a:bodyPr/>
          <a:lstStyle/>
          <a:p>
            <a:r>
              <a:rPr lang="en-US" dirty="0"/>
              <a:t>	Autopista Conexión Pacífico 3</a:t>
            </a:r>
          </a:p>
        </p:txBody>
      </p:sp>
      <p:sp>
        <p:nvSpPr>
          <p:cNvPr id="25" name="CuadroTexto 24"/>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2</a:t>
            </a:r>
            <a:endParaRPr lang="es-CO" b="1" dirty="0">
              <a:solidFill>
                <a:srgbClr val="386295"/>
              </a:solidFill>
              <a:latin typeface="Calibri"/>
              <a:cs typeface="+mn-cs"/>
            </a:endParaRPr>
          </a:p>
        </p:txBody>
      </p:sp>
      <p:pic>
        <p:nvPicPr>
          <p:cNvPr id="26" name="0 Imagen"/>
          <p:cNvPicPr/>
          <p:nvPr/>
        </p:nvPicPr>
        <p:blipFill>
          <a:blip r:embed="rId7" cstate="email">
            <a:extLst>
              <a:ext uri="{28A0092B-C50C-407E-A947-70E740481C1C}">
                <a14:useLocalDpi xmlns:a14="http://schemas.microsoft.com/office/drawing/2010/main"/>
              </a:ext>
            </a:extLst>
          </a:blip>
          <a:stretch>
            <a:fillRect/>
          </a:stretch>
        </p:blipFill>
        <p:spPr>
          <a:xfrm>
            <a:off x="1188908" y="1356398"/>
            <a:ext cx="2723943" cy="1774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0 Imagen"/>
          <p:cNvPicPr/>
          <p:nvPr/>
        </p:nvPicPr>
        <p:blipFill>
          <a:blip r:embed="rId8" cstate="email">
            <a:extLst>
              <a:ext uri="{28A0092B-C50C-407E-A947-70E740481C1C}">
                <a14:useLocalDpi xmlns:a14="http://schemas.microsoft.com/office/drawing/2010/main"/>
              </a:ext>
            </a:extLst>
          </a:blip>
          <a:stretch>
            <a:fillRect/>
          </a:stretch>
        </p:blipFill>
        <p:spPr>
          <a:xfrm>
            <a:off x="4339180" y="1329619"/>
            <a:ext cx="2823148" cy="1808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0 Imagen"/>
          <p:cNvPicPr/>
          <p:nvPr/>
        </p:nvPicPr>
        <p:blipFill>
          <a:blip r:embed="rId9" cstate="email">
            <a:extLst>
              <a:ext uri="{28A0092B-C50C-407E-A947-70E740481C1C}">
                <a14:useLocalDpi xmlns:a14="http://schemas.microsoft.com/office/drawing/2010/main"/>
              </a:ext>
            </a:extLst>
          </a:blip>
          <a:stretch>
            <a:fillRect/>
          </a:stretch>
        </p:blipFill>
        <p:spPr>
          <a:xfrm>
            <a:off x="7588656" y="1334031"/>
            <a:ext cx="2708188" cy="1803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17 Imagen"/>
          <p:cNvPicPr/>
          <p:nvPr/>
        </p:nvPicPr>
        <p:blipFill>
          <a:blip r:embed="rId10" cstate="print">
            <a:extLst>
              <a:ext uri="{BEBA8EAE-BF5A-486C-A8C5-ECC9F3942E4B}">
                <a14:imgProps xmlns:a14="http://schemas.microsoft.com/office/drawing/2010/main">
                  <a14:imgLayer r:embed="rId11">
                    <a14:imgEffect>
                      <a14:sharpenSoften amount="1000"/>
                    </a14:imgEffect>
                    <a14:imgEffect>
                      <a14:brightnessContrast contrast="-16000"/>
                    </a14:imgEffect>
                  </a14:imgLayer>
                </a14:imgProps>
              </a:ext>
              <a:ext uri="{28A0092B-C50C-407E-A947-70E740481C1C}">
                <a14:useLocalDpi xmlns:a14="http://schemas.microsoft.com/office/drawing/2010/main" val="0"/>
              </a:ext>
            </a:extLst>
          </a:blip>
          <a:stretch>
            <a:fillRect/>
          </a:stretch>
        </p:blipFill>
        <p:spPr>
          <a:xfrm>
            <a:off x="1188908" y="4058369"/>
            <a:ext cx="2772149" cy="1763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57 Imagen"/>
          <p:cNvPicPr/>
          <p:nvPr/>
        </p:nvPicPr>
        <p:blipFill>
          <a:blip r:embed="rId12" cstate="email">
            <a:extLst>
              <a:ext uri="{28A0092B-C50C-407E-A947-70E740481C1C}">
                <a14:useLocalDpi xmlns:a14="http://schemas.microsoft.com/office/drawing/2010/main" val="0"/>
              </a:ext>
            </a:extLst>
          </a:blip>
          <a:stretch>
            <a:fillRect/>
          </a:stretch>
        </p:blipFill>
        <p:spPr>
          <a:xfrm>
            <a:off x="4339180" y="4058369"/>
            <a:ext cx="2844321" cy="1763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20 Imagen"/>
          <p:cNvPicPr/>
          <p:nvPr/>
        </p:nvPicPr>
        <p:blipFill>
          <a:blip r:embed="rId13" cstate="email">
            <a:extLst>
              <a:ext uri="{28A0092B-C50C-407E-A947-70E740481C1C}">
                <a14:useLocalDpi xmlns:a14="http://schemas.microsoft.com/office/drawing/2010/main" val="0"/>
              </a:ext>
            </a:extLst>
          </a:blip>
          <a:stretch>
            <a:fillRect/>
          </a:stretch>
        </p:blipFill>
        <p:spPr>
          <a:xfrm>
            <a:off x="7588657" y="4058369"/>
            <a:ext cx="2708187" cy="1763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0655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0172" name="think-cell Slide" r:id="rId6" imgW="360" imgH="360" progId="">
                  <p:embed/>
                </p:oleObj>
              </mc:Choice>
              <mc:Fallback>
                <p:oleObj name="think-cell Slide" r:id="rId6" imgW="360" imgH="360" progId="">
                  <p:embed/>
                  <p:pic>
                    <p:nvPicPr>
                      <p:cNvPr id="17" name="Object 1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8</a:t>
            </a:fld>
            <a:endParaRPr lang="es-CO" dirty="0">
              <a:solidFill>
                <a:srgbClr val="244061">
                  <a:tint val="75000"/>
                </a:srgbClr>
              </a:solidFill>
            </a:endParaRPr>
          </a:p>
        </p:txBody>
      </p:sp>
      <p:sp>
        <p:nvSpPr>
          <p:cNvPr id="5" name="Content Placeholder 2"/>
          <p:cNvSpPr txBox="1">
            <a:spLocks/>
          </p:cNvSpPr>
          <p:nvPr>
            <p:custDataLst>
              <p:tags r:id="rId3"/>
            </p:custDataLst>
          </p:nvPr>
        </p:nvSpPr>
        <p:spPr bwMode="auto">
          <a:xfrm>
            <a:off x="1629940" y="1374696"/>
            <a:ext cx="8570516"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a:solidFill>
                  <a:schemeClr val="tx1"/>
                </a:solidFill>
                <a:latin typeface="Arial" charset="0"/>
                <a:ea typeface="MS PGothic" pitchFamily="34" charset="-128"/>
              </a:defRPr>
            </a:lvl1pPr>
            <a:lvl2pPr marL="742950" indent="-285750" eaLnBrk="0" hangingPunct="0">
              <a:defRPr sz="1300">
                <a:solidFill>
                  <a:schemeClr val="tx1"/>
                </a:solidFill>
                <a:latin typeface="Arial" charset="0"/>
                <a:ea typeface="MS PGothic" pitchFamily="34" charset="-128"/>
              </a:defRPr>
            </a:lvl2pPr>
            <a:lvl3pPr marL="1143000" indent="-228600" eaLnBrk="0" hangingPunct="0">
              <a:defRPr sz="1300">
                <a:solidFill>
                  <a:schemeClr val="tx1"/>
                </a:solidFill>
                <a:latin typeface="Arial" charset="0"/>
                <a:ea typeface="MS PGothic" pitchFamily="34" charset="-128"/>
              </a:defRPr>
            </a:lvl3pPr>
            <a:lvl4pPr marL="1600200" indent="-228600" eaLnBrk="0" hangingPunct="0">
              <a:defRPr sz="1300">
                <a:solidFill>
                  <a:schemeClr val="tx1"/>
                </a:solidFill>
                <a:latin typeface="Arial" charset="0"/>
                <a:ea typeface="MS PGothic" pitchFamily="34" charset="-128"/>
              </a:defRPr>
            </a:lvl4pPr>
            <a:lvl5pPr marL="2057400" indent="-228600" eaLnBrk="0" hangingPunct="0">
              <a:defRPr sz="13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300">
                <a:solidFill>
                  <a:schemeClr val="tx1"/>
                </a:solidFill>
                <a:latin typeface="Arial" charset="0"/>
                <a:ea typeface="MS PGothic" pitchFamily="34" charset="-128"/>
              </a:defRPr>
            </a:lvl9pPr>
          </a:lstStyle>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Fecha de Inicio Construcción: </a:t>
            </a:r>
            <a:r>
              <a:rPr lang="es-ES" sz="1400" dirty="0">
                <a:solidFill>
                  <a:srgbClr val="244061"/>
                </a:solidFill>
                <a:latin typeface="Candara" pitchFamily="34" charset="0"/>
                <a:sym typeface="Museo Sans 500"/>
              </a:rPr>
              <a:t>10 de noviembre de 2015.</a:t>
            </a:r>
          </a:p>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Plazo de Construcción: </a:t>
            </a:r>
            <a:r>
              <a:rPr lang="es-ES" sz="1400" dirty="0">
                <a:solidFill>
                  <a:srgbClr val="244061"/>
                </a:solidFill>
                <a:latin typeface="Candara" pitchFamily="34" charset="0"/>
                <a:sym typeface="Museo Sans 500"/>
              </a:rPr>
              <a:t>1460 días. (10 de noviembre de 2015 al 09 noviembre de 2019).</a:t>
            </a:r>
          </a:p>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Tipo de Intervención: </a:t>
            </a:r>
            <a:r>
              <a:rPr lang="es-ES" sz="1400" dirty="0">
                <a:solidFill>
                  <a:srgbClr val="244061"/>
                </a:solidFill>
                <a:latin typeface="Candara" pitchFamily="34" charset="0"/>
                <a:sym typeface="Museo Sans 500"/>
              </a:rPr>
              <a:t>Se dio inicio a los trabajos de mejoramiento de la vía entre Agua Clara y Rio de Oro que incluye la construcción de un tercer carril. Los 80 </a:t>
            </a:r>
            <a:r>
              <a:rPr lang="es-ES" sz="1400" dirty="0" err="1">
                <a:solidFill>
                  <a:srgbClr val="244061"/>
                </a:solidFill>
                <a:latin typeface="Candara" pitchFamily="34" charset="0"/>
                <a:sym typeface="Museo Sans 500"/>
              </a:rPr>
              <a:t>kms</a:t>
            </a:r>
            <a:r>
              <a:rPr lang="es-ES" sz="1400" dirty="0">
                <a:solidFill>
                  <a:srgbClr val="244061"/>
                </a:solidFill>
                <a:latin typeface="Candara" pitchFamily="34" charset="0"/>
                <a:sym typeface="Museo Sans 500"/>
              </a:rPr>
              <a:t> ya están 100% licenciados en los tramos que así lo requieren. </a:t>
            </a:r>
          </a:p>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dirty="0">
                <a:solidFill>
                  <a:schemeClr val="tx2"/>
                </a:solidFill>
                <a:latin typeface="Candara" pitchFamily="34" charset="0"/>
                <a:sym typeface="Museo Sans 500"/>
              </a:rPr>
              <a:t>Estado Actual: </a:t>
            </a:r>
          </a:p>
          <a:p>
            <a:pPr algn="just" eaLnBrk="1" fontAlgn="auto" hangingPunct="1">
              <a:spcBef>
                <a:spcPts val="0"/>
              </a:spcBef>
              <a:spcAft>
                <a:spcPts val="0"/>
              </a:spcAft>
              <a:buClr>
                <a:srgbClr val="3A4A98"/>
              </a:buClr>
              <a:buSzPct val="120000"/>
            </a:pPr>
            <a:endParaRPr lang="es-ES" sz="1400" b="1" dirty="0">
              <a:solidFill>
                <a:schemeClr val="tx2"/>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dirty="0">
                <a:solidFill>
                  <a:schemeClr val="tx2"/>
                </a:solidFill>
                <a:latin typeface="Candara" pitchFamily="34" charset="0"/>
                <a:sym typeface="Museo Sans 500"/>
              </a:rPr>
              <a:t>Avance de 22,75 % del total.</a:t>
            </a: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algn="just" eaLnBrk="1" fontAlgn="auto" hangingPunct="1">
              <a:spcBef>
                <a:spcPts val="0"/>
              </a:spcBef>
              <a:spcAft>
                <a:spcPts val="0"/>
              </a:spcAft>
              <a:buClr>
                <a:srgbClr val="3A4A98"/>
              </a:buClr>
              <a:buSzPct val="120000"/>
            </a:pPr>
            <a:r>
              <a:rPr lang="es-ES" sz="1400" b="1" dirty="0">
                <a:solidFill>
                  <a:srgbClr val="244061"/>
                </a:solidFill>
                <a:latin typeface="Candara" pitchFamily="34" charset="0"/>
                <a:sym typeface="Museo Sans 500"/>
              </a:rPr>
              <a:t>Inconvenientes: </a:t>
            </a:r>
          </a:p>
          <a:p>
            <a:pPr algn="just" eaLnBrk="1" fontAlgn="auto" hangingPunct="1">
              <a:spcBef>
                <a:spcPts val="0"/>
              </a:spcBef>
              <a:spcAft>
                <a:spcPts val="0"/>
              </a:spcAft>
              <a:buClr>
                <a:srgbClr val="3A4A98"/>
              </a:buClr>
              <a:buSzPct val="120000"/>
            </a:pPr>
            <a:endParaRPr lang="es-ES" sz="1400" b="1" dirty="0">
              <a:solidFill>
                <a:srgbClr val="244061"/>
              </a:solidFill>
              <a:latin typeface="Candara" pitchFamily="34" charset="0"/>
              <a:sym typeface="Museo Sans 500"/>
            </a:endParaRP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ES" sz="1400" dirty="0">
                <a:solidFill>
                  <a:srgbClr val="244061"/>
                </a:solidFill>
                <a:latin typeface="Candara" pitchFamily="34" charset="0"/>
                <a:sym typeface="Museo Sans 500"/>
              </a:rPr>
              <a:t>Se encuentran algunos predios baldíos a los que el alcance de la Resolución ANI 1776 no cubre.  Se está a la espera de nueva resolución para dar tramite al debido procedimiento, son 2 predios de 300 </a:t>
            </a:r>
            <a:r>
              <a:rPr lang="es-ES" sz="1400" dirty="0" err="1">
                <a:solidFill>
                  <a:srgbClr val="244061"/>
                </a:solidFill>
                <a:latin typeface="Candara" pitchFamily="34" charset="0"/>
                <a:sym typeface="Museo Sans 500"/>
              </a:rPr>
              <a:t>mts</a:t>
            </a:r>
            <a:r>
              <a:rPr lang="es-ES" sz="1400" dirty="0">
                <a:solidFill>
                  <a:srgbClr val="244061"/>
                </a:solidFill>
                <a:latin typeface="Candara" pitchFamily="34" charset="0"/>
                <a:sym typeface="Museo Sans 500"/>
              </a:rPr>
              <a:t> de afectación.</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r>
              <a:rPr lang="es-ES" sz="1400" dirty="0">
                <a:solidFill>
                  <a:srgbClr val="244061"/>
                </a:solidFill>
                <a:latin typeface="Candara" pitchFamily="34" charset="0"/>
                <a:sym typeface="Museo Sans 500"/>
              </a:rPr>
              <a:t>En la actualidad los barrios cascajal y el cable de Gamarra se encuentran en negociaciones para el traslado, sin embargo se está haciendo estudio detallado de los títulos con acompañamiento de la procuraduría.  A la fecha no se ha establecido la titularidad.</a:t>
            </a:r>
          </a:p>
          <a:p>
            <a:pPr marL="285750" indent="-285750" algn="just" eaLnBrk="1" fontAlgn="auto" hangingPunct="1">
              <a:spcBef>
                <a:spcPts val="0"/>
              </a:spcBef>
              <a:spcAft>
                <a:spcPts val="0"/>
              </a:spcAft>
              <a:buClr>
                <a:srgbClr val="3A4A98"/>
              </a:buClr>
              <a:buSzPct val="120000"/>
              <a:buFont typeface="Arial" panose="020B0604020202020204" pitchFamily="34" charset="0"/>
              <a:buChar char="•"/>
            </a:pPr>
            <a:endParaRPr lang="es-ES" sz="1400" b="1" i="1" dirty="0">
              <a:solidFill>
                <a:srgbClr val="FF0000"/>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ES" sz="1400" b="1" i="1" dirty="0">
              <a:solidFill>
                <a:srgbClr val="FF0000"/>
              </a:solidFill>
              <a:latin typeface="Candara" pitchFamily="34" charset="0"/>
              <a:sym typeface="Museo Sans 500"/>
            </a:endParaRPr>
          </a:p>
          <a:p>
            <a:pPr marL="285750" indent="-285750" algn="just" eaLnBrk="1" fontAlgn="auto" hangingPunct="1">
              <a:spcBef>
                <a:spcPts val="0"/>
              </a:spcBef>
              <a:spcAft>
                <a:spcPts val="0"/>
              </a:spcAft>
              <a:buClr>
                <a:srgbClr val="3A4A98"/>
              </a:buClr>
              <a:buSzPct val="120000"/>
              <a:buFont typeface="Wingdings" panose="05000000000000000000" pitchFamily="2" charset="2"/>
              <a:buChar char="ü"/>
            </a:pPr>
            <a:endParaRPr lang="es-ES" sz="1400" b="1" i="1" dirty="0">
              <a:solidFill>
                <a:srgbClr val="FF0000"/>
              </a:solidFill>
              <a:latin typeface="Candara" pitchFamily="34" charset="0"/>
              <a:sym typeface="Museo Sans 500"/>
            </a:endParaRPr>
          </a:p>
          <a:p>
            <a:pPr marL="285750" indent="-285750" algn="just" eaLnBrk="1" fontAlgn="auto" hangingPunct="1">
              <a:spcBef>
                <a:spcPts val="0"/>
              </a:spcBef>
              <a:spcAft>
                <a:spcPts val="0"/>
              </a:spcAft>
              <a:buClr>
                <a:srgbClr val="3A4A98"/>
              </a:buClr>
              <a:buSzPct val="120000"/>
              <a:buFont typeface="Wingdings" panose="05000000000000000000" pitchFamily="2" charset="2"/>
              <a:buChar char="ü"/>
            </a:pPr>
            <a:endParaRPr lang="es-ES" sz="1400" b="1" i="1" dirty="0">
              <a:solidFill>
                <a:srgbClr val="FF0000"/>
              </a:solidFill>
              <a:latin typeface="Candara" pitchFamily="34" charset="0"/>
              <a:sym typeface="Museo Sans 500"/>
            </a:endParaRPr>
          </a:p>
          <a:p>
            <a:pPr algn="just" eaLnBrk="1" fontAlgn="auto" hangingPunct="1">
              <a:spcBef>
                <a:spcPts val="0"/>
              </a:spcBef>
              <a:spcAft>
                <a:spcPts val="0"/>
              </a:spcAft>
              <a:buClr>
                <a:srgbClr val="3A4A98"/>
              </a:buClr>
              <a:buSzPct val="120000"/>
            </a:pPr>
            <a:endParaRPr lang="es-ES" sz="1400" dirty="0">
              <a:solidFill>
                <a:srgbClr val="244061"/>
              </a:solidFill>
              <a:latin typeface="Candara" pitchFamily="34" charset="0"/>
              <a:sym typeface="Museo Sans 500"/>
            </a:endParaRPr>
          </a:p>
          <a:p>
            <a:pPr lvl="1" algn="just" eaLnBrk="1" fontAlgn="auto" hangingPunct="1">
              <a:spcBef>
                <a:spcPts val="0"/>
              </a:spcBef>
              <a:spcAft>
                <a:spcPts val="0"/>
              </a:spcAft>
              <a:buClr>
                <a:srgbClr val="3A4A98"/>
              </a:buClr>
              <a:buSzPct val="120000"/>
            </a:pPr>
            <a:endParaRPr lang="es-CO" sz="1400" dirty="0">
              <a:solidFill>
                <a:srgbClr val="244061"/>
              </a:solidFill>
              <a:latin typeface="Candara" pitchFamily="34" charset="0"/>
              <a:sym typeface="Museo Sans 500"/>
            </a:endParaRPr>
          </a:p>
        </p:txBody>
      </p:sp>
      <p:sp>
        <p:nvSpPr>
          <p:cNvPr id="8" name="Title 11"/>
          <p:cNvSpPr>
            <a:spLocks noGrp="1"/>
          </p:cNvSpPr>
          <p:nvPr>
            <p:ph type="title"/>
          </p:nvPr>
        </p:nvSpPr>
        <p:spPr>
          <a:xfrm>
            <a:off x="1810247" y="262341"/>
            <a:ext cx="8595361" cy="748669"/>
          </a:xfrm>
        </p:spPr>
        <p:txBody>
          <a:bodyPr/>
          <a:lstStyle/>
          <a:p>
            <a:r>
              <a:rPr lang="es-ES" dirty="0"/>
              <a:t>	Transversal Río de Oro – </a:t>
            </a:r>
            <a:r>
              <a:rPr lang="es-ES" dirty="0" err="1"/>
              <a:t>Aguaclara</a:t>
            </a:r>
            <a:r>
              <a:rPr lang="es-ES" dirty="0"/>
              <a:t> – Gamarra – Tramo 8</a:t>
            </a:r>
            <a:endParaRPr lang="en-US" dirty="0"/>
          </a:p>
        </p:txBody>
      </p:sp>
      <p:sp>
        <p:nvSpPr>
          <p:cNvPr id="9" name="CuadroTexto 8"/>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3</a:t>
            </a:r>
            <a:endParaRPr lang="es-CO" b="1" dirty="0">
              <a:solidFill>
                <a:srgbClr val="386295"/>
              </a:solidFill>
              <a:latin typeface="Calibri"/>
              <a:cs typeface="+mn-cs"/>
            </a:endParaRPr>
          </a:p>
        </p:txBody>
      </p:sp>
    </p:spTree>
    <p:extLst>
      <p:ext uri="{BB962C8B-B14F-4D97-AF65-F5344CB8AC3E}">
        <p14:creationId xmlns:p14="http://schemas.microsoft.com/office/powerpoint/2010/main" val="1289500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1196" name="think-cell Slide" r:id="rId5" imgW="360" imgH="360" progId="">
                  <p:embed/>
                </p:oleObj>
              </mc:Choice>
              <mc:Fallback>
                <p:oleObj name="think-cell Slide" r:id="rId5" imgW="360" imgH="360" progId="">
                  <p:embed/>
                  <p:pic>
                    <p:nvPicPr>
                      <p:cNvPr id="17" name="Object 1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9</a:t>
            </a:fld>
            <a:endParaRPr lang="es-CO" dirty="0">
              <a:solidFill>
                <a:srgbClr val="244061">
                  <a:tint val="75000"/>
                </a:srgbClr>
              </a:solidFill>
            </a:endParaRPr>
          </a:p>
        </p:txBody>
      </p:sp>
      <p:pic>
        <p:nvPicPr>
          <p:cNvPr id="2" name="Imagen 1"/>
          <p:cNvPicPr>
            <a:picLocks noChangeAspect="1"/>
          </p:cNvPicPr>
          <p:nvPr/>
        </p:nvPicPr>
        <p:blipFill>
          <a:blip r:embed="rId7" cstate="print"/>
          <a:stretch>
            <a:fillRect/>
          </a:stretch>
        </p:blipFill>
        <p:spPr>
          <a:xfrm>
            <a:off x="2207568" y="1628800"/>
            <a:ext cx="7690654" cy="3456384"/>
          </a:xfrm>
          <a:prstGeom prst="rect">
            <a:avLst/>
          </a:prstGeom>
        </p:spPr>
      </p:pic>
      <p:sp>
        <p:nvSpPr>
          <p:cNvPr id="8" name="Title 11"/>
          <p:cNvSpPr>
            <a:spLocks noGrp="1"/>
          </p:cNvSpPr>
          <p:nvPr>
            <p:ph type="title"/>
          </p:nvPr>
        </p:nvSpPr>
        <p:spPr>
          <a:xfrm>
            <a:off x="1810247" y="262341"/>
            <a:ext cx="8595361" cy="748669"/>
          </a:xfrm>
        </p:spPr>
        <p:txBody>
          <a:bodyPr/>
          <a:lstStyle/>
          <a:p>
            <a:r>
              <a:rPr lang="es-ES" dirty="0"/>
              <a:t>	Transversal Río de Oro – </a:t>
            </a:r>
            <a:r>
              <a:rPr lang="es-ES" dirty="0" err="1"/>
              <a:t>Aguaclara</a:t>
            </a:r>
            <a:r>
              <a:rPr lang="es-ES" dirty="0"/>
              <a:t> – Gamarra – Tramo 8</a:t>
            </a:r>
            <a:endParaRPr lang="en-US" dirty="0"/>
          </a:p>
        </p:txBody>
      </p:sp>
      <p:sp>
        <p:nvSpPr>
          <p:cNvPr id="9" name="CuadroTexto 8"/>
          <p:cNvSpPr txBox="1"/>
          <p:nvPr/>
        </p:nvSpPr>
        <p:spPr>
          <a:xfrm>
            <a:off x="1629940" y="159308"/>
            <a:ext cx="744064" cy="1107996"/>
          </a:xfrm>
          <a:prstGeom prst="rect">
            <a:avLst/>
          </a:prstGeom>
          <a:noFill/>
        </p:spPr>
        <p:txBody>
          <a:bodyPr wrap="square" rtlCol="0">
            <a:spAutoFit/>
          </a:bodyPr>
          <a:lstStyle/>
          <a:p>
            <a:pPr algn="ctr" fontAlgn="auto">
              <a:spcBef>
                <a:spcPts val="0"/>
              </a:spcBef>
              <a:spcAft>
                <a:spcPts val="0"/>
              </a:spcAft>
            </a:pPr>
            <a:r>
              <a:rPr lang="es-CO" sz="6600" b="1" dirty="0">
                <a:solidFill>
                  <a:srgbClr val="386295"/>
                </a:solidFill>
                <a:latin typeface="Calibri"/>
                <a:cs typeface="+mn-cs"/>
              </a:rPr>
              <a:t>3</a:t>
            </a:r>
            <a:endParaRPr lang="es-CO" b="1" dirty="0">
              <a:solidFill>
                <a:srgbClr val="386295"/>
              </a:solidFill>
              <a:latin typeface="Calibri"/>
              <a:cs typeface="+mn-cs"/>
            </a:endParaRPr>
          </a:p>
        </p:txBody>
      </p:sp>
    </p:spTree>
    <p:extLst>
      <p:ext uri="{BB962C8B-B14F-4D97-AF65-F5344CB8AC3E}">
        <p14:creationId xmlns:p14="http://schemas.microsoft.com/office/powerpoint/2010/main" val="5452554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fof1lz785029W5QenBo_G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DIUfAvxx5U6KroDGBWqzm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NOB37tIvZEGT8CuoODbv2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6w1R.JuqvUKq1ooSY0XBD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90IG4Op1KUyZVFRdStyc2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iauloeukbkC27FQiS1qUE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FYbwo9AthUuE.91gUlFBk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SRVFNPLT8Ua98uLBCIL4c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QWYaRyqNEkGOukg5uv1cO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d_P9fboXu0.IO8lChEu5o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ZLo1VcRmXEKFaIQRadjjk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QBgdyCmJ5EGj5KRqCCnA3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2.8X9YeG6k.xnXVSAiJHV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RLR6CLhMO0SjKRPu_O0hu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x2jScBLiuk6KLo0sLxdCt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zktlhI8h2Ei_kK1d0trQK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xtJt2Wj10eKpMgU4_al4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6HqzUZ2V4kSkUAGQ0Il2u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RAAAsFFX1kuGGmmOOH7Og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J9O9Fm9zFUmjHR0rPyEQo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04EyAmG.vU.tyllajF_Oe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vJNeayY3Gk.49_resxvDA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F9BheZNjg022f.xW_Zqxv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aFfuEWCH0E29iZh5ToItr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9BheZNjg022f.xW_Zqxv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hQxFVzBCeky9IUK7A2vvj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W7e6TteMBEKF3tXkGjWvw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FvHQrVme_EeqJHHqOdgxD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kRbDQmWr02pGTxAMGr5y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Sa9EjtYRLEq.Sa1_uMAwu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qIG8OQMxAU2fzgqyNFJw2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2.8X9YeG6k.xnXVSAiJHV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aFfuEWCH0E29iZh5ToItr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dFCPDM1Nm0.ULHT78o0iA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MQ5l6lrWhUSfZ7CJUHmAr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5llhCPHSx0unBsk906R7b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HaQl5OiYLE29QVV.CfTU9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f84OrOpCUU6qxIVX3yhLE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B16YG7AWgUWRMd25FpTcU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knjxhAqMzkC79VmyB5OJ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zdaBqouLVE.2phnNOznu8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hQxFVzBCeky9IUK7A2vvj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lVS8PU5xy0KBf7ZO8yDU_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lantilla ANI">
  <a:themeElements>
    <a:clrScheme name="ANI2">
      <a:dk1>
        <a:srgbClr val="386295"/>
      </a:dk1>
      <a:lt1>
        <a:sysClr val="window" lastClr="FFFFFF"/>
      </a:lt1>
      <a:dk2>
        <a:srgbClr val="244061"/>
      </a:dk2>
      <a:lt2>
        <a:srgbClr val="B8CCE4"/>
      </a:lt2>
      <a:accent1>
        <a:srgbClr val="D9D9D9"/>
      </a:accent1>
      <a:accent2>
        <a:srgbClr val="A6A6A6"/>
      </a:accent2>
      <a:accent3>
        <a:srgbClr val="7F7F7F"/>
      </a:accent3>
      <a:accent4>
        <a:srgbClr val="424242"/>
      </a:accent4>
      <a:accent5>
        <a:srgbClr val="E36C09"/>
      </a:accent5>
      <a:accent6>
        <a:srgbClr val="366092"/>
      </a:accent6>
      <a:hlink>
        <a:srgbClr val="244061"/>
      </a:hlink>
      <a:folHlink>
        <a:srgbClr val="1C31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71557</TotalTime>
  <Words>5278</Words>
  <Application>Microsoft Office PowerPoint</Application>
  <PresentationFormat>Panorámica</PresentationFormat>
  <Paragraphs>484</Paragraphs>
  <Slides>42</Slides>
  <Notes>25</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42</vt:i4>
      </vt:variant>
    </vt:vector>
  </HeadingPairs>
  <TitlesOfParts>
    <vt:vector size="54" baseType="lpstr">
      <vt:lpstr>MS PGothic</vt:lpstr>
      <vt:lpstr>Arial</vt:lpstr>
      <vt:lpstr>Calibri</vt:lpstr>
      <vt:lpstr>Candara</vt:lpstr>
      <vt:lpstr>Helvetica Neue Bold Condensed</vt:lpstr>
      <vt:lpstr>Impact</vt:lpstr>
      <vt:lpstr>Museo Sans 500</vt:lpstr>
      <vt:lpstr>Symbol</vt:lpstr>
      <vt:lpstr>Times New Roman</vt:lpstr>
      <vt:lpstr>Wingdings</vt:lpstr>
      <vt:lpstr>plantilla ANI</vt:lpstr>
      <vt:lpstr>think-cell Slide</vt:lpstr>
      <vt:lpstr>AVANCES PROYECTOS AUTOPISTAS 4G</vt:lpstr>
      <vt:lpstr> Autopista Conexión Pacífico 2</vt:lpstr>
      <vt:lpstr> Autopista Conexión Pacífico 2</vt:lpstr>
      <vt:lpstr> Autopista Conexión Pacífico 2</vt:lpstr>
      <vt:lpstr> Autopista Conexión Pacífico 3</vt:lpstr>
      <vt:lpstr> Autopista Conexión Pacífico 3</vt:lpstr>
      <vt:lpstr> Autopista Conexión Pacífico 3</vt:lpstr>
      <vt:lpstr> Transversal Río de Oro – Aguaclara – Gamarra – Tramo 8</vt:lpstr>
      <vt:lpstr> Transversal Río de Oro – Aguaclara – Gamarra – Tramo 8</vt:lpstr>
      <vt:lpstr> Transversal Río de Oro – Aguaclara – Gamarra – Tramo 8</vt:lpstr>
      <vt:lpstr> Girardot – Honda - Puerto Salgar</vt:lpstr>
      <vt:lpstr> Girardot – Honda Puerto Salgar</vt:lpstr>
      <vt:lpstr> Cartagena - Barranquilla y Circunvalar de la Prosperidad</vt:lpstr>
      <vt:lpstr> Cartagena - Barranquilla y Circunvalar de la Prosperidad</vt:lpstr>
      <vt:lpstr>          Perimetral de Oriente</vt:lpstr>
      <vt:lpstr>          Perimetral de Oriente</vt:lpstr>
      <vt:lpstr> Autopista Conexión Pacífico 1</vt:lpstr>
      <vt:lpstr> Autopista Conexión Pacífico 1</vt:lpstr>
      <vt:lpstr> Autopista Conexión Magdalena 2</vt:lpstr>
      <vt:lpstr> Autopista Conexión Magdalena 2</vt:lpstr>
      <vt:lpstr> Autopista Conexión Norte</vt:lpstr>
      <vt:lpstr> Autopista Conexión Norte</vt:lpstr>
      <vt:lpstr>    Mulaló - Loboguerrero</vt:lpstr>
      <vt:lpstr>    Mulaló - Loboguerrero</vt:lpstr>
      <vt:lpstr> Mulaló  - Loboguerrero</vt:lpstr>
      <vt:lpstr>  Zipaquirá – Bucaramanga (Palenque)</vt:lpstr>
      <vt:lpstr> Girardot – Ibague - Cajamarca</vt:lpstr>
      <vt:lpstr> Girardot – Ibague - Cajamarca</vt:lpstr>
      <vt:lpstr> Girardot – Ibague - Cajamarca</vt:lpstr>
      <vt:lpstr> Malla Vial del Meta</vt:lpstr>
      <vt:lpstr> Autopista al Mar II</vt:lpstr>
      <vt:lpstr> Autopista al Mar II</vt:lpstr>
      <vt:lpstr> Cesar - Guajira</vt:lpstr>
      <vt:lpstr> Chirajara - Fundadores</vt:lpstr>
      <vt:lpstr> Chirajara - Fundadores</vt:lpstr>
      <vt:lpstr> Chirajara - Fundadores</vt:lpstr>
      <vt:lpstr> Villavicencio - Yopal</vt:lpstr>
      <vt:lpstr> Popayán – Santander de Quilichao</vt:lpstr>
      <vt:lpstr> Rumichaca - Pasto</vt:lpstr>
      <vt:lpstr> Rumichaca - Pasto</vt:lpstr>
      <vt:lpstr> Antioquia - Bolivar</vt:lpstr>
      <vt:lpstr> Antioquia - Bolivar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nrojas</dc:creator>
  <cp:lastModifiedBy>Ricardo Aguilera Wilches</cp:lastModifiedBy>
  <cp:revision>1633</cp:revision>
  <cp:lastPrinted>2016-06-03T18:46:29Z</cp:lastPrinted>
  <dcterms:created xsi:type="dcterms:W3CDTF">2012-11-16T19:55:35Z</dcterms:created>
  <dcterms:modified xsi:type="dcterms:W3CDTF">2016-09-26T20:03:51Z</dcterms:modified>
</cp:coreProperties>
</file>