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4.xml" ContentType="application/vnd.openxmlformats-officedocument.presentationml.tags+xml"/>
  <Override PartName="/ppt/notesSlides/notesSlide6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9.xml" ContentType="application/vnd.openxmlformats-officedocument.presentationml.notesSlide+xml"/>
  <Override PartName="/ppt/tags/tag74.xml" ContentType="application/vnd.openxmlformats-officedocument.presentationml.tags+xml"/>
  <Override PartName="/ppt/notesSlides/notesSlide10.xml" ContentType="application/vnd.openxmlformats-officedocument.presentationml.notesSlide+xml"/>
  <Override PartName="/ppt/tags/tag7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76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4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8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9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0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1.xml" ContentType="application/vnd.openxmlformats-officedocument.presentationml.notesSlide+xml"/>
  <Override PartName="/ppt/tags/tag95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6.xml" ContentType="application/vnd.openxmlformats-officedocument.presentationml.tags+xml"/>
  <Override PartName="/ppt/notesSlides/notesSlide2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260" r:id="rId3"/>
    <p:sldId id="257" r:id="rId4"/>
    <p:sldId id="261" r:id="rId5"/>
    <p:sldId id="300" r:id="rId6"/>
    <p:sldId id="262" r:id="rId7"/>
    <p:sldId id="297" r:id="rId8"/>
    <p:sldId id="298" r:id="rId9"/>
    <p:sldId id="299" r:id="rId10"/>
    <p:sldId id="263" r:id="rId11"/>
    <p:sldId id="296" r:id="rId12"/>
    <p:sldId id="301" r:id="rId13"/>
    <p:sldId id="264" r:id="rId14"/>
    <p:sldId id="302" r:id="rId15"/>
    <p:sldId id="303" r:id="rId16"/>
    <p:sldId id="304" r:id="rId17"/>
    <p:sldId id="305" r:id="rId18"/>
    <p:sldId id="271" r:id="rId19"/>
    <p:sldId id="291" r:id="rId20"/>
    <p:sldId id="292" r:id="rId21"/>
    <p:sldId id="293" r:id="rId22"/>
    <p:sldId id="273" r:id="rId23"/>
    <p:sldId id="287" r:id="rId24"/>
    <p:sldId id="288" r:id="rId25"/>
    <p:sldId id="308" r:id="rId26"/>
    <p:sldId id="306" r:id="rId27"/>
    <p:sldId id="275" r:id="rId28"/>
  </p:sldIdLst>
  <p:sldSz cx="9144000" cy="6858000" type="screen4x3"/>
  <p:notesSz cx="6858000" cy="9144000"/>
  <p:custDataLst>
    <p:tags r:id="rId30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3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0"/>
    <a:srgbClr val="FBD5B5"/>
    <a:srgbClr val="B8CCE4"/>
    <a:srgbClr val="68CCE4"/>
    <a:srgbClr val="B9CDE5"/>
    <a:srgbClr val="95B3D7"/>
    <a:srgbClr val="1BA3B1"/>
    <a:srgbClr val="1CB0A9"/>
    <a:srgbClr val="00CC99"/>
    <a:srgbClr val="24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10" y="126"/>
      </p:cViewPr>
      <p:guideLst>
        <p:guide orient="horz" pos="2160"/>
        <p:guide pos="2880"/>
        <p:guide pos="13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espitia\AppData\Local\Temp\Socy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incon\AppData\Local\Microsoft\Windows\Temporary%20Internet%20Files\Content.Outlook\FCD1QYEU\Historico%20UTFC-DRACO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200" b="1" noProof="0" dirty="0"/>
              <a:t>Avance</a:t>
            </a:r>
            <a:r>
              <a:rPr lang="en-US" sz="1200" b="1" dirty="0"/>
              <a:t> </a:t>
            </a:r>
            <a:r>
              <a:rPr lang="es-CO" sz="1200" b="1" noProof="0" dirty="0"/>
              <a:t>en</a:t>
            </a:r>
            <a:r>
              <a:rPr lang="en-US" sz="1200" b="1" dirty="0"/>
              <a:t> </a:t>
            </a:r>
            <a:r>
              <a:rPr lang="en-US" sz="1200" b="1" dirty="0" err="1"/>
              <a:t>Reasentamiento</a:t>
            </a:r>
            <a:r>
              <a:rPr lang="en-US" sz="1200" b="1" dirty="0"/>
              <a:t> </a:t>
            </a:r>
            <a:r>
              <a:rPr lang="en-US" sz="1200" b="1" dirty="0" err="1"/>
              <a:t>Sitio</a:t>
            </a:r>
            <a:r>
              <a:rPr lang="en-US" sz="1200" b="1" dirty="0"/>
              <a:t> </a:t>
            </a:r>
            <a:r>
              <a:rPr lang="en-US" sz="1200" b="1" dirty="0" err="1"/>
              <a:t>Propio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409645380230555E-2"/>
          <c:y val="0.1711111111111111"/>
          <c:w val="0.89484292437013668"/>
          <c:h val="0.5200676984342474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A7-48ED-B793-AE75C28DA32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A7-48ED-B793-AE75C28DA32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A7-48ED-B793-AE75C28DA32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A7-48ED-B793-AE75C28DA32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7A7-48ED-B793-AE75C28DA32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7A7-48ED-B793-AE75C28DA32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7A7-48ED-B793-AE75C28DA3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[Socya.xlsx]Provisional!$B$4:$C$11</c:f>
              <c:multiLvlStrCache>
                <c:ptCount val="8"/>
                <c:lvl>
                  <c:pt idx="0">
                    <c:v>Predios legalizados</c:v>
                  </c:pt>
                  <c:pt idx="1">
                    <c:v>predios proceso de revocatoria ante Incoder por legalizar</c:v>
                  </c:pt>
                  <c:pt idx="2">
                    <c:v>Resolucion licencia de construcción</c:v>
                  </c:pt>
                  <c:pt idx="3">
                    <c:v>Viviendas a Construir para RSP</c:v>
                  </c:pt>
                  <c:pt idx="4">
                    <c:v>Predios legalizados</c:v>
                  </c:pt>
                  <c:pt idx="5">
                    <c:v>predios proceso de revocatoria ante Incoder por legalizar</c:v>
                  </c:pt>
                  <c:pt idx="6">
                    <c:v>Resolucion licencia de construcción</c:v>
                  </c:pt>
                  <c:pt idx="7">
                    <c:v>Viviendas a Construir para RSP</c:v>
                  </c:pt>
                </c:lvl>
                <c:lvl>
                  <c:pt idx="0">
                    <c:v>Loma Colorada - Bosconia</c:v>
                  </c:pt>
                  <c:pt idx="4">
                    <c:v>La Estacion - Algarrobo</c:v>
                  </c:pt>
                </c:lvl>
              </c:multiLvlStrCache>
            </c:multiLvlStrRef>
          </c:cat>
          <c:val>
            <c:numRef>
              <c:f>[Socya.xlsx]Provisional!$D$4:$D$11</c:f>
              <c:numCache>
                <c:formatCode>0.0%</c:formatCode>
                <c:ptCount val="8"/>
                <c:pt idx="0">
                  <c:v>1</c:v>
                </c:pt>
                <c:pt idx="1">
                  <c:v>0</c:v>
                </c:pt>
                <c:pt idx="2">
                  <c:v>0.93</c:v>
                </c:pt>
                <c:pt idx="3">
                  <c:v>0.93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E-C7A7-48ED-B793-AE75C28DA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26382816"/>
        <c:axId val="226383376"/>
        <c:axId val="0"/>
      </c:bar3DChart>
      <c:catAx>
        <c:axId val="22638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6383376"/>
        <c:crosses val="autoZero"/>
        <c:auto val="1"/>
        <c:lblAlgn val="ctr"/>
        <c:lblOffset val="100"/>
        <c:noMultiLvlLbl val="0"/>
      </c:catAx>
      <c:valAx>
        <c:axId val="22638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63828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err="1"/>
              <a:t>Avance</a:t>
            </a:r>
            <a:r>
              <a:rPr lang="en-US" sz="1200" b="1" dirty="0"/>
              <a:t> </a:t>
            </a:r>
            <a:r>
              <a:rPr lang="en-US" sz="1200" b="1" dirty="0" err="1"/>
              <a:t>en</a:t>
            </a:r>
            <a:r>
              <a:rPr lang="en-US" sz="1200" b="1" dirty="0"/>
              <a:t> </a:t>
            </a:r>
            <a:r>
              <a:rPr lang="en-US" sz="1200" b="1" dirty="0" err="1"/>
              <a:t>Reasentamiento</a:t>
            </a:r>
            <a:r>
              <a:rPr lang="en-US" sz="1200" b="1" dirty="0"/>
              <a:t> </a:t>
            </a:r>
            <a:r>
              <a:rPr lang="en-US" sz="1200" b="1" dirty="0" err="1"/>
              <a:t>Otro</a:t>
            </a:r>
            <a:r>
              <a:rPr lang="en-US" sz="1200" b="1" baseline="0" dirty="0"/>
              <a:t> </a:t>
            </a:r>
            <a:r>
              <a:rPr lang="en-US" sz="1200" b="1" dirty="0" err="1"/>
              <a:t>Sitio</a:t>
            </a:r>
            <a:endParaRPr lang="en-US" sz="12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CA-47F9-85B9-128CE229E38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CA-47F9-85B9-128CE229E38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CA-47F9-85B9-128CE229E3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[Socya.xlsx]Provisional!$B$20:$C$25</c:f>
              <c:multiLvlStrCache>
                <c:ptCount val="6"/>
                <c:lvl>
                  <c:pt idx="0">
                    <c:v>Familias con vivienda seleccionada, adquirida y trasladada</c:v>
                  </c:pt>
                  <c:pt idx="1">
                    <c:v>Familias con vivienda o lote en proceso de adquisición</c:v>
                  </c:pt>
                  <c:pt idx="2">
                    <c:v>Familias en proceso de búsqueda de vivienda o lote</c:v>
                  </c:pt>
                  <c:pt idx="3">
                    <c:v>Familias con vivienda seleccionada, adquirida y trasladada</c:v>
                  </c:pt>
                  <c:pt idx="4">
                    <c:v>Familias con vivienda o lote en proceso de construcción</c:v>
                  </c:pt>
                  <c:pt idx="5">
                    <c:v>Familias en proceso de búsqueda de vivienda o lote</c:v>
                  </c:pt>
                </c:lvl>
                <c:lvl>
                  <c:pt idx="0">
                    <c:v>Loma Colorada - Bosconia</c:v>
                  </c:pt>
                  <c:pt idx="3">
                    <c:v>La Estacion - Algarrobo</c:v>
                  </c:pt>
                </c:lvl>
              </c:multiLvlStrCache>
            </c:multiLvlStrRef>
          </c:cat>
          <c:val>
            <c:numRef>
              <c:f>[Socya.xlsx]Provisional!$D$20:$D$25</c:f>
              <c:numCache>
                <c:formatCode>0.0%</c:formatCode>
                <c:ptCount val="6"/>
                <c:pt idx="0">
                  <c:v>0.56999999999999995</c:v>
                </c:pt>
                <c:pt idx="1">
                  <c:v>0.22</c:v>
                </c:pt>
                <c:pt idx="2">
                  <c:v>0.21</c:v>
                </c:pt>
                <c:pt idx="3">
                  <c:v>0.125</c:v>
                </c:pt>
                <c:pt idx="4">
                  <c:v>0.5</c:v>
                </c:pt>
                <c:pt idx="5">
                  <c:v>0.375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6-E7CA-47F9-85B9-128CE229E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shape val="box"/>
        <c:axId val="230200800"/>
        <c:axId val="230201360"/>
        <c:axId val="0"/>
      </c:bar3DChart>
      <c:catAx>
        <c:axId val="23020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30201360"/>
        <c:crosses val="autoZero"/>
        <c:auto val="1"/>
        <c:lblAlgn val="ctr"/>
        <c:lblOffset val="100"/>
        <c:noMultiLvlLbl val="0"/>
      </c:catAx>
      <c:valAx>
        <c:axId val="23020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302008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Compensación</a:t>
            </a:r>
            <a:r>
              <a:rPr lang="es-CO" baseline="0"/>
              <a:t> económica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AE-4327-B2BC-DD0B8E395A5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AE-4327-B2BC-DD0B8E395A5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AE-4327-B2BC-DD0B8E395A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[Socya.xlsx]Provisional!$B$35:$C$40</c:f>
              <c:multiLvlStrCache>
                <c:ptCount val="6"/>
                <c:lvl>
                  <c:pt idx="0">
                    <c:v>Familias con pago de compensación económica en condición de moradores</c:v>
                  </c:pt>
                  <c:pt idx="1">
                    <c:v>Familias con pago de compensación económica por compra de mejoras</c:v>
                  </c:pt>
                  <c:pt idx="2">
                    <c:v>Familia en proceso de negociación para pago de compensación</c:v>
                  </c:pt>
                  <c:pt idx="3">
                    <c:v>Familias con pago de compensación económica en condición de moradores</c:v>
                  </c:pt>
                  <c:pt idx="4">
                    <c:v>Familias con pago de compensación económica por compra de mejoras</c:v>
                  </c:pt>
                  <c:pt idx="5">
                    <c:v>Familia en proceso de negociación para pago de compensación</c:v>
                  </c:pt>
                </c:lvl>
                <c:lvl>
                  <c:pt idx="0">
                    <c:v>Loma Colorada - Bosconia</c:v>
                  </c:pt>
                  <c:pt idx="3">
                    <c:v>La Estacion - Algarrobo</c:v>
                  </c:pt>
                </c:lvl>
              </c:multiLvlStrCache>
            </c:multiLvlStrRef>
          </c:cat>
          <c:val>
            <c:numRef>
              <c:f>[Socya.xlsx]Provisional!$D$35:$D$40</c:f>
              <c:numCache>
                <c:formatCode>0%</c:formatCode>
                <c:ptCount val="6"/>
                <c:pt idx="0">
                  <c:v>0.57999999999999996</c:v>
                </c:pt>
                <c:pt idx="1">
                  <c:v>0.26</c:v>
                </c:pt>
                <c:pt idx="2">
                  <c:v>0.16</c:v>
                </c:pt>
                <c:pt idx="3">
                  <c:v>0.5</c:v>
                </c:pt>
                <c:pt idx="4">
                  <c:v>0.5</c:v>
                </c:pt>
                <c:pt idx="5">
                  <c:v>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6-CBAE-4327-B2BC-DD0B8E395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shape val="box"/>
        <c:axId val="225823568"/>
        <c:axId val="225824128"/>
        <c:axId val="0"/>
      </c:bar3DChart>
      <c:catAx>
        <c:axId val="22582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5824128"/>
        <c:crosses val="autoZero"/>
        <c:auto val="1"/>
        <c:lblAlgn val="ctr"/>
        <c:lblOffset val="100"/>
        <c:noMultiLvlLbl val="0"/>
      </c:catAx>
      <c:valAx>
        <c:axId val="22582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5823568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900" b="1" dirty="0" err="1">
                <a:solidFill>
                  <a:schemeClr val="tx1">
                    <a:lumMod val="50000"/>
                  </a:schemeClr>
                </a:solidFill>
              </a:rPr>
              <a:t>Hstorico</a:t>
            </a:r>
            <a:r>
              <a:rPr lang="es-CO" sz="900" b="1" dirty="0">
                <a:solidFill>
                  <a:schemeClr val="tx1">
                    <a:lumMod val="50000"/>
                  </a:schemeClr>
                </a:solidFill>
              </a:rPr>
              <a:t> pasajeros</a:t>
            </a:r>
            <a:r>
              <a:rPr lang="es-CO" sz="900" b="1" baseline="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>
              <a:defRPr sz="900" b="1">
                <a:solidFill>
                  <a:schemeClr val="tx1">
                    <a:lumMod val="50000"/>
                  </a:schemeClr>
                </a:solidFill>
              </a:defRPr>
            </a:pPr>
            <a:r>
              <a:rPr lang="es-CO" sz="900" b="1" baseline="0" dirty="0">
                <a:solidFill>
                  <a:schemeClr val="tx1">
                    <a:lumMod val="50000"/>
                  </a:schemeClr>
                </a:solidFill>
              </a:rPr>
              <a:t>tramo Km 5- Zipaquirá</a:t>
            </a:r>
            <a:endParaRPr lang="es-CO" sz="900" b="1" dirty="0">
              <a:solidFill>
                <a:schemeClr val="tx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'[Historico UTFC-DRACOL.xlsx]Historico de pasajeros Bog-Bel'!$C$3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'[Historico UTFC-DRACOL.xlsx]Historico de pasajeros Bog-Bel'!$B$4:$B$15</c:f>
              <c:strCache>
                <c:ptCount val="12"/>
                <c:pt idx="0">
                  <c:v>Ene.</c:v>
                </c:pt>
                <c:pt idx="1">
                  <c:v>Feb.</c:v>
                </c:pt>
                <c:pt idx="2">
                  <c:v>Mar.</c:v>
                </c:pt>
                <c:pt idx="3">
                  <c:v>Abr.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Ago.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'[Historico UTFC-DRACOL.xlsx]Historico de pasajeros Bog-Bel'!$C$4:$C$15</c:f>
              <c:numCache>
                <c:formatCode>#,##0</c:formatCode>
                <c:ptCount val="12"/>
                <c:pt idx="0">
                  <c:v>15565</c:v>
                </c:pt>
                <c:pt idx="1">
                  <c:v>18520</c:v>
                </c:pt>
                <c:pt idx="2">
                  <c:v>18351</c:v>
                </c:pt>
                <c:pt idx="3">
                  <c:v>18246</c:v>
                </c:pt>
                <c:pt idx="4">
                  <c:v>11901</c:v>
                </c:pt>
                <c:pt idx="5">
                  <c:v>6505</c:v>
                </c:pt>
                <c:pt idx="6">
                  <c:v>14428</c:v>
                </c:pt>
                <c:pt idx="7">
                  <c:v>19485</c:v>
                </c:pt>
                <c:pt idx="8">
                  <c:v>19985</c:v>
                </c:pt>
                <c:pt idx="9">
                  <c:v>25492</c:v>
                </c:pt>
                <c:pt idx="10">
                  <c:v>14684</c:v>
                </c:pt>
                <c:pt idx="11">
                  <c:v>33348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50-4BC5-9E17-888473C7925B}"/>
            </c:ext>
          </c:extLst>
        </c:ser>
        <c:ser>
          <c:idx val="1"/>
          <c:order val="1"/>
          <c:tx>
            <c:strRef>
              <c:f>'[Historico UTFC-DRACOL.xlsx]Historico de pasajeros Bog-Bel'!$D$3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'[Historico UTFC-DRACOL.xlsx]Historico de pasajeros Bog-Bel'!$B$4:$B$15</c:f>
              <c:strCache>
                <c:ptCount val="12"/>
                <c:pt idx="0">
                  <c:v>Ene.</c:v>
                </c:pt>
                <c:pt idx="1">
                  <c:v>Feb.</c:v>
                </c:pt>
                <c:pt idx="2">
                  <c:v>Mar.</c:v>
                </c:pt>
                <c:pt idx="3">
                  <c:v>Abr.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Ago.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'[Historico UTFC-DRACOL.xlsx]Historico de pasajeros Bog-Bel'!$D$4:$D$15</c:f>
              <c:numCache>
                <c:formatCode>#,##0</c:formatCode>
                <c:ptCount val="12"/>
                <c:pt idx="0">
                  <c:v>29464</c:v>
                </c:pt>
                <c:pt idx="1">
                  <c:v>42358</c:v>
                </c:pt>
                <c:pt idx="2">
                  <c:v>39728</c:v>
                </c:pt>
                <c:pt idx="3">
                  <c:v>35864</c:v>
                </c:pt>
                <c:pt idx="4">
                  <c:v>26183</c:v>
                </c:pt>
                <c:pt idx="5">
                  <c:v>11902</c:v>
                </c:pt>
                <c:pt idx="6">
                  <c:v>24244</c:v>
                </c:pt>
                <c:pt idx="7">
                  <c:v>42024</c:v>
                </c:pt>
                <c:pt idx="8">
                  <c:v>41728</c:v>
                </c:pt>
                <c:pt idx="9">
                  <c:v>36024</c:v>
                </c:pt>
                <c:pt idx="10">
                  <c:v>24450</c:v>
                </c:pt>
                <c:pt idx="11">
                  <c:v>34928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50-4BC5-9E17-888473C7925B}"/>
            </c:ext>
          </c:extLst>
        </c:ser>
        <c:ser>
          <c:idx val="2"/>
          <c:order val="2"/>
          <c:tx>
            <c:strRef>
              <c:f>'[Historico UTFC-DRACOL.xlsx]Historico de pasajeros Bog-Bel'!$E$3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'[Historico UTFC-DRACOL.xlsx]Historico de pasajeros Bog-Bel'!$B$4:$B$15</c:f>
              <c:strCache>
                <c:ptCount val="12"/>
                <c:pt idx="0">
                  <c:v>Ene.</c:v>
                </c:pt>
                <c:pt idx="1">
                  <c:v>Feb.</c:v>
                </c:pt>
                <c:pt idx="2">
                  <c:v>Mar.</c:v>
                </c:pt>
                <c:pt idx="3">
                  <c:v>Abr.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Ago.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'[Historico UTFC-DRACOL.xlsx]Historico de pasajeros Bog-Bel'!$E$4:$E$15</c:f>
              <c:numCache>
                <c:formatCode>#,##0</c:formatCode>
                <c:ptCount val="12"/>
                <c:pt idx="0">
                  <c:v>28036</c:v>
                </c:pt>
                <c:pt idx="1">
                  <c:v>40694</c:v>
                </c:pt>
                <c:pt idx="2">
                  <c:v>38112</c:v>
                </c:pt>
                <c:pt idx="3">
                  <c:v>40490</c:v>
                </c:pt>
                <c:pt idx="4">
                  <c:v>31876</c:v>
                </c:pt>
                <c:pt idx="5">
                  <c:v>10738</c:v>
                </c:pt>
                <c:pt idx="6">
                  <c:v>22500</c:v>
                </c:pt>
                <c:pt idx="7">
                  <c:v>42338</c:v>
                </c:pt>
                <c:pt idx="8">
                  <c:v>42728</c:v>
                </c:pt>
                <c:pt idx="9">
                  <c:v>35448</c:v>
                </c:pt>
                <c:pt idx="10">
                  <c:v>21320</c:v>
                </c:pt>
                <c:pt idx="11">
                  <c:v>31512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50-4BC5-9E17-888473C7925B}"/>
            </c:ext>
          </c:extLst>
        </c:ser>
        <c:ser>
          <c:idx val="3"/>
          <c:order val="3"/>
          <c:tx>
            <c:strRef>
              <c:f>'[Historico UTFC-DRACOL.xlsx]Historico de pasajeros Bog-Bel'!$F$3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'[Historico UTFC-DRACOL.xlsx]Historico de pasajeros Bog-Bel'!$B$4:$B$15</c:f>
              <c:strCache>
                <c:ptCount val="12"/>
                <c:pt idx="0">
                  <c:v>Ene.</c:v>
                </c:pt>
                <c:pt idx="1">
                  <c:v>Feb.</c:v>
                </c:pt>
                <c:pt idx="2">
                  <c:v>Mar.</c:v>
                </c:pt>
                <c:pt idx="3">
                  <c:v>Abr.</c:v>
                </c:pt>
                <c:pt idx="4">
                  <c:v>May.</c:v>
                </c:pt>
                <c:pt idx="5">
                  <c:v>Jun.</c:v>
                </c:pt>
                <c:pt idx="6">
                  <c:v>Jul.</c:v>
                </c:pt>
                <c:pt idx="7">
                  <c:v>Ago.</c:v>
                </c:pt>
                <c:pt idx="8">
                  <c:v>Sep.</c:v>
                </c:pt>
                <c:pt idx="9">
                  <c:v>Oct.</c:v>
                </c:pt>
                <c:pt idx="10">
                  <c:v>Nov.</c:v>
                </c:pt>
                <c:pt idx="11">
                  <c:v>Dic.</c:v>
                </c:pt>
              </c:strCache>
            </c:strRef>
          </c:cat>
          <c:val>
            <c:numRef>
              <c:f>'[Historico UTFC-DRACOL.xlsx]Historico de pasajeros Bog-Bel'!$F$4:$F$15</c:f>
              <c:numCache>
                <c:formatCode>#,##0</c:formatCode>
                <c:ptCount val="12"/>
                <c:pt idx="0">
                  <c:v>27360</c:v>
                </c:pt>
                <c:pt idx="1">
                  <c:v>34208</c:v>
                </c:pt>
                <c:pt idx="2">
                  <c:v>41860</c:v>
                </c:pt>
                <c:pt idx="3">
                  <c:v>39378</c:v>
                </c:pt>
                <c:pt idx="4">
                  <c:v>31158</c:v>
                </c:pt>
                <c:pt idx="5">
                  <c:v>10630</c:v>
                </c:pt>
                <c:pt idx="6">
                  <c:v>22214</c:v>
                </c:pt>
                <c:pt idx="7">
                  <c:v>46105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450-4BC5-9E17-888473C79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570128"/>
        <c:axId val="229570688"/>
      </c:barChart>
      <c:catAx>
        <c:axId val="22957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9570688"/>
        <c:crosses val="autoZero"/>
        <c:auto val="1"/>
        <c:lblAlgn val="ctr"/>
        <c:lblOffset val="100"/>
        <c:noMultiLvlLbl val="0"/>
      </c:catAx>
      <c:valAx>
        <c:axId val="22957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9570128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/>
            <a:t>Toneladas Transportadas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Red Férrea del Atlántico </a:t>
          </a:r>
          <a:r>
            <a:rPr lang="es-CO" b="1" dirty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47.705.647</a:t>
          </a:r>
          <a:r>
            <a:rPr lang="es-MX" b="1" dirty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 Ton </a:t>
          </a:r>
          <a:r>
            <a:rPr lang="es-CO" b="0" dirty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sobre una meta propuesta de </a:t>
          </a:r>
          <a:r>
            <a:rPr lang="es-CO" b="1" dirty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41 MTon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07499A4B-B48B-4CA7-A2BF-8CBA54EC05C0}">
      <dgm:prSet phldrT="[Texto]"/>
      <dgm:spPr/>
      <dgm:t>
        <a:bodyPr/>
        <a:lstStyle/>
        <a:p>
          <a:r>
            <a:rPr lang="es-CO" dirty="0"/>
            <a:t>Red Férrea del Pacífico </a:t>
          </a:r>
          <a:r>
            <a:rPr lang="es-CO" b="1" dirty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233,634</a:t>
          </a:r>
          <a:r>
            <a:rPr lang="es-CO" dirty="0"/>
            <a:t> </a:t>
          </a:r>
          <a:r>
            <a:rPr lang="es-CO" b="1" dirty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Ton </a:t>
          </a:r>
          <a:r>
            <a:rPr lang="es-CO" b="0" dirty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sobre una meta propuesta de 230.000 Ton</a:t>
          </a:r>
          <a:endParaRPr lang="es-CO" b="1" dirty="0">
            <a:solidFill>
              <a:schemeClr val="accent1">
                <a:lumMod val="25000"/>
              </a:schemeClr>
            </a:solidFill>
            <a:effectLst/>
            <a:latin typeface="Candara" panose="020E0502030303020204" pitchFamily="34" charset="0"/>
            <a:ea typeface="+mn-ea"/>
            <a:cs typeface="+mn-cs"/>
          </a:endParaRPr>
        </a:p>
      </dgm:t>
    </dgm:pt>
    <dgm:pt modelId="{B2DBA67C-BCD6-463C-AC81-1D3B37903BEE}" type="parTrans" cxnId="{DBE30969-0435-4D25-B3E6-54DB7A43099D}">
      <dgm:prSet/>
      <dgm:spPr/>
      <dgm:t>
        <a:bodyPr/>
        <a:lstStyle/>
        <a:p>
          <a:endParaRPr lang="es-CO"/>
        </a:p>
      </dgm:t>
    </dgm:pt>
    <dgm:pt modelId="{75627127-9B9F-4B34-B311-09B38BC3A495}" type="sibTrans" cxnId="{DBE30969-0435-4D25-B3E6-54DB7A43099D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1429" custLinFactNeighborY="-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-10117" custLinFactNeighborY="-18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BE30969-0435-4D25-B3E6-54DB7A43099D}" srcId="{3256AD19-79D9-4DD2-BD85-48D74080CB17}" destId="{07499A4B-B48B-4CA7-A2BF-8CBA54EC05C0}" srcOrd="1" destOrd="0" parTransId="{B2DBA67C-BCD6-463C-AC81-1D3B37903BEE}" sibTransId="{75627127-9B9F-4B34-B311-09B38BC3A495}"/>
    <dgm:cxn modelId="{4918B416-3562-4452-A661-A5FF8C856EE4}" type="presOf" srcId="{3256AD19-79D9-4DD2-BD85-48D74080CB17}" destId="{FFC2669E-6EFE-4306-9BF4-0E6FE39D4B43}" srcOrd="0" destOrd="0" presId="urn:microsoft.com/office/officeart/2005/8/layout/hList1"/>
    <dgm:cxn modelId="{C79BE4D5-31F6-4CF1-95A8-2E979329302E}" type="presOf" srcId="{CF84DDC2-96BF-432F-AA37-B7281110F630}" destId="{351DADD5-826D-416B-84E5-26678C386891}" srcOrd="0" destOrd="0" presId="urn:microsoft.com/office/officeart/2005/8/layout/hList1"/>
    <dgm:cxn modelId="{49FB46D4-0191-4CFF-A096-87514BC05971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8DD6EFA8-AE41-4FB7-9615-1129982E1F95}" type="presOf" srcId="{07499A4B-B48B-4CA7-A2BF-8CBA54EC05C0}" destId="{AB09D624-FF1B-4987-8110-30D214096F41}" srcOrd="0" destOrd="1" presId="urn:microsoft.com/office/officeart/2005/8/layout/hList1"/>
    <dgm:cxn modelId="{4A062310-A990-4815-8922-BE092BFC04A4}" type="presParOf" srcId="{351DADD5-826D-416B-84E5-26678C386891}" destId="{78A07495-0AF3-45E3-8386-C0DF5FF5E438}" srcOrd="0" destOrd="0" presId="urn:microsoft.com/office/officeart/2005/8/layout/hList1"/>
    <dgm:cxn modelId="{6A50C155-0266-4C6F-A94F-3DD01D762665}" type="presParOf" srcId="{78A07495-0AF3-45E3-8386-C0DF5FF5E438}" destId="{FFC2669E-6EFE-4306-9BF4-0E6FE39D4B43}" srcOrd="0" destOrd="0" presId="urn:microsoft.com/office/officeart/2005/8/layout/hList1"/>
    <dgm:cxn modelId="{1513FCF7-C082-4EBD-BC5E-A396197830EB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/>
            <a:t>Toneladas Transportadas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r>
            <a:rPr lang="es-CO" sz="2700" dirty="0"/>
            <a:t>Red Férrea del Atlántico </a:t>
          </a:r>
          <a:r>
            <a:rPr lang="es-CO" sz="2000" b="1" dirty="0">
              <a:solidFill>
                <a:schemeClr val="accent4"/>
              </a:solidFill>
            </a:rPr>
            <a:t>47,7 M-Ton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F2EEE314-175B-4886-9CE2-8E1602E419B0}">
      <dgm:prSet phldrT="[Texto]" custT="1"/>
      <dgm:spPr/>
      <dgm:t>
        <a:bodyPr/>
        <a:lstStyle/>
        <a:p>
          <a:r>
            <a:rPr lang="es-CO" sz="2700" dirty="0"/>
            <a:t>Inversiones por COP </a:t>
          </a:r>
          <a:r>
            <a:rPr lang="es-CO" sz="2000" b="1" dirty="0">
              <a:solidFill>
                <a:schemeClr val="accent4"/>
              </a:solidFill>
            </a:rPr>
            <a:t>$68.747 millones</a:t>
          </a:r>
        </a:p>
      </dgm:t>
    </dgm:pt>
    <dgm:pt modelId="{90BC5301-B746-42D8-9D91-86617A13FD22}" type="parTrans" cxnId="{7E09A7D2-0482-4929-8D38-EC2C0C9EB3FE}">
      <dgm:prSet/>
      <dgm:spPr/>
      <dgm:t>
        <a:bodyPr/>
        <a:lstStyle/>
        <a:p>
          <a:endParaRPr lang="es-CO"/>
        </a:p>
      </dgm:t>
    </dgm:pt>
    <dgm:pt modelId="{A439399A-3B0B-444D-BF0A-7971002359BF}" type="sibTrans" cxnId="{7E09A7D2-0482-4929-8D38-EC2C0C9EB3FE}">
      <dgm:prSet/>
      <dgm:spPr/>
      <dgm:t>
        <a:bodyPr/>
        <a:lstStyle/>
        <a:p>
          <a:endParaRPr lang="es-CO"/>
        </a:p>
      </dgm:t>
    </dgm:pt>
    <dgm:pt modelId="{49006717-FC2A-4778-9799-DDF035C7C4E0}">
      <dgm:prSet phldrT="[Texto]" custT="1"/>
      <dgm:spPr/>
      <dgm:t>
        <a:bodyPr/>
        <a:lstStyle/>
        <a:p>
          <a:r>
            <a:rPr lang="es-CO" sz="2700" dirty="0"/>
            <a:t>Red Férrea del Pacifico </a:t>
          </a:r>
          <a:r>
            <a:rPr lang="es-CO" sz="2000" b="1" dirty="0">
              <a:solidFill>
                <a:schemeClr val="accent4"/>
              </a:solidFill>
            </a:rPr>
            <a:t>29.000 Ton </a:t>
          </a:r>
        </a:p>
      </dgm:t>
    </dgm:pt>
    <dgm:pt modelId="{C5A6DCCE-FD48-4BD0-A312-ECD5574DC5AE}" type="parTrans" cxnId="{785EA492-B6EF-4AA1-8053-FD22F83CE674}">
      <dgm:prSet/>
      <dgm:spPr/>
      <dgm:t>
        <a:bodyPr/>
        <a:lstStyle/>
        <a:p>
          <a:endParaRPr lang="es-CO"/>
        </a:p>
      </dgm:t>
    </dgm:pt>
    <dgm:pt modelId="{31D6E56B-A977-47E1-A4E6-CE7E0CE78B42}" type="sibTrans" cxnId="{785EA492-B6EF-4AA1-8053-FD22F83CE674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1429" custLinFactNeighborY="-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-10906" custLinFactNeighborY="-18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D8E91B4-ED32-404B-A890-2E1FC6816669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7E09A7D2-0482-4929-8D38-EC2C0C9EB3FE}" srcId="{3256AD19-79D9-4DD2-BD85-48D74080CB17}" destId="{F2EEE314-175B-4886-9CE2-8E1602E419B0}" srcOrd="2" destOrd="0" parTransId="{90BC5301-B746-42D8-9D91-86617A13FD22}" sibTransId="{A439399A-3B0B-444D-BF0A-7971002359BF}"/>
    <dgm:cxn modelId="{5DE9094D-DFE6-4FE5-B2C8-D0C245B73A14}" type="presOf" srcId="{3256AD19-79D9-4DD2-BD85-48D74080CB17}" destId="{FFC2669E-6EFE-4306-9BF4-0E6FE39D4B43}" srcOrd="0" destOrd="0" presId="urn:microsoft.com/office/officeart/2005/8/layout/hList1"/>
    <dgm:cxn modelId="{785EA492-B6EF-4AA1-8053-FD22F83CE674}" srcId="{3256AD19-79D9-4DD2-BD85-48D74080CB17}" destId="{49006717-FC2A-4778-9799-DDF035C7C4E0}" srcOrd="1" destOrd="0" parTransId="{C5A6DCCE-FD48-4BD0-A312-ECD5574DC5AE}" sibTransId="{31D6E56B-A977-47E1-A4E6-CE7E0CE78B42}"/>
    <dgm:cxn modelId="{BC26221F-DAA5-43D9-B28A-0F18CC0068D4}" type="presOf" srcId="{CF84DDC2-96BF-432F-AA37-B7281110F630}" destId="{351DADD5-826D-416B-84E5-26678C386891}" srcOrd="0" destOrd="0" presId="urn:microsoft.com/office/officeart/2005/8/layout/hList1"/>
    <dgm:cxn modelId="{A91A0E5C-0893-45F3-BE31-339A8160FC9F}" type="presOf" srcId="{49006717-FC2A-4778-9799-DDF035C7C4E0}" destId="{AB09D624-FF1B-4987-8110-30D214096F41}" srcOrd="0" destOrd="1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C30CE909-08B9-46FD-97A7-29F84751271D}" type="presOf" srcId="{F2EEE314-175B-4886-9CE2-8E1602E419B0}" destId="{AB09D624-FF1B-4987-8110-30D214096F41}" srcOrd="0" destOrd="2" presId="urn:microsoft.com/office/officeart/2005/8/layout/hList1"/>
    <dgm:cxn modelId="{B7E836D1-98C4-49AD-A5C7-6B4E3B34115A}" type="presParOf" srcId="{351DADD5-826D-416B-84E5-26678C386891}" destId="{78A07495-0AF3-45E3-8386-C0DF5FF5E438}" srcOrd="0" destOrd="0" presId="urn:microsoft.com/office/officeart/2005/8/layout/hList1"/>
    <dgm:cxn modelId="{C5C0B82F-BC05-4EA3-B305-C5617E66C8BF}" type="presParOf" srcId="{78A07495-0AF3-45E3-8386-C0DF5FF5E438}" destId="{FFC2669E-6EFE-4306-9BF4-0E6FE39D4B43}" srcOrd="0" destOrd="0" presId="urn:microsoft.com/office/officeart/2005/8/layout/hList1"/>
    <dgm:cxn modelId="{29F41E26-5714-4F8E-818A-CD0D537E9A79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03328"/>
          <a:ext cx="5040560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/>
            <a:t>Toneladas Transportadas</a:t>
          </a:r>
          <a:endParaRPr lang="es-CO" sz="2200" kern="1200" dirty="0"/>
        </a:p>
      </dsp:txBody>
      <dsp:txXfrm>
        <a:off x="0" y="103328"/>
        <a:ext cx="5040560" cy="633600"/>
      </dsp:txXfrm>
    </dsp:sp>
    <dsp:sp modelId="{AB09D624-FF1B-4987-8110-30D214096F41}">
      <dsp:nvSpPr>
        <dsp:cNvPr id="0" name=""/>
        <dsp:cNvSpPr/>
      </dsp:nvSpPr>
      <dsp:spPr>
        <a:xfrm>
          <a:off x="0" y="703307"/>
          <a:ext cx="5040560" cy="190228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/>
            <a:t>Red Férrea del Atlántico </a:t>
          </a:r>
          <a:r>
            <a:rPr lang="es-CO" sz="2200" b="1" kern="1200" dirty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47.705.647</a:t>
          </a:r>
          <a:r>
            <a:rPr lang="es-MX" sz="2200" b="1" kern="1200" dirty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 Ton </a:t>
          </a:r>
          <a:r>
            <a:rPr lang="es-CO" sz="2200" b="0" kern="1200" dirty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sobre una meta propuesta de </a:t>
          </a:r>
          <a:r>
            <a:rPr lang="es-CO" sz="2200" b="1" kern="1200" dirty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41 MTon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/>
            <a:t>Red Férrea del Pacífico </a:t>
          </a:r>
          <a:r>
            <a:rPr lang="es-CO" sz="2200" b="1" kern="1200" dirty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233,634</a:t>
          </a:r>
          <a:r>
            <a:rPr lang="es-CO" sz="2200" kern="1200" dirty="0"/>
            <a:t> </a:t>
          </a:r>
          <a:r>
            <a:rPr lang="es-CO" sz="2200" b="1" kern="1200" dirty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Ton </a:t>
          </a:r>
          <a:r>
            <a:rPr lang="es-CO" sz="2200" b="0" kern="1200" dirty="0">
              <a:solidFill>
                <a:schemeClr val="accent1">
                  <a:lumMod val="25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rPr>
            <a:t>sobre una meta propuesta de 230.000 Ton</a:t>
          </a:r>
          <a:endParaRPr lang="es-CO" sz="2200" b="1" kern="1200" dirty="0">
            <a:solidFill>
              <a:schemeClr val="accent1">
                <a:lumMod val="25000"/>
              </a:schemeClr>
            </a:solidFill>
            <a:effectLst/>
            <a:latin typeface="Candara" panose="020E0502030303020204" pitchFamily="34" charset="0"/>
            <a:ea typeface="+mn-ea"/>
            <a:cs typeface="+mn-cs"/>
          </a:endParaRPr>
        </a:p>
      </dsp:txBody>
      <dsp:txXfrm>
        <a:off x="0" y="703307"/>
        <a:ext cx="5040560" cy="1902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24607"/>
          <a:ext cx="5289625" cy="106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700" kern="1200"/>
            <a:t>Toneladas Transportadas</a:t>
          </a:r>
          <a:endParaRPr lang="es-CO" sz="3700" kern="1200" dirty="0"/>
        </a:p>
      </dsp:txBody>
      <dsp:txXfrm>
        <a:off x="0" y="24607"/>
        <a:ext cx="5289625" cy="1065600"/>
      </dsp:txXfrm>
    </dsp:sp>
    <dsp:sp modelId="{AB09D624-FF1B-4987-8110-30D214096F41}">
      <dsp:nvSpPr>
        <dsp:cNvPr id="0" name=""/>
        <dsp:cNvSpPr/>
      </dsp:nvSpPr>
      <dsp:spPr>
        <a:xfrm>
          <a:off x="0" y="1063117"/>
          <a:ext cx="5289625" cy="1625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700" kern="1200" dirty="0"/>
            <a:t>Red Férrea del Atlántico </a:t>
          </a:r>
          <a:r>
            <a:rPr lang="es-CO" sz="2000" b="1" kern="1200" dirty="0">
              <a:solidFill>
                <a:schemeClr val="accent4"/>
              </a:solidFill>
            </a:rPr>
            <a:t>47,7 M-Ton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700" kern="1200" dirty="0"/>
            <a:t>Red Férrea del Pacifico </a:t>
          </a:r>
          <a:r>
            <a:rPr lang="es-CO" sz="2000" b="1" kern="1200" dirty="0">
              <a:solidFill>
                <a:schemeClr val="accent4"/>
              </a:solidFill>
            </a:rPr>
            <a:t>29.000 Ton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700" kern="1200" dirty="0"/>
            <a:t>Inversiones por COP </a:t>
          </a:r>
          <a:r>
            <a:rPr lang="es-CO" sz="2000" b="1" kern="1200" dirty="0">
              <a:solidFill>
                <a:schemeClr val="accent4"/>
              </a:solidFill>
            </a:rPr>
            <a:t>$68.747 millones</a:t>
          </a:r>
        </a:p>
      </dsp:txBody>
      <dsp:txXfrm>
        <a:off x="0" y="1063117"/>
        <a:ext cx="5289625" cy="1625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C05DC3C3-82F0-4D9B-905B-D410E9D2B4EF}" type="datetimeFigureOut">
              <a:rPr lang="en-US" smtClean="0"/>
              <a:pPr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922BCB6B-DDD0-410F-889F-FEC5002ABB1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9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9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92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55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17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60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74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18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52C1F3E-BB29-49E7-9332-E23C0ECD21B4}" type="slidenum">
              <a:rPr lang="en-US" sz="1200" smtClean="0">
                <a:latin typeface="Candara"/>
              </a:rPr>
              <a:pPr eaLnBrk="1" hangingPunct="1"/>
              <a:t>18</a:t>
            </a:fld>
            <a:endParaRPr lang="en-US" sz="1200">
              <a:latin typeface="Candara"/>
            </a:endParaRPr>
          </a:p>
        </p:txBody>
      </p:sp>
      <p:sp>
        <p:nvSpPr>
          <p:cNvPr id="65539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95463" y="1179513"/>
            <a:ext cx="10409238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8" y="339725"/>
            <a:ext cx="5843587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6563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0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6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06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74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D9466A8-1F92-47A7-B703-30F402239C48}" type="slidenum">
              <a:rPr lang="en-US" sz="1200" smtClean="0">
                <a:latin typeface="Candara"/>
              </a:rPr>
              <a:pPr eaLnBrk="1" hangingPunct="1"/>
              <a:t>22</a:t>
            </a:fld>
            <a:endParaRPr lang="en-US" sz="1200">
              <a:latin typeface="Candara"/>
            </a:endParaRPr>
          </a:p>
        </p:txBody>
      </p:sp>
      <p:sp>
        <p:nvSpPr>
          <p:cNvPr id="54275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0841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F7AEEAE5-5E09-4A08-BC94-FD7C1906E753}" type="slidenum">
              <a:rPr lang="en-US" sz="1200" smtClean="0">
                <a:latin typeface="Candara"/>
              </a:rPr>
              <a:pPr eaLnBrk="1" hangingPunct="1"/>
              <a:t>26</a:t>
            </a:fld>
            <a:endParaRPr lang="en-US" sz="1200">
              <a:latin typeface="Candara"/>
            </a:endParaRPr>
          </a:p>
        </p:txBody>
      </p:sp>
      <p:sp>
        <p:nvSpPr>
          <p:cNvPr id="55299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  <p:sp>
        <p:nvSpPr>
          <p:cNvPr id="55302" name="McK Separator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09707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54994596-6E8E-45DB-8898-CB3FAEEB7F85}" type="slidenum">
              <a:rPr lang="en-US" sz="1200" smtClean="0">
                <a:latin typeface="Candara"/>
              </a:rPr>
              <a:pPr eaLnBrk="1" hangingPunct="1"/>
              <a:t>27</a:t>
            </a:fld>
            <a:endParaRPr lang="en-US" sz="1200">
              <a:latin typeface="Candara"/>
            </a:endParaRPr>
          </a:p>
        </p:txBody>
      </p:sp>
      <p:sp>
        <p:nvSpPr>
          <p:cNvPr id="5837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95463" y="1179513"/>
            <a:ext cx="10409238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8" y="339725"/>
            <a:ext cx="5843587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19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2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4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25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75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31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2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5.png"/><Relationship Id="rId2" Type="http://schemas.openxmlformats.org/officeDocument/2006/relationships/tags" Target="../tags/tag10.xml"/><Relationship Id="rId16" Type="http://schemas.openxmlformats.org/officeDocument/2006/relationships/image" Target="../media/image4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1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.emf"/><Relationship Id="rId4" Type="http://schemas.openxmlformats.org/officeDocument/2006/relationships/tags" Target="../tags/tag28.xml"/><Relationship Id="rId9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6.jpeg"/><Relationship Id="rId2" Type="http://schemas.openxmlformats.org/officeDocument/2006/relationships/tags" Target="../tags/tag35.xml"/><Relationship Id="rId1" Type="http://schemas.openxmlformats.org/officeDocument/2006/relationships/vmlDrawing" Target="../drawings/vmlDrawing6.vml"/><Relationship Id="rId6" Type="http://schemas.openxmlformats.org/officeDocument/2006/relationships/tags" Target="../tags/tag39.xml"/><Relationship Id="rId11" Type="http://schemas.openxmlformats.org/officeDocument/2006/relationships/image" Target="../media/image1.emf"/><Relationship Id="rId5" Type="http://schemas.openxmlformats.org/officeDocument/2006/relationships/tags" Target="../tags/tag38.xml"/><Relationship Id="rId10" Type="http://schemas.openxmlformats.org/officeDocument/2006/relationships/oleObject" Target="../embeddings/oleObject6.bin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3.xml"/><Relationship Id="rId7" Type="http://schemas.openxmlformats.org/officeDocument/2006/relationships/oleObject" Target="../embeddings/oleObject7.bin"/><Relationship Id="rId2" Type="http://schemas.openxmlformats.org/officeDocument/2006/relationships/tags" Target="../tags/tag42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vmlDrawing" Target="../drawings/vmlDrawing8.vml"/><Relationship Id="rId6" Type="http://schemas.openxmlformats.org/officeDocument/2006/relationships/tags" Target="../tags/tag50.xml"/><Relationship Id="rId11" Type="http://schemas.openxmlformats.org/officeDocument/2006/relationships/image" Target="../media/image4.jpeg"/><Relationship Id="rId5" Type="http://schemas.openxmlformats.org/officeDocument/2006/relationships/tags" Target="../tags/tag49.xml"/><Relationship Id="rId10" Type="http://schemas.openxmlformats.org/officeDocument/2006/relationships/image" Target="../media/image1.emf"/><Relationship Id="rId4" Type="http://schemas.openxmlformats.org/officeDocument/2006/relationships/tags" Target="../tags/tag48.xml"/><Relationship Id="rId9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vmlDrawing" Target="../drawings/vmlDrawing9.v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1.emf"/><Relationship Id="rId4" Type="http://schemas.openxmlformats.org/officeDocument/2006/relationships/tags" Target="../tags/tag54.xml"/><Relationship Id="rId9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64386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>
          <a:xfrm>
            <a:off x="1" y="-9524"/>
            <a:ext cx="9144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>
            <p:custDataLst>
              <p:tags r:id="rId4"/>
            </p:custDataLst>
          </p:nvPr>
        </p:nvSpPr>
        <p:spPr>
          <a:xfrm>
            <a:off x="1838325" y="3383280"/>
            <a:ext cx="7305676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2313084" y="1690686"/>
            <a:ext cx="583311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313084" y="3467100"/>
            <a:ext cx="585216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2313084" y="4248150"/>
            <a:ext cx="321945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989056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>
            <p:custDataLst>
              <p:tags r:id="rId9"/>
            </p:custDataLst>
          </p:nvPr>
        </p:nvGrpSpPr>
        <p:grpSpPr>
          <a:xfrm>
            <a:off x="-1057274" y="-484331"/>
            <a:ext cx="3046330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1" y="4619624"/>
            <a:ext cx="9144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 rotWithShape="1">
          <a:blip r:embed="rId1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8248" y="5557688"/>
            <a:ext cx="1122645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593" y="5666307"/>
            <a:ext cx="17337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0" y="4617720"/>
            <a:ext cx="9144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1467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45907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4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43900" y="6356351"/>
            <a:ext cx="542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253528" y="982470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913243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6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8063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2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5418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3094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477678" y="0"/>
            <a:ext cx="8666321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19150" y="433512"/>
            <a:ext cx="7318788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352425" y="-398782"/>
            <a:ext cx="983076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12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1853" y="6198201"/>
            <a:ext cx="684423" cy="6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3738" y="6305273"/>
            <a:ext cx="973145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>
            <p:custDataLst>
              <p:tags r:id="rId8"/>
            </p:custDataLst>
          </p:nvPr>
        </p:nvSpPr>
        <p:spPr>
          <a:xfrm rot="10800000" flipH="1" flipV="1">
            <a:off x="-1" y="6724298"/>
            <a:ext cx="7038975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808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20472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72275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06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374900" y="3683000"/>
            <a:ext cx="5956300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8548" y="5811900"/>
            <a:ext cx="1122645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893" y="5920519"/>
            <a:ext cx="17337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5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344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256305" y="1250343"/>
            <a:ext cx="7529885" cy="5126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E18E1EC-63BD-4A12-BF8A-3B41A5EE0EAA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/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0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vmlDrawing" Target="../drawings/vmlDrawing1.v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2261536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286246" y="1250344"/>
            <a:ext cx="8579458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674100" y="6451341"/>
            <a:ext cx="432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ndara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1031" name="E719C35A-4CD6-4178-B0D0-8DA208F1799A" descr="E719C35A-4CD6-4178-B0D0-8DA208F1799A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2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7050" y="6288821"/>
            <a:ext cx="618324" cy="5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3324" y="6363329"/>
            <a:ext cx="973145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286246" y="262340"/>
            <a:ext cx="859536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9" name="Rectangle 18"/>
          <p:cNvSpPr/>
          <p:nvPr userDrawn="1">
            <p:custDataLst>
              <p:tags r:id="rId17"/>
            </p:custDataLst>
          </p:nvPr>
        </p:nvSpPr>
        <p:spPr>
          <a:xfrm rot="10800000" flipH="1" flipV="1">
            <a:off x="285252" y="1059059"/>
            <a:ext cx="8589667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 userDrawn="1">
            <p:custDataLst>
              <p:tags r:id="rId18"/>
            </p:custDataLst>
          </p:nvPr>
        </p:nvSpPr>
        <p:spPr>
          <a:xfrm rot="10800000" flipH="1" flipV="1">
            <a:off x="-1" y="6724298"/>
            <a:ext cx="6717507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811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73" r:id="rId5"/>
    <p:sldLayoutId id="2147483667" r:id="rId6"/>
    <p:sldLayoutId id="2147483674" r:id="rId7"/>
    <p:sldLayoutId id="2147483672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.emf"/><Relationship Id="rId2" Type="http://schemas.openxmlformats.org/officeDocument/2006/relationships/tags" Target="../tags/tag5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tags" Target="../tags/tag7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5.emf"/><Relationship Id="rId11" Type="http://schemas.openxmlformats.org/officeDocument/2006/relationships/image" Target="../media/image28.jpe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tags" Target="../tags/tag7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0.bin"/><Relationship Id="rId10" Type="http://schemas.openxmlformats.org/officeDocument/2006/relationships/chart" Target="../charts/chart2.xml"/><Relationship Id="rId4" Type="http://schemas.openxmlformats.org/officeDocument/2006/relationships/notesSlide" Target="../notesSlides/notesSlide11.xml"/><Relationship Id="rId9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12" Type="http://schemas.openxmlformats.org/officeDocument/2006/relationships/image" Target="../media/image32.png"/><Relationship Id="rId2" Type="http://schemas.openxmlformats.org/officeDocument/2006/relationships/tags" Target="../tags/tag76.xml"/><Relationship Id="rId16" Type="http://schemas.openxmlformats.org/officeDocument/2006/relationships/chart" Target="../charts/chart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5.e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8.xml"/><Relationship Id="rId7" Type="http://schemas.openxmlformats.org/officeDocument/2006/relationships/image" Target="../media/image15.emf"/><Relationship Id="rId2" Type="http://schemas.openxmlformats.org/officeDocument/2006/relationships/tags" Target="../tags/tag7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80.xml"/><Relationship Id="rId7" Type="http://schemas.openxmlformats.org/officeDocument/2006/relationships/image" Target="../media/image15.emf"/><Relationship Id="rId2" Type="http://schemas.openxmlformats.org/officeDocument/2006/relationships/tags" Target="../tags/tag79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7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82.xml"/><Relationship Id="rId7" Type="http://schemas.openxmlformats.org/officeDocument/2006/relationships/image" Target="../media/image15.emf"/><Relationship Id="rId12" Type="http://schemas.openxmlformats.org/officeDocument/2006/relationships/image" Target="../media/image39.jpeg"/><Relationship Id="rId2" Type="http://schemas.openxmlformats.org/officeDocument/2006/relationships/tags" Target="../tags/tag8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8.gif"/><Relationship Id="rId5" Type="http://schemas.openxmlformats.org/officeDocument/2006/relationships/notesSlide" Target="../notesSlides/notesSlide15.xml"/><Relationship Id="rId10" Type="http://schemas.openxmlformats.org/officeDocument/2006/relationships/chart" Target="../charts/chart4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3.jpeg"/><Relationship Id="rId3" Type="http://schemas.openxmlformats.org/officeDocument/2006/relationships/tags" Target="../tags/tag84.xml"/><Relationship Id="rId7" Type="http://schemas.openxmlformats.org/officeDocument/2006/relationships/image" Target="../media/image15.emf"/><Relationship Id="rId12" Type="http://schemas.openxmlformats.org/officeDocument/2006/relationships/image" Target="../media/image42.jpeg"/><Relationship Id="rId2" Type="http://schemas.openxmlformats.org/officeDocument/2006/relationships/tags" Target="../tags/tag8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1.jpe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40.jpe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7.jpeg"/><Relationship Id="rId3" Type="http://schemas.openxmlformats.org/officeDocument/2006/relationships/tags" Target="../tags/tag86.xml"/><Relationship Id="rId7" Type="http://schemas.openxmlformats.org/officeDocument/2006/relationships/image" Target="../media/image15.emf"/><Relationship Id="rId12" Type="http://schemas.openxmlformats.org/officeDocument/2006/relationships/image" Target="../media/image46.jpeg"/><Relationship Id="rId2" Type="http://schemas.openxmlformats.org/officeDocument/2006/relationships/tags" Target="../tags/tag85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5.jpe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44.jpe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8.xml"/><Relationship Id="rId7" Type="http://schemas.openxmlformats.org/officeDocument/2006/relationships/image" Target="../media/image16.png"/><Relationship Id="rId2" Type="http://schemas.openxmlformats.org/officeDocument/2006/relationships/tags" Target="../tags/tag8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4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90.xml"/><Relationship Id="rId7" Type="http://schemas.openxmlformats.org/officeDocument/2006/relationships/image" Target="../media/image15.emf"/><Relationship Id="rId2" Type="http://schemas.openxmlformats.org/officeDocument/2006/relationships/tags" Target="../tags/tag89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0.bin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50.jpe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jpeg"/><Relationship Id="rId2" Type="http://schemas.openxmlformats.org/officeDocument/2006/relationships/tags" Target="../tags/tag6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4.jpeg"/><Relationship Id="rId3" Type="http://schemas.openxmlformats.org/officeDocument/2006/relationships/tags" Target="../tags/tag92.xml"/><Relationship Id="rId7" Type="http://schemas.openxmlformats.org/officeDocument/2006/relationships/image" Target="../media/image15.emf"/><Relationship Id="rId12" Type="http://schemas.openxmlformats.org/officeDocument/2006/relationships/image" Target="../media/image53.jpeg"/><Relationship Id="rId2" Type="http://schemas.openxmlformats.org/officeDocument/2006/relationships/tags" Target="../tags/tag9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2.jpe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51.jpe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8.jpeg"/><Relationship Id="rId3" Type="http://schemas.openxmlformats.org/officeDocument/2006/relationships/tags" Target="../tags/tag94.xml"/><Relationship Id="rId7" Type="http://schemas.openxmlformats.org/officeDocument/2006/relationships/image" Target="../media/image15.emf"/><Relationship Id="rId12" Type="http://schemas.openxmlformats.org/officeDocument/2006/relationships/image" Target="../media/image57.png"/><Relationship Id="rId2" Type="http://schemas.openxmlformats.org/officeDocument/2006/relationships/tags" Target="../tags/tag93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6.jpeg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55.pn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diagramDrawing" Target="../diagrams/drawing2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12" Type="http://schemas.openxmlformats.org/officeDocument/2006/relationships/diagramColors" Target="../diagrams/colors2.xml"/><Relationship Id="rId2" Type="http://schemas.openxmlformats.org/officeDocument/2006/relationships/tags" Target="../tags/tag9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.emf"/><Relationship Id="rId11" Type="http://schemas.openxmlformats.org/officeDocument/2006/relationships/diagramQuickStyle" Target="../diagrams/quickStyle2.xml"/><Relationship Id="rId5" Type="http://schemas.openxmlformats.org/officeDocument/2006/relationships/oleObject" Target="../embeddings/oleObject33.bin"/><Relationship Id="rId10" Type="http://schemas.openxmlformats.org/officeDocument/2006/relationships/diagramLayout" Target="../diagrams/layout2.xml"/><Relationship Id="rId4" Type="http://schemas.openxmlformats.org/officeDocument/2006/relationships/notesSlide" Target="../notesSlides/notesSlide22.xml"/><Relationship Id="rId9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2" Type="http://schemas.openxmlformats.org/officeDocument/2006/relationships/tags" Target="../tags/tag9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tags" Target="../tags/tag98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1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tags" Target="../tags/tag6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11" Type="http://schemas.openxmlformats.org/officeDocument/2006/relationships/image" Target="../media/image12.jpe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tags" Target="../tags/tag6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4.xml"/><Relationship Id="rId7" Type="http://schemas.openxmlformats.org/officeDocument/2006/relationships/diagramData" Target="../diagrams/data1.xml"/><Relationship Id="rId12" Type="http://schemas.openxmlformats.org/officeDocument/2006/relationships/image" Target="../media/image16.png"/><Relationship Id="rId2" Type="http://schemas.openxmlformats.org/officeDocument/2006/relationships/tags" Target="../tags/tag6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5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4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5.xml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tags" Target="../tags/tag6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6.xml"/><Relationship Id="rId7" Type="http://schemas.openxmlformats.org/officeDocument/2006/relationships/image" Target="../media/image15.emf"/><Relationship Id="rId2" Type="http://schemas.openxmlformats.org/officeDocument/2006/relationships/tags" Target="../tags/tag6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1.emf"/><Relationship Id="rId3" Type="http://schemas.openxmlformats.org/officeDocument/2006/relationships/tags" Target="../tags/tag68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20.jpeg"/><Relationship Id="rId2" Type="http://schemas.openxmlformats.org/officeDocument/2006/relationships/tags" Target="../tags/tag67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4.xml"/><Relationship Id="rId11" Type="http://schemas.microsoft.com/office/2007/relationships/hdphoto" Target="../media/hdphoto2.wdp"/><Relationship Id="rId5" Type="http://schemas.openxmlformats.org/officeDocument/2006/relationships/tags" Target="../tags/tag70.xml"/><Relationship Id="rId10" Type="http://schemas.openxmlformats.org/officeDocument/2006/relationships/image" Target="../media/image16.png"/><Relationship Id="rId4" Type="http://schemas.openxmlformats.org/officeDocument/2006/relationships/tags" Target="../tags/tag69.xml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4.jpeg"/><Relationship Id="rId3" Type="http://schemas.openxmlformats.org/officeDocument/2006/relationships/tags" Target="../tags/tag72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jpeg"/><Relationship Id="rId2" Type="http://schemas.openxmlformats.org/officeDocument/2006/relationships/tags" Target="../tags/tag71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2.jpeg"/><Relationship Id="rId5" Type="http://schemas.openxmlformats.org/officeDocument/2006/relationships/slideLayout" Target="../slideLayouts/slideLayout4.xml"/><Relationship Id="rId10" Type="http://schemas.microsoft.com/office/2007/relationships/hdphoto" Target="../media/hdphoto2.wdp"/><Relationship Id="rId4" Type="http://schemas.openxmlformats.org/officeDocument/2006/relationships/tags" Target="../tags/tag73.xml"/><Relationship Id="rId9" Type="http://schemas.openxmlformats.org/officeDocument/2006/relationships/image" Target="../media/image16.pn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Object 12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9286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2313084" y="1690686"/>
            <a:ext cx="5833110" cy="1470025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Avances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Modo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Férreo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2" name="Text Placeholder 131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2313084" y="4248150"/>
            <a:ext cx="3219450" cy="361950"/>
          </a:xfrm>
        </p:spPr>
        <p:txBody>
          <a:bodyPr/>
          <a:lstStyle/>
          <a:p>
            <a:r>
              <a:rPr lang="es-ES" dirty="0"/>
              <a:t>Junio de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5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 15"/>
          <p:cNvSpPr/>
          <p:nvPr/>
        </p:nvSpPr>
        <p:spPr>
          <a:xfrm>
            <a:off x="2457049" y="40543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19" name="CuadroTexto 18"/>
          <p:cNvSpPr txBox="1"/>
          <p:nvPr/>
        </p:nvSpPr>
        <p:spPr>
          <a:xfrm>
            <a:off x="1939185" y="143048"/>
            <a:ext cx="305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Candara" panose="020E0502030303020204" pitchFamily="34" charset="0"/>
              </a:rPr>
              <a:t>RED FÉRREA DEL ATLÁNTICO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33962"/>
              </p:ext>
            </p:extLst>
          </p:nvPr>
        </p:nvGraphicFramePr>
        <p:xfrm>
          <a:off x="2004646" y="1268760"/>
          <a:ext cx="6814039" cy="306441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814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O" sz="1800" kern="1200" dirty="0">
                          <a:effectLst/>
                        </a:rPr>
                        <a:t>ACTIVIDADES DESTACADAS 2015 -  RED</a:t>
                      </a:r>
                      <a:r>
                        <a:rPr lang="es-CO" sz="1800" kern="1200" baseline="0" dirty="0">
                          <a:effectLst/>
                        </a:rPr>
                        <a:t> FÉRREA DEL ATLÁNTICO</a:t>
                      </a:r>
                      <a:endParaRPr lang="es-CO" sz="1800" kern="12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900" kern="1200" dirty="0">
                        <a:effectLst/>
                      </a:endParaRP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dirty="0">
                          <a:effectLst/>
                        </a:rPr>
                        <a:t>Corredor</a:t>
                      </a:r>
                      <a:r>
                        <a:rPr lang="es-MX" sz="1100" baseline="0" dirty="0">
                          <a:effectLst/>
                        </a:rPr>
                        <a:t> férreo operando con normalidad en sus 192 Km.</a:t>
                      </a: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kern="1200" dirty="0">
                          <a:effectLst/>
                        </a:rPr>
                        <a:t>Se levantan las restricciones nocturnas vigentes sobre el corredor desde el mes de febrero de 2015 a noviembre 2015 en los sectores</a:t>
                      </a:r>
                      <a:r>
                        <a:rPr lang="es-MX" sz="1100" kern="1200" baseline="0" dirty="0">
                          <a:effectLst/>
                        </a:rPr>
                        <a:t> de Bosconia, Algarrobo, Fundación y Zona Bananera</a:t>
                      </a:r>
                      <a:endParaRPr lang="es-MX" sz="1100" kern="1200" dirty="0">
                        <a:effectLst/>
                      </a:endParaRP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kern="1200" spc="0" baseline="0" dirty="0">
                          <a:effectLst/>
                        </a:rPr>
                        <a:t>E</a:t>
                      </a:r>
                      <a:r>
                        <a:rPr lang="es-CO" sz="1100" kern="1200" baseline="0" dirty="0">
                          <a:effectLst/>
                        </a:rPr>
                        <a:t>xpedición Decreto 1802 del 9 de Sep de 2015 y 1977 del 6 de Oct de 2015 los cuales permitieron el tráfico ferroviario todos los días las 24 horas del día en las zonas con restricción nocturna y la movilización del carbón que se produzca en los municipios de Norte de Santander cobijados por </a:t>
                      </a:r>
                      <a:r>
                        <a:rPr lang="es-CO" sz="1100" kern="1200" dirty="0">
                          <a:effectLst/>
                        </a:rPr>
                        <a:t>el Decreto 1770 de 2015, a través de los puertos de servicio privado de la Costa Caribe</a:t>
                      </a: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kern="1200" dirty="0">
                          <a:effectLst/>
                        </a:rPr>
                        <a:t>Record histórico</a:t>
                      </a:r>
                      <a:r>
                        <a:rPr lang="es-CO" sz="1100" kern="1200" baseline="0" dirty="0">
                          <a:effectLst/>
                        </a:rPr>
                        <a:t> de movilización de carga en la concesión 47,7 MTon frente a la proyección establecida de 41 MTon</a:t>
                      </a: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kern="1200" baseline="0" dirty="0">
                          <a:effectLst/>
                        </a:rPr>
                        <a:t>Entrada en funcionamiento del sistema de control de trenes ITCS</a:t>
                      </a: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kern="1200" baseline="0" dirty="0">
                          <a:effectLst/>
                        </a:rPr>
                        <a:t>Obtención de las licencias ambientales para los sectores de </a:t>
                      </a:r>
                      <a:r>
                        <a:rPr lang="es-MX" sz="1100" baseline="0" dirty="0">
                          <a:effectLst/>
                        </a:rPr>
                        <a:t>Guamachito, Varela y Rio Frío</a:t>
                      </a: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kern="1200" dirty="0">
                          <a:effectLst/>
                        </a:rPr>
                        <a:t>Inicio de la construcción de las primeras 22 viviendas en el marco del contrato de reasentamiento</a:t>
                      </a:r>
                      <a:endParaRPr lang="es-MX" sz="1100" kern="1200" baseline="0" dirty="0">
                        <a:effectLst/>
                      </a:endParaRPr>
                    </a:p>
                    <a:p>
                      <a:pPr marL="531813" marR="0" lvl="0" indent="-265113" algn="just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100" kern="1200" baseline="0" dirty="0">
                          <a:effectLst/>
                        </a:rPr>
                        <a:t>Ejecución satisfactoria del Plan de reasentamiento en los sectores de </a:t>
                      </a:r>
                      <a:r>
                        <a:rPr lang="es-MX" sz="1100" baseline="0" dirty="0">
                          <a:effectLst/>
                        </a:rPr>
                        <a:t>Loma Colorada, Algarrobo y Lleras</a:t>
                      </a:r>
                      <a:endParaRPr lang="es-MX" sz="1100" kern="12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Imagen 8" descr="C:\Users\jrueda\Desktop\Fotos trenes\Fotos trenes\DSC_0586.JPG"/>
          <p:cNvPicPr/>
          <p:nvPr/>
        </p:nvPicPr>
        <p:blipFill>
          <a:blip r:embed="rId9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234" y="4443104"/>
            <a:ext cx="2100862" cy="165869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Imagen 9" descr="C:\Users\jrueda\AppData\Local\Microsoft\Windows\Temporary Internet Files\Content.Word\972986a508b216cbe79f2b69b2351c18.jpg"/>
          <p:cNvPicPr/>
          <p:nvPr/>
        </p:nvPicPr>
        <p:blipFill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474" y="4443104"/>
            <a:ext cx="2217947" cy="1658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Imagen 10" descr="C:\Supervisión FENOCO\Vigencia 2015\Informes de Comisión\Contraloria\IMG_1196.JPG"/>
          <p:cNvPicPr/>
          <p:nvPr/>
        </p:nvPicPr>
        <p:blipFill>
          <a:blip r:embed="rId11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646" y="4443104"/>
            <a:ext cx="2100862" cy="1658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600000" lon="19475206" rev="21253487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390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 15"/>
          <p:cNvSpPr/>
          <p:nvPr/>
        </p:nvSpPr>
        <p:spPr>
          <a:xfrm>
            <a:off x="2457049" y="40543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27359"/>
              </p:ext>
            </p:extLst>
          </p:nvPr>
        </p:nvGraphicFramePr>
        <p:xfrm>
          <a:off x="2289330" y="1104298"/>
          <a:ext cx="6192570" cy="2977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192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AVANCES REASENTAMIENTOS POBLACIONAL (Loma</a:t>
                      </a:r>
                      <a:r>
                        <a:rPr lang="es-CO" sz="1400" kern="1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 Colorada – Algarrobo)</a:t>
                      </a:r>
                      <a:endParaRPr lang="es-CO" sz="1400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1939185" y="143048"/>
            <a:ext cx="305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Candara" panose="020E0502030303020204" pitchFamily="34" charset="0"/>
              </a:rPr>
              <a:t>RED FÉRREA DEL ATLÁNTICO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404162"/>
              </p:ext>
            </p:extLst>
          </p:nvPr>
        </p:nvGraphicFramePr>
        <p:xfrm>
          <a:off x="2457049" y="1608260"/>
          <a:ext cx="5859339" cy="219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400716"/>
              </p:ext>
            </p:extLst>
          </p:nvPr>
        </p:nvGraphicFramePr>
        <p:xfrm>
          <a:off x="2457048" y="3903786"/>
          <a:ext cx="5859339" cy="235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34830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ángulo 15"/>
          <p:cNvSpPr/>
          <p:nvPr/>
        </p:nvSpPr>
        <p:spPr>
          <a:xfrm>
            <a:off x="2457049" y="40543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graphicFrame>
        <p:nvGraphicFramePr>
          <p:cNvPr id="6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482277"/>
              </p:ext>
            </p:extLst>
          </p:nvPr>
        </p:nvGraphicFramePr>
        <p:xfrm>
          <a:off x="2289330" y="1104298"/>
          <a:ext cx="6192570" cy="2977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192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2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O" sz="1400" kern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AVANCES REASENTAMIENTOS POBLACIONAL</a:t>
                      </a:r>
                      <a:endParaRPr lang="es-CO" sz="1400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1939185" y="143048"/>
            <a:ext cx="305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Candara" panose="020E0502030303020204" pitchFamily="34" charset="0"/>
              </a:rPr>
              <a:t>RED FÉRREA DEL ATLÁNTICO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449" y="4390821"/>
            <a:ext cx="3512322" cy="189947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3640" y="4390821"/>
            <a:ext cx="3595270" cy="182979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2613" y="4735068"/>
            <a:ext cx="1559399" cy="116595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0985" y="4757588"/>
            <a:ext cx="1538868" cy="11506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9744" y="5908188"/>
            <a:ext cx="3300670" cy="31243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2060" y="4375319"/>
            <a:ext cx="884983" cy="40046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94215" y="4390821"/>
            <a:ext cx="824133" cy="388109"/>
          </a:xfrm>
          <a:prstGeom prst="rect">
            <a:avLst/>
          </a:prstGeom>
        </p:spPr>
      </p:pic>
      <p:graphicFrame>
        <p:nvGraphicFramePr>
          <p:cNvPr id="26" name="Grá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752453"/>
              </p:ext>
            </p:extLst>
          </p:nvPr>
        </p:nvGraphicFramePr>
        <p:xfrm>
          <a:off x="2409502" y="1541343"/>
          <a:ext cx="5952226" cy="270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</p:spTree>
    <p:extLst>
      <p:ext uri="{BB962C8B-B14F-4D97-AF65-F5344CB8AC3E}">
        <p14:creationId xmlns:p14="http://schemas.microsoft.com/office/powerpoint/2010/main" val="333018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9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603943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29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30" name="CuadroTexto 29"/>
          <p:cNvSpPr txBox="1"/>
          <p:nvPr/>
        </p:nvSpPr>
        <p:spPr>
          <a:xfrm>
            <a:off x="1892175" y="2480650"/>
            <a:ext cx="6871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Con ocasión de la Ola Invernal de 2011, la infraestructura férrea sufrió</a:t>
            </a:r>
          </a:p>
          <a:p>
            <a:pPr algn="ctr"/>
            <a:r>
              <a:rPr lang="es-CO" dirty="0"/>
              <a:t>una grave afectación, con el fin de rehabilitar el corredor férreo se </a:t>
            </a:r>
          </a:p>
          <a:p>
            <a:pPr algn="ctr"/>
            <a:r>
              <a:rPr lang="es-CO" dirty="0"/>
              <a:t>suscribieron 2 contratos de obras pública, estos son:</a:t>
            </a:r>
          </a:p>
          <a:p>
            <a:endParaRPr lang="es-CO" dirty="0"/>
          </a:p>
          <a:p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Corredor Bogotá – Belencito (Contrato de obra No. 356 de 2013)</a:t>
            </a:r>
          </a:p>
          <a:p>
            <a:pPr marL="285750" indent="-285750">
              <a:buFontTx/>
              <a:buChar char="-"/>
            </a:pPr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Corredor la Dorada – Chiriguaná (Contrato de Obra No. 418 de 2013)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2457049" y="387146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482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32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1800200" cy="6845889"/>
          </a:xfrm>
          <a:prstGeom prst="rect">
            <a:avLst/>
          </a:prstGeom>
          <a:noFill/>
        </p:spPr>
      </p:pic>
      <p:sp>
        <p:nvSpPr>
          <p:cNvPr id="34" name="Rectángulo 33"/>
          <p:cNvSpPr/>
          <p:nvPr/>
        </p:nvSpPr>
        <p:spPr>
          <a:xfrm>
            <a:off x="2457049" y="387146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5100" y="1825685"/>
            <a:ext cx="3028592" cy="35444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30 CuadroTexto"/>
          <p:cNvSpPr txBox="1">
            <a:spLocks noChangeArrowheads="1"/>
          </p:cNvSpPr>
          <p:nvPr/>
        </p:nvSpPr>
        <p:spPr bwMode="auto">
          <a:xfrm flipH="1">
            <a:off x="5033461" y="4088270"/>
            <a:ext cx="3965684" cy="307777"/>
          </a:xfrm>
          <a:prstGeom prst="rect">
            <a:avLst/>
          </a:prstGeom>
          <a:solidFill>
            <a:srgbClr val="E36B1A"/>
          </a:solidFill>
          <a:ln w="38100" cap="flat" cmpd="sng" algn="ctr">
            <a:solidFill>
              <a:srgbClr val="E36B1A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n-US"/>
            </a:defPPr>
            <a:lvl1pPr marL="457200" indent="-457200" algn="ctr" fontAlgn="base">
              <a:spcBef>
                <a:spcPts val="600"/>
              </a:spcBef>
              <a:spcAft>
                <a:spcPct val="0"/>
              </a:spcAft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37931725" indent="-37474525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pPr marL="422041" indent="-422041" defTabSz="844083">
              <a:spcBef>
                <a:spcPts val="554"/>
              </a:spcBef>
              <a:defRPr/>
            </a:pPr>
            <a:r>
              <a:rPr lang="es-CO" sz="1400" kern="0" dirty="0">
                <a:solidFill>
                  <a:prstClr val="white"/>
                </a:solidFill>
                <a:latin typeface="Candara" panose="020E0502030303020204" pitchFamily="34" charset="0"/>
                <a:cs typeface="Arial" pitchFamily="34" charset="0"/>
              </a:rPr>
              <a:t>ESTADO ACTUAL</a:t>
            </a:r>
          </a:p>
        </p:txBody>
      </p:sp>
      <p:sp>
        <p:nvSpPr>
          <p:cNvPr id="10" name="30 CuadroTexto"/>
          <p:cNvSpPr txBox="1">
            <a:spLocks noChangeArrowheads="1"/>
          </p:cNvSpPr>
          <p:nvPr/>
        </p:nvSpPr>
        <p:spPr bwMode="auto">
          <a:xfrm flipH="1">
            <a:off x="5033461" y="1825684"/>
            <a:ext cx="3965684" cy="319639"/>
          </a:xfrm>
          <a:prstGeom prst="rect">
            <a:avLst/>
          </a:prstGeom>
          <a:solidFill>
            <a:srgbClr val="094677"/>
          </a:solidFill>
          <a:ln w="38100" cap="flat" cmpd="sng" algn="ctr">
            <a:solidFill>
              <a:srgbClr val="09467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n-US"/>
            </a:defPPr>
            <a:lvl1pPr marL="457200" indent="-457200" algn="ctr" fontAlgn="base">
              <a:spcBef>
                <a:spcPts val="600"/>
              </a:spcBef>
              <a:spcAft>
                <a:spcPct val="0"/>
              </a:spcAft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37931725" indent="-37474525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pPr marL="422041" indent="-422041" defTabSz="844083">
              <a:spcBef>
                <a:spcPts val="554"/>
              </a:spcBef>
              <a:defRPr/>
            </a:pPr>
            <a:r>
              <a:rPr lang="es-CO" sz="1400" kern="0" dirty="0">
                <a:solidFill>
                  <a:prstClr val="white"/>
                </a:solidFill>
                <a:latin typeface="Candara" panose="020E0502030303020204" pitchFamily="34" charset="0"/>
                <a:cs typeface="Arial" pitchFamily="34" charset="0"/>
              </a:rPr>
              <a:t>INFORMACIÓN GENERAL</a:t>
            </a:r>
          </a:p>
        </p:txBody>
      </p:sp>
      <p:graphicFrame>
        <p:nvGraphicFramePr>
          <p:cNvPr id="11" name="5 Tabla"/>
          <p:cNvGraphicFramePr>
            <a:graphicFrameLocks noGrp="1"/>
          </p:cNvGraphicFramePr>
          <p:nvPr>
            <p:extLst/>
          </p:nvPr>
        </p:nvGraphicFramePr>
        <p:xfrm>
          <a:off x="5033461" y="4473631"/>
          <a:ext cx="3984448" cy="2672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67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7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2669">
                <a:tc>
                  <a:txBody>
                    <a:bodyPr/>
                    <a:lstStyle/>
                    <a:p>
                      <a:r>
                        <a:rPr lang="es-ES" sz="1200" u="none" strike="noStrike" dirty="0">
                          <a:effectLst/>
                          <a:latin typeface="Candara" panose="020E0502030303020204" pitchFamily="34" charset="0"/>
                        </a:rPr>
                        <a:t>AVANCE</a:t>
                      </a:r>
                      <a:r>
                        <a:rPr lang="es-ES" sz="1200" u="none" strike="noStrike" baseline="0" dirty="0">
                          <a:effectLst/>
                          <a:latin typeface="Candara" panose="020E0502030303020204" pitchFamily="34" charset="0"/>
                        </a:rPr>
                        <a:t> DE </a:t>
                      </a:r>
                      <a:r>
                        <a:rPr lang="es-ES" sz="1200" u="none" strike="noStrike" dirty="0">
                          <a:effectLst/>
                          <a:latin typeface="Candara" panose="020E0502030303020204" pitchFamily="34" charset="0"/>
                        </a:rPr>
                        <a:t>OBRA </a:t>
                      </a:r>
                      <a:endParaRPr lang="es-CO" sz="1200" b="1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84406" marR="84406" marT="42203" marB="42203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5033462" y="2238628"/>
          <a:ext cx="3965683" cy="177205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43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18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3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ES" sz="1050" kern="1200" dirty="0">
                          <a:latin typeface="Candara" panose="020E0502030303020204" pitchFamily="34" charset="0"/>
                        </a:rPr>
                        <a:t>Valor del proyecto (ACTUAL)</a:t>
                      </a:r>
                      <a:endParaRPr lang="es-CO" sz="1050" b="1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$ 128.280.554.966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>
                          <a:latin typeface="Candara" panose="020E0502030303020204" pitchFamily="34" charset="0"/>
                        </a:rPr>
                        <a:t>Inversión en el Dpto. de Cundinamarca</a:t>
                      </a:r>
                      <a:endParaRPr lang="es-CO" sz="1050" b="1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$ 55.839.307.328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1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>
                          <a:latin typeface="Candara" panose="020E0502030303020204" pitchFamily="34" charset="0"/>
                        </a:rPr>
                        <a:t>Inversión en el Dpto. de Boyacá</a:t>
                      </a:r>
                      <a:endParaRPr lang="es-CO" sz="1050" b="1" kern="120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$ 72.441.247.638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354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>
                          <a:effectLst/>
                          <a:latin typeface="Candara" panose="020E0502030303020204" pitchFamily="34" charset="0"/>
                        </a:rPr>
                        <a:t>Fecha Inicio del Contrato</a:t>
                      </a:r>
                      <a:endParaRPr lang="es-MX" sz="1050" b="1" kern="1200" dirty="0">
                        <a:solidFill>
                          <a:srgbClr val="094677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01 de Nov. de 2013</a:t>
                      </a:r>
                      <a:endParaRPr lang="es-MX" sz="1050" b="1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55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>
                          <a:effectLst/>
                          <a:latin typeface="Candara" panose="020E0502030303020204" pitchFamily="34" charset="0"/>
                        </a:rPr>
                        <a:t>Fecha Finalización del Contrato</a:t>
                      </a:r>
                      <a:endParaRPr lang="es-MX" sz="1050" b="1" kern="1200" dirty="0">
                        <a:solidFill>
                          <a:srgbClr val="094677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 de Nov. de 2016</a:t>
                      </a:r>
                      <a:endParaRPr lang="es-MX" sz="1050" b="1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u="none" strike="noStrike" dirty="0">
                          <a:effectLst/>
                          <a:latin typeface="Candara" panose="020E0502030303020204" pitchFamily="34" charset="0"/>
                        </a:rPr>
                        <a:t>Fecha</a:t>
                      </a:r>
                      <a:r>
                        <a:rPr lang="es-ES" sz="1050" u="none" strike="noStrike" baseline="0" dirty="0">
                          <a:effectLst/>
                          <a:latin typeface="Candara" panose="020E0502030303020204" pitchFamily="34" charset="0"/>
                        </a:rPr>
                        <a:t> inicio de obras </a:t>
                      </a:r>
                      <a:endParaRPr lang="es-ES" sz="1050" b="1" u="none" strike="noStrike" dirty="0">
                        <a:solidFill>
                          <a:srgbClr val="094677"/>
                        </a:solidFill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  <a:r>
                        <a:rPr lang="es-CO" sz="10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de Abr </a:t>
                      </a:r>
                      <a:r>
                        <a:rPr lang="es-CO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 2014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9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u="none" strike="noStrike" dirty="0">
                          <a:effectLst/>
                          <a:latin typeface="Candara" panose="020E0502030303020204" pitchFamily="34" charset="0"/>
                        </a:rPr>
                        <a:t>Fecha culminación Obras </a:t>
                      </a:r>
                      <a:endParaRPr lang="es-ES" sz="1050" b="1" u="none" strike="noStrike" dirty="0">
                        <a:solidFill>
                          <a:srgbClr val="094677"/>
                        </a:solidFill>
                        <a:effectLst/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indent="0" algn="ctr" defTabSz="8440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 de Dic</a:t>
                      </a:r>
                      <a:r>
                        <a:rPr lang="es-CO" sz="10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de </a:t>
                      </a:r>
                      <a:r>
                        <a:rPr lang="es-CO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2015</a:t>
                      </a:r>
                      <a:endParaRPr lang="es-MX" sz="1050" b="1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3" name="5 Tabla"/>
          <p:cNvGraphicFramePr>
            <a:graphicFrameLocks noGrp="1"/>
          </p:cNvGraphicFramePr>
          <p:nvPr>
            <p:extLst/>
          </p:nvPr>
        </p:nvGraphicFramePr>
        <p:xfrm>
          <a:off x="5033461" y="4815426"/>
          <a:ext cx="3984448" cy="4196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84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2997">
                <a:tc>
                  <a:txBody>
                    <a:bodyPr/>
                    <a:lstStyle/>
                    <a:p>
                      <a:r>
                        <a:rPr lang="es-CO" sz="1100" b="1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CO" sz="1100" b="1" baseline="0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 continua con actividades de mantenimiento, control de tráfico, administración y vigilancia.</a:t>
                      </a:r>
                      <a:endParaRPr lang="es-CO" sz="1100" b="1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1 Título"/>
          <p:cNvSpPr txBox="1">
            <a:spLocks/>
          </p:cNvSpPr>
          <p:nvPr/>
        </p:nvSpPr>
        <p:spPr bwMode="auto">
          <a:xfrm>
            <a:off x="1920880" y="5477138"/>
            <a:ext cx="2976349" cy="88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5pPr>
            <a:lvl6pPr marL="422041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6pPr>
            <a:lvl7pPr marL="844083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7pPr>
            <a:lvl8pPr marL="1266124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8pPr>
            <a:lvl9pPr marL="1688165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MX" altLang="es-MX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Área Influencia del Proyecto</a:t>
            </a:r>
            <a:r>
              <a:rPr lang="es-ES_tradnl" altLang="es-MX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es-ES_tradnl" altLang="es-MX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s-ES_tradnl" altLang="es-MX" sz="1200" b="0" dirty="0">
                <a:solidFill>
                  <a:srgbClr val="7030A0"/>
                </a:solidFill>
                <a:latin typeface="Candara" panose="020E0502030303020204" pitchFamily="34" charset="0"/>
              </a:rPr>
              <a:t>Cundinamarca- Boyacá</a:t>
            </a:r>
            <a:r>
              <a:rPr lang="es-ES_tradnl" altLang="es-MX" sz="1200" b="0" i="1" dirty="0">
                <a:solidFill>
                  <a:schemeClr val="tx2"/>
                </a:solidFill>
                <a:latin typeface="Candara" panose="020E0502030303020204" pitchFamily="34" charset="0"/>
              </a:rPr>
              <a:t/>
            </a:r>
            <a:br>
              <a:rPr lang="es-ES_tradnl" altLang="es-MX" sz="1200" b="0" i="1" dirty="0">
                <a:solidFill>
                  <a:schemeClr val="tx2"/>
                </a:solidFill>
                <a:latin typeface="Candara" panose="020E0502030303020204" pitchFamily="34" charset="0"/>
              </a:rPr>
            </a:br>
            <a:endParaRPr lang="es-CO" altLang="es-MX" sz="1200" b="0" i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Picture 4" descr="http://www.phoboscenter.es/wp-content/uploads/2013/11/ok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054" y="5756168"/>
            <a:ext cx="1130684" cy="8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/>
          </p:nvPr>
        </p:nvGraphicFramePr>
        <p:xfrm>
          <a:off x="5033461" y="5309621"/>
          <a:ext cx="3984448" cy="89309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202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1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3886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% Avance financiero Contrato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100" dirty="0">
                          <a:effectLst/>
                        </a:rPr>
                        <a:t>96,60 %         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807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Obras culminadas a la Fecha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100" dirty="0">
                          <a:effectLst/>
                        </a:rPr>
                        <a:t>72/72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01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% Avance en Tiempo Contrato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100" dirty="0">
                          <a:effectLst/>
                        </a:rPr>
                        <a:t>91.89 %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38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% Avance en Tiempo Obras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100" dirty="0">
                          <a:effectLst/>
                        </a:rPr>
                        <a:t>100 %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2533834" y="1054502"/>
            <a:ext cx="6827450" cy="604927"/>
            <a:chOff x="-53556" y="130555"/>
            <a:chExt cx="8980263" cy="829089"/>
          </a:xfrm>
        </p:grpSpPr>
        <p:sp>
          <p:nvSpPr>
            <p:cNvPr id="18" name="Rectángulo 17"/>
            <p:cNvSpPr>
              <a:spLocks noChangeArrowheads="1"/>
            </p:cNvSpPr>
            <p:nvPr/>
          </p:nvSpPr>
          <p:spPr bwMode="auto">
            <a:xfrm>
              <a:off x="-53556" y="130555"/>
              <a:ext cx="5904656" cy="566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2800" b="1" dirty="0">
                  <a:solidFill>
                    <a:schemeClr val="accent5"/>
                  </a:solidFill>
                  <a:latin typeface="Candara" panose="020E0502030303020204" pitchFamily="34" charset="0"/>
                  <a:sym typeface="Helvetica Neue Bold Condensed" charset="0"/>
                </a:rPr>
                <a:t>CORREDOR</a:t>
              </a:r>
              <a:endParaRPr lang="es-E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5"/>
                </a:solidFill>
                <a:latin typeface="Candara" panose="020E0502030303020204" pitchFamily="34" charset="0"/>
                <a:sym typeface="Helvetica Neue Bold Condensed" charset="0"/>
              </a:endParaRPr>
            </a:p>
          </p:txBody>
        </p:sp>
        <p:sp>
          <p:nvSpPr>
            <p:cNvPr id="19" name="Rectángulo 5"/>
            <p:cNvSpPr>
              <a:spLocks noChangeArrowheads="1"/>
            </p:cNvSpPr>
            <p:nvPr/>
          </p:nvSpPr>
          <p:spPr bwMode="auto">
            <a:xfrm>
              <a:off x="2477888" y="392821"/>
              <a:ext cx="6448819" cy="56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sz="2800" b="1" dirty="0">
                  <a:latin typeface="Candara" panose="020E0502030303020204" pitchFamily="34" charset="0"/>
                  <a:sym typeface="Helvetica Neue Bold Condensed"/>
                </a:rPr>
                <a:t>BOGOTÁ- BELENCITO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075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32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1800200" cy="6845889"/>
          </a:xfrm>
          <a:prstGeom prst="rect">
            <a:avLst/>
          </a:prstGeom>
          <a:noFill/>
        </p:spPr>
      </p:pic>
      <p:sp>
        <p:nvSpPr>
          <p:cNvPr id="34" name="Rectángulo 33"/>
          <p:cNvSpPr/>
          <p:nvPr/>
        </p:nvSpPr>
        <p:spPr>
          <a:xfrm>
            <a:off x="2457049" y="387146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30 CuadroTexto"/>
          <p:cNvSpPr txBox="1">
            <a:spLocks noChangeArrowheads="1"/>
          </p:cNvSpPr>
          <p:nvPr/>
        </p:nvSpPr>
        <p:spPr bwMode="auto">
          <a:xfrm flipH="1">
            <a:off x="5741377" y="1281758"/>
            <a:ext cx="3192016" cy="261610"/>
          </a:xfrm>
          <a:prstGeom prst="rect">
            <a:avLst/>
          </a:prstGeom>
          <a:solidFill>
            <a:srgbClr val="094677"/>
          </a:solidFill>
          <a:ln w="38100" cap="flat" cmpd="sng" algn="ctr">
            <a:solidFill>
              <a:srgbClr val="09467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s-CO"/>
            </a:defPPr>
            <a:lvl1pPr marL="457200" marR="0" lvl="0" indent="-457200" algn="ctr" defTabSz="914400" eaLnBrk="1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sz="1050" dirty="0">
                <a:latin typeface="+mj-lt"/>
              </a:rPr>
              <a:t>DATOS TÉCNICOS</a:t>
            </a: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/>
          </p:nvPr>
        </p:nvGraphicFramePr>
        <p:xfrm>
          <a:off x="5741377" y="1612892"/>
          <a:ext cx="3192016" cy="100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0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4441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rgbClr val="094677"/>
                          </a:solidFill>
                        </a:rPr>
                        <a:t>Long. </a:t>
                      </a:r>
                      <a:r>
                        <a:rPr lang="es-ES" sz="1050" baseline="0" dirty="0">
                          <a:solidFill>
                            <a:srgbClr val="094677"/>
                          </a:solidFill>
                        </a:rPr>
                        <a:t>Tramo Férreo Contractual</a:t>
                      </a:r>
                      <a:endParaRPr lang="es-CO" sz="1050" dirty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rgbClr val="094677"/>
                          </a:solidFill>
                        </a:rPr>
                        <a:t>318,3 </a:t>
                      </a:r>
                      <a:r>
                        <a:rPr lang="es-ES" sz="1050" baseline="0" dirty="0">
                          <a:solidFill>
                            <a:srgbClr val="094677"/>
                          </a:solidFill>
                        </a:rPr>
                        <a:t>Km</a:t>
                      </a:r>
                      <a:endParaRPr lang="es-CO" sz="1050" dirty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492">
                <a:tc>
                  <a:txBody>
                    <a:bodyPr/>
                    <a:lstStyle/>
                    <a:p>
                      <a:r>
                        <a:rPr lang="es-CO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Facatativá – Bogotá– Belencito</a:t>
                      </a: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dirty="0">
                          <a:solidFill>
                            <a:srgbClr val="094677"/>
                          </a:solidFill>
                        </a:rPr>
                        <a:t>297,9 Km</a:t>
                      </a:r>
                      <a:endParaRPr lang="es-CO" sz="1050" b="0" dirty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982">
                <a:tc>
                  <a:txBody>
                    <a:bodyPr/>
                    <a:lstStyle/>
                    <a:p>
                      <a:r>
                        <a:rPr lang="es-CO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 Caro - Zipaquirá</a:t>
                      </a: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rgbClr val="094677"/>
                          </a:solidFill>
                        </a:rPr>
                        <a:t>20,4 Km</a:t>
                      </a:r>
                      <a:endParaRPr lang="es-CO" sz="1050" dirty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3" name="7 Tabla"/>
          <p:cNvGraphicFramePr>
            <a:graphicFrameLocks noGrp="1"/>
          </p:cNvGraphicFramePr>
          <p:nvPr>
            <p:extLst/>
          </p:nvPr>
        </p:nvGraphicFramePr>
        <p:xfrm>
          <a:off x="1901393" y="1706567"/>
          <a:ext cx="3558229" cy="44912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558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13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O" sz="1050" kern="1200" dirty="0">
                          <a:effectLst/>
                        </a:rPr>
                        <a:t>GESTIÓN</a:t>
                      </a:r>
                      <a:endParaRPr lang="es-CO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2120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050" b="1" kern="1200" dirty="0">
                          <a:effectLst/>
                        </a:rPr>
                        <a:t>DESCRIPCIÓN DEL ESTADO ACTUAL </a:t>
                      </a:r>
                    </a:p>
                    <a:p>
                      <a:pPr marL="438150" lvl="1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50" dirty="0">
                          <a:effectLst/>
                        </a:rPr>
                        <a:t>Corredor</a:t>
                      </a:r>
                      <a:r>
                        <a:rPr lang="es-MX" sz="1050" baseline="0" dirty="0">
                          <a:effectLst/>
                        </a:rPr>
                        <a:t> férreo con conectividad Facatativá – Bogotá – Belencito 297,9 Km.</a:t>
                      </a:r>
                    </a:p>
                    <a:p>
                      <a:pPr marL="438150" lvl="1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050" baseline="0" dirty="0">
                          <a:effectLst/>
                        </a:rPr>
                        <a:t>Conectividad del corredor férreo La Caro - Zipaquirá 20,4 Km</a:t>
                      </a:r>
                    </a:p>
                    <a:p>
                      <a:pPr marL="438150" lvl="1" indent="-171450" algn="just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50" baseline="0" dirty="0">
                          <a:effectLst/>
                        </a:rPr>
                        <a:t>Terminación de las obras contractuales sobre la línea principal (72/72)</a:t>
                      </a:r>
                    </a:p>
                    <a:p>
                      <a:pPr marL="438150" lvl="1" indent="-171450" algn="just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50" baseline="0" dirty="0">
                          <a:effectLst/>
                        </a:rPr>
                        <a:t>Cumplimiento general de los ítems del contrato referidos a mantenimiento, mejoramiento, operación y control de trafico férreo </a:t>
                      </a:r>
                      <a:endParaRPr lang="es-MX" sz="105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8327">
                <a:tc>
                  <a:txBody>
                    <a:bodyPr/>
                    <a:lstStyle/>
                    <a:p>
                      <a:pPr marL="228600" lvl="0" indent="-2286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s-MX" sz="1050" b="1" kern="1200" dirty="0">
                          <a:effectLst/>
                        </a:rPr>
                        <a:t>ACTIVIDADES DESTACADAS : </a:t>
                      </a:r>
                    </a:p>
                    <a:p>
                      <a:pPr marL="171450" lvl="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Realización de dos (2) trenes de prueba: 1) Tren de prueba ARGOS, 18 plataformas cada una con 30 Ton de Cemento, Belencito - Bogotá 2) Tren de prueba MOLSABANA, 3 plataformas cada una con 36 Ton de cemento,  Tocancipá – Bogotá.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050" u="none" strike="noStrike" dirty="0">
                          <a:effectLst/>
                        </a:rPr>
                        <a:t>Construcción y regularización de 2 cruces férreos a nivel que se generan por cuenta de la construcción de la variante carretera en Gachancipá.</a:t>
                      </a:r>
                      <a:endParaRPr lang="es-CO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lvl="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Movilización de aproximadamente 46.105 pasajeros en el tramo Bogotá Km 5 – Zipaquirá durante mayo de 2016, TURISTREN, para un acumulado de 208.808 pasajeros en  lo transcurrido del 2016</a:t>
                      </a:r>
                    </a:p>
                    <a:p>
                      <a:pPr marL="171450" lvl="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O" sz="105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6" name="Rectángulo 5"/>
          <p:cNvSpPr>
            <a:spLocks noChangeArrowheads="1"/>
          </p:cNvSpPr>
          <p:nvPr/>
        </p:nvSpPr>
        <p:spPr bwMode="auto">
          <a:xfrm>
            <a:off x="2251553" y="89912"/>
            <a:ext cx="49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>
                <a:latin typeface="Candara" panose="020E0502030303020204" pitchFamily="34" charset="0"/>
                <a:sym typeface="Helvetica Neue Bold Condensed"/>
              </a:rPr>
              <a:t>BOGOTÁ- BELENCITO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/>
          </p:nvPr>
        </p:nvGraphicFramePr>
        <p:xfrm>
          <a:off x="5741377" y="2807097"/>
          <a:ext cx="3042269" cy="171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2" y="4212047"/>
            <a:ext cx="2137124" cy="1656184"/>
          </a:xfrm>
          <a:prstGeom prst="rect">
            <a:avLst/>
          </a:prstGeom>
        </p:spPr>
      </p:pic>
      <p:pic>
        <p:nvPicPr>
          <p:cNvPr id="15" name="Picture 23" descr="Turistren, Cajicá, Colombia."/>
          <p:cNvPicPr>
            <a:picLocks noChangeAspect="1" noChangeArrowheads="1"/>
          </p:cNvPicPr>
          <p:nvPr/>
        </p:nvPicPr>
        <p:blipFill rotWithShape="1">
          <a:blip r:embed="rId12" cstate="print"/>
          <a:srcRect t="16130"/>
          <a:stretch/>
        </p:blipFill>
        <p:spPr bwMode="auto">
          <a:xfrm>
            <a:off x="5765040" y="4788110"/>
            <a:ext cx="3168353" cy="164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6263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0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3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40" name="Rectángulo 39"/>
          <p:cNvSpPr/>
          <p:nvPr/>
        </p:nvSpPr>
        <p:spPr>
          <a:xfrm>
            <a:off x="2457049" y="35971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6950203" y="2541314"/>
          <a:ext cx="1922193" cy="113699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22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5916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Reconformación</a:t>
                      </a:r>
                      <a:r>
                        <a:rPr lang="es-MX" sz="12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de banca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078">
                <a:tc>
                  <a:txBody>
                    <a:bodyPr/>
                    <a:lstStyle/>
                    <a:p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- PK  79+800</a:t>
                      </a:r>
                    </a:p>
                    <a:p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Departamento: Cundinamarca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7034287" y="4581069"/>
          <a:ext cx="1953140" cy="128951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53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7360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Reconformación</a:t>
                      </a:r>
                      <a:r>
                        <a:rPr lang="es-MX" sz="12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de banca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2152">
                <a:tc>
                  <a:txBody>
                    <a:bodyPr/>
                    <a:lstStyle/>
                    <a:p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– PK</a:t>
                      </a:r>
                      <a:r>
                        <a:rPr lang="es-MX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117+150</a:t>
                      </a:r>
                    </a:p>
                    <a:p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Departamento: Boyacá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2457049" y="1485825"/>
            <a:ext cx="103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723093" y="148582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Después</a:t>
            </a:r>
          </a:p>
        </p:txBody>
      </p:sp>
      <p:pic>
        <p:nvPicPr>
          <p:cNvPr id="14" name="Imagen 13" descr="C:\Users\jrincon\AppData\Local\Microsoft\Windows\Temporary Internet Files\Content.Outlook\5XW34OU5\IMG-20160122-WA0003.jpg"/>
          <p:cNvPicPr/>
          <p:nvPr/>
        </p:nvPicPr>
        <p:blipFill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208179"/>
            <a:ext cx="2428097" cy="1662208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3" descr="image009"/>
          <p:cNvPicPr>
            <a:picLocks noChangeAspect="1" noChangeArrowheads="1"/>
          </p:cNvPicPr>
          <p:nvPr/>
        </p:nvPicPr>
        <p:blipFill>
          <a:blip r:embed="rId11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971" y="2208179"/>
            <a:ext cx="2367997" cy="1686686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5" descr="image014"/>
          <p:cNvPicPr>
            <a:picLocks noChangeAspect="1" noChangeArrowheads="1"/>
          </p:cNvPicPr>
          <p:nvPr/>
        </p:nvPicPr>
        <p:blipFill>
          <a:blip r:embed="rId1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971" y="4294210"/>
            <a:ext cx="2352491" cy="17026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668" y="4294210"/>
            <a:ext cx="2428413" cy="1702663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Tabla 17"/>
          <p:cNvGraphicFramePr>
            <a:graphicFrameLocks noGrp="1"/>
          </p:cNvGraphicFramePr>
          <p:nvPr>
            <p:extLst/>
          </p:nvPr>
        </p:nvGraphicFramePr>
        <p:xfrm>
          <a:off x="1751654" y="1152690"/>
          <a:ext cx="5826872" cy="248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6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045"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spc="-10" dirty="0">
                          <a:effectLst/>
                          <a:latin typeface="Candara" panose="020E0502030303020204" pitchFamily="34" charset="0"/>
                        </a:rPr>
                        <a:t>Registro Fotográfico</a:t>
                      </a:r>
                      <a:r>
                        <a:rPr lang="es-CO" sz="1600" b="1" i="0" spc="-10" baseline="0" dirty="0">
                          <a:effectLst/>
                          <a:latin typeface="Candara" panose="020E0502030303020204" pitchFamily="34" charset="0"/>
                        </a:rPr>
                        <a:t>- Obras Terminadas</a:t>
                      </a:r>
                      <a:endParaRPr lang="es-MX" sz="1600" b="1" i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Rectángulo 5"/>
          <p:cNvSpPr>
            <a:spLocks noChangeArrowheads="1"/>
          </p:cNvSpPr>
          <p:nvPr/>
        </p:nvSpPr>
        <p:spPr bwMode="auto">
          <a:xfrm>
            <a:off x="2251553" y="89912"/>
            <a:ext cx="49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>
                <a:latin typeface="Candara" panose="020E0502030303020204" pitchFamily="34" charset="0"/>
                <a:sym typeface="Helvetica Neue Bold Condensed"/>
              </a:rPr>
              <a:t>BOGOTÁ- BELENCITO</a:t>
            </a:r>
          </a:p>
        </p:txBody>
      </p:sp>
    </p:spTree>
    <p:extLst>
      <p:ext uri="{BB962C8B-B14F-4D97-AF65-F5344CB8AC3E}">
        <p14:creationId xmlns:p14="http://schemas.microsoft.com/office/powerpoint/2010/main" val="67949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0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3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40" name="Rectángulo 39"/>
          <p:cNvSpPr/>
          <p:nvPr/>
        </p:nvSpPr>
        <p:spPr>
          <a:xfrm>
            <a:off x="2457049" y="35971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7049" y="1485825"/>
            <a:ext cx="103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723093" y="148582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Después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/>
          </p:nvPr>
        </p:nvGraphicFramePr>
        <p:xfrm>
          <a:off x="1751654" y="1152690"/>
          <a:ext cx="5826872" cy="248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6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045"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spc="-10" dirty="0">
                          <a:effectLst/>
                          <a:latin typeface="Candara" panose="020E0502030303020204" pitchFamily="34" charset="0"/>
                        </a:rPr>
                        <a:t>Registro Fotográfico</a:t>
                      </a:r>
                      <a:r>
                        <a:rPr lang="es-CO" sz="1600" b="1" i="0" spc="-10" baseline="0" dirty="0">
                          <a:effectLst/>
                          <a:latin typeface="Candara" panose="020E0502030303020204" pitchFamily="34" charset="0"/>
                        </a:rPr>
                        <a:t>- Obras Terminadas</a:t>
                      </a:r>
                      <a:endParaRPr lang="es-MX" sz="1600" b="1" i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/>
          </p:nvPr>
        </p:nvGraphicFramePr>
        <p:xfrm>
          <a:off x="6973183" y="2552047"/>
          <a:ext cx="1853945" cy="141458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539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5916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Reconstrucción</a:t>
                      </a:r>
                      <a:r>
                        <a:rPr lang="es-MX" sz="12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de Vía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8673">
                <a:tc>
                  <a:txBody>
                    <a:bodyPr/>
                    <a:lstStyle/>
                    <a:p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- PK 117+900</a:t>
                      </a:r>
                    </a:p>
                    <a:p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Ubicación:</a:t>
                      </a:r>
                      <a:r>
                        <a:rPr lang="es-MX" sz="11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Boyacá</a:t>
                      </a:r>
                    </a:p>
                    <a:p>
                      <a:endParaRPr lang="es-MX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/>
          </p:nvPr>
        </p:nvGraphicFramePr>
        <p:xfrm>
          <a:off x="7055562" y="4409270"/>
          <a:ext cx="1871155" cy="149823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71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9563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Reconstrucción</a:t>
                      </a:r>
                      <a:r>
                        <a:rPr lang="es-MX" sz="12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de Vía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8673">
                <a:tc>
                  <a:txBody>
                    <a:bodyPr/>
                    <a:lstStyle/>
                    <a:p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- PK 188+600</a:t>
                      </a:r>
                    </a:p>
                    <a:p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Departamento: Boyacá</a:t>
                      </a:r>
                    </a:p>
                    <a:p>
                      <a:endParaRPr lang="es-MX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1" name="Imagen 7" descr="image018"/>
          <p:cNvPicPr>
            <a:picLocks noChangeAspect="1" noChangeArrowheads="1"/>
          </p:cNvPicPr>
          <p:nvPr/>
        </p:nvPicPr>
        <p:blipFill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713" y="2313625"/>
            <a:ext cx="2367997" cy="1690984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1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034" y="2313625"/>
            <a:ext cx="2428414" cy="1653011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11" descr="image027"/>
          <p:cNvPicPr>
            <a:picLocks noChangeAspect="1" noChangeArrowheads="1"/>
          </p:cNvPicPr>
          <p:nvPr/>
        </p:nvPicPr>
        <p:blipFill>
          <a:blip r:embed="rId1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851" y="4309189"/>
            <a:ext cx="2389925" cy="1698399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034" y="4271216"/>
            <a:ext cx="2428414" cy="1698399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Rectángulo 5"/>
          <p:cNvSpPr>
            <a:spLocks noChangeArrowheads="1"/>
          </p:cNvSpPr>
          <p:nvPr/>
        </p:nvSpPr>
        <p:spPr bwMode="auto">
          <a:xfrm>
            <a:off x="2251553" y="89912"/>
            <a:ext cx="49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>
                <a:latin typeface="Candara" panose="020E0502030303020204" pitchFamily="34" charset="0"/>
                <a:sym typeface="Helvetica Neue Bold Condensed"/>
              </a:rPr>
              <a:t>BOGOTÁ- BELENCITO</a:t>
            </a:r>
          </a:p>
        </p:txBody>
      </p:sp>
    </p:spTree>
    <p:extLst>
      <p:ext uri="{BB962C8B-B14F-4D97-AF65-F5344CB8AC3E}">
        <p14:creationId xmlns:p14="http://schemas.microsoft.com/office/powerpoint/2010/main" val="280701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Rectangle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3186752"/>
              </p:ext>
            </p:ext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8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sym typeface="Candara"/>
            </a:endParaRPr>
          </a:p>
        </p:txBody>
      </p:sp>
      <p:pic>
        <p:nvPicPr>
          <p:cNvPr id="2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30" name="Rectángulo 29"/>
          <p:cNvSpPr/>
          <p:nvPr/>
        </p:nvSpPr>
        <p:spPr>
          <a:xfrm>
            <a:off x="2457049" y="346267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533834" y="1014161"/>
            <a:ext cx="6827450" cy="714577"/>
            <a:chOff x="-53556" y="130555"/>
            <a:chExt cx="8980263" cy="979371"/>
          </a:xfrm>
        </p:grpSpPr>
        <p:sp>
          <p:nvSpPr>
            <p:cNvPr id="8" name="Rectángulo 7"/>
            <p:cNvSpPr>
              <a:spLocks noChangeArrowheads="1"/>
            </p:cNvSpPr>
            <p:nvPr/>
          </p:nvSpPr>
          <p:spPr bwMode="auto">
            <a:xfrm>
              <a:off x="-53556" y="130555"/>
              <a:ext cx="5904656" cy="566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2800" b="1" dirty="0">
                  <a:solidFill>
                    <a:schemeClr val="accent5"/>
                  </a:solidFill>
                  <a:latin typeface="Candara" panose="020E0502030303020204" pitchFamily="34" charset="0"/>
                  <a:sym typeface="Helvetica Neue Bold Condensed" charset="0"/>
                </a:rPr>
                <a:t>CORREDOR</a:t>
              </a:r>
              <a:endParaRPr lang="es-E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5"/>
                </a:solidFill>
                <a:latin typeface="Candara" panose="020E0502030303020204" pitchFamily="34" charset="0"/>
                <a:sym typeface="Helvetica Neue Bold Condensed" charset="0"/>
              </a:endParaRPr>
            </a:p>
          </p:txBody>
        </p:sp>
        <p:sp>
          <p:nvSpPr>
            <p:cNvPr id="9" name="Rectángulo 5"/>
            <p:cNvSpPr>
              <a:spLocks noChangeArrowheads="1"/>
            </p:cNvSpPr>
            <p:nvPr/>
          </p:nvSpPr>
          <p:spPr bwMode="auto">
            <a:xfrm>
              <a:off x="2477888" y="392821"/>
              <a:ext cx="6448819" cy="717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sz="2800" b="1" dirty="0">
                  <a:latin typeface="Candara" panose="020E0502030303020204" pitchFamily="34" charset="0"/>
                  <a:sym typeface="Helvetica Neue Bold Condensed"/>
                </a:rPr>
                <a:t>LA DORADA- CHIRIGUANÁ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4648" y="1722046"/>
            <a:ext cx="3330560" cy="4076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 descr="http://www.phoboscenter.es/wp-content/uploads/2013/11/ok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3795" y="5816036"/>
            <a:ext cx="1244683" cy="85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 bwMode="auto">
          <a:xfrm>
            <a:off x="1854506" y="5911331"/>
            <a:ext cx="2482104" cy="83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chemeClr val="tx1"/>
                </a:solidFill>
                <a:latin typeface="Calibri" pitchFamily="34" charset="0"/>
              </a:defRPr>
            </a:lvl5pPr>
            <a:lvl6pPr marL="422041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6pPr>
            <a:lvl7pPr marL="844083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7pPr>
            <a:lvl8pPr marL="1266124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8pPr>
            <a:lvl9pPr marL="1688165" algn="ctr" rtl="0" eaLnBrk="1" fontAlgn="base" hangingPunct="1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MX" altLang="es-MX" sz="1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Departamentos influencia:</a:t>
            </a:r>
            <a:r>
              <a:rPr lang="es-ES_tradnl" altLang="es-MX" sz="1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altLang="es-MX" sz="1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altLang="es-MX" sz="1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Caldas, Antioquia, Santander, </a:t>
            </a:r>
          </a:p>
          <a:p>
            <a:pPr algn="l"/>
            <a:r>
              <a:rPr lang="es-ES_tradnl" altLang="es-MX" sz="1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 de Santander y Cesar</a:t>
            </a:r>
            <a:r>
              <a:rPr lang="es-ES_tradnl" altLang="es-MX" sz="1100" b="0" i="1" dirty="0">
                <a:solidFill>
                  <a:schemeClr val="tx2"/>
                </a:solidFill>
              </a:rPr>
              <a:t/>
            </a:r>
            <a:br>
              <a:rPr lang="es-ES_tradnl" altLang="es-MX" sz="1100" b="0" i="1" dirty="0">
                <a:solidFill>
                  <a:schemeClr val="tx2"/>
                </a:solidFill>
              </a:rPr>
            </a:br>
            <a:endParaRPr lang="es-CO" altLang="es-MX" sz="1100" b="0" i="1" dirty="0">
              <a:solidFill>
                <a:schemeClr val="tx2"/>
              </a:solidFill>
            </a:endParaRPr>
          </a:p>
        </p:txBody>
      </p:sp>
      <p:sp>
        <p:nvSpPr>
          <p:cNvPr id="14" name="30 CuadroTexto"/>
          <p:cNvSpPr txBox="1">
            <a:spLocks noChangeArrowheads="1"/>
          </p:cNvSpPr>
          <p:nvPr/>
        </p:nvSpPr>
        <p:spPr bwMode="auto">
          <a:xfrm flipH="1">
            <a:off x="5218478" y="1769603"/>
            <a:ext cx="3802455" cy="307777"/>
          </a:xfrm>
          <a:prstGeom prst="rect">
            <a:avLst/>
          </a:prstGeom>
          <a:solidFill>
            <a:srgbClr val="094677"/>
          </a:solidFill>
          <a:ln w="38100" cap="flat" cmpd="sng" algn="ctr">
            <a:solidFill>
              <a:srgbClr val="09467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n-US"/>
            </a:defPPr>
            <a:lvl1pPr marL="457200" indent="-457200" algn="ctr" fontAlgn="base">
              <a:spcBef>
                <a:spcPts val="600"/>
              </a:spcBef>
              <a:spcAft>
                <a:spcPct val="0"/>
              </a:spcAft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37931725" indent="-37474525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pPr marL="422041" indent="-422041" defTabSz="844083">
              <a:spcBef>
                <a:spcPts val="554"/>
              </a:spcBef>
              <a:defRPr/>
            </a:pPr>
            <a:r>
              <a:rPr lang="es-CO" sz="1400" kern="0" dirty="0">
                <a:solidFill>
                  <a:prstClr val="white"/>
                </a:solidFill>
                <a:latin typeface="Candara" panose="020E0502030303020204" pitchFamily="34" charset="0"/>
                <a:cs typeface="Arial" pitchFamily="34" charset="0"/>
              </a:rPr>
              <a:t>INFORMACIÓN GENERAL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94151"/>
              </p:ext>
            </p:extLst>
          </p:nvPr>
        </p:nvGraphicFramePr>
        <p:xfrm>
          <a:off x="5218478" y="2178262"/>
          <a:ext cx="3802455" cy="14208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463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61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Valor del proyecto (ACTUAL)</a:t>
                      </a:r>
                      <a:endParaRPr lang="es-CO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u="none" strike="noStrike" kern="1200" dirty="0">
                          <a:effectLst/>
                        </a:rPr>
                        <a:t> $ </a:t>
                      </a:r>
                      <a:r>
                        <a:rPr lang="es-CO" sz="1000" kern="1200" dirty="0">
                          <a:effectLst/>
                        </a:rPr>
                        <a:t>114.155,581</a:t>
                      </a:r>
                      <a:endParaRPr lang="es-CO" sz="1000" b="1" kern="1200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8792" marR="8792" marT="87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Inversión en el Dpto. de Caldas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s-CO" sz="1000" kern="1200" dirty="0"/>
                        <a:t>$COP 4.950,31</a:t>
                      </a:r>
                      <a:endParaRPr lang="es-CO" sz="1000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Inversión en el Dpto. de Antioquia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s-CO" sz="1000" kern="1200" dirty="0"/>
                        <a:t>$COP 35.789,34 </a:t>
                      </a:r>
                      <a:endParaRPr lang="es-CO" sz="1000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Inversión en el Dpto. de Santander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s-CO" sz="1000" kern="1200" dirty="0"/>
                        <a:t>$COP 33.472,99 </a:t>
                      </a:r>
                      <a:endParaRPr lang="es-CO" sz="1000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Inversión en el Dpto. de Norte de Santander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s-CO" sz="1000" kern="1200" dirty="0"/>
                        <a:t>$COP 519,56</a:t>
                      </a:r>
                      <a:endParaRPr lang="es-CO" sz="1000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Inversión en el Dpto. de Cesar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lvl="0" algn="l">
                        <a:spcAft>
                          <a:spcPts val="0"/>
                        </a:spcAft>
                      </a:pPr>
                      <a:r>
                        <a:rPr lang="es-CO" sz="1000" kern="1200" dirty="0"/>
                        <a:t>$COP 39.423,38 </a:t>
                      </a:r>
                      <a:endParaRPr lang="es-CO" sz="1000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23624"/>
              </p:ext>
            </p:extLst>
          </p:nvPr>
        </p:nvGraphicFramePr>
        <p:xfrm>
          <a:off x="5214796" y="3637475"/>
          <a:ext cx="3806138" cy="88392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840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9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61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09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Fecha Inicio del Contrato</a:t>
                      </a:r>
                      <a:endParaRPr lang="es-MX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kern="1200" dirty="0"/>
                        <a:t>01 de nov. de 2013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9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Fecha Finalización del Contrato</a:t>
                      </a:r>
                      <a:endParaRPr lang="es-MX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kern="1200" dirty="0"/>
                        <a:t>30 de nov. de 2016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9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Fecha inicio de obras priorizadas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000" b="0" kern="1200" dirty="0"/>
                        <a:t>30 de mar. de 2014</a:t>
                      </a:r>
                      <a:endParaRPr lang="es-CO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9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Fecha culminación Obras 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kern="1200" dirty="0"/>
                        <a:t>30 de marzo 2015</a:t>
                      </a:r>
                      <a:endParaRPr lang="es-MX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7" name="30 CuadroTexto"/>
          <p:cNvSpPr txBox="1">
            <a:spLocks noChangeArrowheads="1"/>
          </p:cNvSpPr>
          <p:nvPr/>
        </p:nvSpPr>
        <p:spPr bwMode="auto">
          <a:xfrm flipH="1">
            <a:off x="5214795" y="4542571"/>
            <a:ext cx="3806137" cy="252000"/>
          </a:xfrm>
          <a:prstGeom prst="rect">
            <a:avLst/>
          </a:prstGeom>
          <a:solidFill>
            <a:srgbClr val="E36B1A"/>
          </a:solidFill>
          <a:ln w="38100" cap="flat" cmpd="sng" algn="ctr">
            <a:solidFill>
              <a:srgbClr val="E36B1A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n-US"/>
            </a:defPPr>
            <a:lvl1pPr marL="457200" indent="-457200" algn="ctr" fontAlgn="base">
              <a:spcBef>
                <a:spcPts val="600"/>
              </a:spcBef>
              <a:spcAft>
                <a:spcPct val="0"/>
              </a:spcAft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37931725" indent="-37474525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pPr marL="422041" indent="-422041" defTabSz="844083">
              <a:spcBef>
                <a:spcPts val="554"/>
              </a:spcBef>
              <a:defRPr/>
            </a:pPr>
            <a:r>
              <a:rPr lang="es-CO" sz="1400" kern="0" dirty="0">
                <a:solidFill>
                  <a:prstClr val="white"/>
                </a:solidFill>
                <a:latin typeface="Candara" panose="020E0502030303020204" pitchFamily="34" charset="0"/>
                <a:cs typeface="Arial" pitchFamily="34" charset="0"/>
              </a:rPr>
              <a:t>ESTADO ACTUAL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40319"/>
              </p:ext>
            </p:extLst>
          </p:nvPr>
        </p:nvGraphicFramePr>
        <p:xfrm>
          <a:off x="5198748" y="4888245"/>
          <a:ext cx="3822185" cy="78758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479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2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689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% Avance financiero Contrato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MX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92,03%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89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Obras culminadas a la Fecha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100" dirty="0">
                          <a:effectLst/>
                        </a:rPr>
                        <a:t>47/48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89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% Avance en Tiempo Contrato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100" dirty="0">
                          <a:effectLst/>
                        </a:rPr>
                        <a:t>89,18 %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89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050" kern="120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% Avance en Tiempo Obras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O" sz="1100" dirty="0">
                          <a:effectLst/>
                        </a:rPr>
                        <a:t>98,99 %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9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90126"/>
              </p:ext>
            </p:extLst>
          </p:nvPr>
        </p:nvGraphicFramePr>
        <p:xfrm>
          <a:off x="5185066" y="5703255"/>
          <a:ext cx="3822185" cy="4196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22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2997">
                <a:tc>
                  <a:txBody>
                    <a:bodyPr/>
                    <a:lstStyle/>
                    <a:p>
                      <a:r>
                        <a:rPr lang="es-CO" sz="1100" b="1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s-CO" sz="1100" b="1" baseline="0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 continúan actividades de mantenimiento, control de tráfico, administración y vigilancia.</a:t>
                      </a:r>
                      <a:endParaRPr lang="es-CO" sz="1100" b="1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" name="Rectángulo 5"/>
          <p:cNvSpPr>
            <a:spLocks noChangeArrowheads="1"/>
          </p:cNvSpPr>
          <p:nvPr/>
        </p:nvSpPr>
        <p:spPr bwMode="auto">
          <a:xfrm>
            <a:off x="1885179" y="70277"/>
            <a:ext cx="49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>
                <a:latin typeface="Candara" panose="020E0502030303020204" pitchFamily="34" charset="0"/>
                <a:sym typeface="Helvetica Neue Bold Condensed"/>
              </a:rPr>
              <a:t>LA DORADA- CHIRIGUANÁ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308134" y="6112634"/>
            <a:ext cx="3712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050" dirty="0"/>
              <a:t>* Datos tomados de la ultima factura del 31 de julio de 2016</a:t>
            </a:r>
          </a:p>
        </p:txBody>
      </p:sp>
    </p:spTree>
    <p:extLst>
      <p:ext uri="{BB962C8B-B14F-4D97-AF65-F5344CB8AC3E}">
        <p14:creationId xmlns:p14="http://schemas.microsoft.com/office/powerpoint/2010/main" val="294478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32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1800200" cy="6845889"/>
          </a:xfrm>
          <a:prstGeom prst="rect">
            <a:avLst/>
          </a:prstGeom>
          <a:noFill/>
        </p:spPr>
      </p:pic>
      <p:sp>
        <p:nvSpPr>
          <p:cNvPr id="34" name="Rectángulo 33"/>
          <p:cNvSpPr/>
          <p:nvPr/>
        </p:nvSpPr>
        <p:spPr>
          <a:xfrm>
            <a:off x="2457049" y="387146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30 CuadroTexto"/>
          <p:cNvSpPr txBox="1">
            <a:spLocks noChangeArrowheads="1"/>
          </p:cNvSpPr>
          <p:nvPr/>
        </p:nvSpPr>
        <p:spPr bwMode="auto">
          <a:xfrm flipH="1">
            <a:off x="5851325" y="1282372"/>
            <a:ext cx="2851294" cy="276999"/>
          </a:xfrm>
          <a:prstGeom prst="rect">
            <a:avLst/>
          </a:prstGeom>
          <a:solidFill>
            <a:srgbClr val="094677"/>
          </a:solidFill>
          <a:ln w="38100" cap="flat" cmpd="sng" algn="ctr">
            <a:solidFill>
              <a:srgbClr val="09467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s-CO"/>
            </a:defPPr>
            <a:lvl1pPr marL="457200" marR="0" lvl="0" indent="-457200" algn="ctr" defTabSz="914400" eaLnBrk="1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defRPr>
            </a:lvl1pPr>
            <a:lvl2pPr marL="37931725" indent="-37474525" eaLnBrk="0" hangingPunct="0">
              <a:defRPr sz="2400">
                <a:latin typeface="Arial" pitchFamily="34" charset="0"/>
                <a:cs typeface="Arial" pitchFamily="34" charset="0"/>
              </a:defRPr>
            </a:lvl2pPr>
            <a:lvl3pPr eaLnBrk="0" hangingPunct="0">
              <a:defRPr sz="2400">
                <a:latin typeface="Arial" pitchFamily="34" charset="0"/>
                <a:cs typeface="Arial" pitchFamily="34" charset="0"/>
              </a:defRPr>
            </a:lvl3pPr>
            <a:lvl4pPr eaLnBrk="0" hangingPunct="0">
              <a:defRPr sz="2400">
                <a:latin typeface="Arial" pitchFamily="34" charset="0"/>
                <a:cs typeface="Arial" pitchFamily="34" charset="0"/>
              </a:defRPr>
            </a:lvl4pPr>
            <a:lvl5pPr eaLnBrk="0" hangingPunct="0"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CO" sz="1200" dirty="0">
                <a:latin typeface="+mj-lt"/>
              </a:rPr>
              <a:t>LONGITUD DEL TRAMO</a:t>
            </a: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57923"/>
              </p:ext>
            </p:extLst>
          </p:nvPr>
        </p:nvGraphicFramePr>
        <p:xfrm>
          <a:off x="5851325" y="1622248"/>
          <a:ext cx="2851294" cy="781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7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2802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Chiriguaná - La Dorada</a:t>
                      </a:r>
                      <a:endParaRPr lang="es-CO" sz="1050" dirty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521,2 Km</a:t>
                      </a:r>
                      <a:endParaRPr lang="es-CO" sz="1050" dirty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855">
                <a:tc>
                  <a:txBody>
                    <a:bodyPr/>
                    <a:lstStyle/>
                    <a:p>
                      <a:r>
                        <a:rPr lang="es-C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Puerto Berrío - Cabañas</a:t>
                      </a:r>
                      <a:endParaRPr lang="es-CO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33,1 Km</a:t>
                      </a:r>
                      <a:endParaRPr lang="es-CO" sz="1050" b="0" dirty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913">
                <a:tc>
                  <a:txBody>
                    <a:bodyPr/>
                    <a:lstStyle/>
                    <a:p>
                      <a:r>
                        <a:rPr lang="es-C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Ramal Capulco</a:t>
                      </a:r>
                      <a:endParaRPr lang="es-CO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Km </a:t>
                      </a:r>
                      <a:endParaRPr lang="es-CO" sz="1050" dirty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3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51825"/>
              </p:ext>
            </p:extLst>
          </p:nvPr>
        </p:nvGraphicFramePr>
        <p:xfrm>
          <a:off x="1965085" y="1281758"/>
          <a:ext cx="3705803" cy="443192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7058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5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CO" sz="1050" kern="1200" dirty="0">
                          <a:effectLst/>
                        </a:rPr>
                        <a:t>GESTIÓN</a:t>
                      </a:r>
                      <a:endParaRPr lang="es-CO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5216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1050" kern="1200" dirty="0">
                          <a:effectLst/>
                        </a:rPr>
                        <a:t> DESCRIPCIÓN DEL ESTADO ACTUAL </a:t>
                      </a:r>
                    </a:p>
                    <a:p>
                      <a:pPr marL="171450" lvl="1" indent="-17145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Corredor férreo con conectividad La Dorada - hasta Chiriguaná - Cesar 521,2 Km.</a:t>
                      </a:r>
                    </a:p>
                    <a:p>
                      <a:pPr marL="171450" lvl="1" indent="-17145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Cumplimiento general de los ítems del contrato referidos a mantenimiento, mejoramiento, operación y control de trafico férreo.</a:t>
                      </a:r>
                    </a:p>
                    <a:p>
                      <a:pPr marL="171450" lvl="1" indent="-17145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ejecución obras Fase I – Capulco por 7.547.253.488 – Terminación estimada Septiembre 2016 </a:t>
                      </a:r>
                    </a:p>
                    <a:p>
                      <a:pPr marL="171450" lvl="1" indent="-17145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Terminación de las obras contractuales sobre la línea principal (47/48).</a:t>
                      </a:r>
                    </a:p>
                    <a:p>
                      <a:pPr marL="171450" lvl="1" indent="-17145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ejecutadas a través del Fondo Adaptación ejecutadas al 100%, contrato en proceso de liquidación.</a:t>
                      </a:r>
                      <a:endParaRPr lang="es-MX" sz="10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9824"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050" kern="1200" dirty="0">
                          <a:effectLst/>
                        </a:rPr>
                        <a:t>2. ACTIVIDADES DESTACADAS</a:t>
                      </a:r>
                    </a:p>
                    <a:p>
                      <a:pPr marL="171450" lvl="1" indent="-17145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adelantan gestiones con el ministerio de Agricultura para lograr la entrega en Comodato de las instalaciones del IDEMA en Gamarra - Cesar, como centro de transferencia para la movilización del carbón de Norte. </a:t>
                      </a:r>
                    </a:p>
                    <a:p>
                      <a:pPr marL="171450" lvl="1" indent="-17145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adelanta las mesas de trabajo con Holdtrade para dar inicio a la operación temprana en el mes de noviembre de 2015 y lograr la realización del tren de prueba Santa Marta – La Dorada, en el mes de octubre de 2016.</a:t>
                      </a:r>
                    </a:p>
                    <a:p>
                      <a:pPr marL="171450" lvl="1" indent="-17145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Movilización de 5.772 Pasajeros en el agosto de 2016, acumulado año 46.340 Pasajeros movilizados y durante el contrato de 206.275 pasajeros.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4" name="Imagen 13" descr="C:\Users\npaez\AppData\Local\Microsoft\Windows\Temporary Internet Files\Content.Outlook\4QPL8XUL\IMG-20151021-WA0005.jpg"/>
          <p:cNvPicPr>
            <a:picLocks noChangeAspect="1"/>
          </p:cNvPicPr>
          <p:nvPr/>
        </p:nvPicPr>
        <p:blipFill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835" y="4256528"/>
            <a:ext cx="2839784" cy="198290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ángulo 5"/>
          <p:cNvSpPr>
            <a:spLocks noChangeArrowheads="1"/>
          </p:cNvSpPr>
          <p:nvPr/>
        </p:nvSpPr>
        <p:spPr bwMode="auto">
          <a:xfrm>
            <a:off x="1885179" y="70277"/>
            <a:ext cx="49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>
                <a:latin typeface="Candara" panose="020E0502030303020204" pitchFamily="34" charset="0"/>
                <a:sym typeface="Helvetica Neue Bold Condensed"/>
              </a:rPr>
              <a:t>LA DORADA- CHIRIGUANÁ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05892"/>
              </p:ext>
            </p:extLst>
          </p:nvPr>
        </p:nvGraphicFramePr>
        <p:xfrm>
          <a:off x="5851325" y="2946097"/>
          <a:ext cx="2851294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7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2802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Pasajeros</a:t>
                      </a:r>
                      <a:r>
                        <a:rPr lang="es-CO" sz="105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movilizados durante el contrato</a:t>
                      </a:r>
                      <a:endParaRPr lang="es-CO" sz="1050" dirty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206.275</a:t>
                      </a:r>
                      <a:endParaRPr lang="es-CO" sz="1050" dirty="0">
                        <a:solidFill>
                          <a:srgbClr val="09467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855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Pasajeros</a:t>
                      </a:r>
                      <a:r>
                        <a:rPr lang="es-CO" sz="105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movilizados 2016</a:t>
                      </a:r>
                      <a:endParaRPr lang="es-CO" sz="1050" dirty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46.340</a:t>
                      </a:r>
                      <a:endParaRPr lang="es-CO" sz="1050" dirty="0">
                        <a:solidFill>
                          <a:srgbClr val="09467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913">
                <a:tc>
                  <a:txBody>
                    <a:bodyPr/>
                    <a:lstStyle/>
                    <a:p>
                      <a:pPr marL="0" marR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Pasajeros</a:t>
                      </a:r>
                      <a:r>
                        <a:rPr lang="es-CO" sz="105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movilizados Agosto 2016</a:t>
                      </a:r>
                      <a:endParaRPr lang="es-CO" sz="1050" dirty="0">
                        <a:solidFill>
                          <a:srgbClr val="0946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71475" marR="0" lvl="1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5.772</a:t>
                      </a:r>
                      <a:endParaRPr lang="es-CO" sz="1050" dirty="0">
                        <a:solidFill>
                          <a:srgbClr val="09467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30 CuadroTexto"/>
          <p:cNvSpPr txBox="1">
            <a:spLocks noChangeArrowheads="1"/>
          </p:cNvSpPr>
          <p:nvPr/>
        </p:nvSpPr>
        <p:spPr bwMode="auto">
          <a:xfrm flipH="1">
            <a:off x="5862835" y="2593108"/>
            <a:ext cx="2839784" cy="276999"/>
          </a:xfrm>
          <a:prstGeom prst="rect">
            <a:avLst/>
          </a:prstGeom>
          <a:solidFill>
            <a:srgbClr val="E36B1A"/>
          </a:solidFill>
          <a:ln w="38100" cap="flat" cmpd="sng" algn="ctr">
            <a:solidFill>
              <a:srgbClr val="E36B1A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n-US"/>
            </a:defPPr>
            <a:lvl1pPr marL="457200" indent="-457200" algn="ctr" fontAlgn="base">
              <a:spcBef>
                <a:spcPts val="600"/>
              </a:spcBef>
              <a:spcAft>
                <a:spcPct val="0"/>
              </a:spcAft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  <a:lvl2pPr marL="37931725" indent="-37474525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cs typeface="Arial" pitchFamily="34" charset="0"/>
              </a:defRPr>
            </a:lvl9pPr>
          </a:lstStyle>
          <a:p>
            <a:pPr marL="422041" indent="-422041" defTabSz="844083">
              <a:spcBef>
                <a:spcPts val="554"/>
              </a:spcBef>
              <a:defRPr/>
            </a:pPr>
            <a:r>
              <a:rPr lang="es-CO" sz="1200" kern="0" dirty="0">
                <a:solidFill>
                  <a:prstClr val="white"/>
                </a:solidFill>
                <a:latin typeface="Candara" panose="020E0502030303020204" pitchFamily="34" charset="0"/>
                <a:cs typeface="Arial" pitchFamily="34" charset="0"/>
              </a:rPr>
              <a:t>PASAJEROS MOVILIZADOS</a:t>
            </a:r>
          </a:p>
        </p:txBody>
      </p:sp>
    </p:spTree>
    <p:extLst>
      <p:ext uri="{BB962C8B-B14F-4D97-AF65-F5344CB8AC3E}">
        <p14:creationId xmlns:p14="http://schemas.microsoft.com/office/powerpoint/2010/main" val="396160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5912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688" y="1313336"/>
            <a:ext cx="4680520" cy="37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92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0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3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40" name="Rectángulo 39"/>
          <p:cNvSpPr/>
          <p:nvPr/>
        </p:nvSpPr>
        <p:spPr>
          <a:xfrm>
            <a:off x="2457049" y="35971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7049" y="1485825"/>
            <a:ext cx="103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723093" y="148582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Después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/>
          </p:nvPr>
        </p:nvGraphicFramePr>
        <p:xfrm>
          <a:off x="1751654" y="1152690"/>
          <a:ext cx="5826872" cy="248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6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045"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spc="-10" dirty="0">
                          <a:effectLst/>
                          <a:latin typeface="Candara" panose="020E0502030303020204" pitchFamily="34" charset="0"/>
                        </a:rPr>
                        <a:t>Registro Fotográfico</a:t>
                      </a:r>
                      <a:r>
                        <a:rPr lang="es-CO" sz="1600" b="1" i="0" spc="-10" baseline="0" dirty="0">
                          <a:effectLst/>
                          <a:latin typeface="Candara" panose="020E0502030303020204" pitchFamily="34" charset="0"/>
                        </a:rPr>
                        <a:t>- Obras Terminadas</a:t>
                      </a:r>
                      <a:endParaRPr lang="es-MX" sz="1600" b="1" i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3" name="24 Imagen" descr="C:\P1137 VHPA 200115\Puntos Criticos\Actas de Recibo Final\Fotos iniciales\PC 16 Ini.jpg"/>
          <p:cNvPicPr/>
          <p:nvPr/>
        </p:nvPicPr>
        <p:blipFill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887" y="2208179"/>
            <a:ext cx="2336575" cy="16866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4 Imagen" descr="C:\Users\GESTORASOCIAL JUNIOR\AppData\Local\Temp\Rar$DI08.035\Foto0021.jpg"/>
          <p:cNvPicPr/>
          <p:nvPr/>
        </p:nvPicPr>
        <p:blipFill>
          <a:blip r:embed="rId11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971" y="4408521"/>
            <a:ext cx="2336575" cy="16835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:\Recorrido abril 2015\IMG_0028.JPG"/>
          <p:cNvPicPr/>
          <p:nvPr/>
        </p:nvPicPr>
        <p:blipFill>
          <a:blip r:embed="rId1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5389" y="2208192"/>
            <a:ext cx="2322949" cy="168667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:\Recorrido abril 2015\IMG_0016.JPG"/>
          <p:cNvPicPr/>
          <p:nvPr/>
        </p:nvPicPr>
        <p:blipFill>
          <a:blip r:embed="rId1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575" y="4408521"/>
            <a:ext cx="2336575" cy="168340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4358"/>
              </p:ext>
            </p:extLst>
          </p:nvPr>
        </p:nvGraphicFramePr>
        <p:xfrm>
          <a:off x="6904427" y="2451639"/>
          <a:ext cx="1967011" cy="134459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67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0062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PC 29 - Box </a:t>
                      </a:r>
                      <a:r>
                        <a:rPr lang="es-MX" sz="1200" b="1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Culvert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4531">
                <a:tc>
                  <a:txBody>
                    <a:bodyPr/>
                    <a:lstStyle/>
                    <a:p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- PK  511+445 Departamento: Santander</a:t>
                      </a:r>
                    </a:p>
                    <a:p>
                      <a:endParaRPr lang="es-MX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420928"/>
              </p:ext>
            </p:extLst>
          </p:nvPr>
        </p:nvGraphicFramePr>
        <p:xfrm>
          <a:off x="6910537" y="4677337"/>
          <a:ext cx="1954790" cy="141458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54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5916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PC 30 – Alcantarilla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8673">
                <a:tc>
                  <a:txBody>
                    <a:bodyPr/>
                    <a:lstStyle/>
                    <a:p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- PK  511+889 Departamento: Santander</a:t>
                      </a:r>
                    </a:p>
                    <a:p>
                      <a:endParaRPr lang="es-MX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" name="Rectángulo 5"/>
          <p:cNvSpPr>
            <a:spLocks noChangeArrowheads="1"/>
          </p:cNvSpPr>
          <p:nvPr/>
        </p:nvSpPr>
        <p:spPr bwMode="auto">
          <a:xfrm>
            <a:off x="1885179" y="70277"/>
            <a:ext cx="49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>
                <a:latin typeface="Candara" panose="020E0502030303020204" pitchFamily="34" charset="0"/>
                <a:sym typeface="Helvetica Neue Bold Condensed"/>
              </a:rPr>
              <a:t>LA DORADA- CHIRIGUANÁ</a:t>
            </a:r>
          </a:p>
        </p:txBody>
      </p:sp>
    </p:spTree>
    <p:extLst>
      <p:ext uri="{BB962C8B-B14F-4D97-AF65-F5344CB8AC3E}">
        <p14:creationId xmlns:p14="http://schemas.microsoft.com/office/powerpoint/2010/main" val="1911663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0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0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3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40" name="Rectángulo 39"/>
          <p:cNvSpPr/>
          <p:nvPr/>
        </p:nvSpPr>
        <p:spPr>
          <a:xfrm>
            <a:off x="2457049" y="35971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57049" y="1485825"/>
            <a:ext cx="103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723093" y="148582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4408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Después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/>
          </p:nvPr>
        </p:nvGraphicFramePr>
        <p:xfrm>
          <a:off x="1751654" y="1152690"/>
          <a:ext cx="5826872" cy="248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6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8045">
                <a:tc>
                  <a:txBody>
                    <a:bodyPr/>
                    <a:lstStyle/>
                    <a:p>
                      <a:pPr algn="jus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O" sz="1600" b="1" i="0" spc="-10" dirty="0">
                          <a:effectLst/>
                          <a:latin typeface="Candara" panose="020E0502030303020204" pitchFamily="34" charset="0"/>
                        </a:rPr>
                        <a:t>Registro Fotográfico</a:t>
                      </a:r>
                      <a:r>
                        <a:rPr lang="es-CO" sz="1600" b="1" i="0" spc="-10" baseline="0" dirty="0">
                          <a:effectLst/>
                          <a:latin typeface="Candara" panose="020E0502030303020204" pitchFamily="34" charset="0"/>
                        </a:rPr>
                        <a:t>- Obras Terminadas</a:t>
                      </a:r>
                      <a:endParaRPr lang="es-MX" sz="1600" b="1" i="0" dirty="0">
                        <a:effectLst/>
                        <a:latin typeface="Candara" panose="020E05020303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887" y="2208179"/>
            <a:ext cx="2327118" cy="168668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C:\Users\npaez\Desktop\Registro Fotografico\Registro Fotografico Dorada - Chiriguana\Comisón Contraloria 418-2013\IMG_4724.JPG"/>
          <p:cNvPicPr/>
          <p:nvPr/>
        </p:nvPicPr>
        <p:blipFill>
          <a:blip r:embed="rId11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193" y="2203130"/>
            <a:ext cx="2210705" cy="169173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725099"/>
              </p:ext>
            </p:extLst>
          </p:nvPr>
        </p:nvGraphicFramePr>
        <p:xfrm>
          <a:off x="6918886" y="2385717"/>
          <a:ext cx="2054934" cy="157587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54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5916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PC 39 – Conformación </a:t>
                      </a:r>
                      <a:r>
                        <a:rPr lang="es-MX" sz="1200" b="1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terraplen</a:t>
                      </a:r>
                      <a:endParaRPr lang="es-MX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8673">
                <a:tc>
                  <a:txBody>
                    <a:bodyPr/>
                    <a:lstStyle/>
                    <a:p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- PK  598+810</a:t>
                      </a:r>
                    </a:p>
                    <a:p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Departamento: Cesar</a:t>
                      </a:r>
                    </a:p>
                    <a:p>
                      <a:endParaRPr lang="es-MX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9" name="Imagen 28"/>
          <p:cNvPicPr>
            <a:picLocks noChangeAspect="1"/>
          </p:cNvPicPr>
          <p:nvPr/>
        </p:nvPicPr>
        <p:blipFill>
          <a:blip r:embed="rId1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971" y="4408521"/>
            <a:ext cx="2336575" cy="1713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F:\Recorrido abril 2015\IMG_9910.JPG"/>
          <p:cNvPicPr/>
          <p:nvPr/>
        </p:nvPicPr>
        <p:blipFill>
          <a:blip r:embed="rId1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446" y="4408520"/>
            <a:ext cx="2358198" cy="168340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643668"/>
              </p:ext>
            </p:extLst>
          </p:nvPr>
        </p:nvGraphicFramePr>
        <p:xfrm>
          <a:off x="6916648" y="4542927"/>
          <a:ext cx="2057172" cy="141458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57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5916">
                <a:tc>
                  <a:txBody>
                    <a:bodyPr/>
                    <a:lstStyle/>
                    <a:p>
                      <a:pPr marL="0" marR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PC 30 – Alcantarilla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8673">
                <a:tc>
                  <a:txBody>
                    <a:bodyPr/>
                    <a:lstStyle/>
                    <a:p>
                      <a:r>
                        <a:rPr lang="es-MX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Ubicación - PK  511+889 Departamento: Santander</a:t>
                      </a:r>
                    </a:p>
                    <a:p>
                      <a:endParaRPr lang="es-MX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946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2" name="Rectángulo 5"/>
          <p:cNvSpPr>
            <a:spLocks noChangeArrowheads="1"/>
          </p:cNvSpPr>
          <p:nvPr/>
        </p:nvSpPr>
        <p:spPr bwMode="auto">
          <a:xfrm>
            <a:off x="1885179" y="70277"/>
            <a:ext cx="49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b="1" dirty="0">
                <a:latin typeface="Candara" panose="020E0502030303020204" pitchFamily="34" charset="0"/>
                <a:sym typeface="Helvetica Neue Bold Condensed"/>
              </a:rPr>
              <a:t>LA DORADA- CHIRIGUANÁ</a:t>
            </a:r>
          </a:p>
        </p:txBody>
      </p:sp>
    </p:spTree>
    <p:extLst>
      <p:ext uri="{BB962C8B-B14F-4D97-AF65-F5344CB8AC3E}">
        <p14:creationId xmlns:p14="http://schemas.microsoft.com/office/powerpoint/2010/main" val="2413014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20742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27" name="Rectángulo 26"/>
          <p:cNvSpPr/>
          <p:nvPr/>
        </p:nvSpPr>
        <p:spPr>
          <a:xfrm>
            <a:off x="2457049" y="396290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211295" y="1320200"/>
            <a:ext cx="5361204" cy="921600"/>
            <a:chOff x="0" y="153170"/>
            <a:chExt cx="5102200" cy="921600"/>
          </a:xfrm>
        </p:grpSpPr>
        <p:sp>
          <p:nvSpPr>
            <p:cNvPr id="29" name="Rectángulo 28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ángulo 30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/>
                <a:t>Nuestras Metas 2016</a:t>
              </a:r>
            </a:p>
          </p:txBody>
        </p:sp>
      </p:grpSp>
      <p:graphicFrame>
        <p:nvGraphicFramePr>
          <p:cNvPr id="37" name="Diagrama 36"/>
          <p:cNvGraphicFramePr/>
          <p:nvPr>
            <p:extLst>
              <p:ext uri="{D42A27DB-BD31-4B8C-83A1-F6EECF244321}">
                <p14:modId xmlns:p14="http://schemas.microsoft.com/office/powerpoint/2010/main" val="3571133070"/>
              </p:ext>
            </p:extLst>
          </p:nvPr>
        </p:nvGraphicFramePr>
        <p:xfrm>
          <a:off x="3282874" y="2688352"/>
          <a:ext cx="5289625" cy="274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145713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23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4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927165" y="228024"/>
            <a:ext cx="4489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800" b="1" dirty="0">
                <a:solidFill>
                  <a:schemeClr val="accent5"/>
                </a:solidFill>
                <a:latin typeface="Candara" panose="020E0502030303020204" pitchFamily="34" charset="0"/>
              </a:rPr>
              <a:t>RED FÉRREA </a:t>
            </a:r>
            <a:endParaRPr lang="es-ES" sz="2800" b="1" dirty="0">
              <a:solidFill>
                <a:schemeClr val="accent5"/>
              </a:solidFill>
              <a:latin typeface="Candara" panose="020E0502030303020204" pitchFamily="34" charset="0"/>
              <a:sym typeface="Helvetica Neue Bold Condensed" charset="0"/>
            </a:endParaRPr>
          </a:p>
        </p:txBody>
      </p:sp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3851753" y="419381"/>
            <a:ext cx="4902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800" b="1" dirty="0">
                <a:latin typeface="Candara" panose="020E0502030303020204" pitchFamily="34" charset="0"/>
                <a:sym typeface="Helvetica Neue Bold Condensed"/>
              </a:rPr>
              <a:t>DEL PACÍFICO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29139"/>
              </p:ext>
            </p:extLst>
          </p:nvPr>
        </p:nvGraphicFramePr>
        <p:xfrm>
          <a:off x="2215043" y="1587699"/>
          <a:ext cx="6459057" cy="4273605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952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8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0502">
                  <a:extLst>
                    <a:ext uri="{9D8B030D-6E8A-4147-A177-3AD203B41FA5}">
                      <a16:colId xmlns:a16="http://schemas.microsoft.com/office/drawing/2014/main" xmlns="" val="3838565110"/>
                    </a:ext>
                  </a:extLst>
                </a:gridCol>
              </a:tblGrid>
              <a:tr h="2569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PROGRAMACIÓN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7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Unidad de Medida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Meta Año 2016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561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200" u="none" strike="noStrike" dirty="0">
                          <a:effectLst/>
                        </a:rPr>
                        <a:t>Realizar mantenimiento corredor Buenaventura - La Tebaida - Zarzal - Zaragoza (380 Km)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Km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380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Ejecución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5326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200" u="none" strike="noStrike" dirty="0">
                          <a:effectLst/>
                        </a:rPr>
                        <a:t>Mantener Operación Comercial de la Vía Férrea (343km)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Km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343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Ejecución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5326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200" u="none" strike="noStrike" dirty="0" smtClean="0">
                          <a:effectLst/>
                        </a:rPr>
                        <a:t>*Realizar </a:t>
                      </a:r>
                      <a:r>
                        <a:rPr lang="es-CO" sz="1200" u="none" strike="noStrike" dirty="0">
                          <a:effectLst/>
                        </a:rPr>
                        <a:t>movilización de carga (Toneladas métricas netas)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Ton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effectLst/>
                        </a:rPr>
                        <a:t>290.000/30.000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Cumplido</a:t>
                      </a:r>
                      <a:endParaRPr lang="es-CO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561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200" u="none" strike="noStrike" dirty="0">
                          <a:effectLst/>
                        </a:rPr>
                        <a:t>Evaluar Alternativas de Expandir la Red Férrea del Pacífico (Construcción variante Yumbo- Cerrito)</a:t>
                      </a: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Documento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1022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200" u="none" strike="noStrike" dirty="0">
                          <a:effectLst/>
                        </a:rPr>
                        <a:t>Evaluar Alternativas de Expandir la Red Férrea del Pacífico (Construcción Zaragoza- Zona Franca de Pereira)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Documento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42049" y="6040906"/>
            <a:ext cx="6205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 smtClean="0"/>
              <a:t>*La meta de movilización de carga fue reevaluada, teniendo en  cuenta el cese de actividades por parte de la Concesión FDP.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1947263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24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4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927165" y="228024"/>
            <a:ext cx="4489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800" b="1" dirty="0">
                <a:solidFill>
                  <a:schemeClr val="accent5"/>
                </a:solidFill>
                <a:latin typeface="Candara" panose="020E0502030303020204" pitchFamily="34" charset="0"/>
              </a:rPr>
              <a:t>RED FÉRREA </a:t>
            </a:r>
            <a:endParaRPr lang="es-ES" sz="2800" b="1" dirty="0">
              <a:solidFill>
                <a:schemeClr val="accent5"/>
              </a:solidFill>
              <a:latin typeface="Candara" panose="020E0502030303020204" pitchFamily="34" charset="0"/>
              <a:sym typeface="Helvetica Neue Bold Condensed" charset="0"/>
            </a:endParaRPr>
          </a:p>
        </p:txBody>
      </p:sp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3851753" y="419381"/>
            <a:ext cx="4902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800" b="1" dirty="0">
                <a:latin typeface="Candara" panose="020E0502030303020204" pitchFamily="34" charset="0"/>
                <a:sym typeface="Helvetica Neue Bold Condensed"/>
              </a:rPr>
              <a:t>DEL ATLÁNTICO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526" y="1350628"/>
            <a:ext cx="6358855" cy="484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25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4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1927165" y="228024"/>
            <a:ext cx="4489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800" b="1" dirty="0">
                <a:solidFill>
                  <a:schemeClr val="accent5"/>
                </a:solidFill>
                <a:latin typeface="Candara" panose="020E0502030303020204" pitchFamily="34" charset="0"/>
              </a:rPr>
              <a:t>RED FÉRREA </a:t>
            </a:r>
            <a:endParaRPr lang="es-ES" sz="2800" b="1" dirty="0">
              <a:solidFill>
                <a:schemeClr val="accent5"/>
              </a:solidFill>
              <a:latin typeface="Candara" panose="020E0502030303020204" pitchFamily="34" charset="0"/>
              <a:sym typeface="Helvetica Neue Bold Condensed" charset="0"/>
            </a:endParaRPr>
          </a:p>
        </p:txBody>
      </p:sp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3851753" y="419381"/>
            <a:ext cx="4902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800" b="1" dirty="0">
                <a:latin typeface="Candara" panose="020E0502030303020204" pitchFamily="34" charset="0"/>
                <a:sym typeface="Helvetica Neue Bold Condensed"/>
              </a:rPr>
              <a:t>DEL ATLÁNTICO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580" y="1350628"/>
            <a:ext cx="6417578" cy="48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25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Rectangle 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grpSp>
        <p:nvGrpSpPr>
          <p:cNvPr id="5" name="Grupo 4"/>
          <p:cNvGrpSpPr/>
          <p:nvPr/>
        </p:nvGrpSpPr>
        <p:grpSpPr>
          <a:xfrm>
            <a:off x="1874411" y="263195"/>
            <a:ext cx="6827450" cy="604927"/>
            <a:chOff x="-53556" y="130555"/>
            <a:chExt cx="8980263" cy="829089"/>
          </a:xfrm>
        </p:grpSpPr>
        <p:sp>
          <p:nvSpPr>
            <p:cNvPr id="6" name="Rectángulo 5"/>
            <p:cNvSpPr>
              <a:spLocks noChangeArrowheads="1"/>
            </p:cNvSpPr>
            <p:nvPr/>
          </p:nvSpPr>
          <p:spPr bwMode="auto">
            <a:xfrm>
              <a:off x="-53556" y="130555"/>
              <a:ext cx="5904656" cy="566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2800" b="1" dirty="0">
                  <a:solidFill>
                    <a:schemeClr val="accent5"/>
                  </a:solidFill>
                  <a:latin typeface="Candara" panose="020E0502030303020204" pitchFamily="34" charset="0"/>
                  <a:sym typeface="Helvetica Neue Bold Condensed" charset="0"/>
                </a:rPr>
                <a:t>CORREDOR</a:t>
              </a:r>
              <a:endParaRPr lang="es-E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5"/>
                </a:solidFill>
                <a:latin typeface="Candara" panose="020E0502030303020204" pitchFamily="34" charset="0"/>
                <a:sym typeface="Helvetica Neue Bold Condensed" charset="0"/>
              </a:endParaRPr>
            </a:p>
          </p:txBody>
        </p:sp>
        <p:sp>
          <p:nvSpPr>
            <p:cNvPr id="7" name="Rectángulo 5"/>
            <p:cNvSpPr>
              <a:spLocks noChangeArrowheads="1"/>
            </p:cNvSpPr>
            <p:nvPr/>
          </p:nvSpPr>
          <p:spPr bwMode="auto">
            <a:xfrm>
              <a:off x="2477888" y="392821"/>
              <a:ext cx="6448819" cy="56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s-ES" sz="2800" b="1" dirty="0">
                  <a:latin typeface="Candara" panose="020E0502030303020204" pitchFamily="34" charset="0"/>
                  <a:sym typeface="Helvetica Neue Bold Condensed"/>
                </a:rPr>
                <a:t>BOGOTÁ- BELENCITO</a:t>
              </a:r>
            </a:p>
          </p:txBody>
        </p:sp>
      </p:grp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94018"/>
              </p:ext>
            </p:extLst>
          </p:nvPr>
        </p:nvGraphicFramePr>
        <p:xfrm>
          <a:off x="2030819" y="1657714"/>
          <a:ext cx="6560287" cy="4217213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3700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6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3918">
                  <a:extLst>
                    <a:ext uri="{9D8B030D-6E8A-4147-A177-3AD203B41FA5}">
                      <a16:colId xmlns:a16="http://schemas.microsoft.com/office/drawing/2014/main" xmlns="" val="1407658259"/>
                    </a:ext>
                  </a:extLst>
                </a:gridCol>
              </a:tblGrid>
              <a:tr h="2712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PROGRAMACIÓN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3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Unidad de Medida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Meta Año 216</a:t>
                      </a:r>
                      <a:endParaRPr lang="es-CO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8746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200" u="none" strike="noStrike" dirty="0">
                          <a:effectLst/>
                        </a:rPr>
                        <a:t>Realizar mantenimiento corredor Facatativá-Bogotá - Belencito; La Caro -Zipaquirá (318 Km)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es-CO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Km</a:t>
                      </a:r>
                      <a:endParaRPr lang="es-CO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318,00 </a:t>
                      </a:r>
                      <a:endParaRPr lang="es-CO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En Ejecución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5980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200" u="none" strike="noStrike" dirty="0">
                          <a:effectLst/>
                        </a:rPr>
                        <a:t>Iniciar Operación temprana comercial corredor Bogotá- Belencito (  En operación actual 78 Km, Bogotá- Zipaquirá (Pasajeros) y Bogotá- Talleres El Corzo ( Vehículos de mantenimiento)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es-CO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Km</a:t>
                      </a:r>
                      <a:endParaRPr lang="es-CO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318,00 </a:t>
                      </a:r>
                      <a:endParaRPr lang="es-CO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En Ejecución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6862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200" u="none" strike="noStrike" dirty="0">
                          <a:effectLst/>
                        </a:rPr>
                        <a:t>Construir y regularizar 2 cruces férreos a nivel que se generan por cuenta de la construcción de la variante carretera en Gachancipá.</a:t>
                      </a:r>
                      <a:endParaRPr lang="es-CO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err="1">
                          <a:effectLst/>
                        </a:rPr>
                        <a:t>UND</a:t>
                      </a:r>
                      <a:endParaRPr lang="es-CO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2,00 </a:t>
                      </a:r>
                      <a:endParaRPr lang="es-CO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Cumplida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64592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1927165" y="228024"/>
            <a:ext cx="4489150" cy="41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accent5"/>
                </a:solidFill>
                <a:latin typeface="Candara" panose="020E0502030303020204" pitchFamily="34" charset="0"/>
                <a:sym typeface="Helvetica Neue Bold Condensed" charset="0"/>
              </a:rPr>
              <a:t>CORREDOR</a:t>
            </a:r>
            <a:endParaRPr lang="es-E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5"/>
              </a:solidFill>
              <a:latin typeface="Candara" panose="020E0502030303020204" pitchFamily="34" charset="0"/>
              <a:sym typeface="Helvetica Neue Bold Condensed" charset="0"/>
            </a:endParaRPr>
          </a:p>
        </p:txBody>
      </p:sp>
      <p:sp>
        <p:nvSpPr>
          <p:cNvPr id="6" name="Rectángulo 5"/>
          <p:cNvSpPr>
            <a:spLocks noChangeArrowheads="1"/>
          </p:cNvSpPr>
          <p:nvPr/>
        </p:nvSpPr>
        <p:spPr bwMode="auto">
          <a:xfrm>
            <a:off x="3851753" y="419381"/>
            <a:ext cx="4902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2800" b="1" dirty="0">
                <a:latin typeface="Candara" panose="020E0502030303020204" pitchFamily="34" charset="0"/>
                <a:sym typeface="Helvetica Neue Bold Condensed"/>
              </a:rPr>
              <a:t>LA DORADA- CHIRIGUANÁ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36944"/>
              </p:ext>
            </p:extLst>
          </p:nvPr>
        </p:nvGraphicFramePr>
        <p:xfrm>
          <a:off x="2162529" y="1921390"/>
          <a:ext cx="6439212" cy="3955819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909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6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62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6688">
                  <a:extLst>
                    <a:ext uri="{9D8B030D-6E8A-4147-A177-3AD203B41FA5}">
                      <a16:colId xmlns:a16="http://schemas.microsoft.com/office/drawing/2014/main" xmlns="" val="721010662"/>
                    </a:ext>
                  </a:extLst>
                </a:gridCol>
              </a:tblGrid>
              <a:tr h="2515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Actividad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PROGRAMACIÓN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5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Unidad de Medida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Meta Año 216</a:t>
                      </a:r>
                      <a:endParaRPr lang="es-CO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0267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Realizar mantenimiento corredor Dorada - Chiriguaná (522 km)</a:t>
                      </a: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Km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522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/>
                        <a:t>En ejecución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4627">
                <a:tc>
                  <a:txBody>
                    <a:bodyPr/>
                    <a:lstStyle/>
                    <a:p>
                      <a:pPr marL="174625" indent="-1746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CO" sz="1400" u="none" strike="noStrike" dirty="0">
                          <a:effectLst/>
                        </a:rPr>
                        <a:t>Iniciar Operación temprana comercial corredor </a:t>
                      </a:r>
                      <a:r>
                        <a:rPr lang="es-MX" sz="1400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Dorada - Chiriguaná (522 km)</a:t>
                      </a:r>
                      <a:endParaRPr lang="es-CO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fontAlgn="ctr">
                        <a:buFont typeface="Wingdings" panose="05000000000000000000" pitchFamily="2" charset="2"/>
                        <a:buNone/>
                      </a:pP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Km</a:t>
                      </a:r>
                      <a:endParaRPr lang="es-CO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522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/>
                        <a:t>En ejecución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9082"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pt-BR" sz="1400" u="none" strike="noStrike" dirty="0">
                          <a:effectLst/>
                        </a:rPr>
                        <a:t>Construir Obra- Fase I - Sector Ramal Capulco</a:t>
                      </a:r>
                      <a:r>
                        <a:rPr lang="es-CO" sz="1400" u="none" strike="noStrike" dirty="0">
                          <a:effectLst/>
                        </a:rPr>
                        <a:t>.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Km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4                           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dirty="0"/>
                        <a:t>En ejecución</a:t>
                      </a:r>
                      <a:endParaRPr lang="es-CO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84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37712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340078" y="204632"/>
            <a:ext cx="6493242" cy="8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b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b="1" dirty="0">
                <a:effectLst/>
                <a:latin typeface="Calibri"/>
                <a:ea typeface="Times New Roman"/>
                <a:cs typeface="Times New Roman"/>
              </a:rPr>
              <a:t>AVANCES MODO FÉRREO</a:t>
            </a:r>
            <a:endParaRPr lang="es-CO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Imagen 7" descr="F:\Recorrido abril 2015\IMG_9747.JPG"/>
          <p:cNvPicPr/>
          <p:nvPr/>
        </p:nvPicPr>
        <p:blipFill>
          <a:blip r:embed="rId7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25" y="3344944"/>
            <a:ext cx="2726118" cy="174057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950" y="3368554"/>
            <a:ext cx="2829778" cy="169335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25" y="1098599"/>
            <a:ext cx="2829778" cy="1860280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C:\Users\jrincon\AppData\Local\Microsoft\Windows\Temporary Internet Files\Content.Outlook\5XW34OU5\IMG-20160122-WA0003.jpg"/>
          <p:cNvPicPr/>
          <p:nvPr/>
        </p:nvPicPr>
        <p:blipFill>
          <a:blip r:embed="rId10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950" y="1106304"/>
            <a:ext cx="2829778" cy="1936936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443" y="3146510"/>
            <a:ext cx="3087231" cy="1848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443" y="1298362"/>
            <a:ext cx="3087231" cy="1848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 descr="C:\Users\npaez\AppData\Local\Microsoft\Windows\Temporary Internet Files\Content.Outlook\4QPL8XUL\IMG-20151021-WA0002.jpg"/>
          <p:cNvPicPr/>
          <p:nvPr/>
        </p:nvPicPr>
        <p:blipFill>
          <a:blip r:embed="rId1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334" y="4723799"/>
            <a:ext cx="5097101" cy="158646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24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1272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3"/>
          <p:cNvSpPr/>
          <p:nvPr/>
        </p:nvSpPr>
        <p:spPr>
          <a:xfrm>
            <a:off x="2457049" y="40543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4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91" y="1113320"/>
            <a:ext cx="3998743" cy="556188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643386" y="4626413"/>
            <a:ext cx="1140056" cy="246221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000" dirty="0">
                <a:solidFill>
                  <a:srgbClr val="FF0000"/>
                </a:solidFill>
              </a:rPr>
              <a:t>Bogotá - Belencito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317517" y="3501568"/>
            <a:ext cx="1217000" cy="246221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000" dirty="0">
                <a:solidFill>
                  <a:srgbClr val="FF0000"/>
                </a:solidFill>
              </a:rPr>
              <a:t>Dorada - Chiriguaná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524785" y="2371395"/>
            <a:ext cx="1502334" cy="24622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sz="1000" dirty="0">
                <a:solidFill>
                  <a:schemeClr val="accent6">
                    <a:lumMod val="75000"/>
                  </a:schemeClr>
                </a:solidFill>
              </a:rPr>
              <a:t>Chiriguaná – Santa Marta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784648" y="6444375"/>
            <a:ext cx="19720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/>
              <a:t>Mapa fuente: Herramienta ANI mapas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619806" y="5109286"/>
            <a:ext cx="1454244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O" sz="1000" dirty="0">
                <a:solidFill>
                  <a:schemeClr val="accent6">
                    <a:lumMod val="75000"/>
                  </a:schemeClr>
                </a:solidFill>
              </a:rPr>
              <a:t>Buenaventura – Tebaida</a:t>
            </a:r>
          </a:p>
          <a:p>
            <a:pPr algn="ctr"/>
            <a:r>
              <a:rPr lang="es-CO" sz="1000" dirty="0">
                <a:solidFill>
                  <a:schemeClr val="accent6">
                    <a:lumMod val="75000"/>
                  </a:schemeClr>
                </a:solidFill>
              </a:rPr>
              <a:t>- Zaragoza</a:t>
            </a:r>
          </a:p>
        </p:txBody>
      </p:sp>
    </p:spTree>
    <p:extLst>
      <p:ext uri="{BB962C8B-B14F-4D97-AF65-F5344CB8AC3E}">
        <p14:creationId xmlns:p14="http://schemas.microsoft.com/office/powerpoint/2010/main" val="198984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1272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3"/>
          <p:cNvSpPr/>
          <p:nvPr/>
        </p:nvSpPr>
        <p:spPr>
          <a:xfrm>
            <a:off x="2457049" y="405434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3211295" y="1530512"/>
            <a:ext cx="5102200" cy="921600"/>
            <a:chOff x="0" y="153170"/>
            <a:chExt cx="5102200" cy="921600"/>
          </a:xfrm>
        </p:grpSpPr>
        <p:sp>
          <p:nvSpPr>
            <p:cNvPr id="19" name="Rectángulo 18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/>
                <a:t>Nuestras Metas 2015</a:t>
              </a:r>
            </a:p>
          </p:txBody>
        </p:sp>
      </p:grp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314577482"/>
              </p:ext>
            </p:extLst>
          </p:nvPr>
        </p:nvGraphicFramePr>
        <p:xfrm>
          <a:off x="3282875" y="2898664"/>
          <a:ext cx="5040560" cy="274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883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16"/>
          <p:cNvSpPr/>
          <p:nvPr/>
        </p:nvSpPr>
        <p:spPr>
          <a:xfrm>
            <a:off x="2457049" y="332282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19" name="CuadroTexto 18"/>
          <p:cNvSpPr txBox="1"/>
          <p:nvPr/>
        </p:nvSpPr>
        <p:spPr>
          <a:xfrm>
            <a:off x="1924638" y="147616"/>
            <a:ext cx="28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Candara" panose="020E0502030303020204" pitchFamily="34" charset="0"/>
              </a:rPr>
              <a:t>RED FÉRREA DEL PACÍFICO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98444"/>
              </p:ext>
            </p:extLst>
          </p:nvPr>
        </p:nvGraphicFramePr>
        <p:xfrm>
          <a:off x="1949550" y="1192870"/>
          <a:ext cx="6375888" cy="448437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375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9616"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2684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s-CO" sz="1100" b="1" u="none" strike="noStrike" dirty="0">
                        <a:effectLst/>
                      </a:endParaRPr>
                    </a:p>
                    <a:p>
                      <a:pPr marL="0" indent="0" algn="l" defTabSz="9144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CO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Mantenimiento y Conservación de vía.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altLang="zh-CN" sz="1100" dirty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Construcción Soluciones definitivas a los problemas de manejo de aguas lluvias</a:t>
                      </a:r>
                    </a:p>
                    <a:p>
                      <a:pPr marL="0" indent="0" algn="l" defTabSz="914400" rtl="0" eaLnBrk="1" fontAlgn="b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CO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contrato Fondo Adaptación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O" altLang="zh-CN" sz="1100" dirty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Construcción Soluciones definitivas a los puntos críticos Ocasionados por la Ola Invernal 2010-2011</a:t>
                      </a:r>
                      <a:endParaRPr lang="es-CO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s-ES_tradnl" sz="11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Museo Sans 500"/>
                        </a:rPr>
                        <a:t>Avances Físicos Plan de Normalización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altLang="zh-CN" sz="1100" dirty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Construcción Tornamesa Buenaventura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altLang="zh-CN" sz="1100" dirty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Mejoras Señalización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altLang="zh-CN" sz="1100" dirty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Train </a:t>
                      </a:r>
                      <a:r>
                        <a:rPr lang="es-ES_tradnl" altLang="zh-CN" sz="1100" dirty="0" err="1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Alert</a:t>
                      </a:r>
                      <a:r>
                        <a:rPr lang="es-ES_tradnl" altLang="zh-CN" sz="1100" dirty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 </a:t>
                      </a:r>
                      <a:r>
                        <a:rPr lang="es-ES_tradnl" altLang="zh-CN" sz="1100" dirty="0" err="1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Warning</a:t>
                      </a:r>
                      <a:r>
                        <a:rPr lang="es-ES_tradnl" altLang="zh-CN" sz="1100" dirty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 </a:t>
                      </a:r>
                      <a:r>
                        <a:rPr lang="es-ES_tradnl" altLang="zh-CN" sz="1100" dirty="0" err="1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System</a:t>
                      </a:r>
                      <a:endParaRPr lang="es-ES_tradnl" altLang="zh-CN" sz="1100" dirty="0">
                        <a:latin typeface="Candara" pitchFamily="34" charset="0"/>
                        <a:ea typeface="SimSun" pitchFamily="2" charset="-122"/>
                        <a:sym typeface="Museo Sans 500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altLang="zh-CN" sz="1100" dirty="0">
                          <a:latin typeface="Candara" pitchFamily="34" charset="0"/>
                          <a:ea typeface="SimSun" pitchFamily="2" charset="-122"/>
                          <a:sym typeface="Museo Sans 500"/>
                        </a:rPr>
                        <a:t>Automatización Pasos a Nivel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s-CO" sz="1100" b="1" u="none" strike="noStrike" dirty="0">
                          <a:effectLst/>
                        </a:rPr>
                        <a:t>Material Rodante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Conversión de 15 carros caja a plataforma.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Rehabilitación de carro motor 618.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Montaje de twist-</a:t>
                      </a:r>
                      <a:r>
                        <a:rPr lang="es-CO" sz="1100" kern="1200" dirty="0" err="1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locks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 en 30 plataformas concesionadas.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Reparación del segundo coche de pasajeros.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Grúa 7779 ejecuta trabajos de apoyo en descargue de maíz, </a:t>
                      </a:r>
                      <a:r>
                        <a:rPr lang="es-CO" sz="1100" kern="1200" dirty="0" err="1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encarrilamientos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.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Grúa 14 rehabilitada.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Obras de extensión de Cárcamo y construcción de nueva PETAR.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Obras de mejoramiento de almacén, área de mantenimiento de plataformas, muro.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 err="1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Comisionamiento</a:t>
                      </a: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 R22 – en curso.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Rehabilitación U601 – en curso. Montaje de equipos.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Rehabilitación U1204 – reparación de planchón.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Pruebas de potencia de locomotoras con nuevo equipo de prueba (load box), se realiza en todas las intervenciones programadas de 12.000 km y 60.000 km.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latin typeface="Candara" pitchFamily="34" charset="0"/>
                          <a:ea typeface="SimSun" pitchFamily="2" charset="-122"/>
                          <a:cs typeface="+mn-cs"/>
                        </a:rPr>
                        <a:t>R22 en operación Baja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24638" y="1192870"/>
            <a:ext cx="64008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ACTIVIDADES DESTACADAS 2015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379" y="2470949"/>
            <a:ext cx="2489787" cy="14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8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16"/>
          <p:cNvSpPr/>
          <p:nvPr/>
        </p:nvSpPr>
        <p:spPr>
          <a:xfrm>
            <a:off x="2457049" y="332282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715" y="1665279"/>
            <a:ext cx="7043608" cy="4524085"/>
          </a:xfrm>
          <a:prstGeom prst="rect">
            <a:avLst/>
          </a:prstGeom>
        </p:spPr>
      </p:pic>
      <p:sp>
        <p:nvSpPr>
          <p:cNvPr id="15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55500" y="1225217"/>
            <a:ext cx="58244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_tradnl" altLang="zh-CN" sz="1600" b="1" dirty="0">
                <a:latin typeface="Candara" panose="020E0502030303020204" pitchFamily="34" charset="0"/>
                <a:ea typeface="SimSun" pitchFamily="2" charset="-122"/>
                <a:sym typeface="Museo Sans 500"/>
              </a:rPr>
              <a:t>Inversiones del Concesionario dentro del Plan de Normalización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924638" y="147616"/>
            <a:ext cx="28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Candara" panose="020E0502030303020204" pitchFamily="34" charset="0"/>
              </a:rPr>
              <a:t>RED FÉRREA DEL PACÍFICO</a:t>
            </a:r>
          </a:p>
        </p:txBody>
      </p:sp>
    </p:spTree>
    <p:extLst>
      <p:ext uri="{BB962C8B-B14F-4D97-AF65-F5344CB8AC3E}">
        <p14:creationId xmlns:p14="http://schemas.microsoft.com/office/powerpoint/2010/main" val="280816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4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16"/>
          <p:cNvSpPr/>
          <p:nvPr/>
        </p:nvSpPr>
        <p:spPr>
          <a:xfrm>
            <a:off x="2457049" y="332282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6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44704" y="1501832"/>
            <a:ext cx="52128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_tradnl" altLang="zh-CN" sz="1600" dirty="0">
                <a:latin typeface="Candara" pitchFamily="34" charset="0"/>
                <a:ea typeface="SimSun" pitchFamily="2" charset="-122"/>
                <a:sym typeface="Museo Sans 500"/>
              </a:rPr>
              <a:t>Mejoras Señalización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899101" y="1835383"/>
            <a:ext cx="2586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/>
              <a:t>Rolling Stock: US$500.000 por invertir:</a:t>
            </a:r>
          </a:p>
          <a:p>
            <a:pPr algn="just"/>
            <a:r>
              <a:rPr lang="es-CO" sz="1200" dirty="0"/>
              <a:t>Continuación de ejecución de la fabricación e instalación de Pasos a Nivel Automáticos en la Zona Norte,</a:t>
            </a:r>
          </a:p>
          <a:p>
            <a:pPr algn="just"/>
            <a:r>
              <a:rPr lang="es-CO" sz="1200" dirty="0"/>
              <a:t>inicio de negociación de los siguientes 8 Pasos a Nivel y terminar los proyectos de señalización de la vía</a:t>
            </a:r>
          </a:p>
          <a:p>
            <a:pPr algn="just"/>
            <a:r>
              <a:rPr lang="es-CO" sz="1200" dirty="0"/>
              <a:t>principal.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699048" y="665833"/>
            <a:ext cx="6444952" cy="748669"/>
          </a:xfrm>
        </p:spPr>
        <p:txBody>
          <a:bodyPr/>
          <a:lstStyle/>
          <a:p>
            <a:r>
              <a:rPr lang="es-ES_tradnl" dirty="0">
                <a:sym typeface="Museo Sans 500"/>
              </a:rPr>
              <a:t>Avances Físicos Plan de Normalización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189" y="1533377"/>
            <a:ext cx="2116574" cy="158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McK 3. Unit of measur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05588" y="3312597"/>
            <a:ext cx="34734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_tradnl" altLang="zh-CN" sz="1600" dirty="0">
                <a:latin typeface="Candara" pitchFamily="34" charset="0"/>
                <a:ea typeface="SimSun" pitchFamily="2" charset="-122"/>
                <a:sym typeface="Museo Sans 500"/>
              </a:rPr>
              <a:t>Train Alert Warning System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651131" y="3576702"/>
            <a:ext cx="3727940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dirty="0"/>
              <a:t>Proyecto TAWS</a:t>
            </a:r>
          </a:p>
          <a:p>
            <a:pPr algn="just"/>
            <a:r>
              <a:rPr lang="es-CO" sz="1050" dirty="0"/>
              <a:t>El promedio de ejecución a la fecha es de 100% respecto al cronograma.</a:t>
            </a:r>
          </a:p>
          <a:p>
            <a:r>
              <a:rPr lang="es-CO" sz="1050" dirty="0"/>
              <a:t>Se han instalado a la fecha 34/34 TAWS.</a:t>
            </a:r>
          </a:p>
          <a:p>
            <a:pPr algn="just"/>
            <a:r>
              <a:rPr lang="es-CO" sz="1050" dirty="0"/>
              <a:t>Se terminan recorridos de mejoramiento para los TAWS (cambio de antenas externas para los TAWS que necesitaban, nuevo software, entre otros) y se  realizan pruebas, siendo estas satisfactorias.</a:t>
            </a:r>
          </a:p>
          <a:p>
            <a:r>
              <a:rPr lang="es-CO" sz="1050" dirty="0"/>
              <a:t>Se realizan visitas a los diferentes TAWS en compañía del área de Comunidades para evaluar el impacto de estos equipos en estos lugares. La gente manifiesta conformidad con este sistema y pide que se modifiquen los escenarios de activación de las luces y alarmas para que tengan más tiempo de aviso.</a:t>
            </a:r>
          </a:p>
          <a:p>
            <a:r>
              <a:rPr lang="es-CO" sz="1050" dirty="0"/>
              <a:t>Existe un poste ubicado en la zona de San Cipriano (PK27) que será reubicado porque NO tiene muy buena recepción de luz solar y las comunidades manifiestan que en este punto NO genera mayor impacto.</a:t>
            </a:r>
          </a:p>
        </p:txBody>
      </p:sp>
      <p:pic>
        <p:nvPicPr>
          <p:cNvPr id="12" name="14 Imagen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1" r="50519" b="16745"/>
          <a:stretch/>
        </p:blipFill>
        <p:spPr bwMode="auto">
          <a:xfrm>
            <a:off x="2100820" y="4162451"/>
            <a:ext cx="2384770" cy="18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doblada 1"/>
          <p:cNvSpPr/>
          <p:nvPr/>
        </p:nvSpPr>
        <p:spPr>
          <a:xfrm>
            <a:off x="3886200" y="3312597"/>
            <a:ext cx="914400" cy="714280"/>
          </a:xfrm>
          <a:prstGeom prst="bentArrow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" name="Flecha abajo 2"/>
          <p:cNvSpPr/>
          <p:nvPr/>
        </p:nvSpPr>
        <p:spPr>
          <a:xfrm rot="5400000">
            <a:off x="4655578" y="2135481"/>
            <a:ext cx="618435" cy="627329"/>
          </a:xfrm>
          <a:prstGeom prst="downArrow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924638" y="147616"/>
            <a:ext cx="28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Candara" panose="020E0502030303020204" pitchFamily="34" charset="0"/>
              </a:rPr>
              <a:t>RED FÉRREA DEL PACÍFICO</a:t>
            </a:r>
          </a:p>
        </p:txBody>
      </p:sp>
    </p:spTree>
    <p:extLst>
      <p:ext uri="{BB962C8B-B14F-4D97-AF65-F5344CB8AC3E}">
        <p14:creationId xmlns:p14="http://schemas.microsoft.com/office/powerpoint/2010/main" val="210312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16"/>
          <p:cNvSpPr/>
          <p:nvPr/>
        </p:nvSpPr>
        <p:spPr>
          <a:xfrm>
            <a:off x="2457049" y="332282"/>
            <a:ext cx="5522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</a:t>
            </a:r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Férreo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52" y="12111"/>
            <a:ext cx="1800200" cy="6845889"/>
          </a:xfrm>
          <a:prstGeom prst="rect">
            <a:avLst/>
          </a:prstGeom>
          <a:noFill/>
        </p:spPr>
      </p:pic>
      <p:sp>
        <p:nvSpPr>
          <p:cNvPr id="6" name="McK 3. Unit of measur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44704" y="1501832"/>
            <a:ext cx="68179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12813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_tradnl" altLang="zh-CN" sz="1600" dirty="0">
                <a:latin typeface="Candara" pitchFamily="34" charset="0"/>
                <a:ea typeface="SimSun" pitchFamily="2" charset="-122"/>
                <a:sym typeface="Museo Sans 500"/>
              </a:rPr>
              <a:t>Centro de Entrenamiento y Formación de Operadores – Cali (Valle del C auca)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699048" y="665833"/>
            <a:ext cx="6444952" cy="748669"/>
          </a:xfrm>
        </p:spPr>
        <p:txBody>
          <a:bodyPr/>
          <a:lstStyle/>
          <a:p>
            <a:r>
              <a:rPr lang="es-ES_tradnl" dirty="0">
                <a:sym typeface="Museo Sans 500"/>
              </a:rPr>
              <a:t>Avances Físicos Plan de Normalización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924638" y="147616"/>
            <a:ext cx="28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Candara" panose="020E0502030303020204" pitchFamily="34" charset="0"/>
              </a:rPr>
              <a:t>RED FÉRREA DEL PACÍFICO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534" y="4045076"/>
            <a:ext cx="3061195" cy="20407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587" y="4045076"/>
            <a:ext cx="3058279" cy="20388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587" y="1876166"/>
            <a:ext cx="3061195" cy="20407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534" y="1876166"/>
            <a:ext cx="3061195" cy="204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28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2.69891059609000020000E+000&quot;&gt;&lt;m_ppcolschidx val=&quot;0&quot;/&gt;&lt;m_rgb r=&quot;95&quot; g=&quot;b3&quot; b=&quot;d7&quot;/&gt;&lt;/elem&gt;&lt;elem m_fUsage=&quot;2.27611758283289990000E+000&quot;&gt;&lt;m_ppcolschidx val=&quot;0&quot;/&gt;&lt;m_rgb r=&quot;7f&quot; g=&quot;7f&quot; b=&quot;7f&quot;/&gt;&lt;/elem&gt;&lt;elem m_fUsage=&quot;1.94753203454961050000E+000&quot;&gt;&lt;m_ppcolschidx val=&quot;0&quot;/&gt;&lt;m_rgb r=&quot;bf&quot; g=&quot;bf&quot; b=&quot;bf&quot;/&gt;&lt;/elem&gt;&lt;elem m_fUsage=&quot;1.21361826373501590000E+000&quot;&gt;&lt;m_ppcolschidx val=&quot;0&quot;/&gt;&lt;m_rgb r=&quot;36&quot; g=&quot;60&quot; b=&quot;92&quot;/&gt;&lt;/elem&gt;&lt;elem m_fUsage=&quot;1.02635124360039480000E+000&quot;&gt;&lt;m_ppcolschidx val=&quot;0&quot;/&gt;&lt;m_rgb r=&quot;d9&quot; g=&quot;d9&quot; b=&quot;d9&quot;/&gt;&lt;/elem&gt;&lt;elem m_fUsage=&quot;2.88210765068180720000E-001&quot;&gt;&lt;m_ppcolschidx val=&quot;0&quot;/&gt;&lt;m_rgb r=&quot;24&quot; g=&quot;40&quot; b=&quot;61&quot;/&gt;&lt;/elem&gt;&lt;elem m_fUsage=&quot;2.05891132094649100000E-001&quot;&gt;&lt;m_ppcolschidx val=&quot;0&quot;/&gt;&lt;m_rgb r=&quot;a6&quot; g=&quot;a6&quot; b=&quot;a6&quot;/&gt;&lt;/elem&gt;&lt;/m_vecMRU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1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1R.JuqvUKq1ooSY0XB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loeukbkC27FQiS1qU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6CLhMO0SjKRPu_O0hu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jScBLiuk6KLo0sLxdC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VFNPLT8Ua98uLBCIL4c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tlhI8h2Ei_kK1d0trQK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zUZ2V4kSkUAGQ0Il2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tJt2Wj10eKpMgU4_al4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e6TteMBEKF3tXkGjWv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bDQmWr02pGTxAMGr5y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G8OQMxAU2fzgqyNFJw2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CPDM1Nm0.ULHT78o0iA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5l6lrWhUSfZ7CJUHmAr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hCPHSx0unBsk906R7b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Ql5OiYLE29QVV.CfTU9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4OrOpCUU6qxIVX3yhLE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6YG7AWgUWRMd25FpTc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Zflju56HB0GvcIAw.J8.t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Zflju56HB0GvcIAw.J8.t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66b2_YsUClkzYMS0Ec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xhAqMzkC79VmyB5OJ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Zflju56HB0GvcIAw.J8.t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Zflju56HB0GvcIAw.J8.t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66b2_YsUClkzYMS0Ec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RCDqDLnUKKaWj8jgUrB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aBqouLVE.2phnNOznu8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4TQXXiyUC8b4FyZkv_v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4TQXXiyUC8b4FyZkv_v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bpHK1zfkyv__oiEBzGn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bpHK1zfkyv__oiEBzG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xZw5OffkWAiHIb.7HyM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4TQXXiyUC8b4FyZkv_v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bpHK1zfkyv__oiEBzGn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bpHK1zfkyv__oiEBzGn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lantilla ANI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ANI PPT</Template>
  <TotalTime>3356</TotalTime>
  <Words>2015</Words>
  <Application>Microsoft Office PowerPoint</Application>
  <PresentationFormat>Presentación en pantalla (4:3)</PresentationFormat>
  <Paragraphs>360</Paragraphs>
  <Slides>27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9" baseType="lpstr">
      <vt:lpstr>MS PGothic</vt:lpstr>
      <vt:lpstr>SimSun</vt:lpstr>
      <vt:lpstr>Arial</vt:lpstr>
      <vt:lpstr>Calibri</vt:lpstr>
      <vt:lpstr>Candara</vt:lpstr>
      <vt:lpstr>Helvetica Neue Bold Condensed</vt:lpstr>
      <vt:lpstr>Impact</vt:lpstr>
      <vt:lpstr>Museo Sans 500</vt:lpstr>
      <vt:lpstr>Times New Roman</vt:lpstr>
      <vt:lpstr>Wingdings</vt:lpstr>
      <vt:lpstr>plantilla ANI</vt:lpstr>
      <vt:lpstr>think-cell Slide</vt:lpstr>
      <vt:lpstr>Avances Modo Férreo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Avances Físicos Plan de Normalización</vt:lpstr>
      <vt:lpstr>Avances Físicos Plan de Normalización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documento</dc:title>
  <dc:creator>Leonardo Garcia Duarte</dc:creator>
  <cp:lastModifiedBy>Samir Eduardo Espitia Angulo</cp:lastModifiedBy>
  <cp:revision>95</cp:revision>
  <dcterms:created xsi:type="dcterms:W3CDTF">2015-06-23T21:46:26Z</dcterms:created>
  <dcterms:modified xsi:type="dcterms:W3CDTF">2016-09-20T16:16:22Z</dcterms:modified>
</cp:coreProperties>
</file>